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purl.oclc.org/ooxml/officeDocument/relationships/metadata/thumbnail" Target="docProps/thumbnail.jpeg"/><Relationship Id="rId1" Type="http://purl.oclc.org/ooxml/officeDocument/relationships/officeDocument" Target="ppt/presentation.xml"/><Relationship Id="rId4" Type="http://purl.oclc.org/ooxml/officeDocument/relationships/extendedProperties" Target="docProps/app.xml"/></Relationships>
</file>

<file path=ppt/presentation.xml><?xml version="1.0" encoding="utf-8"?>
<p:presentation xmlns:a="http://purl.oclc.org/ooxml/drawingml/main" xmlns:r="http://purl.oclc.org/ooxml/officeDocument/relationships" xmlns:p="http://purl.oclc.org/ooxml/presentationml/main" saveSubsetFonts="1" conformance="strict">
  <p:sldMasterIdLst>
    <p:sldMasterId id="2147483649" r:id="rId1"/>
  </p:sldMasterIdLst>
  <p:notesMasterIdLst>
    <p:notesMasterId r:id="rId236"/>
  </p:notesMasterIdLst>
  <p:sldIdLst>
    <p:sldId id="537" r:id="rId2"/>
    <p:sldId id="475" r:id="rId3"/>
    <p:sldId id="542" r:id="rId4"/>
    <p:sldId id="476" r:id="rId5"/>
    <p:sldId id="488" r:id="rId6"/>
    <p:sldId id="489" r:id="rId7"/>
    <p:sldId id="474" r:id="rId8"/>
    <p:sldId id="423" r:id="rId9"/>
    <p:sldId id="424" r:id="rId10"/>
    <p:sldId id="435" r:id="rId11"/>
    <p:sldId id="425" r:id="rId12"/>
    <p:sldId id="426" r:id="rId13"/>
    <p:sldId id="427" r:id="rId14"/>
    <p:sldId id="428" r:id="rId15"/>
    <p:sldId id="429" r:id="rId16"/>
    <p:sldId id="430" r:id="rId17"/>
    <p:sldId id="515" r:id="rId18"/>
    <p:sldId id="518" r:id="rId19"/>
    <p:sldId id="516" r:id="rId20"/>
    <p:sldId id="517" r:id="rId21"/>
    <p:sldId id="519" r:id="rId22"/>
    <p:sldId id="520" r:id="rId23"/>
    <p:sldId id="521" r:id="rId24"/>
    <p:sldId id="522" r:id="rId25"/>
    <p:sldId id="530" r:id="rId26"/>
    <p:sldId id="523" r:id="rId27"/>
    <p:sldId id="524" r:id="rId28"/>
    <p:sldId id="544" r:id="rId29"/>
    <p:sldId id="531" r:id="rId30"/>
    <p:sldId id="532" r:id="rId31"/>
    <p:sldId id="533" r:id="rId32"/>
    <p:sldId id="534" r:id="rId33"/>
    <p:sldId id="525" r:id="rId34"/>
    <p:sldId id="543" r:id="rId35"/>
    <p:sldId id="541" r:id="rId36"/>
    <p:sldId id="540" r:id="rId37"/>
    <p:sldId id="538" r:id="rId38"/>
    <p:sldId id="539" r:id="rId39"/>
    <p:sldId id="436" r:id="rId40"/>
    <p:sldId id="437" r:id="rId41"/>
    <p:sldId id="438" r:id="rId42"/>
    <p:sldId id="463" r:id="rId43"/>
    <p:sldId id="464" r:id="rId44"/>
    <p:sldId id="465" r:id="rId45"/>
    <p:sldId id="471" r:id="rId46"/>
    <p:sldId id="472" r:id="rId47"/>
    <p:sldId id="439" r:id="rId48"/>
    <p:sldId id="466" r:id="rId49"/>
    <p:sldId id="440" r:id="rId50"/>
    <p:sldId id="467" r:id="rId51"/>
    <p:sldId id="441" r:id="rId52"/>
    <p:sldId id="462" r:id="rId53"/>
    <p:sldId id="442" r:id="rId54"/>
    <p:sldId id="447" r:id="rId55"/>
    <p:sldId id="446" r:id="rId56"/>
    <p:sldId id="448" r:id="rId57"/>
    <p:sldId id="449" r:id="rId58"/>
    <p:sldId id="470" r:id="rId59"/>
    <p:sldId id="451" r:id="rId60"/>
    <p:sldId id="450" r:id="rId61"/>
    <p:sldId id="550" r:id="rId62"/>
    <p:sldId id="551" r:id="rId63"/>
    <p:sldId id="552" r:id="rId64"/>
    <p:sldId id="547" r:id="rId65"/>
    <p:sldId id="548" r:id="rId66"/>
    <p:sldId id="549" r:id="rId67"/>
    <p:sldId id="452" r:id="rId68"/>
    <p:sldId id="453" r:id="rId69"/>
    <p:sldId id="454" r:id="rId70"/>
    <p:sldId id="546" r:id="rId71"/>
    <p:sldId id="455" r:id="rId72"/>
    <p:sldId id="456" r:id="rId73"/>
    <p:sldId id="468" r:id="rId74"/>
    <p:sldId id="469" r:id="rId75"/>
    <p:sldId id="457" r:id="rId76"/>
    <p:sldId id="458" r:id="rId77"/>
    <p:sldId id="459" r:id="rId78"/>
    <p:sldId id="460" r:id="rId79"/>
    <p:sldId id="461" r:id="rId80"/>
    <p:sldId id="490" r:id="rId81"/>
    <p:sldId id="491" r:id="rId82"/>
    <p:sldId id="492" r:id="rId83"/>
    <p:sldId id="493" r:id="rId84"/>
    <p:sldId id="494" r:id="rId85"/>
    <p:sldId id="526" r:id="rId86"/>
    <p:sldId id="527" r:id="rId87"/>
    <p:sldId id="528" r:id="rId88"/>
    <p:sldId id="529" r:id="rId89"/>
    <p:sldId id="495" r:id="rId90"/>
    <p:sldId id="496" r:id="rId91"/>
    <p:sldId id="498" r:id="rId92"/>
    <p:sldId id="497" r:id="rId93"/>
    <p:sldId id="499" r:id="rId94"/>
    <p:sldId id="500" r:id="rId95"/>
    <p:sldId id="501" r:id="rId96"/>
    <p:sldId id="502" r:id="rId97"/>
    <p:sldId id="503" r:id="rId98"/>
    <p:sldId id="504" r:id="rId99"/>
    <p:sldId id="505" r:id="rId100"/>
    <p:sldId id="506" r:id="rId101"/>
    <p:sldId id="507" r:id="rId102"/>
    <p:sldId id="508" r:id="rId103"/>
    <p:sldId id="509" r:id="rId104"/>
    <p:sldId id="510" r:id="rId105"/>
    <p:sldId id="511" r:id="rId106"/>
    <p:sldId id="512" r:id="rId107"/>
    <p:sldId id="513" r:id="rId108"/>
    <p:sldId id="514" r:id="rId109"/>
    <p:sldId id="477" r:id="rId110"/>
    <p:sldId id="478" r:id="rId111"/>
    <p:sldId id="479" r:id="rId112"/>
    <p:sldId id="535" r:id="rId113"/>
    <p:sldId id="536" r:id="rId114"/>
    <p:sldId id="480" r:id="rId115"/>
    <p:sldId id="481" r:id="rId116"/>
    <p:sldId id="482" r:id="rId117"/>
    <p:sldId id="483" r:id="rId118"/>
    <p:sldId id="484" r:id="rId119"/>
    <p:sldId id="485" r:id="rId120"/>
    <p:sldId id="486" r:id="rId121"/>
    <p:sldId id="421" r:id="rId122"/>
    <p:sldId id="257" r:id="rId123"/>
    <p:sldId id="258" r:id="rId124"/>
    <p:sldId id="283" r:id="rId125"/>
    <p:sldId id="286" r:id="rId126"/>
    <p:sldId id="403" r:id="rId127"/>
    <p:sldId id="408" r:id="rId128"/>
    <p:sldId id="433" r:id="rId129"/>
    <p:sldId id="409" r:id="rId130"/>
    <p:sldId id="411" r:id="rId131"/>
    <p:sldId id="410" r:id="rId132"/>
    <p:sldId id="412" r:id="rId133"/>
    <p:sldId id="413" r:id="rId134"/>
    <p:sldId id="414" r:id="rId135"/>
    <p:sldId id="415" r:id="rId136"/>
    <p:sldId id="416" r:id="rId137"/>
    <p:sldId id="341" r:id="rId138"/>
    <p:sldId id="342" r:id="rId139"/>
    <p:sldId id="343" r:id="rId140"/>
    <p:sldId id="344" r:id="rId141"/>
    <p:sldId id="345" r:id="rId142"/>
    <p:sldId id="346" r:id="rId143"/>
    <p:sldId id="347" r:id="rId144"/>
    <p:sldId id="348" r:id="rId145"/>
    <p:sldId id="349" r:id="rId146"/>
    <p:sldId id="350" r:id="rId147"/>
    <p:sldId id="352" r:id="rId148"/>
    <p:sldId id="353" r:id="rId149"/>
    <p:sldId id="354" r:id="rId150"/>
    <p:sldId id="355" r:id="rId151"/>
    <p:sldId id="356" r:id="rId152"/>
    <p:sldId id="357" r:id="rId153"/>
    <p:sldId id="358" r:id="rId154"/>
    <p:sldId id="359" r:id="rId155"/>
    <p:sldId id="360" r:id="rId156"/>
    <p:sldId id="361" r:id="rId157"/>
    <p:sldId id="362" r:id="rId158"/>
    <p:sldId id="363" r:id="rId159"/>
    <p:sldId id="364" r:id="rId160"/>
    <p:sldId id="365" r:id="rId161"/>
    <p:sldId id="366" r:id="rId162"/>
    <p:sldId id="367" r:id="rId163"/>
    <p:sldId id="368" r:id="rId164"/>
    <p:sldId id="369" r:id="rId165"/>
    <p:sldId id="370" r:id="rId166"/>
    <p:sldId id="371" r:id="rId167"/>
    <p:sldId id="372" r:id="rId168"/>
    <p:sldId id="373" r:id="rId169"/>
    <p:sldId id="289" r:id="rId170"/>
    <p:sldId id="290" r:id="rId171"/>
    <p:sldId id="291" r:id="rId172"/>
    <p:sldId id="292" r:id="rId173"/>
    <p:sldId id="294" r:id="rId174"/>
    <p:sldId id="293" r:id="rId175"/>
    <p:sldId id="295" r:id="rId176"/>
    <p:sldId id="296" r:id="rId177"/>
    <p:sldId id="298" r:id="rId178"/>
    <p:sldId id="297" r:id="rId179"/>
    <p:sldId id="299" r:id="rId180"/>
    <p:sldId id="300" r:id="rId181"/>
    <p:sldId id="301" r:id="rId182"/>
    <p:sldId id="302" r:id="rId183"/>
    <p:sldId id="305" r:id="rId184"/>
    <p:sldId id="306" r:id="rId185"/>
    <p:sldId id="307" r:id="rId186"/>
    <p:sldId id="308" r:id="rId187"/>
    <p:sldId id="309" r:id="rId188"/>
    <p:sldId id="390" r:id="rId189"/>
    <p:sldId id="312" r:id="rId190"/>
    <p:sldId id="313" r:id="rId191"/>
    <p:sldId id="314" r:id="rId192"/>
    <p:sldId id="315" r:id="rId193"/>
    <p:sldId id="316" r:id="rId194"/>
    <p:sldId id="317" r:id="rId195"/>
    <p:sldId id="318" r:id="rId196"/>
    <p:sldId id="319" r:id="rId197"/>
    <p:sldId id="321" r:id="rId198"/>
    <p:sldId id="320" r:id="rId199"/>
    <p:sldId id="259" r:id="rId200"/>
    <p:sldId id="327" r:id="rId201"/>
    <p:sldId id="260" r:id="rId202"/>
    <p:sldId id="261" r:id="rId203"/>
    <p:sldId id="262" r:id="rId204"/>
    <p:sldId id="303" r:id="rId205"/>
    <p:sldId id="263" r:id="rId206"/>
    <p:sldId id="264" r:id="rId207"/>
    <p:sldId id="265" r:id="rId208"/>
    <p:sldId id="266" r:id="rId209"/>
    <p:sldId id="267" r:id="rId210"/>
    <p:sldId id="268" r:id="rId211"/>
    <p:sldId id="269" r:id="rId212"/>
    <p:sldId id="270" r:id="rId213"/>
    <p:sldId id="280" r:id="rId214"/>
    <p:sldId id="473" r:id="rId215"/>
    <p:sldId id="281" r:id="rId216"/>
    <p:sldId id="282" r:id="rId217"/>
    <p:sldId id="324" r:id="rId218"/>
    <p:sldId id="323" r:id="rId219"/>
    <p:sldId id="328" r:id="rId220"/>
    <p:sldId id="329" r:id="rId221"/>
    <p:sldId id="330" r:id="rId222"/>
    <p:sldId id="331" r:id="rId223"/>
    <p:sldId id="332" r:id="rId224"/>
    <p:sldId id="333" r:id="rId225"/>
    <p:sldId id="334" r:id="rId226"/>
    <p:sldId id="335" r:id="rId227"/>
    <p:sldId id="336" r:id="rId228"/>
    <p:sldId id="337" r:id="rId229"/>
    <p:sldId id="338" r:id="rId230"/>
    <p:sldId id="339" r:id="rId231"/>
    <p:sldId id="378" r:id="rId232"/>
    <p:sldId id="379" r:id="rId233"/>
    <p:sldId id="380" r:id="rId234"/>
    <p:sldId id="381" r:id="rId23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anose="020B0604030504040204" pitchFamily="34" charset="0"/>
        <a:ea typeface="+mn-ea"/>
        <a:cs typeface="+mn-cs"/>
      </a:defRPr>
    </a:lvl1pPr>
    <a:lvl2pPr marL="457200" algn="l" rtl="0" fontAlgn="base">
      <a:spcBef>
        <a:spcPct val="0%"/>
      </a:spcBef>
      <a:spcAft>
        <a:spcPct val="0%"/>
      </a:spcAft>
      <a:defRPr kern="1200">
        <a:solidFill>
          <a:schemeClr val="tx1"/>
        </a:solidFill>
        <a:latin typeface="Tahoma" panose="020B0604030504040204" pitchFamily="34" charset="0"/>
        <a:ea typeface="+mn-ea"/>
        <a:cs typeface="+mn-cs"/>
      </a:defRPr>
    </a:lvl2pPr>
    <a:lvl3pPr marL="914400" algn="l" rtl="0" fontAlgn="base">
      <a:spcBef>
        <a:spcPct val="0%"/>
      </a:spcBef>
      <a:spcAft>
        <a:spcPct val="0%"/>
      </a:spcAft>
      <a:defRPr kern="1200">
        <a:solidFill>
          <a:schemeClr val="tx1"/>
        </a:solidFill>
        <a:latin typeface="Tahoma" panose="020B0604030504040204" pitchFamily="34" charset="0"/>
        <a:ea typeface="+mn-ea"/>
        <a:cs typeface="+mn-cs"/>
      </a:defRPr>
    </a:lvl3pPr>
    <a:lvl4pPr marL="1371600" algn="l" rtl="0" fontAlgn="base">
      <a:spcBef>
        <a:spcPct val="0%"/>
      </a:spcBef>
      <a:spcAft>
        <a:spcPct val="0%"/>
      </a:spcAft>
      <a:defRPr kern="1200">
        <a:solidFill>
          <a:schemeClr val="tx1"/>
        </a:solidFill>
        <a:latin typeface="Tahoma" panose="020B0604030504040204" pitchFamily="34" charset="0"/>
        <a:ea typeface="+mn-ea"/>
        <a:cs typeface="+mn-cs"/>
      </a:defRPr>
    </a:lvl4pPr>
    <a:lvl5pPr marL="1828800" algn="l" rtl="0" fontAlgn="base">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purl.oclc.org/ooxml/drawingml/main" xmlns:r="http://purl.oclc.org/ooxml/officeDocument/relationships" xmlns:p="http://purl.oclc.org/ooxml/presentationml/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purl.oclc.org/ooxml/drawingml/main" def="{5C22544A-7EE6-4342-B048-85BDC9FD1C3A}"/>
</file>

<file path=ppt/viewProps.xml><?xml version="1.0" encoding="utf-8"?>
<p:viewPr xmlns:a="http://purl.oclc.org/ooxml/drawingml/main" xmlns:r="http://purl.oclc.org/ooxml/officeDocument/relationships" xmlns:p="http://purl.oclc.org/ooxml/presentationml/main">
  <p:normalViewPr>
    <p:restoredLeft sz="15.62%"/>
    <p:restoredTop sz="94.66%"/>
  </p:normalViewPr>
  <p:slideViewPr>
    <p:cSldViewPr>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purl.oclc.org/ooxml/officeDocument/relationships/slide" Target="slides/slide116.xml"/><Relationship Id="rId21" Type="http://purl.oclc.org/ooxml/officeDocument/relationships/slide" Target="slides/slide20.xml"/><Relationship Id="rId42" Type="http://purl.oclc.org/ooxml/officeDocument/relationships/slide" Target="slides/slide41.xml"/><Relationship Id="rId63" Type="http://purl.oclc.org/ooxml/officeDocument/relationships/slide" Target="slides/slide62.xml"/><Relationship Id="rId84" Type="http://purl.oclc.org/ooxml/officeDocument/relationships/slide" Target="slides/slide83.xml"/><Relationship Id="rId138" Type="http://purl.oclc.org/ooxml/officeDocument/relationships/slide" Target="slides/slide137.xml"/><Relationship Id="rId159" Type="http://purl.oclc.org/ooxml/officeDocument/relationships/slide" Target="slides/slide158.xml"/><Relationship Id="rId170" Type="http://purl.oclc.org/ooxml/officeDocument/relationships/slide" Target="slides/slide169.xml"/><Relationship Id="rId191" Type="http://purl.oclc.org/ooxml/officeDocument/relationships/slide" Target="slides/slide190.xml"/><Relationship Id="rId205" Type="http://purl.oclc.org/ooxml/officeDocument/relationships/slide" Target="slides/slide204.xml"/><Relationship Id="rId226" Type="http://purl.oclc.org/ooxml/officeDocument/relationships/slide" Target="slides/slide225.xml"/><Relationship Id="rId107" Type="http://purl.oclc.org/ooxml/officeDocument/relationships/slide" Target="slides/slide106.xml"/><Relationship Id="rId11" Type="http://purl.oclc.org/ooxml/officeDocument/relationships/slide" Target="slides/slide10.xml"/><Relationship Id="rId32" Type="http://purl.oclc.org/ooxml/officeDocument/relationships/slide" Target="slides/slide31.xml"/><Relationship Id="rId53" Type="http://purl.oclc.org/ooxml/officeDocument/relationships/slide" Target="slides/slide52.xml"/><Relationship Id="rId74" Type="http://purl.oclc.org/ooxml/officeDocument/relationships/slide" Target="slides/slide73.xml"/><Relationship Id="rId128" Type="http://purl.oclc.org/ooxml/officeDocument/relationships/slide" Target="slides/slide127.xml"/><Relationship Id="rId149" Type="http://purl.oclc.org/ooxml/officeDocument/relationships/slide" Target="slides/slide148.xml"/><Relationship Id="rId5" Type="http://purl.oclc.org/ooxml/officeDocument/relationships/slide" Target="slides/slide4.xml"/><Relationship Id="rId95" Type="http://purl.oclc.org/ooxml/officeDocument/relationships/slide" Target="slides/slide94.xml"/><Relationship Id="rId160" Type="http://purl.oclc.org/ooxml/officeDocument/relationships/slide" Target="slides/slide159.xml"/><Relationship Id="rId181" Type="http://purl.oclc.org/ooxml/officeDocument/relationships/slide" Target="slides/slide180.xml"/><Relationship Id="rId216" Type="http://purl.oclc.org/ooxml/officeDocument/relationships/slide" Target="slides/slide215.xml"/><Relationship Id="rId237" Type="http://purl.oclc.org/ooxml/officeDocument/relationships/presProps" Target="presProps.xml"/><Relationship Id="rId22" Type="http://purl.oclc.org/ooxml/officeDocument/relationships/slide" Target="slides/slide21.xml"/><Relationship Id="rId43" Type="http://purl.oclc.org/ooxml/officeDocument/relationships/slide" Target="slides/slide42.xml"/><Relationship Id="rId64" Type="http://purl.oclc.org/ooxml/officeDocument/relationships/slide" Target="slides/slide63.xml"/><Relationship Id="rId118" Type="http://purl.oclc.org/ooxml/officeDocument/relationships/slide" Target="slides/slide117.xml"/><Relationship Id="rId139" Type="http://purl.oclc.org/ooxml/officeDocument/relationships/slide" Target="slides/slide138.xml"/><Relationship Id="rId80" Type="http://purl.oclc.org/ooxml/officeDocument/relationships/slide" Target="slides/slide79.xml"/><Relationship Id="rId85" Type="http://purl.oclc.org/ooxml/officeDocument/relationships/slide" Target="slides/slide84.xml"/><Relationship Id="rId150" Type="http://purl.oclc.org/ooxml/officeDocument/relationships/slide" Target="slides/slide149.xml"/><Relationship Id="rId155" Type="http://purl.oclc.org/ooxml/officeDocument/relationships/slide" Target="slides/slide154.xml"/><Relationship Id="rId171" Type="http://purl.oclc.org/ooxml/officeDocument/relationships/slide" Target="slides/slide170.xml"/><Relationship Id="rId176" Type="http://purl.oclc.org/ooxml/officeDocument/relationships/slide" Target="slides/slide175.xml"/><Relationship Id="rId192" Type="http://purl.oclc.org/ooxml/officeDocument/relationships/slide" Target="slides/slide191.xml"/><Relationship Id="rId197" Type="http://purl.oclc.org/ooxml/officeDocument/relationships/slide" Target="slides/slide196.xml"/><Relationship Id="rId206" Type="http://purl.oclc.org/ooxml/officeDocument/relationships/slide" Target="slides/slide205.xml"/><Relationship Id="rId227" Type="http://purl.oclc.org/ooxml/officeDocument/relationships/slide" Target="slides/slide226.xml"/><Relationship Id="rId201" Type="http://purl.oclc.org/ooxml/officeDocument/relationships/slide" Target="slides/slide200.xml"/><Relationship Id="rId222" Type="http://purl.oclc.org/ooxml/officeDocument/relationships/slide" Target="slides/slide221.xml"/><Relationship Id="rId12" Type="http://purl.oclc.org/ooxml/officeDocument/relationships/slide" Target="slides/slide11.xml"/><Relationship Id="rId17" Type="http://purl.oclc.org/ooxml/officeDocument/relationships/slide" Target="slides/slide16.xml"/><Relationship Id="rId33" Type="http://purl.oclc.org/ooxml/officeDocument/relationships/slide" Target="slides/slide32.xml"/><Relationship Id="rId38" Type="http://purl.oclc.org/ooxml/officeDocument/relationships/slide" Target="slides/slide37.xml"/><Relationship Id="rId59" Type="http://purl.oclc.org/ooxml/officeDocument/relationships/slide" Target="slides/slide58.xml"/><Relationship Id="rId103" Type="http://purl.oclc.org/ooxml/officeDocument/relationships/slide" Target="slides/slide102.xml"/><Relationship Id="rId108" Type="http://purl.oclc.org/ooxml/officeDocument/relationships/slide" Target="slides/slide107.xml"/><Relationship Id="rId124" Type="http://purl.oclc.org/ooxml/officeDocument/relationships/slide" Target="slides/slide123.xml"/><Relationship Id="rId129" Type="http://purl.oclc.org/ooxml/officeDocument/relationships/slide" Target="slides/slide128.xml"/><Relationship Id="rId54" Type="http://purl.oclc.org/ooxml/officeDocument/relationships/slide" Target="slides/slide53.xml"/><Relationship Id="rId70" Type="http://purl.oclc.org/ooxml/officeDocument/relationships/slide" Target="slides/slide69.xml"/><Relationship Id="rId75" Type="http://purl.oclc.org/ooxml/officeDocument/relationships/slide" Target="slides/slide74.xml"/><Relationship Id="rId91" Type="http://purl.oclc.org/ooxml/officeDocument/relationships/slide" Target="slides/slide90.xml"/><Relationship Id="rId96" Type="http://purl.oclc.org/ooxml/officeDocument/relationships/slide" Target="slides/slide95.xml"/><Relationship Id="rId140" Type="http://purl.oclc.org/ooxml/officeDocument/relationships/slide" Target="slides/slide139.xml"/><Relationship Id="rId145" Type="http://purl.oclc.org/ooxml/officeDocument/relationships/slide" Target="slides/slide144.xml"/><Relationship Id="rId161" Type="http://purl.oclc.org/ooxml/officeDocument/relationships/slide" Target="slides/slide160.xml"/><Relationship Id="rId166" Type="http://purl.oclc.org/ooxml/officeDocument/relationships/slide" Target="slides/slide165.xml"/><Relationship Id="rId182" Type="http://purl.oclc.org/ooxml/officeDocument/relationships/slide" Target="slides/slide181.xml"/><Relationship Id="rId187" Type="http://purl.oclc.org/ooxml/officeDocument/relationships/slide" Target="slides/slide186.xml"/><Relationship Id="rId217" Type="http://purl.oclc.org/ooxml/officeDocument/relationships/slide" Target="slides/slide216.xml"/><Relationship Id="rId1" Type="http://purl.oclc.org/ooxml/officeDocument/relationships/slideMaster" Target="slideMasters/slideMaster1.xml"/><Relationship Id="rId6" Type="http://purl.oclc.org/ooxml/officeDocument/relationships/slide" Target="slides/slide5.xml"/><Relationship Id="rId212" Type="http://purl.oclc.org/ooxml/officeDocument/relationships/slide" Target="slides/slide211.xml"/><Relationship Id="rId233" Type="http://purl.oclc.org/ooxml/officeDocument/relationships/slide" Target="slides/slide232.xml"/><Relationship Id="rId238" Type="http://purl.oclc.org/ooxml/officeDocument/relationships/viewProps" Target="viewProps.xml"/><Relationship Id="rId23" Type="http://purl.oclc.org/ooxml/officeDocument/relationships/slide" Target="slides/slide22.xml"/><Relationship Id="rId28" Type="http://purl.oclc.org/ooxml/officeDocument/relationships/slide" Target="slides/slide27.xml"/><Relationship Id="rId49" Type="http://purl.oclc.org/ooxml/officeDocument/relationships/slide" Target="slides/slide48.xml"/><Relationship Id="rId114" Type="http://purl.oclc.org/ooxml/officeDocument/relationships/slide" Target="slides/slide113.xml"/><Relationship Id="rId119" Type="http://purl.oclc.org/ooxml/officeDocument/relationships/slide" Target="slides/slide118.xml"/><Relationship Id="rId44" Type="http://purl.oclc.org/ooxml/officeDocument/relationships/slide" Target="slides/slide43.xml"/><Relationship Id="rId60" Type="http://purl.oclc.org/ooxml/officeDocument/relationships/slide" Target="slides/slide59.xml"/><Relationship Id="rId65" Type="http://purl.oclc.org/ooxml/officeDocument/relationships/slide" Target="slides/slide64.xml"/><Relationship Id="rId81" Type="http://purl.oclc.org/ooxml/officeDocument/relationships/slide" Target="slides/slide80.xml"/><Relationship Id="rId86" Type="http://purl.oclc.org/ooxml/officeDocument/relationships/slide" Target="slides/slide85.xml"/><Relationship Id="rId130" Type="http://purl.oclc.org/ooxml/officeDocument/relationships/slide" Target="slides/slide129.xml"/><Relationship Id="rId135" Type="http://purl.oclc.org/ooxml/officeDocument/relationships/slide" Target="slides/slide134.xml"/><Relationship Id="rId151" Type="http://purl.oclc.org/ooxml/officeDocument/relationships/slide" Target="slides/slide150.xml"/><Relationship Id="rId156" Type="http://purl.oclc.org/ooxml/officeDocument/relationships/slide" Target="slides/slide155.xml"/><Relationship Id="rId177" Type="http://purl.oclc.org/ooxml/officeDocument/relationships/slide" Target="slides/slide176.xml"/><Relationship Id="rId198" Type="http://purl.oclc.org/ooxml/officeDocument/relationships/slide" Target="slides/slide197.xml"/><Relationship Id="rId172" Type="http://purl.oclc.org/ooxml/officeDocument/relationships/slide" Target="slides/slide171.xml"/><Relationship Id="rId193" Type="http://purl.oclc.org/ooxml/officeDocument/relationships/slide" Target="slides/slide192.xml"/><Relationship Id="rId202" Type="http://purl.oclc.org/ooxml/officeDocument/relationships/slide" Target="slides/slide201.xml"/><Relationship Id="rId207" Type="http://purl.oclc.org/ooxml/officeDocument/relationships/slide" Target="slides/slide206.xml"/><Relationship Id="rId223" Type="http://purl.oclc.org/ooxml/officeDocument/relationships/slide" Target="slides/slide222.xml"/><Relationship Id="rId228" Type="http://purl.oclc.org/ooxml/officeDocument/relationships/slide" Target="slides/slide227.xml"/><Relationship Id="rId13" Type="http://purl.oclc.org/ooxml/officeDocument/relationships/slide" Target="slides/slide12.xml"/><Relationship Id="rId18" Type="http://purl.oclc.org/ooxml/officeDocument/relationships/slide" Target="slides/slide17.xml"/><Relationship Id="rId39" Type="http://purl.oclc.org/ooxml/officeDocument/relationships/slide" Target="slides/slide38.xml"/><Relationship Id="rId109" Type="http://purl.oclc.org/ooxml/officeDocument/relationships/slide" Target="slides/slide108.xml"/><Relationship Id="rId34" Type="http://purl.oclc.org/ooxml/officeDocument/relationships/slide" Target="slides/slide33.xml"/><Relationship Id="rId50" Type="http://purl.oclc.org/ooxml/officeDocument/relationships/slide" Target="slides/slide49.xml"/><Relationship Id="rId55" Type="http://purl.oclc.org/ooxml/officeDocument/relationships/slide" Target="slides/slide54.xml"/><Relationship Id="rId76" Type="http://purl.oclc.org/ooxml/officeDocument/relationships/slide" Target="slides/slide75.xml"/><Relationship Id="rId97" Type="http://purl.oclc.org/ooxml/officeDocument/relationships/slide" Target="slides/slide96.xml"/><Relationship Id="rId104" Type="http://purl.oclc.org/ooxml/officeDocument/relationships/slide" Target="slides/slide103.xml"/><Relationship Id="rId120" Type="http://purl.oclc.org/ooxml/officeDocument/relationships/slide" Target="slides/slide119.xml"/><Relationship Id="rId125" Type="http://purl.oclc.org/ooxml/officeDocument/relationships/slide" Target="slides/slide124.xml"/><Relationship Id="rId141" Type="http://purl.oclc.org/ooxml/officeDocument/relationships/slide" Target="slides/slide140.xml"/><Relationship Id="rId146" Type="http://purl.oclc.org/ooxml/officeDocument/relationships/slide" Target="slides/slide145.xml"/><Relationship Id="rId167" Type="http://purl.oclc.org/ooxml/officeDocument/relationships/slide" Target="slides/slide166.xml"/><Relationship Id="rId188" Type="http://purl.oclc.org/ooxml/officeDocument/relationships/slide" Target="slides/slide187.xml"/><Relationship Id="rId7" Type="http://purl.oclc.org/ooxml/officeDocument/relationships/slide" Target="slides/slide6.xml"/><Relationship Id="rId71" Type="http://purl.oclc.org/ooxml/officeDocument/relationships/slide" Target="slides/slide70.xml"/><Relationship Id="rId92" Type="http://purl.oclc.org/ooxml/officeDocument/relationships/slide" Target="slides/slide91.xml"/><Relationship Id="rId162" Type="http://purl.oclc.org/ooxml/officeDocument/relationships/slide" Target="slides/slide161.xml"/><Relationship Id="rId183" Type="http://purl.oclc.org/ooxml/officeDocument/relationships/slide" Target="slides/slide182.xml"/><Relationship Id="rId213" Type="http://purl.oclc.org/ooxml/officeDocument/relationships/slide" Target="slides/slide212.xml"/><Relationship Id="rId218" Type="http://purl.oclc.org/ooxml/officeDocument/relationships/slide" Target="slides/slide217.xml"/><Relationship Id="rId234" Type="http://purl.oclc.org/ooxml/officeDocument/relationships/slide" Target="slides/slide233.xml"/><Relationship Id="rId239" Type="http://purl.oclc.org/ooxml/officeDocument/relationships/theme" Target="theme/theme1.xml"/><Relationship Id="rId2" Type="http://purl.oclc.org/ooxml/officeDocument/relationships/slide" Target="slides/slide1.xml"/><Relationship Id="rId29" Type="http://purl.oclc.org/ooxml/officeDocument/relationships/slide" Target="slides/slide28.xml"/><Relationship Id="rId24" Type="http://purl.oclc.org/ooxml/officeDocument/relationships/slide" Target="slides/slide23.xml"/><Relationship Id="rId40" Type="http://purl.oclc.org/ooxml/officeDocument/relationships/slide" Target="slides/slide39.xml"/><Relationship Id="rId45" Type="http://purl.oclc.org/ooxml/officeDocument/relationships/slide" Target="slides/slide44.xml"/><Relationship Id="rId66" Type="http://purl.oclc.org/ooxml/officeDocument/relationships/slide" Target="slides/slide65.xml"/><Relationship Id="rId87" Type="http://purl.oclc.org/ooxml/officeDocument/relationships/slide" Target="slides/slide86.xml"/><Relationship Id="rId110" Type="http://purl.oclc.org/ooxml/officeDocument/relationships/slide" Target="slides/slide109.xml"/><Relationship Id="rId115" Type="http://purl.oclc.org/ooxml/officeDocument/relationships/slide" Target="slides/slide114.xml"/><Relationship Id="rId131" Type="http://purl.oclc.org/ooxml/officeDocument/relationships/slide" Target="slides/slide130.xml"/><Relationship Id="rId136" Type="http://purl.oclc.org/ooxml/officeDocument/relationships/slide" Target="slides/slide135.xml"/><Relationship Id="rId157" Type="http://purl.oclc.org/ooxml/officeDocument/relationships/slide" Target="slides/slide156.xml"/><Relationship Id="rId178" Type="http://purl.oclc.org/ooxml/officeDocument/relationships/slide" Target="slides/slide177.xml"/><Relationship Id="rId61" Type="http://purl.oclc.org/ooxml/officeDocument/relationships/slide" Target="slides/slide60.xml"/><Relationship Id="rId82" Type="http://purl.oclc.org/ooxml/officeDocument/relationships/slide" Target="slides/slide81.xml"/><Relationship Id="rId152" Type="http://purl.oclc.org/ooxml/officeDocument/relationships/slide" Target="slides/slide151.xml"/><Relationship Id="rId173" Type="http://purl.oclc.org/ooxml/officeDocument/relationships/slide" Target="slides/slide172.xml"/><Relationship Id="rId194" Type="http://purl.oclc.org/ooxml/officeDocument/relationships/slide" Target="slides/slide193.xml"/><Relationship Id="rId199" Type="http://purl.oclc.org/ooxml/officeDocument/relationships/slide" Target="slides/slide198.xml"/><Relationship Id="rId203" Type="http://purl.oclc.org/ooxml/officeDocument/relationships/slide" Target="slides/slide202.xml"/><Relationship Id="rId208" Type="http://purl.oclc.org/ooxml/officeDocument/relationships/slide" Target="slides/slide207.xml"/><Relationship Id="rId229" Type="http://purl.oclc.org/ooxml/officeDocument/relationships/slide" Target="slides/slide228.xml"/><Relationship Id="rId19" Type="http://purl.oclc.org/ooxml/officeDocument/relationships/slide" Target="slides/slide18.xml"/><Relationship Id="rId224" Type="http://purl.oclc.org/ooxml/officeDocument/relationships/slide" Target="slides/slide223.xml"/><Relationship Id="rId240" Type="http://purl.oclc.org/ooxml/officeDocument/relationships/tableStyles" Target="tableStyles.xml"/><Relationship Id="rId14" Type="http://purl.oclc.org/ooxml/officeDocument/relationships/slide" Target="slides/slide13.xml"/><Relationship Id="rId30" Type="http://purl.oclc.org/ooxml/officeDocument/relationships/slide" Target="slides/slide29.xml"/><Relationship Id="rId35" Type="http://purl.oclc.org/ooxml/officeDocument/relationships/slide" Target="slides/slide34.xml"/><Relationship Id="rId56" Type="http://purl.oclc.org/ooxml/officeDocument/relationships/slide" Target="slides/slide55.xml"/><Relationship Id="rId77" Type="http://purl.oclc.org/ooxml/officeDocument/relationships/slide" Target="slides/slide76.xml"/><Relationship Id="rId100" Type="http://purl.oclc.org/ooxml/officeDocument/relationships/slide" Target="slides/slide99.xml"/><Relationship Id="rId105" Type="http://purl.oclc.org/ooxml/officeDocument/relationships/slide" Target="slides/slide104.xml"/><Relationship Id="rId126" Type="http://purl.oclc.org/ooxml/officeDocument/relationships/slide" Target="slides/slide125.xml"/><Relationship Id="rId147" Type="http://purl.oclc.org/ooxml/officeDocument/relationships/slide" Target="slides/slide146.xml"/><Relationship Id="rId168" Type="http://purl.oclc.org/ooxml/officeDocument/relationships/slide" Target="slides/slide167.xml"/><Relationship Id="rId8" Type="http://purl.oclc.org/ooxml/officeDocument/relationships/slide" Target="slides/slide7.xml"/><Relationship Id="rId51" Type="http://purl.oclc.org/ooxml/officeDocument/relationships/slide" Target="slides/slide50.xml"/><Relationship Id="rId72" Type="http://purl.oclc.org/ooxml/officeDocument/relationships/slide" Target="slides/slide71.xml"/><Relationship Id="rId93" Type="http://purl.oclc.org/ooxml/officeDocument/relationships/slide" Target="slides/slide92.xml"/><Relationship Id="rId98" Type="http://purl.oclc.org/ooxml/officeDocument/relationships/slide" Target="slides/slide97.xml"/><Relationship Id="rId121" Type="http://purl.oclc.org/ooxml/officeDocument/relationships/slide" Target="slides/slide120.xml"/><Relationship Id="rId142" Type="http://purl.oclc.org/ooxml/officeDocument/relationships/slide" Target="slides/slide141.xml"/><Relationship Id="rId163" Type="http://purl.oclc.org/ooxml/officeDocument/relationships/slide" Target="slides/slide162.xml"/><Relationship Id="rId184" Type="http://purl.oclc.org/ooxml/officeDocument/relationships/slide" Target="slides/slide183.xml"/><Relationship Id="rId189" Type="http://purl.oclc.org/ooxml/officeDocument/relationships/slide" Target="slides/slide188.xml"/><Relationship Id="rId219" Type="http://purl.oclc.org/ooxml/officeDocument/relationships/slide" Target="slides/slide218.xml"/><Relationship Id="rId3" Type="http://purl.oclc.org/ooxml/officeDocument/relationships/slide" Target="slides/slide2.xml"/><Relationship Id="rId214" Type="http://purl.oclc.org/ooxml/officeDocument/relationships/slide" Target="slides/slide213.xml"/><Relationship Id="rId230" Type="http://purl.oclc.org/ooxml/officeDocument/relationships/slide" Target="slides/slide229.xml"/><Relationship Id="rId235" Type="http://purl.oclc.org/ooxml/officeDocument/relationships/slide" Target="slides/slide234.xml"/><Relationship Id="rId25" Type="http://purl.oclc.org/ooxml/officeDocument/relationships/slide" Target="slides/slide24.xml"/><Relationship Id="rId46" Type="http://purl.oclc.org/ooxml/officeDocument/relationships/slide" Target="slides/slide45.xml"/><Relationship Id="rId67" Type="http://purl.oclc.org/ooxml/officeDocument/relationships/slide" Target="slides/slide66.xml"/><Relationship Id="rId116" Type="http://purl.oclc.org/ooxml/officeDocument/relationships/slide" Target="slides/slide115.xml"/><Relationship Id="rId137" Type="http://purl.oclc.org/ooxml/officeDocument/relationships/slide" Target="slides/slide136.xml"/><Relationship Id="rId158" Type="http://purl.oclc.org/ooxml/officeDocument/relationships/slide" Target="slides/slide157.xml"/><Relationship Id="rId20" Type="http://purl.oclc.org/ooxml/officeDocument/relationships/slide" Target="slides/slide19.xml"/><Relationship Id="rId41" Type="http://purl.oclc.org/ooxml/officeDocument/relationships/slide" Target="slides/slide40.xml"/><Relationship Id="rId62" Type="http://purl.oclc.org/ooxml/officeDocument/relationships/slide" Target="slides/slide61.xml"/><Relationship Id="rId83" Type="http://purl.oclc.org/ooxml/officeDocument/relationships/slide" Target="slides/slide82.xml"/><Relationship Id="rId88" Type="http://purl.oclc.org/ooxml/officeDocument/relationships/slide" Target="slides/slide87.xml"/><Relationship Id="rId111" Type="http://purl.oclc.org/ooxml/officeDocument/relationships/slide" Target="slides/slide110.xml"/><Relationship Id="rId132" Type="http://purl.oclc.org/ooxml/officeDocument/relationships/slide" Target="slides/slide131.xml"/><Relationship Id="rId153" Type="http://purl.oclc.org/ooxml/officeDocument/relationships/slide" Target="slides/slide152.xml"/><Relationship Id="rId174" Type="http://purl.oclc.org/ooxml/officeDocument/relationships/slide" Target="slides/slide173.xml"/><Relationship Id="rId179" Type="http://purl.oclc.org/ooxml/officeDocument/relationships/slide" Target="slides/slide178.xml"/><Relationship Id="rId195" Type="http://purl.oclc.org/ooxml/officeDocument/relationships/slide" Target="slides/slide194.xml"/><Relationship Id="rId209" Type="http://purl.oclc.org/ooxml/officeDocument/relationships/slide" Target="slides/slide208.xml"/><Relationship Id="rId190" Type="http://purl.oclc.org/ooxml/officeDocument/relationships/slide" Target="slides/slide189.xml"/><Relationship Id="rId204" Type="http://purl.oclc.org/ooxml/officeDocument/relationships/slide" Target="slides/slide203.xml"/><Relationship Id="rId220" Type="http://purl.oclc.org/ooxml/officeDocument/relationships/slide" Target="slides/slide219.xml"/><Relationship Id="rId225" Type="http://purl.oclc.org/ooxml/officeDocument/relationships/slide" Target="slides/slide224.xml"/><Relationship Id="rId15" Type="http://purl.oclc.org/ooxml/officeDocument/relationships/slide" Target="slides/slide14.xml"/><Relationship Id="rId36" Type="http://purl.oclc.org/ooxml/officeDocument/relationships/slide" Target="slides/slide35.xml"/><Relationship Id="rId57" Type="http://purl.oclc.org/ooxml/officeDocument/relationships/slide" Target="slides/slide56.xml"/><Relationship Id="rId106" Type="http://purl.oclc.org/ooxml/officeDocument/relationships/slide" Target="slides/slide105.xml"/><Relationship Id="rId127" Type="http://purl.oclc.org/ooxml/officeDocument/relationships/slide" Target="slides/slide126.xml"/><Relationship Id="rId10" Type="http://purl.oclc.org/ooxml/officeDocument/relationships/slide" Target="slides/slide9.xml"/><Relationship Id="rId31" Type="http://purl.oclc.org/ooxml/officeDocument/relationships/slide" Target="slides/slide30.xml"/><Relationship Id="rId52" Type="http://purl.oclc.org/ooxml/officeDocument/relationships/slide" Target="slides/slide51.xml"/><Relationship Id="rId73" Type="http://purl.oclc.org/ooxml/officeDocument/relationships/slide" Target="slides/slide72.xml"/><Relationship Id="rId78" Type="http://purl.oclc.org/ooxml/officeDocument/relationships/slide" Target="slides/slide77.xml"/><Relationship Id="rId94" Type="http://purl.oclc.org/ooxml/officeDocument/relationships/slide" Target="slides/slide93.xml"/><Relationship Id="rId99" Type="http://purl.oclc.org/ooxml/officeDocument/relationships/slide" Target="slides/slide98.xml"/><Relationship Id="rId101" Type="http://purl.oclc.org/ooxml/officeDocument/relationships/slide" Target="slides/slide100.xml"/><Relationship Id="rId122" Type="http://purl.oclc.org/ooxml/officeDocument/relationships/slide" Target="slides/slide121.xml"/><Relationship Id="rId143" Type="http://purl.oclc.org/ooxml/officeDocument/relationships/slide" Target="slides/slide142.xml"/><Relationship Id="rId148" Type="http://purl.oclc.org/ooxml/officeDocument/relationships/slide" Target="slides/slide147.xml"/><Relationship Id="rId164" Type="http://purl.oclc.org/ooxml/officeDocument/relationships/slide" Target="slides/slide163.xml"/><Relationship Id="rId169" Type="http://purl.oclc.org/ooxml/officeDocument/relationships/slide" Target="slides/slide168.xml"/><Relationship Id="rId185" Type="http://purl.oclc.org/ooxml/officeDocument/relationships/slide" Target="slides/slide184.xml"/><Relationship Id="rId4" Type="http://purl.oclc.org/ooxml/officeDocument/relationships/slide" Target="slides/slide3.xml"/><Relationship Id="rId9" Type="http://purl.oclc.org/ooxml/officeDocument/relationships/slide" Target="slides/slide8.xml"/><Relationship Id="rId180" Type="http://purl.oclc.org/ooxml/officeDocument/relationships/slide" Target="slides/slide179.xml"/><Relationship Id="rId210" Type="http://purl.oclc.org/ooxml/officeDocument/relationships/slide" Target="slides/slide209.xml"/><Relationship Id="rId215" Type="http://purl.oclc.org/ooxml/officeDocument/relationships/slide" Target="slides/slide214.xml"/><Relationship Id="rId236" Type="http://purl.oclc.org/ooxml/officeDocument/relationships/notesMaster" Target="notesMasters/notesMaster1.xml"/><Relationship Id="rId26" Type="http://purl.oclc.org/ooxml/officeDocument/relationships/slide" Target="slides/slide25.xml"/><Relationship Id="rId231" Type="http://purl.oclc.org/ooxml/officeDocument/relationships/slide" Target="slides/slide230.xml"/><Relationship Id="rId47" Type="http://purl.oclc.org/ooxml/officeDocument/relationships/slide" Target="slides/slide46.xml"/><Relationship Id="rId68" Type="http://purl.oclc.org/ooxml/officeDocument/relationships/slide" Target="slides/slide67.xml"/><Relationship Id="rId89" Type="http://purl.oclc.org/ooxml/officeDocument/relationships/slide" Target="slides/slide88.xml"/><Relationship Id="rId112" Type="http://purl.oclc.org/ooxml/officeDocument/relationships/slide" Target="slides/slide111.xml"/><Relationship Id="rId133" Type="http://purl.oclc.org/ooxml/officeDocument/relationships/slide" Target="slides/slide132.xml"/><Relationship Id="rId154" Type="http://purl.oclc.org/ooxml/officeDocument/relationships/slide" Target="slides/slide153.xml"/><Relationship Id="rId175" Type="http://purl.oclc.org/ooxml/officeDocument/relationships/slide" Target="slides/slide174.xml"/><Relationship Id="rId196" Type="http://purl.oclc.org/ooxml/officeDocument/relationships/slide" Target="slides/slide195.xml"/><Relationship Id="rId200" Type="http://purl.oclc.org/ooxml/officeDocument/relationships/slide" Target="slides/slide199.xml"/><Relationship Id="rId16" Type="http://purl.oclc.org/ooxml/officeDocument/relationships/slide" Target="slides/slide15.xml"/><Relationship Id="rId221" Type="http://purl.oclc.org/ooxml/officeDocument/relationships/slide" Target="slides/slide220.xml"/><Relationship Id="rId37" Type="http://purl.oclc.org/ooxml/officeDocument/relationships/slide" Target="slides/slide36.xml"/><Relationship Id="rId58" Type="http://purl.oclc.org/ooxml/officeDocument/relationships/slide" Target="slides/slide57.xml"/><Relationship Id="rId79" Type="http://purl.oclc.org/ooxml/officeDocument/relationships/slide" Target="slides/slide78.xml"/><Relationship Id="rId102" Type="http://purl.oclc.org/ooxml/officeDocument/relationships/slide" Target="slides/slide101.xml"/><Relationship Id="rId123" Type="http://purl.oclc.org/ooxml/officeDocument/relationships/slide" Target="slides/slide122.xml"/><Relationship Id="rId144" Type="http://purl.oclc.org/ooxml/officeDocument/relationships/slide" Target="slides/slide143.xml"/><Relationship Id="rId90" Type="http://purl.oclc.org/ooxml/officeDocument/relationships/slide" Target="slides/slide89.xml"/><Relationship Id="rId165" Type="http://purl.oclc.org/ooxml/officeDocument/relationships/slide" Target="slides/slide164.xml"/><Relationship Id="rId186" Type="http://purl.oclc.org/ooxml/officeDocument/relationships/slide" Target="slides/slide185.xml"/><Relationship Id="rId211" Type="http://purl.oclc.org/ooxml/officeDocument/relationships/slide" Target="slides/slide210.xml"/><Relationship Id="rId232" Type="http://purl.oclc.org/ooxml/officeDocument/relationships/slide" Target="slides/slide231.xml"/><Relationship Id="rId27" Type="http://purl.oclc.org/ooxml/officeDocument/relationships/slide" Target="slides/slide26.xml"/><Relationship Id="rId48" Type="http://purl.oclc.org/ooxml/officeDocument/relationships/slide" Target="slides/slide47.xml"/><Relationship Id="rId69" Type="http://purl.oclc.org/ooxml/officeDocument/relationships/slide" Target="slides/slide68.xml"/><Relationship Id="rId113" Type="http://purl.oclc.org/ooxml/officeDocument/relationships/slide" Target="slides/slide112.xml"/><Relationship Id="rId134" Type="http://purl.oclc.org/ooxml/officeDocument/relationships/slide" Target="slides/slide133.xml"/></Relationships>
</file>

<file path=ppt/notesMasters/_rels/notesMaster1.xml.rels><?xml version="1.0" encoding="UTF-8" standalone="yes"?>
<Relationships xmlns="http://schemas.openxmlformats.org/package/2006/relationships"><Relationship Id="rId1" Type="http://purl.oclc.org/ooxml/officeDocument/relationships/theme" Target="../theme/theme2.xml"/></Relationships>
</file>

<file path=ppt/notesMasters/notesMaster1.xml><?xml version="1.0" encoding="utf-8"?>
<p:notesMaster xmlns:a="http://purl.oclc.org/ooxml/drawingml/main" xmlns:r="http://purl.oclc.org/ooxml/officeDocument/relationships" xmlns:p="http://purl.oclc.org/ooxml/presentationml/main">
  <p:cSld>
    <p:bg>
      <p:bgPr>
        <a:solidFill>
          <a:schemeClr val="bg1"/>
        </a:solidFill>
        <a:effectLst/>
      </p:bgPr>
    </p:bg>
    <p:spTree>
      <p:nvGrpSpPr>
        <p:cNvPr id="1" name=""/>
        <p:cNvGrpSpPr/>
        <p:nvPr/>
      </p:nvGrpSpPr>
      <p:grpSpPr>
        <a:xfrm>
          <a:off x="0" y="0"/>
          <a:ext cx="0" cy="0"/>
          <a:chOff x="0" y="0"/>
          <a:chExt cx="0" cy="0"/>
        </a:xfrm>
      </p:grpSpPr>
      <p:sp>
        <p:nvSpPr>
          <p:cNvPr id="454658" name="Rectangle 2">
            <a:extLst>
              <a:ext uri="{FF2B5EF4-FFF2-40B4-BE49-F238E27FC236}">
                <a16:creationId xmlns:a16="http://schemas.microsoft.com/office/drawing/2014/main" id="{9753137E-D5C9-42F6-85FB-3B753F55AD7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ru-RU" altLang="uk-UA"/>
          </a:p>
        </p:txBody>
      </p:sp>
      <p:sp>
        <p:nvSpPr>
          <p:cNvPr id="454659" name="Rectangle 3">
            <a:extLst>
              <a:ext uri="{FF2B5EF4-FFF2-40B4-BE49-F238E27FC236}">
                <a16:creationId xmlns:a16="http://schemas.microsoft.com/office/drawing/2014/main" id="{253C0A4E-937B-4663-A84C-A88EB7FD3F19}"/>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ru-RU" altLang="uk-UA"/>
          </a:p>
        </p:txBody>
      </p:sp>
      <p:sp>
        <p:nvSpPr>
          <p:cNvPr id="454660" name="Rectangle 4">
            <a:extLst>
              <a:ext uri="{FF2B5EF4-FFF2-40B4-BE49-F238E27FC236}">
                <a16:creationId xmlns:a16="http://schemas.microsoft.com/office/drawing/2014/main" id="{D70A1A51-568C-42C1-8130-DDFA926228E0}"/>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4661" name="Rectangle 5">
            <a:extLst>
              <a:ext uri="{FF2B5EF4-FFF2-40B4-BE49-F238E27FC236}">
                <a16:creationId xmlns:a16="http://schemas.microsoft.com/office/drawing/2014/main" id="{5BB14D1D-D6C0-43EC-94CA-4C270A750D9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p>
        </p:txBody>
      </p:sp>
      <p:sp>
        <p:nvSpPr>
          <p:cNvPr id="454662" name="Rectangle 6">
            <a:extLst>
              <a:ext uri="{FF2B5EF4-FFF2-40B4-BE49-F238E27FC236}">
                <a16:creationId xmlns:a16="http://schemas.microsoft.com/office/drawing/2014/main" id="{97425136-E546-430E-8A94-4C0BE92AB3B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ru-RU" altLang="uk-UA"/>
          </a:p>
        </p:txBody>
      </p:sp>
      <p:sp>
        <p:nvSpPr>
          <p:cNvPr id="454663" name="Rectangle 7">
            <a:extLst>
              <a:ext uri="{FF2B5EF4-FFF2-40B4-BE49-F238E27FC236}">
                <a16:creationId xmlns:a16="http://schemas.microsoft.com/office/drawing/2014/main" id="{6B0125B3-DCA1-4605-A43A-78C67672BD9B}"/>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D5348F7E-AB89-4E7E-89BF-F4F1840ABCFB}" type="slidenum">
              <a:rPr lang="ru-RU" altLang="uk-UA"/>
              <a:pPr/>
              <a:t>‹#›</a:t>
            </a:fld>
            <a:endParaRPr lang="ru-RU" altLang="uk-UA"/>
          </a:p>
        </p:txBody>
      </p:sp>
    </p:spTree>
  </p:cSld>
  <p:clrMap bg1="lt1" tx1="dk1" bg2="lt2" tx2="dk2" accent1="accent1" accent2="accent2" accent3="accent3" accent4="accent4" accent5="accent5" accent6="accent6" hlink="hlink" folHlink="folHlink"/>
  <p:notesStyle>
    <a:lvl1pPr algn="l" rtl="0" fontAlgn="base">
      <a:spcBef>
        <a:spcPct val="3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purl.oclc.org/ooxml/officeDocument/relationships/slide" Target="../slides/slide65.xml"/><Relationship Id="rId1" Type="http://purl.oclc.org/ooxml/officeDocument/relationships/notesMaster" Target="../notesMasters/notesMaster1.xml"/></Relationships>
</file>

<file path=ppt/notesSlides/notesSlide1.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B362490-3FC4-46A5-94E5-161D1A9230CB}"/>
              </a:ext>
            </a:extLst>
          </p:cNvPr>
          <p:cNvSpPr>
            <a:spLocks noGrp="1" noChangeArrowheads="1"/>
          </p:cNvSpPr>
          <p:nvPr>
            <p:ph type="sldNum" sz="quarter" idx="5"/>
          </p:nvPr>
        </p:nvSpPr>
        <p:spPr>
          <a:ln/>
        </p:spPr>
        <p:txBody>
          <a:bodyPr/>
          <a:lstStyle/>
          <a:p>
            <a:fld id="{4E75B594-73AA-4828-848D-34D5E40EAE84}" type="slidenum">
              <a:rPr lang="ru-RU" altLang="uk-UA"/>
              <a:pPr/>
              <a:t>65</a:t>
            </a:fld>
            <a:endParaRPr lang="ru-RU" altLang="uk-UA"/>
          </a:p>
        </p:txBody>
      </p:sp>
      <p:sp>
        <p:nvSpPr>
          <p:cNvPr id="459778" name="Rectangle 2">
            <a:extLst>
              <a:ext uri="{FF2B5EF4-FFF2-40B4-BE49-F238E27FC236}">
                <a16:creationId xmlns:a16="http://schemas.microsoft.com/office/drawing/2014/main" id="{32E23FBF-A34D-4CE3-A9F6-DE771CBFF1F1}"/>
              </a:ext>
            </a:extLst>
          </p:cNvPr>
          <p:cNvSpPr>
            <a:spLocks noRot="1" noChangeArrowheads="1" noTextEdit="1"/>
          </p:cNvSpPr>
          <p:nvPr>
            <p:ph type="sldImg"/>
          </p:nvPr>
        </p:nvSpPr>
        <p:spPr>
          <a:ln/>
        </p:spPr>
      </p:sp>
      <p:sp>
        <p:nvSpPr>
          <p:cNvPr id="459779" name="Rectangle 3">
            <a:extLst>
              <a:ext uri="{FF2B5EF4-FFF2-40B4-BE49-F238E27FC236}">
                <a16:creationId xmlns:a16="http://schemas.microsoft.com/office/drawing/2014/main" id="{3C88A5F3-3979-4211-9DF4-639C0E6BA034}"/>
              </a:ext>
            </a:extLst>
          </p:cNvPr>
          <p:cNvSpPr>
            <a:spLocks noGrp="1" noChangeArrowheads="1"/>
          </p:cNvSpPr>
          <p:nvPr>
            <p:ph type="body" idx="1"/>
          </p:nvPr>
        </p:nvSpPr>
        <p:spPr/>
        <p:txBody>
          <a:bodyPr/>
          <a:lstStyle/>
          <a:p>
            <a:endParaRPr lang="uk-UA" altLang="uk-UA"/>
          </a:p>
        </p:txBody>
      </p:sp>
    </p:spTree>
  </p:cSld>
  <p:clrMapOvr>
    <a:masterClrMapping/>
  </p:clrMapOvr>
</p:notes>
</file>

<file path=ppt/slideLayouts/_rels/slideLayout1.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2.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3.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4.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5.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6.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7.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8.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9.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10.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11.xml.rels><?xml version="1.0" encoding="UTF-8" standalone="yes"?>
<Relationships xmlns="http://schemas.openxmlformats.org/package/2006/relationships"><Relationship Id="rId1" Type="http://purl.oclc.org/ooxml/officeDocument/relationships/slideMaster" Target="../slideMasters/slideMaster1.xml"/></Relationships>
</file>

<file path=ppt/slideLayouts/slideLayout1.xml><?xml version="1.0" encoding="utf-8"?>
<p:sldLayout xmlns:a="http://purl.oclc.org/ooxml/drawingml/main" xmlns:r="http://purl.oclc.org/ooxml/officeDocument/relationships" xmlns:p="http://purl.oclc.org/ooxml/presentationml/main" showMasterSp="0" type="title" preserve="1">
  <p:cSld name="Титульный слайд">
    <p:spTree>
      <p:nvGrpSpPr>
        <p:cNvPr id="1" name=""/>
        <p:cNvGrpSpPr/>
        <p:nvPr/>
      </p:nvGrpSpPr>
      <p:grpSpPr>
        <a:xfrm>
          <a:off x="0" y="0"/>
          <a:ext cx="0" cy="0"/>
          <a:chOff x="0" y="0"/>
          <a:chExt cx="0" cy="0"/>
        </a:xfrm>
      </p:grpSpPr>
      <p:grpSp>
        <p:nvGrpSpPr>
          <p:cNvPr id="145410" name="Group 2">
            <a:extLst>
              <a:ext uri="{FF2B5EF4-FFF2-40B4-BE49-F238E27FC236}">
                <a16:creationId xmlns:a16="http://schemas.microsoft.com/office/drawing/2014/main" id="{DADCBF3F-824F-4E22-AF5F-49661A22FFAC}"/>
              </a:ext>
            </a:extLst>
          </p:cNvPr>
          <p:cNvGrpSpPr>
            <a:grpSpLocks/>
          </p:cNvGrpSpPr>
          <p:nvPr/>
        </p:nvGrpSpPr>
        <p:grpSpPr bwMode="auto">
          <a:xfrm>
            <a:off x="0" y="6350"/>
            <a:ext cx="9140825" cy="6851650"/>
            <a:chOff x="0" y="4"/>
            <a:chExt cx="5758" cy="4316"/>
          </a:xfrm>
        </p:grpSpPr>
        <p:grpSp>
          <p:nvGrpSpPr>
            <p:cNvPr id="145411" name="Group 3">
              <a:extLst>
                <a:ext uri="{FF2B5EF4-FFF2-40B4-BE49-F238E27FC236}">
                  <a16:creationId xmlns:a16="http://schemas.microsoft.com/office/drawing/2014/main" id="{683601F8-BA5B-4DF3-9A33-3B2B47D4B1FE}"/>
                </a:ext>
              </a:extLst>
            </p:cNvPr>
            <p:cNvGrpSpPr>
              <a:grpSpLocks/>
            </p:cNvGrpSpPr>
            <p:nvPr/>
          </p:nvGrpSpPr>
          <p:grpSpPr bwMode="auto">
            <a:xfrm>
              <a:off x="0" y="1161"/>
              <a:ext cx="5758" cy="3159"/>
              <a:chOff x="0" y="1161"/>
              <a:chExt cx="5758" cy="3159"/>
            </a:xfrm>
          </p:grpSpPr>
          <p:sp>
            <p:nvSpPr>
              <p:cNvPr id="145412" name="Freeform 4">
                <a:extLst>
                  <a:ext uri="{FF2B5EF4-FFF2-40B4-BE49-F238E27FC236}">
                    <a16:creationId xmlns:a16="http://schemas.microsoft.com/office/drawing/2014/main" id="{17CA0E93-7427-4C26-9D8D-B8E2A8A211F8}"/>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13" name="Freeform 5">
                <a:extLst>
                  <a:ext uri="{FF2B5EF4-FFF2-40B4-BE49-F238E27FC236}">
                    <a16:creationId xmlns:a16="http://schemas.microsoft.com/office/drawing/2014/main" id="{CC9318B6-032F-48C7-A6D7-388F378C536B}"/>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145414" name="Freeform 6">
              <a:extLst>
                <a:ext uri="{FF2B5EF4-FFF2-40B4-BE49-F238E27FC236}">
                  <a16:creationId xmlns:a16="http://schemas.microsoft.com/office/drawing/2014/main" id="{77F78235-A1D2-4514-BBAF-95A27C411C60}"/>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
                  <a:schemeClr val="hlink"/>
                </a:gs>
                <a:gs pos="1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15" name="Freeform 7">
              <a:extLst>
                <a:ext uri="{FF2B5EF4-FFF2-40B4-BE49-F238E27FC236}">
                  <a16:creationId xmlns:a16="http://schemas.microsoft.com/office/drawing/2014/main" id="{087D65BE-6686-4CFA-9FF1-37122D6FA669}"/>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16" name="Freeform 8">
              <a:extLst>
                <a:ext uri="{FF2B5EF4-FFF2-40B4-BE49-F238E27FC236}">
                  <a16:creationId xmlns:a16="http://schemas.microsoft.com/office/drawing/2014/main" id="{9EAC81CD-8289-4083-A5D7-E8E143435CB3}"/>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nvGrpSpPr>
            <p:cNvPr id="145417" name="Group 9">
              <a:extLst>
                <a:ext uri="{FF2B5EF4-FFF2-40B4-BE49-F238E27FC236}">
                  <a16:creationId xmlns:a16="http://schemas.microsoft.com/office/drawing/2014/main" id="{9A4853D2-D869-4099-85D3-9284F0DE9CFE}"/>
                </a:ext>
              </a:extLst>
            </p:cNvPr>
            <p:cNvGrpSpPr>
              <a:grpSpLocks/>
            </p:cNvGrpSpPr>
            <p:nvPr/>
          </p:nvGrpSpPr>
          <p:grpSpPr bwMode="auto">
            <a:xfrm>
              <a:off x="348" y="4"/>
              <a:ext cx="5410" cy="4316"/>
              <a:chOff x="348" y="4"/>
              <a:chExt cx="5410" cy="4316"/>
            </a:xfrm>
          </p:grpSpPr>
          <p:sp>
            <p:nvSpPr>
              <p:cNvPr id="145418" name="Freeform 10">
                <a:extLst>
                  <a:ext uri="{FF2B5EF4-FFF2-40B4-BE49-F238E27FC236}">
                    <a16:creationId xmlns:a16="http://schemas.microsoft.com/office/drawing/2014/main" id="{97E1503C-F1BF-488D-899A-1ADAF888FF71}"/>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19" name="Freeform 11">
                <a:extLst>
                  <a:ext uri="{FF2B5EF4-FFF2-40B4-BE49-F238E27FC236}">
                    <a16:creationId xmlns:a16="http://schemas.microsoft.com/office/drawing/2014/main" id="{320E66B4-D93A-4D01-95CB-72CD65AB3559}"/>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20" name="Freeform 12">
                <a:extLst>
                  <a:ext uri="{FF2B5EF4-FFF2-40B4-BE49-F238E27FC236}">
                    <a16:creationId xmlns:a16="http://schemas.microsoft.com/office/drawing/2014/main" id="{3189DCFC-5CEA-49E7-A5FF-AA0D301C1D95}"/>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21" name="Freeform 13">
                <a:extLst>
                  <a:ext uri="{FF2B5EF4-FFF2-40B4-BE49-F238E27FC236}">
                    <a16:creationId xmlns:a16="http://schemas.microsoft.com/office/drawing/2014/main" id="{2A3DC763-11EF-4249-B6FC-DBFD477035B5}"/>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22" name="Freeform 14">
                <a:extLst>
                  <a:ext uri="{FF2B5EF4-FFF2-40B4-BE49-F238E27FC236}">
                    <a16:creationId xmlns:a16="http://schemas.microsoft.com/office/drawing/2014/main" id="{CB68F788-86CB-4411-B9AB-51D9EEFB5D02}"/>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5423" name="Freeform 15">
                <a:extLst>
                  <a:ext uri="{FF2B5EF4-FFF2-40B4-BE49-F238E27FC236}">
                    <a16:creationId xmlns:a16="http://schemas.microsoft.com/office/drawing/2014/main" id="{D7595E4F-7192-4A17-A7AB-BA909BD30926}"/>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
                    <a:schemeClr val="hlink"/>
                  </a:gs>
                  <a:gs pos="1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grpSp>
      <p:sp>
        <p:nvSpPr>
          <p:cNvPr id="145424" name="Rectangle 16">
            <a:extLst>
              <a:ext uri="{FF2B5EF4-FFF2-40B4-BE49-F238E27FC236}">
                <a16:creationId xmlns:a16="http://schemas.microsoft.com/office/drawing/2014/main" id="{10483819-73F0-4177-A9D6-03F832DBF516}"/>
              </a:ext>
            </a:extLst>
          </p:cNvPr>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uk-UA" noProof="0"/>
              <a:t>Образец заголовка</a:t>
            </a:r>
          </a:p>
        </p:txBody>
      </p:sp>
      <p:sp>
        <p:nvSpPr>
          <p:cNvPr id="145425" name="Rectangle 17">
            <a:extLst>
              <a:ext uri="{FF2B5EF4-FFF2-40B4-BE49-F238E27FC236}">
                <a16:creationId xmlns:a16="http://schemas.microsoft.com/office/drawing/2014/main" id="{59627D56-9611-4F50-AC29-E9B424136AE8}"/>
              </a:ext>
            </a:extLst>
          </p:cNvPr>
          <p:cNvSpPr>
            <a:spLocks noGrp="1" noChangeArrowheads="1"/>
          </p:cNvSpPr>
          <p:nvPr>
            <p:ph type="subTitle" sz="quarter" idx="1"/>
          </p:nvPr>
        </p:nvSpPr>
        <p:spPr>
          <a:xfrm>
            <a:off x="1066800" y="3886200"/>
            <a:ext cx="6400800" cy="1752600"/>
          </a:xfrm>
        </p:spPr>
        <p:txBody>
          <a:bodyPr/>
          <a:lstStyle>
            <a:lvl1pPr marL="0" indent="0">
              <a:buFont typeface="Wingdings" panose="05000000000000000000" pitchFamily="2" charset="2"/>
              <a:buNone/>
              <a:defRPr/>
            </a:lvl1pPr>
          </a:lstStyle>
          <a:p>
            <a:pPr lvl="0"/>
            <a:r>
              <a:rPr lang="ru-RU" altLang="uk-UA" noProof="0"/>
              <a:t>Образец подзаголовка</a:t>
            </a:r>
          </a:p>
        </p:txBody>
      </p:sp>
      <p:sp>
        <p:nvSpPr>
          <p:cNvPr id="145426" name="Rectangle 18">
            <a:extLst>
              <a:ext uri="{FF2B5EF4-FFF2-40B4-BE49-F238E27FC236}">
                <a16:creationId xmlns:a16="http://schemas.microsoft.com/office/drawing/2014/main" id="{C3DDC978-B88C-4B0D-ADB9-F0D6313A593C}"/>
              </a:ext>
            </a:extLst>
          </p:cNvPr>
          <p:cNvSpPr>
            <a:spLocks noGrp="1" noChangeArrowheads="1"/>
          </p:cNvSpPr>
          <p:nvPr>
            <p:ph type="dt" sz="quarter" idx="2"/>
          </p:nvPr>
        </p:nvSpPr>
        <p:spPr/>
        <p:txBody>
          <a:bodyPr/>
          <a:lstStyle>
            <a:lvl1pPr>
              <a:defRPr/>
            </a:lvl1pPr>
          </a:lstStyle>
          <a:p>
            <a:endParaRPr lang="ru-RU" altLang="uk-UA"/>
          </a:p>
        </p:txBody>
      </p:sp>
      <p:sp>
        <p:nvSpPr>
          <p:cNvPr id="145427" name="Rectangle 19">
            <a:extLst>
              <a:ext uri="{FF2B5EF4-FFF2-40B4-BE49-F238E27FC236}">
                <a16:creationId xmlns:a16="http://schemas.microsoft.com/office/drawing/2014/main" id="{E612C16F-E5DD-4AB1-91FB-ECE0B0620728}"/>
              </a:ext>
            </a:extLst>
          </p:cNvPr>
          <p:cNvSpPr>
            <a:spLocks noGrp="1" noChangeArrowheads="1"/>
          </p:cNvSpPr>
          <p:nvPr>
            <p:ph type="ftr" sz="quarter" idx="3"/>
          </p:nvPr>
        </p:nvSpPr>
        <p:spPr>
          <a:xfrm>
            <a:off x="3352800" y="6248400"/>
            <a:ext cx="2895600" cy="457200"/>
          </a:xfrm>
        </p:spPr>
        <p:txBody>
          <a:bodyPr/>
          <a:lstStyle>
            <a:lvl1pPr>
              <a:defRPr/>
            </a:lvl1pPr>
          </a:lstStyle>
          <a:p>
            <a:endParaRPr lang="ru-RU" altLang="uk-UA"/>
          </a:p>
        </p:txBody>
      </p:sp>
      <p:sp>
        <p:nvSpPr>
          <p:cNvPr id="145428" name="Rectangle 20">
            <a:extLst>
              <a:ext uri="{FF2B5EF4-FFF2-40B4-BE49-F238E27FC236}">
                <a16:creationId xmlns:a16="http://schemas.microsoft.com/office/drawing/2014/main" id="{1D7248FA-F4CA-4A87-89F4-79AB22ABE83B}"/>
              </a:ext>
            </a:extLst>
          </p:cNvPr>
          <p:cNvSpPr>
            <a:spLocks noGrp="1" noChangeArrowheads="1"/>
          </p:cNvSpPr>
          <p:nvPr>
            <p:ph type="sldNum" sz="quarter" idx="4"/>
          </p:nvPr>
        </p:nvSpPr>
        <p:spPr/>
        <p:txBody>
          <a:bodyPr/>
          <a:lstStyle>
            <a:lvl1pPr>
              <a:defRPr/>
            </a:lvl1pPr>
          </a:lstStyle>
          <a:p>
            <a:fld id="{9298F8BE-E027-46BF-9130-78AA9D1BE196}" type="slidenum">
              <a:rPr lang="ru-RU" altLang="uk-UA"/>
              <a:pPr/>
              <a:t>‹#›</a:t>
            </a:fld>
            <a:endParaRPr lang="ru-RU" altLang="uk-UA"/>
          </a:p>
        </p:txBody>
      </p:sp>
    </p:spTree>
  </p:cSld>
  <p:clrMapOvr>
    <a:masterClrMapping/>
  </p:clrMapOvr>
</p:sldLayout>
</file>

<file path=ppt/slideLayouts/slideLayout2.xml><?xml version="1.0" encoding="utf-8"?>
<p:sldLayout xmlns:a="http://purl.oclc.org/ooxml/drawingml/main" xmlns:r="http://purl.oclc.org/ooxml/officeDocument/relationships" xmlns:p="http://purl.oclc.org/ooxml/presentationml/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128607-9057-44A2-BF34-DC9BF37CF286}"/>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a16="http://schemas.microsoft.com/office/drawing/2014/main" id="{4C13324C-F57F-449E-9F5D-012A072AD60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id="{075B79E3-C98A-4D4C-B16F-747BF5BFB3BE}"/>
              </a:ext>
            </a:extLst>
          </p:cNvPr>
          <p:cNvSpPr>
            <a:spLocks noGrp="1"/>
          </p:cNvSpPr>
          <p:nvPr>
            <p:ph type="dt" sz="half" idx="10"/>
          </p:nvPr>
        </p:nvSpPr>
        <p:spPr/>
        <p:txBody>
          <a:bodyPr/>
          <a:lstStyle>
            <a:lvl1pPr>
              <a:defRPr/>
            </a:lvl1pPr>
          </a:lstStyle>
          <a:p>
            <a:endParaRPr lang="ru-RU" altLang="uk-UA"/>
          </a:p>
        </p:txBody>
      </p:sp>
      <p:sp>
        <p:nvSpPr>
          <p:cNvPr id="5" name="Нижний колонтитул 4">
            <a:extLst>
              <a:ext uri="{FF2B5EF4-FFF2-40B4-BE49-F238E27FC236}">
                <a16:creationId xmlns:a16="http://schemas.microsoft.com/office/drawing/2014/main" id="{05B307F4-C003-41F2-A4D6-0A87C6E66805}"/>
              </a:ext>
            </a:extLst>
          </p:cNvPr>
          <p:cNvSpPr>
            <a:spLocks noGrp="1"/>
          </p:cNvSpPr>
          <p:nvPr>
            <p:ph type="ftr" sz="quarter" idx="11"/>
          </p:nvPr>
        </p:nvSpPr>
        <p:spPr/>
        <p:txBody>
          <a:bodyPr/>
          <a:lstStyle>
            <a:lvl1pPr>
              <a:defRPr/>
            </a:lvl1pPr>
          </a:lstStyle>
          <a:p>
            <a:endParaRPr lang="ru-RU" altLang="uk-UA"/>
          </a:p>
        </p:txBody>
      </p:sp>
      <p:sp>
        <p:nvSpPr>
          <p:cNvPr id="6" name="Номер слайда 5">
            <a:extLst>
              <a:ext uri="{FF2B5EF4-FFF2-40B4-BE49-F238E27FC236}">
                <a16:creationId xmlns:a16="http://schemas.microsoft.com/office/drawing/2014/main" id="{A5DF8807-A61A-4AA3-A639-B5E52ABF71F5}"/>
              </a:ext>
            </a:extLst>
          </p:cNvPr>
          <p:cNvSpPr>
            <a:spLocks noGrp="1"/>
          </p:cNvSpPr>
          <p:nvPr>
            <p:ph type="sldNum" sz="quarter" idx="12"/>
          </p:nvPr>
        </p:nvSpPr>
        <p:spPr/>
        <p:txBody>
          <a:bodyPr/>
          <a:lstStyle>
            <a:lvl1pPr>
              <a:defRPr/>
            </a:lvl1pPr>
          </a:lstStyle>
          <a:p>
            <a:fld id="{FA44E51B-9CB6-46AE-90FC-58B34349951E}" type="slidenum">
              <a:rPr lang="ru-RU" altLang="uk-UA"/>
              <a:pPr/>
              <a:t>‹#›</a:t>
            </a:fld>
            <a:endParaRPr lang="ru-RU" altLang="uk-UA"/>
          </a:p>
        </p:txBody>
      </p:sp>
    </p:spTree>
    <p:extLst>
      <p:ext uri="{BB962C8B-B14F-4D97-AF65-F5344CB8AC3E}">
        <p14:creationId xmlns:p14="http://schemas.microsoft.com/office/powerpoint/2010/main" val="27251396"/>
      </p:ext>
    </p:extLst>
  </p:cSld>
  <p:clrMapOvr>
    <a:masterClrMapping/>
  </p:clrMapOvr>
</p:sldLayout>
</file>

<file path=ppt/slideLayouts/slideLayout3.xml><?xml version="1.0" encoding="utf-8"?>
<p:sldLayout xmlns:a="http://purl.oclc.org/ooxml/drawingml/main" xmlns:r="http://purl.oclc.org/ooxml/officeDocument/relationships" xmlns:p="http://purl.oclc.org/ooxml/presentationml/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1B88E9-08E9-421E-8556-38C2720BBF66}"/>
              </a:ext>
            </a:extLst>
          </p:cNvPr>
          <p:cNvSpPr>
            <a:spLocks noGrp="1"/>
          </p:cNvSpPr>
          <p:nvPr>
            <p:ph type="title"/>
          </p:nvPr>
        </p:nvSpPr>
        <p:spPr>
          <a:xfrm>
            <a:off x="623888" y="1709738"/>
            <a:ext cx="7886700" cy="2852737"/>
          </a:xfrm>
        </p:spPr>
        <p:txBody>
          <a:bodyPr anchor="b"/>
          <a:lstStyle>
            <a:lvl1pPr>
              <a:defRPr sz="6000"/>
            </a:lvl1pPr>
          </a:lstStyle>
          <a:p>
            <a:r>
              <a:rPr lang="ru-RU"/>
              <a:t>Образец заголовка</a:t>
            </a:r>
            <a:endParaRPr lang="uk-UA"/>
          </a:p>
        </p:txBody>
      </p:sp>
      <p:sp>
        <p:nvSpPr>
          <p:cNvPr id="3" name="Текст 2">
            <a:extLst>
              <a:ext uri="{FF2B5EF4-FFF2-40B4-BE49-F238E27FC236}">
                <a16:creationId xmlns:a16="http://schemas.microsoft.com/office/drawing/2014/main" id="{52EDB4B5-C663-4BBD-9BBA-FC4E3D9C3F0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Дата 3">
            <a:extLst>
              <a:ext uri="{FF2B5EF4-FFF2-40B4-BE49-F238E27FC236}">
                <a16:creationId xmlns:a16="http://schemas.microsoft.com/office/drawing/2014/main" id="{42702C99-99E7-4494-B705-D49EFC3EB053}"/>
              </a:ext>
            </a:extLst>
          </p:cNvPr>
          <p:cNvSpPr>
            <a:spLocks noGrp="1"/>
          </p:cNvSpPr>
          <p:nvPr>
            <p:ph type="dt" sz="half" idx="10"/>
          </p:nvPr>
        </p:nvSpPr>
        <p:spPr/>
        <p:txBody>
          <a:bodyPr/>
          <a:lstStyle>
            <a:lvl1pPr>
              <a:defRPr/>
            </a:lvl1pPr>
          </a:lstStyle>
          <a:p>
            <a:endParaRPr lang="ru-RU" altLang="uk-UA"/>
          </a:p>
        </p:txBody>
      </p:sp>
      <p:sp>
        <p:nvSpPr>
          <p:cNvPr id="5" name="Нижний колонтитул 4">
            <a:extLst>
              <a:ext uri="{FF2B5EF4-FFF2-40B4-BE49-F238E27FC236}">
                <a16:creationId xmlns:a16="http://schemas.microsoft.com/office/drawing/2014/main" id="{A8DD161F-3AB6-4394-89EF-3CB8634C5117}"/>
              </a:ext>
            </a:extLst>
          </p:cNvPr>
          <p:cNvSpPr>
            <a:spLocks noGrp="1"/>
          </p:cNvSpPr>
          <p:nvPr>
            <p:ph type="ftr" sz="quarter" idx="11"/>
          </p:nvPr>
        </p:nvSpPr>
        <p:spPr/>
        <p:txBody>
          <a:bodyPr/>
          <a:lstStyle>
            <a:lvl1pPr>
              <a:defRPr/>
            </a:lvl1pPr>
          </a:lstStyle>
          <a:p>
            <a:endParaRPr lang="ru-RU" altLang="uk-UA"/>
          </a:p>
        </p:txBody>
      </p:sp>
      <p:sp>
        <p:nvSpPr>
          <p:cNvPr id="6" name="Номер слайда 5">
            <a:extLst>
              <a:ext uri="{FF2B5EF4-FFF2-40B4-BE49-F238E27FC236}">
                <a16:creationId xmlns:a16="http://schemas.microsoft.com/office/drawing/2014/main" id="{A64908A0-D71F-4275-A7E7-C97FB11B781F}"/>
              </a:ext>
            </a:extLst>
          </p:cNvPr>
          <p:cNvSpPr>
            <a:spLocks noGrp="1"/>
          </p:cNvSpPr>
          <p:nvPr>
            <p:ph type="sldNum" sz="quarter" idx="12"/>
          </p:nvPr>
        </p:nvSpPr>
        <p:spPr/>
        <p:txBody>
          <a:bodyPr/>
          <a:lstStyle>
            <a:lvl1pPr>
              <a:defRPr/>
            </a:lvl1pPr>
          </a:lstStyle>
          <a:p>
            <a:fld id="{F045FC09-86C7-4BDE-B4FD-604FFA3CDC3A}" type="slidenum">
              <a:rPr lang="ru-RU" altLang="uk-UA"/>
              <a:pPr/>
              <a:t>‹#›</a:t>
            </a:fld>
            <a:endParaRPr lang="ru-RU" altLang="uk-UA"/>
          </a:p>
        </p:txBody>
      </p:sp>
    </p:spTree>
    <p:extLst>
      <p:ext uri="{BB962C8B-B14F-4D97-AF65-F5344CB8AC3E}">
        <p14:creationId xmlns:p14="http://schemas.microsoft.com/office/powerpoint/2010/main" val="3261320061"/>
      </p:ext>
    </p:extLst>
  </p:cSld>
  <p:clrMapOvr>
    <a:masterClrMapping/>
  </p:clrMapOvr>
</p:sldLayout>
</file>

<file path=ppt/slideLayouts/slideLayout4.xml><?xml version="1.0" encoding="utf-8"?>
<p:sldLayout xmlns:a="http://purl.oclc.org/ooxml/drawingml/main" xmlns:r="http://purl.oclc.org/ooxml/officeDocument/relationships" xmlns:p="http://purl.oclc.org/ooxml/presentationml/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4D9E19-D703-4C1E-907A-72E1AF78918B}"/>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a16="http://schemas.microsoft.com/office/drawing/2014/main" id="{9AFD211D-D589-43E5-9C9B-1AD6F8569CA6}"/>
              </a:ext>
            </a:extLst>
          </p:cNvPr>
          <p:cNvSpPr>
            <a:spLocks noGrp="1"/>
          </p:cNvSpPr>
          <p:nvPr>
            <p:ph sz="half" idx="1"/>
          </p:nvPr>
        </p:nvSpPr>
        <p:spPr>
          <a:xfrm>
            <a:off x="1066800" y="1981200"/>
            <a:ext cx="36957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a:extLst>
              <a:ext uri="{FF2B5EF4-FFF2-40B4-BE49-F238E27FC236}">
                <a16:creationId xmlns:a16="http://schemas.microsoft.com/office/drawing/2014/main" id="{3CE541C9-18A7-40AA-A8C7-A5DDDCA96FEF}"/>
              </a:ext>
            </a:extLst>
          </p:cNvPr>
          <p:cNvSpPr>
            <a:spLocks noGrp="1"/>
          </p:cNvSpPr>
          <p:nvPr>
            <p:ph sz="half" idx="2"/>
          </p:nvPr>
        </p:nvSpPr>
        <p:spPr>
          <a:xfrm>
            <a:off x="4914900" y="1981200"/>
            <a:ext cx="36957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a:extLst>
              <a:ext uri="{FF2B5EF4-FFF2-40B4-BE49-F238E27FC236}">
                <a16:creationId xmlns:a16="http://schemas.microsoft.com/office/drawing/2014/main" id="{C5C8EF92-F8DE-448E-B933-80C07436A624}"/>
              </a:ext>
            </a:extLst>
          </p:cNvPr>
          <p:cNvSpPr>
            <a:spLocks noGrp="1"/>
          </p:cNvSpPr>
          <p:nvPr>
            <p:ph type="dt" sz="half" idx="10"/>
          </p:nvPr>
        </p:nvSpPr>
        <p:spPr/>
        <p:txBody>
          <a:bodyPr/>
          <a:lstStyle>
            <a:lvl1pPr>
              <a:defRPr/>
            </a:lvl1pPr>
          </a:lstStyle>
          <a:p>
            <a:endParaRPr lang="ru-RU" altLang="uk-UA"/>
          </a:p>
        </p:txBody>
      </p:sp>
      <p:sp>
        <p:nvSpPr>
          <p:cNvPr id="6" name="Нижний колонтитул 5">
            <a:extLst>
              <a:ext uri="{FF2B5EF4-FFF2-40B4-BE49-F238E27FC236}">
                <a16:creationId xmlns:a16="http://schemas.microsoft.com/office/drawing/2014/main" id="{7D1B501A-0235-4F63-AF43-AB478549CB08}"/>
              </a:ext>
            </a:extLst>
          </p:cNvPr>
          <p:cNvSpPr>
            <a:spLocks noGrp="1"/>
          </p:cNvSpPr>
          <p:nvPr>
            <p:ph type="ftr" sz="quarter" idx="11"/>
          </p:nvPr>
        </p:nvSpPr>
        <p:spPr/>
        <p:txBody>
          <a:bodyPr/>
          <a:lstStyle>
            <a:lvl1pPr>
              <a:defRPr/>
            </a:lvl1pPr>
          </a:lstStyle>
          <a:p>
            <a:endParaRPr lang="ru-RU" altLang="uk-UA"/>
          </a:p>
        </p:txBody>
      </p:sp>
      <p:sp>
        <p:nvSpPr>
          <p:cNvPr id="7" name="Номер слайда 6">
            <a:extLst>
              <a:ext uri="{FF2B5EF4-FFF2-40B4-BE49-F238E27FC236}">
                <a16:creationId xmlns:a16="http://schemas.microsoft.com/office/drawing/2014/main" id="{4D3B76FD-1717-4D9F-B197-8A67C0BA5A6E}"/>
              </a:ext>
            </a:extLst>
          </p:cNvPr>
          <p:cNvSpPr>
            <a:spLocks noGrp="1"/>
          </p:cNvSpPr>
          <p:nvPr>
            <p:ph type="sldNum" sz="quarter" idx="12"/>
          </p:nvPr>
        </p:nvSpPr>
        <p:spPr/>
        <p:txBody>
          <a:bodyPr/>
          <a:lstStyle>
            <a:lvl1pPr>
              <a:defRPr/>
            </a:lvl1pPr>
          </a:lstStyle>
          <a:p>
            <a:fld id="{F9885399-FA60-441F-BD6F-073129D96880}" type="slidenum">
              <a:rPr lang="ru-RU" altLang="uk-UA"/>
              <a:pPr/>
              <a:t>‹#›</a:t>
            </a:fld>
            <a:endParaRPr lang="ru-RU" altLang="uk-UA"/>
          </a:p>
        </p:txBody>
      </p:sp>
    </p:spTree>
    <p:extLst>
      <p:ext uri="{BB962C8B-B14F-4D97-AF65-F5344CB8AC3E}">
        <p14:creationId xmlns:p14="http://schemas.microsoft.com/office/powerpoint/2010/main" val="3442151285"/>
      </p:ext>
    </p:extLst>
  </p:cSld>
  <p:clrMapOvr>
    <a:masterClrMapping/>
  </p:clrMapOvr>
</p:sldLayout>
</file>

<file path=ppt/slideLayouts/slideLayout5.xml><?xml version="1.0" encoding="utf-8"?>
<p:sldLayout xmlns:a="http://purl.oclc.org/ooxml/drawingml/main" xmlns:r="http://purl.oclc.org/ooxml/officeDocument/relationships" xmlns:p="http://purl.oclc.org/ooxml/presentationml/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EBFA01-8281-4A43-9B88-AC8E4216D9E6}"/>
              </a:ext>
            </a:extLst>
          </p:cNvPr>
          <p:cNvSpPr>
            <a:spLocks noGrp="1"/>
          </p:cNvSpPr>
          <p:nvPr>
            <p:ph type="title"/>
          </p:nvPr>
        </p:nvSpPr>
        <p:spPr>
          <a:xfrm>
            <a:off x="630238" y="365125"/>
            <a:ext cx="7886700" cy="1325563"/>
          </a:xfrm>
        </p:spPr>
        <p:txBody>
          <a:bodyPr/>
          <a:lstStyle/>
          <a:p>
            <a:r>
              <a:rPr lang="ru-RU"/>
              <a:t>Образец заголовка</a:t>
            </a:r>
            <a:endParaRPr lang="uk-UA"/>
          </a:p>
        </p:txBody>
      </p:sp>
      <p:sp>
        <p:nvSpPr>
          <p:cNvPr id="3" name="Текст 2">
            <a:extLst>
              <a:ext uri="{FF2B5EF4-FFF2-40B4-BE49-F238E27FC236}">
                <a16:creationId xmlns:a16="http://schemas.microsoft.com/office/drawing/2014/main" id="{40D06464-99EC-4100-A37D-3A21CC2EFF7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A626402-0103-41CD-AA27-072C92C8ECFE}"/>
              </a:ext>
            </a:extLst>
          </p:cNvPr>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a:extLst>
              <a:ext uri="{FF2B5EF4-FFF2-40B4-BE49-F238E27FC236}">
                <a16:creationId xmlns:a16="http://schemas.microsoft.com/office/drawing/2014/main" id="{9A43EAA4-76B4-4B20-8D0B-07FF2BC132E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5DCA766-D683-48A9-9A43-D94F46414B13}"/>
              </a:ext>
            </a:extLst>
          </p:cNvPr>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a:extLst>
              <a:ext uri="{FF2B5EF4-FFF2-40B4-BE49-F238E27FC236}">
                <a16:creationId xmlns:a16="http://schemas.microsoft.com/office/drawing/2014/main" id="{F68BCFF4-9798-4696-AE6C-D717B9ADF93F}"/>
              </a:ext>
            </a:extLst>
          </p:cNvPr>
          <p:cNvSpPr>
            <a:spLocks noGrp="1"/>
          </p:cNvSpPr>
          <p:nvPr>
            <p:ph type="dt" sz="half" idx="10"/>
          </p:nvPr>
        </p:nvSpPr>
        <p:spPr/>
        <p:txBody>
          <a:bodyPr/>
          <a:lstStyle>
            <a:lvl1pPr>
              <a:defRPr/>
            </a:lvl1pPr>
          </a:lstStyle>
          <a:p>
            <a:endParaRPr lang="ru-RU" altLang="uk-UA"/>
          </a:p>
        </p:txBody>
      </p:sp>
      <p:sp>
        <p:nvSpPr>
          <p:cNvPr id="8" name="Нижний колонтитул 7">
            <a:extLst>
              <a:ext uri="{FF2B5EF4-FFF2-40B4-BE49-F238E27FC236}">
                <a16:creationId xmlns:a16="http://schemas.microsoft.com/office/drawing/2014/main" id="{2B8D0BA4-EA8C-4813-81E3-1128E1D15D51}"/>
              </a:ext>
            </a:extLst>
          </p:cNvPr>
          <p:cNvSpPr>
            <a:spLocks noGrp="1"/>
          </p:cNvSpPr>
          <p:nvPr>
            <p:ph type="ftr" sz="quarter" idx="11"/>
          </p:nvPr>
        </p:nvSpPr>
        <p:spPr/>
        <p:txBody>
          <a:bodyPr/>
          <a:lstStyle>
            <a:lvl1pPr>
              <a:defRPr/>
            </a:lvl1pPr>
          </a:lstStyle>
          <a:p>
            <a:endParaRPr lang="ru-RU" altLang="uk-UA"/>
          </a:p>
        </p:txBody>
      </p:sp>
      <p:sp>
        <p:nvSpPr>
          <p:cNvPr id="9" name="Номер слайда 8">
            <a:extLst>
              <a:ext uri="{FF2B5EF4-FFF2-40B4-BE49-F238E27FC236}">
                <a16:creationId xmlns:a16="http://schemas.microsoft.com/office/drawing/2014/main" id="{713666AB-FB26-4C13-8701-9F0D3130FB24}"/>
              </a:ext>
            </a:extLst>
          </p:cNvPr>
          <p:cNvSpPr>
            <a:spLocks noGrp="1"/>
          </p:cNvSpPr>
          <p:nvPr>
            <p:ph type="sldNum" sz="quarter" idx="12"/>
          </p:nvPr>
        </p:nvSpPr>
        <p:spPr/>
        <p:txBody>
          <a:bodyPr/>
          <a:lstStyle>
            <a:lvl1pPr>
              <a:defRPr/>
            </a:lvl1pPr>
          </a:lstStyle>
          <a:p>
            <a:fld id="{6DE40742-373E-4499-AA9A-697BA9BE2775}" type="slidenum">
              <a:rPr lang="ru-RU" altLang="uk-UA"/>
              <a:pPr/>
              <a:t>‹#›</a:t>
            </a:fld>
            <a:endParaRPr lang="ru-RU" altLang="uk-UA"/>
          </a:p>
        </p:txBody>
      </p:sp>
    </p:spTree>
    <p:extLst>
      <p:ext uri="{BB962C8B-B14F-4D97-AF65-F5344CB8AC3E}">
        <p14:creationId xmlns:p14="http://schemas.microsoft.com/office/powerpoint/2010/main" val="3568673396"/>
      </p:ext>
    </p:extLst>
  </p:cSld>
  <p:clrMapOvr>
    <a:masterClrMapping/>
  </p:clrMapOvr>
</p:sldLayout>
</file>

<file path=ppt/slideLayouts/slideLayout6.xml><?xml version="1.0" encoding="utf-8"?>
<p:sldLayout xmlns:a="http://purl.oclc.org/ooxml/drawingml/main" xmlns:r="http://purl.oclc.org/ooxml/officeDocument/relationships" xmlns:p="http://purl.oclc.org/ooxml/presentationml/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4F956E-B1D2-40AE-951E-26454A7D7287}"/>
              </a:ext>
            </a:extLst>
          </p:cNvPr>
          <p:cNvSpPr>
            <a:spLocks noGrp="1"/>
          </p:cNvSpPr>
          <p:nvPr>
            <p:ph type="title"/>
          </p:nvPr>
        </p:nvSpPr>
        <p:spPr/>
        <p:txBody>
          <a:bodyPr/>
          <a:lstStyle/>
          <a:p>
            <a:r>
              <a:rPr lang="ru-RU"/>
              <a:t>Образец заголовка</a:t>
            </a:r>
            <a:endParaRPr lang="uk-UA"/>
          </a:p>
        </p:txBody>
      </p:sp>
      <p:sp>
        <p:nvSpPr>
          <p:cNvPr id="3" name="Дата 2">
            <a:extLst>
              <a:ext uri="{FF2B5EF4-FFF2-40B4-BE49-F238E27FC236}">
                <a16:creationId xmlns:a16="http://schemas.microsoft.com/office/drawing/2014/main" id="{3B91D93C-B2B4-494C-881A-41777BF589E8}"/>
              </a:ext>
            </a:extLst>
          </p:cNvPr>
          <p:cNvSpPr>
            <a:spLocks noGrp="1"/>
          </p:cNvSpPr>
          <p:nvPr>
            <p:ph type="dt" sz="half" idx="10"/>
          </p:nvPr>
        </p:nvSpPr>
        <p:spPr/>
        <p:txBody>
          <a:bodyPr/>
          <a:lstStyle>
            <a:lvl1pPr>
              <a:defRPr/>
            </a:lvl1pPr>
          </a:lstStyle>
          <a:p>
            <a:endParaRPr lang="ru-RU" altLang="uk-UA"/>
          </a:p>
        </p:txBody>
      </p:sp>
      <p:sp>
        <p:nvSpPr>
          <p:cNvPr id="4" name="Нижний колонтитул 3">
            <a:extLst>
              <a:ext uri="{FF2B5EF4-FFF2-40B4-BE49-F238E27FC236}">
                <a16:creationId xmlns:a16="http://schemas.microsoft.com/office/drawing/2014/main" id="{7AB23BD4-E940-41BA-82A1-DE4837AB00B8}"/>
              </a:ext>
            </a:extLst>
          </p:cNvPr>
          <p:cNvSpPr>
            <a:spLocks noGrp="1"/>
          </p:cNvSpPr>
          <p:nvPr>
            <p:ph type="ftr" sz="quarter" idx="11"/>
          </p:nvPr>
        </p:nvSpPr>
        <p:spPr/>
        <p:txBody>
          <a:bodyPr/>
          <a:lstStyle>
            <a:lvl1pPr>
              <a:defRPr/>
            </a:lvl1pPr>
          </a:lstStyle>
          <a:p>
            <a:endParaRPr lang="ru-RU" altLang="uk-UA"/>
          </a:p>
        </p:txBody>
      </p:sp>
      <p:sp>
        <p:nvSpPr>
          <p:cNvPr id="5" name="Номер слайда 4">
            <a:extLst>
              <a:ext uri="{FF2B5EF4-FFF2-40B4-BE49-F238E27FC236}">
                <a16:creationId xmlns:a16="http://schemas.microsoft.com/office/drawing/2014/main" id="{7F9A5496-DB42-433C-AD37-98B2778840D3}"/>
              </a:ext>
            </a:extLst>
          </p:cNvPr>
          <p:cNvSpPr>
            <a:spLocks noGrp="1"/>
          </p:cNvSpPr>
          <p:nvPr>
            <p:ph type="sldNum" sz="quarter" idx="12"/>
          </p:nvPr>
        </p:nvSpPr>
        <p:spPr/>
        <p:txBody>
          <a:bodyPr/>
          <a:lstStyle>
            <a:lvl1pPr>
              <a:defRPr/>
            </a:lvl1pPr>
          </a:lstStyle>
          <a:p>
            <a:fld id="{D40A53C1-0A8D-4064-891E-08824436DECD}" type="slidenum">
              <a:rPr lang="ru-RU" altLang="uk-UA"/>
              <a:pPr/>
              <a:t>‹#›</a:t>
            </a:fld>
            <a:endParaRPr lang="ru-RU" altLang="uk-UA"/>
          </a:p>
        </p:txBody>
      </p:sp>
    </p:spTree>
    <p:extLst>
      <p:ext uri="{BB962C8B-B14F-4D97-AF65-F5344CB8AC3E}">
        <p14:creationId xmlns:p14="http://schemas.microsoft.com/office/powerpoint/2010/main" val="2414122556"/>
      </p:ext>
    </p:extLst>
  </p:cSld>
  <p:clrMapOvr>
    <a:masterClrMapping/>
  </p:clrMapOvr>
</p:sldLayout>
</file>

<file path=ppt/slideLayouts/slideLayout7.xml><?xml version="1.0" encoding="utf-8"?>
<p:sldLayout xmlns:a="http://purl.oclc.org/ooxml/drawingml/main" xmlns:r="http://purl.oclc.org/ooxml/officeDocument/relationships" xmlns:p="http://purl.oclc.org/ooxml/presentationml/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70C35E2-B629-4B80-A363-11A22997739B}"/>
              </a:ext>
            </a:extLst>
          </p:cNvPr>
          <p:cNvSpPr>
            <a:spLocks noGrp="1"/>
          </p:cNvSpPr>
          <p:nvPr>
            <p:ph type="dt" sz="half" idx="10"/>
          </p:nvPr>
        </p:nvSpPr>
        <p:spPr/>
        <p:txBody>
          <a:bodyPr/>
          <a:lstStyle>
            <a:lvl1pPr>
              <a:defRPr/>
            </a:lvl1pPr>
          </a:lstStyle>
          <a:p>
            <a:endParaRPr lang="ru-RU" altLang="uk-UA"/>
          </a:p>
        </p:txBody>
      </p:sp>
      <p:sp>
        <p:nvSpPr>
          <p:cNvPr id="3" name="Нижний колонтитул 2">
            <a:extLst>
              <a:ext uri="{FF2B5EF4-FFF2-40B4-BE49-F238E27FC236}">
                <a16:creationId xmlns:a16="http://schemas.microsoft.com/office/drawing/2014/main" id="{9361C681-0497-4857-9B81-5CE0BCE976DB}"/>
              </a:ext>
            </a:extLst>
          </p:cNvPr>
          <p:cNvSpPr>
            <a:spLocks noGrp="1"/>
          </p:cNvSpPr>
          <p:nvPr>
            <p:ph type="ftr" sz="quarter" idx="11"/>
          </p:nvPr>
        </p:nvSpPr>
        <p:spPr/>
        <p:txBody>
          <a:bodyPr/>
          <a:lstStyle>
            <a:lvl1pPr>
              <a:defRPr/>
            </a:lvl1pPr>
          </a:lstStyle>
          <a:p>
            <a:endParaRPr lang="ru-RU" altLang="uk-UA"/>
          </a:p>
        </p:txBody>
      </p:sp>
      <p:sp>
        <p:nvSpPr>
          <p:cNvPr id="4" name="Номер слайда 3">
            <a:extLst>
              <a:ext uri="{FF2B5EF4-FFF2-40B4-BE49-F238E27FC236}">
                <a16:creationId xmlns:a16="http://schemas.microsoft.com/office/drawing/2014/main" id="{C9753BCD-7A19-4547-B2A7-0A6DC8C86DC3}"/>
              </a:ext>
            </a:extLst>
          </p:cNvPr>
          <p:cNvSpPr>
            <a:spLocks noGrp="1"/>
          </p:cNvSpPr>
          <p:nvPr>
            <p:ph type="sldNum" sz="quarter" idx="12"/>
          </p:nvPr>
        </p:nvSpPr>
        <p:spPr/>
        <p:txBody>
          <a:bodyPr/>
          <a:lstStyle>
            <a:lvl1pPr>
              <a:defRPr/>
            </a:lvl1pPr>
          </a:lstStyle>
          <a:p>
            <a:fld id="{94CF53D0-FB88-42D9-9419-291566F4642F}" type="slidenum">
              <a:rPr lang="ru-RU" altLang="uk-UA"/>
              <a:pPr/>
              <a:t>‹#›</a:t>
            </a:fld>
            <a:endParaRPr lang="ru-RU" altLang="uk-UA"/>
          </a:p>
        </p:txBody>
      </p:sp>
    </p:spTree>
    <p:extLst>
      <p:ext uri="{BB962C8B-B14F-4D97-AF65-F5344CB8AC3E}">
        <p14:creationId xmlns:p14="http://schemas.microsoft.com/office/powerpoint/2010/main" val="3926743431"/>
      </p:ext>
    </p:extLst>
  </p:cSld>
  <p:clrMapOvr>
    <a:masterClrMapping/>
  </p:clrMapOvr>
</p:sldLayout>
</file>

<file path=ppt/slideLayouts/slideLayout8.xml><?xml version="1.0" encoding="utf-8"?>
<p:sldLayout xmlns:a="http://purl.oclc.org/ooxml/drawingml/main" xmlns:r="http://purl.oclc.org/ooxml/officeDocument/relationships" xmlns:p="http://purl.oclc.org/ooxml/presentationml/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348ED1-AA8A-42E3-90D9-06E36B45D757}"/>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uk-UA"/>
          </a:p>
        </p:txBody>
      </p:sp>
      <p:sp>
        <p:nvSpPr>
          <p:cNvPr id="3" name="Объект 2">
            <a:extLst>
              <a:ext uri="{FF2B5EF4-FFF2-40B4-BE49-F238E27FC236}">
                <a16:creationId xmlns:a16="http://schemas.microsoft.com/office/drawing/2014/main" id="{5F9B0D8D-D931-4589-9B40-85701A05AF9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a:extLst>
              <a:ext uri="{FF2B5EF4-FFF2-40B4-BE49-F238E27FC236}">
                <a16:creationId xmlns:a16="http://schemas.microsoft.com/office/drawing/2014/main" id="{670EFA52-ED46-4DD0-A0FA-4BACEE135F7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A40424E-C387-4B50-B57B-1D65B3B47ABB}"/>
              </a:ext>
            </a:extLst>
          </p:cNvPr>
          <p:cNvSpPr>
            <a:spLocks noGrp="1"/>
          </p:cNvSpPr>
          <p:nvPr>
            <p:ph type="dt" sz="half" idx="10"/>
          </p:nvPr>
        </p:nvSpPr>
        <p:spPr/>
        <p:txBody>
          <a:bodyPr/>
          <a:lstStyle>
            <a:lvl1pPr>
              <a:defRPr/>
            </a:lvl1pPr>
          </a:lstStyle>
          <a:p>
            <a:endParaRPr lang="ru-RU" altLang="uk-UA"/>
          </a:p>
        </p:txBody>
      </p:sp>
      <p:sp>
        <p:nvSpPr>
          <p:cNvPr id="6" name="Нижний колонтитул 5">
            <a:extLst>
              <a:ext uri="{FF2B5EF4-FFF2-40B4-BE49-F238E27FC236}">
                <a16:creationId xmlns:a16="http://schemas.microsoft.com/office/drawing/2014/main" id="{790A6299-F84F-44AA-8198-35825F94787E}"/>
              </a:ext>
            </a:extLst>
          </p:cNvPr>
          <p:cNvSpPr>
            <a:spLocks noGrp="1"/>
          </p:cNvSpPr>
          <p:nvPr>
            <p:ph type="ftr" sz="quarter" idx="11"/>
          </p:nvPr>
        </p:nvSpPr>
        <p:spPr/>
        <p:txBody>
          <a:bodyPr/>
          <a:lstStyle>
            <a:lvl1pPr>
              <a:defRPr/>
            </a:lvl1pPr>
          </a:lstStyle>
          <a:p>
            <a:endParaRPr lang="ru-RU" altLang="uk-UA"/>
          </a:p>
        </p:txBody>
      </p:sp>
      <p:sp>
        <p:nvSpPr>
          <p:cNvPr id="7" name="Номер слайда 6">
            <a:extLst>
              <a:ext uri="{FF2B5EF4-FFF2-40B4-BE49-F238E27FC236}">
                <a16:creationId xmlns:a16="http://schemas.microsoft.com/office/drawing/2014/main" id="{C87AF5C4-9404-43C3-A2D8-2FD4B7F9E46E}"/>
              </a:ext>
            </a:extLst>
          </p:cNvPr>
          <p:cNvSpPr>
            <a:spLocks noGrp="1"/>
          </p:cNvSpPr>
          <p:nvPr>
            <p:ph type="sldNum" sz="quarter" idx="12"/>
          </p:nvPr>
        </p:nvSpPr>
        <p:spPr/>
        <p:txBody>
          <a:bodyPr/>
          <a:lstStyle>
            <a:lvl1pPr>
              <a:defRPr/>
            </a:lvl1pPr>
          </a:lstStyle>
          <a:p>
            <a:fld id="{215F0233-952F-4E13-BD1B-A0A3FAFB2E08}" type="slidenum">
              <a:rPr lang="ru-RU" altLang="uk-UA"/>
              <a:pPr/>
              <a:t>‹#›</a:t>
            </a:fld>
            <a:endParaRPr lang="ru-RU" altLang="uk-UA"/>
          </a:p>
        </p:txBody>
      </p:sp>
    </p:spTree>
    <p:extLst>
      <p:ext uri="{BB962C8B-B14F-4D97-AF65-F5344CB8AC3E}">
        <p14:creationId xmlns:p14="http://schemas.microsoft.com/office/powerpoint/2010/main" val="704611656"/>
      </p:ext>
    </p:extLst>
  </p:cSld>
  <p:clrMapOvr>
    <a:masterClrMapping/>
  </p:clrMapOvr>
</p:sldLayout>
</file>

<file path=ppt/slideLayouts/slideLayout9.xml><?xml version="1.0" encoding="utf-8"?>
<p:sldLayout xmlns:a="http://purl.oclc.org/ooxml/drawingml/main" xmlns:r="http://purl.oclc.org/ooxml/officeDocument/relationships" xmlns:p="http://purl.oclc.org/ooxml/presentationml/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E517D6-5A12-40F9-BE15-B8A33E33D808}"/>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uk-UA"/>
          </a:p>
        </p:txBody>
      </p:sp>
      <p:sp>
        <p:nvSpPr>
          <p:cNvPr id="3" name="Рисунок 2">
            <a:extLst>
              <a:ext uri="{FF2B5EF4-FFF2-40B4-BE49-F238E27FC236}">
                <a16:creationId xmlns:a16="http://schemas.microsoft.com/office/drawing/2014/main" id="{FD820B80-C5E6-464F-925E-969A49BF0EE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a:extLst>
              <a:ext uri="{FF2B5EF4-FFF2-40B4-BE49-F238E27FC236}">
                <a16:creationId xmlns:a16="http://schemas.microsoft.com/office/drawing/2014/main" id="{5C72969B-9C8A-4C88-87B3-1CA33154744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76C78A8-EB06-46A7-8BFE-36E321745360}"/>
              </a:ext>
            </a:extLst>
          </p:cNvPr>
          <p:cNvSpPr>
            <a:spLocks noGrp="1"/>
          </p:cNvSpPr>
          <p:nvPr>
            <p:ph type="dt" sz="half" idx="10"/>
          </p:nvPr>
        </p:nvSpPr>
        <p:spPr/>
        <p:txBody>
          <a:bodyPr/>
          <a:lstStyle>
            <a:lvl1pPr>
              <a:defRPr/>
            </a:lvl1pPr>
          </a:lstStyle>
          <a:p>
            <a:endParaRPr lang="ru-RU" altLang="uk-UA"/>
          </a:p>
        </p:txBody>
      </p:sp>
      <p:sp>
        <p:nvSpPr>
          <p:cNvPr id="6" name="Нижний колонтитул 5">
            <a:extLst>
              <a:ext uri="{FF2B5EF4-FFF2-40B4-BE49-F238E27FC236}">
                <a16:creationId xmlns:a16="http://schemas.microsoft.com/office/drawing/2014/main" id="{1710BB28-7271-4475-BA17-705810A4AD26}"/>
              </a:ext>
            </a:extLst>
          </p:cNvPr>
          <p:cNvSpPr>
            <a:spLocks noGrp="1"/>
          </p:cNvSpPr>
          <p:nvPr>
            <p:ph type="ftr" sz="quarter" idx="11"/>
          </p:nvPr>
        </p:nvSpPr>
        <p:spPr/>
        <p:txBody>
          <a:bodyPr/>
          <a:lstStyle>
            <a:lvl1pPr>
              <a:defRPr/>
            </a:lvl1pPr>
          </a:lstStyle>
          <a:p>
            <a:endParaRPr lang="ru-RU" altLang="uk-UA"/>
          </a:p>
        </p:txBody>
      </p:sp>
      <p:sp>
        <p:nvSpPr>
          <p:cNvPr id="7" name="Номер слайда 6">
            <a:extLst>
              <a:ext uri="{FF2B5EF4-FFF2-40B4-BE49-F238E27FC236}">
                <a16:creationId xmlns:a16="http://schemas.microsoft.com/office/drawing/2014/main" id="{774A2206-C1A1-43F1-9445-D9712C545496}"/>
              </a:ext>
            </a:extLst>
          </p:cNvPr>
          <p:cNvSpPr>
            <a:spLocks noGrp="1"/>
          </p:cNvSpPr>
          <p:nvPr>
            <p:ph type="sldNum" sz="quarter" idx="12"/>
          </p:nvPr>
        </p:nvSpPr>
        <p:spPr/>
        <p:txBody>
          <a:bodyPr/>
          <a:lstStyle>
            <a:lvl1pPr>
              <a:defRPr/>
            </a:lvl1pPr>
          </a:lstStyle>
          <a:p>
            <a:fld id="{7D5E99C0-CC28-40A3-96C3-38A1AA38B13A}" type="slidenum">
              <a:rPr lang="ru-RU" altLang="uk-UA"/>
              <a:pPr/>
              <a:t>‹#›</a:t>
            </a:fld>
            <a:endParaRPr lang="ru-RU" altLang="uk-UA"/>
          </a:p>
        </p:txBody>
      </p:sp>
    </p:spTree>
    <p:extLst>
      <p:ext uri="{BB962C8B-B14F-4D97-AF65-F5344CB8AC3E}">
        <p14:creationId xmlns:p14="http://schemas.microsoft.com/office/powerpoint/2010/main" val="1406554668"/>
      </p:ext>
    </p:extLst>
  </p:cSld>
  <p:clrMapOvr>
    <a:masterClrMapping/>
  </p:clrMapOvr>
</p:sldLayout>
</file>

<file path=ppt/slideLayouts/slideLayout10.xml><?xml version="1.0" encoding="utf-8"?>
<p:sldLayout xmlns:a="http://purl.oclc.org/ooxml/drawingml/main" xmlns:r="http://purl.oclc.org/ooxml/officeDocument/relationships" xmlns:p="http://purl.oclc.org/ooxml/presentationml/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81B87F-8612-491A-AC8E-5558338DFE2B}"/>
              </a:ext>
            </a:extLst>
          </p:cNvPr>
          <p:cNvSpPr>
            <a:spLocks noGrp="1"/>
          </p:cNvSpPr>
          <p:nvPr>
            <p:ph type="title"/>
          </p:nvPr>
        </p:nvSpPr>
        <p:spPr/>
        <p:txBody>
          <a:bodyPr/>
          <a:lstStyle/>
          <a:p>
            <a:r>
              <a:rPr lang="ru-RU"/>
              <a:t>Образец заголовка</a:t>
            </a:r>
            <a:endParaRPr lang="uk-UA"/>
          </a:p>
        </p:txBody>
      </p:sp>
      <p:sp>
        <p:nvSpPr>
          <p:cNvPr id="3" name="Вертикальный текст 2">
            <a:extLst>
              <a:ext uri="{FF2B5EF4-FFF2-40B4-BE49-F238E27FC236}">
                <a16:creationId xmlns:a16="http://schemas.microsoft.com/office/drawing/2014/main" id="{928175D9-681F-41B0-ADBE-EF19E3B0F87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id="{945E6E1C-AD6B-43CD-95C7-AB8235A1B24E}"/>
              </a:ext>
            </a:extLst>
          </p:cNvPr>
          <p:cNvSpPr>
            <a:spLocks noGrp="1"/>
          </p:cNvSpPr>
          <p:nvPr>
            <p:ph type="dt" sz="half" idx="10"/>
          </p:nvPr>
        </p:nvSpPr>
        <p:spPr/>
        <p:txBody>
          <a:bodyPr/>
          <a:lstStyle>
            <a:lvl1pPr>
              <a:defRPr/>
            </a:lvl1pPr>
          </a:lstStyle>
          <a:p>
            <a:endParaRPr lang="ru-RU" altLang="uk-UA"/>
          </a:p>
        </p:txBody>
      </p:sp>
      <p:sp>
        <p:nvSpPr>
          <p:cNvPr id="5" name="Нижний колонтитул 4">
            <a:extLst>
              <a:ext uri="{FF2B5EF4-FFF2-40B4-BE49-F238E27FC236}">
                <a16:creationId xmlns:a16="http://schemas.microsoft.com/office/drawing/2014/main" id="{C8AB86BF-00BF-4661-B49C-14613D9B5CF2}"/>
              </a:ext>
            </a:extLst>
          </p:cNvPr>
          <p:cNvSpPr>
            <a:spLocks noGrp="1"/>
          </p:cNvSpPr>
          <p:nvPr>
            <p:ph type="ftr" sz="quarter" idx="11"/>
          </p:nvPr>
        </p:nvSpPr>
        <p:spPr/>
        <p:txBody>
          <a:bodyPr/>
          <a:lstStyle>
            <a:lvl1pPr>
              <a:defRPr/>
            </a:lvl1pPr>
          </a:lstStyle>
          <a:p>
            <a:endParaRPr lang="ru-RU" altLang="uk-UA"/>
          </a:p>
        </p:txBody>
      </p:sp>
      <p:sp>
        <p:nvSpPr>
          <p:cNvPr id="6" name="Номер слайда 5">
            <a:extLst>
              <a:ext uri="{FF2B5EF4-FFF2-40B4-BE49-F238E27FC236}">
                <a16:creationId xmlns:a16="http://schemas.microsoft.com/office/drawing/2014/main" id="{3A9A36FD-B945-40B9-AA84-B39F78B1A125}"/>
              </a:ext>
            </a:extLst>
          </p:cNvPr>
          <p:cNvSpPr>
            <a:spLocks noGrp="1"/>
          </p:cNvSpPr>
          <p:nvPr>
            <p:ph type="sldNum" sz="quarter" idx="12"/>
          </p:nvPr>
        </p:nvSpPr>
        <p:spPr/>
        <p:txBody>
          <a:bodyPr/>
          <a:lstStyle>
            <a:lvl1pPr>
              <a:defRPr/>
            </a:lvl1pPr>
          </a:lstStyle>
          <a:p>
            <a:fld id="{3A44281A-3E23-4A72-97A3-033FCB9FE73C}" type="slidenum">
              <a:rPr lang="ru-RU" altLang="uk-UA"/>
              <a:pPr/>
              <a:t>‹#›</a:t>
            </a:fld>
            <a:endParaRPr lang="ru-RU" altLang="uk-UA"/>
          </a:p>
        </p:txBody>
      </p:sp>
    </p:spTree>
    <p:extLst>
      <p:ext uri="{BB962C8B-B14F-4D97-AF65-F5344CB8AC3E}">
        <p14:creationId xmlns:p14="http://schemas.microsoft.com/office/powerpoint/2010/main" val="1067520945"/>
      </p:ext>
    </p:extLst>
  </p:cSld>
  <p:clrMapOvr>
    <a:masterClrMapping/>
  </p:clrMapOvr>
</p:sldLayout>
</file>

<file path=ppt/slideLayouts/slideLayout11.xml><?xml version="1.0" encoding="utf-8"?>
<p:sldLayout xmlns:a="http://purl.oclc.org/ooxml/drawingml/main" xmlns:r="http://purl.oclc.org/ooxml/officeDocument/relationships" xmlns:p="http://purl.oclc.org/ooxml/presentationml/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BB568F3-1F3C-443E-95D1-FEF27CED2406}"/>
              </a:ext>
            </a:extLst>
          </p:cNvPr>
          <p:cNvSpPr>
            <a:spLocks noGrp="1"/>
          </p:cNvSpPr>
          <p:nvPr>
            <p:ph type="title" orient="vert"/>
          </p:nvPr>
        </p:nvSpPr>
        <p:spPr>
          <a:xfrm>
            <a:off x="6724650" y="304800"/>
            <a:ext cx="1885950" cy="5791200"/>
          </a:xfrm>
        </p:spPr>
        <p:txBody>
          <a:bodyPr vert="eaVert"/>
          <a:lstStyle/>
          <a:p>
            <a:r>
              <a:rPr lang="ru-RU"/>
              <a:t>Образец заголовка</a:t>
            </a:r>
            <a:endParaRPr lang="uk-UA"/>
          </a:p>
        </p:txBody>
      </p:sp>
      <p:sp>
        <p:nvSpPr>
          <p:cNvPr id="3" name="Вертикальный текст 2">
            <a:extLst>
              <a:ext uri="{FF2B5EF4-FFF2-40B4-BE49-F238E27FC236}">
                <a16:creationId xmlns:a16="http://schemas.microsoft.com/office/drawing/2014/main" id="{42A6B078-1755-4632-AF3A-545CE8BA6848}"/>
              </a:ext>
            </a:extLst>
          </p:cNvPr>
          <p:cNvSpPr>
            <a:spLocks noGrp="1"/>
          </p:cNvSpPr>
          <p:nvPr>
            <p:ph type="body" orient="vert" idx="1"/>
          </p:nvPr>
        </p:nvSpPr>
        <p:spPr>
          <a:xfrm>
            <a:off x="1066800" y="304800"/>
            <a:ext cx="5505450" cy="5791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id="{AE58C693-A9AB-45EB-937F-0094FAC235FD}"/>
              </a:ext>
            </a:extLst>
          </p:cNvPr>
          <p:cNvSpPr>
            <a:spLocks noGrp="1"/>
          </p:cNvSpPr>
          <p:nvPr>
            <p:ph type="dt" sz="half" idx="10"/>
          </p:nvPr>
        </p:nvSpPr>
        <p:spPr/>
        <p:txBody>
          <a:bodyPr/>
          <a:lstStyle>
            <a:lvl1pPr>
              <a:defRPr/>
            </a:lvl1pPr>
          </a:lstStyle>
          <a:p>
            <a:endParaRPr lang="ru-RU" altLang="uk-UA"/>
          </a:p>
        </p:txBody>
      </p:sp>
      <p:sp>
        <p:nvSpPr>
          <p:cNvPr id="5" name="Нижний колонтитул 4">
            <a:extLst>
              <a:ext uri="{FF2B5EF4-FFF2-40B4-BE49-F238E27FC236}">
                <a16:creationId xmlns:a16="http://schemas.microsoft.com/office/drawing/2014/main" id="{AE656D34-7B5D-41A7-AFC3-B89D080087D7}"/>
              </a:ext>
            </a:extLst>
          </p:cNvPr>
          <p:cNvSpPr>
            <a:spLocks noGrp="1"/>
          </p:cNvSpPr>
          <p:nvPr>
            <p:ph type="ftr" sz="quarter" idx="11"/>
          </p:nvPr>
        </p:nvSpPr>
        <p:spPr/>
        <p:txBody>
          <a:bodyPr/>
          <a:lstStyle>
            <a:lvl1pPr>
              <a:defRPr/>
            </a:lvl1pPr>
          </a:lstStyle>
          <a:p>
            <a:endParaRPr lang="ru-RU" altLang="uk-UA"/>
          </a:p>
        </p:txBody>
      </p:sp>
      <p:sp>
        <p:nvSpPr>
          <p:cNvPr id="6" name="Номер слайда 5">
            <a:extLst>
              <a:ext uri="{FF2B5EF4-FFF2-40B4-BE49-F238E27FC236}">
                <a16:creationId xmlns:a16="http://schemas.microsoft.com/office/drawing/2014/main" id="{2B483BB8-6461-42D2-AE6D-F7DD74CF3D24}"/>
              </a:ext>
            </a:extLst>
          </p:cNvPr>
          <p:cNvSpPr>
            <a:spLocks noGrp="1"/>
          </p:cNvSpPr>
          <p:nvPr>
            <p:ph type="sldNum" sz="quarter" idx="12"/>
          </p:nvPr>
        </p:nvSpPr>
        <p:spPr/>
        <p:txBody>
          <a:bodyPr/>
          <a:lstStyle>
            <a:lvl1pPr>
              <a:defRPr/>
            </a:lvl1pPr>
          </a:lstStyle>
          <a:p>
            <a:fld id="{1A31502D-3441-4DE5-BC54-8B4AC931B869}" type="slidenum">
              <a:rPr lang="ru-RU" altLang="uk-UA"/>
              <a:pPr/>
              <a:t>‹#›</a:t>
            </a:fld>
            <a:endParaRPr lang="ru-RU" altLang="uk-UA"/>
          </a:p>
        </p:txBody>
      </p:sp>
    </p:spTree>
    <p:extLst>
      <p:ext uri="{BB962C8B-B14F-4D97-AF65-F5344CB8AC3E}">
        <p14:creationId xmlns:p14="http://schemas.microsoft.com/office/powerpoint/2010/main" val="3355419951"/>
      </p:ext>
    </p:extLst>
  </p:cSld>
  <p:clrMapOvr>
    <a:masterClrMapping/>
  </p:clrMapOvr>
</p:sldLayout>
</file>

<file path=ppt/slideMasters/_rels/slideMaster1.xml.rels><?xml version="1.0" encoding="UTF-8" standalone="yes"?>
<Relationships xmlns="http://schemas.openxmlformats.org/package/2006/relationships"><Relationship Id="rId8" Type="http://purl.oclc.org/ooxml/officeDocument/relationships/slideLayout" Target="../slideLayouts/slideLayout8.xml"/><Relationship Id="rId3" Type="http://purl.oclc.org/ooxml/officeDocument/relationships/slideLayout" Target="../slideLayouts/slideLayout3.xml"/><Relationship Id="rId7" Type="http://purl.oclc.org/ooxml/officeDocument/relationships/slideLayout" Target="../slideLayouts/slideLayout7.xml"/><Relationship Id="rId12" Type="http://purl.oclc.org/ooxml/officeDocument/relationships/theme" Target="../theme/theme1.xml"/><Relationship Id="rId2" Type="http://purl.oclc.org/ooxml/officeDocument/relationships/slideLayout" Target="../slideLayouts/slideLayout2.xml"/><Relationship Id="rId1" Type="http://purl.oclc.org/ooxml/officeDocument/relationships/slideLayout" Target="../slideLayouts/slideLayout1.xml"/><Relationship Id="rId6" Type="http://purl.oclc.org/ooxml/officeDocument/relationships/slideLayout" Target="../slideLayouts/slideLayout6.xml"/><Relationship Id="rId11" Type="http://purl.oclc.org/ooxml/officeDocument/relationships/slideLayout" Target="../slideLayouts/slideLayout11.xml"/><Relationship Id="rId5" Type="http://purl.oclc.org/ooxml/officeDocument/relationships/slideLayout" Target="../slideLayouts/slideLayout5.xml"/><Relationship Id="rId10" Type="http://purl.oclc.org/ooxml/officeDocument/relationships/slideLayout" Target="../slideLayouts/slideLayout10.xml"/><Relationship Id="rId4" Type="http://purl.oclc.org/ooxml/officeDocument/relationships/slideLayout" Target="../slideLayouts/slideLayout4.xml"/><Relationship Id="rId9" Type="http://purl.oclc.org/ooxml/officeDocument/relationships/slideLayout" Target="../slideLayouts/slideLayout9.xml"/></Relationships>
</file>

<file path=ppt/slideMasters/slideMaster1.xml><?xml version="1.0" encoding="utf-8"?>
<p:sldMaster xmlns:a="http://purl.oclc.org/ooxml/drawingml/main" xmlns:r="http://purl.oclc.org/ooxml/officeDocument/relationships" xmlns:p="http://purl.oclc.org/ooxml/presentationml/main">
  <p:cSld>
    <p:bg>
      <p:bgPr>
        <a:solidFill>
          <a:schemeClr val="bg1"/>
        </a:solidFill>
        <a:effectLst/>
      </p:bgPr>
    </p:bg>
    <p:spTree>
      <p:nvGrpSpPr>
        <p:cNvPr id="1" name=""/>
        <p:cNvGrpSpPr/>
        <p:nvPr/>
      </p:nvGrpSpPr>
      <p:grpSpPr>
        <a:xfrm>
          <a:off x="0" y="0"/>
          <a:ext cx="0" cy="0"/>
          <a:chOff x="0" y="0"/>
          <a:chExt cx="0" cy="0"/>
        </a:xfrm>
      </p:grpSpPr>
      <p:grpSp>
        <p:nvGrpSpPr>
          <p:cNvPr id="144386" name="Group 2">
            <a:extLst>
              <a:ext uri="{FF2B5EF4-FFF2-40B4-BE49-F238E27FC236}">
                <a16:creationId xmlns:a16="http://schemas.microsoft.com/office/drawing/2014/main" id="{8EA8BC78-186C-4207-B149-1041B1756FAB}"/>
              </a:ext>
            </a:extLst>
          </p:cNvPr>
          <p:cNvGrpSpPr>
            <a:grpSpLocks/>
          </p:cNvGrpSpPr>
          <p:nvPr/>
        </p:nvGrpSpPr>
        <p:grpSpPr bwMode="auto">
          <a:xfrm>
            <a:off x="0" y="6350"/>
            <a:ext cx="9140825" cy="6851650"/>
            <a:chOff x="0" y="4"/>
            <a:chExt cx="5758" cy="4316"/>
          </a:xfrm>
        </p:grpSpPr>
        <p:sp>
          <p:nvSpPr>
            <p:cNvPr id="144387" name="Freeform 3">
              <a:extLst>
                <a:ext uri="{FF2B5EF4-FFF2-40B4-BE49-F238E27FC236}">
                  <a16:creationId xmlns:a16="http://schemas.microsoft.com/office/drawing/2014/main" id="{B4C42B58-2B97-4B2D-A387-B1CB1D1FF238}"/>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88" name="Freeform 4">
              <a:extLst>
                <a:ext uri="{FF2B5EF4-FFF2-40B4-BE49-F238E27FC236}">
                  <a16:creationId xmlns:a16="http://schemas.microsoft.com/office/drawing/2014/main" id="{8743F5F2-661B-4071-9F59-4A8D5BC17D00}"/>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nvGrpSpPr>
            <p:cNvPr id="144389" name="Group 5">
              <a:extLst>
                <a:ext uri="{FF2B5EF4-FFF2-40B4-BE49-F238E27FC236}">
                  <a16:creationId xmlns:a16="http://schemas.microsoft.com/office/drawing/2014/main" id="{E2E89BC3-8B94-45B4-9F11-4656C7385BF8}"/>
                </a:ext>
              </a:extLst>
            </p:cNvPr>
            <p:cNvGrpSpPr>
              <a:grpSpLocks/>
            </p:cNvGrpSpPr>
            <p:nvPr userDrawn="1"/>
          </p:nvGrpSpPr>
          <p:grpSpPr bwMode="auto">
            <a:xfrm>
              <a:off x="0" y="4"/>
              <a:ext cx="5758" cy="4316"/>
              <a:chOff x="0" y="4"/>
              <a:chExt cx="5758" cy="4316"/>
            </a:xfrm>
          </p:grpSpPr>
          <p:sp>
            <p:nvSpPr>
              <p:cNvPr id="144390" name="Freeform 6">
                <a:extLst>
                  <a:ext uri="{FF2B5EF4-FFF2-40B4-BE49-F238E27FC236}">
                    <a16:creationId xmlns:a16="http://schemas.microsoft.com/office/drawing/2014/main" id="{7ACD2983-0D96-4580-ABD6-3F83A997B8C9}"/>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1" name="Freeform 7">
                <a:extLst>
                  <a:ext uri="{FF2B5EF4-FFF2-40B4-BE49-F238E27FC236}">
                    <a16:creationId xmlns:a16="http://schemas.microsoft.com/office/drawing/2014/main" id="{2885D4AD-D0E8-4E21-85E1-CEC86FAD3E08}"/>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2" name="Freeform 8">
                <a:extLst>
                  <a:ext uri="{FF2B5EF4-FFF2-40B4-BE49-F238E27FC236}">
                    <a16:creationId xmlns:a16="http://schemas.microsoft.com/office/drawing/2014/main" id="{23DA9AD6-A023-4E2C-B9B4-F92B84E8C128}"/>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3" name="Freeform 9">
                <a:extLst>
                  <a:ext uri="{FF2B5EF4-FFF2-40B4-BE49-F238E27FC236}">
                    <a16:creationId xmlns:a16="http://schemas.microsoft.com/office/drawing/2014/main" id="{67D97E18-06EE-4969-B007-8F9084AAF1A6}"/>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4" name="Freeform 10">
                <a:extLst>
                  <a:ext uri="{FF2B5EF4-FFF2-40B4-BE49-F238E27FC236}">
                    <a16:creationId xmlns:a16="http://schemas.microsoft.com/office/drawing/2014/main" id="{5C6FBFFE-123A-4391-B6BF-8BE2716B30C4}"/>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5" name="Freeform 11">
                <a:extLst>
                  <a:ext uri="{FF2B5EF4-FFF2-40B4-BE49-F238E27FC236}">
                    <a16:creationId xmlns:a16="http://schemas.microsoft.com/office/drawing/2014/main" id="{7FEEE1A3-4EB6-4A8B-BACF-433F2BDB8BDE}"/>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
                    <a:schemeClr val="hlink"/>
                  </a:gs>
                  <a:gs pos="1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6" name="Freeform 12">
                <a:extLst>
                  <a:ext uri="{FF2B5EF4-FFF2-40B4-BE49-F238E27FC236}">
                    <a16:creationId xmlns:a16="http://schemas.microsoft.com/office/drawing/2014/main" id="{43B10963-0213-4118-9BA5-99F7B71AA69F}"/>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7" name="Freeform 13">
                <a:extLst>
                  <a:ext uri="{FF2B5EF4-FFF2-40B4-BE49-F238E27FC236}">
                    <a16:creationId xmlns:a16="http://schemas.microsoft.com/office/drawing/2014/main" id="{8AD9FF33-B907-48B9-8ECD-1E39D6C51B86}"/>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144398" name="Freeform 14">
                <a:extLst>
                  <a:ext uri="{FF2B5EF4-FFF2-40B4-BE49-F238E27FC236}">
                    <a16:creationId xmlns:a16="http://schemas.microsoft.com/office/drawing/2014/main" id="{DFDB7519-DF61-4477-BECE-44DF51B168E9}"/>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
                    <a:schemeClr val="hlink"/>
                  </a:gs>
                  <a:gs pos="1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grpSp>
      <p:sp>
        <p:nvSpPr>
          <p:cNvPr id="144399" name="Rectangle 15">
            <a:extLst>
              <a:ext uri="{FF2B5EF4-FFF2-40B4-BE49-F238E27FC236}">
                <a16:creationId xmlns:a16="http://schemas.microsoft.com/office/drawing/2014/main" id="{90331631-81C5-4723-AB08-E09F850ED7D6}"/>
              </a:ext>
            </a:extLst>
          </p:cNvPr>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uk-UA"/>
              <a:t>Образец заголовка</a:t>
            </a:r>
          </a:p>
        </p:txBody>
      </p:sp>
      <p:sp>
        <p:nvSpPr>
          <p:cNvPr id="144400" name="Rectangle 16">
            <a:extLst>
              <a:ext uri="{FF2B5EF4-FFF2-40B4-BE49-F238E27FC236}">
                <a16:creationId xmlns:a16="http://schemas.microsoft.com/office/drawing/2014/main" id="{B189ED45-CFFD-498A-9FB8-8AF597DA2DE0}"/>
              </a:ext>
            </a:extLst>
          </p:cNvPr>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p>
        </p:txBody>
      </p:sp>
      <p:sp>
        <p:nvSpPr>
          <p:cNvPr id="144401" name="Rectangle 17">
            <a:extLst>
              <a:ext uri="{FF2B5EF4-FFF2-40B4-BE49-F238E27FC236}">
                <a16:creationId xmlns:a16="http://schemas.microsoft.com/office/drawing/2014/main" id="{69FA087B-424E-41F4-BAB8-3E7734130D7C}"/>
              </a:ext>
            </a:extLst>
          </p:cNvPr>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ru-RU" altLang="uk-UA"/>
          </a:p>
        </p:txBody>
      </p:sp>
      <p:sp>
        <p:nvSpPr>
          <p:cNvPr id="144402" name="Rectangle 18">
            <a:extLst>
              <a:ext uri="{FF2B5EF4-FFF2-40B4-BE49-F238E27FC236}">
                <a16:creationId xmlns:a16="http://schemas.microsoft.com/office/drawing/2014/main" id="{1BCAE544-BF2E-4E98-88FD-58B6A4F5EE21}"/>
              </a:ext>
            </a:extLst>
          </p:cNvPr>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ltLang="uk-UA"/>
          </a:p>
        </p:txBody>
      </p:sp>
      <p:sp>
        <p:nvSpPr>
          <p:cNvPr id="144403" name="Rectangle 19">
            <a:extLst>
              <a:ext uri="{FF2B5EF4-FFF2-40B4-BE49-F238E27FC236}">
                <a16:creationId xmlns:a16="http://schemas.microsoft.com/office/drawing/2014/main" id="{AD832498-9230-4D43-A57A-552B7D1A871E}"/>
              </a:ext>
            </a:extLst>
          </p:cNvPr>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821D7E84-5A72-4C07-99A0-FFAA7F4018B2}" type="slidenum">
              <a:rPr lang="ru-RU" altLang="uk-UA"/>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
        </a:spcBef>
        <a:spcAft>
          <a:spcPct val="0%"/>
        </a:spcAft>
        <a:buClr>
          <a:schemeClr val="hlink"/>
        </a:buClr>
        <a:buSzPct val="7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
        </a:spcBef>
        <a:spcAft>
          <a:spcPct val="0%"/>
        </a:spcAft>
        <a:buClr>
          <a:schemeClr val="hlink"/>
        </a:buClr>
        <a:buSzPct val="7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
        </a:spcBef>
        <a:spcAft>
          <a:spcPct val="0%"/>
        </a:spcAft>
        <a:buClr>
          <a:schemeClr val="tx1"/>
        </a:buClr>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
        </a:spcBef>
        <a:spcAft>
          <a:spcPct val="0%"/>
        </a:spcAft>
        <a:buClr>
          <a:schemeClr val="hlink"/>
        </a:buClr>
        <a:buSzPct val="7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purl.oclc.org/ooxml/officeDocument/relationships/image" Target="../media/image2.png"/><Relationship Id="rId2" Type="http://purl.oclc.org/ooxml/officeDocument/relationships/image" Target="../media/image1.png"/><Relationship Id="rId1" Type="http://purl.oclc.org/ooxml/officeDocument/relationships/slideLayout" Target="../slideLayouts/slideLayout7.xml"/><Relationship Id="rId6" Type="http://purl.oclc.org/ooxml/officeDocument/relationships/image" Target="../media/image5.png"/><Relationship Id="rId5" Type="http://purl.oclc.org/ooxml/officeDocument/relationships/image" Target="../media/image4.png"/><Relationship Id="rId4" Type="http://purl.oclc.org/ooxml/officeDocument/relationships/image" Target="../media/image3.png"/></Relationships>
</file>

<file path=ppt/slides/_rels/slide2.xml.rels><?xml version="1.0" encoding="UTF-8" standalone="yes"?>
<Relationships xmlns="http://schemas.openxmlformats.org/package/2006/relationships"><Relationship Id="rId3" Type="http://purl.oclc.org/ooxml/officeDocument/relationships/image" Target="../media/image7.jpeg"/><Relationship Id="rId2" Type="http://purl.oclc.org/ooxml/officeDocument/relationships/image" Target="../media/image6.jpeg"/><Relationship Id="rId1" Type="http://purl.oclc.org/ooxml/officeDocument/relationships/slideLayout" Target="../slideLayouts/slideLayout7.xml"/></Relationships>
</file>

<file path=ppt/slides/_rels/slide3.xml.rels><?xml version="1.0" encoding="UTF-8" standalone="yes"?>
<Relationships xmlns="http://schemas.openxmlformats.org/package/2006/relationships"><Relationship Id="rId2" Type="http://purl.oclc.org/ooxml/officeDocument/relationships/image" Target="../media/image8.jpeg"/><Relationship Id="rId1" Type="http://purl.oclc.org/ooxml/officeDocument/relationships/slideLayout" Target="../slideLayouts/slideLayout2.xml"/></Relationships>
</file>

<file path=ppt/slides/_rels/slide4.xml.rels><?xml version="1.0" encoding="UTF-8" standalone="yes"?>
<Relationships xmlns="http://schemas.openxmlformats.org/package/2006/relationships"><Relationship Id="rId2" Type="http://purl.oclc.org/ooxml/officeDocument/relationships/image" Target="../media/image9.jpeg"/><Relationship Id="rId1" Type="http://purl.oclc.org/ooxml/officeDocument/relationships/slideLayout" Target="../slideLayouts/slideLayout7.xml"/></Relationships>
</file>

<file path=ppt/slides/_rels/slide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6.xml.rels><?xml version="1.0" encoding="UTF-8" standalone="yes"?>
<Relationships xmlns="http://schemas.openxmlformats.org/package/2006/relationships"><Relationship Id="rId2" Type="http://purl.oclc.org/ooxml/officeDocument/relationships/image" Target="../media/image10.jpeg"/><Relationship Id="rId1" Type="http://purl.oclc.org/ooxml/officeDocument/relationships/slideLayout" Target="../slideLayouts/slideLayout7.xml"/></Relationships>
</file>

<file path=ppt/slides/_rels/slide7.xml.rels><?xml version="1.0" encoding="UTF-8" standalone="yes"?>
<Relationships xmlns="http://schemas.openxmlformats.org/package/2006/relationships"><Relationship Id="rId2" Type="http://purl.oclc.org/ooxml/officeDocument/relationships/image" Target="../media/image11.emf"/><Relationship Id="rId1" Type="http://purl.oclc.org/ooxml/officeDocument/relationships/slideLayout" Target="../slideLayouts/slideLayout7.xml"/></Relationships>
</file>

<file path=ppt/slides/_rels/slide8.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9.xml.rels><?xml version="1.0" encoding="UTF-8" standalone="yes"?>
<Relationships xmlns="http://schemas.openxmlformats.org/package/2006/relationships"><Relationship Id="rId2" Type="http://purl.oclc.org/ooxml/officeDocument/relationships/image" Target="../media/image12.jpeg"/><Relationship Id="rId1" Type="http://purl.oclc.org/ooxml/officeDocument/relationships/slideLayout" Target="../slideLayouts/slideLayout7.xml"/></Relationships>
</file>

<file path=ppt/slides/_rels/slide10.xml.rels><?xml version="1.0" encoding="UTF-8" standalone="yes"?>
<Relationships xmlns="http://schemas.openxmlformats.org/package/2006/relationships"><Relationship Id="rId3" Type="http://purl.oclc.org/ooxml/officeDocument/relationships/image" Target="../media/image14.emf"/><Relationship Id="rId2" Type="http://purl.oclc.org/ooxml/officeDocument/relationships/image" Target="../media/image13.emf"/><Relationship Id="rId1" Type="http://purl.oclc.org/ooxml/officeDocument/relationships/slideLayout" Target="../slideLayouts/slideLayout4.xml"/></Relationships>
</file>

<file path=ppt/slides/_rels/slide11.xml.rels><?xml version="1.0" encoding="UTF-8" standalone="yes"?>
<Relationships xmlns="http://schemas.openxmlformats.org/package/2006/relationships"><Relationship Id="rId2" Type="http://purl.oclc.org/ooxml/officeDocument/relationships/image" Target="../media/image15.jpeg"/><Relationship Id="rId1" Type="http://purl.oclc.org/ooxml/officeDocument/relationships/slideLayout" Target="../slideLayouts/slideLayout7.xml"/></Relationships>
</file>

<file path=ppt/slides/_rels/slide12.xml.rels><?xml version="1.0" encoding="UTF-8" standalone="yes"?>
<Relationships xmlns="http://schemas.openxmlformats.org/package/2006/relationships"><Relationship Id="rId3" Type="http://purl.oclc.org/ooxml/officeDocument/relationships/image" Target="../media/image16.emf"/><Relationship Id="rId2" Type="http://purl.oclc.org/ooxml/officeDocument/relationships/image" Target="../media/image15.jpeg"/><Relationship Id="rId1" Type="http://purl.oclc.org/ooxml/officeDocument/relationships/slideLayout" Target="../slideLayouts/slideLayout7.xml"/></Relationships>
</file>

<file path=ppt/slides/_rels/slide13.xml.rels><?xml version="1.0" encoding="UTF-8" standalone="yes"?>
<Relationships xmlns="http://schemas.openxmlformats.org/package/2006/relationships"><Relationship Id="rId3" Type="http://purl.oclc.org/ooxml/officeDocument/relationships/image" Target="../media/image18.jpeg"/><Relationship Id="rId2" Type="http://purl.oclc.org/ooxml/officeDocument/relationships/image" Target="../media/image17.jpeg"/><Relationship Id="rId1" Type="http://purl.oclc.org/ooxml/officeDocument/relationships/slideLayout" Target="../slideLayouts/slideLayout7.xml"/></Relationships>
</file>

<file path=ppt/slides/_rels/slide14.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5.xml.rels><?xml version="1.0" encoding="UTF-8" standalone="yes"?>
<Relationships xmlns="http://schemas.openxmlformats.org/package/2006/relationships"><Relationship Id="rId3" Type="http://purl.oclc.org/ooxml/officeDocument/relationships/image" Target="../media/image20.jpeg"/><Relationship Id="rId2" Type="http://purl.oclc.org/ooxml/officeDocument/relationships/image" Target="../media/image19.jpeg"/><Relationship Id="rId1" Type="http://purl.oclc.org/ooxml/officeDocument/relationships/slideLayout" Target="../slideLayouts/slideLayout7.xml"/></Relationships>
</file>

<file path=ppt/slides/_rels/slide1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8.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19.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20.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21.xml.rels><?xml version="1.0" encoding="UTF-8" standalone="yes"?>
<Relationships xmlns="http://schemas.openxmlformats.org/package/2006/relationships"><Relationship Id="rId3" Type="http://purl.oclc.org/ooxml/officeDocument/relationships/image" Target="../media/image23.jpeg"/><Relationship Id="rId2" Type="http://purl.oclc.org/ooxml/officeDocument/relationships/image" Target="../media/image22.jpeg"/><Relationship Id="rId1" Type="http://purl.oclc.org/ooxml/officeDocument/relationships/slideLayout" Target="../slideLayouts/slideLayout7.xml"/><Relationship Id="rId4" Type="http://purl.oclc.org/ooxml/officeDocument/relationships/image" Target="../media/image24.jpeg"/></Relationships>
</file>

<file path=ppt/slides/_rels/slide22.xml.rels><?xml version="1.0" encoding="UTF-8" standalone="yes"?>
<Relationships xmlns="http://schemas.openxmlformats.org/package/2006/relationships"><Relationship Id="rId3" Type="http://purl.oclc.org/ooxml/officeDocument/relationships/image" Target="../media/image26.png"/><Relationship Id="rId2" Type="http://purl.oclc.org/ooxml/officeDocument/relationships/image" Target="../media/image25.jpeg"/><Relationship Id="rId1" Type="http://purl.oclc.org/ooxml/officeDocument/relationships/slideLayout" Target="../slideLayouts/slideLayout7.xml"/></Relationships>
</file>

<file path=ppt/slides/_rels/slide23.xml.rels><?xml version="1.0" encoding="UTF-8" standalone="yes"?>
<Relationships xmlns="http://schemas.openxmlformats.org/package/2006/relationships"><Relationship Id="rId2" Type="http://purl.oclc.org/ooxml/officeDocument/relationships/image" Target="../media/image27.jpeg"/><Relationship Id="rId1" Type="http://purl.oclc.org/ooxml/officeDocument/relationships/slideLayout" Target="../slideLayouts/slideLayout7.xml"/></Relationships>
</file>

<file path=ppt/slides/_rels/slide24.xml.rels><?xml version="1.0" encoding="UTF-8" standalone="yes"?>
<Relationships xmlns="http://schemas.openxmlformats.org/package/2006/relationships"><Relationship Id="rId2" Type="http://purl.oclc.org/ooxml/officeDocument/relationships/image" Target="../media/image28.jpeg"/><Relationship Id="rId1" Type="http://purl.oclc.org/ooxml/officeDocument/relationships/slideLayout" Target="../slideLayouts/slideLayout7.xml"/></Relationships>
</file>

<file path=ppt/slides/_rels/slide25.xml.rels><?xml version="1.0" encoding="UTF-8" standalone="yes"?>
<Relationships xmlns="http://schemas.openxmlformats.org/package/2006/relationships"><Relationship Id="rId2" Type="http://purl.oclc.org/ooxml/officeDocument/relationships/image" Target="../media/image29.jpeg"/><Relationship Id="rId1" Type="http://purl.oclc.org/ooxml/officeDocument/relationships/slideLayout" Target="../slideLayouts/slideLayout7.xml"/></Relationships>
</file>

<file path=ppt/slides/_rels/slide26.xml.rels><?xml version="1.0" encoding="UTF-8" standalone="yes"?>
<Relationships xmlns="http://schemas.openxmlformats.org/package/2006/relationships"><Relationship Id="rId3" Type="http://purl.oclc.org/ooxml/officeDocument/relationships/image" Target="../media/image30.jpeg"/><Relationship Id="rId2" Type="http://purl.oclc.org/ooxml/officeDocument/relationships/image" Target="../media/image28.jpeg"/><Relationship Id="rId1" Type="http://purl.oclc.org/ooxml/officeDocument/relationships/slideLayout" Target="../slideLayouts/slideLayout7.xml"/></Relationships>
</file>

<file path=ppt/slides/_rels/slide27.xml.rels><?xml version="1.0" encoding="UTF-8" standalone="yes"?>
<Relationships xmlns="http://schemas.openxmlformats.org/package/2006/relationships"><Relationship Id="rId3" Type="http://purl.oclc.org/ooxml/officeDocument/relationships/image" Target="../media/image28.jpeg"/><Relationship Id="rId2" Type="http://purl.oclc.org/ooxml/officeDocument/relationships/image" Target="../media/image31.jpeg"/><Relationship Id="rId1" Type="http://purl.oclc.org/ooxml/officeDocument/relationships/slideLayout" Target="../slideLayouts/slideLayout7.xml"/></Relationships>
</file>

<file path=ppt/slides/_rels/slide28.xml.rels><?xml version="1.0" encoding="UTF-8" standalone="yes"?>
<Relationships xmlns="http://schemas.openxmlformats.org/package/2006/relationships"><Relationship Id="rId2" Type="http://purl.oclc.org/ooxml/officeDocument/relationships/image" Target="../media/image32.jpeg"/><Relationship Id="rId1" Type="http://purl.oclc.org/ooxml/officeDocument/relationships/slideLayout" Target="../slideLayouts/slideLayout2.xml"/></Relationships>
</file>

<file path=ppt/slides/_rels/slide2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30.xml.rels><?xml version="1.0" encoding="UTF-8" standalone="yes"?>
<Relationships xmlns="http://schemas.openxmlformats.org/package/2006/relationships"><Relationship Id="rId2" Type="http://purl.oclc.org/ooxml/officeDocument/relationships/image" Target="../media/image33.jpeg"/><Relationship Id="rId1" Type="http://purl.oclc.org/ooxml/officeDocument/relationships/slideLayout" Target="../slideLayouts/slideLayout7.xml"/></Relationships>
</file>

<file path=ppt/slides/_rels/slide3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32.xml.rels><?xml version="1.0" encoding="UTF-8" standalone="yes"?>
<Relationships xmlns="http://schemas.openxmlformats.org/package/2006/relationships"><Relationship Id="rId2" Type="http://purl.oclc.org/ooxml/officeDocument/relationships/image" Target="../media/image34.jpeg"/><Relationship Id="rId1" Type="http://purl.oclc.org/ooxml/officeDocument/relationships/slideLayout" Target="../slideLayouts/slideLayout7.xml"/></Relationships>
</file>

<file path=ppt/slides/_rels/slide33.xml.rels><?xml version="1.0" encoding="UTF-8" standalone="yes"?>
<Relationships xmlns="http://schemas.openxmlformats.org/package/2006/relationships"><Relationship Id="rId2" Type="http://purl.oclc.org/ooxml/officeDocument/relationships/image" Target="../media/image35.jpeg"/><Relationship Id="rId1" Type="http://purl.oclc.org/ooxml/officeDocument/relationships/slideLayout" Target="../slideLayouts/slideLayout7.xml"/></Relationships>
</file>

<file path=ppt/slides/_rels/slide34.xml.rels><?xml version="1.0" encoding="UTF-8" standalone="yes"?>
<Relationships xmlns="http://schemas.openxmlformats.org/package/2006/relationships"><Relationship Id="rId3" Type="http://purl.oclc.org/ooxml/officeDocument/relationships/image" Target="../media/image37.jpeg"/><Relationship Id="rId2" Type="http://purl.oclc.org/ooxml/officeDocument/relationships/image" Target="../media/image36.jpeg"/><Relationship Id="rId1" Type="http://purl.oclc.org/ooxml/officeDocument/relationships/slideLayout" Target="../slideLayouts/slideLayout2.xml"/></Relationships>
</file>

<file path=ppt/slides/_rels/slide35.xml.rels><?xml version="1.0" encoding="UTF-8" standalone="yes"?>
<Relationships xmlns="http://schemas.openxmlformats.org/package/2006/relationships"><Relationship Id="rId2" Type="http://purl.oclc.org/ooxml/officeDocument/relationships/image" Target="../media/image38.jpeg"/><Relationship Id="rId1" Type="http://purl.oclc.org/ooxml/officeDocument/relationships/slideLayout" Target="../slideLayouts/slideLayout7.xml"/></Relationships>
</file>

<file path=ppt/slides/_rels/slide36.xml.rels><?xml version="1.0" encoding="UTF-8" standalone="yes"?>
<Relationships xmlns="http://schemas.openxmlformats.org/package/2006/relationships"><Relationship Id="rId2" Type="http://purl.oclc.org/ooxml/officeDocument/relationships/image" Target="../media/image39.jpeg"/><Relationship Id="rId1" Type="http://purl.oclc.org/ooxml/officeDocument/relationships/slideLayout" Target="../slideLayouts/slideLayout7.xml"/></Relationships>
</file>

<file path=ppt/slides/_rels/slide37.xml.rels><?xml version="1.0" encoding="UTF-8" standalone="yes"?>
<Relationships xmlns="http://schemas.openxmlformats.org/package/2006/relationships"><Relationship Id="rId2" Type="http://purl.oclc.org/ooxml/officeDocument/relationships/image" Target="../media/image40.jpeg"/><Relationship Id="rId1" Type="http://purl.oclc.org/ooxml/officeDocument/relationships/slideLayout" Target="../slideLayouts/slideLayout2.xml"/></Relationships>
</file>

<file path=ppt/slides/_rels/slide38.xml.rels><?xml version="1.0" encoding="UTF-8" standalone="yes"?>
<Relationships xmlns="http://schemas.openxmlformats.org/package/2006/relationships"><Relationship Id="rId3" Type="http://purl.oclc.org/ooxml/officeDocument/relationships/image" Target="../media/image42.png"/><Relationship Id="rId2" Type="http://purl.oclc.org/ooxml/officeDocument/relationships/image" Target="../media/image41.png"/><Relationship Id="rId1" Type="http://purl.oclc.org/ooxml/officeDocument/relationships/slideLayout" Target="../slideLayouts/slideLayout4.xml"/></Relationships>
</file>

<file path=ppt/slides/_rels/slide3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40.xml.rels><?xml version="1.0" encoding="UTF-8" standalone="yes"?>
<Relationships xmlns="http://schemas.openxmlformats.org/package/2006/relationships"><Relationship Id="rId3" Type="http://purl.oclc.org/ooxml/officeDocument/relationships/image" Target="../media/image44.jpeg"/><Relationship Id="rId2" Type="http://purl.oclc.org/ooxml/officeDocument/relationships/image" Target="../media/image43.jpeg"/><Relationship Id="rId1" Type="http://purl.oclc.org/ooxml/officeDocument/relationships/slideLayout" Target="../slideLayouts/slideLayout7.xml"/></Relationships>
</file>

<file path=ppt/slides/_rels/slide41.xml.rels><?xml version="1.0" encoding="UTF-8" standalone="yes"?>
<Relationships xmlns="http://schemas.openxmlformats.org/package/2006/relationships"><Relationship Id="rId2" Type="http://purl.oclc.org/ooxml/officeDocument/relationships/image" Target="../media/image45.jpeg"/><Relationship Id="rId1" Type="http://purl.oclc.org/ooxml/officeDocument/relationships/slideLayout" Target="../slideLayouts/slideLayout7.xml"/></Relationships>
</file>

<file path=ppt/slides/_rels/slide42.xml.rels><?xml version="1.0" encoding="UTF-8" standalone="yes"?>
<Relationships xmlns="http://schemas.openxmlformats.org/package/2006/relationships"><Relationship Id="rId2" Type="http://purl.oclc.org/ooxml/officeDocument/relationships/image" Target="../media/image46.emf"/><Relationship Id="rId1" Type="http://purl.oclc.org/ooxml/officeDocument/relationships/slideLayout" Target="../slideLayouts/slideLayout2.xml"/></Relationships>
</file>

<file path=ppt/slides/_rels/slide43.xml.rels><?xml version="1.0" encoding="UTF-8" standalone="yes"?>
<Relationships xmlns="http://schemas.openxmlformats.org/package/2006/relationships"><Relationship Id="rId2" Type="http://purl.oclc.org/ooxml/officeDocument/relationships/image" Target="../media/image47.emf"/><Relationship Id="rId1" Type="http://purl.oclc.org/ooxml/officeDocument/relationships/slideLayout" Target="../slideLayouts/slideLayout2.xml"/></Relationships>
</file>

<file path=ppt/slides/_rels/slide44.xml.rels><?xml version="1.0" encoding="UTF-8" standalone="yes"?>
<Relationships xmlns="http://schemas.openxmlformats.org/package/2006/relationships"><Relationship Id="rId2" Type="http://purl.oclc.org/ooxml/officeDocument/relationships/image" Target="../media/image48.emf"/><Relationship Id="rId1" Type="http://purl.oclc.org/ooxml/officeDocument/relationships/slideLayout" Target="../slideLayouts/slideLayout2.xml"/></Relationships>
</file>

<file path=ppt/slides/_rels/slide45.xml.rels><?xml version="1.0" encoding="UTF-8" standalone="yes"?>
<Relationships xmlns="http://schemas.openxmlformats.org/package/2006/relationships"><Relationship Id="rId2" Type="http://purl.oclc.org/ooxml/officeDocument/relationships/image" Target="../media/image49.jpeg"/><Relationship Id="rId1" Type="http://purl.oclc.org/ooxml/officeDocument/relationships/slideLayout" Target="../slideLayouts/slideLayout7.xml"/></Relationships>
</file>

<file path=ppt/slides/_rels/slide46.xml.rels><?xml version="1.0" encoding="UTF-8" standalone="yes"?>
<Relationships xmlns="http://schemas.openxmlformats.org/package/2006/relationships"><Relationship Id="rId3" Type="http://purl.oclc.org/ooxml/officeDocument/relationships/image" Target="../media/image51.jpeg"/><Relationship Id="rId2" Type="http://purl.oclc.org/ooxml/officeDocument/relationships/image" Target="../media/image50.jpeg"/><Relationship Id="rId1" Type="http://purl.oclc.org/ooxml/officeDocument/relationships/slideLayout" Target="../slideLayouts/slideLayout7.xml"/><Relationship Id="rId4" Type="http://purl.oclc.org/ooxml/officeDocument/relationships/image" Target="../media/image52.jpeg"/></Relationships>
</file>

<file path=ppt/slides/_rels/slide47.xml.rels><?xml version="1.0" encoding="UTF-8" standalone="yes"?>
<Relationships xmlns="http://schemas.openxmlformats.org/package/2006/relationships"><Relationship Id="rId2" Type="http://purl.oclc.org/ooxml/officeDocument/relationships/image" Target="../media/image53.jpeg"/><Relationship Id="rId1" Type="http://purl.oclc.org/ooxml/officeDocument/relationships/slideLayout" Target="../slideLayouts/slideLayout7.xml"/></Relationships>
</file>

<file path=ppt/slides/_rels/slide48.xml.rels><?xml version="1.0" encoding="UTF-8" standalone="yes"?>
<Relationships xmlns="http://schemas.openxmlformats.org/package/2006/relationships"><Relationship Id="rId2" Type="http://purl.oclc.org/ooxml/officeDocument/relationships/image" Target="../media/image54.emf"/><Relationship Id="rId1" Type="http://purl.oclc.org/ooxml/officeDocument/relationships/slideLayout" Target="../slideLayouts/slideLayout4.xml"/></Relationships>
</file>

<file path=ppt/slides/_rels/slide49.xml.rels><?xml version="1.0" encoding="UTF-8" standalone="yes"?>
<Relationships xmlns="http://schemas.openxmlformats.org/package/2006/relationships"><Relationship Id="rId3" Type="http://purl.oclc.org/ooxml/officeDocument/relationships/image" Target="../media/image56.jpeg"/><Relationship Id="rId2" Type="http://purl.oclc.org/ooxml/officeDocument/relationships/image" Target="../media/image55.jpeg"/><Relationship Id="rId1" Type="http://purl.oclc.org/ooxml/officeDocument/relationships/slideLayout" Target="../slideLayouts/slideLayout7.xml"/></Relationships>
</file>

<file path=ppt/slides/_rels/slide50.xml.rels><?xml version="1.0" encoding="UTF-8" standalone="yes"?>
<Relationships xmlns="http://schemas.openxmlformats.org/package/2006/relationships"><Relationship Id="rId2" Type="http://purl.oclc.org/ooxml/officeDocument/relationships/image" Target="../media/image57.emf"/><Relationship Id="rId1" Type="http://purl.oclc.org/ooxml/officeDocument/relationships/slideLayout" Target="../slideLayouts/slideLayout4.xml"/></Relationships>
</file>

<file path=ppt/slides/_rels/slide5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52.xml.rels><?xml version="1.0" encoding="UTF-8" standalone="yes"?>
<Relationships xmlns="http://schemas.openxmlformats.org/package/2006/relationships"><Relationship Id="rId2" Type="http://purl.oclc.org/ooxml/officeDocument/relationships/image" Target="../media/image58.emf"/><Relationship Id="rId1" Type="http://purl.oclc.org/ooxml/officeDocument/relationships/slideLayout" Target="../slideLayouts/slideLayout7.xml"/></Relationships>
</file>

<file path=ppt/slides/_rels/slide5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54.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5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56.xml.rels><?xml version="1.0" encoding="UTF-8" standalone="yes"?>
<Relationships xmlns="http://schemas.openxmlformats.org/package/2006/relationships"><Relationship Id="rId3" Type="http://purl.oclc.org/ooxml/officeDocument/relationships/image" Target="../media/image60.jpeg"/><Relationship Id="rId7" Type="http://purl.oclc.org/ooxml/officeDocument/relationships/image" Target="../media/image64.jpeg"/><Relationship Id="rId2" Type="http://purl.oclc.org/ooxml/officeDocument/relationships/image" Target="../media/image59.jpeg"/><Relationship Id="rId1" Type="http://purl.oclc.org/ooxml/officeDocument/relationships/slideLayout" Target="../slideLayouts/slideLayout7.xml"/><Relationship Id="rId6" Type="http://purl.oclc.org/ooxml/officeDocument/relationships/image" Target="../media/image63.jpeg"/><Relationship Id="rId5" Type="http://purl.oclc.org/ooxml/officeDocument/relationships/image" Target="../media/image62.jpeg"/><Relationship Id="rId4" Type="http://purl.oclc.org/ooxml/officeDocument/relationships/image" Target="../media/image61.jpeg"/></Relationships>
</file>

<file path=ppt/slides/_rels/slide57.xml.rels><?xml version="1.0" encoding="UTF-8" standalone="yes"?>
<Relationships xmlns="http://schemas.openxmlformats.org/package/2006/relationships"><Relationship Id="rId2" Type="http://purl.oclc.org/ooxml/officeDocument/relationships/image" Target="../media/image65.jpeg"/><Relationship Id="rId1" Type="http://purl.oclc.org/ooxml/officeDocument/relationships/slideLayout" Target="../slideLayouts/slideLayout7.xml"/></Relationships>
</file>

<file path=ppt/slides/_rels/slide58.xml.rels><?xml version="1.0" encoding="UTF-8" standalone="yes"?>
<Relationships xmlns="http://schemas.openxmlformats.org/package/2006/relationships"><Relationship Id="rId3" Type="http://purl.oclc.org/ooxml/officeDocument/relationships/image" Target="../media/image67.jpeg"/><Relationship Id="rId2" Type="http://purl.oclc.org/ooxml/officeDocument/relationships/image" Target="../media/image66.jpeg"/><Relationship Id="rId1" Type="http://purl.oclc.org/ooxml/officeDocument/relationships/slideLayout" Target="../slideLayouts/slideLayout7.xml"/></Relationships>
</file>

<file path=ppt/slides/_rels/slide5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60.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61.xml.rels><?xml version="1.0" encoding="UTF-8" standalone="yes"?>
<Relationships xmlns="http://schemas.openxmlformats.org/package/2006/relationships"><Relationship Id="rId3" Type="http://purl.oclc.org/ooxml/officeDocument/relationships/image" Target="../media/image69.jpeg"/><Relationship Id="rId2" Type="http://purl.oclc.org/ooxml/officeDocument/relationships/image" Target="../media/image68.jpeg"/><Relationship Id="rId1" Type="http://purl.oclc.org/ooxml/officeDocument/relationships/slideLayout" Target="../slideLayouts/slideLayout7.xml"/></Relationships>
</file>

<file path=ppt/slides/_rels/slide62.xml.rels><?xml version="1.0" encoding="UTF-8" standalone="yes"?>
<Relationships xmlns="http://schemas.openxmlformats.org/package/2006/relationships"><Relationship Id="rId2" Type="http://purl.oclc.org/ooxml/officeDocument/relationships/image" Target="../media/image68.jpeg"/><Relationship Id="rId1" Type="http://purl.oclc.org/ooxml/officeDocument/relationships/slideLayout" Target="../slideLayouts/slideLayout7.xml"/></Relationships>
</file>

<file path=ppt/slides/_rels/slide63.xml.rels><?xml version="1.0" encoding="UTF-8" standalone="yes"?>
<Relationships xmlns="http://schemas.openxmlformats.org/package/2006/relationships"><Relationship Id="rId3" Type="http://purl.oclc.org/ooxml/officeDocument/relationships/image" Target="../media/image71.jpeg"/><Relationship Id="rId2" Type="http://purl.oclc.org/ooxml/officeDocument/relationships/image" Target="../media/image70.jpeg"/><Relationship Id="rId1" Type="http://purl.oclc.org/ooxml/officeDocument/relationships/slideLayout" Target="../slideLayouts/slideLayout7.xml"/></Relationships>
</file>

<file path=ppt/slides/_rels/slide64.xml.rels><?xml version="1.0" encoding="UTF-8" standalone="yes"?>
<Relationships xmlns="http://schemas.openxmlformats.org/package/2006/relationships"><Relationship Id="rId2" Type="http://purl.oclc.org/ooxml/officeDocument/relationships/image" Target="../media/image72.jpeg"/><Relationship Id="rId1" Type="http://purl.oclc.org/ooxml/officeDocument/relationships/slideLayout" Target="../slideLayouts/slideLayout7.xml"/></Relationships>
</file>

<file path=ppt/slides/_rels/slide65.xml.rels><?xml version="1.0" encoding="UTF-8" standalone="yes"?>
<Relationships xmlns="http://schemas.openxmlformats.org/package/2006/relationships"><Relationship Id="rId3" Type="http://purl.oclc.org/ooxml/officeDocument/relationships/image" Target="../media/image73.png"/><Relationship Id="rId2" Type="http://purl.oclc.org/ooxml/officeDocument/relationships/notesSlide" Target="../notesSlides/notesSlide1.xml"/><Relationship Id="rId1" Type="http://purl.oclc.org/ooxml/officeDocument/relationships/slideLayout" Target="../slideLayouts/slideLayout4.xml"/><Relationship Id="rId4" Type="http://purl.oclc.org/ooxml/officeDocument/relationships/image" Target="../media/image74.png"/></Relationships>
</file>

<file path=ppt/slides/_rels/slide66.xml.rels><?xml version="1.0" encoding="UTF-8" standalone="yes"?>
<Relationships xmlns="http://schemas.openxmlformats.org/package/2006/relationships"><Relationship Id="rId3" Type="http://purl.oclc.org/ooxml/officeDocument/relationships/image" Target="../media/image76.png"/><Relationship Id="rId2" Type="http://purl.oclc.org/ooxml/officeDocument/relationships/image" Target="../media/image75.png"/><Relationship Id="rId1" Type="http://purl.oclc.org/ooxml/officeDocument/relationships/slideLayout" Target="../slideLayouts/slideLayout7.xml"/></Relationships>
</file>

<file path=ppt/slides/_rels/slide67.xml.rels><?xml version="1.0" encoding="UTF-8" standalone="yes"?>
<Relationships xmlns="http://schemas.openxmlformats.org/package/2006/relationships"><Relationship Id="rId2" Type="http://purl.oclc.org/ooxml/officeDocument/relationships/image" Target="../media/image77.jpeg"/><Relationship Id="rId1" Type="http://purl.oclc.org/ooxml/officeDocument/relationships/slideLayout" Target="../slideLayouts/slideLayout7.xml"/></Relationships>
</file>

<file path=ppt/slides/_rels/slide68.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6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70.xml.rels><?xml version="1.0" encoding="UTF-8" standalone="yes"?>
<Relationships xmlns="http://schemas.openxmlformats.org/package/2006/relationships"><Relationship Id="rId2" Type="http://purl.oclc.org/ooxml/officeDocument/relationships/image" Target="../media/image78.jpeg"/><Relationship Id="rId1" Type="http://purl.oclc.org/ooxml/officeDocument/relationships/slideLayout" Target="../slideLayouts/slideLayout7.xml"/></Relationships>
</file>

<file path=ppt/slides/_rels/slide71.xml.rels><?xml version="1.0" encoding="UTF-8" standalone="yes"?>
<Relationships xmlns="http://schemas.openxmlformats.org/package/2006/relationships"><Relationship Id="rId2" Type="http://purl.oclc.org/ooxml/officeDocument/relationships/image" Target="../media/image79.jpeg"/><Relationship Id="rId1" Type="http://purl.oclc.org/ooxml/officeDocument/relationships/slideLayout" Target="../slideLayouts/slideLayout7.xml"/></Relationships>
</file>

<file path=ppt/slides/_rels/slide72.xml.rels><?xml version="1.0" encoding="UTF-8" standalone="yes"?>
<Relationships xmlns="http://schemas.openxmlformats.org/package/2006/relationships"><Relationship Id="rId3" Type="http://purl.oclc.org/ooxml/officeDocument/relationships/image" Target="../media/image81.jpeg"/><Relationship Id="rId2" Type="http://purl.oclc.org/ooxml/officeDocument/relationships/image" Target="../media/image80.jpeg"/><Relationship Id="rId1" Type="http://purl.oclc.org/ooxml/officeDocument/relationships/slideLayout" Target="../slideLayouts/slideLayout7.xml"/><Relationship Id="rId4" Type="http://purl.oclc.org/ooxml/officeDocument/relationships/image" Target="../media/image82.jpeg"/></Relationships>
</file>

<file path=ppt/slides/_rels/slide73.xml.rels><?xml version="1.0" encoding="UTF-8" standalone="yes"?>
<Relationships xmlns="http://schemas.openxmlformats.org/package/2006/relationships"><Relationship Id="rId3" Type="http://purl.oclc.org/ooxml/officeDocument/relationships/image" Target="../media/image84.jpeg"/><Relationship Id="rId2" Type="http://purl.oclc.org/ooxml/officeDocument/relationships/image" Target="../media/image83.jpeg"/><Relationship Id="rId1" Type="http://purl.oclc.org/ooxml/officeDocument/relationships/slideLayout" Target="../slideLayouts/slideLayout7.xml"/><Relationship Id="rId4" Type="http://purl.oclc.org/ooxml/officeDocument/relationships/image" Target="../media/image85.jpeg"/></Relationships>
</file>

<file path=ppt/slides/_rels/slide74.xml.rels><?xml version="1.0" encoding="UTF-8" standalone="yes"?>
<Relationships xmlns="http://schemas.openxmlformats.org/package/2006/relationships"><Relationship Id="rId2" Type="http://purl.oclc.org/ooxml/officeDocument/relationships/image" Target="../media/image86.jpeg"/><Relationship Id="rId1" Type="http://purl.oclc.org/ooxml/officeDocument/relationships/slideLayout" Target="../slideLayouts/slideLayout7.xml"/></Relationships>
</file>

<file path=ppt/slides/_rels/slide7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76.xml.rels><?xml version="1.0" encoding="UTF-8" standalone="yes"?>
<Relationships xmlns="http://schemas.openxmlformats.org/package/2006/relationships"><Relationship Id="rId3" Type="http://purl.oclc.org/ooxml/officeDocument/relationships/image" Target="../media/image88.jpeg"/><Relationship Id="rId2" Type="http://purl.oclc.org/ooxml/officeDocument/relationships/image" Target="../media/image87.jpeg"/><Relationship Id="rId1" Type="http://purl.oclc.org/ooxml/officeDocument/relationships/slideLayout" Target="../slideLayouts/slideLayout7.xml"/></Relationships>
</file>

<file path=ppt/slides/_rels/slide77.xml.rels><?xml version="1.0" encoding="UTF-8" standalone="yes"?>
<Relationships xmlns="http://schemas.openxmlformats.org/package/2006/relationships"><Relationship Id="rId3" Type="http://purl.oclc.org/ooxml/officeDocument/relationships/image" Target="../media/image90.jpeg"/><Relationship Id="rId2" Type="http://purl.oclc.org/ooxml/officeDocument/relationships/image" Target="../media/image89.jpeg"/><Relationship Id="rId1" Type="http://purl.oclc.org/ooxml/officeDocument/relationships/slideLayout" Target="../slideLayouts/slideLayout7.xml"/></Relationships>
</file>

<file path=ppt/slides/_rels/slide78.xml.rels><?xml version="1.0" encoding="UTF-8" standalone="yes"?>
<Relationships xmlns="http://schemas.openxmlformats.org/package/2006/relationships"><Relationship Id="rId2" Type="http://purl.oclc.org/ooxml/officeDocument/relationships/image" Target="../media/image91.jpeg"/><Relationship Id="rId1" Type="http://purl.oclc.org/ooxml/officeDocument/relationships/slideLayout" Target="../slideLayouts/slideLayout7.xml"/></Relationships>
</file>

<file path=ppt/slides/_rels/slide79.xml.rels><?xml version="1.0" encoding="UTF-8" standalone="yes"?>
<Relationships xmlns="http://schemas.openxmlformats.org/package/2006/relationships"><Relationship Id="rId2" Type="http://purl.oclc.org/ooxml/officeDocument/relationships/image" Target="../media/image92.jpeg"/><Relationship Id="rId1" Type="http://purl.oclc.org/ooxml/officeDocument/relationships/slideLayout" Target="../slideLayouts/slideLayout7.xml"/></Relationships>
</file>

<file path=ppt/slides/_rels/slide80.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8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82.xml.rels><?xml version="1.0" encoding="UTF-8" standalone="yes"?>
<Relationships xmlns="http://schemas.openxmlformats.org/package/2006/relationships"><Relationship Id="rId3" Type="http://purl.oclc.org/ooxml/officeDocument/relationships/image" Target="../media/image94.jpeg"/><Relationship Id="rId2" Type="http://purl.oclc.org/ooxml/officeDocument/relationships/image" Target="../media/image93.jpeg"/><Relationship Id="rId1" Type="http://purl.oclc.org/ooxml/officeDocument/relationships/slideLayout" Target="../slideLayouts/slideLayout7.xml"/></Relationships>
</file>

<file path=ppt/slides/_rels/slide8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84.xml.rels><?xml version="1.0" encoding="UTF-8" standalone="yes"?>
<Relationships xmlns="http://schemas.openxmlformats.org/package/2006/relationships"><Relationship Id="rId2" Type="http://purl.oclc.org/ooxml/officeDocument/relationships/image" Target="../media/image95.jpeg"/><Relationship Id="rId1" Type="http://purl.oclc.org/ooxml/officeDocument/relationships/slideLayout" Target="../slideLayouts/slideLayout7.xml"/></Relationships>
</file>

<file path=ppt/slides/_rels/slide85.xml.rels><?xml version="1.0" encoding="UTF-8" standalone="yes"?>
<Relationships xmlns="http://schemas.openxmlformats.org/package/2006/relationships"><Relationship Id="rId2" Type="http://purl.oclc.org/ooxml/officeDocument/relationships/image" Target="../media/image96.jpeg"/><Relationship Id="rId1" Type="http://purl.oclc.org/ooxml/officeDocument/relationships/slideLayout" Target="../slideLayouts/slideLayout7.xml"/></Relationships>
</file>

<file path=ppt/slides/_rels/slide86.xml.rels><?xml version="1.0" encoding="UTF-8" standalone="yes"?>
<Relationships xmlns="http://schemas.openxmlformats.org/package/2006/relationships"><Relationship Id="rId2" Type="http://purl.oclc.org/ooxml/officeDocument/relationships/image" Target="../media/image97.jpeg"/><Relationship Id="rId1" Type="http://purl.oclc.org/ooxml/officeDocument/relationships/slideLayout" Target="../slideLayouts/slideLayout7.xml"/></Relationships>
</file>

<file path=ppt/slides/_rels/slide87.xml.rels><?xml version="1.0" encoding="UTF-8" standalone="yes"?>
<Relationships xmlns="http://schemas.openxmlformats.org/package/2006/relationships"><Relationship Id="rId3" Type="http://purl.oclc.org/ooxml/officeDocument/relationships/image" Target="../media/image99.png"/><Relationship Id="rId2" Type="http://purl.oclc.org/ooxml/officeDocument/relationships/image" Target="../media/image98.jpeg"/><Relationship Id="rId1" Type="http://purl.oclc.org/ooxml/officeDocument/relationships/slideLayout" Target="../slideLayouts/slideLayout7.xml"/></Relationships>
</file>

<file path=ppt/slides/_rels/slide88.xml.rels><?xml version="1.0" encoding="UTF-8" standalone="yes"?>
<Relationships xmlns="http://schemas.openxmlformats.org/package/2006/relationships"><Relationship Id="rId3" Type="http://purl.oclc.org/ooxml/officeDocument/relationships/image" Target="../media/image101.jpeg"/><Relationship Id="rId2" Type="http://purl.oclc.org/ooxml/officeDocument/relationships/image" Target="../media/image100.jpeg"/><Relationship Id="rId1" Type="http://purl.oclc.org/ooxml/officeDocument/relationships/slideLayout" Target="../slideLayouts/slideLayout7.xml"/></Relationships>
</file>

<file path=ppt/slides/_rels/slide89.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0.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1.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2.xml.rels><?xml version="1.0" encoding="UTF-8" standalone="yes"?>
<Relationships xmlns="http://schemas.openxmlformats.org/package/2006/relationships"><Relationship Id="rId3" Type="http://purl.oclc.org/ooxml/officeDocument/relationships/image" Target="../media/image103.jpeg"/><Relationship Id="rId2" Type="http://purl.oclc.org/ooxml/officeDocument/relationships/image" Target="../media/image102.jpeg"/><Relationship Id="rId1" Type="http://purl.oclc.org/ooxml/officeDocument/relationships/slideLayout" Target="../slideLayouts/slideLayout7.xml"/></Relationships>
</file>

<file path=ppt/slides/_rels/slide93.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4.xml.rels><?xml version="1.0" encoding="UTF-8" standalone="yes"?>
<Relationships xmlns="http://schemas.openxmlformats.org/package/2006/relationships"><Relationship Id="rId3" Type="http://purl.oclc.org/ooxml/officeDocument/relationships/image" Target="../media/image104.jpeg"/><Relationship Id="rId2" Type="http://purl.oclc.org/ooxml/officeDocument/relationships/image" Target="../media/image21.jpeg"/><Relationship Id="rId1" Type="http://purl.oclc.org/ooxml/officeDocument/relationships/slideLayout" Target="../slideLayouts/slideLayout7.xml"/></Relationships>
</file>

<file path=ppt/slides/_rels/slide95.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6.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7.xml.rels><?xml version="1.0" encoding="UTF-8" standalone="yes"?>
<Relationships xmlns="http://schemas.openxmlformats.org/package/2006/relationships"><Relationship Id="rId2" Type="http://purl.oclc.org/ooxml/officeDocument/relationships/image" Target="../media/image105.jpeg"/><Relationship Id="rId1" Type="http://purl.oclc.org/ooxml/officeDocument/relationships/slideLayout" Target="../slideLayouts/slideLayout7.xml"/></Relationships>
</file>

<file path=ppt/slides/_rels/slide98.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99.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100.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10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02.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103.xml.rels><?xml version="1.0" encoding="UTF-8" standalone="yes"?>
<Relationships xmlns="http://schemas.openxmlformats.org/package/2006/relationships"><Relationship Id="rId2" Type="http://purl.oclc.org/ooxml/officeDocument/relationships/image" Target="../media/image106.jpeg"/><Relationship Id="rId1" Type="http://purl.oclc.org/ooxml/officeDocument/relationships/slideLayout" Target="../slideLayouts/slideLayout7.xml"/></Relationships>
</file>

<file path=ppt/slides/_rels/slide104.xml.rels><?xml version="1.0" encoding="UTF-8" standalone="yes"?>
<Relationships xmlns="http://schemas.openxmlformats.org/package/2006/relationships"><Relationship Id="rId2" Type="http://purl.oclc.org/ooxml/officeDocument/relationships/image" Target="../media/image107.jpeg"/><Relationship Id="rId1" Type="http://purl.oclc.org/ooxml/officeDocument/relationships/slideLayout" Target="../slideLayouts/slideLayout7.xml"/></Relationships>
</file>

<file path=ppt/slides/_rels/slide10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0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07.xml.rels><?xml version="1.0" encoding="UTF-8" standalone="yes"?>
<Relationships xmlns="http://schemas.openxmlformats.org/package/2006/relationships"><Relationship Id="rId2" Type="http://purl.oclc.org/ooxml/officeDocument/relationships/image" Target="../media/image21.jpeg"/><Relationship Id="rId1" Type="http://purl.oclc.org/ooxml/officeDocument/relationships/slideLayout" Target="../slideLayouts/slideLayout7.xml"/></Relationships>
</file>

<file path=ppt/slides/_rels/slide108.xml.rels><?xml version="1.0" encoding="UTF-8" standalone="yes"?>
<Relationships xmlns="http://schemas.openxmlformats.org/package/2006/relationships"><Relationship Id="rId2" Type="http://purl.oclc.org/ooxml/officeDocument/relationships/image" Target="../media/image108.jpeg"/><Relationship Id="rId1" Type="http://purl.oclc.org/ooxml/officeDocument/relationships/slideLayout" Target="../slideLayouts/slideLayout7.xml"/></Relationships>
</file>

<file path=ppt/slides/_rels/slide109.xml.rels><?xml version="1.0" encoding="UTF-8" standalone="yes"?>
<Relationships xmlns="http://schemas.openxmlformats.org/package/2006/relationships"><Relationship Id="rId2" Type="http://purl.oclc.org/ooxml/officeDocument/relationships/image" Target="../media/image109.jpeg"/><Relationship Id="rId1" Type="http://purl.oclc.org/ooxml/officeDocument/relationships/slideLayout" Target="../slideLayouts/slideLayout7.xml"/></Relationships>
</file>

<file path=ppt/slides/_rels/slide110.xml.rels><?xml version="1.0" encoding="UTF-8" standalone="yes"?>
<Relationships xmlns="http://schemas.openxmlformats.org/package/2006/relationships"><Relationship Id="rId3" Type="http://purl.oclc.org/ooxml/officeDocument/relationships/image" Target="../media/image111.jpeg"/><Relationship Id="rId2" Type="http://purl.oclc.org/ooxml/officeDocument/relationships/image" Target="../media/image110.jpeg"/><Relationship Id="rId1" Type="http://purl.oclc.org/ooxml/officeDocument/relationships/slideLayout" Target="../slideLayouts/slideLayout7.xml"/></Relationships>
</file>

<file path=ppt/slides/_rels/slide111.xml.rels><?xml version="1.0" encoding="UTF-8" standalone="yes"?>
<Relationships xmlns="http://schemas.openxmlformats.org/package/2006/relationships"><Relationship Id="rId3" Type="http://purl.oclc.org/ooxml/officeDocument/relationships/image" Target="../media/image113.jpeg"/><Relationship Id="rId2" Type="http://purl.oclc.org/ooxml/officeDocument/relationships/image" Target="../media/image112.jpeg"/><Relationship Id="rId1" Type="http://purl.oclc.org/ooxml/officeDocument/relationships/slideLayout" Target="../slideLayouts/slideLayout7.xml"/></Relationships>
</file>

<file path=ppt/slides/_rels/slide112.xml.rels><?xml version="1.0" encoding="UTF-8" standalone="yes"?>
<Relationships xmlns="http://schemas.openxmlformats.org/package/2006/relationships"><Relationship Id="rId3" Type="http://purl.oclc.org/ooxml/officeDocument/relationships/image" Target="../media/image115.png"/><Relationship Id="rId2" Type="http://purl.oclc.org/ooxml/officeDocument/relationships/image" Target="../media/image114.jpeg"/><Relationship Id="rId1" Type="http://purl.oclc.org/ooxml/officeDocument/relationships/slideLayout" Target="../slideLayouts/slideLayout7.xml"/></Relationships>
</file>

<file path=ppt/slides/_rels/slide113.xml.rels><?xml version="1.0" encoding="UTF-8" standalone="yes"?>
<Relationships xmlns="http://schemas.openxmlformats.org/package/2006/relationships"><Relationship Id="rId3" Type="http://purl.oclc.org/ooxml/officeDocument/relationships/image" Target="../media/image117.jpeg"/><Relationship Id="rId2" Type="http://purl.oclc.org/ooxml/officeDocument/relationships/image" Target="../media/image116.jpeg"/><Relationship Id="rId1" Type="http://purl.oclc.org/ooxml/officeDocument/relationships/slideLayout" Target="../slideLayouts/slideLayout7.xml"/><Relationship Id="rId4" Type="http://purl.oclc.org/ooxml/officeDocument/relationships/image" Target="../media/image115.png"/></Relationships>
</file>

<file path=ppt/slides/_rels/slide114.xml.rels><?xml version="1.0" encoding="UTF-8" standalone="yes"?>
<Relationships xmlns="http://schemas.openxmlformats.org/package/2006/relationships"><Relationship Id="rId2" Type="http://purl.oclc.org/ooxml/officeDocument/relationships/image" Target="../media/image118.jpeg"/><Relationship Id="rId1" Type="http://purl.oclc.org/ooxml/officeDocument/relationships/slideLayout" Target="../slideLayouts/slideLayout7.xml"/></Relationships>
</file>

<file path=ppt/slides/_rels/slide115.xml.rels><?xml version="1.0" encoding="UTF-8" standalone="yes"?>
<Relationships xmlns="http://schemas.openxmlformats.org/package/2006/relationships"><Relationship Id="rId3" Type="http://purl.oclc.org/ooxml/officeDocument/relationships/image" Target="../media/image120.jpeg"/><Relationship Id="rId2" Type="http://purl.oclc.org/ooxml/officeDocument/relationships/image" Target="../media/image119.jpeg"/><Relationship Id="rId1" Type="http://purl.oclc.org/ooxml/officeDocument/relationships/slideLayout" Target="../slideLayouts/slideLayout7.xml"/></Relationships>
</file>

<file path=ppt/slides/_rels/slide116.xml.rels><?xml version="1.0" encoding="UTF-8" standalone="yes"?>
<Relationships xmlns="http://schemas.openxmlformats.org/package/2006/relationships"><Relationship Id="rId3" Type="http://purl.oclc.org/ooxml/officeDocument/relationships/image" Target="../media/image122.jpeg"/><Relationship Id="rId2" Type="http://purl.oclc.org/ooxml/officeDocument/relationships/image" Target="../media/image121.jpeg"/><Relationship Id="rId1" Type="http://purl.oclc.org/ooxml/officeDocument/relationships/slideLayout" Target="../slideLayouts/slideLayout7.xml"/></Relationships>
</file>

<file path=ppt/slides/_rels/slide117.xml.rels><?xml version="1.0" encoding="UTF-8" standalone="yes"?>
<Relationships xmlns="http://schemas.openxmlformats.org/package/2006/relationships"><Relationship Id="rId2" Type="http://purl.oclc.org/ooxml/officeDocument/relationships/image" Target="../media/image123.jpeg"/><Relationship Id="rId1" Type="http://purl.oclc.org/ooxml/officeDocument/relationships/slideLayout" Target="../slideLayouts/slideLayout7.xml"/></Relationships>
</file>

<file path=ppt/slides/_rels/slide118.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19.xml.rels><?xml version="1.0" encoding="UTF-8" standalone="yes"?>
<Relationships xmlns="http://schemas.openxmlformats.org/package/2006/relationships"><Relationship Id="rId3" Type="http://purl.oclc.org/ooxml/officeDocument/relationships/image" Target="../media/image125.png"/><Relationship Id="rId2" Type="http://purl.oclc.org/ooxml/officeDocument/relationships/image" Target="../media/image124.png"/><Relationship Id="rId1" Type="http://purl.oclc.org/ooxml/officeDocument/relationships/slideLayout" Target="../slideLayouts/slideLayout7.xml"/><Relationship Id="rId5" Type="http://purl.oclc.org/ooxml/officeDocument/relationships/image" Target="../media/image127.png"/><Relationship Id="rId4" Type="http://purl.oclc.org/ooxml/officeDocument/relationships/image" Target="../media/image126.png"/></Relationships>
</file>

<file path=ppt/slides/_rels/slide120.xml.rels><?xml version="1.0" encoding="UTF-8" standalone="yes"?>
<Relationships xmlns="http://schemas.openxmlformats.org/package/2006/relationships"><Relationship Id="rId3" Type="http://purl.oclc.org/ooxml/officeDocument/relationships/image" Target="../media/image76.png"/><Relationship Id="rId2" Type="http://purl.oclc.org/ooxml/officeDocument/relationships/image" Target="../media/image75.png"/><Relationship Id="rId1" Type="http://purl.oclc.org/ooxml/officeDocument/relationships/slideLayout" Target="../slideLayouts/slideLayout7.xml"/></Relationships>
</file>

<file path=ppt/slides/_rels/slide12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22.xml.rels><?xml version="1.0" encoding="UTF-8" standalone="yes"?>
<Relationships xmlns="http://schemas.openxmlformats.org/package/2006/relationships"><Relationship Id="rId2" Type="http://purl.oclc.org/ooxml/officeDocument/relationships/image" Target="../media/image128.jpeg"/><Relationship Id="rId1" Type="http://purl.oclc.org/ooxml/officeDocument/relationships/slideLayout" Target="../slideLayouts/slideLayout7.xml"/></Relationships>
</file>

<file path=ppt/slides/_rels/slide12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24.xml.rels><?xml version="1.0" encoding="UTF-8" standalone="yes"?>
<Relationships xmlns="http://schemas.openxmlformats.org/package/2006/relationships"><Relationship Id="rId3" Type="http://purl.oclc.org/ooxml/officeDocument/relationships/image" Target="../media/image130.jpeg"/><Relationship Id="rId2" Type="http://purl.oclc.org/ooxml/officeDocument/relationships/image" Target="../media/image129.jpeg"/><Relationship Id="rId1" Type="http://purl.oclc.org/ooxml/officeDocument/relationships/slideLayout" Target="../slideLayouts/slideLayout7.xml"/></Relationships>
</file>

<file path=ppt/slides/_rels/slide12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2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2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28.xml.rels><?xml version="1.0" encoding="UTF-8" standalone="yes"?>
<Relationships xmlns="http://schemas.openxmlformats.org/package/2006/relationships"><Relationship Id="rId2" Type="http://purl.oclc.org/ooxml/officeDocument/relationships/image" Target="../media/image131.jpeg"/><Relationship Id="rId1" Type="http://purl.oclc.org/ooxml/officeDocument/relationships/slideLayout" Target="../slideLayouts/slideLayout7.xml"/></Relationships>
</file>

<file path=ppt/slides/_rels/slide129.xml.rels><?xml version="1.0" encoding="UTF-8" standalone="yes"?>
<Relationships xmlns="http://schemas.openxmlformats.org/package/2006/relationships"><Relationship Id="rId3" Type="http://purl.oclc.org/ooxml/officeDocument/relationships/image" Target="../media/image133.jpeg"/><Relationship Id="rId2" Type="http://purl.oclc.org/ooxml/officeDocument/relationships/image" Target="../media/image132.jpeg"/><Relationship Id="rId1" Type="http://purl.oclc.org/ooxml/officeDocument/relationships/slideLayout" Target="../slideLayouts/slideLayout7.xml"/></Relationships>
</file>

<file path=ppt/slides/_rels/slide130.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31.xml.rels><?xml version="1.0" encoding="UTF-8" standalone="yes"?>
<Relationships xmlns="http://schemas.openxmlformats.org/package/2006/relationships"><Relationship Id="rId3" Type="http://purl.oclc.org/ooxml/officeDocument/relationships/image" Target="../media/image135.jpeg"/><Relationship Id="rId2" Type="http://purl.oclc.org/ooxml/officeDocument/relationships/image" Target="../media/image134.jpeg"/><Relationship Id="rId1" Type="http://purl.oclc.org/ooxml/officeDocument/relationships/slideLayout" Target="../slideLayouts/slideLayout7.xml"/><Relationship Id="rId4" Type="http://purl.oclc.org/ooxml/officeDocument/relationships/image" Target="../media/image136.jpeg"/></Relationships>
</file>

<file path=ppt/slides/_rels/slide132.xml.rels><?xml version="1.0" encoding="UTF-8" standalone="yes"?>
<Relationships xmlns="http://schemas.openxmlformats.org/package/2006/relationships"><Relationship Id="rId3" Type="http://purl.oclc.org/ooxml/officeDocument/relationships/image" Target="../media/image138.jpeg"/><Relationship Id="rId2" Type="http://purl.oclc.org/ooxml/officeDocument/relationships/image" Target="../media/image137.jpeg"/><Relationship Id="rId1" Type="http://purl.oclc.org/ooxml/officeDocument/relationships/slideLayout" Target="../slideLayouts/slideLayout7.xml"/></Relationships>
</file>

<file path=ppt/slides/_rels/slide133.xml.rels><?xml version="1.0" encoding="UTF-8" standalone="yes"?>
<Relationships xmlns="http://schemas.openxmlformats.org/package/2006/relationships"><Relationship Id="rId3" Type="http://purl.oclc.org/ooxml/officeDocument/relationships/image" Target="../media/image140.jpeg"/><Relationship Id="rId2" Type="http://purl.oclc.org/ooxml/officeDocument/relationships/image" Target="../media/image139.jpeg"/><Relationship Id="rId1" Type="http://purl.oclc.org/ooxml/officeDocument/relationships/slideLayout" Target="../slideLayouts/slideLayout7.xml"/></Relationships>
</file>

<file path=ppt/slides/_rels/slide134.xml.rels><?xml version="1.0" encoding="UTF-8" standalone="yes"?>
<Relationships xmlns="http://schemas.openxmlformats.org/package/2006/relationships"><Relationship Id="rId2" Type="http://purl.oclc.org/ooxml/officeDocument/relationships/image" Target="../media/image141.jpeg"/><Relationship Id="rId1" Type="http://purl.oclc.org/ooxml/officeDocument/relationships/slideLayout" Target="../slideLayouts/slideLayout7.xml"/></Relationships>
</file>

<file path=ppt/slides/_rels/slide135.xml.rels><?xml version="1.0" encoding="UTF-8" standalone="yes"?>
<Relationships xmlns="http://schemas.openxmlformats.org/package/2006/relationships"><Relationship Id="rId3" Type="http://purl.oclc.org/ooxml/officeDocument/relationships/image" Target="../media/image143.jpeg"/><Relationship Id="rId2" Type="http://purl.oclc.org/ooxml/officeDocument/relationships/image" Target="../media/image142.jpeg"/><Relationship Id="rId1" Type="http://purl.oclc.org/ooxml/officeDocument/relationships/slideLayout" Target="../slideLayouts/slideLayout7.xml"/><Relationship Id="rId4" Type="http://purl.oclc.org/ooxml/officeDocument/relationships/image" Target="../media/image144.jpeg"/></Relationships>
</file>

<file path=ppt/slides/_rels/slide136.xml.rels><?xml version="1.0" encoding="UTF-8" standalone="yes"?>
<Relationships xmlns="http://schemas.openxmlformats.org/package/2006/relationships"><Relationship Id="rId2" Type="http://purl.oclc.org/ooxml/officeDocument/relationships/image" Target="../media/image145.jpeg"/><Relationship Id="rId1" Type="http://purl.oclc.org/ooxml/officeDocument/relationships/slideLayout" Target="../slideLayouts/slideLayout7.xml"/></Relationships>
</file>

<file path=ppt/slides/_rels/slide137.xml.rels><?xml version="1.0" encoding="UTF-8" standalone="yes"?>
<Relationships xmlns="http://schemas.openxmlformats.org/package/2006/relationships"><Relationship Id="rId3" Type="http://purl.oclc.org/ooxml/officeDocument/relationships/image" Target="../media/image147.jpeg"/><Relationship Id="rId2" Type="http://purl.oclc.org/ooxml/officeDocument/relationships/image" Target="../media/image146.jpeg"/><Relationship Id="rId1" Type="http://purl.oclc.org/ooxml/officeDocument/relationships/slideLayout" Target="../slideLayouts/slideLayout7.xml"/><Relationship Id="rId4" Type="http://purl.oclc.org/ooxml/officeDocument/relationships/image" Target="../media/image148.jpeg"/></Relationships>
</file>

<file path=ppt/slides/_rels/slide138.xml.rels><?xml version="1.0" encoding="UTF-8" standalone="yes"?>
<Relationships xmlns="http://schemas.openxmlformats.org/package/2006/relationships"><Relationship Id="rId3" Type="http://purl.oclc.org/ooxml/officeDocument/relationships/image" Target="../media/image150.jpeg"/><Relationship Id="rId2" Type="http://purl.oclc.org/ooxml/officeDocument/relationships/image" Target="../media/image149.jpeg"/><Relationship Id="rId1" Type="http://purl.oclc.org/ooxml/officeDocument/relationships/slideLayout" Target="../slideLayouts/slideLayout7.xml"/><Relationship Id="rId4" Type="http://purl.oclc.org/ooxml/officeDocument/relationships/image" Target="../media/image151.jpeg"/></Relationships>
</file>

<file path=ppt/slides/_rels/slide13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40.xml.rels><?xml version="1.0" encoding="UTF-8" standalone="yes"?>
<Relationships xmlns="http://schemas.openxmlformats.org/package/2006/relationships"><Relationship Id="rId3" Type="http://purl.oclc.org/ooxml/officeDocument/relationships/image" Target="../media/image153.jpeg"/><Relationship Id="rId2" Type="http://purl.oclc.org/ooxml/officeDocument/relationships/image" Target="../media/image152.jpeg"/><Relationship Id="rId1" Type="http://purl.oclc.org/ooxml/officeDocument/relationships/slideLayout" Target="../slideLayouts/slideLayout7.xml"/></Relationships>
</file>

<file path=ppt/slides/_rels/slide141.xml.rels><?xml version="1.0" encoding="UTF-8" standalone="yes"?>
<Relationships xmlns="http://schemas.openxmlformats.org/package/2006/relationships"><Relationship Id="rId2" Type="http://purl.oclc.org/ooxml/officeDocument/relationships/image" Target="../media/image154.jpeg"/><Relationship Id="rId1" Type="http://purl.oclc.org/ooxml/officeDocument/relationships/slideLayout" Target="../slideLayouts/slideLayout7.xml"/></Relationships>
</file>

<file path=ppt/slides/_rels/slide142.xml.rels><?xml version="1.0" encoding="UTF-8" standalone="yes"?>
<Relationships xmlns="http://schemas.openxmlformats.org/package/2006/relationships"><Relationship Id="rId2" Type="http://purl.oclc.org/ooxml/officeDocument/relationships/image" Target="../media/image155.jpeg"/><Relationship Id="rId1" Type="http://purl.oclc.org/ooxml/officeDocument/relationships/slideLayout" Target="../slideLayouts/slideLayout7.xml"/></Relationships>
</file>

<file path=ppt/slides/_rels/slide14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44.xml.rels><?xml version="1.0" encoding="UTF-8" standalone="yes"?>
<Relationships xmlns="http://schemas.openxmlformats.org/package/2006/relationships"><Relationship Id="rId2" Type="http://purl.oclc.org/ooxml/officeDocument/relationships/image" Target="../media/image156.jpeg"/><Relationship Id="rId1" Type="http://purl.oclc.org/ooxml/officeDocument/relationships/slideLayout" Target="../slideLayouts/slideLayout7.xml"/></Relationships>
</file>

<file path=ppt/slides/_rels/slide145.xml.rels><?xml version="1.0" encoding="UTF-8" standalone="yes"?>
<Relationships xmlns="http://schemas.openxmlformats.org/package/2006/relationships"><Relationship Id="rId2" Type="http://purl.oclc.org/ooxml/officeDocument/relationships/image" Target="../media/image157.jpeg"/><Relationship Id="rId1" Type="http://purl.oclc.org/ooxml/officeDocument/relationships/slideLayout" Target="../slideLayouts/slideLayout7.xml"/></Relationships>
</file>

<file path=ppt/slides/_rels/slide14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47.xml.rels><?xml version="1.0" encoding="UTF-8" standalone="yes"?>
<Relationships xmlns="http://schemas.openxmlformats.org/package/2006/relationships"><Relationship Id="rId2" Type="http://purl.oclc.org/ooxml/officeDocument/relationships/image" Target="../media/image158.jpeg"/><Relationship Id="rId1" Type="http://purl.oclc.org/ooxml/officeDocument/relationships/slideLayout" Target="../slideLayouts/slideLayout7.xml"/></Relationships>
</file>

<file path=ppt/slides/_rels/slide148.xml.rels><?xml version="1.0" encoding="UTF-8" standalone="yes"?>
<Relationships xmlns="http://schemas.openxmlformats.org/package/2006/relationships"><Relationship Id="rId2" Type="http://purl.oclc.org/ooxml/officeDocument/relationships/image" Target="../media/image159.jpeg"/><Relationship Id="rId1" Type="http://purl.oclc.org/ooxml/officeDocument/relationships/slideLayout" Target="../slideLayouts/slideLayout7.xml"/></Relationships>
</file>

<file path=ppt/slides/_rels/slide14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50.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51.xml.rels><?xml version="1.0" encoding="UTF-8" standalone="yes"?>
<Relationships xmlns="http://schemas.openxmlformats.org/package/2006/relationships"><Relationship Id="rId2" Type="http://purl.oclc.org/ooxml/officeDocument/relationships/image" Target="../media/image160.jpeg"/><Relationship Id="rId1" Type="http://purl.oclc.org/ooxml/officeDocument/relationships/slideLayout" Target="../slideLayouts/slideLayout7.xml"/></Relationships>
</file>

<file path=ppt/slides/_rels/slide152.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53.xml.rels><?xml version="1.0" encoding="UTF-8" standalone="yes"?>
<Relationships xmlns="http://schemas.openxmlformats.org/package/2006/relationships"><Relationship Id="rId2" Type="http://purl.oclc.org/ooxml/officeDocument/relationships/image" Target="../media/image161.jpeg"/><Relationship Id="rId1" Type="http://purl.oclc.org/ooxml/officeDocument/relationships/slideLayout" Target="../slideLayouts/slideLayout7.xml"/></Relationships>
</file>

<file path=ppt/slides/_rels/slide154.xml.rels><?xml version="1.0" encoding="UTF-8" standalone="yes"?>
<Relationships xmlns="http://schemas.openxmlformats.org/package/2006/relationships"><Relationship Id="rId2" Type="http://purl.oclc.org/ooxml/officeDocument/relationships/image" Target="../media/image162.jpeg"/><Relationship Id="rId1" Type="http://purl.oclc.org/ooxml/officeDocument/relationships/slideLayout" Target="../slideLayouts/slideLayout7.xml"/></Relationships>
</file>

<file path=ppt/slides/_rels/slide155.xml.rels><?xml version="1.0" encoding="UTF-8" standalone="yes"?>
<Relationships xmlns="http://schemas.openxmlformats.org/package/2006/relationships"><Relationship Id="rId2" Type="http://purl.oclc.org/ooxml/officeDocument/relationships/image" Target="../media/image163.jpeg"/><Relationship Id="rId1" Type="http://purl.oclc.org/ooxml/officeDocument/relationships/slideLayout" Target="../slideLayouts/slideLayout7.xml"/></Relationships>
</file>

<file path=ppt/slides/_rels/slide156.xml.rels><?xml version="1.0" encoding="UTF-8" standalone="yes"?>
<Relationships xmlns="http://schemas.openxmlformats.org/package/2006/relationships"><Relationship Id="rId3" Type="http://purl.oclc.org/ooxml/officeDocument/relationships/image" Target="../media/image165.jpeg"/><Relationship Id="rId2" Type="http://purl.oclc.org/ooxml/officeDocument/relationships/image" Target="../media/image164.jpeg"/><Relationship Id="rId1" Type="http://purl.oclc.org/ooxml/officeDocument/relationships/slideLayout" Target="../slideLayouts/slideLayout7.xml"/></Relationships>
</file>

<file path=ppt/slides/_rels/slide157.xml.rels><?xml version="1.0" encoding="UTF-8" standalone="yes"?>
<Relationships xmlns="http://schemas.openxmlformats.org/package/2006/relationships"><Relationship Id="rId2" Type="http://purl.oclc.org/ooxml/officeDocument/relationships/image" Target="../media/image166.jpeg"/><Relationship Id="rId1" Type="http://purl.oclc.org/ooxml/officeDocument/relationships/slideLayout" Target="../slideLayouts/slideLayout7.xml"/></Relationships>
</file>

<file path=ppt/slides/_rels/slide158.xml.rels><?xml version="1.0" encoding="UTF-8" standalone="yes"?>
<Relationships xmlns="http://schemas.openxmlformats.org/package/2006/relationships"><Relationship Id="rId2" Type="http://purl.oclc.org/ooxml/officeDocument/relationships/image" Target="../media/image167.jpeg"/><Relationship Id="rId1" Type="http://purl.oclc.org/ooxml/officeDocument/relationships/slideLayout" Target="../slideLayouts/slideLayout7.xml"/></Relationships>
</file>

<file path=ppt/slides/_rels/slide159.xml.rels><?xml version="1.0" encoding="UTF-8" standalone="yes"?>
<Relationships xmlns="http://schemas.openxmlformats.org/package/2006/relationships"><Relationship Id="rId2" Type="http://purl.oclc.org/ooxml/officeDocument/relationships/image" Target="../media/image168.jpeg"/><Relationship Id="rId1" Type="http://purl.oclc.org/ooxml/officeDocument/relationships/slideLayout" Target="../slideLayouts/slideLayout7.xml"/></Relationships>
</file>

<file path=ppt/slides/_rels/slide160.xml.rels><?xml version="1.0" encoding="UTF-8" standalone="yes"?>
<Relationships xmlns="http://schemas.openxmlformats.org/package/2006/relationships"><Relationship Id="rId3" Type="http://purl.oclc.org/ooxml/officeDocument/relationships/image" Target="../media/image170.jpeg"/><Relationship Id="rId2" Type="http://purl.oclc.org/ooxml/officeDocument/relationships/image" Target="../media/image169.jpeg"/><Relationship Id="rId1" Type="http://purl.oclc.org/ooxml/officeDocument/relationships/slideLayout" Target="../slideLayouts/slideLayout7.xml"/></Relationships>
</file>

<file path=ppt/slides/_rels/slide16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62.xml.rels><?xml version="1.0" encoding="UTF-8" standalone="yes"?>
<Relationships xmlns="http://schemas.openxmlformats.org/package/2006/relationships"><Relationship Id="rId2" Type="http://purl.oclc.org/ooxml/officeDocument/relationships/image" Target="../media/image171.jpeg"/><Relationship Id="rId1" Type="http://purl.oclc.org/ooxml/officeDocument/relationships/slideLayout" Target="../slideLayouts/slideLayout7.xml"/></Relationships>
</file>

<file path=ppt/slides/_rels/slide163.xml.rels><?xml version="1.0" encoding="UTF-8" standalone="yes"?>
<Relationships xmlns="http://schemas.openxmlformats.org/package/2006/relationships"><Relationship Id="rId2" Type="http://purl.oclc.org/ooxml/officeDocument/relationships/image" Target="../media/image172.jpeg"/><Relationship Id="rId1" Type="http://purl.oclc.org/ooxml/officeDocument/relationships/slideLayout" Target="../slideLayouts/slideLayout7.xml"/></Relationships>
</file>

<file path=ppt/slides/_rels/slide164.xml.rels><?xml version="1.0" encoding="UTF-8" standalone="yes"?>
<Relationships xmlns="http://schemas.openxmlformats.org/package/2006/relationships"><Relationship Id="rId2" Type="http://purl.oclc.org/ooxml/officeDocument/relationships/image" Target="../media/image173.jpeg"/><Relationship Id="rId1" Type="http://purl.oclc.org/ooxml/officeDocument/relationships/slideLayout" Target="../slideLayouts/slideLayout7.xml"/></Relationships>
</file>

<file path=ppt/slides/_rels/slide165.xml.rels><?xml version="1.0" encoding="UTF-8" standalone="yes"?>
<Relationships xmlns="http://schemas.openxmlformats.org/package/2006/relationships"><Relationship Id="rId2" Type="http://purl.oclc.org/ooxml/officeDocument/relationships/image" Target="../media/image174.jpeg"/><Relationship Id="rId1" Type="http://purl.oclc.org/ooxml/officeDocument/relationships/slideLayout" Target="../slideLayouts/slideLayout7.xml"/></Relationships>
</file>

<file path=ppt/slides/_rels/slide166.xml.rels><?xml version="1.0" encoding="UTF-8" standalone="yes"?>
<Relationships xmlns="http://schemas.openxmlformats.org/package/2006/relationships"><Relationship Id="rId2" Type="http://purl.oclc.org/ooxml/officeDocument/relationships/image" Target="../media/image175.jpeg"/><Relationship Id="rId1" Type="http://purl.oclc.org/ooxml/officeDocument/relationships/slideLayout" Target="../slideLayouts/slideLayout7.xml"/></Relationships>
</file>

<file path=ppt/slides/_rels/slide167.xml.rels><?xml version="1.0" encoding="UTF-8" standalone="yes"?>
<Relationships xmlns="http://schemas.openxmlformats.org/package/2006/relationships"><Relationship Id="rId3" Type="http://purl.oclc.org/ooxml/officeDocument/relationships/image" Target="../media/image177.jpeg"/><Relationship Id="rId2" Type="http://purl.oclc.org/ooxml/officeDocument/relationships/image" Target="../media/image176.jpeg"/><Relationship Id="rId1" Type="http://purl.oclc.org/ooxml/officeDocument/relationships/slideLayout" Target="../slideLayouts/slideLayout4.xml"/></Relationships>
</file>

<file path=ppt/slides/_rels/slide168.xml.rels><?xml version="1.0" encoding="UTF-8" standalone="yes"?>
<Relationships xmlns="http://schemas.openxmlformats.org/package/2006/relationships"><Relationship Id="rId3" Type="http://purl.oclc.org/ooxml/officeDocument/relationships/image" Target="../media/image179.jpeg"/><Relationship Id="rId2" Type="http://purl.oclc.org/ooxml/officeDocument/relationships/image" Target="../media/image178.jpeg"/><Relationship Id="rId1" Type="http://purl.oclc.org/ooxml/officeDocument/relationships/slideLayout" Target="../slideLayouts/slideLayout4.xml"/></Relationships>
</file>

<file path=ppt/slides/_rels/slide16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0.xml.rels><?xml version="1.0" encoding="UTF-8" standalone="yes"?>
<Relationships xmlns="http://schemas.openxmlformats.org/package/2006/relationships"><Relationship Id="rId3" Type="http://purl.oclc.org/ooxml/officeDocument/relationships/image" Target="../media/image181.wmf"/><Relationship Id="rId2" Type="http://purl.oclc.org/ooxml/officeDocument/relationships/image" Target="../media/image180.jpeg"/><Relationship Id="rId1" Type="http://purl.oclc.org/ooxml/officeDocument/relationships/slideLayout" Target="../slideLayouts/slideLayout7.xml"/></Relationships>
</file>

<file path=ppt/slides/_rels/slide17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2.xml.rels><?xml version="1.0" encoding="UTF-8" standalone="yes"?>
<Relationships xmlns="http://schemas.openxmlformats.org/package/2006/relationships"><Relationship Id="rId2" Type="http://purl.oclc.org/ooxml/officeDocument/relationships/image" Target="../media/image182.jpeg"/><Relationship Id="rId1" Type="http://purl.oclc.org/ooxml/officeDocument/relationships/slideLayout" Target="../slideLayouts/slideLayout7.xml"/></Relationships>
</file>

<file path=ppt/slides/_rels/slide17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4.xml.rels><?xml version="1.0" encoding="UTF-8" standalone="yes"?>
<Relationships xmlns="http://schemas.openxmlformats.org/package/2006/relationships"><Relationship Id="rId2" Type="http://purl.oclc.org/ooxml/officeDocument/relationships/image" Target="../media/image183.jpeg"/><Relationship Id="rId1" Type="http://purl.oclc.org/ooxml/officeDocument/relationships/slideLayout" Target="../slideLayouts/slideLayout7.xml"/></Relationships>
</file>

<file path=ppt/slides/_rels/slide17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6.xml.rels><?xml version="1.0" encoding="UTF-8" standalone="yes"?>
<Relationships xmlns="http://schemas.openxmlformats.org/package/2006/relationships"><Relationship Id="rId2" Type="http://purl.oclc.org/ooxml/officeDocument/relationships/image" Target="../media/image184.jpeg"/><Relationship Id="rId1" Type="http://purl.oclc.org/ooxml/officeDocument/relationships/slideLayout" Target="../slideLayouts/slideLayout7.xml"/></Relationships>
</file>

<file path=ppt/slides/_rels/slide17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78.xml.rels><?xml version="1.0" encoding="UTF-8" standalone="yes"?>
<Relationships xmlns="http://schemas.openxmlformats.org/package/2006/relationships"><Relationship Id="rId2" Type="http://purl.oclc.org/ooxml/officeDocument/relationships/image" Target="../media/image185.jpeg"/><Relationship Id="rId1" Type="http://purl.oclc.org/ooxml/officeDocument/relationships/slideLayout" Target="../slideLayouts/slideLayout7.xml"/></Relationships>
</file>

<file path=ppt/slides/_rels/slide17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80.xml.rels><?xml version="1.0" encoding="UTF-8" standalone="yes"?>
<Relationships xmlns="http://schemas.openxmlformats.org/package/2006/relationships"><Relationship Id="rId2" Type="http://purl.oclc.org/ooxml/officeDocument/relationships/image" Target="../media/image186.png"/><Relationship Id="rId1" Type="http://purl.oclc.org/ooxml/officeDocument/relationships/slideLayout" Target="../slideLayouts/slideLayout7.xml"/></Relationships>
</file>

<file path=ppt/slides/_rels/slide18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82.xml.rels><?xml version="1.0" encoding="UTF-8" standalone="yes"?>
<Relationships xmlns="http://schemas.openxmlformats.org/package/2006/relationships"><Relationship Id="rId3" Type="http://purl.oclc.org/ooxml/officeDocument/relationships/image" Target="../media/image188.jpeg"/><Relationship Id="rId2" Type="http://purl.oclc.org/ooxml/officeDocument/relationships/image" Target="../media/image187.jpeg"/><Relationship Id="rId1" Type="http://purl.oclc.org/ooxml/officeDocument/relationships/slideLayout" Target="../slideLayouts/slideLayout7.xml"/></Relationships>
</file>

<file path=ppt/slides/_rels/slide183.xml.rels><?xml version="1.0" encoding="UTF-8" standalone="yes"?>
<Relationships xmlns="http://schemas.openxmlformats.org/package/2006/relationships"><Relationship Id="rId2" Type="http://purl.oclc.org/ooxml/officeDocument/relationships/image" Target="../media/image189.jpeg"/><Relationship Id="rId1" Type="http://purl.oclc.org/ooxml/officeDocument/relationships/slideLayout" Target="../slideLayouts/slideLayout7.xml"/></Relationships>
</file>

<file path=ppt/slides/_rels/slide184.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85.xml.rels><?xml version="1.0" encoding="UTF-8" standalone="yes"?>
<Relationships xmlns="http://schemas.openxmlformats.org/package/2006/relationships"><Relationship Id="rId3" Type="http://purl.oclc.org/ooxml/officeDocument/relationships/image" Target="../media/image191.jpeg"/><Relationship Id="rId2" Type="http://purl.oclc.org/ooxml/officeDocument/relationships/image" Target="../media/image190.jpeg"/><Relationship Id="rId1" Type="http://purl.oclc.org/ooxml/officeDocument/relationships/slideLayout" Target="../slideLayouts/slideLayout7.xml"/></Relationships>
</file>

<file path=ppt/slides/_rels/slide18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87.xml.rels><?xml version="1.0" encoding="UTF-8" standalone="yes"?>
<Relationships xmlns="http://schemas.openxmlformats.org/package/2006/relationships"><Relationship Id="rId2" Type="http://purl.oclc.org/ooxml/officeDocument/relationships/image" Target="../media/image192.jpeg"/><Relationship Id="rId1" Type="http://purl.oclc.org/ooxml/officeDocument/relationships/slideLayout" Target="../slideLayouts/slideLayout7.xml"/></Relationships>
</file>

<file path=ppt/slides/_rels/slide188.xml.rels><?xml version="1.0" encoding="UTF-8" standalone="yes"?>
<Relationships xmlns="http://schemas.openxmlformats.org/package/2006/relationships"><Relationship Id="rId3" Type="http://purl.oclc.org/ooxml/officeDocument/relationships/image" Target="../media/image194.jpeg"/><Relationship Id="rId2" Type="http://purl.oclc.org/ooxml/officeDocument/relationships/image" Target="../media/image193.jpeg"/><Relationship Id="rId1" Type="http://purl.oclc.org/ooxml/officeDocument/relationships/slideLayout" Target="../slideLayouts/slideLayout7.xml"/></Relationships>
</file>

<file path=ppt/slides/_rels/slide18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90.xml.rels><?xml version="1.0" encoding="UTF-8" standalone="yes"?>
<Relationships xmlns="http://schemas.openxmlformats.org/package/2006/relationships"><Relationship Id="rId2" Type="http://purl.oclc.org/ooxml/officeDocument/relationships/image" Target="../media/image195.jpeg"/><Relationship Id="rId1" Type="http://purl.oclc.org/ooxml/officeDocument/relationships/slideLayout" Target="../slideLayouts/slideLayout7.xml"/></Relationships>
</file>

<file path=ppt/slides/_rels/slide19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92.xml.rels><?xml version="1.0" encoding="UTF-8" standalone="yes"?>
<Relationships xmlns="http://schemas.openxmlformats.org/package/2006/relationships"><Relationship Id="rId2" Type="http://purl.oclc.org/ooxml/officeDocument/relationships/image" Target="../media/image196.jpeg"/><Relationship Id="rId1" Type="http://purl.oclc.org/ooxml/officeDocument/relationships/slideLayout" Target="../slideLayouts/slideLayout7.xml"/></Relationships>
</file>

<file path=ppt/slides/_rels/slide19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94.xml.rels><?xml version="1.0" encoding="UTF-8" standalone="yes"?>
<Relationships xmlns="http://schemas.openxmlformats.org/package/2006/relationships"><Relationship Id="rId2" Type="http://purl.oclc.org/ooxml/officeDocument/relationships/image" Target="../media/image197.jpeg"/><Relationship Id="rId1" Type="http://purl.oclc.org/ooxml/officeDocument/relationships/slideLayout" Target="../slideLayouts/slideLayout7.xml"/></Relationships>
</file>

<file path=ppt/slides/_rels/slide19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96.xml.rels><?xml version="1.0" encoding="UTF-8" standalone="yes"?>
<Relationships xmlns="http://schemas.openxmlformats.org/package/2006/relationships"><Relationship Id="rId3" Type="http://purl.oclc.org/ooxml/officeDocument/relationships/image" Target="../media/image199.jpeg"/><Relationship Id="rId2" Type="http://purl.oclc.org/ooxml/officeDocument/relationships/image" Target="../media/image198.jpeg"/><Relationship Id="rId1" Type="http://purl.oclc.org/ooxml/officeDocument/relationships/slideLayout" Target="../slideLayouts/slideLayout7.xml"/></Relationships>
</file>

<file path=ppt/slides/_rels/slide19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198.xml.rels><?xml version="1.0" encoding="UTF-8" standalone="yes"?>
<Relationships xmlns="http://schemas.openxmlformats.org/package/2006/relationships"><Relationship Id="rId2" Type="http://purl.oclc.org/ooxml/officeDocument/relationships/image" Target="../media/image200.jpeg"/><Relationship Id="rId1" Type="http://purl.oclc.org/ooxml/officeDocument/relationships/slideLayout" Target="../slideLayouts/slideLayout7.xml"/></Relationships>
</file>

<file path=ppt/slides/_rels/slide19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0.xml.rels><?xml version="1.0" encoding="UTF-8" standalone="yes"?>
<Relationships xmlns="http://schemas.openxmlformats.org/package/2006/relationships"><Relationship Id="rId2" Type="http://purl.oclc.org/ooxml/officeDocument/relationships/image" Target="../media/image72.jpeg"/><Relationship Id="rId1" Type="http://purl.oclc.org/ooxml/officeDocument/relationships/slideLayout" Target="../slideLayouts/slideLayout7.xml"/></Relationships>
</file>

<file path=ppt/slides/_rels/slide20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2.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4.xml.rels><?xml version="1.0" encoding="UTF-8" standalone="yes"?>
<Relationships xmlns="http://schemas.openxmlformats.org/package/2006/relationships"><Relationship Id="rId2" Type="http://purl.oclc.org/ooxml/officeDocument/relationships/image" Target="../media/image201.jpeg"/><Relationship Id="rId1" Type="http://purl.oclc.org/ooxml/officeDocument/relationships/slideLayout" Target="../slideLayouts/slideLayout7.xml"/></Relationships>
</file>

<file path=ppt/slides/_rels/slide205.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6.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8.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0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0.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2.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4.xml.rels><?xml version="1.0" encoding="UTF-8" standalone="yes"?>
<Relationships xmlns="http://schemas.openxmlformats.org/package/2006/relationships"><Relationship Id="rId3" Type="http://purl.oclc.org/ooxml/officeDocument/relationships/image" Target="../media/image203.jpeg"/><Relationship Id="rId2" Type="http://purl.oclc.org/ooxml/officeDocument/relationships/image" Target="../media/image202.jpeg"/><Relationship Id="rId1" Type="http://purl.oclc.org/ooxml/officeDocument/relationships/slideLayout" Target="../slideLayouts/slideLayout7.xml"/></Relationships>
</file>

<file path=ppt/slides/_rels/slide215.xml.rels><?xml version="1.0" encoding="UTF-8" standalone="yes"?>
<Relationships xmlns="http://schemas.openxmlformats.org/package/2006/relationships"><Relationship Id="rId3" Type="http://purl.oclc.org/ooxml/officeDocument/relationships/image" Target="../media/image205.jpeg"/><Relationship Id="rId2" Type="http://purl.oclc.org/ooxml/officeDocument/relationships/image" Target="../media/image204.jpeg"/><Relationship Id="rId1" Type="http://purl.oclc.org/ooxml/officeDocument/relationships/slideLayout" Target="../slideLayouts/slideLayout7.xml"/></Relationships>
</file>

<file path=ppt/slides/_rels/slide216.xml.rels><?xml version="1.0" encoding="UTF-8" standalone="yes"?>
<Relationships xmlns="http://schemas.openxmlformats.org/package/2006/relationships"><Relationship Id="rId3" Type="http://purl.oclc.org/ooxml/officeDocument/relationships/image" Target="../media/image207.jpeg"/><Relationship Id="rId2" Type="http://purl.oclc.org/ooxml/officeDocument/relationships/image" Target="../media/image206.jpeg"/><Relationship Id="rId1" Type="http://purl.oclc.org/ooxml/officeDocument/relationships/slideLayout" Target="../slideLayouts/slideLayout7.xml"/></Relationships>
</file>

<file path=ppt/slides/_rels/slide217.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18.xml.rels><?xml version="1.0" encoding="UTF-8" standalone="yes"?>
<Relationships xmlns="http://schemas.openxmlformats.org/package/2006/relationships"><Relationship Id="rId2" Type="http://purl.oclc.org/ooxml/officeDocument/relationships/image" Target="../media/image208.jpeg"/><Relationship Id="rId1" Type="http://purl.oclc.org/ooxml/officeDocument/relationships/slideLayout" Target="../slideLayouts/slideLayout7.xml"/></Relationships>
</file>

<file path=ppt/slides/_rels/slide21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20.xml.rels><?xml version="1.0" encoding="UTF-8" standalone="yes"?>
<Relationships xmlns="http://schemas.openxmlformats.org/package/2006/relationships"><Relationship Id="rId2" Type="http://purl.oclc.org/ooxml/officeDocument/relationships/image" Target="../media/image209.jpeg"/><Relationship Id="rId1" Type="http://purl.oclc.org/ooxml/officeDocument/relationships/slideLayout" Target="../slideLayouts/slideLayout7.xml"/></Relationships>
</file>

<file path=ppt/slides/_rels/slide221.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22.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23.xml.rels><?xml version="1.0" encoding="UTF-8" standalone="yes"?>
<Relationships xmlns="http://schemas.openxmlformats.org/package/2006/relationships"><Relationship Id="rId2" Type="http://purl.oclc.org/ooxml/officeDocument/relationships/image" Target="../media/image210.wmf"/><Relationship Id="rId1" Type="http://purl.oclc.org/ooxml/officeDocument/relationships/slideLayout" Target="../slideLayouts/slideLayout7.xml"/></Relationships>
</file>

<file path=ppt/slides/_rels/slide224.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25.xml.rels><?xml version="1.0" encoding="UTF-8" standalone="yes"?>
<Relationships xmlns="http://schemas.openxmlformats.org/package/2006/relationships"><Relationship Id="rId2" Type="http://purl.oclc.org/ooxml/officeDocument/relationships/image" Target="../media/image211.wmf"/><Relationship Id="rId1" Type="http://purl.oclc.org/ooxml/officeDocument/relationships/slideLayout" Target="../slideLayouts/slideLayout7.xml"/></Relationships>
</file>

<file path=ppt/slides/_rels/slide226.xml.rels><?xml version="1.0" encoding="UTF-8" standalone="yes"?>
<Relationships xmlns="http://schemas.openxmlformats.org/package/2006/relationships"><Relationship Id="rId2" Type="http://purl.oclc.org/ooxml/officeDocument/relationships/image" Target="../media/image212.wmf"/><Relationship Id="rId1" Type="http://purl.oclc.org/ooxml/officeDocument/relationships/slideLayout" Target="../slideLayouts/slideLayout7.xml"/></Relationships>
</file>

<file path=ppt/slides/_rels/slide227.xml.rels><?xml version="1.0" encoding="UTF-8" standalone="yes"?>
<Relationships xmlns="http://schemas.openxmlformats.org/package/2006/relationships"><Relationship Id="rId2" Type="http://purl.oclc.org/ooxml/officeDocument/relationships/image" Target="../media/image213.wmf"/><Relationship Id="rId1" Type="http://purl.oclc.org/ooxml/officeDocument/relationships/slideLayout" Target="../slideLayouts/slideLayout7.xml"/></Relationships>
</file>

<file path=ppt/slides/_rels/slide228.xml.rels><?xml version="1.0" encoding="UTF-8" standalone="yes"?>
<Relationships xmlns="http://schemas.openxmlformats.org/package/2006/relationships"><Relationship Id="rId2" Type="http://purl.oclc.org/ooxml/officeDocument/relationships/image" Target="../media/image214.wmf"/><Relationship Id="rId1" Type="http://purl.oclc.org/ooxml/officeDocument/relationships/slideLayout" Target="../slideLayouts/slideLayout7.xml"/></Relationships>
</file>

<file path=ppt/slides/_rels/slide229.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30.xml.rels><?xml version="1.0" encoding="UTF-8" standalone="yes"?>
<Relationships xmlns="http://schemas.openxmlformats.org/package/2006/relationships"><Relationship Id="rId2" Type="http://purl.oclc.org/ooxml/officeDocument/relationships/image" Target="../media/image215.wmf"/><Relationship Id="rId1" Type="http://purl.oclc.org/ooxml/officeDocument/relationships/slideLayout" Target="../slideLayouts/slideLayout7.xml"/></Relationships>
</file>

<file path=ppt/slides/_rels/slide231.xml.rels><?xml version="1.0" encoding="UTF-8" standalone="yes"?>
<Relationships xmlns="http://schemas.openxmlformats.org/package/2006/relationships"><Relationship Id="rId2" Type="http://purl.oclc.org/ooxml/officeDocument/relationships/image" Target="../media/image216.jpeg"/><Relationship Id="rId1" Type="http://purl.oclc.org/ooxml/officeDocument/relationships/slideLayout" Target="../slideLayouts/slideLayout7.xml"/></Relationships>
</file>

<file path=ppt/slides/_rels/slide232.xml.rels><?xml version="1.0" encoding="UTF-8" standalone="yes"?>
<Relationships xmlns="http://schemas.openxmlformats.org/package/2006/relationships"><Relationship Id="rId2" Type="http://purl.oclc.org/ooxml/officeDocument/relationships/image" Target="../media/image217.png"/><Relationship Id="rId1" Type="http://purl.oclc.org/ooxml/officeDocument/relationships/slideLayout" Target="../slideLayouts/slideLayout7.xml"/></Relationships>
</file>

<file path=ppt/slides/_rels/slide233.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234.xml.rels><?xml version="1.0" encoding="UTF-8" standalone="yes"?>
<Relationships xmlns="http://schemas.openxmlformats.org/package/2006/relationships"><Relationship Id="rId3" Type="http://purl.oclc.org/ooxml/officeDocument/relationships/image" Target="../media/image219.png"/><Relationship Id="rId2" Type="http://purl.oclc.org/ooxml/officeDocument/relationships/image" Target="../media/image218.png"/><Relationship Id="rId1" Type="http://purl.oclc.org/ooxml/officeDocument/relationships/slideLayout" Target="../slideLayouts/slideLayout7.xml"/><Relationship Id="rId4" Type="http://purl.oclc.org/ooxml/officeDocument/relationships/image" Target="../media/image220.png"/></Relationships>
</file>

<file path=ppt/slides/slide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4418" name="Picture 2">
            <a:extLst>
              <a:ext uri="{FF2B5EF4-FFF2-40B4-BE49-F238E27FC236}">
                <a16:creationId xmlns:a16="http://schemas.microsoft.com/office/drawing/2014/main" id="{398A346A-627D-4C5A-B0F5-3DD8B0559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3213100"/>
          </a:xfrm>
          <a:prstGeom prst="rect">
            <a:avLst/>
          </a:prstGeom>
          <a:noFill/>
          <a:extLst>
            <a:ext uri="{909E8E84-426E-40DD-AFC4-6F175D3DCCD1}">
              <a14:hiddenFill xmlns:a14="http://schemas.microsoft.com/office/drawing/2010/main">
                <a:solidFill>
                  <a:srgbClr val="FFFFFF"/>
                </a:solidFill>
              </a14:hiddenFill>
            </a:ext>
          </a:extLst>
        </p:spPr>
      </p:pic>
      <p:pic>
        <p:nvPicPr>
          <p:cNvPr id="444419" name="Picture 3">
            <a:extLst>
              <a:ext uri="{FF2B5EF4-FFF2-40B4-BE49-F238E27FC236}">
                <a16:creationId xmlns:a16="http://schemas.microsoft.com/office/drawing/2014/main" id="{2A67EFCF-914A-409D-80DE-B575FBDB1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2300"/>
            <a:ext cx="4500563" cy="3817938"/>
          </a:xfrm>
          <a:prstGeom prst="rect">
            <a:avLst/>
          </a:prstGeom>
          <a:noFill/>
          <a:extLst>
            <a:ext uri="{909E8E84-426E-40DD-AFC4-6F175D3DCCD1}">
              <a14:hiddenFill xmlns:a14="http://schemas.microsoft.com/office/drawing/2010/main">
                <a:solidFill>
                  <a:srgbClr val="FFFFFF"/>
                </a:solidFill>
              </a14:hiddenFill>
            </a:ext>
          </a:extLst>
        </p:spPr>
      </p:pic>
      <p:pic>
        <p:nvPicPr>
          <p:cNvPr id="444420" name="Picture 4">
            <a:extLst>
              <a:ext uri="{FF2B5EF4-FFF2-40B4-BE49-F238E27FC236}">
                <a16:creationId xmlns:a16="http://schemas.microsoft.com/office/drawing/2014/main" id="{880BE0B2-5619-42A1-9242-AD24756C8E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3187700"/>
            <a:ext cx="4643437" cy="3670300"/>
          </a:xfrm>
          <a:prstGeom prst="rect">
            <a:avLst/>
          </a:prstGeom>
          <a:noFill/>
          <a:extLst>
            <a:ext uri="{909E8E84-426E-40DD-AFC4-6F175D3DCCD1}">
              <a14:hiddenFill xmlns:a14="http://schemas.microsoft.com/office/drawing/2010/main">
                <a:solidFill>
                  <a:srgbClr val="FFFFFF"/>
                </a:solidFill>
              </a14:hiddenFill>
            </a:ext>
          </a:extLst>
        </p:spPr>
      </p:pic>
      <p:pic>
        <p:nvPicPr>
          <p:cNvPr id="444421" name="Picture 5">
            <a:extLst>
              <a:ext uri="{FF2B5EF4-FFF2-40B4-BE49-F238E27FC236}">
                <a16:creationId xmlns:a16="http://schemas.microsoft.com/office/drawing/2014/main" id="{AD7DB0F7-54BC-4161-946F-E7B64C4767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1118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4422" name="Picture 6">
            <a:extLst>
              <a:ext uri="{FF2B5EF4-FFF2-40B4-BE49-F238E27FC236}">
                <a16:creationId xmlns:a16="http://schemas.microsoft.com/office/drawing/2014/main" id="{BCF557C7-412E-49B3-B06A-1DF780082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0"/>
            <a:ext cx="59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4423" name="Picture 7">
            <a:extLst>
              <a:ext uri="{FF2B5EF4-FFF2-40B4-BE49-F238E27FC236}">
                <a16:creationId xmlns:a16="http://schemas.microsoft.com/office/drawing/2014/main" id="{3019162A-D805-4F3E-BA93-E902FDE9D2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3213100"/>
            <a:ext cx="7556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4424" name="Picture 8">
            <a:extLst>
              <a:ext uri="{FF2B5EF4-FFF2-40B4-BE49-F238E27FC236}">
                <a16:creationId xmlns:a16="http://schemas.microsoft.com/office/drawing/2014/main" id="{0E2AB1AD-EF13-4C05-8FF7-6A8558EC03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3429000"/>
          </a:xfrm>
          <a:prstGeom prst="rect">
            <a:avLst/>
          </a:prstGeom>
          <a:noFill/>
          <a:extLst>
            <a:ext uri="{909E8E84-426E-40DD-AFC4-6F175D3DCCD1}">
              <a14:hiddenFill xmlns:a14="http://schemas.microsoft.com/office/drawing/2010/main">
                <a:solidFill>
                  <a:srgbClr val="FFFFFF"/>
                </a:solidFill>
              </a14:hiddenFill>
            </a:ext>
          </a:extLst>
        </p:spPr>
      </p:pic>
      <p:sp>
        <p:nvSpPr>
          <p:cNvPr id="444425" name="WordArt 9">
            <a:extLst>
              <a:ext uri="{FF2B5EF4-FFF2-40B4-BE49-F238E27FC236}">
                <a16:creationId xmlns:a16="http://schemas.microsoft.com/office/drawing/2014/main" id="{4EBF63EF-A06B-4024-8A4F-EDC16424E68E}"/>
              </a:ext>
            </a:extLst>
          </p:cNvPr>
          <p:cNvSpPr>
            <a:spLocks noChangeArrowheads="1" noChangeShapeType="1" noTextEdit="1"/>
          </p:cNvSpPr>
          <p:nvPr/>
        </p:nvSpPr>
        <p:spPr bwMode="auto">
          <a:xfrm>
            <a:off x="3276600" y="3068638"/>
            <a:ext cx="2619375" cy="673100"/>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26227"/>
              </a:avLst>
            </a:prstTxWarp>
          </a:bodyPr>
          <a:lstStyle/>
          <a:p>
            <a:pPr algn="ctr"/>
            <a:r>
              <a:rPr lang="uk-UA" sz="3200" i="1" kern="10">
                <a:ln w="9525">
                  <a:solidFill>
                    <a:srgbClr val="000000"/>
                  </a:solidFill>
                  <a:round/>
                  <a:headEnd/>
                  <a:tailEnd/>
                </a:ln>
                <a:solidFill>
                  <a:srgbClr val="000000"/>
                </a:solidFill>
                <a:latin typeface="Impact" panose="020B0806030902050204" pitchFamily="34" charset="0"/>
              </a:rPr>
              <a:t>Текст надписи</a:t>
            </a:r>
          </a:p>
        </p:txBody>
      </p:sp>
      <p:sp>
        <p:nvSpPr>
          <p:cNvPr id="444428" name="Text Box 12">
            <a:extLst>
              <a:ext uri="{FF2B5EF4-FFF2-40B4-BE49-F238E27FC236}">
                <a16:creationId xmlns:a16="http://schemas.microsoft.com/office/drawing/2014/main" id="{DA07E520-D5FC-4C50-ABC8-1611AAE3FBE6}"/>
              </a:ext>
            </a:extLst>
          </p:cNvPr>
          <p:cNvSpPr txBox="1">
            <a:spLocks noChangeArrowheads="1"/>
          </p:cNvSpPr>
          <p:nvPr/>
        </p:nvSpPr>
        <p:spPr bwMode="auto">
          <a:xfrm>
            <a:off x="1187450" y="5805488"/>
            <a:ext cx="7416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endParaRPr lang="uk-UA" altLang="uk-UA" sz="3600">
              <a:effectLst>
                <a:outerShdw blurRad="38100" dist="38100" dir="2700000" algn="tl">
                  <a:srgbClr val="000000"/>
                </a:outerShdw>
              </a:effectLst>
              <a:latin typeface="Arial" panose="020B0604020202020204" pitchFamily="34" charset="0"/>
            </a:endParaRPr>
          </a:p>
        </p:txBody>
      </p:sp>
      <p:sp>
        <p:nvSpPr>
          <p:cNvPr id="444429" name="Text Box 13">
            <a:extLst>
              <a:ext uri="{FF2B5EF4-FFF2-40B4-BE49-F238E27FC236}">
                <a16:creationId xmlns:a16="http://schemas.microsoft.com/office/drawing/2014/main" id="{AFA29099-EFF6-48F1-9F6F-81C980F123E5}"/>
              </a:ext>
            </a:extLst>
          </p:cNvPr>
          <p:cNvSpPr txBox="1">
            <a:spLocks noChangeArrowheads="1"/>
          </p:cNvSpPr>
          <p:nvPr/>
        </p:nvSpPr>
        <p:spPr bwMode="auto">
          <a:xfrm>
            <a:off x="539750" y="404813"/>
            <a:ext cx="8208963"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4400" b="1" i="1">
                <a:solidFill>
                  <a:srgbClr val="FF9900"/>
                </a:solidFill>
                <a:effectLst>
                  <a:outerShdw blurRad="38100" dist="38100" dir="2700000" algn="tl">
                    <a:srgbClr val="000000"/>
                  </a:outerShdw>
                </a:effectLst>
              </a:rPr>
              <a:t>Respiratory radiology. Cardiovascular radiology.</a:t>
            </a:r>
            <a:br>
              <a:rPr lang="en-US" altLang="uk-UA" sz="4400" b="1" i="1">
                <a:solidFill>
                  <a:srgbClr val="FF9900"/>
                </a:solidFill>
                <a:effectLst>
                  <a:outerShdw blurRad="38100" dist="38100" dir="2700000" algn="tl">
                    <a:srgbClr val="000000"/>
                  </a:outerShdw>
                </a:effectLst>
              </a:rPr>
            </a:br>
            <a:r>
              <a:rPr lang="en-US" altLang="uk-UA" sz="4400" b="1" i="1">
                <a:solidFill>
                  <a:srgbClr val="FF9900"/>
                </a:solidFill>
                <a:effectLst>
                  <a:outerShdw blurRad="38100" dist="38100" dir="2700000" algn="tl">
                    <a:srgbClr val="000000"/>
                  </a:outerShdw>
                </a:effectLst>
              </a:rPr>
              <a:t>Radial methods of research.</a:t>
            </a:r>
            <a:endParaRPr lang="ru-RU" altLang="uk-UA" sz="4400" b="1" i="1">
              <a:solidFill>
                <a:srgbClr val="FF9900"/>
              </a:solidFill>
              <a:effectLst>
                <a:outerShdw blurRad="38100" dist="38100" dir="2700000" algn="tl">
                  <a:srgbClr val="000000"/>
                </a:outerShdw>
              </a:effectLst>
            </a:endParaRPr>
          </a:p>
        </p:txBody>
      </p:sp>
      <p:sp>
        <p:nvSpPr>
          <p:cNvPr id="444430" name="Text Box 14">
            <a:extLst>
              <a:ext uri="{FF2B5EF4-FFF2-40B4-BE49-F238E27FC236}">
                <a16:creationId xmlns:a16="http://schemas.microsoft.com/office/drawing/2014/main" id="{8833AA62-BA3F-4730-8839-9183E6D80316}"/>
              </a:ext>
            </a:extLst>
          </p:cNvPr>
          <p:cNvSpPr txBox="1">
            <a:spLocks noChangeArrowheads="1"/>
          </p:cNvSpPr>
          <p:nvPr/>
        </p:nvSpPr>
        <p:spPr bwMode="auto">
          <a:xfrm>
            <a:off x="1547813" y="4294188"/>
            <a:ext cx="6480175"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uk-UA" sz="3600" i="1">
                <a:solidFill>
                  <a:srgbClr val="FF9900"/>
                </a:solidFill>
                <a:effectLst>
                  <a:outerShdw blurRad="38100" dist="38100" dir="2700000" algn="tl">
                    <a:srgbClr val="000000"/>
                  </a:outerShdw>
                </a:effectLst>
              </a:rPr>
              <a:t>ROZHKOVSKAYA GALYNA M.</a:t>
            </a:r>
          </a:p>
          <a:p>
            <a:pPr algn="ctr"/>
            <a:r>
              <a:rPr lang="en-US" altLang="uk-UA" sz="3600" i="1">
                <a:solidFill>
                  <a:srgbClr val="FF9900"/>
                </a:solidFill>
                <a:effectLst>
                  <a:outerShdw blurRad="38100" dist="38100" dir="2700000" algn="tl">
                    <a:srgbClr val="000000"/>
                  </a:outerShdw>
                </a:effectLst>
              </a:rPr>
              <a:t>Cand.Sc. (Medicine)</a:t>
            </a:r>
          </a:p>
          <a:p>
            <a:pPr algn="ctr"/>
            <a:r>
              <a:rPr lang="en-US" altLang="uk-UA" sz="3600" i="1">
                <a:solidFill>
                  <a:srgbClr val="FF9900"/>
                </a:solidFill>
                <a:effectLst>
                  <a:outerShdw blurRad="38100" dist="38100" dir="2700000" algn="tl">
                    <a:srgbClr val="000000"/>
                  </a:outerShdw>
                </a:effectLst>
              </a:rPr>
              <a:t>Associate professor</a:t>
            </a:r>
          </a:p>
          <a:p>
            <a:pPr>
              <a:spcBef>
                <a:spcPct val="50%"/>
              </a:spcBef>
            </a:pPr>
            <a:endParaRPr lang="ru-RU" altLang="uk-UA" sz="3600"/>
          </a:p>
        </p:txBody>
      </p:sp>
    </p:spTree>
  </p:cSld>
  <p:clrMapOvr>
    <a:masterClrMapping/>
  </p:clrMapOvr>
  <p:transition/>
</p:sld>
</file>

<file path=ppt/slides/slide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77858" name="Picture 2">
            <a:extLst>
              <a:ext uri="{FF2B5EF4-FFF2-40B4-BE49-F238E27FC236}">
                <a16:creationId xmlns:a16="http://schemas.microsoft.com/office/drawing/2014/main" id="{EC9281B8-9EFA-470F-8389-3FC4FCE08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838200"/>
            <a:ext cx="45720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377859" name="Picture 3">
            <a:extLst>
              <a:ext uri="{FF2B5EF4-FFF2-40B4-BE49-F238E27FC236}">
                <a16:creationId xmlns:a16="http://schemas.microsoft.com/office/drawing/2014/main" id="{E131899F-082F-4D76-94C7-78B25741EB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4572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377860" name="Text Box 4">
            <a:extLst>
              <a:ext uri="{FF2B5EF4-FFF2-40B4-BE49-F238E27FC236}">
                <a16:creationId xmlns:a16="http://schemas.microsoft.com/office/drawing/2014/main" id="{22F7F6D3-2179-40EB-AC8E-81BDB58F8BF5}"/>
              </a:ext>
            </a:extLst>
          </p:cNvPr>
          <p:cNvSpPr txBox="1">
            <a:spLocks noChangeArrowheads="1"/>
          </p:cNvSpPr>
          <p:nvPr/>
        </p:nvSpPr>
        <p:spPr bwMode="auto">
          <a:xfrm>
            <a:off x="0" y="0"/>
            <a:ext cx="3733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uk-UA" sz="2400" b="1"/>
              <a:t>Plain x-ray of the chest</a:t>
            </a:r>
            <a:endParaRPr lang="ru-RU" altLang="uk-UA" sz="2400" b="1"/>
          </a:p>
        </p:txBody>
      </p:sp>
      <p:sp>
        <p:nvSpPr>
          <p:cNvPr id="377861" name="Text Box 5">
            <a:extLst>
              <a:ext uri="{FF2B5EF4-FFF2-40B4-BE49-F238E27FC236}">
                <a16:creationId xmlns:a16="http://schemas.microsoft.com/office/drawing/2014/main" id="{E4D22F88-F5EA-49D8-825C-385C7256188E}"/>
              </a:ext>
            </a:extLst>
          </p:cNvPr>
          <p:cNvSpPr txBox="1">
            <a:spLocks noChangeArrowheads="1"/>
          </p:cNvSpPr>
          <p:nvPr/>
        </p:nvSpPr>
        <p:spPr bwMode="auto">
          <a:xfrm>
            <a:off x="5410200" y="0"/>
            <a:ext cx="30257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2400" b="1"/>
              <a:t>Fluoroscopy of the chest</a:t>
            </a:r>
            <a:endParaRPr lang="ru-RU" altLang="uk-UA" sz="2400" b="1"/>
          </a:p>
        </p:txBody>
      </p:sp>
      <p:sp>
        <p:nvSpPr>
          <p:cNvPr id="377862" name="Text Box 6">
            <a:extLst>
              <a:ext uri="{FF2B5EF4-FFF2-40B4-BE49-F238E27FC236}">
                <a16:creationId xmlns:a16="http://schemas.microsoft.com/office/drawing/2014/main" id="{F0490F37-CE5F-4A66-8DC6-14EBBBEC0D1C}"/>
              </a:ext>
            </a:extLst>
          </p:cNvPr>
          <p:cNvSpPr txBox="1">
            <a:spLocks noChangeArrowheads="1"/>
          </p:cNvSpPr>
          <p:nvPr/>
        </p:nvSpPr>
        <p:spPr bwMode="auto">
          <a:xfrm>
            <a:off x="2743200" y="3810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2400" b="1" i="1"/>
              <a:t>skiology</a:t>
            </a:r>
            <a:endParaRPr lang="ru-RU" altLang="uk-UA" sz="2400" b="1" i="1"/>
          </a:p>
        </p:txBody>
      </p:sp>
    </p:spTree>
  </p:cSld>
  <p:clrMapOvr>
    <a:masterClrMapping/>
  </p:clrMapOvr>
</p:sld>
</file>

<file path=ppt/slides/slide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E67EB32C-D5B5-47C9-92D5-6457CDBD4973}"/>
              </a:ext>
            </a:extLst>
          </p:cNvPr>
          <p:cNvSpPr>
            <a:spLocks noGrp="1" noChangeArrowheads="1"/>
          </p:cNvSpPr>
          <p:nvPr>
            <p:ph type="title"/>
          </p:nvPr>
        </p:nvSpPr>
        <p:spPr/>
        <p:txBody>
          <a:bodyPr/>
          <a:lstStyle/>
          <a:p>
            <a:r>
              <a:rPr lang="en-US" altLang="uk-UA" sz="4000"/>
              <a:t>A</a:t>
            </a:r>
            <a:r>
              <a:rPr lang="ru-RU" altLang="uk-UA" sz="4000"/>
              <a:t>nterior bronchograms. </a:t>
            </a:r>
            <a:br>
              <a:rPr lang="en-US" altLang="uk-UA" sz="4000"/>
            </a:br>
            <a:r>
              <a:rPr lang="ru-RU" altLang="uk-UA" sz="4000"/>
              <a:t>A, Right lung. B, Left lung. </a:t>
            </a:r>
          </a:p>
        </p:txBody>
      </p:sp>
      <p:sp>
        <p:nvSpPr>
          <p:cNvPr id="450563" name="Rectangle 3">
            <a:extLst>
              <a:ext uri="{FF2B5EF4-FFF2-40B4-BE49-F238E27FC236}">
                <a16:creationId xmlns:a16="http://schemas.microsoft.com/office/drawing/2014/main" id="{F1D2F0BF-5FA1-4BBD-889F-34F8270F73EB}"/>
              </a:ext>
            </a:extLst>
          </p:cNvPr>
          <p:cNvSpPr>
            <a:spLocks noGrp="1" noChangeArrowheads="1"/>
          </p:cNvSpPr>
          <p:nvPr>
            <p:ph type="body" idx="1"/>
          </p:nvPr>
        </p:nvSpPr>
        <p:spPr/>
        <p:txBody>
          <a:bodyPr/>
          <a:lstStyle/>
          <a:p>
            <a:endParaRPr lang="uk-UA" altLang="uk-UA"/>
          </a:p>
        </p:txBody>
      </p:sp>
      <p:pic>
        <p:nvPicPr>
          <p:cNvPr id="450565" name="Picture 5">
            <a:extLst>
              <a:ext uri="{FF2B5EF4-FFF2-40B4-BE49-F238E27FC236}">
                <a16:creationId xmlns:a16="http://schemas.microsoft.com/office/drawing/2014/main" id="{804E2B0B-ABC9-45DA-8325-C0A573ECB4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989138"/>
            <a:ext cx="6629400" cy="4486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78882" name="Picture 2">
            <a:extLst>
              <a:ext uri="{FF2B5EF4-FFF2-40B4-BE49-F238E27FC236}">
                <a16:creationId xmlns:a16="http://schemas.microsoft.com/office/drawing/2014/main" id="{F09B4518-5C59-4F4D-9808-5D7CFD8FA9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632450"/>
          </a:xfrm>
          <a:prstGeom prst="rect">
            <a:avLst/>
          </a:prstGeom>
          <a:noFill/>
          <a:extLst>
            <a:ext uri="{909E8E84-426E-40DD-AFC4-6F175D3DCCD1}">
              <a14:hiddenFill xmlns:a14="http://schemas.microsoft.com/office/drawing/2010/main">
                <a:solidFill>
                  <a:srgbClr val="FFFFFF"/>
                </a:solidFill>
              </a14:hiddenFill>
            </a:ext>
          </a:extLst>
        </p:spPr>
      </p:pic>
      <p:sp>
        <p:nvSpPr>
          <p:cNvPr id="378883" name="Text Box 3">
            <a:extLst>
              <a:ext uri="{FF2B5EF4-FFF2-40B4-BE49-F238E27FC236}">
                <a16:creationId xmlns:a16="http://schemas.microsoft.com/office/drawing/2014/main" id="{B88C328C-FBB7-4FBF-BB3B-CD09CF7FE420}"/>
              </a:ext>
            </a:extLst>
          </p:cNvPr>
          <p:cNvSpPr txBox="1">
            <a:spLocks noChangeArrowheads="1"/>
          </p:cNvSpPr>
          <p:nvPr/>
        </p:nvSpPr>
        <p:spPr bwMode="auto">
          <a:xfrm>
            <a:off x="990600" y="220663"/>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2400" b="1"/>
              <a:t>Bronchography </a:t>
            </a:r>
            <a:endParaRPr lang="ru-RU" altLang="uk-UA" sz="2400" b="1"/>
          </a:p>
        </p:txBody>
      </p:sp>
    </p:spTree>
  </p:cSld>
  <p:clrMapOvr>
    <a:masterClrMapping/>
  </p:clrMapOvr>
</p:sld>
</file>

<file path=ppt/slides/slide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91170" name="Line 2">
            <a:extLst>
              <a:ext uri="{FF2B5EF4-FFF2-40B4-BE49-F238E27FC236}">
                <a16:creationId xmlns:a16="http://schemas.microsoft.com/office/drawing/2014/main" id="{09D25AAC-C828-4E49-B2F7-588745756C7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1171" name="Rectangle 3">
            <a:extLst>
              <a:ext uri="{FF2B5EF4-FFF2-40B4-BE49-F238E27FC236}">
                <a16:creationId xmlns:a16="http://schemas.microsoft.com/office/drawing/2014/main" id="{E081A673-6529-4EBB-8005-C0ECF00CA48E}"/>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1172" name="Rectangle 4">
            <a:extLst>
              <a:ext uri="{FF2B5EF4-FFF2-40B4-BE49-F238E27FC236}">
                <a16:creationId xmlns:a16="http://schemas.microsoft.com/office/drawing/2014/main" id="{D19A1E41-933B-4E15-9487-4A352DF875C6}"/>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Factors to Evaluate</a:t>
            </a:r>
            <a:r>
              <a:rPr lang="en-US" altLang="uk-UA" sz="2700">
                <a:effectLst/>
                <a:latin typeface="Arial" panose="020B0604020202020204" pitchFamily="34" charset="0"/>
                <a:cs typeface="Arial" panose="020B0604020202020204" pitchFamily="34" charset="0"/>
              </a:rPr>
              <a:t> </a:t>
            </a:r>
            <a:endParaRPr lang="en-US" altLang="uk-UA"/>
          </a:p>
        </p:txBody>
      </p:sp>
      <p:sp>
        <p:nvSpPr>
          <p:cNvPr id="391173" name="Rectangle 5">
            <a:extLst>
              <a:ext uri="{FF2B5EF4-FFF2-40B4-BE49-F238E27FC236}">
                <a16:creationId xmlns:a16="http://schemas.microsoft.com/office/drawing/2014/main" id="{7AA1DBD5-9AAB-4D08-BD2A-003A8011D6AD}"/>
              </a:ext>
            </a:extLst>
          </p:cNvPr>
          <p:cNvSpPr>
            <a:spLocks noChangeArrowheads="1"/>
          </p:cNvSpPr>
          <p:nvPr/>
        </p:nvSpPr>
        <p:spPr bwMode="auto">
          <a:xfrm>
            <a:off x="2763838" y="2670175"/>
            <a:ext cx="3859212" cy="309403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Penetration </a:t>
            </a:r>
            <a:endParaRPr lang="en-US" altLang="uk-UA" sz="2800" b="1">
              <a:effectLst/>
              <a:latin typeface="Helvetica" panose="020B0604020202020204" pitchFamily="34" charset="0"/>
            </a:endParaRPr>
          </a:p>
          <a:p>
            <a:pPr eaLnBrk="0" hangingPunct="0">
              <a:lnSpc>
                <a:spcPct val="11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Inspiration </a:t>
            </a:r>
            <a:endParaRPr lang="en-US" altLang="uk-UA" sz="2800" b="1">
              <a:effectLst/>
              <a:latin typeface="Helvetica" panose="020B0604020202020204" pitchFamily="34" charset="0"/>
            </a:endParaRPr>
          </a:p>
          <a:p>
            <a:pPr eaLnBrk="0" hangingPunct="0">
              <a:lnSpc>
                <a:spcPct val="11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Rotation </a:t>
            </a:r>
            <a:endParaRPr lang="en-US" altLang="uk-UA" sz="2800" b="1">
              <a:effectLst/>
              <a:latin typeface="Helvetica" panose="020B0604020202020204" pitchFamily="34" charset="0"/>
            </a:endParaRPr>
          </a:p>
          <a:p>
            <a:pPr eaLnBrk="0" hangingPunct="0">
              <a:lnSpc>
                <a:spcPct val="11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Angulation</a:t>
            </a:r>
            <a:endParaRPr lang="en-US" altLang="uk-UA"/>
          </a:p>
        </p:txBody>
      </p:sp>
    </p:spTree>
  </p:cSld>
  <p:clrMapOvr>
    <a:masterClrMapping/>
  </p:clrMapOvr>
</p:sld>
</file>

<file path=ppt/slides/slide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92194" name="Line 2">
            <a:extLst>
              <a:ext uri="{FF2B5EF4-FFF2-40B4-BE49-F238E27FC236}">
                <a16:creationId xmlns:a16="http://schemas.microsoft.com/office/drawing/2014/main" id="{21511F78-81A5-4FF5-9047-C0D577B4250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2195" name="Rectangle 3">
            <a:extLst>
              <a:ext uri="{FF2B5EF4-FFF2-40B4-BE49-F238E27FC236}">
                <a16:creationId xmlns:a16="http://schemas.microsoft.com/office/drawing/2014/main" id="{FCE2CA69-9712-45A0-A800-21033C70EA8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2196" name="Rectangle 4">
            <a:extLst>
              <a:ext uri="{FF2B5EF4-FFF2-40B4-BE49-F238E27FC236}">
                <a16:creationId xmlns:a16="http://schemas.microsoft.com/office/drawing/2014/main" id="{50388FC9-379A-4C57-9FCE-63CB5027F8AD}"/>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spcBef>
                <a:spcPct val="10%"/>
              </a:spcBef>
            </a:pPr>
            <a:r>
              <a:rPr lang="en-US" altLang="uk-UA">
                <a:effectLst/>
                <a:latin typeface="Arial" panose="020B0604020202020204" pitchFamily="34" charset="0"/>
                <a:cs typeface="Arial" panose="020B0604020202020204" pitchFamily="34" charset="0"/>
              </a:rPr>
              <a:t>Penetration</a:t>
            </a:r>
            <a:r>
              <a:rPr lang="en-US" altLang="uk-UA" sz="2800">
                <a:effectLst/>
                <a:latin typeface="Arial" panose="020B0604020202020204" pitchFamily="34" charset="0"/>
                <a:cs typeface="Arial" panose="020B0604020202020204" pitchFamily="34" charset="0"/>
              </a:rPr>
              <a:t> </a:t>
            </a:r>
            <a:endParaRPr lang="en-US" altLang="uk-UA"/>
          </a:p>
        </p:txBody>
      </p:sp>
      <p:pic>
        <p:nvPicPr>
          <p:cNvPr id="392197" name="Picture 5">
            <a:extLst>
              <a:ext uri="{FF2B5EF4-FFF2-40B4-BE49-F238E27FC236}">
                <a16:creationId xmlns:a16="http://schemas.microsoft.com/office/drawing/2014/main" id="{BB7E2F77-89BE-4F7D-9ABC-5CB06BC41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3438" y="2333625"/>
            <a:ext cx="5119687" cy="3840163"/>
          </a:xfrm>
          <a:prstGeom prst="rect">
            <a:avLst/>
          </a:prstGeom>
          <a:noFill/>
          <a:extLst>
            <a:ext uri="{909E8E84-426E-40DD-AFC4-6F175D3DCCD1}">
              <a14:hiddenFill xmlns:a14="http://schemas.microsoft.com/office/drawing/2010/main">
                <a:solidFill>
                  <a:srgbClr val="FFFFFF"/>
                </a:solidFill>
              </a14:hiddenFill>
            </a:ext>
          </a:extLst>
        </p:spPr>
      </p:pic>
      <p:sp>
        <p:nvSpPr>
          <p:cNvPr id="392198" name="Text Box 6">
            <a:extLst>
              <a:ext uri="{FF2B5EF4-FFF2-40B4-BE49-F238E27FC236}">
                <a16:creationId xmlns:a16="http://schemas.microsoft.com/office/drawing/2014/main" id="{E020F2FB-A82F-43BE-859B-5316C1EDE0C4}"/>
              </a:ext>
            </a:extLst>
          </p:cNvPr>
          <p:cNvSpPr txBox="1">
            <a:spLocks noChangeArrowheads="1"/>
          </p:cNvSpPr>
          <p:nvPr/>
        </p:nvSpPr>
        <p:spPr bwMode="auto">
          <a:xfrm>
            <a:off x="568325" y="2844800"/>
            <a:ext cx="2601913"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b="1">
                <a:latin typeface="Arial" panose="020B0604020202020204" pitchFamily="34" charset="0"/>
                <a:cs typeface="Arial" panose="020B0604020202020204" pitchFamily="34" charset="0"/>
              </a:rPr>
              <a:t>You should be able to just see the thoracic spine through the heart.</a:t>
            </a:r>
            <a:endParaRPr lang="en-US" altLang="uk-UA">
              <a:latin typeface="Arial" panose="020B0604020202020204" pitchFamily="34" charset="0"/>
            </a:endParaRPr>
          </a:p>
        </p:txBody>
      </p:sp>
      <p:sp>
        <p:nvSpPr>
          <p:cNvPr id="392199" name="Line 7">
            <a:extLst>
              <a:ext uri="{FF2B5EF4-FFF2-40B4-BE49-F238E27FC236}">
                <a16:creationId xmlns:a16="http://schemas.microsoft.com/office/drawing/2014/main" id="{7D1A88C9-921D-431F-86AA-EC2C9B6FB959}"/>
              </a:ext>
            </a:extLst>
          </p:cNvPr>
          <p:cNvSpPr>
            <a:spLocks noChangeShapeType="1"/>
          </p:cNvSpPr>
          <p:nvPr/>
        </p:nvSpPr>
        <p:spPr bwMode="auto">
          <a:xfrm flipV="1">
            <a:off x="1625600" y="4043363"/>
            <a:ext cx="4043363" cy="122237"/>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76834" name="Picture 2">
            <a:extLst>
              <a:ext uri="{FF2B5EF4-FFF2-40B4-BE49-F238E27FC236}">
                <a16:creationId xmlns:a16="http://schemas.microsoft.com/office/drawing/2014/main" id="{487B89EC-3D80-4A5D-8609-4AEF35E13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713"/>
            <a:ext cx="9144000"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
        <p:nvSpPr>
          <p:cNvPr id="376835" name="Text Box 3">
            <a:extLst>
              <a:ext uri="{FF2B5EF4-FFF2-40B4-BE49-F238E27FC236}">
                <a16:creationId xmlns:a16="http://schemas.microsoft.com/office/drawing/2014/main" id="{228740B8-01A2-41BE-8AD4-00DC810C880A}"/>
              </a:ext>
            </a:extLst>
          </p:cNvPr>
          <p:cNvSpPr txBox="1">
            <a:spLocks noChangeArrowheads="1"/>
          </p:cNvSpPr>
          <p:nvPr/>
        </p:nvSpPr>
        <p:spPr bwMode="auto">
          <a:xfrm>
            <a:off x="1116013" y="0"/>
            <a:ext cx="7272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2400" b="1">
                <a:effectLst>
                  <a:outerShdw blurRad="38100" dist="38100" dir="2700000" algn="tl">
                    <a:srgbClr val="000000"/>
                  </a:outerShdw>
                </a:effectLst>
              </a:rPr>
              <a:t>Assessment of exposure quality</a:t>
            </a:r>
            <a:endParaRPr lang="ru-RU" altLang="uk-UA" sz="2400" b="1">
              <a:effectLst>
                <a:outerShdw blurRad="38100" dist="38100" dir="2700000" algn="tl">
                  <a:srgbClr val="000000"/>
                </a:outerShdw>
              </a:effectLst>
            </a:endParaRPr>
          </a:p>
        </p:txBody>
      </p:sp>
      <p:sp>
        <p:nvSpPr>
          <p:cNvPr id="376836" name="Text Box 4">
            <a:extLst>
              <a:ext uri="{FF2B5EF4-FFF2-40B4-BE49-F238E27FC236}">
                <a16:creationId xmlns:a16="http://schemas.microsoft.com/office/drawing/2014/main" id="{EC7E5BC2-097D-4BFE-B9D7-FCDCC72FC9A2}"/>
              </a:ext>
            </a:extLst>
          </p:cNvPr>
          <p:cNvSpPr txBox="1">
            <a:spLocks noChangeArrowheads="1"/>
          </p:cNvSpPr>
          <p:nvPr/>
        </p:nvSpPr>
        <p:spPr bwMode="auto">
          <a:xfrm>
            <a:off x="0" y="5661025"/>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en-US" altLang="uk-UA" sz="2400" b="1">
                <a:solidFill>
                  <a:schemeClr val="bg1"/>
                </a:solidFill>
              </a:rPr>
              <a:t>The effect of varied exposure on</a:t>
            </a:r>
            <a:r>
              <a:rPr lang="en-US" altLang="uk-UA" sz="2400" b="1"/>
              <a:t> the quality of the final image.</a:t>
            </a:r>
            <a:endParaRPr lang="ru-RU" altLang="uk-UA" sz="2400" b="1"/>
          </a:p>
        </p:txBody>
      </p:sp>
    </p:spTree>
  </p:cSld>
  <p:clrMapOvr>
    <a:masterClrMapping/>
  </p:clrMapOvr>
</p:sld>
</file>

<file path=ppt/slides/slide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19497" name="Line 9">
            <a:extLst>
              <a:ext uri="{FF2B5EF4-FFF2-40B4-BE49-F238E27FC236}">
                <a16:creationId xmlns:a16="http://schemas.microsoft.com/office/drawing/2014/main" id="{10DD2AD6-7B4B-47E4-A8DE-5B8DA1B03BF7}"/>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19496" name="Rectangle 8">
            <a:extLst>
              <a:ext uri="{FF2B5EF4-FFF2-40B4-BE49-F238E27FC236}">
                <a16:creationId xmlns:a16="http://schemas.microsoft.com/office/drawing/2014/main" id="{596F74F5-1267-48DF-A68B-FEF8D5396E1E}"/>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19494" name="Rectangle 6">
            <a:extLst>
              <a:ext uri="{FF2B5EF4-FFF2-40B4-BE49-F238E27FC236}">
                <a16:creationId xmlns:a16="http://schemas.microsoft.com/office/drawing/2014/main" id="{D76CEE58-01FB-4B79-A85F-9049ACB6159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Inspiration</a:t>
            </a:r>
            <a:r>
              <a:rPr lang="en-US" altLang="uk-UA" sz="2700">
                <a:effectLst/>
                <a:latin typeface="Arial" panose="020B0604020202020204" pitchFamily="34" charset="0"/>
                <a:cs typeface="Arial" panose="020B0604020202020204" pitchFamily="34" charset="0"/>
              </a:rPr>
              <a:t> </a:t>
            </a:r>
            <a:endParaRPr lang="en-US" altLang="uk-UA"/>
          </a:p>
        </p:txBody>
      </p:sp>
      <p:sp>
        <p:nvSpPr>
          <p:cNvPr id="319492" name="Rectangle 4">
            <a:extLst>
              <a:ext uri="{FF2B5EF4-FFF2-40B4-BE49-F238E27FC236}">
                <a16:creationId xmlns:a16="http://schemas.microsoft.com/office/drawing/2014/main" id="{BE43D9CB-2D7D-42A0-81F0-A93BCC8FA170}"/>
              </a:ext>
            </a:extLst>
          </p:cNvPr>
          <p:cNvSpPr>
            <a:spLocks noChangeArrowheads="1"/>
          </p:cNvSpPr>
          <p:nvPr/>
        </p:nvSpPr>
        <p:spPr bwMode="auto">
          <a:xfrm>
            <a:off x="1144588" y="2954338"/>
            <a:ext cx="7138987" cy="230663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About 10 posterior ribs visible is an excellent inspiration </a:t>
            </a:r>
            <a:endParaRPr lang="en-US" altLang="uk-UA" sz="2800" b="1">
              <a:effectLst/>
              <a:latin typeface="Helvetica" panose="020B0604020202020204" pitchFamily="34" charset="0"/>
            </a:endParaRPr>
          </a:p>
          <a:p>
            <a:pPr eaLnBrk="0" hangingPunct="0">
              <a:lnSpc>
                <a:spcPct val="11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In many hospitalized patients 9 posterior ribs is an adequate inspiration</a:t>
            </a:r>
            <a:endParaRPr lang="en-US" altLang="uk-UA"/>
          </a:p>
        </p:txBody>
      </p:sp>
    </p:spTree>
  </p:cSld>
  <p:clrMapOvr>
    <a:masterClrMapping/>
  </p:clrMapOvr>
</p:sld>
</file>

<file path=ppt/slides/slide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0526" name="Line 14">
            <a:extLst>
              <a:ext uri="{FF2B5EF4-FFF2-40B4-BE49-F238E27FC236}">
                <a16:creationId xmlns:a16="http://schemas.microsoft.com/office/drawing/2014/main" id="{AE14CC08-4182-4196-8D9D-A51DBF1EE95A}"/>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0525" name="Rectangle 13">
            <a:extLst>
              <a:ext uri="{FF2B5EF4-FFF2-40B4-BE49-F238E27FC236}">
                <a16:creationId xmlns:a16="http://schemas.microsoft.com/office/drawing/2014/main" id="{2F9AB366-0AB1-47F8-A7EB-16D361142DA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0523" name="Rectangle 11">
            <a:extLst>
              <a:ext uri="{FF2B5EF4-FFF2-40B4-BE49-F238E27FC236}">
                <a16:creationId xmlns:a16="http://schemas.microsoft.com/office/drawing/2014/main" id="{4D48CBDE-DD19-45E4-AF08-1631C0B220F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Anterior vs. Posterior Ribs</a:t>
            </a:r>
            <a:endParaRPr lang="en-US" altLang="uk-UA"/>
          </a:p>
        </p:txBody>
      </p:sp>
      <p:pic>
        <p:nvPicPr>
          <p:cNvPr id="320522" name="Picture 10">
            <a:extLst>
              <a:ext uri="{FF2B5EF4-FFF2-40B4-BE49-F238E27FC236}">
                <a16:creationId xmlns:a16="http://schemas.microsoft.com/office/drawing/2014/main" id="{8C022A54-FBC5-4A8F-B692-AA858755A7E6}"/>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2979738" y="2392363"/>
            <a:ext cx="3298825" cy="3313112"/>
          </a:xfrm>
          <a:prstGeom prst="rect">
            <a:avLst/>
          </a:prstGeom>
          <a:noFill/>
          <a:extLst>
            <a:ext uri="{909E8E84-426E-40DD-AFC4-6F175D3DCCD1}">
              <a14:hiddenFill xmlns:a14="http://schemas.microsoft.com/office/drawing/2010/main">
                <a:solidFill>
                  <a:srgbClr val="FFFFFF"/>
                </a:solidFill>
              </a14:hiddenFill>
            </a:ext>
          </a:extLst>
        </p:spPr>
      </p:pic>
      <p:sp>
        <p:nvSpPr>
          <p:cNvPr id="320521" name="Line 9">
            <a:extLst>
              <a:ext uri="{FF2B5EF4-FFF2-40B4-BE49-F238E27FC236}">
                <a16:creationId xmlns:a16="http://schemas.microsoft.com/office/drawing/2014/main" id="{2DA997A2-A4FA-4EBD-8360-1894DA631AAA}"/>
              </a:ext>
            </a:extLst>
          </p:cNvPr>
          <p:cNvSpPr>
            <a:spLocks noChangeShapeType="1"/>
          </p:cNvSpPr>
          <p:nvPr/>
        </p:nvSpPr>
        <p:spPr bwMode="auto">
          <a:xfrm>
            <a:off x="2355850" y="3514725"/>
            <a:ext cx="1625600" cy="80963"/>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0520" name="Line 8">
            <a:extLst>
              <a:ext uri="{FF2B5EF4-FFF2-40B4-BE49-F238E27FC236}">
                <a16:creationId xmlns:a16="http://schemas.microsoft.com/office/drawing/2014/main" id="{ECC200C5-A9E3-45BF-A46F-7653254ABD03}"/>
              </a:ext>
            </a:extLst>
          </p:cNvPr>
          <p:cNvSpPr>
            <a:spLocks noChangeShapeType="1"/>
          </p:cNvSpPr>
          <p:nvPr/>
        </p:nvSpPr>
        <p:spPr bwMode="auto">
          <a:xfrm flipV="1">
            <a:off x="2579688" y="4206875"/>
            <a:ext cx="1320800" cy="1096963"/>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0519" name="Line 7">
            <a:extLst>
              <a:ext uri="{FF2B5EF4-FFF2-40B4-BE49-F238E27FC236}">
                <a16:creationId xmlns:a16="http://schemas.microsoft.com/office/drawing/2014/main" id="{7480FEAA-98BC-4721-8864-7A9CBDCCF235}"/>
              </a:ext>
            </a:extLst>
          </p:cNvPr>
          <p:cNvSpPr>
            <a:spLocks noChangeShapeType="1"/>
          </p:cNvSpPr>
          <p:nvPr/>
        </p:nvSpPr>
        <p:spPr bwMode="auto">
          <a:xfrm flipH="1" flipV="1">
            <a:off x="5791200" y="4084638"/>
            <a:ext cx="731838" cy="568325"/>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0518" name="Text Box 6">
            <a:extLst>
              <a:ext uri="{FF2B5EF4-FFF2-40B4-BE49-F238E27FC236}">
                <a16:creationId xmlns:a16="http://schemas.microsoft.com/office/drawing/2014/main" id="{66A884E8-60A8-482A-A439-448A940B8453}"/>
              </a:ext>
            </a:extLst>
          </p:cNvPr>
          <p:cNvSpPr txBox="1">
            <a:spLocks noChangeArrowheads="1"/>
          </p:cNvSpPr>
          <p:nvPr/>
        </p:nvSpPr>
        <p:spPr bwMode="auto">
          <a:xfrm>
            <a:off x="669925" y="3027363"/>
            <a:ext cx="1747838" cy="228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b="1">
                <a:latin typeface="Arial" panose="020B0604020202020204" pitchFamily="34" charset="0"/>
                <a:cs typeface="Arial" panose="020B0604020202020204" pitchFamily="34" charset="0"/>
              </a:rPr>
              <a:t>Posterior ribs are those that are most apparent on the chest x-ray. They run more or less horizontally.</a:t>
            </a:r>
            <a:endParaRPr lang="en-US" altLang="uk-UA">
              <a:latin typeface="Arial" panose="020B0604020202020204" pitchFamily="34" charset="0"/>
            </a:endParaRPr>
          </a:p>
        </p:txBody>
      </p:sp>
      <p:sp>
        <p:nvSpPr>
          <p:cNvPr id="320517" name="Text Box 5">
            <a:extLst>
              <a:ext uri="{FF2B5EF4-FFF2-40B4-BE49-F238E27FC236}">
                <a16:creationId xmlns:a16="http://schemas.microsoft.com/office/drawing/2014/main" id="{ECAF0583-CA56-414B-AA88-76EDBE3451CD}"/>
              </a:ext>
            </a:extLst>
          </p:cNvPr>
          <p:cNvSpPr txBox="1">
            <a:spLocks noChangeArrowheads="1"/>
          </p:cNvSpPr>
          <p:nvPr/>
        </p:nvSpPr>
        <p:spPr bwMode="auto">
          <a:xfrm>
            <a:off x="6775450" y="2487613"/>
            <a:ext cx="1747838" cy="283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b="1">
                <a:latin typeface="Arial" panose="020B0604020202020204" pitchFamily="34" charset="0"/>
                <a:cs typeface="Arial" panose="020B0604020202020204" pitchFamily="34" charset="0"/>
              </a:rPr>
              <a:t>Anterior ribs will be visible but are harder to see. They run more or less at a 45 degree angle downward toward the feet.</a:t>
            </a:r>
            <a:endParaRPr lang="en-US" altLang="uk-UA">
              <a:latin typeface="Arial" panose="020B0604020202020204" pitchFamily="34" charset="0"/>
            </a:endParaRPr>
          </a:p>
        </p:txBody>
      </p:sp>
    </p:spTree>
  </p:cSld>
  <p:clrMapOvr>
    <a:masterClrMapping/>
  </p:clrMapOvr>
</p:sld>
</file>

<file path=ppt/slides/slide1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32805" name="Rectangle 5">
            <a:extLst>
              <a:ext uri="{FF2B5EF4-FFF2-40B4-BE49-F238E27FC236}">
                <a16:creationId xmlns:a16="http://schemas.microsoft.com/office/drawing/2014/main" id="{7F087AE6-FBC5-44EF-B011-B89BB59494BC}"/>
              </a:ext>
            </a:extLst>
          </p:cNvPr>
          <p:cNvSpPr>
            <a:spLocks noGrp="1" noChangeArrowheads="1"/>
          </p:cNvSpPr>
          <p:nvPr>
            <p:ph type="title"/>
          </p:nvPr>
        </p:nvSpPr>
        <p:spPr/>
        <p:txBody>
          <a:bodyPr/>
          <a:lstStyle/>
          <a:p>
            <a:pPr algn="ctr"/>
            <a:r>
              <a:rPr lang="en-US" altLang="uk-UA" sz="2800"/>
              <a:t>Remember to scrutinize every rib, </a:t>
            </a:r>
            <a:br>
              <a:rPr lang="en-US" altLang="uk-UA" sz="2800"/>
            </a:br>
            <a:r>
              <a:rPr lang="en-US" altLang="uk-UA" sz="2800"/>
              <a:t>(from the anterior to posterior),</a:t>
            </a:r>
            <a:br>
              <a:rPr lang="en-US" altLang="uk-UA" sz="2800"/>
            </a:br>
            <a:r>
              <a:rPr lang="en-US" altLang="uk-UA" sz="2800"/>
              <a:t>the clavicles and vertebrae.</a:t>
            </a:r>
            <a:endParaRPr lang="ru-RU" altLang="uk-UA" sz="2800"/>
          </a:p>
        </p:txBody>
      </p:sp>
      <p:pic>
        <p:nvPicPr>
          <p:cNvPr id="332808" name="Picture 8">
            <a:extLst>
              <a:ext uri="{FF2B5EF4-FFF2-40B4-BE49-F238E27FC236}">
                <a16:creationId xmlns:a16="http://schemas.microsoft.com/office/drawing/2014/main" id="{549C82A8-6810-4F2C-B264-94AC606C384D}"/>
              </a:ext>
            </a:extLst>
          </p:cNvPr>
          <p:cNvPicPr>
            <a:picLocks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0" y="1989138"/>
            <a:ext cx="4689475" cy="4868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2809" name="Picture 9">
            <a:extLst>
              <a:ext uri="{FF2B5EF4-FFF2-40B4-BE49-F238E27FC236}">
                <a16:creationId xmlns:a16="http://schemas.microsoft.com/office/drawing/2014/main" id="{D9B5A735-94A0-46BC-9C43-088003735544}"/>
              </a:ext>
            </a:extLst>
          </p:cNvPr>
          <p:cNvPicPr>
            <a:picLocks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43438" y="1989138"/>
            <a:ext cx="4500562" cy="4868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21542" name="Group 6">
            <a:extLst>
              <a:ext uri="{FF2B5EF4-FFF2-40B4-BE49-F238E27FC236}">
                <a16:creationId xmlns:a16="http://schemas.microsoft.com/office/drawing/2014/main" id="{7772B010-63C2-4611-AE01-04F95E96335C}"/>
              </a:ext>
            </a:extLst>
          </p:cNvPr>
          <p:cNvGrpSpPr>
            <a:grpSpLocks/>
          </p:cNvGrpSpPr>
          <p:nvPr/>
        </p:nvGrpSpPr>
        <p:grpSpPr bwMode="auto">
          <a:xfrm>
            <a:off x="2290763" y="847725"/>
            <a:ext cx="4546600" cy="4583113"/>
            <a:chOff x="2112" y="768"/>
            <a:chExt cx="3523" cy="3552"/>
          </a:xfrm>
        </p:grpSpPr>
        <p:pic>
          <p:nvPicPr>
            <p:cNvPr id="321544" name="Picture 8">
              <a:extLst>
                <a:ext uri="{FF2B5EF4-FFF2-40B4-BE49-F238E27FC236}">
                  <a16:creationId xmlns:a16="http://schemas.microsoft.com/office/drawing/2014/main" id="{F9D2D750-0B6F-4B47-BDC1-C5051ED652D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t="9.375%" b="14.999%"/>
            <a:stretch>
              <a:fillRect/>
            </a:stretch>
          </p:blipFill>
          <p:spPr bwMode="auto">
            <a:xfrm>
              <a:off x="2112" y="768"/>
              <a:ext cx="3523" cy="355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21543" name="Text Box 7">
              <a:extLst>
                <a:ext uri="{FF2B5EF4-FFF2-40B4-BE49-F238E27FC236}">
                  <a16:creationId xmlns:a16="http://schemas.microsoft.com/office/drawing/2014/main" id="{938FDAB8-C8E2-4BA3-90CD-04B35019D841}"/>
                </a:ext>
              </a:extLst>
            </p:cNvPr>
            <p:cNvSpPr txBox="1">
              <a:spLocks noChangeArrowheads="1"/>
            </p:cNvSpPr>
            <p:nvPr/>
          </p:nvSpPr>
          <p:spPr bwMode="auto">
            <a:xfrm>
              <a:off x="3121" y="3266"/>
              <a:ext cx="383" cy="26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600">
                  <a:solidFill>
                    <a:srgbClr val="BF0F18"/>
                  </a:solidFill>
                  <a:latin typeface="Times New Roman" panose="02020603050405020304" pitchFamily="18" charset="0"/>
                  <a:cs typeface="Times New Roman" panose="02020603050405020304" pitchFamily="18" charset="0"/>
                </a:rPr>
                <a:t>10</a:t>
              </a:r>
              <a:endParaRPr lang="en-US" altLang="uk-UA">
                <a:latin typeface="Arial" panose="020B0604020202020204" pitchFamily="34" charset="0"/>
              </a:endParaRPr>
            </a:p>
          </p:txBody>
        </p:sp>
      </p:grpSp>
      <p:sp>
        <p:nvSpPr>
          <p:cNvPr id="321541" name="Rectangle 5">
            <a:extLst>
              <a:ext uri="{FF2B5EF4-FFF2-40B4-BE49-F238E27FC236}">
                <a16:creationId xmlns:a16="http://schemas.microsoft.com/office/drawing/2014/main" id="{963E06D6-1033-4689-B592-CCC5A480E8D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1540" name="Text Box 4">
            <a:extLst>
              <a:ext uri="{FF2B5EF4-FFF2-40B4-BE49-F238E27FC236}">
                <a16:creationId xmlns:a16="http://schemas.microsoft.com/office/drawing/2014/main" id="{4AF42A3A-B97C-4E84-8326-E9D42D42E34A}"/>
              </a:ext>
            </a:extLst>
          </p:cNvPr>
          <p:cNvSpPr txBox="1">
            <a:spLocks noChangeArrowheads="1"/>
          </p:cNvSpPr>
          <p:nvPr/>
        </p:nvSpPr>
        <p:spPr bwMode="auto">
          <a:xfrm>
            <a:off x="568325" y="5770563"/>
            <a:ext cx="80073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Ten posterior ribs showing is an excellent inspiration</a:t>
            </a:r>
            <a:endParaRPr lang="en-US" altLang="uk-UA">
              <a:latin typeface="Arial" panose="020B0604020202020204" pitchFamily="34" charset="0"/>
            </a:endParaRPr>
          </a:p>
        </p:txBody>
      </p:sp>
    </p:spTree>
  </p:cSld>
  <p:clrMapOvr>
    <a:masterClrMapping/>
  </p:clrMapOvr>
</p:sld>
</file>

<file path=ppt/slides/slide1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2574" name="Line 14">
            <a:extLst>
              <a:ext uri="{FF2B5EF4-FFF2-40B4-BE49-F238E27FC236}">
                <a16:creationId xmlns:a16="http://schemas.microsoft.com/office/drawing/2014/main" id="{5FAE530B-BE55-440E-A7EA-264B54131254}"/>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2573" name="Rectangle 13">
            <a:extLst>
              <a:ext uri="{FF2B5EF4-FFF2-40B4-BE49-F238E27FC236}">
                <a16:creationId xmlns:a16="http://schemas.microsoft.com/office/drawing/2014/main" id="{4C4AEEF3-9DD8-402F-B7C2-991B888752B5}"/>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2571" name="Rectangle 11">
            <a:extLst>
              <a:ext uri="{FF2B5EF4-FFF2-40B4-BE49-F238E27FC236}">
                <a16:creationId xmlns:a16="http://schemas.microsoft.com/office/drawing/2014/main" id="{53458B20-749B-439D-B424-C04F737E07AD}"/>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Rotation</a:t>
            </a:r>
            <a:endParaRPr lang="en-US" altLang="uk-UA"/>
          </a:p>
        </p:txBody>
      </p:sp>
      <p:grpSp>
        <p:nvGrpSpPr>
          <p:cNvPr id="322566" name="Group 6">
            <a:extLst>
              <a:ext uri="{FF2B5EF4-FFF2-40B4-BE49-F238E27FC236}">
                <a16:creationId xmlns:a16="http://schemas.microsoft.com/office/drawing/2014/main" id="{D695AF39-C4A8-4A37-B28C-9B99525BEE5E}"/>
              </a:ext>
            </a:extLst>
          </p:cNvPr>
          <p:cNvGrpSpPr>
            <a:grpSpLocks/>
          </p:cNvGrpSpPr>
          <p:nvPr/>
        </p:nvGrpSpPr>
        <p:grpSpPr bwMode="auto">
          <a:xfrm>
            <a:off x="4572000" y="1412875"/>
            <a:ext cx="3948113" cy="3981450"/>
            <a:chOff x="2380" y="912"/>
            <a:chExt cx="3380" cy="3408"/>
          </a:xfrm>
        </p:grpSpPr>
        <p:pic>
          <p:nvPicPr>
            <p:cNvPr id="322570" name="Picture 10">
              <a:extLst>
                <a:ext uri="{FF2B5EF4-FFF2-40B4-BE49-F238E27FC236}">
                  <a16:creationId xmlns:a16="http://schemas.microsoft.com/office/drawing/2014/main" id="{954ABC9E-74B4-4390-B985-EA34B6400CC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t="9.375%" b="14.999%"/>
            <a:stretch>
              <a:fillRect/>
            </a:stretch>
          </p:blipFill>
          <p:spPr bwMode="auto">
            <a:xfrm>
              <a:off x="2380" y="912"/>
              <a:ext cx="3380" cy="340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22569" name="Line 9">
              <a:extLst>
                <a:ext uri="{FF2B5EF4-FFF2-40B4-BE49-F238E27FC236}">
                  <a16:creationId xmlns:a16="http://schemas.microsoft.com/office/drawing/2014/main" id="{7C68E97D-3EC6-436F-BBBE-8FDBB5D66222}"/>
                </a:ext>
              </a:extLst>
            </p:cNvPr>
            <p:cNvSpPr>
              <a:spLocks noChangeShapeType="1"/>
            </p:cNvSpPr>
            <p:nvPr/>
          </p:nvSpPr>
          <p:spPr bwMode="auto">
            <a:xfrm flipH="1">
              <a:off x="3792" y="1440"/>
              <a:ext cx="48" cy="240"/>
            </a:xfrm>
            <a:prstGeom prst="line">
              <a:avLst/>
            </a:prstGeom>
            <a:noFill/>
            <a:ln w="3175">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2568" name="Line 8">
              <a:extLst>
                <a:ext uri="{FF2B5EF4-FFF2-40B4-BE49-F238E27FC236}">
                  <a16:creationId xmlns:a16="http://schemas.microsoft.com/office/drawing/2014/main" id="{565EDFE4-4FE4-4A77-99C5-F1995A0C8228}"/>
                </a:ext>
              </a:extLst>
            </p:cNvPr>
            <p:cNvSpPr>
              <a:spLocks noChangeShapeType="1"/>
            </p:cNvSpPr>
            <p:nvPr/>
          </p:nvSpPr>
          <p:spPr bwMode="auto">
            <a:xfrm>
              <a:off x="4176" y="1488"/>
              <a:ext cx="96" cy="240"/>
            </a:xfrm>
            <a:prstGeom prst="line">
              <a:avLst/>
            </a:prstGeom>
            <a:noFill/>
            <a:ln w="3175">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2567" name="Line 7">
              <a:extLst>
                <a:ext uri="{FF2B5EF4-FFF2-40B4-BE49-F238E27FC236}">
                  <a16:creationId xmlns:a16="http://schemas.microsoft.com/office/drawing/2014/main" id="{BBCF611D-B7D4-41DB-81F6-ADAEF2BEDC4C}"/>
                </a:ext>
              </a:extLst>
            </p:cNvPr>
            <p:cNvSpPr>
              <a:spLocks noChangeShapeType="1"/>
            </p:cNvSpPr>
            <p:nvPr/>
          </p:nvSpPr>
          <p:spPr bwMode="auto">
            <a:xfrm>
              <a:off x="3984" y="1008"/>
              <a:ext cx="0" cy="1584"/>
            </a:xfrm>
            <a:prstGeom prst="line">
              <a:avLst/>
            </a:prstGeom>
            <a:noFill/>
            <a:ln w="3175">
              <a:solidFill>
                <a:srgbClr val="CF0E3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sp>
        <p:nvSpPr>
          <p:cNvPr id="322565" name="Text Box 5">
            <a:extLst>
              <a:ext uri="{FF2B5EF4-FFF2-40B4-BE49-F238E27FC236}">
                <a16:creationId xmlns:a16="http://schemas.microsoft.com/office/drawing/2014/main" id="{92F080FE-44BF-4028-9947-E5E1C0382473}"/>
              </a:ext>
            </a:extLst>
          </p:cNvPr>
          <p:cNvSpPr txBox="1">
            <a:spLocks noChangeArrowheads="1"/>
          </p:cNvSpPr>
          <p:nvPr/>
        </p:nvSpPr>
        <p:spPr bwMode="auto">
          <a:xfrm>
            <a:off x="1042988" y="1484313"/>
            <a:ext cx="2782887" cy="2262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lnSpc>
                <a:spcPct val="115%"/>
              </a:lnSpc>
              <a:spcBef>
                <a:spcPct val="30%"/>
              </a:spcBef>
            </a:pPr>
            <a:r>
              <a:rPr lang="en-US" altLang="uk-UA" b="1">
                <a:latin typeface="Arial" panose="020B0604020202020204" pitchFamily="34" charset="0"/>
                <a:cs typeface="Arial" panose="020B0604020202020204" pitchFamily="34" charset="0"/>
              </a:rPr>
              <a:t>If the spinosus process of the vertebral body is equidistant from the medial ends of each clavicle, there is no rotation </a:t>
            </a:r>
            <a:endParaRPr lang="en-US" altLang="uk-UA" sz="2400">
              <a:latin typeface="Times New Roman" panose="02020603050405020304" pitchFamily="18" charset="0"/>
              <a:cs typeface="Times New Roman" panose="02020603050405020304" pitchFamily="18" charset="0"/>
            </a:endParaRPr>
          </a:p>
          <a:p>
            <a:endParaRPr lang="en-US" altLang="uk-UA">
              <a:latin typeface="Arial" panose="020B0604020202020204" pitchFamily="34" charset="0"/>
            </a:endParaRPr>
          </a:p>
        </p:txBody>
      </p:sp>
      <p:sp>
        <p:nvSpPr>
          <p:cNvPr id="322564" name="Line 4">
            <a:extLst>
              <a:ext uri="{FF2B5EF4-FFF2-40B4-BE49-F238E27FC236}">
                <a16:creationId xmlns:a16="http://schemas.microsoft.com/office/drawing/2014/main" id="{130C54F4-9987-46B4-BC74-7A40A97A4673}"/>
              </a:ext>
            </a:extLst>
          </p:cNvPr>
          <p:cNvSpPr>
            <a:spLocks noChangeShapeType="1"/>
          </p:cNvSpPr>
          <p:nvPr/>
        </p:nvSpPr>
        <p:spPr bwMode="auto">
          <a:xfrm flipV="1">
            <a:off x="3800475" y="3108325"/>
            <a:ext cx="2235200" cy="1117600"/>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22575" name="Picture 15">
            <a:extLst>
              <a:ext uri="{FF2B5EF4-FFF2-40B4-BE49-F238E27FC236}">
                <a16:creationId xmlns:a16="http://schemas.microsoft.com/office/drawing/2014/main" id="{2C7F7C29-D625-401A-80C0-07A2399B70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56100"/>
            <a:ext cx="58166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cSld>
  <p:clrMapOvr>
    <a:masterClrMapping/>
  </p:clrMapOvr>
</p:sld>
</file>

<file path=ppt/slides/slide1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3594" name="Text Box 10">
            <a:extLst>
              <a:ext uri="{FF2B5EF4-FFF2-40B4-BE49-F238E27FC236}">
                <a16:creationId xmlns:a16="http://schemas.microsoft.com/office/drawing/2014/main" id="{1EBA31DF-4E15-4C3A-BB21-BCFEBF98B87D}"/>
              </a:ext>
            </a:extLst>
          </p:cNvPr>
          <p:cNvSpPr txBox="1">
            <a:spLocks noChangeArrowheads="1"/>
          </p:cNvSpPr>
          <p:nvPr/>
        </p:nvSpPr>
        <p:spPr bwMode="auto">
          <a:xfrm>
            <a:off x="1003300" y="2800350"/>
            <a:ext cx="7253288"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lnSpc>
                <a:spcPct val="115%"/>
              </a:lnSpc>
              <a:spcBef>
                <a:spcPct val="30%"/>
              </a:spcBef>
            </a:pPr>
            <a:r>
              <a:rPr lang="en-US" altLang="uk-UA" b="1">
                <a:latin typeface="Arial" panose="020B0604020202020204" pitchFamily="34" charset="0"/>
                <a:cs typeface="Arial" panose="020B0604020202020204" pitchFamily="34" charset="0"/>
              </a:rPr>
              <a:t>If spinous process appears closer to the right clavicle (red arrow), the patient is rotated toward their own left side</a:t>
            </a:r>
            <a:r>
              <a:rPr lang="en-US" altLang="uk-UA" b="1">
                <a:solidFill>
                  <a:schemeClr val="tx2"/>
                </a:solidFill>
                <a:latin typeface="Arial" panose="020B0604020202020204" pitchFamily="34" charset="0"/>
                <a:cs typeface="Arial" panose="020B0604020202020204" pitchFamily="34" charset="0"/>
              </a:rPr>
              <a:t> </a:t>
            </a:r>
            <a:r>
              <a:rPr lang="en-US" altLang="uk-UA" b="1">
                <a:solidFill>
                  <a:schemeClr val="tx2"/>
                </a:solidFill>
                <a:latin typeface="Arial" panose="020B0604020202020204" pitchFamily="34" charset="0"/>
                <a:cs typeface="Times New Roman" panose="02020603050405020304" pitchFamily="18" charset="0"/>
                <a:sym typeface="Monotype Sorts" charset="2"/>
              </a:rPr>
              <a:t></a:t>
            </a:r>
            <a:r>
              <a:rPr lang="en-US" altLang="uk-UA" b="1">
                <a:solidFill>
                  <a:schemeClr val="tx2"/>
                </a:solidFill>
                <a:latin typeface="Arial" panose="020B0604020202020204" pitchFamily="34" charset="0"/>
                <a:cs typeface="Arial" panose="020B0604020202020204" pitchFamily="34" charset="0"/>
              </a:rPr>
              <a:t> </a:t>
            </a:r>
            <a:endParaRPr lang="en-US" altLang="uk-UA" b="1">
              <a:solidFill>
                <a:schemeClr val="tx2"/>
              </a:solidFill>
              <a:latin typeface="Arial" panose="020B0604020202020204" pitchFamily="34" charset="0"/>
              <a:cs typeface="Times New Roman" panose="02020603050405020304" pitchFamily="18" charset="0"/>
              <a:sym typeface="Monotype Sorts" charset="2"/>
            </a:endParaRPr>
          </a:p>
        </p:txBody>
      </p:sp>
      <p:sp>
        <p:nvSpPr>
          <p:cNvPr id="323593" name="Text Box 9">
            <a:extLst>
              <a:ext uri="{FF2B5EF4-FFF2-40B4-BE49-F238E27FC236}">
                <a16:creationId xmlns:a16="http://schemas.microsoft.com/office/drawing/2014/main" id="{58F566C8-5877-4E16-9CAB-3CBD36C2B3DC}"/>
              </a:ext>
            </a:extLst>
          </p:cNvPr>
          <p:cNvSpPr txBox="1">
            <a:spLocks noChangeArrowheads="1"/>
          </p:cNvSpPr>
          <p:nvPr/>
        </p:nvSpPr>
        <p:spPr bwMode="auto">
          <a:xfrm>
            <a:off x="830263" y="5753100"/>
            <a:ext cx="760095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lnSpc>
                <a:spcPct val="115%"/>
              </a:lnSpc>
              <a:spcBef>
                <a:spcPct val="30%"/>
              </a:spcBef>
            </a:pPr>
            <a:r>
              <a:rPr lang="en-US" altLang="uk-UA" b="1">
                <a:latin typeface="Arial" panose="020B0604020202020204" pitchFamily="34" charset="0"/>
                <a:cs typeface="Arial" panose="020B0604020202020204" pitchFamily="34" charset="0"/>
              </a:rPr>
              <a:t>If spinous process appears closer to the left clavicle (red arrow), </a:t>
            </a:r>
            <a:br>
              <a:rPr lang="en-US" altLang="uk-UA" b="1">
                <a:latin typeface="Arial" panose="020B0604020202020204" pitchFamily="34" charset="0"/>
                <a:cs typeface="Arial" panose="020B0604020202020204" pitchFamily="34" charset="0"/>
              </a:rPr>
            </a:br>
            <a:r>
              <a:rPr lang="en-US" altLang="uk-UA" b="1">
                <a:latin typeface="Arial" panose="020B0604020202020204" pitchFamily="34" charset="0"/>
                <a:cs typeface="Arial" panose="020B0604020202020204" pitchFamily="34" charset="0"/>
              </a:rPr>
              <a:t>the patient is rotated toward their own right side </a:t>
            </a:r>
            <a:r>
              <a:rPr lang="en-US" altLang="uk-UA" b="1">
                <a:solidFill>
                  <a:schemeClr val="tx2"/>
                </a:solidFill>
                <a:latin typeface="Arial" panose="020B0604020202020204" pitchFamily="34" charset="0"/>
                <a:cs typeface="Times New Roman" panose="02020603050405020304" pitchFamily="18" charset="0"/>
                <a:sym typeface="Monotype Sorts" charset="2"/>
              </a:rPr>
              <a:t></a:t>
            </a:r>
            <a:r>
              <a:rPr lang="en-US" altLang="uk-UA" b="1">
                <a:solidFill>
                  <a:schemeClr val="tx2"/>
                </a:solidFill>
                <a:latin typeface="Arial" panose="020B0604020202020204" pitchFamily="34" charset="0"/>
                <a:cs typeface="Arial" panose="020B0604020202020204" pitchFamily="34" charset="0"/>
              </a:rPr>
              <a:t> </a:t>
            </a:r>
            <a:endParaRPr lang="en-US" altLang="uk-UA" b="1">
              <a:solidFill>
                <a:schemeClr val="tx2"/>
              </a:solidFill>
              <a:latin typeface="Arial" panose="020B0604020202020204" pitchFamily="34" charset="0"/>
              <a:cs typeface="Times New Roman" panose="02020603050405020304" pitchFamily="18" charset="0"/>
              <a:sym typeface="Monotype Sorts" charset="2"/>
            </a:endParaRPr>
          </a:p>
        </p:txBody>
      </p:sp>
      <p:sp>
        <p:nvSpPr>
          <p:cNvPr id="323592" name="Rectangle 8">
            <a:extLst>
              <a:ext uri="{FF2B5EF4-FFF2-40B4-BE49-F238E27FC236}">
                <a16:creationId xmlns:a16="http://schemas.microsoft.com/office/drawing/2014/main" id="{4075D301-1745-4ACB-A6FF-4C873A70444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23591" name="Picture 7">
            <a:extLst>
              <a:ext uri="{FF2B5EF4-FFF2-40B4-BE49-F238E27FC236}">
                <a16:creationId xmlns:a16="http://schemas.microsoft.com/office/drawing/2014/main" id="{28D9A8E0-7D38-4B3D-899F-B6594B08B073}"/>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2211388" y="3603625"/>
            <a:ext cx="4838700" cy="2181225"/>
          </a:xfrm>
          <a:prstGeom prst="rect">
            <a:avLst/>
          </a:prstGeom>
          <a:noFill/>
          <a:extLst>
            <a:ext uri="{909E8E84-426E-40DD-AFC4-6F175D3DCCD1}">
              <a14:hiddenFill xmlns:a14="http://schemas.microsoft.com/office/drawing/2010/main">
                <a:solidFill>
                  <a:srgbClr val="FFFFFF"/>
                </a:solidFill>
              </a14:hiddenFill>
            </a:ext>
          </a:extLst>
        </p:spPr>
      </p:pic>
      <p:pic>
        <p:nvPicPr>
          <p:cNvPr id="323590" name="Picture 6">
            <a:extLst>
              <a:ext uri="{FF2B5EF4-FFF2-40B4-BE49-F238E27FC236}">
                <a16:creationId xmlns:a16="http://schemas.microsoft.com/office/drawing/2014/main" id="{1A8F66F0-1F64-4BF7-888D-3D150412E88F}"/>
              </a:ext>
            </a:extLst>
          </p:cNvPr>
          <p:cNvPicPr>
            <a:picLocks noChangeAspect="1" noChangeArrowheads="1"/>
          </p:cNvPicPr>
          <p:nvPr/>
        </p:nvPicPr>
        <p:blipFill>
          <a:blip r:embed="rId3">
            <a:lum bright="10%"/>
            <a:extLst>
              <a:ext uri="{28A0092B-C50C-407E-A947-70E740481C1C}">
                <a14:useLocalDpi xmlns:a14="http://schemas.microsoft.com/office/drawing/2010/main" val="0"/>
              </a:ext>
            </a:extLst>
          </a:blip>
          <a:srcRect/>
          <a:stretch>
            <a:fillRect/>
          </a:stretch>
        </p:blipFill>
        <p:spPr bwMode="auto">
          <a:xfrm>
            <a:off x="2211388" y="487363"/>
            <a:ext cx="4838700" cy="2238375"/>
          </a:xfrm>
          <a:prstGeom prst="rect">
            <a:avLst/>
          </a:prstGeom>
          <a:noFill/>
          <a:extLst>
            <a:ext uri="{909E8E84-426E-40DD-AFC4-6F175D3DCCD1}">
              <a14:hiddenFill xmlns:a14="http://schemas.microsoft.com/office/drawing/2010/main">
                <a:solidFill>
                  <a:srgbClr val="FFFFFF"/>
                </a:solidFill>
              </a14:hiddenFill>
            </a:ext>
          </a:extLst>
        </p:spPr>
      </p:pic>
      <p:sp>
        <p:nvSpPr>
          <p:cNvPr id="323589" name="Line 5">
            <a:extLst>
              <a:ext uri="{FF2B5EF4-FFF2-40B4-BE49-F238E27FC236}">
                <a16:creationId xmlns:a16="http://schemas.microsoft.com/office/drawing/2014/main" id="{5AB25662-4145-4944-863D-D6959162C7EE}"/>
              </a:ext>
            </a:extLst>
          </p:cNvPr>
          <p:cNvSpPr>
            <a:spLocks noChangeShapeType="1"/>
          </p:cNvSpPr>
          <p:nvPr/>
        </p:nvSpPr>
        <p:spPr bwMode="auto">
          <a:xfrm>
            <a:off x="3657600" y="896938"/>
            <a:ext cx="690563" cy="406400"/>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3588" name="Line 4">
            <a:extLst>
              <a:ext uri="{FF2B5EF4-FFF2-40B4-BE49-F238E27FC236}">
                <a16:creationId xmlns:a16="http://schemas.microsoft.com/office/drawing/2014/main" id="{33527AE5-CBF4-4A85-96CD-431EE166B25D}"/>
              </a:ext>
            </a:extLst>
          </p:cNvPr>
          <p:cNvSpPr>
            <a:spLocks noChangeShapeType="1"/>
          </p:cNvSpPr>
          <p:nvPr/>
        </p:nvSpPr>
        <p:spPr bwMode="auto">
          <a:xfrm flipH="1">
            <a:off x="5202238" y="4022725"/>
            <a:ext cx="508000" cy="468313"/>
          </a:xfrm>
          <a:prstGeom prst="line">
            <a:avLst/>
          </a:prstGeom>
          <a:noFill/>
          <a:ln w="50800">
            <a:solidFill>
              <a:srgbClr val="F515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4617" name="Line 9">
            <a:extLst>
              <a:ext uri="{FF2B5EF4-FFF2-40B4-BE49-F238E27FC236}">
                <a16:creationId xmlns:a16="http://schemas.microsoft.com/office/drawing/2014/main" id="{9A8ECD02-C078-41E4-A25F-58AFD7F90517}"/>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4616" name="Rectangle 8">
            <a:extLst>
              <a:ext uri="{FF2B5EF4-FFF2-40B4-BE49-F238E27FC236}">
                <a16:creationId xmlns:a16="http://schemas.microsoft.com/office/drawing/2014/main" id="{7F43D5FF-E10C-4C5C-B28A-8D190E88EEB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4614" name="Rectangle 6">
            <a:extLst>
              <a:ext uri="{FF2B5EF4-FFF2-40B4-BE49-F238E27FC236}">
                <a16:creationId xmlns:a16="http://schemas.microsoft.com/office/drawing/2014/main" id="{1454CB88-D900-4162-9EFB-C6AE2AB5DB78}"/>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Angulation</a:t>
            </a:r>
            <a:endParaRPr lang="en-US" altLang="uk-UA"/>
          </a:p>
        </p:txBody>
      </p:sp>
      <p:sp>
        <p:nvSpPr>
          <p:cNvPr id="324612" name="Rectangle 4">
            <a:extLst>
              <a:ext uri="{FF2B5EF4-FFF2-40B4-BE49-F238E27FC236}">
                <a16:creationId xmlns:a16="http://schemas.microsoft.com/office/drawing/2014/main" id="{9B067632-94AB-4880-B0EE-FED1B26E2CD6}"/>
              </a:ext>
            </a:extLst>
          </p:cNvPr>
          <p:cNvSpPr>
            <a:spLocks noChangeArrowheads="1"/>
          </p:cNvSpPr>
          <p:nvPr/>
        </p:nvSpPr>
        <p:spPr bwMode="auto">
          <a:xfrm>
            <a:off x="693738" y="2305050"/>
            <a:ext cx="7924800" cy="4000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If the x-ray beam is angled toward the head (mostly because the patient is semi-recumbent), the film so obtained is called an “apical lordotic” view </a:t>
            </a:r>
            <a:endParaRPr lang="en-US" altLang="uk-UA" sz="2800" b="1">
              <a:effectLst/>
              <a:latin typeface="Helvetica" panose="020B0604020202020204" pitchFamily="34" charset="0"/>
            </a:endParaRPr>
          </a:p>
          <a:p>
            <a:pPr eaLnBrk="0" hangingPunct="0">
              <a:lnSpc>
                <a:spcPct val="11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Anterior structures (like the clavicles) will be projected higher on the film than posterior structures</a:t>
            </a:r>
            <a:endParaRPr lang="en-US" altLang="uk-UA"/>
          </a:p>
        </p:txBody>
      </p:sp>
    </p:spTree>
  </p:cSld>
  <p:clrMapOvr>
    <a:masterClrMapping/>
  </p:clrMapOvr>
</p:sld>
</file>

<file path=ppt/slides/slide1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5647" name="Rectangle 15">
            <a:extLst>
              <a:ext uri="{FF2B5EF4-FFF2-40B4-BE49-F238E27FC236}">
                <a16:creationId xmlns:a16="http://schemas.microsoft.com/office/drawing/2014/main" id="{D63612A2-A9BB-447A-AA90-B0DF62A4AC76}"/>
              </a:ext>
            </a:extLst>
          </p:cNvPr>
          <p:cNvSpPr>
            <a:spLocks noChangeArrowheads="1"/>
          </p:cNvSpPr>
          <p:nvPr/>
        </p:nvSpPr>
        <p:spPr bwMode="auto">
          <a:xfrm>
            <a:off x="355600" y="376238"/>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5645" name="Rectangle 13">
            <a:extLst>
              <a:ext uri="{FF2B5EF4-FFF2-40B4-BE49-F238E27FC236}">
                <a16:creationId xmlns:a16="http://schemas.microsoft.com/office/drawing/2014/main" id="{5F4468FC-2755-4965-A0A2-7CCBC4C48576}"/>
              </a:ext>
            </a:extLst>
          </p:cNvPr>
          <p:cNvSpPr>
            <a:spLocks noChangeArrowheads="1"/>
          </p:cNvSpPr>
          <p:nvPr/>
        </p:nvSpPr>
        <p:spPr bwMode="auto">
          <a:xfrm>
            <a:off x="1582738" y="347663"/>
            <a:ext cx="6689725" cy="9509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nSpc>
                <a:spcPct val="90%"/>
              </a:lnSpc>
            </a:pPr>
            <a:r>
              <a:rPr lang="en-US" altLang="uk-UA" sz="2800">
                <a:solidFill>
                  <a:srgbClr val="0099FF"/>
                </a:solidFill>
                <a:effectLst/>
                <a:latin typeface="Arial" panose="020B0604020202020204" pitchFamily="34" charset="0"/>
                <a:cs typeface="Arial" panose="020B0604020202020204" pitchFamily="34" charset="0"/>
              </a:rPr>
              <a:t>Pitfall Due to Angulation</a:t>
            </a:r>
            <a:endParaRPr lang="en-US" altLang="uk-UA"/>
          </a:p>
        </p:txBody>
      </p:sp>
      <p:sp>
        <p:nvSpPr>
          <p:cNvPr id="325643" name="Rectangle 11">
            <a:extLst>
              <a:ext uri="{FF2B5EF4-FFF2-40B4-BE49-F238E27FC236}">
                <a16:creationId xmlns:a16="http://schemas.microsoft.com/office/drawing/2014/main" id="{7FC2552F-402B-4E05-BC44-0EEB85DC3C49}"/>
              </a:ext>
            </a:extLst>
          </p:cNvPr>
          <p:cNvSpPr>
            <a:spLocks noChangeArrowheads="1"/>
          </p:cNvSpPr>
          <p:nvPr/>
        </p:nvSpPr>
        <p:spPr bwMode="auto">
          <a:xfrm>
            <a:off x="954088" y="5567363"/>
            <a:ext cx="7246937" cy="8636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lgn="ctr">
              <a:lnSpc>
                <a:spcPct val="95%"/>
              </a:lnSpc>
              <a:spcBef>
                <a:spcPct val="30%"/>
              </a:spcBef>
              <a:buClrTx/>
              <a:buSzPct val="50%"/>
              <a:buFont typeface="Monotype Sorts" charset="2"/>
              <a:buNone/>
            </a:pPr>
            <a:r>
              <a:rPr lang="en-US" altLang="uk-UA" sz="1800" b="1">
                <a:solidFill>
                  <a:schemeClr val="tx2"/>
                </a:solidFill>
                <a:effectLst/>
                <a:latin typeface="Arial" panose="020B0604020202020204" pitchFamily="34" charset="0"/>
                <a:cs typeface="Arial" panose="020B0604020202020204" pitchFamily="34" charset="0"/>
              </a:rPr>
              <a:t>A film which is apical lordotic (beam is angled up toward head) will have an unusually shaped heart and the sharp border of the left hemidiaphragm will be absent</a:t>
            </a:r>
            <a:endParaRPr lang="en-US" altLang="uk-UA"/>
          </a:p>
        </p:txBody>
      </p:sp>
      <p:grpSp>
        <p:nvGrpSpPr>
          <p:cNvPr id="325636" name="Group 4">
            <a:extLst>
              <a:ext uri="{FF2B5EF4-FFF2-40B4-BE49-F238E27FC236}">
                <a16:creationId xmlns:a16="http://schemas.microsoft.com/office/drawing/2014/main" id="{BBC191AD-8830-4584-9628-5F289DCE58E5}"/>
              </a:ext>
            </a:extLst>
          </p:cNvPr>
          <p:cNvGrpSpPr>
            <a:grpSpLocks/>
          </p:cNvGrpSpPr>
          <p:nvPr/>
        </p:nvGrpSpPr>
        <p:grpSpPr bwMode="auto">
          <a:xfrm>
            <a:off x="1268413" y="1666875"/>
            <a:ext cx="6656387" cy="3810000"/>
            <a:chOff x="799" y="1041"/>
            <a:chExt cx="4193" cy="2400"/>
          </a:xfrm>
        </p:grpSpPr>
        <p:grpSp>
          <p:nvGrpSpPr>
            <p:cNvPr id="325639" name="Group 7">
              <a:extLst>
                <a:ext uri="{FF2B5EF4-FFF2-40B4-BE49-F238E27FC236}">
                  <a16:creationId xmlns:a16="http://schemas.microsoft.com/office/drawing/2014/main" id="{5F65740F-6207-48D9-A9D3-18BA51213557}"/>
                </a:ext>
              </a:extLst>
            </p:cNvPr>
            <p:cNvGrpSpPr>
              <a:grpSpLocks/>
            </p:cNvGrpSpPr>
            <p:nvPr/>
          </p:nvGrpSpPr>
          <p:grpSpPr bwMode="auto">
            <a:xfrm>
              <a:off x="799" y="1041"/>
              <a:ext cx="4193" cy="2400"/>
              <a:chOff x="1618" y="1152"/>
              <a:chExt cx="4154" cy="2640"/>
            </a:xfrm>
          </p:grpSpPr>
          <p:pic>
            <p:nvPicPr>
              <p:cNvPr id="325641" name="Picture 9">
                <a:extLst>
                  <a:ext uri="{FF2B5EF4-FFF2-40B4-BE49-F238E27FC236}">
                    <a16:creationId xmlns:a16="http://schemas.microsoft.com/office/drawing/2014/main" id="{2D00D69A-9C66-45A8-A8B1-AF1D4C3FB3E2}"/>
                  </a:ext>
                </a:extLst>
              </p:cNvPr>
              <p:cNvPicPr>
                <a:picLocks noChangeAspect="1" noChangeArrowheads="1"/>
              </p:cNvPicPr>
              <p:nvPr/>
            </p:nvPicPr>
            <p:blipFill>
              <a:blip r:embed="rId2">
                <a:lum bright="12%"/>
                <a:extLst>
                  <a:ext uri="{28A0092B-C50C-407E-A947-70E740481C1C}">
                    <a14:useLocalDpi xmlns:a14="http://schemas.microsoft.com/office/drawing/2010/main" val="0"/>
                  </a:ext>
                </a:extLst>
              </a:blip>
              <a:srcRect/>
              <a:stretch>
                <a:fillRect/>
              </a:stretch>
            </p:blipFill>
            <p:spPr bwMode="auto">
              <a:xfrm>
                <a:off x="1618" y="1152"/>
                <a:ext cx="2176" cy="2640"/>
              </a:xfrm>
              <a:prstGeom prst="rect">
                <a:avLst/>
              </a:prstGeom>
              <a:noFill/>
              <a:extLst>
                <a:ext uri="{909E8E84-426E-40DD-AFC4-6F175D3DCCD1}">
                  <a14:hiddenFill xmlns:a14="http://schemas.microsoft.com/office/drawing/2010/main">
                    <a:solidFill>
                      <a:srgbClr val="FFFFFF"/>
                    </a:solidFill>
                  </a14:hiddenFill>
                </a:ext>
              </a:extLst>
            </p:spPr>
          </p:pic>
          <p:pic>
            <p:nvPicPr>
              <p:cNvPr id="325640" name="Picture 8">
                <a:extLst>
                  <a:ext uri="{FF2B5EF4-FFF2-40B4-BE49-F238E27FC236}">
                    <a16:creationId xmlns:a16="http://schemas.microsoft.com/office/drawing/2014/main" id="{CED1966A-A07D-49A8-AE33-D2A1113F162B}"/>
                  </a:ext>
                </a:extLst>
              </p:cNvPr>
              <p:cNvPicPr>
                <a:picLocks noChangeAspect="1" noChangeArrowheads="1"/>
              </p:cNvPicPr>
              <p:nvPr/>
            </p:nvPicPr>
            <p:blipFill>
              <a:blip r:embed="rId3">
                <a:lum bright="12%"/>
                <a:extLst>
                  <a:ext uri="{28A0092B-C50C-407E-A947-70E740481C1C}">
                    <a14:useLocalDpi xmlns:a14="http://schemas.microsoft.com/office/drawing/2010/main" val="0"/>
                  </a:ext>
                </a:extLst>
              </a:blip>
              <a:srcRect/>
              <a:stretch>
                <a:fillRect/>
              </a:stretch>
            </p:blipFill>
            <p:spPr bwMode="auto">
              <a:xfrm>
                <a:off x="3792" y="1152"/>
                <a:ext cx="1980" cy="2640"/>
              </a:xfrm>
              <a:prstGeom prst="rect">
                <a:avLst/>
              </a:prstGeom>
              <a:noFill/>
              <a:extLst>
                <a:ext uri="{909E8E84-426E-40DD-AFC4-6F175D3DCCD1}">
                  <a14:hiddenFill xmlns:a14="http://schemas.microsoft.com/office/drawing/2010/main">
                    <a:solidFill>
                      <a:srgbClr val="FFFFFF"/>
                    </a:solidFill>
                  </a14:hiddenFill>
                </a:ext>
              </a:extLst>
            </p:spPr>
          </p:pic>
        </p:grpSp>
        <p:sp>
          <p:nvSpPr>
            <p:cNvPr id="325638" name="Text Box 6">
              <a:extLst>
                <a:ext uri="{FF2B5EF4-FFF2-40B4-BE49-F238E27FC236}">
                  <a16:creationId xmlns:a16="http://schemas.microsoft.com/office/drawing/2014/main" id="{F6FD5EE9-F9EC-4132-93E0-39BCDAFC4439}"/>
                </a:ext>
              </a:extLst>
            </p:cNvPr>
            <p:cNvSpPr txBox="1">
              <a:spLocks noChangeArrowheads="1"/>
            </p:cNvSpPr>
            <p:nvPr/>
          </p:nvSpPr>
          <p:spPr bwMode="auto">
            <a:xfrm>
              <a:off x="1024" y="3226"/>
              <a:ext cx="179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400" b="1">
                  <a:solidFill>
                    <a:schemeClr val="bg1"/>
                  </a:solidFill>
                  <a:latin typeface="Arial" panose="020B0604020202020204" pitchFamily="34" charset="0"/>
                  <a:cs typeface="Arial" panose="020B0604020202020204" pitchFamily="34" charset="0"/>
                </a:rPr>
                <a:t>Apical lordotic</a:t>
              </a:r>
              <a:endParaRPr lang="en-US" altLang="uk-UA">
                <a:latin typeface="Arial" panose="020B0604020202020204" pitchFamily="34" charset="0"/>
              </a:endParaRPr>
            </a:p>
          </p:txBody>
        </p:sp>
        <p:sp>
          <p:nvSpPr>
            <p:cNvPr id="325637" name="Text Box 5">
              <a:extLst>
                <a:ext uri="{FF2B5EF4-FFF2-40B4-BE49-F238E27FC236}">
                  <a16:creationId xmlns:a16="http://schemas.microsoft.com/office/drawing/2014/main" id="{5C048541-DBC4-4364-9647-BCACD2871530}"/>
                </a:ext>
              </a:extLst>
            </p:cNvPr>
            <p:cNvSpPr txBox="1">
              <a:spLocks noChangeArrowheads="1"/>
            </p:cNvSpPr>
            <p:nvPr/>
          </p:nvSpPr>
          <p:spPr bwMode="auto">
            <a:xfrm>
              <a:off x="3123" y="3226"/>
              <a:ext cx="1779"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400" b="1">
                  <a:solidFill>
                    <a:schemeClr val="bg1"/>
                  </a:solidFill>
                  <a:latin typeface="Arial" panose="020B0604020202020204" pitchFamily="34" charset="0"/>
                  <a:cs typeface="Arial" panose="020B0604020202020204" pitchFamily="34" charset="0"/>
                </a:rPr>
                <a:t>Same patient, not lordotic</a:t>
              </a:r>
              <a:endParaRPr lang="en-US" altLang="uk-UA">
                <a:latin typeface="Arial" panose="020B0604020202020204" pitchFamily="34" charset="0"/>
              </a:endParaRPr>
            </a:p>
          </p:txBody>
        </p:sp>
      </p:grpSp>
    </p:spTree>
  </p:cSld>
  <p:clrMapOvr>
    <a:masterClrMapping/>
  </p:clrMapOvr>
</p:sld>
</file>

<file path=ppt/slides/slide1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26665" name="Line 9">
            <a:extLst>
              <a:ext uri="{FF2B5EF4-FFF2-40B4-BE49-F238E27FC236}">
                <a16:creationId xmlns:a16="http://schemas.microsoft.com/office/drawing/2014/main" id="{679CB418-A1CD-4EAF-B644-497A0D172F4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6664" name="Rectangle 8">
            <a:extLst>
              <a:ext uri="{FF2B5EF4-FFF2-40B4-BE49-F238E27FC236}">
                <a16:creationId xmlns:a16="http://schemas.microsoft.com/office/drawing/2014/main" id="{754D3CD1-7C6D-4FAF-B087-337529BB181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26662" name="Rectangle 6">
            <a:extLst>
              <a:ext uri="{FF2B5EF4-FFF2-40B4-BE49-F238E27FC236}">
                <a16:creationId xmlns:a16="http://schemas.microsoft.com/office/drawing/2014/main" id="{2998F4D6-6913-45B3-A910-5A10F336C4A3}"/>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9" tIns="45244" rIns="92869" bIns="45244"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Important Points</a:t>
            </a:r>
            <a:endParaRPr lang="en-US" altLang="uk-UA"/>
          </a:p>
        </p:txBody>
      </p:sp>
      <p:sp>
        <p:nvSpPr>
          <p:cNvPr id="326660" name="Rectangle 4">
            <a:extLst>
              <a:ext uri="{FF2B5EF4-FFF2-40B4-BE49-F238E27FC236}">
                <a16:creationId xmlns:a16="http://schemas.microsoft.com/office/drawing/2014/main" id="{38CB07B5-36F4-482F-8E0C-B545584C7D9F}"/>
              </a:ext>
            </a:extLst>
          </p:cNvPr>
          <p:cNvSpPr>
            <a:spLocks noChangeArrowheads="1"/>
          </p:cNvSpPr>
          <p:nvPr/>
        </p:nvSpPr>
        <p:spPr bwMode="auto">
          <a:xfrm>
            <a:off x="631825" y="2649538"/>
            <a:ext cx="7831138" cy="3733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9" tIns="45244" rIns="92869" bIns="45244"/>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spcBef>
                <a:spcPct val="30%"/>
              </a:spcBef>
              <a:buClr>
                <a:schemeClr val="tx2"/>
              </a:buClr>
              <a:buSzPct val="50%"/>
              <a:buFont typeface="Monotype Sorts" charset="2"/>
              <a:buChar char="l"/>
            </a:pPr>
            <a:r>
              <a:rPr lang="en-US" altLang="uk-UA" sz="2400" b="1">
                <a:effectLst/>
                <a:latin typeface="Arial" panose="020B0604020202020204" pitchFamily="34" charset="0"/>
                <a:cs typeface="Arial" panose="020B0604020202020204" pitchFamily="34" charset="0"/>
              </a:rPr>
              <a:t>The factors to evaluate the quality of a chest x-ray are: </a:t>
            </a:r>
            <a:endParaRPr lang="en-US" altLang="uk-UA" sz="1100">
              <a:effectLst/>
            </a:endParaRPr>
          </a:p>
          <a:p>
            <a:pPr lvl="1" eaLnBrk="0" hangingPunct="0">
              <a:lnSpc>
                <a:spcPct val="115%"/>
              </a:lnSpc>
              <a:spcBef>
                <a:spcPct val="30%"/>
              </a:spcBef>
              <a:buClr>
                <a:schemeClr val="tx2"/>
              </a:buClr>
              <a:buSzPct val="50%"/>
              <a:buFont typeface="Monotype Sorts" charset="2"/>
              <a:buChar char="n"/>
            </a:pPr>
            <a:r>
              <a:rPr lang="en-US" altLang="uk-UA" sz="2500" b="1">
                <a:effectLst/>
                <a:latin typeface="Arial" panose="020B0604020202020204" pitchFamily="34" charset="0"/>
                <a:cs typeface="Arial" panose="020B0604020202020204" pitchFamily="34" charset="0"/>
              </a:rPr>
              <a:t>Penetration – see spine through the heart </a:t>
            </a:r>
            <a:endParaRPr lang="en-US" altLang="uk-UA" sz="1100">
              <a:effectLst/>
            </a:endParaRPr>
          </a:p>
          <a:p>
            <a:pPr lvl="1" eaLnBrk="0" hangingPunct="0">
              <a:lnSpc>
                <a:spcPct val="115%"/>
              </a:lnSpc>
              <a:spcBef>
                <a:spcPct val="30%"/>
              </a:spcBef>
              <a:buClr>
                <a:schemeClr val="tx2"/>
              </a:buClr>
              <a:buSzPct val="50%"/>
              <a:buFont typeface="Monotype Sorts" charset="2"/>
              <a:buChar char="n"/>
            </a:pPr>
            <a:r>
              <a:rPr lang="en-US" altLang="uk-UA" sz="2500" b="1">
                <a:effectLst/>
                <a:latin typeface="Arial" panose="020B0604020202020204" pitchFamily="34" charset="0"/>
                <a:cs typeface="Arial" panose="020B0604020202020204" pitchFamily="34" charset="0"/>
              </a:rPr>
              <a:t>Inspiration – at least 8-9 posterior ribs </a:t>
            </a:r>
            <a:endParaRPr lang="en-US" altLang="uk-UA" sz="1100">
              <a:effectLst/>
            </a:endParaRPr>
          </a:p>
          <a:p>
            <a:pPr lvl="1" eaLnBrk="0" hangingPunct="0">
              <a:lnSpc>
                <a:spcPct val="115%"/>
              </a:lnSpc>
              <a:spcBef>
                <a:spcPct val="30%"/>
              </a:spcBef>
              <a:buClr>
                <a:schemeClr val="tx2"/>
              </a:buClr>
              <a:buSzPct val="50%"/>
              <a:buFont typeface="Monotype Sorts" charset="2"/>
              <a:buChar char="n"/>
            </a:pPr>
            <a:r>
              <a:rPr lang="en-US" altLang="uk-UA" sz="2500" b="1">
                <a:effectLst/>
                <a:latin typeface="Arial" panose="020B0604020202020204" pitchFamily="34" charset="0"/>
                <a:cs typeface="Arial" panose="020B0604020202020204" pitchFamily="34" charset="0"/>
              </a:rPr>
              <a:t>Rotation – spinosus process between clavicles </a:t>
            </a:r>
            <a:endParaRPr lang="en-US" altLang="uk-UA" sz="1100">
              <a:effectLst/>
            </a:endParaRPr>
          </a:p>
          <a:p>
            <a:pPr lvl="1" eaLnBrk="0" hangingPunct="0">
              <a:lnSpc>
                <a:spcPct val="115%"/>
              </a:lnSpc>
              <a:spcBef>
                <a:spcPct val="30%"/>
              </a:spcBef>
              <a:buClr>
                <a:schemeClr val="tx2"/>
              </a:buClr>
              <a:buSzPct val="50%"/>
              <a:buFont typeface="Monotype Sorts" charset="2"/>
              <a:buChar char="n"/>
            </a:pPr>
            <a:r>
              <a:rPr lang="en-US" altLang="uk-UA" sz="2500" b="1">
                <a:effectLst/>
                <a:latin typeface="Arial" panose="020B0604020202020204" pitchFamily="34" charset="0"/>
                <a:cs typeface="Arial" panose="020B0604020202020204" pitchFamily="34" charset="0"/>
              </a:rPr>
              <a:t>Angulation – clavicle over 3rd rib</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6660">
                                            <p:txEl>
                                              <p:pRg st="0" end="0"/>
                                            </p:txEl>
                                          </p:spTgt>
                                        </p:tgtEl>
                                        <p:attrNameLst>
                                          <p:attrName>style.visibility</p:attrName>
                                        </p:attrNameLst>
                                      </p:cBhvr>
                                      <p:to>
                                        <p:strVal val="visible"/>
                                      </p:to>
                                    </p:set>
                                    <p:animEffect transition="in" filter="wipe(up)">
                                      <p:cBhvr>
                                        <p:cTn id="7" dur="500"/>
                                        <p:tgtEl>
                                          <p:spTgt spid="326660">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6660">
                                            <p:txEl>
                                              <p:pRg st="1" end="1"/>
                                            </p:txEl>
                                          </p:spTgt>
                                        </p:tgtEl>
                                        <p:attrNameLst>
                                          <p:attrName>style.visibility</p:attrName>
                                        </p:attrNameLst>
                                      </p:cBhvr>
                                      <p:to>
                                        <p:strVal val="visible"/>
                                      </p:to>
                                    </p:set>
                                    <p:animEffect transition="in" filter="wipe(up)">
                                      <p:cBhvr>
                                        <p:cTn id="11" dur="500"/>
                                        <p:tgtEl>
                                          <p:spTgt spid="326660">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6660">
                                            <p:txEl>
                                              <p:pRg st="2" end="2"/>
                                            </p:txEl>
                                          </p:spTgt>
                                        </p:tgtEl>
                                        <p:attrNameLst>
                                          <p:attrName>style.visibility</p:attrName>
                                        </p:attrNameLst>
                                      </p:cBhvr>
                                      <p:to>
                                        <p:strVal val="visible"/>
                                      </p:to>
                                    </p:set>
                                    <p:animEffect transition="in" filter="wipe(up)">
                                      <p:cBhvr>
                                        <p:cTn id="15" dur="500"/>
                                        <p:tgtEl>
                                          <p:spTgt spid="326660">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26660">
                                            <p:txEl>
                                              <p:pRg st="3" end="3"/>
                                            </p:txEl>
                                          </p:spTgt>
                                        </p:tgtEl>
                                        <p:attrNameLst>
                                          <p:attrName>style.visibility</p:attrName>
                                        </p:attrNameLst>
                                      </p:cBhvr>
                                      <p:to>
                                        <p:strVal val="visible"/>
                                      </p:to>
                                    </p:set>
                                    <p:animEffect transition="in" filter="wipe(up)">
                                      <p:cBhvr>
                                        <p:cTn id="19" dur="500"/>
                                        <p:tgtEl>
                                          <p:spTgt spid="326660">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6660">
                                            <p:txEl>
                                              <p:pRg st="4" end="4"/>
                                            </p:txEl>
                                          </p:spTgt>
                                        </p:tgtEl>
                                        <p:attrNameLst>
                                          <p:attrName>style.visibility</p:attrName>
                                        </p:attrNameLst>
                                      </p:cBhvr>
                                      <p:to>
                                        <p:strVal val="visible"/>
                                      </p:to>
                                    </p:set>
                                    <p:animEffect transition="in" filter="wipe(up)">
                                      <p:cBhvr>
                                        <p:cTn id="23" dur="500"/>
                                        <p:tgtEl>
                                          <p:spTgt spid="3266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60" grpId="0" build="p" bldLvl="2" autoUpdateAnimBg="0" advAuto="0"/>
    </p:bldLst>
  </p:timing>
</p:sld>
</file>

<file path=ppt/slides/slide1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8818" name="Line 2">
            <a:extLst>
              <a:ext uri="{FF2B5EF4-FFF2-40B4-BE49-F238E27FC236}">
                <a16:creationId xmlns:a16="http://schemas.microsoft.com/office/drawing/2014/main" id="{7DF42607-A87D-4580-93E5-AFF166EA3D83}"/>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8819" name="Rectangle 3">
            <a:extLst>
              <a:ext uri="{FF2B5EF4-FFF2-40B4-BE49-F238E27FC236}">
                <a16:creationId xmlns:a16="http://schemas.microsoft.com/office/drawing/2014/main" id="{35F5F644-3727-48C7-A711-2EBD9B71788E}"/>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8820" name="Rectangle 4">
            <a:extLst>
              <a:ext uri="{FF2B5EF4-FFF2-40B4-BE49-F238E27FC236}">
                <a16:creationId xmlns:a16="http://schemas.microsoft.com/office/drawing/2014/main" id="{DA6F8CEC-DBBA-4E68-A211-6B67EAA1E04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Roentgenographic Patterns</a:t>
            </a:r>
            <a:endParaRPr lang="en-US" altLang="uk-UA"/>
          </a:p>
        </p:txBody>
      </p:sp>
      <p:sp>
        <p:nvSpPr>
          <p:cNvPr id="418821" name="Rectangle 5">
            <a:extLst>
              <a:ext uri="{FF2B5EF4-FFF2-40B4-BE49-F238E27FC236}">
                <a16:creationId xmlns:a16="http://schemas.microsoft.com/office/drawing/2014/main" id="{971662F6-BD61-4555-A559-4423FCD5DD5C}"/>
              </a:ext>
            </a:extLst>
          </p:cNvPr>
          <p:cNvSpPr>
            <a:spLocks noChangeArrowheads="1"/>
          </p:cNvSpPr>
          <p:nvPr/>
        </p:nvSpPr>
        <p:spPr bwMode="auto">
          <a:xfrm>
            <a:off x="1998663" y="2438400"/>
            <a:ext cx="6096000" cy="3352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Airway obstruction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Hilar enlargement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Mediastinal node enlargement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Cavitation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Pleural involvement</a:t>
            </a:r>
            <a:endParaRPr lang="en-US" altLang="uk-UA"/>
          </a:p>
        </p:txBody>
      </p:sp>
    </p:spTree>
  </p:cSld>
  <p:clrMapOvr>
    <a:masterClrMapping/>
  </p:clrMapOvr>
</p:sld>
</file>

<file path=ppt/slides/slide1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1915" name="Picture 27">
            <a:extLst>
              <a:ext uri="{FF2B5EF4-FFF2-40B4-BE49-F238E27FC236}">
                <a16:creationId xmlns:a16="http://schemas.microsoft.com/office/drawing/2014/main" id="{77531991-772F-4659-BB93-D9818A9CB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13"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21914" name="Line 26">
            <a:extLst>
              <a:ext uri="{FF2B5EF4-FFF2-40B4-BE49-F238E27FC236}">
                <a16:creationId xmlns:a16="http://schemas.microsoft.com/office/drawing/2014/main" id="{58552775-0701-4190-9FC5-B0009BA33290}"/>
              </a:ext>
            </a:extLst>
          </p:cNvPr>
          <p:cNvSpPr>
            <a:spLocks noChangeShapeType="1"/>
          </p:cNvSpPr>
          <p:nvPr/>
        </p:nvSpPr>
        <p:spPr bwMode="auto">
          <a:xfrm rot="786247">
            <a:off x="2295525" y="3511550"/>
            <a:ext cx="457200" cy="304800"/>
          </a:xfrm>
          <a:prstGeom prst="line">
            <a:avLst/>
          </a:prstGeom>
          <a:noFill/>
          <a:ln w="50800">
            <a:solidFill>
              <a:srgbClr val="618FF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nvGrpSpPr>
          <p:cNvPr id="421911" name="Group 23">
            <a:extLst>
              <a:ext uri="{FF2B5EF4-FFF2-40B4-BE49-F238E27FC236}">
                <a16:creationId xmlns:a16="http://schemas.microsoft.com/office/drawing/2014/main" id="{FC49EED8-AB68-4FDA-AE36-6693A434768F}"/>
              </a:ext>
            </a:extLst>
          </p:cNvPr>
          <p:cNvGrpSpPr>
            <a:grpSpLocks/>
          </p:cNvGrpSpPr>
          <p:nvPr/>
        </p:nvGrpSpPr>
        <p:grpSpPr bwMode="auto">
          <a:xfrm>
            <a:off x="1724025" y="2978150"/>
            <a:ext cx="685800" cy="519113"/>
            <a:chOff x="1024" y="1840"/>
            <a:chExt cx="432" cy="327"/>
          </a:xfrm>
        </p:grpSpPr>
        <p:sp>
          <p:nvSpPr>
            <p:cNvPr id="421913" name="Oval 25">
              <a:extLst>
                <a:ext uri="{FF2B5EF4-FFF2-40B4-BE49-F238E27FC236}">
                  <a16:creationId xmlns:a16="http://schemas.microsoft.com/office/drawing/2014/main" id="{5C437DF6-D43D-42C5-A27C-0ED86E2F5161}"/>
                </a:ext>
              </a:extLst>
            </p:cNvPr>
            <p:cNvSpPr>
              <a:spLocks noChangeArrowheads="1"/>
            </p:cNvSpPr>
            <p:nvPr/>
          </p:nvSpPr>
          <p:spPr bwMode="auto">
            <a:xfrm>
              <a:off x="1104" y="1872"/>
              <a:ext cx="288" cy="288"/>
            </a:xfrm>
            <a:prstGeom prst="ellipse">
              <a:avLst/>
            </a:prstGeom>
            <a:solidFill>
              <a:srgbClr val="618FFD"/>
            </a:solidFill>
            <a:ln w="50800">
              <a:solidFill>
                <a:srgbClr val="FAFD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912" name="Text Box 24">
              <a:extLst>
                <a:ext uri="{FF2B5EF4-FFF2-40B4-BE49-F238E27FC236}">
                  <a16:creationId xmlns:a16="http://schemas.microsoft.com/office/drawing/2014/main" id="{14E66A73-EE79-4B4B-A477-544F88C60DD7}"/>
                </a:ext>
              </a:extLst>
            </p:cNvPr>
            <p:cNvSpPr txBox="1">
              <a:spLocks noChangeArrowheads="1"/>
            </p:cNvSpPr>
            <p:nvPr/>
          </p:nvSpPr>
          <p:spPr bwMode="auto">
            <a:xfrm>
              <a:off x="1024" y="1840"/>
              <a:ext cx="432" cy="32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8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1</a:t>
              </a:r>
              <a:r>
                <a:rPr lang="en-US" altLang="uk-UA" sz="2400" b="1">
                  <a:effectLst>
                    <a:outerShdw blurRad="38100" dist="38100" dir="2700000" algn="tl">
                      <a:srgbClr val="000000"/>
                    </a:outerShdw>
                  </a:effectLst>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grpSp>
        <p:nvGrpSpPr>
          <p:cNvPr id="421908" name="Group 20">
            <a:extLst>
              <a:ext uri="{FF2B5EF4-FFF2-40B4-BE49-F238E27FC236}">
                <a16:creationId xmlns:a16="http://schemas.microsoft.com/office/drawing/2014/main" id="{7160B462-6085-4B29-BAAD-4B94328B3C90}"/>
              </a:ext>
            </a:extLst>
          </p:cNvPr>
          <p:cNvGrpSpPr>
            <a:grpSpLocks/>
          </p:cNvGrpSpPr>
          <p:nvPr/>
        </p:nvGrpSpPr>
        <p:grpSpPr bwMode="auto">
          <a:xfrm>
            <a:off x="7134225" y="4502150"/>
            <a:ext cx="685800" cy="519113"/>
            <a:chOff x="4472" y="2416"/>
            <a:chExt cx="432" cy="327"/>
          </a:xfrm>
        </p:grpSpPr>
        <p:sp>
          <p:nvSpPr>
            <p:cNvPr id="421910" name="Oval 22">
              <a:extLst>
                <a:ext uri="{FF2B5EF4-FFF2-40B4-BE49-F238E27FC236}">
                  <a16:creationId xmlns:a16="http://schemas.microsoft.com/office/drawing/2014/main" id="{F997FFEB-C8A3-400F-A106-6311201B8C36}"/>
                </a:ext>
              </a:extLst>
            </p:cNvPr>
            <p:cNvSpPr>
              <a:spLocks noChangeArrowheads="1"/>
            </p:cNvSpPr>
            <p:nvPr/>
          </p:nvSpPr>
          <p:spPr bwMode="auto">
            <a:xfrm>
              <a:off x="4552" y="2448"/>
              <a:ext cx="288" cy="288"/>
            </a:xfrm>
            <a:prstGeom prst="ellipse">
              <a:avLst/>
            </a:prstGeom>
            <a:solidFill>
              <a:srgbClr val="618FFD"/>
            </a:solidFill>
            <a:ln w="50800">
              <a:solidFill>
                <a:srgbClr val="FAFD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909" name="Text Box 21">
              <a:extLst>
                <a:ext uri="{FF2B5EF4-FFF2-40B4-BE49-F238E27FC236}">
                  <a16:creationId xmlns:a16="http://schemas.microsoft.com/office/drawing/2014/main" id="{65EE5E21-3346-4A92-A2F6-6175B8845D4E}"/>
                </a:ext>
              </a:extLst>
            </p:cNvPr>
            <p:cNvSpPr txBox="1">
              <a:spLocks noChangeArrowheads="1"/>
            </p:cNvSpPr>
            <p:nvPr/>
          </p:nvSpPr>
          <p:spPr bwMode="auto">
            <a:xfrm>
              <a:off x="4472" y="2416"/>
              <a:ext cx="432" cy="32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8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3</a:t>
              </a:r>
              <a:r>
                <a:rPr lang="en-US" altLang="uk-UA" sz="2400" b="1">
                  <a:effectLst>
                    <a:outerShdw blurRad="38100" dist="38100" dir="2700000" algn="tl">
                      <a:srgbClr val="000000"/>
                    </a:outerShdw>
                  </a:effectLst>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grpSp>
        <p:nvGrpSpPr>
          <p:cNvPr id="421905" name="Group 17">
            <a:extLst>
              <a:ext uri="{FF2B5EF4-FFF2-40B4-BE49-F238E27FC236}">
                <a16:creationId xmlns:a16="http://schemas.microsoft.com/office/drawing/2014/main" id="{2A120DC2-67F6-42F3-8F80-8ABD44807152}"/>
              </a:ext>
            </a:extLst>
          </p:cNvPr>
          <p:cNvGrpSpPr>
            <a:grpSpLocks/>
          </p:cNvGrpSpPr>
          <p:nvPr/>
        </p:nvGrpSpPr>
        <p:grpSpPr bwMode="auto">
          <a:xfrm>
            <a:off x="661988" y="5567363"/>
            <a:ext cx="685800" cy="519112"/>
            <a:chOff x="592" y="2784"/>
            <a:chExt cx="432" cy="327"/>
          </a:xfrm>
        </p:grpSpPr>
        <p:sp>
          <p:nvSpPr>
            <p:cNvPr id="421907" name="Oval 19">
              <a:extLst>
                <a:ext uri="{FF2B5EF4-FFF2-40B4-BE49-F238E27FC236}">
                  <a16:creationId xmlns:a16="http://schemas.microsoft.com/office/drawing/2014/main" id="{63981960-B6A2-45C7-AE88-B1EE7F27E581}"/>
                </a:ext>
              </a:extLst>
            </p:cNvPr>
            <p:cNvSpPr>
              <a:spLocks noChangeArrowheads="1"/>
            </p:cNvSpPr>
            <p:nvPr/>
          </p:nvSpPr>
          <p:spPr bwMode="auto">
            <a:xfrm>
              <a:off x="672" y="2816"/>
              <a:ext cx="288" cy="288"/>
            </a:xfrm>
            <a:prstGeom prst="ellipse">
              <a:avLst/>
            </a:prstGeom>
            <a:solidFill>
              <a:srgbClr val="618FFD"/>
            </a:solidFill>
            <a:ln w="50800">
              <a:solidFill>
                <a:srgbClr val="FAFD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906" name="Text Box 18">
              <a:extLst>
                <a:ext uri="{FF2B5EF4-FFF2-40B4-BE49-F238E27FC236}">
                  <a16:creationId xmlns:a16="http://schemas.microsoft.com/office/drawing/2014/main" id="{7AA44A43-C0A2-46F6-98BA-48EAA55A99CD}"/>
                </a:ext>
              </a:extLst>
            </p:cNvPr>
            <p:cNvSpPr txBox="1">
              <a:spLocks noChangeArrowheads="1"/>
            </p:cNvSpPr>
            <p:nvPr/>
          </p:nvSpPr>
          <p:spPr bwMode="auto">
            <a:xfrm>
              <a:off x="592" y="2784"/>
              <a:ext cx="432" cy="32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8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2</a:t>
              </a:r>
              <a:r>
                <a:rPr lang="en-US" altLang="uk-UA" sz="2400" b="1">
                  <a:effectLst>
                    <a:outerShdw blurRad="38100" dist="38100" dir="2700000" algn="tl">
                      <a:srgbClr val="000000"/>
                    </a:outerShdw>
                  </a:effectLst>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sp>
        <p:nvSpPr>
          <p:cNvPr id="421904" name="Oval 16">
            <a:extLst>
              <a:ext uri="{FF2B5EF4-FFF2-40B4-BE49-F238E27FC236}">
                <a16:creationId xmlns:a16="http://schemas.microsoft.com/office/drawing/2014/main" id="{8A9ED6C0-2026-4D79-A0A1-77DEFB725489}"/>
              </a:ext>
            </a:extLst>
          </p:cNvPr>
          <p:cNvSpPr>
            <a:spLocks noChangeArrowheads="1"/>
          </p:cNvSpPr>
          <p:nvPr/>
        </p:nvSpPr>
        <p:spPr bwMode="auto">
          <a:xfrm>
            <a:off x="1000125" y="4476750"/>
            <a:ext cx="1079500" cy="10795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903" name="Oval 15">
            <a:extLst>
              <a:ext uri="{FF2B5EF4-FFF2-40B4-BE49-F238E27FC236}">
                <a16:creationId xmlns:a16="http://schemas.microsoft.com/office/drawing/2014/main" id="{C576FBCC-04A5-4C70-88A0-6F1F2256D1D4}"/>
              </a:ext>
            </a:extLst>
          </p:cNvPr>
          <p:cNvSpPr>
            <a:spLocks noChangeArrowheads="1"/>
          </p:cNvSpPr>
          <p:nvPr/>
        </p:nvSpPr>
        <p:spPr bwMode="auto">
          <a:xfrm>
            <a:off x="5726113" y="1027113"/>
            <a:ext cx="1079500" cy="10795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nvGrpSpPr>
          <p:cNvPr id="421900" name="Group 12">
            <a:extLst>
              <a:ext uri="{FF2B5EF4-FFF2-40B4-BE49-F238E27FC236}">
                <a16:creationId xmlns:a16="http://schemas.microsoft.com/office/drawing/2014/main" id="{5199D1D4-44A1-4DB1-9EDD-531512F61CC8}"/>
              </a:ext>
            </a:extLst>
          </p:cNvPr>
          <p:cNvGrpSpPr>
            <a:grpSpLocks/>
          </p:cNvGrpSpPr>
          <p:nvPr/>
        </p:nvGrpSpPr>
        <p:grpSpPr bwMode="auto">
          <a:xfrm>
            <a:off x="6819900" y="1727200"/>
            <a:ext cx="685800" cy="519113"/>
            <a:chOff x="3856" y="1088"/>
            <a:chExt cx="432" cy="327"/>
          </a:xfrm>
        </p:grpSpPr>
        <p:sp>
          <p:nvSpPr>
            <p:cNvPr id="421902" name="Oval 14">
              <a:extLst>
                <a:ext uri="{FF2B5EF4-FFF2-40B4-BE49-F238E27FC236}">
                  <a16:creationId xmlns:a16="http://schemas.microsoft.com/office/drawing/2014/main" id="{3075A0C4-6DA0-44E9-96F5-14E3143D0F3C}"/>
                </a:ext>
              </a:extLst>
            </p:cNvPr>
            <p:cNvSpPr>
              <a:spLocks noChangeArrowheads="1"/>
            </p:cNvSpPr>
            <p:nvPr/>
          </p:nvSpPr>
          <p:spPr bwMode="auto">
            <a:xfrm>
              <a:off x="3936" y="1120"/>
              <a:ext cx="288" cy="288"/>
            </a:xfrm>
            <a:prstGeom prst="ellipse">
              <a:avLst/>
            </a:prstGeom>
            <a:solidFill>
              <a:srgbClr val="618FFD"/>
            </a:solidFill>
            <a:ln w="50800">
              <a:solidFill>
                <a:srgbClr val="FAFD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901" name="Text Box 13">
              <a:extLst>
                <a:ext uri="{FF2B5EF4-FFF2-40B4-BE49-F238E27FC236}">
                  <a16:creationId xmlns:a16="http://schemas.microsoft.com/office/drawing/2014/main" id="{06F61E92-7784-4233-83B2-296B3284E2A3}"/>
                </a:ext>
              </a:extLst>
            </p:cNvPr>
            <p:cNvSpPr txBox="1">
              <a:spLocks noChangeArrowheads="1"/>
            </p:cNvSpPr>
            <p:nvPr/>
          </p:nvSpPr>
          <p:spPr bwMode="auto">
            <a:xfrm>
              <a:off x="3856" y="1088"/>
              <a:ext cx="432" cy="32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8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2</a:t>
              </a:r>
              <a:r>
                <a:rPr lang="en-US" altLang="uk-UA" sz="2400" b="1">
                  <a:effectLst>
                    <a:outerShdw blurRad="38100" dist="38100" dir="2700000" algn="tl">
                      <a:srgbClr val="000000"/>
                    </a:outerShdw>
                  </a:effectLst>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sp>
        <p:nvSpPr>
          <p:cNvPr id="421899" name="Line 11">
            <a:extLst>
              <a:ext uri="{FF2B5EF4-FFF2-40B4-BE49-F238E27FC236}">
                <a16:creationId xmlns:a16="http://schemas.microsoft.com/office/drawing/2014/main" id="{9625672C-4B0C-446A-9880-3A1E1BEB7266}"/>
              </a:ext>
            </a:extLst>
          </p:cNvPr>
          <p:cNvSpPr>
            <a:spLocks noChangeShapeType="1"/>
          </p:cNvSpPr>
          <p:nvPr/>
        </p:nvSpPr>
        <p:spPr bwMode="auto">
          <a:xfrm flipH="1">
            <a:off x="6359525" y="3878263"/>
            <a:ext cx="25400" cy="355600"/>
          </a:xfrm>
          <a:prstGeom prst="line">
            <a:avLst/>
          </a:prstGeom>
          <a:noFill/>
          <a:ln w="50800">
            <a:solidFill>
              <a:srgbClr val="618FFD"/>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898" name="Line 10">
            <a:extLst>
              <a:ext uri="{FF2B5EF4-FFF2-40B4-BE49-F238E27FC236}">
                <a16:creationId xmlns:a16="http://schemas.microsoft.com/office/drawing/2014/main" id="{E7D3EF06-60F8-42AF-B385-E2CFD9A987A3}"/>
              </a:ext>
            </a:extLst>
          </p:cNvPr>
          <p:cNvSpPr>
            <a:spLocks noChangeShapeType="1"/>
          </p:cNvSpPr>
          <p:nvPr/>
        </p:nvSpPr>
        <p:spPr bwMode="auto">
          <a:xfrm flipH="1">
            <a:off x="6626225" y="3967163"/>
            <a:ext cx="25400" cy="355600"/>
          </a:xfrm>
          <a:prstGeom prst="line">
            <a:avLst/>
          </a:prstGeom>
          <a:noFill/>
          <a:ln w="50800">
            <a:solidFill>
              <a:srgbClr val="618FFD"/>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897" name="Line 9">
            <a:extLst>
              <a:ext uri="{FF2B5EF4-FFF2-40B4-BE49-F238E27FC236}">
                <a16:creationId xmlns:a16="http://schemas.microsoft.com/office/drawing/2014/main" id="{FD95AF80-73FE-4EA5-9D05-CC4E77C499C5}"/>
              </a:ext>
            </a:extLst>
          </p:cNvPr>
          <p:cNvSpPr>
            <a:spLocks noChangeShapeType="1"/>
          </p:cNvSpPr>
          <p:nvPr/>
        </p:nvSpPr>
        <p:spPr bwMode="auto">
          <a:xfrm flipH="1">
            <a:off x="6816725" y="4081463"/>
            <a:ext cx="25400" cy="355600"/>
          </a:xfrm>
          <a:prstGeom prst="line">
            <a:avLst/>
          </a:prstGeom>
          <a:noFill/>
          <a:ln w="50800">
            <a:solidFill>
              <a:srgbClr val="618FFD"/>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896" name="Line 8">
            <a:extLst>
              <a:ext uri="{FF2B5EF4-FFF2-40B4-BE49-F238E27FC236}">
                <a16:creationId xmlns:a16="http://schemas.microsoft.com/office/drawing/2014/main" id="{5E53DF8C-8B00-46EB-818C-6CA86740A2A7}"/>
              </a:ext>
            </a:extLst>
          </p:cNvPr>
          <p:cNvSpPr>
            <a:spLocks noChangeShapeType="1"/>
          </p:cNvSpPr>
          <p:nvPr/>
        </p:nvSpPr>
        <p:spPr bwMode="auto">
          <a:xfrm flipH="1">
            <a:off x="7058025" y="4208463"/>
            <a:ext cx="25400" cy="355600"/>
          </a:xfrm>
          <a:prstGeom prst="line">
            <a:avLst/>
          </a:prstGeom>
          <a:noFill/>
          <a:ln w="50800">
            <a:solidFill>
              <a:srgbClr val="618FFD"/>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1895" name="Rectangle 7">
            <a:extLst>
              <a:ext uri="{FF2B5EF4-FFF2-40B4-BE49-F238E27FC236}">
                <a16:creationId xmlns:a16="http://schemas.microsoft.com/office/drawing/2014/main" id="{350FFEA1-AD3E-4F04-B686-2E9AC8FBB36B}"/>
              </a:ext>
            </a:extLst>
          </p:cNvPr>
          <p:cNvSpPr>
            <a:spLocks noChangeArrowheads="1"/>
          </p:cNvSpPr>
          <p:nvPr/>
        </p:nvSpPr>
        <p:spPr bwMode="auto">
          <a:xfrm>
            <a:off x="347663" y="290513"/>
            <a:ext cx="6505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Normal Vasculature - review</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21894" name="Rectangle 6">
            <a:extLst>
              <a:ext uri="{FF2B5EF4-FFF2-40B4-BE49-F238E27FC236}">
                <a16:creationId xmlns:a16="http://schemas.microsoft.com/office/drawing/2014/main" id="{D86B5790-E0A5-4CA3-8B43-C591B282E66C}"/>
              </a:ext>
            </a:extLst>
          </p:cNvPr>
          <p:cNvSpPr>
            <a:spLocks noChangeArrowheads="1"/>
          </p:cNvSpPr>
          <p:nvPr/>
        </p:nvSpPr>
        <p:spPr bwMode="auto">
          <a:xfrm>
            <a:off x="1152525" y="1903413"/>
            <a:ext cx="1568450" cy="10064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r>
              <a:rPr lang="en-US" altLang="uk-UA" sz="2000" b="1">
                <a:latin typeface="Arial" panose="020B0604020202020204" pitchFamily="34" charset="0"/>
                <a:cs typeface="Arial" panose="020B0604020202020204" pitchFamily="34" charset="0"/>
              </a:rPr>
              <a:t>RDPA </a:t>
            </a:r>
            <a:br>
              <a:rPr lang="en-US" altLang="uk-UA" sz="2000" b="1">
                <a:latin typeface="Arial" panose="020B0604020202020204" pitchFamily="34" charset="0"/>
                <a:cs typeface="Arial" panose="020B0604020202020204" pitchFamily="34" charset="0"/>
              </a:rPr>
            </a:br>
            <a:r>
              <a:rPr lang="en-US" altLang="uk-UA" sz="2000" b="1">
                <a:latin typeface="Arial" panose="020B0604020202020204" pitchFamily="34" charset="0"/>
                <a:cs typeface="Arial" panose="020B0604020202020204" pitchFamily="34" charset="0"/>
              </a:rPr>
              <a:t>&lt; 17 mm in diameter</a:t>
            </a:r>
            <a:endParaRPr lang="en-US" altLang="uk-UA">
              <a:latin typeface="Arial" panose="020B0604020202020204" pitchFamily="34" charset="0"/>
            </a:endParaRPr>
          </a:p>
        </p:txBody>
      </p:sp>
      <p:sp>
        <p:nvSpPr>
          <p:cNvPr id="421893" name="Rectangle 5">
            <a:extLst>
              <a:ext uri="{FF2B5EF4-FFF2-40B4-BE49-F238E27FC236}">
                <a16:creationId xmlns:a16="http://schemas.microsoft.com/office/drawing/2014/main" id="{7328264C-6346-426E-AE53-15035EACD00E}"/>
              </a:ext>
            </a:extLst>
          </p:cNvPr>
          <p:cNvSpPr>
            <a:spLocks noChangeArrowheads="1"/>
          </p:cNvSpPr>
          <p:nvPr/>
        </p:nvSpPr>
        <p:spPr bwMode="auto">
          <a:xfrm>
            <a:off x="2484438" y="4987925"/>
            <a:ext cx="1855787" cy="146526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lnSpc>
                <a:spcPct val="90%"/>
              </a:lnSpc>
              <a:spcBef>
                <a:spcPct val="30%"/>
              </a:spcBef>
            </a:pPr>
            <a:r>
              <a:rPr lang="en-US" altLang="uk-UA" sz="2000" b="1">
                <a:solidFill>
                  <a:schemeClr val="bg2"/>
                </a:solidFill>
                <a:latin typeface="Arial" panose="020B0604020202020204" pitchFamily="34" charset="0"/>
                <a:cs typeface="Arial" panose="020B0604020202020204" pitchFamily="34" charset="0"/>
              </a:rPr>
              <a:t>Lower lobe vessels larger than upper lobe vessels</a:t>
            </a:r>
            <a:endParaRPr lang="en-US" altLang="uk-UA">
              <a:latin typeface="Arial" panose="020B0604020202020204" pitchFamily="34" charset="0"/>
            </a:endParaRPr>
          </a:p>
        </p:txBody>
      </p:sp>
      <p:sp>
        <p:nvSpPr>
          <p:cNvPr id="421892" name="Rectangle 4">
            <a:extLst>
              <a:ext uri="{FF2B5EF4-FFF2-40B4-BE49-F238E27FC236}">
                <a16:creationId xmlns:a16="http://schemas.microsoft.com/office/drawing/2014/main" id="{74129FF2-0353-4DA6-8F1C-043A78904976}"/>
              </a:ext>
            </a:extLst>
          </p:cNvPr>
          <p:cNvSpPr>
            <a:spLocks noChangeArrowheads="1"/>
          </p:cNvSpPr>
          <p:nvPr/>
        </p:nvSpPr>
        <p:spPr bwMode="auto">
          <a:xfrm>
            <a:off x="7210425" y="2446338"/>
            <a:ext cx="1668463" cy="19208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r>
              <a:rPr lang="en-US" altLang="uk-UA" sz="2000" b="1">
                <a:solidFill>
                  <a:schemeClr val="bg2"/>
                </a:solidFill>
                <a:latin typeface="Arial" panose="020B0604020202020204" pitchFamily="34" charset="0"/>
                <a:cs typeface="Arial" panose="020B0604020202020204" pitchFamily="34" charset="0"/>
              </a:rPr>
              <a:t>Gradual tapering of vessels from central to peripheral</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1894"/>
                                        </p:tgtEl>
                                        <p:attrNameLst>
                                          <p:attrName>style.visibility</p:attrName>
                                        </p:attrNameLst>
                                      </p:cBhvr>
                                      <p:to>
                                        <p:strVal val="visible"/>
                                      </p:to>
                                    </p:set>
                                    <p:animEffect transition="in" filter="wipe(up)">
                                      <p:cBhvr>
                                        <p:cTn id="7" dur="500"/>
                                        <p:tgtEl>
                                          <p:spTgt spid="421894"/>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421911"/>
                                        </p:tgtEl>
                                        <p:attrNameLst>
                                          <p:attrName>style.visibility</p:attrName>
                                        </p:attrNameLst>
                                      </p:cBhvr>
                                      <p:to>
                                        <p:strVal val="visible"/>
                                      </p:to>
                                    </p:set>
                                    <p:anim calcmode="lin" valueType="num">
                                      <p:cBhvr>
                                        <p:cTn id="11" dur="500" fill="hold"/>
                                        <p:tgtEl>
                                          <p:spTgt spid="421911"/>
                                        </p:tgtEl>
                                        <p:attrNameLst>
                                          <p:attrName>ppt_w</p:attrName>
                                        </p:attrNameLst>
                                      </p:cBhvr>
                                      <p:tavLst>
                                        <p:tav tm="0%">
                                          <p:val>
                                            <p:fltVal val="0"/>
                                          </p:val>
                                        </p:tav>
                                        <p:tav tm="100%">
                                          <p:val>
                                            <p:strVal val="#ppt_w"/>
                                          </p:val>
                                        </p:tav>
                                      </p:tavLst>
                                    </p:anim>
                                    <p:anim calcmode="lin" valueType="num">
                                      <p:cBhvr>
                                        <p:cTn id="12" dur="500" fill="hold"/>
                                        <p:tgtEl>
                                          <p:spTgt spid="421911"/>
                                        </p:tgtEl>
                                        <p:attrNameLst>
                                          <p:attrName>ppt_h</p:attrName>
                                        </p:attrNameLst>
                                      </p:cBhvr>
                                      <p:tavLst>
                                        <p:tav tm="0%">
                                          <p:val>
                                            <p:fltVal val="0"/>
                                          </p:val>
                                        </p:tav>
                                        <p:tav tm="100%">
                                          <p:val>
                                            <p:strVal val="#ppt_h"/>
                                          </p:val>
                                        </p:tav>
                                      </p:tavLst>
                                    </p:anim>
                                  </p:childTnLst>
                                </p:cTn>
                              </p:par>
                            </p:childTnLst>
                          </p:cTn>
                        </p:par>
                        <p:par>
                          <p:cTn id="13" fill="hold" nodeType="afterGroup">
                            <p:stCondLst>
                              <p:cond delay="1000"/>
                            </p:stCondLst>
                            <p:childTnLst>
                              <p:par>
                                <p:cTn id="14" presetID="17" presetClass="entr" presetSubtype="10" fill="hold" nodeType="afterEffect">
                                  <p:stCondLst>
                                    <p:cond delay="0"/>
                                  </p:stCondLst>
                                  <p:childTnLst>
                                    <p:set>
                                      <p:cBhvr>
                                        <p:cTn id="15" dur="1" fill="hold">
                                          <p:stCondLst>
                                            <p:cond delay="0"/>
                                          </p:stCondLst>
                                        </p:cTn>
                                        <p:tgtEl>
                                          <p:spTgt spid="421914"/>
                                        </p:tgtEl>
                                        <p:attrNameLst>
                                          <p:attrName>style.visibility</p:attrName>
                                        </p:attrNameLst>
                                      </p:cBhvr>
                                      <p:to>
                                        <p:strVal val="visible"/>
                                      </p:to>
                                    </p:set>
                                    <p:anim calcmode="lin" valueType="num">
                                      <p:cBhvr>
                                        <p:cTn id="16" dur="500" fill="hold"/>
                                        <p:tgtEl>
                                          <p:spTgt spid="421914"/>
                                        </p:tgtEl>
                                        <p:attrNameLst>
                                          <p:attrName>ppt_w</p:attrName>
                                        </p:attrNameLst>
                                      </p:cBhvr>
                                      <p:tavLst>
                                        <p:tav tm="0%">
                                          <p:val>
                                            <p:fltVal val="0"/>
                                          </p:val>
                                        </p:tav>
                                        <p:tav tm="100%">
                                          <p:val>
                                            <p:strVal val="#ppt_w"/>
                                          </p:val>
                                        </p:tav>
                                      </p:tavLst>
                                    </p:anim>
                                    <p:anim calcmode="lin" valueType="num">
                                      <p:cBhvr>
                                        <p:cTn id="17" dur="500" fill="hold"/>
                                        <p:tgtEl>
                                          <p:spTgt spid="421914"/>
                                        </p:tgtEl>
                                        <p:attrNameLst>
                                          <p:attrName>ppt_h</p:attrName>
                                        </p:attrNameLst>
                                      </p:cBhvr>
                                      <p:tavLst>
                                        <p:tav tm="0%">
                                          <p:val>
                                            <p:strVal val="#ppt_h"/>
                                          </p:val>
                                        </p:tav>
                                        <p:tav tm="100%">
                                          <p:val>
                                            <p:strVal val="#ppt_h"/>
                                          </p:val>
                                        </p:tav>
                                      </p:tavLst>
                                    </p:anim>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21893"/>
                                        </p:tgtEl>
                                        <p:attrNameLst>
                                          <p:attrName>style.visibility</p:attrName>
                                        </p:attrNameLst>
                                      </p:cBhvr>
                                      <p:to>
                                        <p:strVal val="visible"/>
                                      </p:to>
                                    </p:set>
                                    <p:animEffect transition="in" filter="wipe(up)">
                                      <p:cBhvr>
                                        <p:cTn id="21" dur="500"/>
                                        <p:tgtEl>
                                          <p:spTgt spid="421893"/>
                                        </p:tgtEl>
                                      </p:cBhvr>
                                    </p:animEffect>
                                  </p:childTnLst>
                                </p:cTn>
                              </p:par>
                            </p:childTnLst>
                          </p:cTn>
                        </p:par>
                        <p:par>
                          <p:cTn id="22" fill="hold" nodeType="afterGroup">
                            <p:stCondLst>
                              <p:cond delay="2000"/>
                            </p:stCondLst>
                            <p:childTnLst>
                              <p:par>
                                <p:cTn id="23" presetID="23" presetClass="entr" presetSubtype="16" fill="hold" nodeType="afterEffect">
                                  <p:stCondLst>
                                    <p:cond delay="0"/>
                                  </p:stCondLst>
                                  <p:childTnLst>
                                    <p:set>
                                      <p:cBhvr>
                                        <p:cTn id="24" dur="1" fill="hold">
                                          <p:stCondLst>
                                            <p:cond delay="0"/>
                                          </p:stCondLst>
                                        </p:cTn>
                                        <p:tgtEl>
                                          <p:spTgt spid="421905"/>
                                        </p:tgtEl>
                                        <p:attrNameLst>
                                          <p:attrName>style.visibility</p:attrName>
                                        </p:attrNameLst>
                                      </p:cBhvr>
                                      <p:to>
                                        <p:strVal val="visible"/>
                                      </p:to>
                                    </p:set>
                                    <p:anim calcmode="lin" valueType="num">
                                      <p:cBhvr>
                                        <p:cTn id="25" dur="500" fill="hold"/>
                                        <p:tgtEl>
                                          <p:spTgt spid="421905"/>
                                        </p:tgtEl>
                                        <p:attrNameLst>
                                          <p:attrName>ppt_w</p:attrName>
                                        </p:attrNameLst>
                                      </p:cBhvr>
                                      <p:tavLst>
                                        <p:tav tm="0%">
                                          <p:val>
                                            <p:fltVal val="0"/>
                                          </p:val>
                                        </p:tav>
                                        <p:tav tm="100%">
                                          <p:val>
                                            <p:strVal val="#ppt_w"/>
                                          </p:val>
                                        </p:tav>
                                      </p:tavLst>
                                    </p:anim>
                                    <p:anim calcmode="lin" valueType="num">
                                      <p:cBhvr>
                                        <p:cTn id="26" dur="500" fill="hold"/>
                                        <p:tgtEl>
                                          <p:spTgt spid="421905"/>
                                        </p:tgtEl>
                                        <p:attrNameLst>
                                          <p:attrName>ppt_h</p:attrName>
                                        </p:attrNameLst>
                                      </p:cBhvr>
                                      <p:tavLst>
                                        <p:tav tm="0%">
                                          <p:val>
                                            <p:fltVal val="0"/>
                                          </p:val>
                                        </p:tav>
                                        <p:tav tm="100%">
                                          <p:val>
                                            <p:strVal val="#ppt_h"/>
                                          </p:val>
                                        </p:tav>
                                      </p:tavLst>
                                    </p:anim>
                                  </p:childTnLst>
                                </p:cTn>
                              </p:par>
                            </p:childTnLst>
                          </p:cTn>
                        </p:par>
                        <p:par>
                          <p:cTn id="27" fill="hold" nodeType="afterGroup">
                            <p:stCondLst>
                              <p:cond delay="2500"/>
                            </p:stCondLst>
                            <p:childTnLst>
                              <p:par>
                                <p:cTn id="28" presetID="23" presetClass="entr" presetSubtype="16" fill="hold" nodeType="afterEffect">
                                  <p:stCondLst>
                                    <p:cond delay="0"/>
                                  </p:stCondLst>
                                  <p:childTnLst>
                                    <p:set>
                                      <p:cBhvr>
                                        <p:cTn id="29" dur="1" fill="hold">
                                          <p:stCondLst>
                                            <p:cond delay="0"/>
                                          </p:stCondLst>
                                        </p:cTn>
                                        <p:tgtEl>
                                          <p:spTgt spid="421904"/>
                                        </p:tgtEl>
                                        <p:attrNameLst>
                                          <p:attrName>style.visibility</p:attrName>
                                        </p:attrNameLst>
                                      </p:cBhvr>
                                      <p:to>
                                        <p:strVal val="visible"/>
                                      </p:to>
                                    </p:set>
                                    <p:anim calcmode="lin" valueType="num">
                                      <p:cBhvr>
                                        <p:cTn id="30" dur="500" fill="hold"/>
                                        <p:tgtEl>
                                          <p:spTgt spid="421904"/>
                                        </p:tgtEl>
                                        <p:attrNameLst>
                                          <p:attrName>ppt_w</p:attrName>
                                        </p:attrNameLst>
                                      </p:cBhvr>
                                      <p:tavLst>
                                        <p:tav tm="0%">
                                          <p:val>
                                            <p:fltVal val="0"/>
                                          </p:val>
                                        </p:tav>
                                        <p:tav tm="100%">
                                          <p:val>
                                            <p:strVal val="#ppt_w"/>
                                          </p:val>
                                        </p:tav>
                                      </p:tavLst>
                                    </p:anim>
                                    <p:anim calcmode="lin" valueType="num">
                                      <p:cBhvr>
                                        <p:cTn id="31" dur="500" fill="hold"/>
                                        <p:tgtEl>
                                          <p:spTgt spid="421904"/>
                                        </p:tgtEl>
                                        <p:attrNameLst>
                                          <p:attrName>ppt_h</p:attrName>
                                        </p:attrNameLst>
                                      </p:cBhvr>
                                      <p:tavLst>
                                        <p:tav tm="0%">
                                          <p:val>
                                            <p:fltVal val="0"/>
                                          </p:val>
                                        </p:tav>
                                        <p:tav tm="100%">
                                          <p:val>
                                            <p:strVal val="#ppt_h"/>
                                          </p:val>
                                        </p:tav>
                                      </p:tavLst>
                                    </p:anim>
                                  </p:childTnLst>
                                </p:cTn>
                              </p:par>
                            </p:childTnLst>
                          </p:cTn>
                        </p:par>
                        <p:par>
                          <p:cTn id="32" fill="hold" nodeType="afterGroup">
                            <p:stCondLst>
                              <p:cond delay="3000"/>
                            </p:stCondLst>
                            <p:childTnLst>
                              <p:par>
                                <p:cTn id="33" presetID="23" presetClass="entr" presetSubtype="16" fill="hold" nodeType="afterEffect">
                                  <p:stCondLst>
                                    <p:cond delay="0"/>
                                  </p:stCondLst>
                                  <p:childTnLst>
                                    <p:set>
                                      <p:cBhvr>
                                        <p:cTn id="34" dur="1" fill="hold">
                                          <p:stCondLst>
                                            <p:cond delay="0"/>
                                          </p:stCondLst>
                                        </p:cTn>
                                        <p:tgtEl>
                                          <p:spTgt spid="421900"/>
                                        </p:tgtEl>
                                        <p:attrNameLst>
                                          <p:attrName>style.visibility</p:attrName>
                                        </p:attrNameLst>
                                      </p:cBhvr>
                                      <p:to>
                                        <p:strVal val="visible"/>
                                      </p:to>
                                    </p:set>
                                    <p:anim calcmode="lin" valueType="num">
                                      <p:cBhvr>
                                        <p:cTn id="35" dur="500" fill="hold"/>
                                        <p:tgtEl>
                                          <p:spTgt spid="421900"/>
                                        </p:tgtEl>
                                        <p:attrNameLst>
                                          <p:attrName>ppt_w</p:attrName>
                                        </p:attrNameLst>
                                      </p:cBhvr>
                                      <p:tavLst>
                                        <p:tav tm="0%">
                                          <p:val>
                                            <p:fltVal val="0"/>
                                          </p:val>
                                        </p:tav>
                                        <p:tav tm="100%">
                                          <p:val>
                                            <p:strVal val="#ppt_w"/>
                                          </p:val>
                                        </p:tav>
                                      </p:tavLst>
                                    </p:anim>
                                    <p:anim calcmode="lin" valueType="num">
                                      <p:cBhvr>
                                        <p:cTn id="36" dur="500" fill="hold"/>
                                        <p:tgtEl>
                                          <p:spTgt spid="421900"/>
                                        </p:tgtEl>
                                        <p:attrNameLst>
                                          <p:attrName>ppt_h</p:attrName>
                                        </p:attrNameLst>
                                      </p:cBhvr>
                                      <p:tavLst>
                                        <p:tav tm="0%">
                                          <p:val>
                                            <p:fltVal val="0"/>
                                          </p:val>
                                        </p:tav>
                                        <p:tav tm="100%">
                                          <p:val>
                                            <p:strVal val="#ppt_h"/>
                                          </p:val>
                                        </p:tav>
                                      </p:tavLst>
                                    </p:anim>
                                  </p:childTnLst>
                                </p:cTn>
                              </p:par>
                            </p:childTnLst>
                          </p:cTn>
                        </p:par>
                        <p:par>
                          <p:cTn id="37" fill="hold" nodeType="afterGroup">
                            <p:stCondLst>
                              <p:cond delay="3500"/>
                            </p:stCondLst>
                            <p:childTnLst>
                              <p:par>
                                <p:cTn id="38" presetID="23" presetClass="entr" presetSubtype="16" fill="hold" nodeType="afterEffect">
                                  <p:stCondLst>
                                    <p:cond delay="0"/>
                                  </p:stCondLst>
                                  <p:childTnLst>
                                    <p:set>
                                      <p:cBhvr>
                                        <p:cTn id="39" dur="1" fill="hold">
                                          <p:stCondLst>
                                            <p:cond delay="0"/>
                                          </p:stCondLst>
                                        </p:cTn>
                                        <p:tgtEl>
                                          <p:spTgt spid="421903"/>
                                        </p:tgtEl>
                                        <p:attrNameLst>
                                          <p:attrName>style.visibility</p:attrName>
                                        </p:attrNameLst>
                                      </p:cBhvr>
                                      <p:to>
                                        <p:strVal val="visible"/>
                                      </p:to>
                                    </p:set>
                                    <p:anim calcmode="lin" valueType="num">
                                      <p:cBhvr>
                                        <p:cTn id="40" dur="500" fill="hold"/>
                                        <p:tgtEl>
                                          <p:spTgt spid="421903"/>
                                        </p:tgtEl>
                                        <p:attrNameLst>
                                          <p:attrName>ppt_w</p:attrName>
                                        </p:attrNameLst>
                                      </p:cBhvr>
                                      <p:tavLst>
                                        <p:tav tm="0%">
                                          <p:val>
                                            <p:fltVal val="0"/>
                                          </p:val>
                                        </p:tav>
                                        <p:tav tm="100%">
                                          <p:val>
                                            <p:strVal val="#ppt_w"/>
                                          </p:val>
                                        </p:tav>
                                      </p:tavLst>
                                    </p:anim>
                                    <p:anim calcmode="lin" valueType="num">
                                      <p:cBhvr>
                                        <p:cTn id="41" dur="500" fill="hold"/>
                                        <p:tgtEl>
                                          <p:spTgt spid="421903"/>
                                        </p:tgtEl>
                                        <p:attrNameLst>
                                          <p:attrName>ppt_h</p:attrName>
                                        </p:attrNameLst>
                                      </p:cBhvr>
                                      <p:tavLst>
                                        <p:tav tm="0%">
                                          <p:val>
                                            <p:fltVal val="0"/>
                                          </p:val>
                                        </p:tav>
                                        <p:tav tm="100%">
                                          <p:val>
                                            <p:strVal val="#ppt_h"/>
                                          </p:val>
                                        </p:tav>
                                      </p:tavLst>
                                    </p:anim>
                                  </p:childTnLst>
                                </p:cTn>
                              </p:par>
                            </p:childTnLst>
                          </p:cTn>
                        </p:par>
                        <p:par>
                          <p:cTn id="42" fill="hold" nodeType="afterGroup">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421892"/>
                                        </p:tgtEl>
                                        <p:attrNameLst>
                                          <p:attrName>style.visibility</p:attrName>
                                        </p:attrNameLst>
                                      </p:cBhvr>
                                      <p:to>
                                        <p:strVal val="visible"/>
                                      </p:to>
                                    </p:set>
                                    <p:animEffect transition="in" filter="wipe(up)">
                                      <p:cBhvr>
                                        <p:cTn id="45" dur="500"/>
                                        <p:tgtEl>
                                          <p:spTgt spid="421892"/>
                                        </p:tgtEl>
                                      </p:cBhvr>
                                    </p:animEffect>
                                  </p:childTnLst>
                                </p:cTn>
                              </p:par>
                            </p:childTnLst>
                          </p:cTn>
                        </p:par>
                        <p:par>
                          <p:cTn id="46" fill="hold" nodeType="afterGroup">
                            <p:stCondLst>
                              <p:cond delay="4500"/>
                            </p:stCondLst>
                            <p:childTnLst>
                              <p:par>
                                <p:cTn id="47" presetID="23" presetClass="entr" presetSubtype="16" fill="hold" nodeType="afterEffect">
                                  <p:stCondLst>
                                    <p:cond delay="0"/>
                                  </p:stCondLst>
                                  <p:childTnLst>
                                    <p:set>
                                      <p:cBhvr>
                                        <p:cTn id="48" dur="1" fill="hold">
                                          <p:stCondLst>
                                            <p:cond delay="0"/>
                                          </p:stCondLst>
                                        </p:cTn>
                                        <p:tgtEl>
                                          <p:spTgt spid="421908"/>
                                        </p:tgtEl>
                                        <p:attrNameLst>
                                          <p:attrName>style.visibility</p:attrName>
                                        </p:attrNameLst>
                                      </p:cBhvr>
                                      <p:to>
                                        <p:strVal val="visible"/>
                                      </p:to>
                                    </p:set>
                                    <p:anim calcmode="lin" valueType="num">
                                      <p:cBhvr>
                                        <p:cTn id="49" dur="500" fill="hold"/>
                                        <p:tgtEl>
                                          <p:spTgt spid="421908"/>
                                        </p:tgtEl>
                                        <p:attrNameLst>
                                          <p:attrName>ppt_w</p:attrName>
                                        </p:attrNameLst>
                                      </p:cBhvr>
                                      <p:tavLst>
                                        <p:tav tm="0%">
                                          <p:val>
                                            <p:fltVal val="0"/>
                                          </p:val>
                                        </p:tav>
                                        <p:tav tm="100%">
                                          <p:val>
                                            <p:strVal val="#ppt_w"/>
                                          </p:val>
                                        </p:tav>
                                      </p:tavLst>
                                    </p:anim>
                                    <p:anim calcmode="lin" valueType="num">
                                      <p:cBhvr>
                                        <p:cTn id="50" dur="500" fill="hold"/>
                                        <p:tgtEl>
                                          <p:spTgt spid="421908"/>
                                        </p:tgtEl>
                                        <p:attrNameLst>
                                          <p:attrName>ppt_h</p:attrName>
                                        </p:attrNameLst>
                                      </p:cBhvr>
                                      <p:tavLst>
                                        <p:tav tm="0%">
                                          <p:val>
                                            <p:fltVal val="0"/>
                                          </p:val>
                                        </p:tav>
                                        <p:tav tm="100%">
                                          <p:val>
                                            <p:strVal val="#ppt_h"/>
                                          </p:val>
                                        </p:tav>
                                      </p:tavLst>
                                    </p:anim>
                                  </p:childTnLst>
                                </p:cTn>
                              </p:par>
                            </p:childTnLst>
                          </p:cTn>
                        </p:par>
                        <p:par>
                          <p:cTn id="51" fill="hold" nodeType="afterGroup">
                            <p:stCondLst>
                              <p:cond delay="5000"/>
                            </p:stCondLst>
                            <p:childTnLst>
                              <p:par>
                                <p:cTn id="52" presetID="17" presetClass="entr" presetSubtype="10" fill="hold" nodeType="afterEffect">
                                  <p:stCondLst>
                                    <p:cond delay="0"/>
                                  </p:stCondLst>
                                  <p:childTnLst>
                                    <p:set>
                                      <p:cBhvr>
                                        <p:cTn id="53" dur="1" fill="hold">
                                          <p:stCondLst>
                                            <p:cond delay="0"/>
                                          </p:stCondLst>
                                        </p:cTn>
                                        <p:tgtEl>
                                          <p:spTgt spid="421899"/>
                                        </p:tgtEl>
                                        <p:attrNameLst>
                                          <p:attrName>style.visibility</p:attrName>
                                        </p:attrNameLst>
                                      </p:cBhvr>
                                      <p:to>
                                        <p:strVal val="visible"/>
                                      </p:to>
                                    </p:set>
                                    <p:anim calcmode="lin" valueType="num">
                                      <p:cBhvr>
                                        <p:cTn id="54" dur="500" fill="hold"/>
                                        <p:tgtEl>
                                          <p:spTgt spid="421899"/>
                                        </p:tgtEl>
                                        <p:attrNameLst>
                                          <p:attrName>ppt_w</p:attrName>
                                        </p:attrNameLst>
                                      </p:cBhvr>
                                      <p:tavLst>
                                        <p:tav tm="0%">
                                          <p:val>
                                            <p:fltVal val="0"/>
                                          </p:val>
                                        </p:tav>
                                        <p:tav tm="100%">
                                          <p:val>
                                            <p:strVal val="#ppt_w"/>
                                          </p:val>
                                        </p:tav>
                                      </p:tavLst>
                                    </p:anim>
                                    <p:anim calcmode="lin" valueType="num">
                                      <p:cBhvr>
                                        <p:cTn id="55" dur="500" fill="hold"/>
                                        <p:tgtEl>
                                          <p:spTgt spid="421899"/>
                                        </p:tgtEl>
                                        <p:attrNameLst>
                                          <p:attrName>ppt_h</p:attrName>
                                        </p:attrNameLst>
                                      </p:cBhvr>
                                      <p:tavLst>
                                        <p:tav tm="0%">
                                          <p:val>
                                            <p:strVal val="#ppt_h"/>
                                          </p:val>
                                        </p:tav>
                                        <p:tav tm="100%">
                                          <p:val>
                                            <p:strVal val="#ppt_h"/>
                                          </p:val>
                                        </p:tav>
                                      </p:tavLst>
                                    </p:anim>
                                  </p:childTnLst>
                                </p:cTn>
                              </p:par>
                            </p:childTnLst>
                          </p:cTn>
                        </p:par>
                        <p:par>
                          <p:cTn id="56" fill="hold" nodeType="afterGroup">
                            <p:stCondLst>
                              <p:cond delay="5500"/>
                            </p:stCondLst>
                            <p:childTnLst>
                              <p:par>
                                <p:cTn id="57" presetID="17" presetClass="entr" presetSubtype="10" fill="hold" nodeType="afterEffect">
                                  <p:stCondLst>
                                    <p:cond delay="0"/>
                                  </p:stCondLst>
                                  <p:childTnLst>
                                    <p:set>
                                      <p:cBhvr>
                                        <p:cTn id="58" dur="1" fill="hold">
                                          <p:stCondLst>
                                            <p:cond delay="0"/>
                                          </p:stCondLst>
                                        </p:cTn>
                                        <p:tgtEl>
                                          <p:spTgt spid="421898"/>
                                        </p:tgtEl>
                                        <p:attrNameLst>
                                          <p:attrName>style.visibility</p:attrName>
                                        </p:attrNameLst>
                                      </p:cBhvr>
                                      <p:to>
                                        <p:strVal val="visible"/>
                                      </p:to>
                                    </p:set>
                                    <p:anim calcmode="lin" valueType="num">
                                      <p:cBhvr>
                                        <p:cTn id="59" dur="500" fill="hold"/>
                                        <p:tgtEl>
                                          <p:spTgt spid="421898"/>
                                        </p:tgtEl>
                                        <p:attrNameLst>
                                          <p:attrName>ppt_w</p:attrName>
                                        </p:attrNameLst>
                                      </p:cBhvr>
                                      <p:tavLst>
                                        <p:tav tm="0%">
                                          <p:val>
                                            <p:fltVal val="0"/>
                                          </p:val>
                                        </p:tav>
                                        <p:tav tm="100%">
                                          <p:val>
                                            <p:strVal val="#ppt_w"/>
                                          </p:val>
                                        </p:tav>
                                      </p:tavLst>
                                    </p:anim>
                                    <p:anim calcmode="lin" valueType="num">
                                      <p:cBhvr>
                                        <p:cTn id="60" dur="500" fill="hold"/>
                                        <p:tgtEl>
                                          <p:spTgt spid="421898"/>
                                        </p:tgtEl>
                                        <p:attrNameLst>
                                          <p:attrName>ppt_h</p:attrName>
                                        </p:attrNameLst>
                                      </p:cBhvr>
                                      <p:tavLst>
                                        <p:tav tm="0%">
                                          <p:val>
                                            <p:strVal val="#ppt_h"/>
                                          </p:val>
                                        </p:tav>
                                        <p:tav tm="100%">
                                          <p:val>
                                            <p:strVal val="#ppt_h"/>
                                          </p:val>
                                        </p:tav>
                                      </p:tavLst>
                                    </p:anim>
                                  </p:childTnLst>
                                </p:cTn>
                              </p:par>
                            </p:childTnLst>
                          </p:cTn>
                        </p:par>
                        <p:par>
                          <p:cTn id="61" fill="hold" nodeType="afterGroup">
                            <p:stCondLst>
                              <p:cond delay="6000"/>
                            </p:stCondLst>
                            <p:childTnLst>
                              <p:par>
                                <p:cTn id="62" presetID="17" presetClass="entr" presetSubtype="10" fill="hold" nodeType="afterEffect">
                                  <p:stCondLst>
                                    <p:cond delay="0"/>
                                  </p:stCondLst>
                                  <p:childTnLst>
                                    <p:set>
                                      <p:cBhvr>
                                        <p:cTn id="63" dur="1" fill="hold">
                                          <p:stCondLst>
                                            <p:cond delay="0"/>
                                          </p:stCondLst>
                                        </p:cTn>
                                        <p:tgtEl>
                                          <p:spTgt spid="421897"/>
                                        </p:tgtEl>
                                        <p:attrNameLst>
                                          <p:attrName>style.visibility</p:attrName>
                                        </p:attrNameLst>
                                      </p:cBhvr>
                                      <p:to>
                                        <p:strVal val="visible"/>
                                      </p:to>
                                    </p:set>
                                    <p:anim calcmode="lin" valueType="num">
                                      <p:cBhvr>
                                        <p:cTn id="64" dur="500" fill="hold"/>
                                        <p:tgtEl>
                                          <p:spTgt spid="421897"/>
                                        </p:tgtEl>
                                        <p:attrNameLst>
                                          <p:attrName>ppt_w</p:attrName>
                                        </p:attrNameLst>
                                      </p:cBhvr>
                                      <p:tavLst>
                                        <p:tav tm="0%">
                                          <p:val>
                                            <p:fltVal val="0"/>
                                          </p:val>
                                        </p:tav>
                                        <p:tav tm="100%">
                                          <p:val>
                                            <p:strVal val="#ppt_w"/>
                                          </p:val>
                                        </p:tav>
                                      </p:tavLst>
                                    </p:anim>
                                    <p:anim calcmode="lin" valueType="num">
                                      <p:cBhvr>
                                        <p:cTn id="65" dur="500" fill="hold"/>
                                        <p:tgtEl>
                                          <p:spTgt spid="421897"/>
                                        </p:tgtEl>
                                        <p:attrNameLst>
                                          <p:attrName>ppt_h</p:attrName>
                                        </p:attrNameLst>
                                      </p:cBhvr>
                                      <p:tavLst>
                                        <p:tav tm="0%">
                                          <p:val>
                                            <p:strVal val="#ppt_h"/>
                                          </p:val>
                                        </p:tav>
                                        <p:tav tm="100%">
                                          <p:val>
                                            <p:strVal val="#ppt_h"/>
                                          </p:val>
                                        </p:tav>
                                      </p:tavLst>
                                    </p:anim>
                                  </p:childTnLst>
                                </p:cTn>
                              </p:par>
                            </p:childTnLst>
                          </p:cTn>
                        </p:par>
                        <p:par>
                          <p:cTn id="66" fill="hold" nodeType="afterGroup">
                            <p:stCondLst>
                              <p:cond delay="6500"/>
                            </p:stCondLst>
                            <p:childTnLst>
                              <p:par>
                                <p:cTn id="67" presetID="17" presetClass="entr" presetSubtype="10" fill="hold" nodeType="afterEffect">
                                  <p:stCondLst>
                                    <p:cond delay="0"/>
                                  </p:stCondLst>
                                  <p:childTnLst>
                                    <p:set>
                                      <p:cBhvr>
                                        <p:cTn id="68" dur="1" fill="hold">
                                          <p:stCondLst>
                                            <p:cond delay="0"/>
                                          </p:stCondLst>
                                        </p:cTn>
                                        <p:tgtEl>
                                          <p:spTgt spid="421896"/>
                                        </p:tgtEl>
                                        <p:attrNameLst>
                                          <p:attrName>style.visibility</p:attrName>
                                        </p:attrNameLst>
                                      </p:cBhvr>
                                      <p:to>
                                        <p:strVal val="visible"/>
                                      </p:to>
                                    </p:set>
                                    <p:anim calcmode="lin" valueType="num">
                                      <p:cBhvr>
                                        <p:cTn id="69" dur="500" fill="hold"/>
                                        <p:tgtEl>
                                          <p:spTgt spid="421896"/>
                                        </p:tgtEl>
                                        <p:attrNameLst>
                                          <p:attrName>ppt_w</p:attrName>
                                        </p:attrNameLst>
                                      </p:cBhvr>
                                      <p:tavLst>
                                        <p:tav tm="0%">
                                          <p:val>
                                            <p:fltVal val="0"/>
                                          </p:val>
                                        </p:tav>
                                        <p:tav tm="100%">
                                          <p:val>
                                            <p:strVal val="#ppt_w"/>
                                          </p:val>
                                        </p:tav>
                                      </p:tavLst>
                                    </p:anim>
                                    <p:anim calcmode="lin" valueType="num">
                                      <p:cBhvr>
                                        <p:cTn id="70" dur="500" fill="hold"/>
                                        <p:tgtEl>
                                          <p:spTgt spid="421896"/>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4" grpId="0" autoUpdateAnimBg="0"/>
      <p:bldP spid="421893" grpId="0" autoUpdateAnimBg="0"/>
      <p:bldP spid="421892" grpId="0" autoUpdateAnimBg="0"/>
    </p:bldLst>
  </p:timing>
</p:sld>
</file>

<file path=ppt/slides/slide1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19856" name="Picture 16">
            <a:extLst>
              <a:ext uri="{FF2B5EF4-FFF2-40B4-BE49-F238E27FC236}">
                <a16:creationId xmlns:a16="http://schemas.microsoft.com/office/drawing/2014/main" id="{FF7BD75E-34C3-48DA-957E-7CB2F0876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428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19855" name="Rectangle 15">
            <a:extLst>
              <a:ext uri="{FF2B5EF4-FFF2-40B4-BE49-F238E27FC236}">
                <a16:creationId xmlns:a16="http://schemas.microsoft.com/office/drawing/2014/main" id="{37837F86-503B-46BB-A26C-763DCA4BA392}"/>
              </a:ext>
            </a:extLst>
          </p:cNvPr>
          <p:cNvSpPr>
            <a:spLocks noChangeArrowheads="1"/>
          </p:cNvSpPr>
          <p:nvPr/>
        </p:nvSpPr>
        <p:spPr bwMode="auto">
          <a:xfrm>
            <a:off x="411163" y="192088"/>
            <a:ext cx="8397875" cy="12954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2. Normal Distribution of Flow</a:t>
            </a:r>
            <a:br>
              <a:rPr lang="en-US" altLang="uk-UA" sz="3600" b="1">
                <a:solidFill>
                  <a:schemeClr val="hlink"/>
                </a:solidFill>
                <a:latin typeface="Arial" panose="020B0604020202020204" pitchFamily="34" charset="0"/>
                <a:cs typeface="Arial" panose="020B0604020202020204" pitchFamily="34" charset="0"/>
              </a:rPr>
            </a:br>
            <a:r>
              <a:rPr lang="en-US" altLang="uk-UA" sz="2800" b="1">
                <a:solidFill>
                  <a:schemeClr val="hlink"/>
                </a:solidFill>
                <a:latin typeface="Arial" panose="020B0604020202020204" pitchFamily="34" charset="0"/>
                <a:cs typeface="Arial" panose="020B0604020202020204" pitchFamily="34" charset="0"/>
              </a:rPr>
              <a:t>Upper Versus Lower Lobes</a:t>
            </a:r>
            <a:r>
              <a:rPr lang="en-US" altLang="uk-UA" sz="28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19854" name="Text Box 14">
            <a:extLst>
              <a:ext uri="{FF2B5EF4-FFF2-40B4-BE49-F238E27FC236}">
                <a16:creationId xmlns:a16="http://schemas.microsoft.com/office/drawing/2014/main" id="{1CD55F67-5D13-40E8-8F88-877F9CED00C5}"/>
              </a:ext>
            </a:extLst>
          </p:cNvPr>
          <p:cNvSpPr txBox="1">
            <a:spLocks noChangeArrowheads="1"/>
          </p:cNvSpPr>
          <p:nvPr/>
        </p:nvSpPr>
        <p:spPr bwMode="auto">
          <a:xfrm>
            <a:off x="1060450" y="2500313"/>
            <a:ext cx="2328863" cy="13112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pPr eaLnBrk="0" hangingPunct="0">
              <a:spcBef>
                <a:spcPct val="50%"/>
              </a:spcBef>
            </a:pPr>
            <a:r>
              <a:rPr lang="en-US" altLang="uk-UA" sz="2000" b="1">
                <a:latin typeface="Arial" panose="020B0604020202020204" pitchFamily="34" charset="0"/>
                <a:cs typeface="Arial" panose="020B0604020202020204" pitchFamily="34" charset="0"/>
              </a:rPr>
              <a:t>In erect position, blood flow to bases &gt; than flow to apices</a:t>
            </a:r>
            <a:r>
              <a:rPr lang="en-US" altLang="uk-UA" sz="17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19853" name="Rectangle 13">
            <a:extLst>
              <a:ext uri="{FF2B5EF4-FFF2-40B4-BE49-F238E27FC236}">
                <a16:creationId xmlns:a16="http://schemas.microsoft.com/office/drawing/2014/main" id="{08D3FD4A-F35D-48EC-9878-C42095B81C9F}"/>
              </a:ext>
            </a:extLst>
          </p:cNvPr>
          <p:cNvSpPr>
            <a:spLocks noChangeArrowheads="1"/>
          </p:cNvSpPr>
          <p:nvPr/>
        </p:nvSpPr>
        <p:spPr bwMode="auto">
          <a:xfrm>
            <a:off x="3844925" y="3603625"/>
            <a:ext cx="1871663" cy="22256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r>
              <a:rPr lang="en-US" altLang="uk-UA" sz="2000" b="1">
                <a:solidFill>
                  <a:schemeClr val="bg2"/>
                </a:solidFill>
                <a:latin typeface="Arial" panose="020B0604020202020204" pitchFamily="34" charset="0"/>
                <a:cs typeface="Arial" panose="020B0604020202020204" pitchFamily="34" charset="0"/>
              </a:rPr>
              <a:t>Size of vessels at bases is normally </a:t>
            </a:r>
            <a:br>
              <a:rPr lang="en-US" altLang="uk-UA" sz="2000" b="1">
                <a:solidFill>
                  <a:schemeClr val="bg2"/>
                </a:solidFill>
                <a:latin typeface="Arial" panose="020B0604020202020204" pitchFamily="34" charset="0"/>
                <a:cs typeface="Arial" panose="020B0604020202020204" pitchFamily="34" charset="0"/>
              </a:rPr>
            </a:br>
            <a:r>
              <a:rPr lang="en-US" altLang="uk-UA" sz="2000" b="1">
                <a:solidFill>
                  <a:schemeClr val="bg2"/>
                </a:solidFill>
                <a:latin typeface="Arial" panose="020B0604020202020204" pitchFamily="34" charset="0"/>
                <a:cs typeface="Arial" panose="020B0604020202020204" pitchFamily="34" charset="0"/>
              </a:rPr>
              <a:t>&gt; than size </a:t>
            </a:r>
            <a:br>
              <a:rPr lang="en-US" altLang="uk-UA" sz="2000" b="1">
                <a:solidFill>
                  <a:schemeClr val="bg2"/>
                </a:solidFill>
                <a:latin typeface="Arial" panose="020B0604020202020204" pitchFamily="34" charset="0"/>
                <a:cs typeface="Arial" panose="020B0604020202020204" pitchFamily="34" charset="0"/>
              </a:rPr>
            </a:br>
            <a:r>
              <a:rPr lang="en-US" altLang="uk-UA" sz="2000" b="1">
                <a:solidFill>
                  <a:schemeClr val="bg2"/>
                </a:solidFill>
                <a:latin typeface="Arial" panose="020B0604020202020204" pitchFamily="34" charset="0"/>
                <a:cs typeface="Arial" panose="020B0604020202020204" pitchFamily="34" charset="0"/>
              </a:rPr>
              <a:t>of vessels </a:t>
            </a:r>
            <a:br>
              <a:rPr lang="en-US" altLang="uk-UA" sz="2000" b="1">
                <a:solidFill>
                  <a:schemeClr val="bg2"/>
                </a:solidFill>
                <a:latin typeface="Arial" panose="020B0604020202020204" pitchFamily="34" charset="0"/>
                <a:cs typeface="Arial" panose="020B0604020202020204" pitchFamily="34" charset="0"/>
              </a:rPr>
            </a:br>
            <a:r>
              <a:rPr lang="en-US" altLang="uk-UA" sz="2000" b="1">
                <a:solidFill>
                  <a:schemeClr val="bg2"/>
                </a:solidFill>
                <a:latin typeface="Arial" panose="020B0604020202020204" pitchFamily="34" charset="0"/>
                <a:cs typeface="Arial" panose="020B0604020202020204" pitchFamily="34" charset="0"/>
              </a:rPr>
              <a:t>at apex</a:t>
            </a:r>
            <a:r>
              <a:rPr lang="en-US" altLang="uk-UA" sz="1700">
                <a:solidFill>
                  <a:schemeClr val="bg2"/>
                </a:solidFill>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19852" name="Line 12">
            <a:extLst>
              <a:ext uri="{FF2B5EF4-FFF2-40B4-BE49-F238E27FC236}">
                <a16:creationId xmlns:a16="http://schemas.microsoft.com/office/drawing/2014/main" id="{2715799A-96C0-4AFA-8B4D-A9DE6990BE31}"/>
              </a:ext>
            </a:extLst>
          </p:cNvPr>
          <p:cNvSpPr>
            <a:spLocks noChangeShapeType="1"/>
          </p:cNvSpPr>
          <p:nvPr/>
        </p:nvSpPr>
        <p:spPr bwMode="auto">
          <a:xfrm flipV="1">
            <a:off x="5507038" y="2413000"/>
            <a:ext cx="669925" cy="2733675"/>
          </a:xfrm>
          <a:prstGeom prst="line">
            <a:avLst/>
          </a:prstGeom>
          <a:noFill/>
          <a:ln w="76200">
            <a:solidFill>
              <a:srgbClr val="618FF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uk-UA"/>
          </a:p>
        </p:txBody>
      </p:sp>
      <p:sp>
        <p:nvSpPr>
          <p:cNvPr id="419851" name="Line 11">
            <a:extLst>
              <a:ext uri="{FF2B5EF4-FFF2-40B4-BE49-F238E27FC236}">
                <a16:creationId xmlns:a16="http://schemas.microsoft.com/office/drawing/2014/main" id="{48EE8800-01C2-4C87-893D-734748D3C7F1}"/>
              </a:ext>
            </a:extLst>
          </p:cNvPr>
          <p:cNvSpPr>
            <a:spLocks noChangeShapeType="1"/>
          </p:cNvSpPr>
          <p:nvPr/>
        </p:nvSpPr>
        <p:spPr bwMode="auto">
          <a:xfrm flipH="1">
            <a:off x="2243138" y="4000500"/>
            <a:ext cx="1411287" cy="652463"/>
          </a:xfrm>
          <a:prstGeom prst="line">
            <a:avLst/>
          </a:prstGeom>
          <a:noFill/>
          <a:ln w="76200">
            <a:solidFill>
              <a:srgbClr val="618FF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9850" name="Oval 10">
            <a:extLst>
              <a:ext uri="{FF2B5EF4-FFF2-40B4-BE49-F238E27FC236}">
                <a16:creationId xmlns:a16="http://schemas.microsoft.com/office/drawing/2014/main" id="{FD27AAFC-7AB8-4700-B0DD-47B2728C97F9}"/>
              </a:ext>
            </a:extLst>
          </p:cNvPr>
          <p:cNvSpPr>
            <a:spLocks noChangeArrowheads="1"/>
          </p:cNvSpPr>
          <p:nvPr/>
        </p:nvSpPr>
        <p:spPr bwMode="auto">
          <a:xfrm>
            <a:off x="1028700" y="4502150"/>
            <a:ext cx="1079500" cy="10795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9849" name="Oval 9">
            <a:extLst>
              <a:ext uri="{FF2B5EF4-FFF2-40B4-BE49-F238E27FC236}">
                <a16:creationId xmlns:a16="http://schemas.microsoft.com/office/drawing/2014/main" id="{91AB9F03-E336-423B-A4CB-18900FE994DF}"/>
              </a:ext>
            </a:extLst>
          </p:cNvPr>
          <p:cNvSpPr>
            <a:spLocks noChangeArrowheads="1"/>
          </p:cNvSpPr>
          <p:nvPr/>
        </p:nvSpPr>
        <p:spPr bwMode="auto">
          <a:xfrm>
            <a:off x="5754688" y="1052513"/>
            <a:ext cx="1079500" cy="10795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nvGrpSpPr>
          <p:cNvPr id="419845" name="Group 5">
            <a:extLst>
              <a:ext uri="{FF2B5EF4-FFF2-40B4-BE49-F238E27FC236}">
                <a16:creationId xmlns:a16="http://schemas.microsoft.com/office/drawing/2014/main" id="{2E5F066E-6A6C-4A20-81BC-AC033E359973}"/>
              </a:ext>
            </a:extLst>
          </p:cNvPr>
          <p:cNvGrpSpPr>
            <a:grpSpLocks/>
          </p:cNvGrpSpPr>
          <p:nvPr/>
        </p:nvGrpSpPr>
        <p:grpSpPr bwMode="auto">
          <a:xfrm>
            <a:off x="6421438" y="4267200"/>
            <a:ext cx="1079500" cy="1079500"/>
            <a:chOff x="4021" y="2668"/>
            <a:chExt cx="680" cy="680"/>
          </a:xfrm>
        </p:grpSpPr>
        <p:sp>
          <p:nvSpPr>
            <p:cNvPr id="419848" name="Oval 8">
              <a:extLst>
                <a:ext uri="{FF2B5EF4-FFF2-40B4-BE49-F238E27FC236}">
                  <a16:creationId xmlns:a16="http://schemas.microsoft.com/office/drawing/2014/main" id="{EA79E73D-3F39-46EB-9396-598FDA229CDE}"/>
                </a:ext>
              </a:extLst>
            </p:cNvPr>
            <p:cNvSpPr>
              <a:spLocks noChangeArrowheads="1"/>
            </p:cNvSpPr>
            <p:nvPr/>
          </p:nvSpPr>
          <p:spPr bwMode="auto">
            <a:xfrm>
              <a:off x="4021" y="2668"/>
              <a:ext cx="680" cy="680"/>
            </a:xfrm>
            <a:prstGeom prst="ellipse">
              <a:avLst/>
            </a:prstGeom>
            <a:noFill/>
            <a:ln w="50800">
              <a:solidFill>
                <a:srgbClr val="E82269"/>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9847" name="Line 7">
              <a:extLst>
                <a:ext uri="{FF2B5EF4-FFF2-40B4-BE49-F238E27FC236}">
                  <a16:creationId xmlns:a16="http://schemas.microsoft.com/office/drawing/2014/main" id="{BC39BE15-D5B5-468C-A902-9DAD099A635B}"/>
                </a:ext>
              </a:extLst>
            </p:cNvPr>
            <p:cNvSpPr>
              <a:spLocks noChangeShapeType="1"/>
            </p:cNvSpPr>
            <p:nvPr/>
          </p:nvSpPr>
          <p:spPr bwMode="auto">
            <a:xfrm flipV="1">
              <a:off x="4134" y="2786"/>
              <a:ext cx="458" cy="458"/>
            </a:xfrm>
            <a:prstGeom prst="line">
              <a:avLst/>
            </a:prstGeom>
            <a:noFill/>
            <a:ln w="76200">
              <a:solidFill>
                <a:srgbClr val="E8226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9846" name="Line 6">
              <a:extLst>
                <a:ext uri="{FF2B5EF4-FFF2-40B4-BE49-F238E27FC236}">
                  <a16:creationId xmlns:a16="http://schemas.microsoft.com/office/drawing/2014/main" id="{745D3A1D-9F30-4459-9C2C-8DE0B4A0415C}"/>
                </a:ext>
              </a:extLst>
            </p:cNvPr>
            <p:cNvSpPr>
              <a:spLocks noChangeShapeType="1"/>
            </p:cNvSpPr>
            <p:nvPr/>
          </p:nvSpPr>
          <p:spPr bwMode="auto">
            <a:xfrm>
              <a:off x="4134" y="2754"/>
              <a:ext cx="462" cy="522"/>
            </a:xfrm>
            <a:prstGeom prst="line">
              <a:avLst/>
            </a:prstGeom>
            <a:noFill/>
            <a:ln w="76200">
              <a:solidFill>
                <a:srgbClr val="E8226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sp>
        <p:nvSpPr>
          <p:cNvPr id="419844" name="Text Box 4">
            <a:extLst>
              <a:ext uri="{FF2B5EF4-FFF2-40B4-BE49-F238E27FC236}">
                <a16:creationId xmlns:a16="http://schemas.microsoft.com/office/drawing/2014/main" id="{2723237D-6307-4D6A-8A9D-378C547A2495}"/>
              </a:ext>
            </a:extLst>
          </p:cNvPr>
          <p:cNvSpPr txBox="1">
            <a:spLocks noChangeArrowheads="1"/>
          </p:cNvSpPr>
          <p:nvPr/>
        </p:nvSpPr>
        <p:spPr bwMode="auto">
          <a:xfrm>
            <a:off x="5607050" y="5518150"/>
            <a:ext cx="3168650" cy="10699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1600" b="1">
                <a:solidFill>
                  <a:srgbClr val="E82269"/>
                </a:solidFill>
                <a:latin typeface="Arial" panose="020B0604020202020204" pitchFamily="34" charset="0"/>
                <a:cs typeface="Arial" panose="020B0604020202020204" pitchFamily="34" charset="0"/>
              </a:rPr>
              <a:t>You can’t measure size of vessels at the left base because the heart obscures them</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9854"/>
                                        </p:tgtEl>
                                        <p:attrNameLst>
                                          <p:attrName>style.visibility</p:attrName>
                                        </p:attrNameLst>
                                      </p:cBhvr>
                                      <p:to>
                                        <p:strVal val="visible"/>
                                      </p:to>
                                    </p:set>
                                    <p:animEffect transition="in" filter="wipe(up)">
                                      <p:cBhvr>
                                        <p:cTn id="7" dur="500"/>
                                        <p:tgtEl>
                                          <p:spTgt spid="419854"/>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419850"/>
                                        </p:tgtEl>
                                        <p:attrNameLst>
                                          <p:attrName>style.visibility</p:attrName>
                                        </p:attrNameLst>
                                      </p:cBhvr>
                                      <p:to>
                                        <p:strVal val="visible"/>
                                      </p:to>
                                    </p:set>
                                    <p:anim calcmode="lin" valueType="num">
                                      <p:cBhvr>
                                        <p:cTn id="11" dur="500" fill="hold"/>
                                        <p:tgtEl>
                                          <p:spTgt spid="419850"/>
                                        </p:tgtEl>
                                        <p:attrNameLst>
                                          <p:attrName>ppt_w</p:attrName>
                                        </p:attrNameLst>
                                      </p:cBhvr>
                                      <p:tavLst>
                                        <p:tav tm="0%">
                                          <p:val>
                                            <p:fltVal val="0"/>
                                          </p:val>
                                        </p:tav>
                                        <p:tav tm="100%">
                                          <p:val>
                                            <p:strVal val="#ppt_w"/>
                                          </p:val>
                                        </p:tav>
                                      </p:tavLst>
                                    </p:anim>
                                    <p:anim calcmode="lin" valueType="num">
                                      <p:cBhvr>
                                        <p:cTn id="12" dur="500" fill="hold"/>
                                        <p:tgtEl>
                                          <p:spTgt spid="419850"/>
                                        </p:tgtEl>
                                        <p:attrNameLst>
                                          <p:attrName>ppt_h</p:attrName>
                                        </p:attrNameLst>
                                      </p:cBhvr>
                                      <p:tavLst>
                                        <p:tav tm="0%">
                                          <p:val>
                                            <p:fltVal val="0"/>
                                          </p:val>
                                        </p:tav>
                                        <p:tav tm="100%">
                                          <p:val>
                                            <p:strVal val="#ppt_h"/>
                                          </p:val>
                                        </p:tav>
                                      </p:tavLst>
                                    </p:anim>
                                  </p:childTnLst>
                                </p:cTn>
                              </p:par>
                            </p:childTnLst>
                          </p:cTn>
                        </p:par>
                        <p:par>
                          <p:cTn id="13" fill="hold" nodeType="afterGroup">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19849"/>
                                        </p:tgtEl>
                                        <p:attrNameLst>
                                          <p:attrName>style.visibility</p:attrName>
                                        </p:attrNameLst>
                                      </p:cBhvr>
                                      <p:to>
                                        <p:strVal val="visible"/>
                                      </p:to>
                                    </p:set>
                                    <p:anim calcmode="lin" valueType="num">
                                      <p:cBhvr>
                                        <p:cTn id="16" dur="500" fill="hold"/>
                                        <p:tgtEl>
                                          <p:spTgt spid="419849"/>
                                        </p:tgtEl>
                                        <p:attrNameLst>
                                          <p:attrName>ppt_w</p:attrName>
                                        </p:attrNameLst>
                                      </p:cBhvr>
                                      <p:tavLst>
                                        <p:tav tm="0%">
                                          <p:val>
                                            <p:fltVal val="0"/>
                                          </p:val>
                                        </p:tav>
                                        <p:tav tm="100%">
                                          <p:val>
                                            <p:strVal val="#ppt_w"/>
                                          </p:val>
                                        </p:tav>
                                      </p:tavLst>
                                    </p:anim>
                                    <p:anim calcmode="lin" valueType="num">
                                      <p:cBhvr>
                                        <p:cTn id="17" dur="500" fill="hold"/>
                                        <p:tgtEl>
                                          <p:spTgt spid="419849"/>
                                        </p:tgtEl>
                                        <p:attrNameLst>
                                          <p:attrName>ppt_h</p:attrName>
                                        </p:attrNameLst>
                                      </p:cBhvr>
                                      <p:tavLst>
                                        <p:tav tm="0%">
                                          <p:val>
                                            <p:fltVal val="0"/>
                                          </p:val>
                                        </p:tav>
                                        <p:tav tm="100%">
                                          <p:val>
                                            <p:strVal val="#ppt_h"/>
                                          </p:val>
                                        </p:tav>
                                      </p:tavLst>
                                    </p:anim>
                                  </p:childTnLst>
                                </p:cTn>
                              </p:par>
                            </p:childTnLst>
                          </p:cTn>
                        </p:par>
                        <p:par>
                          <p:cTn id="18" fill="hold" nodeType="afterGroup">
                            <p:stCondLst>
                              <p:cond delay="1500"/>
                            </p:stCondLst>
                            <p:childTnLst>
                              <p:par>
                                <p:cTn id="19" presetID="23" presetClass="entr" presetSubtype="16" fill="hold" nodeType="afterEffect">
                                  <p:stCondLst>
                                    <p:cond delay="0"/>
                                  </p:stCondLst>
                                  <p:childTnLst>
                                    <p:set>
                                      <p:cBhvr>
                                        <p:cTn id="20" dur="1" fill="hold">
                                          <p:stCondLst>
                                            <p:cond delay="0"/>
                                          </p:stCondLst>
                                        </p:cTn>
                                        <p:tgtEl>
                                          <p:spTgt spid="419845"/>
                                        </p:tgtEl>
                                        <p:attrNameLst>
                                          <p:attrName>style.visibility</p:attrName>
                                        </p:attrNameLst>
                                      </p:cBhvr>
                                      <p:to>
                                        <p:strVal val="visible"/>
                                      </p:to>
                                    </p:set>
                                    <p:anim calcmode="lin" valueType="num">
                                      <p:cBhvr>
                                        <p:cTn id="21" dur="500" fill="hold"/>
                                        <p:tgtEl>
                                          <p:spTgt spid="419845"/>
                                        </p:tgtEl>
                                        <p:attrNameLst>
                                          <p:attrName>ppt_w</p:attrName>
                                        </p:attrNameLst>
                                      </p:cBhvr>
                                      <p:tavLst>
                                        <p:tav tm="0%">
                                          <p:val>
                                            <p:fltVal val="0"/>
                                          </p:val>
                                        </p:tav>
                                        <p:tav tm="100%">
                                          <p:val>
                                            <p:strVal val="#ppt_w"/>
                                          </p:val>
                                        </p:tav>
                                      </p:tavLst>
                                    </p:anim>
                                    <p:anim calcmode="lin" valueType="num">
                                      <p:cBhvr>
                                        <p:cTn id="22" dur="500" fill="hold"/>
                                        <p:tgtEl>
                                          <p:spTgt spid="419845"/>
                                        </p:tgtEl>
                                        <p:attrNameLst>
                                          <p:attrName>ppt_h</p:attrName>
                                        </p:attrNameLst>
                                      </p:cBhvr>
                                      <p:tavLst>
                                        <p:tav tm="0%">
                                          <p:val>
                                            <p:fltVal val="0"/>
                                          </p:val>
                                        </p:tav>
                                        <p:tav tm="1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419853"/>
                                        </p:tgtEl>
                                        <p:attrNameLst>
                                          <p:attrName>style.visibility</p:attrName>
                                        </p:attrNameLst>
                                      </p:cBhvr>
                                      <p:to>
                                        <p:strVal val="visible"/>
                                      </p:to>
                                    </p:set>
                                    <p:animEffect transition="in" filter="wipe(up)">
                                      <p:cBhvr>
                                        <p:cTn id="26" dur="500"/>
                                        <p:tgtEl>
                                          <p:spTgt spid="419853"/>
                                        </p:tgtEl>
                                      </p:cBhvr>
                                    </p:animEffect>
                                  </p:childTnLst>
                                </p:cTn>
                              </p:par>
                            </p:childTnLst>
                          </p:cTn>
                        </p:par>
                        <p:par>
                          <p:cTn id="27" fill="hold" nodeType="afterGroup">
                            <p:stCondLst>
                              <p:cond delay="2500"/>
                            </p:stCondLst>
                            <p:childTnLst>
                              <p:par>
                                <p:cTn id="28" presetID="17" presetClass="entr" presetSubtype="10" fill="hold" nodeType="afterEffect">
                                  <p:stCondLst>
                                    <p:cond delay="0"/>
                                  </p:stCondLst>
                                  <p:childTnLst>
                                    <p:set>
                                      <p:cBhvr>
                                        <p:cTn id="29" dur="1" fill="hold">
                                          <p:stCondLst>
                                            <p:cond delay="0"/>
                                          </p:stCondLst>
                                        </p:cTn>
                                        <p:tgtEl>
                                          <p:spTgt spid="419851"/>
                                        </p:tgtEl>
                                        <p:attrNameLst>
                                          <p:attrName>style.visibility</p:attrName>
                                        </p:attrNameLst>
                                      </p:cBhvr>
                                      <p:to>
                                        <p:strVal val="visible"/>
                                      </p:to>
                                    </p:set>
                                    <p:anim calcmode="lin" valueType="num">
                                      <p:cBhvr>
                                        <p:cTn id="30" dur="500" fill="hold"/>
                                        <p:tgtEl>
                                          <p:spTgt spid="419851"/>
                                        </p:tgtEl>
                                        <p:attrNameLst>
                                          <p:attrName>ppt_w</p:attrName>
                                        </p:attrNameLst>
                                      </p:cBhvr>
                                      <p:tavLst>
                                        <p:tav tm="0%">
                                          <p:val>
                                            <p:fltVal val="0"/>
                                          </p:val>
                                        </p:tav>
                                        <p:tav tm="100%">
                                          <p:val>
                                            <p:strVal val="#ppt_w"/>
                                          </p:val>
                                        </p:tav>
                                      </p:tavLst>
                                    </p:anim>
                                    <p:anim calcmode="lin" valueType="num">
                                      <p:cBhvr>
                                        <p:cTn id="31" dur="500" fill="hold"/>
                                        <p:tgtEl>
                                          <p:spTgt spid="419851"/>
                                        </p:tgtEl>
                                        <p:attrNameLst>
                                          <p:attrName>ppt_h</p:attrName>
                                        </p:attrNameLst>
                                      </p:cBhvr>
                                      <p:tavLst>
                                        <p:tav tm="0%">
                                          <p:val>
                                            <p:strVal val="#ppt_h"/>
                                          </p:val>
                                        </p:tav>
                                        <p:tav tm="100%">
                                          <p:val>
                                            <p:strVal val="#ppt_h"/>
                                          </p:val>
                                        </p:tav>
                                      </p:tavLst>
                                    </p:anim>
                                  </p:childTnLst>
                                </p:cTn>
                              </p:par>
                            </p:childTnLst>
                          </p:cTn>
                        </p:par>
                        <p:par>
                          <p:cTn id="32" fill="hold" nodeType="afterGroup">
                            <p:stCondLst>
                              <p:cond delay="3000"/>
                            </p:stCondLst>
                            <p:childTnLst>
                              <p:par>
                                <p:cTn id="33" presetID="17" presetClass="entr" presetSubtype="10" fill="hold" nodeType="afterEffect">
                                  <p:stCondLst>
                                    <p:cond delay="0"/>
                                  </p:stCondLst>
                                  <p:childTnLst>
                                    <p:set>
                                      <p:cBhvr>
                                        <p:cTn id="34" dur="1" fill="hold">
                                          <p:stCondLst>
                                            <p:cond delay="0"/>
                                          </p:stCondLst>
                                        </p:cTn>
                                        <p:tgtEl>
                                          <p:spTgt spid="419852"/>
                                        </p:tgtEl>
                                        <p:attrNameLst>
                                          <p:attrName>style.visibility</p:attrName>
                                        </p:attrNameLst>
                                      </p:cBhvr>
                                      <p:to>
                                        <p:strVal val="visible"/>
                                      </p:to>
                                    </p:set>
                                    <p:anim calcmode="lin" valueType="num">
                                      <p:cBhvr>
                                        <p:cTn id="35" dur="500" fill="hold"/>
                                        <p:tgtEl>
                                          <p:spTgt spid="419852"/>
                                        </p:tgtEl>
                                        <p:attrNameLst>
                                          <p:attrName>ppt_w</p:attrName>
                                        </p:attrNameLst>
                                      </p:cBhvr>
                                      <p:tavLst>
                                        <p:tav tm="0%">
                                          <p:val>
                                            <p:fltVal val="0"/>
                                          </p:val>
                                        </p:tav>
                                        <p:tav tm="100%">
                                          <p:val>
                                            <p:strVal val="#ppt_w"/>
                                          </p:val>
                                        </p:tav>
                                      </p:tavLst>
                                    </p:anim>
                                    <p:anim calcmode="lin" valueType="num">
                                      <p:cBhvr>
                                        <p:cTn id="36" dur="500" fill="hold"/>
                                        <p:tgtEl>
                                          <p:spTgt spid="419852"/>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54" grpId="0" autoUpdateAnimBg="0"/>
      <p:bldP spid="419853" grpId="0" autoUpdateAnimBg="0"/>
    </p:bldLst>
  </p:timing>
</p:sld>
</file>

<file path=ppt/slides/slide2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0874" name="Picture 10">
            <a:extLst>
              <a:ext uri="{FF2B5EF4-FFF2-40B4-BE49-F238E27FC236}">
                <a16:creationId xmlns:a16="http://schemas.microsoft.com/office/drawing/2014/main" id="{D035FB31-F422-438D-A24C-60EF3DFC9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33363"/>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20873" name="Rectangle 9">
            <a:extLst>
              <a:ext uri="{FF2B5EF4-FFF2-40B4-BE49-F238E27FC236}">
                <a16:creationId xmlns:a16="http://schemas.microsoft.com/office/drawing/2014/main" id="{8058BEC0-B149-4661-9632-84F8878175D5}"/>
              </a:ext>
            </a:extLst>
          </p:cNvPr>
          <p:cNvSpPr>
            <a:spLocks noChangeArrowheads="1"/>
          </p:cNvSpPr>
          <p:nvPr/>
        </p:nvSpPr>
        <p:spPr bwMode="auto">
          <a:xfrm>
            <a:off x="984250" y="3473450"/>
            <a:ext cx="1620838" cy="19208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Normal tapering of vessels from central to peripheral</a:t>
            </a:r>
            <a:endParaRPr lang="en-US" altLang="uk-UA">
              <a:latin typeface="Arial" panose="020B0604020202020204" pitchFamily="34" charset="0"/>
            </a:endParaRPr>
          </a:p>
        </p:txBody>
      </p:sp>
      <p:sp>
        <p:nvSpPr>
          <p:cNvPr id="420872" name="Rectangle 8">
            <a:extLst>
              <a:ext uri="{FF2B5EF4-FFF2-40B4-BE49-F238E27FC236}">
                <a16:creationId xmlns:a16="http://schemas.microsoft.com/office/drawing/2014/main" id="{3F380458-4534-436A-81A0-1237D22C47D9}"/>
              </a:ext>
            </a:extLst>
          </p:cNvPr>
          <p:cNvSpPr>
            <a:spLocks noChangeArrowheads="1"/>
          </p:cNvSpPr>
          <p:nvPr/>
        </p:nvSpPr>
        <p:spPr bwMode="auto">
          <a:xfrm>
            <a:off x="5513388" y="1189038"/>
            <a:ext cx="2389187" cy="16160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Central vessels give rise to progressively smaller peripheral branches</a:t>
            </a:r>
            <a:endParaRPr lang="en-US" altLang="uk-UA">
              <a:latin typeface="Arial" panose="020B0604020202020204" pitchFamily="34" charset="0"/>
            </a:endParaRPr>
          </a:p>
        </p:txBody>
      </p:sp>
      <p:sp>
        <p:nvSpPr>
          <p:cNvPr id="420871" name="Line 7">
            <a:extLst>
              <a:ext uri="{FF2B5EF4-FFF2-40B4-BE49-F238E27FC236}">
                <a16:creationId xmlns:a16="http://schemas.microsoft.com/office/drawing/2014/main" id="{3477E1EB-7FCF-4092-8A2B-6D8A588BE328}"/>
              </a:ext>
            </a:extLst>
          </p:cNvPr>
          <p:cNvSpPr>
            <a:spLocks noChangeShapeType="1"/>
          </p:cNvSpPr>
          <p:nvPr/>
        </p:nvSpPr>
        <p:spPr bwMode="auto">
          <a:xfrm flipV="1">
            <a:off x="2468563" y="2181225"/>
            <a:ext cx="466725" cy="466725"/>
          </a:xfrm>
          <a:prstGeom prst="line">
            <a:avLst/>
          </a:prstGeom>
          <a:noFill/>
          <a:ln w="28575">
            <a:solidFill>
              <a:srgbClr val="E82269"/>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20870" name="Line 6">
            <a:extLst>
              <a:ext uri="{FF2B5EF4-FFF2-40B4-BE49-F238E27FC236}">
                <a16:creationId xmlns:a16="http://schemas.microsoft.com/office/drawing/2014/main" id="{7B9AECE4-DB8D-4750-B966-A2BE3A0F5A12}"/>
              </a:ext>
            </a:extLst>
          </p:cNvPr>
          <p:cNvSpPr>
            <a:spLocks noChangeShapeType="1"/>
          </p:cNvSpPr>
          <p:nvPr/>
        </p:nvSpPr>
        <p:spPr bwMode="auto">
          <a:xfrm flipV="1">
            <a:off x="2870200" y="2478088"/>
            <a:ext cx="466725" cy="466725"/>
          </a:xfrm>
          <a:prstGeom prst="line">
            <a:avLst/>
          </a:prstGeom>
          <a:noFill/>
          <a:ln w="28575">
            <a:solidFill>
              <a:srgbClr val="E82269"/>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20869" name="Line 5">
            <a:extLst>
              <a:ext uri="{FF2B5EF4-FFF2-40B4-BE49-F238E27FC236}">
                <a16:creationId xmlns:a16="http://schemas.microsoft.com/office/drawing/2014/main" id="{9A6D4102-B8DD-4299-99AA-CD966486C5B7}"/>
              </a:ext>
            </a:extLst>
          </p:cNvPr>
          <p:cNvSpPr>
            <a:spLocks noChangeShapeType="1"/>
          </p:cNvSpPr>
          <p:nvPr/>
        </p:nvSpPr>
        <p:spPr bwMode="auto">
          <a:xfrm flipV="1">
            <a:off x="2100263" y="1922463"/>
            <a:ext cx="466725" cy="466725"/>
          </a:xfrm>
          <a:prstGeom prst="line">
            <a:avLst/>
          </a:prstGeom>
          <a:noFill/>
          <a:ln w="28575">
            <a:solidFill>
              <a:srgbClr val="E82269"/>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20868" name="Rectangle 4">
            <a:extLst>
              <a:ext uri="{FF2B5EF4-FFF2-40B4-BE49-F238E27FC236}">
                <a16:creationId xmlns:a16="http://schemas.microsoft.com/office/drawing/2014/main" id="{F8156EE1-9EDD-4E12-8A9E-FBAF46FF5C2B}"/>
              </a:ext>
            </a:extLst>
          </p:cNvPr>
          <p:cNvSpPr>
            <a:spLocks noChangeArrowheads="1"/>
          </p:cNvSpPr>
          <p:nvPr/>
        </p:nvSpPr>
        <p:spPr bwMode="auto">
          <a:xfrm>
            <a:off x="411163" y="200025"/>
            <a:ext cx="8397875" cy="12954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3. Normal Distribution of Flow</a:t>
            </a:r>
            <a:br>
              <a:rPr lang="en-US" altLang="uk-UA" sz="3600" b="1">
                <a:solidFill>
                  <a:schemeClr val="hlink"/>
                </a:solidFill>
                <a:latin typeface="Arial" panose="020B0604020202020204" pitchFamily="34" charset="0"/>
                <a:cs typeface="Arial" panose="020B0604020202020204" pitchFamily="34" charset="0"/>
              </a:rPr>
            </a:br>
            <a:r>
              <a:rPr lang="en-US" altLang="uk-UA" sz="2800" b="1">
                <a:solidFill>
                  <a:schemeClr val="hlink"/>
                </a:solidFill>
                <a:latin typeface="Arial" panose="020B0604020202020204" pitchFamily="34" charset="0"/>
                <a:cs typeface="Arial" panose="020B0604020202020204" pitchFamily="34" charset="0"/>
              </a:rPr>
              <a:t>Central versus peripheral</a:t>
            </a:r>
            <a:r>
              <a:rPr lang="en-US" altLang="uk-UA" sz="28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0872"/>
                                        </p:tgtEl>
                                        <p:attrNameLst>
                                          <p:attrName>style.visibility</p:attrName>
                                        </p:attrNameLst>
                                      </p:cBhvr>
                                      <p:to>
                                        <p:strVal val="visible"/>
                                      </p:to>
                                    </p:set>
                                    <p:animEffect transition="in" filter="wipe(up)">
                                      <p:cBhvr>
                                        <p:cTn id="7" dur="500"/>
                                        <p:tgtEl>
                                          <p:spTgt spid="42087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0873"/>
                                        </p:tgtEl>
                                        <p:attrNameLst>
                                          <p:attrName>style.visibility</p:attrName>
                                        </p:attrNameLst>
                                      </p:cBhvr>
                                      <p:to>
                                        <p:strVal val="visible"/>
                                      </p:to>
                                    </p:set>
                                    <p:animEffect transition="in" filter="wipe(up)">
                                      <p:cBhvr>
                                        <p:cTn id="11" dur="500"/>
                                        <p:tgtEl>
                                          <p:spTgt spid="420873"/>
                                        </p:tgtEl>
                                      </p:cBhvr>
                                    </p:animEffect>
                                  </p:childTnLst>
                                </p:cTn>
                              </p:par>
                            </p:childTnLst>
                          </p:cTn>
                        </p:par>
                        <p:par>
                          <p:cTn id="12" fill="hold" nodeType="afterGroup">
                            <p:stCondLst>
                              <p:cond delay="1000"/>
                            </p:stCondLst>
                            <p:childTnLst>
                              <p:par>
                                <p:cTn id="13" presetID="17" presetClass="entr" presetSubtype="10" fill="hold" nodeType="afterEffect">
                                  <p:stCondLst>
                                    <p:cond delay="0"/>
                                  </p:stCondLst>
                                  <p:childTnLst>
                                    <p:set>
                                      <p:cBhvr>
                                        <p:cTn id="14" dur="1" fill="hold">
                                          <p:stCondLst>
                                            <p:cond delay="0"/>
                                          </p:stCondLst>
                                        </p:cTn>
                                        <p:tgtEl>
                                          <p:spTgt spid="420870"/>
                                        </p:tgtEl>
                                        <p:attrNameLst>
                                          <p:attrName>style.visibility</p:attrName>
                                        </p:attrNameLst>
                                      </p:cBhvr>
                                      <p:to>
                                        <p:strVal val="visible"/>
                                      </p:to>
                                    </p:set>
                                    <p:anim calcmode="lin" valueType="num">
                                      <p:cBhvr>
                                        <p:cTn id="15" dur="500" fill="hold"/>
                                        <p:tgtEl>
                                          <p:spTgt spid="420870"/>
                                        </p:tgtEl>
                                        <p:attrNameLst>
                                          <p:attrName>ppt_w</p:attrName>
                                        </p:attrNameLst>
                                      </p:cBhvr>
                                      <p:tavLst>
                                        <p:tav tm="0%">
                                          <p:val>
                                            <p:fltVal val="0"/>
                                          </p:val>
                                        </p:tav>
                                        <p:tav tm="100%">
                                          <p:val>
                                            <p:strVal val="#ppt_w"/>
                                          </p:val>
                                        </p:tav>
                                      </p:tavLst>
                                    </p:anim>
                                    <p:anim calcmode="lin" valueType="num">
                                      <p:cBhvr>
                                        <p:cTn id="16" dur="500" fill="hold"/>
                                        <p:tgtEl>
                                          <p:spTgt spid="420870"/>
                                        </p:tgtEl>
                                        <p:attrNameLst>
                                          <p:attrName>ppt_h</p:attrName>
                                        </p:attrNameLst>
                                      </p:cBhvr>
                                      <p:tavLst>
                                        <p:tav tm="0%">
                                          <p:val>
                                            <p:strVal val="#ppt_h"/>
                                          </p:val>
                                        </p:tav>
                                        <p:tav tm="100%">
                                          <p:val>
                                            <p:strVal val="#ppt_h"/>
                                          </p:val>
                                        </p:tav>
                                      </p:tavLst>
                                    </p:anim>
                                  </p:childTnLst>
                                </p:cTn>
                              </p:par>
                            </p:childTnLst>
                          </p:cTn>
                        </p:par>
                        <p:par>
                          <p:cTn id="17" fill="hold" nodeType="afterGroup">
                            <p:stCondLst>
                              <p:cond delay="1500"/>
                            </p:stCondLst>
                            <p:childTnLst>
                              <p:par>
                                <p:cTn id="18" presetID="17" presetClass="entr" presetSubtype="10" fill="hold" nodeType="afterEffect">
                                  <p:stCondLst>
                                    <p:cond delay="0"/>
                                  </p:stCondLst>
                                  <p:childTnLst>
                                    <p:set>
                                      <p:cBhvr>
                                        <p:cTn id="19" dur="1" fill="hold">
                                          <p:stCondLst>
                                            <p:cond delay="0"/>
                                          </p:stCondLst>
                                        </p:cTn>
                                        <p:tgtEl>
                                          <p:spTgt spid="420871"/>
                                        </p:tgtEl>
                                        <p:attrNameLst>
                                          <p:attrName>style.visibility</p:attrName>
                                        </p:attrNameLst>
                                      </p:cBhvr>
                                      <p:to>
                                        <p:strVal val="visible"/>
                                      </p:to>
                                    </p:set>
                                    <p:anim calcmode="lin" valueType="num">
                                      <p:cBhvr>
                                        <p:cTn id="20" dur="500" fill="hold"/>
                                        <p:tgtEl>
                                          <p:spTgt spid="420871"/>
                                        </p:tgtEl>
                                        <p:attrNameLst>
                                          <p:attrName>ppt_w</p:attrName>
                                        </p:attrNameLst>
                                      </p:cBhvr>
                                      <p:tavLst>
                                        <p:tav tm="0%">
                                          <p:val>
                                            <p:fltVal val="0"/>
                                          </p:val>
                                        </p:tav>
                                        <p:tav tm="100%">
                                          <p:val>
                                            <p:strVal val="#ppt_w"/>
                                          </p:val>
                                        </p:tav>
                                      </p:tavLst>
                                    </p:anim>
                                    <p:anim calcmode="lin" valueType="num">
                                      <p:cBhvr>
                                        <p:cTn id="21" dur="500" fill="hold"/>
                                        <p:tgtEl>
                                          <p:spTgt spid="420871"/>
                                        </p:tgtEl>
                                        <p:attrNameLst>
                                          <p:attrName>ppt_h</p:attrName>
                                        </p:attrNameLst>
                                      </p:cBhvr>
                                      <p:tavLst>
                                        <p:tav tm="0%">
                                          <p:val>
                                            <p:strVal val="#ppt_h"/>
                                          </p:val>
                                        </p:tav>
                                        <p:tav tm="100%">
                                          <p:val>
                                            <p:strVal val="#ppt_h"/>
                                          </p:val>
                                        </p:tav>
                                      </p:tavLst>
                                    </p:anim>
                                  </p:childTnLst>
                                </p:cTn>
                              </p:par>
                            </p:childTnLst>
                          </p:cTn>
                        </p:par>
                        <p:par>
                          <p:cTn id="22" fill="hold" nodeType="afterGroup">
                            <p:stCondLst>
                              <p:cond delay="2000"/>
                            </p:stCondLst>
                            <p:childTnLst>
                              <p:par>
                                <p:cTn id="23" presetID="18" presetClass="entr" presetSubtype="12" fill="hold" nodeType="afterEffect">
                                  <p:stCondLst>
                                    <p:cond delay="0"/>
                                  </p:stCondLst>
                                  <p:childTnLst>
                                    <p:set>
                                      <p:cBhvr>
                                        <p:cTn id="24" dur="1" fill="hold">
                                          <p:stCondLst>
                                            <p:cond delay="0"/>
                                          </p:stCondLst>
                                        </p:cTn>
                                        <p:tgtEl>
                                          <p:spTgt spid="420869"/>
                                        </p:tgtEl>
                                        <p:attrNameLst>
                                          <p:attrName>style.visibility</p:attrName>
                                        </p:attrNameLst>
                                      </p:cBhvr>
                                      <p:to>
                                        <p:strVal val="visible"/>
                                      </p:to>
                                    </p:set>
                                    <p:animEffect transition="in" filter="strips(downLeft)">
                                      <p:cBhvr>
                                        <p:cTn id="25" dur="500"/>
                                        <p:tgtEl>
                                          <p:spTgt spid="420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73" grpId="0" autoUpdateAnimBg="0"/>
      <p:bldP spid="420872" grpId="0" autoUpdateAnimBg="0"/>
    </p:bldLst>
  </p:timing>
</p:sld>
</file>

<file path=ppt/slides/slide2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2930" name="Picture 18">
            <a:extLst>
              <a:ext uri="{FF2B5EF4-FFF2-40B4-BE49-F238E27FC236}">
                <a16:creationId xmlns:a16="http://schemas.microsoft.com/office/drawing/2014/main" id="{A67A164F-422D-404B-AFF3-C8B99FD9A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338" y="1357313"/>
            <a:ext cx="3271837" cy="3910012"/>
          </a:xfrm>
          <a:prstGeom prst="rect">
            <a:avLst/>
          </a:prstGeom>
          <a:noFill/>
          <a:extLst>
            <a:ext uri="{909E8E84-426E-40DD-AFC4-6F175D3DCCD1}">
              <a14:hiddenFill xmlns:a14="http://schemas.microsoft.com/office/drawing/2010/main">
                <a:solidFill>
                  <a:srgbClr val="FFFFFF"/>
                </a:solidFill>
              </a14:hiddenFill>
            </a:ext>
          </a:extLst>
        </p:spPr>
      </p:pic>
      <p:pic>
        <p:nvPicPr>
          <p:cNvPr id="422929" name="Picture 17">
            <a:extLst>
              <a:ext uri="{FF2B5EF4-FFF2-40B4-BE49-F238E27FC236}">
                <a16:creationId xmlns:a16="http://schemas.microsoft.com/office/drawing/2014/main" id="{8CF221C6-B518-4E81-A1C4-4584F5673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88" y="4338638"/>
            <a:ext cx="3043237" cy="2282825"/>
          </a:xfrm>
          <a:prstGeom prst="rect">
            <a:avLst/>
          </a:prstGeom>
          <a:noFill/>
          <a:extLst>
            <a:ext uri="{909E8E84-426E-40DD-AFC4-6F175D3DCCD1}">
              <a14:hiddenFill xmlns:a14="http://schemas.microsoft.com/office/drawing/2010/main">
                <a:solidFill>
                  <a:srgbClr val="FFFFFF"/>
                </a:solidFill>
              </a14:hiddenFill>
            </a:ext>
          </a:extLst>
        </p:spPr>
      </p:pic>
      <p:pic>
        <p:nvPicPr>
          <p:cNvPr id="422928" name="Picture 16">
            <a:extLst>
              <a:ext uri="{FF2B5EF4-FFF2-40B4-BE49-F238E27FC236}">
                <a16:creationId xmlns:a16="http://schemas.microsoft.com/office/drawing/2014/main" id="{56CF53A2-0280-45B2-96B3-5E93C818A4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450" y="441325"/>
            <a:ext cx="3043238" cy="2282825"/>
          </a:xfrm>
          <a:prstGeom prst="rect">
            <a:avLst/>
          </a:prstGeom>
          <a:noFill/>
          <a:extLst>
            <a:ext uri="{909E8E84-426E-40DD-AFC4-6F175D3DCCD1}">
              <a14:hiddenFill xmlns:a14="http://schemas.microsoft.com/office/drawing/2010/main">
                <a:solidFill>
                  <a:srgbClr val="FFFFFF"/>
                </a:solidFill>
              </a14:hiddenFill>
            </a:ext>
          </a:extLst>
        </p:spPr>
      </p:pic>
      <p:sp>
        <p:nvSpPr>
          <p:cNvPr id="422927" name="Oval 15">
            <a:extLst>
              <a:ext uri="{FF2B5EF4-FFF2-40B4-BE49-F238E27FC236}">
                <a16:creationId xmlns:a16="http://schemas.microsoft.com/office/drawing/2014/main" id="{7D88336E-4038-4A61-98E4-AA8C0B8839B1}"/>
              </a:ext>
            </a:extLst>
          </p:cNvPr>
          <p:cNvSpPr>
            <a:spLocks noChangeArrowheads="1"/>
          </p:cNvSpPr>
          <p:nvPr/>
        </p:nvSpPr>
        <p:spPr bwMode="auto">
          <a:xfrm>
            <a:off x="6515100" y="722313"/>
            <a:ext cx="1435100" cy="1435100"/>
          </a:xfrm>
          <a:prstGeom prst="ellipse">
            <a:avLst/>
          </a:prstGeom>
          <a:noFill/>
          <a:ln w="50800">
            <a:solidFill>
              <a:srgbClr val="FAFD00"/>
            </a:solidFill>
            <a:round/>
            <a:headEnd/>
            <a:tailEnd/>
          </a:ln>
          <a:effectLst>
            <a:outerShdw dist="107763" dir="2700000" algn="ctr" rotWithShape="0">
              <a:srgbClr val="000000"/>
            </a:outerShdw>
          </a:effectLst>
          <a:extLst>
            <a:ext uri="{909E8E84-426E-40DD-AFC4-6F175D3DCCD1}">
              <a14:hiddenFill xmlns:a14="http://schemas.microsoft.com/office/drawing/2010/main">
                <a:solidFill>
                  <a:srgbClr val="081D58"/>
                </a:solidFill>
              </a14:hiddenFill>
            </a:ext>
          </a:extLst>
        </p:spPr>
        <p:txBody>
          <a:bodyPr wrap="none" anchor="ctr"/>
          <a:lstStyle/>
          <a:p>
            <a:endParaRPr lang="uk-UA"/>
          </a:p>
        </p:txBody>
      </p:sp>
      <p:sp>
        <p:nvSpPr>
          <p:cNvPr id="422926" name="Oval 14">
            <a:extLst>
              <a:ext uri="{FF2B5EF4-FFF2-40B4-BE49-F238E27FC236}">
                <a16:creationId xmlns:a16="http://schemas.microsoft.com/office/drawing/2014/main" id="{77FBCBAD-7AED-4BE9-996A-C4F30D1FFD37}"/>
              </a:ext>
            </a:extLst>
          </p:cNvPr>
          <p:cNvSpPr>
            <a:spLocks noChangeArrowheads="1"/>
          </p:cNvSpPr>
          <p:nvPr/>
        </p:nvSpPr>
        <p:spPr bwMode="auto">
          <a:xfrm>
            <a:off x="1219200" y="4646613"/>
            <a:ext cx="1435100" cy="1435100"/>
          </a:xfrm>
          <a:prstGeom prst="ellipse">
            <a:avLst/>
          </a:prstGeom>
          <a:noFill/>
          <a:ln w="50800">
            <a:solidFill>
              <a:srgbClr val="FAFD00"/>
            </a:solidFill>
            <a:round/>
            <a:headEnd/>
            <a:tailEnd/>
          </a:ln>
          <a:effectLst>
            <a:outerShdw dist="107763" dir="2700000" algn="ctr" rotWithShape="0">
              <a:srgbClr val="000000"/>
            </a:outerShdw>
          </a:effectLst>
          <a:extLst>
            <a:ext uri="{909E8E84-426E-40DD-AFC4-6F175D3DCCD1}">
              <a14:hiddenFill xmlns:a14="http://schemas.microsoft.com/office/drawing/2010/main">
                <a:solidFill>
                  <a:srgbClr val="081D58"/>
                </a:solidFill>
              </a14:hiddenFill>
            </a:ext>
          </a:extLst>
        </p:spPr>
        <p:txBody>
          <a:bodyPr wrap="none" anchor="ctr"/>
          <a:lstStyle/>
          <a:p>
            <a:endParaRPr lang="uk-UA"/>
          </a:p>
        </p:txBody>
      </p:sp>
      <p:sp>
        <p:nvSpPr>
          <p:cNvPr id="422925" name="Rectangle 13">
            <a:extLst>
              <a:ext uri="{FF2B5EF4-FFF2-40B4-BE49-F238E27FC236}">
                <a16:creationId xmlns:a16="http://schemas.microsoft.com/office/drawing/2014/main" id="{D2D20528-72E3-40BB-BEAF-8A4FFA410F4C}"/>
              </a:ext>
            </a:extLst>
          </p:cNvPr>
          <p:cNvSpPr>
            <a:spLocks noChangeArrowheads="1"/>
          </p:cNvSpPr>
          <p:nvPr/>
        </p:nvSpPr>
        <p:spPr bwMode="auto">
          <a:xfrm>
            <a:off x="407988" y="1466850"/>
            <a:ext cx="2095500" cy="762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r>
              <a:rPr lang="en-US" altLang="uk-UA" sz="2000" b="1">
                <a:latin typeface="Arial" panose="020B0604020202020204" pitchFamily="34" charset="0"/>
                <a:cs typeface="Arial" panose="020B0604020202020204" pitchFamily="34" charset="0"/>
              </a:rPr>
              <a:t>RDPA usually</a:t>
            </a:r>
            <a:br>
              <a:rPr lang="en-US" altLang="uk-UA" sz="2000" b="1">
                <a:latin typeface="Arial" panose="020B0604020202020204" pitchFamily="34" charset="0"/>
                <a:cs typeface="Arial" panose="020B0604020202020204" pitchFamily="34" charset="0"/>
              </a:rPr>
            </a:br>
            <a:r>
              <a:rPr lang="en-US" altLang="uk-UA" sz="2000" b="1">
                <a:latin typeface="Arial" panose="020B0604020202020204" pitchFamily="34" charset="0"/>
                <a:cs typeface="Arial" panose="020B0604020202020204" pitchFamily="34" charset="0"/>
              </a:rPr>
              <a:t> &gt; 17 mm</a:t>
            </a:r>
            <a:r>
              <a:rPr lang="en-US" altLang="uk-UA" sz="24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22924" name="Oval 12">
            <a:extLst>
              <a:ext uri="{FF2B5EF4-FFF2-40B4-BE49-F238E27FC236}">
                <a16:creationId xmlns:a16="http://schemas.microsoft.com/office/drawing/2014/main" id="{11DEB28F-0881-4370-B87C-5ACFEC294382}"/>
              </a:ext>
            </a:extLst>
          </p:cNvPr>
          <p:cNvSpPr>
            <a:spLocks noChangeArrowheads="1"/>
          </p:cNvSpPr>
          <p:nvPr/>
        </p:nvSpPr>
        <p:spPr bwMode="auto">
          <a:xfrm>
            <a:off x="3038475" y="4033838"/>
            <a:ext cx="422275" cy="422275"/>
          </a:xfrm>
          <a:prstGeom prst="ellipse">
            <a:avLst/>
          </a:pr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23" name="Rectangle 11">
            <a:extLst>
              <a:ext uri="{FF2B5EF4-FFF2-40B4-BE49-F238E27FC236}">
                <a16:creationId xmlns:a16="http://schemas.microsoft.com/office/drawing/2014/main" id="{7409F55D-20A6-4EA2-9BDE-EA0842FC2542}"/>
              </a:ext>
            </a:extLst>
          </p:cNvPr>
          <p:cNvSpPr>
            <a:spLocks noChangeArrowheads="1"/>
          </p:cNvSpPr>
          <p:nvPr/>
        </p:nvSpPr>
        <p:spPr bwMode="auto">
          <a:xfrm>
            <a:off x="6697663" y="3973513"/>
            <a:ext cx="1908175" cy="22256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618FFD"/>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Upper lobe vessels equal to or larger than size of lower lobe vessels = </a:t>
            </a:r>
            <a:r>
              <a:rPr lang="en-US" altLang="uk-UA" sz="2000" b="1">
                <a:solidFill>
                  <a:schemeClr val="hlink"/>
                </a:solidFill>
                <a:latin typeface="Arial" panose="020B0604020202020204" pitchFamily="34" charset="0"/>
                <a:cs typeface="Arial" panose="020B0604020202020204" pitchFamily="34" charset="0"/>
              </a:rPr>
              <a:t>Cephalization</a:t>
            </a:r>
            <a:endParaRPr lang="en-US" altLang="uk-UA">
              <a:latin typeface="Arial" panose="020B0604020202020204" pitchFamily="34" charset="0"/>
            </a:endParaRPr>
          </a:p>
        </p:txBody>
      </p:sp>
      <p:sp>
        <p:nvSpPr>
          <p:cNvPr id="422922" name="Line 10">
            <a:extLst>
              <a:ext uri="{FF2B5EF4-FFF2-40B4-BE49-F238E27FC236}">
                <a16:creationId xmlns:a16="http://schemas.microsoft.com/office/drawing/2014/main" id="{3A7FE50B-3E9D-4C3A-9C44-7897B538E2E5}"/>
              </a:ext>
            </a:extLst>
          </p:cNvPr>
          <p:cNvSpPr>
            <a:spLocks noChangeShapeType="1"/>
          </p:cNvSpPr>
          <p:nvPr/>
        </p:nvSpPr>
        <p:spPr bwMode="auto">
          <a:xfrm>
            <a:off x="1717675" y="2093913"/>
            <a:ext cx="1762125" cy="828675"/>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21" name="Oval 9">
            <a:extLst>
              <a:ext uri="{FF2B5EF4-FFF2-40B4-BE49-F238E27FC236}">
                <a16:creationId xmlns:a16="http://schemas.microsoft.com/office/drawing/2014/main" id="{0DB8F45A-0DD2-4EE9-8253-B0AB9BE7B1D3}"/>
              </a:ext>
            </a:extLst>
          </p:cNvPr>
          <p:cNvSpPr>
            <a:spLocks noChangeArrowheads="1"/>
          </p:cNvSpPr>
          <p:nvPr/>
        </p:nvSpPr>
        <p:spPr bwMode="auto">
          <a:xfrm>
            <a:off x="5202238" y="1963738"/>
            <a:ext cx="422275" cy="422275"/>
          </a:xfrm>
          <a:prstGeom prst="ellipse">
            <a:avLst/>
          </a:pr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20" name="Line 8">
            <a:extLst>
              <a:ext uri="{FF2B5EF4-FFF2-40B4-BE49-F238E27FC236}">
                <a16:creationId xmlns:a16="http://schemas.microsoft.com/office/drawing/2014/main" id="{AD04B850-4400-45CD-BB14-78B09BF73403}"/>
              </a:ext>
            </a:extLst>
          </p:cNvPr>
          <p:cNvSpPr>
            <a:spLocks noChangeShapeType="1"/>
          </p:cNvSpPr>
          <p:nvPr/>
        </p:nvSpPr>
        <p:spPr bwMode="auto">
          <a:xfrm flipH="1">
            <a:off x="2527300" y="4438650"/>
            <a:ext cx="881063" cy="1358900"/>
          </a:xfrm>
          <a:prstGeom prst="line">
            <a:avLst/>
          </a:prstGeom>
          <a:noFill/>
          <a:ln w="19050">
            <a:solidFill>
              <a:srgbClr val="FAFD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19" name="Line 7">
            <a:extLst>
              <a:ext uri="{FF2B5EF4-FFF2-40B4-BE49-F238E27FC236}">
                <a16:creationId xmlns:a16="http://schemas.microsoft.com/office/drawing/2014/main" id="{16186AC5-C275-4756-9D1B-C74FD144ACF1}"/>
              </a:ext>
            </a:extLst>
          </p:cNvPr>
          <p:cNvSpPr>
            <a:spLocks noChangeShapeType="1"/>
          </p:cNvSpPr>
          <p:nvPr/>
        </p:nvSpPr>
        <p:spPr bwMode="auto">
          <a:xfrm flipH="1">
            <a:off x="1697038" y="4051300"/>
            <a:ext cx="1465262" cy="652463"/>
          </a:xfrm>
          <a:prstGeom prst="line">
            <a:avLst/>
          </a:prstGeom>
          <a:noFill/>
          <a:ln w="19050">
            <a:solidFill>
              <a:srgbClr val="FAFD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18" name="Line 6">
            <a:extLst>
              <a:ext uri="{FF2B5EF4-FFF2-40B4-BE49-F238E27FC236}">
                <a16:creationId xmlns:a16="http://schemas.microsoft.com/office/drawing/2014/main" id="{D92CBC8B-330A-472A-BE48-4B2E3790DE99}"/>
              </a:ext>
            </a:extLst>
          </p:cNvPr>
          <p:cNvSpPr>
            <a:spLocks noChangeShapeType="1"/>
          </p:cNvSpPr>
          <p:nvPr/>
        </p:nvSpPr>
        <p:spPr bwMode="auto">
          <a:xfrm flipV="1">
            <a:off x="5295900" y="858838"/>
            <a:ext cx="1517650" cy="1163637"/>
          </a:xfrm>
          <a:prstGeom prst="line">
            <a:avLst/>
          </a:prstGeom>
          <a:noFill/>
          <a:ln w="19050">
            <a:solidFill>
              <a:srgbClr val="FAFD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17" name="Line 5">
            <a:extLst>
              <a:ext uri="{FF2B5EF4-FFF2-40B4-BE49-F238E27FC236}">
                <a16:creationId xmlns:a16="http://schemas.microsoft.com/office/drawing/2014/main" id="{6E11E931-F278-43AC-93DF-7F2F2D32DD69}"/>
              </a:ext>
            </a:extLst>
          </p:cNvPr>
          <p:cNvSpPr>
            <a:spLocks noChangeShapeType="1"/>
          </p:cNvSpPr>
          <p:nvPr/>
        </p:nvSpPr>
        <p:spPr bwMode="auto">
          <a:xfrm flipV="1">
            <a:off x="5543550" y="2181225"/>
            <a:ext cx="1711325" cy="193675"/>
          </a:xfrm>
          <a:prstGeom prst="line">
            <a:avLst/>
          </a:prstGeom>
          <a:noFill/>
          <a:ln w="19050">
            <a:solidFill>
              <a:srgbClr val="FAFD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2916" name="Rectangle 4">
            <a:extLst>
              <a:ext uri="{FF2B5EF4-FFF2-40B4-BE49-F238E27FC236}">
                <a16:creationId xmlns:a16="http://schemas.microsoft.com/office/drawing/2014/main" id="{272BE62F-14A6-4B89-94E4-9FAB323A0C58}"/>
              </a:ext>
            </a:extLst>
          </p:cNvPr>
          <p:cNvSpPr>
            <a:spLocks noChangeArrowheads="1"/>
          </p:cNvSpPr>
          <p:nvPr/>
        </p:nvSpPr>
        <p:spPr bwMode="auto">
          <a:xfrm>
            <a:off x="342900" y="238125"/>
            <a:ext cx="5110163"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Venous Hypertension</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2925"/>
                                        </p:tgtEl>
                                        <p:attrNameLst>
                                          <p:attrName>style.visibility</p:attrName>
                                        </p:attrNameLst>
                                      </p:cBhvr>
                                      <p:to>
                                        <p:strVal val="visible"/>
                                      </p:to>
                                    </p:set>
                                    <p:animEffect transition="in" filter="wipe(up)">
                                      <p:cBhvr>
                                        <p:cTn id="7" dur="500"/>
                                        <p:tgtEl>
                                          <p:spTgt spid="422925"/>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22922"/>
                                        </p:tgtEl>
                                        <p:attrNameLst>
                                          <p:attrName>style.visibility</p:attrName>
                                        </p:attrNameLst>
                                      </p:cBhvr>
                                      <p:to>
                                        <p:strVal val="visible"/>
                                      </p:to>
                                    </p:set>
                                    <p:anim calcmode="lin" valueType="num">
                                      <p:cBhvr>
                                        <p:cTn id="11" dur="500" fill="hold"/>
                                        <p:tgtEl>
                                          <p:spTgt spid="422922"/>
                                        </p:tgtEl>
                                        <p:attrNameLst>
                                          <p:attrName>ppt_w</p:attrName>
                                        </p:attrNameLst>
                                      </p:cBhvr>
                                      <p:tavLst>
                                        <p:tav tm="0%">
                                          <p:val>
                                            <p:fltVal val="0"/>
                                          </p:val>
                                        </p:tav>
                                        <p:tav tm="100%">
                                          <p:val>
                                            <p:strVal val="#ppt_w"/>
                                          </p:val>
                                        </p:tav>
                                      </p:tavLst>
                                    </p:anim>
                                    <p:anim calcmode="lin" valueType="num">
                                      <p:cBhvr>
                                        <p:cTn id="12" dur="500" fill="hold"/>
                                        <p:tgtEl>
                                          <p:spTgt spid="422922"/>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422923"/>
                                        </p:tgtEl>
                                        <p:attrNameLst>
                                          <p:attrName>style.visibility</p:attrName>
                                        </p:attrNameLst>
                                      </p:cBhvr>
                                      <p:to>
                                        <p:strVal val="visible"/>
                                      </p:to>
                                    </p:set>
                                    <p:animEffect transition="in" filter="wipe(up)">
                                      <p:cBhvr>
                                        <p:cTn id="16" dur="500"/>
                                        <p:tgtEl>
                                          <p:spTgt spid="422923"/>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422929"/>
                                        </p:tgtEl>
                                        <p:attrNameLst>
                                          <p:attrName>style.visibility</p:attrName>
                                        </p:attrNameLst>
                                      </p:cBhvr>
                                      <p:to>
                                        <p:strVal val="visible"/>
                                      </p:to>
                                    </p:set>
                                    <p:anim calcmode="lin" valueType="num">
                                      <p:cBhvr>
                                        <p:cTn id="20" dur="500" fill="hold"/>
                                        <p:tgtEl>
                                          <p:spTgt spid="422929"/>
                                        </p:tgtEl>
                                        <p:attrNameLst>
                                          <p:attrName>ppt_w</p:attrName>
                                        </p:attrNameLst>
                                      </p:cBhvr>
                                      <p:tavLst>
                                        <p:tav tm="0%">
                                          <p:val>
                                            <p:fltVal val="0"/>
                                          </p:val>
                                        </p:tav>
                                        <p:tav tm="100%">
                                          <p:val>
                                            <p:strVal val="#ppt_w"/>
                                          </p:val>
                                        </p:tav>
                                      </p:tavLst>
                                    </p:anim>
                                    <p:anim calcmode="lin" valueType="num">
                                      <p:cBhvr>
                                        <p:cTn id="21" dur="500" fill="hold"/>
                                        <p:tgtEl>
                                          <p:spTgt spid="422929"/>
                                        </p:tgtEl>
                                        <p:attrNameLst>
                                          <p:attrName>ppt_h</p:attrName>
                                        </p:attrNameLst>
                                      </p:cBhvr>
                                      <p:tavLst>
                                        <p:tav tm="0%">
                                          <p:val>
                                            <p:fltVal val="0"/>
                                          </p:val>
                                        </p:tav>
                                        <p:tav tm="100%">
                                          <p:val>
                                            <p:strVal val="#ppt_h"/>
                                          </p:val>
                                        </p:tav>
                                      </p:tavLst>
                                    </p:anim>
                                  </p:childTnLst>
                                </p:cTn>
                              </p:par>
                            </p:childTnLst>
                          </p:cTn>
                        </p:par>
                        <p:par>
                          <p:cTn id="22" fill="hold" nodeType="afterGroup">
                            <p:stCondLst>
                              <p:cond delay="2000"/>
                            </p:stCondLst>
                            <p:childTnLst>
                              <p:par>
                                <p:cTn id="23" presetID="23" presetClass="entr" presetSubtype="16" fill="hold" nodeType="afterEffect">
                                  <p:stCondLst>
                                    <p:cond delay="0"/>
                                  </p:stCondLst>
                                  <p:childTnLst>
                                    <p:set>
                                      <p:cBhvr>
                                        <p:cTn id="24" dur="1" fill="hold">
                                          <p:stCondLst>
                                            <p:cond delay="0"/>
                                          </p:stCondLst>
                                        </p:cTn>
                                        <p:tgtEl>
                                          <p:spTgt spid="422924"/>
                                        </p:tgtEl>
                                        <p:attrNameLst>
                                          <p:attrName>style.visibility</p:attrName>
                                        </p:attrNameLst>
                                      </p:cBhvr>
                                      <p:to>
                                        <p:strVal val="visible"/>
                                      </p:to>
                                    </p:set>
                                    <p:anim calcmode="lin" valueType="num">
                                      <p:cBhvr>
                                        <p:cTn id="25" dur="500" fill="hold"/>
                                        <p:tgtEl>
                                          <p:spTgt spid="422924"/>
                                        </p:tgtEl>
                                        <p:attrNameLst>
                                          <p:attrName>ppt_w</p:attrName>
                                        </p:attrNameLst>
                                      </p:cBhvr>
                                      <p:tavLst>
                                        <p:tav tm="0%">
                                          <p:val>
                                            <p:fltVal val="0"/>
                                          </p:val>
                                        </p:tav>
                                        <p:tav tm="100%">
                                          <p:val>
                                            <p:strVal val="#ppt_w"/>
                                          </p:val>
                                        </p:tav>
                                      </p:tavLst>
                                    </p:anim>
                                    <p:anim calcmode="lin" valueType="num">
                                      <p:cBhvr>
                                        <p:cTn id="26" dur="500" fill="hold"/>
                                        <p:tgtEl>
                                          <p:spTgt spid="422924"/>
                                        </p:tgtEl>
                                        <p:attrNameLst>
                                          <p:attrName>ppt_h</p:attrName>
                                        </p:attrNameLst>
                                      </p:cBhvr>
                                      <p:tavLst>
                                        <p:tav tm="0%">
                                          <p:val>
                                            <p:fltVal val="0"/>
                                          </p:val>
                                        </p:tav>
                                        <p:tav tm="100%">
                                          <p:val>
                                            <p:strVal val="#ppt_h"/>
                                          </p:val>
                                        </p:tav>
                                      </p:tavLst>
                                    </p:anim>
                                  </p:childTnLst>
                                </p:cTn>
                              </p:par>
                            </p:childTnLst>
                          </p:cTn>
                        </p:par>
                        <p:par>
                          <p:cTn id="27" fill="hold" nodeType="afterGroup">
                            <p:stCondLst>
                              <p:cond delay="2500"/>
                            </p:stCondLst>
                            <p:childTnLst>
                              <p:par>
                                <p:cTn id="28" presetID="17" presetClass="entr" presetSubtype="10" fill="hold" nodeType="afterEffect">
                                  <p:stCondLst>
                                    <p:cond delay="0"/>
                                  </p:stCondLst>
                                  <p:childTnLst>
                                    <p:set>
                                      <p:cBhvr>
                                        <p:cTn id="29" dur="1" fill="hold">
                                          <p:stCondLst>
                                            <p:cond delay="0"/>
                                          </p:stCondLst>
                                        </p:cTn>
                                        <p:tgtEl>
                                          <p:spTgt spid="422919"/>
                                        </p:tgtEl>
                                        <p:attrNameLst>
                                          <p:attrName>style.visibility</p:attrName>
                                        </p:attrNameLst>
                                      </p:cBhvr>
                                      <p:to>
                                        <p:strVal val="visible"/>
                                      </p:to>
                                    </p:set>
                                    <p:anim calcmode="lin" valueType="num">
                                      <p:cBhvr>
                                        <p:cTn id="30" dur="500" fill="hold"/>
                                        <p:tgtEl>
                                          <p:spTgt spid="422919"/>
                                        </p:tgtEl>
                                        <p:attrNameLst>
                                          <p:attrName>ppt_w</p:attrName>
                                        </p:attrNameLst>
                                      </p:cBhvr>
                                      <p:tavLst>
                                        <p:tav tm="0%">
                                          <p:val>
                                            <p:fltVal val="0"/>
                                          </p:val>
                                        </p:tav>
                                        <p:tav tm="100%">
                                          <p:val>
                                            <p:strVal val="#ppt_w"/>
                                          </p:val>
                                        </p:tav>
                                      </p:tavLst>
                                    </p:anim>
                                    <p:anim calcmode="lin" valueType="num">
                                      <p:cBhvr>
                                        <p:cTn id="31" dur="500" fill="hold"/>
                                        <p:tgtEl>
                                          <p:spTgt spid="422919"/>
                                        </p:tgtEl>
                                        <p:attrNameLst>
                                          <p:attrName>ppt_h</p:attrName>
                                        </p:attrNameLst>
                                      </p:cBhvr>
                                      <p:tavLst>
                                        <p:tav tm="0%">
                                          <p:val>
                                            <p:strVal val="#ppt_h"/>
                                          </p:val>
                                        </p:tav>
                                        <p:tav tm="100%">
                                          <p:val>
                                            <p:strVal val="#ppt_h"/>
                                          </p:val>
                                        </p:tav>
                                      </p:tavLst>
                                    </p:anim>
                                  </p:childTnLst>
                                </p:cTn>
                              </p:par>
                            </p:childTnLst>
                          </p:cTn>
                        </p:par>
                        <p:par>
                          <p:cTn id="32" fill="hold" nodeType="afterGroup">
                            <p:stCondLst>
                              <p:cond delay="3000"/>
                            </p:stCondLst>
                            <p:childTnLst>
                              <p:par>
                                <p:cTn id="33" presetID="17" presetClass="entr" presetSubtype="10" fill="hold" nodeType="afterEffect">
                                  <p:stCondLst>
                                    <p:cond delay="0"/>
                                  </p:stCondLst>
                                  <p:childTnLst>
                                    <p:set>
                                      <p:cBhvr>
                                        <p:cTn id="34" dur="1" fill="hold">
                                          <p:stCondLst>
                                            <p:cond delay="0"/>
                                          </p:stCondLst>
                                        </p:cTn>
                                        <p:tgtEl>
                                          <p:spTgt spid="422920"/>
                                        </p:tgtEl>
                                        <p:attrNameLst>
                                          <p:attrName>style.visibility</p:attrName>
                                        </p:attrNameLst>
                                      </p:cBhvr>
                                      <p:to>
                                        <p:strVal val="visible"/>
                                      </p:to>
                                    </p:set>
                                    <p:anim calcmode="lin" valueType="num">
                                      <p:cBhvr>
                                        <p:cTn id="35" dur="500" fill="hold"/>
                                        <p:tgtEl>
                                          <p:spTgt spid="422920"/>
                                        </p:tgtEl>
                                        <p:attrNameLst>
                                          <p:attrName>ppt_w</p:attrName>
                                        </p:attrNameLst>
                                      </p:cBhvr>
                                      <p:tavLst>
                                        <p:tav tm="0%">
                                          <p:val>
                                            <p:fltVal val="0"/>
                                          </p:val>
                                        </p:tav>
                                        <p:tav tm="100%">
                                          <p:val>
                                            <p:strVal val="#ppt_w"/>
                                          </p:val>
                                        </p:tav>
                                      </p:tavLst>
                                    </p:anim>
                                    <p:anim calcmode="lin" valueType="num">
                                      <p:cBhvr>
                                        <p:cTn id="36" dur="500" fill="hold"/>
                                        <p:tgtEl>
                                          <p:spTgt spid="422920"/>
                                        </p:tgtEl>
                                        <p:attrNameLst>
                                          <p:attrName>ppt_h</p:attrName>
                                        </p:attrNameLst>
                                      </p:cBhvr>
                                      <p:tavLst>
                                        <p:tav tm="0%">
                                          <p:val>
                                            <p:strVal val="#ppt_h"/>
                                          </p:val>
                                        </p:tav>
                                        <p:tav tm="100%">
                                          <p:val>
                                            <p:strVal val="#ppt_h"/>
                                          </p:val>
                                        </p:tav>
                                      </p:tavLst>
                                    </p:anim>
                                  </p:childTnLst>
                                </p:cTn>
                              </p:par>
                            </p:childTnLst>
                          </p:cTn>
                        </p:par>
                        <p:par>
                          <p:cTn id="37" fill="hold" nodeType="afterGroup">
                            <p:stCondLst>
                              <p:cond delay="3500"/>
                            </p:stCondLst>
                            <p:childTnLst>
                              <p:par>
                                <p:cTn id="38" presetID="23" presetClass="entr" presetSubtype="16" fill="hold" nodeType="afterEffect">
                                  <p:stCondLst>
                                    <p:cond delay="0"/>
                                  </p:stCondLst>
                                  <p:childTnLst>
                                    <p:set>
                                      <p:cBhvr>
                                        <p:cTn id="39" dur="1" fill="hold">
                                          <p:stCondLst>
                                            <p:cond delay="0"/>
                                          </p:stCondLst>
                                        </p:cTn>
                                        <p:tgtEl>
                                          <p:spTgt spid="422926"/>
                                        </p:tgtEl>
                                        <p:attrNameLst>
                                          <p:attrName>style.visibility</p:attrName>
                                        </p:attrNameLst>
                                      </p:cBhvr>
                                      <p:to>
                                        <p:strVal val="visible"/>
                                      </p:to>
                                    </p:set>
                                    <p:anim calcmode="lin" valueType="num">
                                      <p:cBhvr>
                                        <p:cTn id="40" dur="500" fill="hold"/>
                                        <p:tgtEl>
                                          <p:spTgt spid="422926"/>
                                        </p:tgtEl>
                                        <p:attrNameLst>
                                          <p:attrName>ppt_w</p:attrName>
                                        </p:attrNameLst>
                                      </p:cBhvr>
                                      <p:tavLst>
                                        <p:tav tm="0%">
                                          <p:val>
                                            <p:fltVal val="0"/>
                                          </p:val>
                                        </p:tav>
                                        <p:tav tm="100%">
                                          <p:val>
                                            <p:strVal val="#ppt_w"/>
                                          </p:val>
                                        </p:tav>
                                      </p:tavLst>
                                    </p:anim>
                                    <p:anim calcmode="lin" valueType="num">
                                      <p:cBhvr>
                                        <p:cTn id="41" dur="500" fill="hold"/>
                                        <p:tgtEl>
                                          <p:spTgt spid="422926"/>
                                        </p:tgtEl>
                                        <p:attrNameLst>
                                          <p:attrName>ppt_h</p:attrName>
                                        </p:attrNameLst>
                                      </p:cBhvr>
                                      <p:tavLst>
                                        <p:tav tm="0%">
                                          <p:val>
                                            <p:fltVal val="0"/>
                                          </p:val>
                                        </p:tav>
                                        <p:tav tm="100%">
                                          <p:val>
                                            <p:strVal val="#ppt_h"/>
                                          </p:val>
                                        </p:tav>
                                      </p:tavLst>
                                    </p:anim>
                                  </p:childTnLst>
                                </p:cTn>
                              </p:par>
                            </p:childTnLst>
                          </p:cTn>
                        </p:par>
                        <p:par>
                          <p:cTn id="42" fill="hold" nodeType="afterGroup">
                            <p:stCondLst>
                              <p:cond delay="4000"/>
                            </p:stCondLst>
                            <p:childTnLst>
                              <p:par>
                                <p:cTn id="43" presetID="23" presetClass="entr" presetSubtype="16" fill="hold" nodeType="afterEffect">
                                  <p:stCondLst>
                                    <p:cond delay="0"/>
                                  </p:stCondLst>
                                  <p:childTnLst>
                                    <p:set>
                                      <p:cBhvr>
                                        <p:cTn id="44" dur="1" fill="hold">
                                          <p:stCondLst>
                                            <p:cond delay="0"/>
                                          </p:stCondLst>
                                        </p:cTn>
                                        <p:tgtEl>
                                          <p:spTgt spid="422928"/>
                                        </p:tgtEl>
                                        <p:attrNameLst>
                                          <p:attrName>style.visibility</p:attrName>
                                        </p:attrNameLst>
                                      </p:cBhvr>
                                      <p:to>
                                        <p:strVal val="visible"/>
                                      </p:to>
                                    </p:set>
                                    <p:anim calcmode="lin" valueType="num">
                                      <p:cBhvr>
                                        <p:cTn id="45" dur="500" fill="hold"/>
                                        <p:tgtEl>
                                          <p:spTgt spid="422928"/>
                                        </p:tgtEl>
                                        <p:attrNameLst>
                                          <p:attrName>ppt_w</p:attrName>
                                        </p:attrNameLst>
                                      </p:cBhvr>
                                      <p:tavLst>
                                        <p:tav tm="0%">
                                          <p:val>
                                            <p:fltVal val="0"/>
                                          </p:val>
                                        </p:tav>
                                        <p:tav tm="100%">
                                          <p:val>
                                            <p:strVal val="#ppt_w"/>
                                          </p:val>
                                        </p:tav>
                                      </p:tavLst>
                                    </p:anim>
                                    <p:anim calcmode="lin" valueType="num">
                                      <p:cBhvr>
                                        <p:cTn id="46" dur="500" fill="hold"/>
                                        <p:tgtEl>
                                          <p:spTgt spid="422928"/>
                                        </p:tgtEl>
                                        <p:attrNameLst>
                                          <p:attrName>ppt_h</p:attrName>
                                        </p:attrNameLst>
                                      </p:cBhvr>
                                      <p:tavLst>
                                        <p:tav tm="0%">
                                          <p:val>
                                            <p:fltVal val="0"/>
                                          </p:val>
                                        </p:tav>
                                        <p:tav tm="100%">
                                          <p:val>
                                            <p:strVal val="#ppt_h"/>
                                          </p:val>
                                        </p:tav>
                                      </p:tavLst>
                                    </p:anim>
                                  </p:childTnLst>
                                </p:cTn>
                              </p:par>
                            </p:childTnLst>
                          </p:cTn>
                        </p:par>
                        <p:par>
                          <p:cTn id="47" fill="hold" nodeType="afterGroup">
                            <p:stCondLst>
                              <p:cond delay="4500"/>
                            </p:stCondLst>
                            <p:childTnLst>
                              <p:par>
                                <p:cTn id="48" presetID="23" presetClass="entr" presetSubtype="16" fill="hold" nodeType="afterEffect">
                                  <p:stCondLst>
                                    <p:cond delay="0"/>
                                  </p:stCondLst>
                                  <p:childTnLst>
                                    <p:set>
                                      <p:cBhvr>
                                        <p:cTn id="49" dur="1" fill="hold">
                                          <p:stCondLst>
                                            <p:cond delay="0"/>
                                          </p:stCondLst>
                                        </p:cTn>
                                        <p:tgtEl>
                                          <p:spTgt spid="422921"/>
                                        </p:tgtEl>
                                        <p:attrNameLst>
                                          <p:attrName>style.visibility</p:attrName>
                                        </p:attrNameLst>
                                      </p:cBhvr>
                                      <p:to>
                                        <p:strVal val="visible"/>
                                      </p:to>
                                    </p:set>
                                    <p:anim calcmode="lin" valueType="num">
                                      <p:cBhvr>
                                        <p:cTn id="50" dur="500" fill="hold"/>
                                        <p:tgtEl>
                                          <p:spTgt spid="422921"/>
                                        </p:tgtEl>
                                        <p:attrNameLst>
                                          <p:attrName>ppt_w</p:attrName>
                                        </p:attrNameLst>
                                      </p:cBhvr>
                                      <p:tavLst>
                                        <p:tav tm="0%">
                                          <p:val>
                                            <p:fltVal val="0"/>
                                          </p:val>
                                        </p:tav>
                                        <p:tav tm="100%">
                                          <p:val>
                                            <p:strVal val="#ppt_w"/>
                                          </p:val>
                                        </p:tav>
                                      </p:tavLst>
                                    </p:anim>
                                    <p:anim calcmode="lin" valueType="num">
                                      <p:cBhvr>
                                        <p:cTn id="51" dur="500" fill="hold"/>
                                        <p:tgtEl>
                                          <p:spTgt spid="422921"/>
                                        </p:tgtEl>
                                        <p:attrNameLst>
                                          <p:attrName>ppt_h</p:attrName>
                                        </p:attrNameLst>
                                      </p:cBhvr>
                                      <p:tavLst>
                                        <p:tav tm="0%">
                                          <p:val>
                                            <p:fltVal val="0"/>
                                          </p:val>
                                        </p:tav>
                                        <p:tav tm="100%">
                                          <p:val>
                                            <p:strVal val="#ppt_h"/>
                                          </p:val>
                                        </p:tav>
                                      </p:tavLst>
                                    </p:anim>
                                  </p:childTnLst>
                                </p:cTn>
                              </p:par>
                            </p:childTnLst>
                          </p:cTn>
                        </p:par>
                        <p:par>
                          <p:cTn id="52" fill="hold" nodeType="afterGroup">
                            <p:stCondLst>
                              <p:cond delay="5000"/>
                            </p:stCondLst>
                            <p:childTnLst>
                              <p:par>
                                <p:cTn id="53" presetID="17" presetClass="entr" presetSubtype="10" fill="hold" nodeType="afterEffect">
                                  <p:stCondLst>
                                    <p:cond delay="0"/>
                                  </p:stCondLst>
                                  <p:childTnLst>
                                    <p:set>
                                      <p:cBhvr>
                                        <p:cTn id="54" dur="1" fill="hold">
                                          <p:stCondLst>
                                            <p:cond delay="0"/>
                                          </p:stCondLst>
                                        </p:cTn>
                                        <p:tgtEl>
                                          <p:spTgt spid="422918"/>
                                        </p:tgtEl>
                                        <p:attrNameLst>
                                          <p:attrName>style.visibility</p:attrName>
                                        </p:attrNameLst>
                                      </p:cBhvr>
                                      <p:to>
                                        <p:strVal val="visible"/>
                                      </p:to>
                                    </p:set>
                                    <p:anim calcmode="lin" valueType="num">
                                      <p:cBhvr>
                                        <p:cTn id="55" dur="500" fill="hold"/>
                                        <p:tgtEl>
                                          <p:spTgt spid="422918"/>
                                        </p:tgtEl>
                                        <p:attrNameLst>
                                          <p:attrName>ppt_w</p:attrName>
                                        </p:attrNameLst>
                                      </p:cBhvr>
                                      <p:tavLst>
                                        <p:tav tm="0%">
                                          <p:val>
                                            <p:fltVal val="0"/>
                                          </p:val>
                                        </p:tav>
                                        <p:tav tm="100%">
                                          <p:val>
                                            <p:strVal val="#ppt_w"/>
                                          </p:val>
                                        </p:tav>
                                      </p:tavLst>
                                    </p:anim>
                                    <p:anim calcmode="lin" valueType="num">
                                      <p:cBhvr>
                                        <p:cTn id="56" dur="500" fill="hold"/>
                                        <p:tgtEl>
                                          <p:spTgt spid="422918"/>
                                        </p:tgtEl>
                                        <p:attrNameLst>
                                          <p:attrName>ppt_h</p:attrName>
                                        </p:attrNameLst>
                                      </p:cBhvr>
                                      <p:tavLst>
                                        <p:tav tm="0%">
                                          <p:val>
                                            <p:strVal val="#ppt_h"/>
                                          </p:val>
                                        </p:tav>
                                        <p:tav tm="100%">
                                          <p:val>
                                            <p:strVal val="#ppt_h"/>
                                          </p:val>
                                        </p:tav>
                                      </p:tavLst>
                                    </p:anim>
                                  </p:childTnLst>
                                </p:cTn>
                              </p:par>
                            </p:childTnLst>
                          </p:cTn>
                        </p:par>
                        <p:par>
                          <p:cTn id="57" fill="hold" nodeType="afterGroup">
                            <p:stCondLst>
                              <p:cond delay="5500"/>
                            </p:stCondLst>
                            <p:childTnLst>
                              <p:par>
                                <p:cTn id="58" presetID="17" presetClass="entr" presetSubtype="10" fill="hold" nodeType="afterEffect">
                                  <p:stCondLst>
                                    <p:cond delay="0"/>
                                  </p:stCondLst>
                                  <p:childTnLst>
                                    <p:set>
                                      <p:cBhvr>
                                        <p:cTn id="59" dur="1" fill="hold">
                                          <p:stCondLst>
                                            <p:cond delay="0"/>
                                          </p:stCondLst>
                                        </p:cTn>
                                        <p:tgtEl>
                                          <p:spTgt spid="422917"/>
                                        </p:tgtEl>
                                        <p:attrNameLst>
                                          <p:attrName>style.visibility</p:attrName>
                                        </p:attrNameLst>
                                      </p:cBhvr>
                                      <p:to>
                                        <p:strVal val="visible"/>
                                      </p:to>
                                    </p:set>
                                    <p:anim calcmode="lin" valueType="num">
                                      <p:cBhvr>
                                        <p:cTn id="60" dur="500" fill="hold"/>
                                        <p:tgtEl>
                                          <p:spTgt spid="422917"/>
                                        </p:tgtEl>
                                        <p:attrNameLst>
                                          <p:attrName>ppt_w</p:attrName>
                                        </p:attrNameLst>
                                      </p:cBhvr>
                                      <p:tavLst>
                                        <p:tav tm="0%">
                                          <p:val>
                                            <p:fltVal val="0"/>
                                          </p:val>
                                        </p:tav>
                                        <p:tav tm="100%">
                                          <p:val>
                                            <p:strVal val="#ppt_w"/>
                                          </p:val>
                                        </p:tav>
                                      </p:tavLst>
                                    </p:anim>
                                    <p:anim calcmode="lin" valueType="num">
                                      <p:cBhvr>
                                        <p:cTn id="61" dur="500" fill="hold"/>
                                        <p:tgtEl>
                                          <p:spTgt spid="422917"/>
                                        </p:tgtEl>
                                        <p:attrNameLst>
                                          <p:attrName>ppt_h</p:attrName>
                                        </p:attrNameLst>
                                      </p:cBhvr>
                                      <p:tavLst>
                                        <p:tav tm="0%">
                                          <p:val>
                                            <p:strVal val="#ppt_h"/>
                                          </p:val>
                                        </p:tav>
                                        <p:tav tm="100%">
                                          <p:val>
                                            <p:strVal val="#ppt_h"/>
                                          </p:val>
                                        </p:tav>
                                      </p:tavLst>
                                    </p:anim>
                                  </p:childTnLst>
                                </p:cTn>
                              </p:par>
                            </p:childTnLst>
                          </p:cTn>
                        </p:par>
                        <p:par>
                          <p:cTn id="62" fill="hold" nodeType="afterGroup">
                            <p:stCondLst>
                              <p:cond delay="6000"/>
                            </p:stCondLst>
                            <p:childTnLst>
                              <p:par>
                                <p:cTn id="63" presetID="23" presetClass="entr" presetSubtype="16" fill="hold" nodeType="afterEffect">
                                  <p:stCondLst>
                                    <p:cond delay="0"/>
                                  </p:stCondLst>
                                  <p:childTnLst>
                                    <p:set>
                                      <p:cBhvr>
                                        <p:cTn id="64" dur="1" fill="hold">
                                          <p:stCondLst>
                                            <p:cond delay="0"/>
                                          </p:stCondLst>
                                        </p:cTn>
                                        <p:tgtEl>
                                          <p:spTgt spid="422927"/>
                                        </p:tgtEl>
                                        <p:attrNameLst>
                                          <p:attrName>style.visibility</p:attrName>
                                        </p:attrNameLst>
                                      </p:cBhvr>
                                      <p:to>
                                        <p:strVal val="visible"/>
                                      </p:to>
                                    </p:set>
                                    <p:anim calcmode="lin" valueType="num">
                                      <p:cBhvr>
                                        <p:cTn id="65" dur="500" fill="hold"/>
                                        <p:tgtEl>
                                          <p:spTgt spid="422927"/>
                                        </p:tgtEl>
                                        <p:attrNameLst>
                                          <p:attrName>ppt_w</p:attrName>
                                        </p:attrNameLst>
                                      </p:cBhvr>
                                      <p:tavLst>
                                        <p:tav tm="0%">
                                          <p:val>
                                            <p:fltVal val="0"/>
                                          </p:val>
                                        </p:tav>
                                        <p:tav tm="100%">
                                          <p:val>
                                            <p:strVal val="#ppt_w"/>
                                          </p:val>
                                        </p:tav>
                                      </p:tavLst>
                                    </p:anim>
                                    <p:anim calcmode="lin" valueType="num">
                                      <p:cBhvr>
                                        <p:cTn id="66" dur="500" fill="hold"/>
                                        <p:tgtEl>
                                          <p:spTgt spid="422927"/>
                                        </p:tgtEl>
                                        <p:attrNameLst>
                                          <p:attrName>ppt_h</p:attrName>
                                        </p:attrNameLst>
                                      </p:cBhvr>
                                      <p:tavLst>
                                        <p:tav tm="0%">
                                          <p:val>
                                            <p:fltVal val="0"/>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5" grpId="0" autoUpdateAnimBg="0"/>
      <p:bldP spid="422923" grpId="0" autoUpdateAnimBg="0"/>
    </p:bldLst>
  </p:timing>
</p:sld>
</file>

<file path=ppt/slides/slide2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3947" name="Picture 11">
            <a:extLst>
              <a:ext uri="{FF2B5EF4-FFF2-40B4-BE49-F238E27FC236}">
                <a16:creationId xmlns:a16="http://schemas.microsoft.com/office/drawing/2014/main" id="{8ABE0C12-6B33-46D7-A1EF-193D09BFE718}"/>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2557463" y="1190625"/>
            <a:ext cx="4570412" cy="5467350"/>
          </a:xfrm>
          <a:prstGeom prst="rect">
            <a:avLst/>
          </a:prstGeom>
          <a:noFill/>
          <a:extLst>
            <a:ext uri="{909E8E84-426E-40DD-AFC4-6F175D3DCCD1}">
              <a14:hiddenFill xmlns:a14="http://schemas.microsoft.com/office/drawing/2010/main">
                <a:solidFill>
                  <a:srgbClr val="FFFFFF"/>
                </a:solidFill>
              </a14:hiddenFill>
            </a:ext>
          </a:extLst>
        </p:spPr>
      </p:pic>
      <p:sp>
        <p:nvSpPr>
          <p:cNvPr id="423946" name="Rectangle 10">
            <a:extLst>
              <a:ext uri="{FF2B5EF4-FFF2-40B4-BE49-F238E27FC236}">
                <a16:creationId xmlns:a16="http://schemas.microsoft.com/office/drawing/2014/main" id="{4544611B-48C4-4EF3-904E-801F918CD086}"/>
              </a:ext>
            </a:extLst>
          </p:cNvPr>
          <p:cNvSpPr>
            <a:spLocks noChangeArrowheads="1"/>
          </p:cNvSpPr>
          <p:nvPr/>
        </p:nvSpPr>
        <p:spPr bwMode="auto">
          <a:xfrm>
            <a:off x="633413" y="338138"/>
            <a:ext cx="7943850" cy="91916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Pulmonary Arterial Hypertension</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23945" name="Rectangle 9">
            <a:extLst>
              <a:ext uri="{FF2B5EF4-FFF2-40B4-BE49-F238E27FC236}">
                <a16:creationId xmlns:a16="http://schemas.microsoft.com/office/drawing/2014/main" id="{793071BF-2801-4E4C-AB0B-974C65E9090F}"/>
              </a:ext>
            </a:extLst>
          </p:cNvPr>
          <p:cNvSpPr>
            <a:spLocks noChangeArrowheads="1"/>
          </p:cNvSpPr>
          <p:nvPr/>
        </p:nvSpPr>
        <p:spPr bwMode="auto">
          <a:xfrm>
            <a:off x="436563" y="2859088"/>
            <a:ext cx="2095500" cy="762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RDPA usually </a:t>
            </a:r>
            <a:br>
              <a:rPr lang="en-US" altLang="uk-UA" sz="2000" b="1">
                <a:latin typeface="Arial" panose="020B0604020202020204" pitchFamily="34" charset="0"/>
                <a:cs typeface="Arial" panose="020B0604020202020204" pitchFamily="34" charset="0"/>
              </a:rPr>
            </a:br>
            <a:r>
              <a:rPr lang="en-US" altLang="uk-UA" sz="2000" b="1">
                <a:latin typeface="Arial" panose="020B0604020202020204" pitchFamily="34" charset="0"/>
                <a:cs typeface="Arial" panose="020B0604020202020204" pitchFamily="34" charset="0"/>
              </a:rPr>
              <a:t>&gt; 17 mm</a:t>
            </a:r>
            <a:r>
              <a:rPr lang="en-US" altLang="uk-UA" sz="24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23944" name="Line 8">
            <a:extLst>
              <a:ext uri="{FF2B5EF4-FFF2-40B4-BE49-F238E27FC236}">
                <a16:creationId xmlns:a16="http://schemas.microsoft.com/office/drawing/2014/main" id="{5708C380-DA4E-4048-A10D-A095E9539DEF}"/>
              </a:ext>
            </a:extLst>
          </p:cNvPr>
          <p:cNvSpPr>
            <a:spLocks noChangeShapeType="1"/>
          </p:cNvSpPr>
          <p:nvPr/>
        </p:nvSpPr>
        <p:spPr bwMode="auto">
          <a:xfrm>
            <a:off x="1620838" y="3414713"/>
            <a:ext cx="1887537" cy="900112"/>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3943" name="Rectangle 7">
            <a:extLst>
              <a:ext uri="{FF2B5EF4-FFF2-40B4-BE49-F238E27FC236}">
                <a16:creationId xmlns:a16="http://schemas.microsoft.com/office/drawing/2014/main" id="{BC71BCCA-66B0-4076-A205-65AF2C03EC71}"/>
              </a:ext>
            </a:extLst>
          </p:cNvPr>
          <p:cNvSpPr>
            <a:spLocks noChangeArrowheads="1"/>
          </p:cNvSpPr>
          <p:nvPr/>
        </p:nvSpPr>
        <p:spPr bwMode="auto">
          <a:xfrm>
            <a:off x="7237413" y="1936750"/>
            <a:ext cx="1719262" cy="1981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Main Pulmonary Artery projects beyond tangent line</a:t>
            </a:r>
            <a:r>
              <a:rPr lang="en-US" altLang="uk-UA" sz="24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23942" name="Line 6">
            <a:extLst>
              <a:ext uri="{FF2B5EF4-FFF2-40B4-BE49-F238E27FC236}">
                <a16:creationId xmlns:a16="http://schemas.microsoft.com/office/drawing/2014/main" id="{E94745BC-EDEB-436E-966B-BB08FAB8B739}"/>
              </a:ext>
            </a:extLst>
          </p:cNvPr>
          <p:cNvSpPr>
            <a:spLocks noChangeShapeType="1"/>
          </p:cNvSpPr>
          <p:nvPr/>
        </p:nvSpPr>
        <p:spPr bwMode="auto">
          <a:xfrm flipV="1">
            <a:off x="6240463" y="2951163"/>
            <a:ext cx="915987" cy="652462"/>
          </a:xfrm>
          <a:prstGeom prst="line">
            <a:avLst/>
          </a:prstGeom>
          <a:noFill/>
          <a:ln w="28575">
            <a:solidFill>
              <a:srgbClr val="E82269"/>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3941" name="Line 5">
            <a:extLst>
              <a:ext uri="{FF2B5EF4-FFF2-40B4-BE49-F238E27FC236}">
                <a16:creationId xmlns:a16="http://schemas.microsoft.com/office/drawing/2014/main" id="{D8866159-A955-4B2D-9B23-EA11CB49E672}"/>
              </a:ext>
            </a:extLst>
          </p:cNvPr>
          <p:cNvSpPr>
            <a:spLocks noChangeShapeType="1"/>
          </p:cNvSpPr>
          <p:nvPr/>
        </p:nvSpPr>
        <p:spPr bwMode="auto">
          <a:xfrm rot="220664" flipH="1" flipV="1">
            <a:off x="5167313" y="2600325"/>
            <a:ext cx="1739900" cy="2705100"/>
          </a:xfrm>
          <a:prstGeom prst="line">
            <a:avLst/>
          </a:prstGeom>
          <a:noFill/>
          <a:ln w="57150">
            <a:solidFill>
              <a:srgbClr val="E8226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3940" name="Text Box 4">
            <a:extLst>
              <a:ext uri="{FF2B5EF4-FFF2-40B4-BE49-F238E27FC236}">
                <a16:creationId xmlns:a16="http://schemas.microsoft.com/office/drawing/2014/main" id="{489BBA2C-31D4-4302-A0E5-6DEE8EAD09BF}"/>
              </a:ext>
            </a:extLst>
          </p:cNvPr>
          <p:cNvSpPr txBox="1">
            <a:spLocks noChangeArrowheads="1"/>
          </p:cNvSpPr>
          <p:nvPr/>
        </p:nvSpPr>
        <p:spPr bwMode="auto">
          <a:xfrm rot="1662018">
            <a:off x="3614738" y="4127500"/>
            <a:ext cx="484187" cy="3968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000" b="1">
                <a:solidFill>
                  <a:srgbClr val="E82269"/>
                </a:solidFill>
                <a:latin typeface="Arial" panose="020B0604020202020204" pitchFamily="34" charset="0"/>
                <a:cs typeface="Arial" panose="020B0604020202020204" pitchFamily="34" charset="0"/>
              </a:rPr>
              <a:t>23</a:t>
            </a:r>
            <a:endParaRPr lang="en-US" altLang="uk-UA">
              <a:latin typeface="Arial" panose="020B0604020202020204" pitchFamily="34" charset="0"/>
            </a:endParaRPr>
          </a:p>
        </p:txBody>
      </p:sp>
      <p:pic>
        <p:nvPicPr>
          <p:cNvPr id="423948" name="Picture 12">
            <a:extLst>
              <a:ext uri="{FF2B5EF4-FFF2-40B4-BE49-F238E27FC236}">
                <a16:creationId xmlns:a16="http://schemas.microsoft.com/office/drawing/2014/main" id="{DFF97D20-0403-4093-8836-A06059F71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13" y="200025"/>
            <a:ext cx="285750" cy="238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3945"/>
                                        </p:tgtEl>
                                        <p:attrNameLst>
                                          <p:attrName>style.visibility</p:attrName>
                                        </p:attrNameLst>
                                      </p:cBhvr>
                                      <p:to>
                                        <p:strVal val="visible"/>
                                      </p:to>
                                    </p:set>
                                    <p:animEffect transition="in" filter="wipe(up)">
                                      <p:cBhvr>
                                        <p:cTn id="7" dur="500"/>
                                        <p:tgtEl>
                                          <p:spTgt spid="423945"/>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23944"/>
                                        </p:tgtEl>
                                        <p:attrNameLst>
                                          <p:attrName>style.visibility</p:attrName>
                                        </p:attrNameLst>
                                      </p:cBhvr>
                                      <p:to>
                                        <p:strVal val="visible"/>
                                      </p:to>
                                    </p:set>
                                    <p:anim calcmode="lin" valueType="num">
                                      <p:cBhvr>
                                        <p:cTn id="11" dur="500" fill="hold"/>
                                        <p:tgtEl>
                                          <p:spTgt spid="423944"/>
                                        </p:tgtEl>
                                        <p:attrNameLst>
                                          <p:attrName>ppt_w</p:attrName>
                                        </p:attrNameLst>
                                      </p:cBhvr>
                                      <p:tavLst>
                                        <p:tav tm="0%">
                                          <p:val>
                                            <p:fltVal val="0"/>
                                          </p:val>
                                        </p:tav>
                                        <p:tav tm="100%">
                                          <p:val>
                                            <p:strVal val="#ppt_w"/>
                                          </p:val>
                                        </p:tav>
                                      </p:tavLst>
                                    </p:anim>
                                    <p:anim calcmode="lin" valueType="num">
                                      <p:cBhvr>
                                        <p:cTn id="12" dur="500" fill="hold"/>
                                        <p:tgtEl>
                                          <p:spTgt spid="423944"/>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423940"/>
                                        </p:tgtEl>
                                        <p:attrNameLst>
                                          <p:attrName>style.visibility</p:attrName>
                                        </p:attrNameLst>
                                      </p:cBhvr>
                                      <p:to>
                                        <p:strVal val="visible"/>
                                      </p:to>
                                    </p:set>
                                    <p:anim calcmode="lin" valueType="num">
                                      <p:cBhvr>
                                        <p:cTn id="16" dur="500" fill="hold"/>
                                        <p:tgtEl>
                                          <p:spTgt spid="423940"/>
                                        </p:tgtEl>
                                        <p:attrNameLst>
                                          <p:attrName>ppt_w</p:attrName>
                                        </p:attrNameLst>
                                      </p:cBhvr>
                                      <p:tavLst>
                                        <p:tav tm="0%">
                                          <p:val>
                                            <p:fltVal val="0"/>
                                          </p:val>
                                        </p:tav>
                                        <p:tav tm="100%">
                                          <p:val>
                                            <p:strVal val="#ppt_w"/>
                                          </p:val>
                                        </p:tav>
                                      </p:tavLst>
                                    </p:anim>
                                    <p:anim calcmode="lin" valueType="num">
                                      <p:cBhvr>
                                        <p:cTn id="17" dur="500" fill="hold"/>
                                        <p:tgtEl>
                                          <p:spTgt spid="423940"/>
                                        </p:tgtEl>
                                        <p:attrNameLst>
                                          <p:attrName>ppt_h</p:attrName>
                                        </p:attrNameLst>
                                      </p:cBhvr>
                                      <p:tavLst>
                                        <p:tav tm="0%">
                                          <p:val>
                                            <p:fltVal val="0"/>
                                          </p:val>
                                        </p:tav>
                                        <p:tav tm="1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423941"/>
                                        </p:tgtEl>
                                        <p:attrNameLst>
                                          <p:attrName>style.visibility</p:attrName>
                                        </p:attrNameLst>
                                      </p:cBhvr>
                                      <p:to>
                                        <p:strVal val="visible"/>
                                      </p:to>
                                    </p:set>
                                    <p:animEffect transition="in" filter="wipe(down)">
                                      <p:cBhvr>
                                        <p:cTn id="21" dur="500"/>
                                        <p:tgtEl>
                                          <p:spTgt spid="423941"/>
                                        </p:tgtEl>
                                      </p:cBhvr>
                                    </p:animEffect>
                                  </p:childTnLst>
                                </p:cTn>
                              </p:par>
                            </p:childTnLst>
                          </p:cTn>
                        </p:par>
                        <p:par>
                          <p:cTn id="22" fill="hold" nodeType="afterGroup">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423943"/>
                                        </p:tgtEl>
                                        <p:attrNameLst>
                                          <p:attrName>style.visibility</p:attrName>
                                        </p:attrNameLst>
                                      </p:cBhvr>
                                      <p:to>
                                        <p:strVal val="visible"/>
                                      </p:to>
                                    </p:set>
                                    <p:animEffect transition="in" filter="wipe(up)">
                                      <p:cBhvr>
                                        <p:cTn id="25" dur="500"/>
                                        <p:tgtEl>
                                          <p:spTgt spid="423943"/>
                                        </p:tgtEl>
                                      </p:cBhvr>
                                    </p:animEffect>
                                  </p:childTnLst>
                                </p:cTn>
                              </p:par>
                            </p:childTnLst>
                          </p:cTn>
                        </p:par>
                        <p:par>
                          <p:cTn id="26" fill="hold" nodeType="afterGroup">
                            <p:stCondLst>
                              <p:cond delay="2500"/>
                            </p:stCondLst>
                            <p:childTnLst>
                              <p:par>
                                <p:cTn id="27" presetID="17" presetClass="entr" presetSubtype="2" fill="hold" nodeType="afterEffect">
                                  <p:stCondLst>
                                    <p:cond delay="0"/>
                                  </p:stCondLst>
                                  <p:childTnLst>
                                    <p:set>
                                      <p:cBhvr>
                                        <p:cTn id="28" dur="1" fill="hold">
                                          <p:stCondLst>
                                            <p:cond delay="0"/>
                                          </p:stCondLst>
                                        </p:cTn>
                                        <p:tgtEl>
                                          <p:spTgt spid="423942"/>
                                        </p:tgtEl>
                                        <p:attrNameLst>
                                          <p:attrName>style.visibility</p:attrName>
                                        </p:attrNameLst>
                                      </p:cBhvr>
                                      <p:to>
                                        <p:strVal val="visible"/>
                                      </p:to>
                                    </p:set>
                                    <p:anim calcmode="lin" valueType="num">
                                      <p:cBhvr>
                                        <p:cTn id="29" dur="500" fill="hold"/>
                                        <p:tgtEl>
                                          <p:spTgt spid="423942"/>
                                        </p:tgtEl>
                                        <p:attrNameLst>
                                          <p:attrName>ppt_x</p:attrName>
                                        </p:attrNameLst>
                                      </p:cBhvr>
                                      <p:tavLst>
                                        <p:tav tm="0%">
                                          <p:val>
                                            <p:strVal val="#ppt_x+#ppt_w/2"/>
                                          </p:val>
                                        </p:tav>
                                        <p:tav tm="100%">
                                          <p:val>
                                            <p:strVal val="#ppt_x"/>
                                          </p:val>
                                        </p:tav>
                                      </p:tavLst>
                                    </p:anim>
                                    <p:anim calcmode="lin" valueType="num">
                                      <p:cBhvr>
                                        <p:cTn id="30" dur="500" fill="hold"/>
                                        <p:tgtEl>
                                          <p:spTgt spid="423942"/>
                                        </p:tgtEl>
                                        <p:attrNameLst>
                                          <p:attrName>ppt_y</p:attrName>
                                        </p:attrNameLst>
                                      </p:cBhvr>
                                      <p:tavLst>
                                        <p:tav tm="0%">
                                          <p:val>
                                            <p:strVal val="#ppt_y"/>
                                          </p:val>
                                        </p:tav>
                                        <p:tav tm="100%">
                                          <p:val>
                                            <p:strVal val="#ppt_y"/>
                                          </p:val>
                                        </p:tav>
                                      </p:tavLst>
                                    </p:anim>
                                    <p:anim calcmode="lin" valueType="num">
                                      <p:cBhvr>
                                        <p:cTn id="31" dur="500" fill="hold"/>
                                        <p:tgtEl>
                                          <p:spTgt spid="423942"/>
                                        </p:tgtEl>
                                        <p:attrNameLst>
                                          <p:attrName>ppt_w</p:attrName>
                                        </p:attrNameLst>
                                      </p:cBhvr>
                                      <p:tavLst>
                                        <p:tav tm="0%">
                                          <p:val>
                                            <p:fltVal val="0"/>
                                          </p:val>
                                        </p:tav>
                                        <p:tav tm="100%">
                                          <p:val>
                                            <p:strVal val="#ppt_w"/>
                                          </p:val>
                                        </p:tav>
                                      </p:tavLst>
                                    </p:anim>
                                    <p:anim calcmode="lin" valueType="num">
                                      <p:cBhvr>
                                        <p:cTn id="32" dur="500" fill="hold"/>
                                        <p:tgtEl>
                                          <p:spTgt spid="423942"/>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5" grpId="0" autoUpdateAnimBg="0"/>
      <p:bldP spid="423943" grpId="0" autoUpdateAnimBg="0"/>
      <p:bldP spid="423940" grpId="0" autoUpdateAnimBg="0"/>
    </p:bldLst>
  </p:timing>
</p:sld>
</file>

<file path=ppt/slides/slide2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24968" name="Rectangle 8">
            <a:extLst>
              <a:ext uri="{FF2B5EF4-FFF2-40B4-BE49-F238E27FC236}">
                <a16:creationId xmlns:a16="http://schemas.microsoft.com/office/drawing/2014/main" id="{08AA26D9-5E2F-4495-881C-9D300E7CEF06}"/>
              </a:ext>
            </a:extLst>
          </p:cNvPr>
          <p:cNvSpPr>
            <a:spLocks noChangeArrowheads="1"/>
          </p:cNvSpPr>
          <p:nvPr/>
        </p:nvSpPr>
        <p:spPr bwMode="auto">
          <a:xfrm>
            <a:off x="1231900" y="196850"/>
            <a:ext cx="5110163"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Increased Flow</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24967" name="Rectangle 7">
            <a:extLst>
              <a:ext uri="{FF2B5EF4-FFF2-40B4-BE49-F238E27FC236}">
                <a16:creationId xmlns:a16="http://schemas.microsoft.com/office/drawing/2014/main" id="{B1FE7244-B7A9-4EEA-A529-90D4E543B0F7}"/>
              </a:ext>
            </a:extLst>
          </p:cNvPr>
          <p:cNvSpPr>
            <a:spLocks noChangeArrowheads="1"/>
          </p:cNvSpPr>
          <p:nvPr/>
        </p:nvSpPr>
        <p:spPr bwMode="auto">
          <a:xfrm>
            <a:off x="1398588" y="1519238"/>
            <a:ext cx="2095500" cy="762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r>
              <a:rPr lang="en-US" altLang="uk-UA" sz="2000" b="1">
                <a:latin typeface="Arial" panose="020B0604020202020204" pitchFamily="34" charset="0"/>
                <a:cs typeface="Arial" panose="020B0604020202020204" pitchFamily="34" charset="0"/>
              </a:rPr>
              <a:t>RDPA usually </a:t>
            </a:r>
            <a:br>
              <a:rPr lang="en-US" altLang="uk-UA" sz="2000" b="1">
                <a:latin typeface="Arial" panose="020B0604020202020204" pitchFamily="34" charset="0"/>
                <a:cs typeface="Arial" panose="020B0604020202020204" pitchFamily="34" charset="0"/>
              </a:rPr>
            </a:br>
            <a:r>
              <a:rPr lang="en-US" altLang="uk-UA" sz="2000" b="1">
                <a:latin typeface="Arial" panose="020B0604020202020204" pitchFamily="34" charset="0"/>
                <a:cs typeface="Arial" panose="020B0604020202020204" pitchFamily="34" charset="0"/>
              </a:rPr>
              <a:t>&gt; 17 mm</a:t>
            </a:r>
            <a:r>
              <a:rPr lang="en-US" altLang="uk-UA" sz="24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
        <p:nvSpPr>
          <p:cNvPr id="424966" name="Rectangle 6">
            <a:extLst>
              <a:ext uri="{FF2B5EF4-FFF2-40B4-BE49-F238E27FC236}">
                <a16:creationId xmlns:a16="http://schemas.microsoft.com/office/drawing/2014/main" id="{FAF02E4B-C42B-4C82-9DDD-5B97F2F253A0}"/>
              </a:ext>
            </a:extLst>
          </p:cNvPr>
          <p:cNvSpPr>
            <a:spLocks noChangeArrowheads="1"/>
          </p:cNvSpPr>
          <p:nvPr/>
        </p:nvSpPr>
        <p:spPr bwMode="auto">
          <a:xfrm>
            <a:off x="3529013" y="5959475"/>
            <a:ext cx="4384675" cy="7016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r>
              <a:rPr lang="en-US" altLang="uk-UA" sz="2000" b="1">
                <a:latin typeface="Arial" panose="020B0604020202020204" pitchFamily="34" charset="0"/>
                <a:cs typeface="Arial" panose="020B0604020202020204" pitchFamily="34" charset="0"/>
              </a:rPr>
              <a:t>All of blood vessels everywhere in lung are bigger than normal</a:t>
            </a:r>
            <a:endParaRPr lang="en-US" altLang="uk-UA">
              <a:latin typeface="Arial" panose="020B0604020202020204" pitchFamily="34" charset="0"/>
            </a:endParaRPr>
          </a:p>
        </p:txBody>
      </p:sp>
      <p:pic>
        <p:nvPicPr>
          <p:cNvPr id="424965" name="Picture 5">
            <a:extLst>
              <a:ext uri="{FF2B5EF4-FFF2-40B4-BE49-F238E27FC236}">
                <a16:creationId xmlns:a16="http://schemas.microsoft.com/office/drawing/2014/main" id="{56E6F78E-4898-4454-AF55-4DD1CDBF2DF2}"/>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3873500" y="1243013"/>
            <a:ext cx="3427413" cy="4570412"/>
          </a:xfrm>
          <a:prstGeom prst="rect">
            <a:avLst/>
          </a:prstGeom>
          <a:noFill/>
          <a:extLst>
            <a:ext uri="{909E8E84-426E-40DD-AFC4-6F175D3DCCD1}">
              <a14:hiddenFill xmlns:a14="http://schemas.microsoft.com/office/drawing/2010/main">
                <a:solidFill>
                  <a:srgbClr val="FFFFFF"/>
                </a:solidFill>
              </a14:hiddenFill>
            </a:ext>
          </a:extLst>
        </p:spPr>
      </p:pic>
      <p:sp>
        <p:nvSpPr>
          <p:cNvPr id="424964" name="Line 4">
            <a:extLst>
              <a:ext uri="{FF2B5EF4-FFF2-40B4-BE49-F238E27FC236}">
                <a16:creationId xmlns:a16="http://schemas.microsoft.com/office/drawing/2014/main" id="{8EF36BB1-97AB-47FF-821F-1461D1131C83}"/>
              </a:ext>
            </a:extLst>
          </p:cNvPr>
          <p:cNvSpPr>
            <a:spLocks noChangeShapeType="1"/>
          </p:cNvSpPr>
          <p:nvPr/>
        </p:nvSpPr>
        <p:spPr bwMode="auto">
          <a:xfrm>
            <a:off x="2684463" y="2074863"/>
            <a:ext cx="1887537" cy="900112"/>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24969" name="Line 9">
            <a:extLst>
              <a:ext uri="{FF2B5EF4-FFF2-40B4-BE49-F238E27FC236}">
                <a16:creationId xmlns:a16="http://schemas.microsoft.com/office/drawing/2014/main" id="{95B0EB7B-2BCF-4F07-879D-0FD89BDB6E4D}"/>
              </a:ext>
            </a:extLst>
          </p:cNvPr>
          <p:cNvSpPr>
            <a:spLocks noChangeShapeType="1"/>
          </p:cNvSpPr>
          <p:nvPr/>
        </p:nvSpPr>
        <p:spPr bwMode="auto">
          <a:xfrm>
            <a:off x="4284663" y="1628775"/>
            <a:ext cx="71437" cy="30956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424970" name="Line 10">
            <a:extLst>
              <a:ext uri="{FF2B5EF4-FFF2-40B4-BE49-F238E27FC236}">
                <a16:creationId xmlns:a16="http://schemas.microsoft.com/office/drawing/2014/main" id="{CA20DDC7-29CC-45E0-BAA3-B0BBD3C5680D}"/>
              </a:ext>
            </a:extLst>
          </p:cNvPr>
          <p:cNvSpPr>
            <a:spLocks noChangeShapeType="1"/>
          </p:cNvSpPr>
          <p:nvPr/>
        </p:nvSpPr>
        <p:spPr bwMode="auto">
          <a:xfrm>
            <a:off x="6659563" y="1557338"/>
            <a:ext cx="144462" cy="30956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4967"/>
                                        </p:tgtEl>
                                        <p:attrNameLst>
                                          <p:attrName>style.visibility</p:attrName>
                                        </p:attrNameLst>
                                      </p:cBhvr>
                                      <p:to>
                                        <p:strVal val="visible"/>
                                      </p:to>
                                    </p:set>
                                    <p:animEffect transition="in" filter="wipe(up)">
                                      <p:cBhvr>
                                        <p:cTn id="7" dur="500"/>
                                        <p:tgtEl>
                                          <p:spTgt spid="424967"/>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24964"/>
                                        </p:tgtEl>
                                        <p:attrNameLst>
                                          <p:attrName>style.visibility</p:attrName>
                                        </p:attrNameLst>
                                      </p:cBhvr>
                                      <p:to>
                                        <p:strVal val="visible"/>
                                      </p:to>
                                    </p:set>
                                    <p:anim calcmode="lin" valueType="num">
                                      <p:cBhvr>
                                        <p:cTn id="11" dur="500" fill="hold"/>
                                        <p:tgtEl>
                                          <p:spTgt spid="424964"/>
                                        </p:tgtEl>
                                        <p:attrNameLst>
                                          <p:attrName>ppt_w</p:attrName>
                                        </p:attrNameLst>
                                      </p:cBhvr>
                                      <p:tavLst>
                                        <p:tav tm="0%">
                                          <p:val>
                                            <p:fltVal val="0"/>
                                          </p:val>
                                        </p:tav>
                                        <p:tav tm="100%">
                                          <p:val>
                                            <p:strVal val="#ppt_w"/>
                                          </p:val>
                                        </p:tav>
                                      </p:tavLst>
                                    </p:anim>
                                    <p:anim calcmode="lin" valueType="num">
                                      <p:cBhvr>
                                        <p:cTn id="12" dur="500" fill="hold"/>
                                        <p:tgtEl>
                                          <p:spTgt spid="424964"/>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22" presetClass="entr" presetSubtype="1" fill="hold" grpId="0" nodeType="afterEffect">
                                  <p:stCondLst>
                                    <p:cond delay="1000"/>
                                  </p:stCondLst>
                                  <p:childTnLst>
                                    <p:set>
                                      <p:cBhvr>
                                        <p:cTn id="15" dur="1" fill="hold">
                                          <p:stCondLst>
                                            <p:cond delay="0"/>
                                          </p:stCondLst>
                                        </p:cTn>
                                        <p:tgtEl>
                                          <p:spTgt spid="424966"/>
                                        </p:tgtEl>
                                        <p:attrNameLst>
                                          <p:attrName>style.visibility</p:attrName>
                                        </p:attrNameLst>
                                      </p:cBhvr>
                                      <p:to>
                                        <p:strVal val="visible"/>
                                      </p:to>
                                    </p:set>
                                    <p:animEffect transition="in" filter="wipe(up)">
                                      <p:cBhvr>
                                        <p:cTn id="16" dur="500"/>
                                        <p:tgtEl>
                                          <p:spTgt spid="424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7" grpId="0" autoUpdateAnimBg="0"/>
      <p:bldP spid="424966" grpId="0" autoUpdateAnimBg="0"/>
    </p:bldLst>
  </p:timing>
</p:sld>
</file>

<file path=ppt/slides/slide2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5992" name="Picture 8">
            <a:extLst>
              <a:ext uri="{FF2B5EF4-FFF2-40B4-BE49-F238E27FC236}">
                <a16:creationId xmlns:a16="http://schemas.microsoft.com/office/drawing/2014/main" id="{E65CC209-FDDB-449E-AD67-EB2D22FA7241}"/>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3309938" y="157163"/>
            <a:ext cx="4908550" cy="6543675"/>
          </a:xfrm>
          <a:prstGeom prst="rect">
            <a:avLst/>
          </a:prstGeom>
          <a:noFill/>
          <a:extLst>
            <a:ext uri="{909E8E84-426E-40DD-AFC4-6F175D3DCCD1}">
              <a14:hiddenFill xmlns:a14="http://schemas.microsoft.com/office/drawing/2010/main">
                <a:solidFill>
                  <a:srgbClr val="FFFFFF"/>
                </a:solidFill>
              </a14:hiddenFill>
            </a:ext>
          </a:extLst>
        </p:spPr>
      </p:pic>
      <p:sp>
        <p:nvSpPr>
          <p:cNvPr id="425991" name="Rectangle 7">
            <a:extLst>
              <a:ext uri="{FF2B5EF4-FFF2-40B4-BE49-F238E27FC236}">
                <a16:creationId xmlns:a16="http://schemas.microsoft.com/office/drawing/2014/main" id="{42E8D88C-4A22-43F1-8526-910B9655C389}"/>
              </a:ext>
            </a:extLst>
          </p:cNvPr>
          <p:cNvSpPr>
            <a:spLocks noChangeArrowheads="1"/>
          </p:cNvSpPr>
          <p:nvPr/>
        </p:nvSpPr>
        <p:spPr bwMode="auto">
          <a:xfrm>
            <a:off x="950913" y="198438"/>
            <a:ext cx="5110162" cy="91916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Increased Flow</a:t>
            </a:r>
            <a:r>
              <a:rPr lang="en-US" altLang="uk-UA" sz="33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25990" name="Rectangle 6">
            <a:extLst>
              <a:ext uri="{FF2B5EF4-FFF2-40B4-BE49-F238E27FC236}">
                <a16:creationId xmlns:a16="http://schemas.microsoft.com/office/drawing/2014/main" id="{FA0EBB31-011A-45F9-BEB3-2439A2DA315C}"/>
              </a:ext>
            </a:extLst>
          </p:cNvPr>
          <p:cNvSpPr>
            <a:spLocks noChangeArrowheads="1"/>
          </p:cNvSpPr>
          <p:nvPr/>
        </p:nvSpPr>
        <p:spPr bwMode="auto">
          <a:xfrm>
            <a:off x="927100" y="1498600"/>
            <a:ext cx="2114550" cy="13112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r>
              <a:rPr lang="en-US" altLang="uk-UA" sz="2000" b="1">
                <a:latin typeface="Arial" panose="020B0604020202020204" pitchFamily="34" charset="0"/>
                <a:cs typeface="Arial" panose="020B0604020202020204" pitchFamily="34" charset="0"/>
              </a:rPr>
              <a:t>Distribution of flow is maintained as in normal </a:t>
            </a:r>
            <a:endParaRPr lang="en-US" altLang="uk-UA">
              <a:latin typeface="Arial" panose="020B0604020202020204" pitchFamily="34" charset="0"/>
            </a:endParaRPr>
          </a:p>
        </p:txBody>
      </p:sp>
      <p:sp>
        <p:nvSpPr>
          <p:cNvPr id="425989" name="Text Box 5">
            <a:extLst>
              <a:ext uri="{FF2B5EF4-FFF2-40B4-BE49-F238E27FC236}">
                <a16:creationId xmlns:a16="http://schemas.microsoft.com/office/drawing/2014/main" id="{B40AAF33-A8CE-4F18-8575-15C58C51559B}"/>
              </a:ext>
            </a:extLst>
          </p:cNvPr>
          <p:cNvSpPr txBox="1">
            <a:spLocks noChangeArrowheads="1"/>
          </p:cNvSpPr>
          <p:nvPr/>
        </p:nvSpPr>
        <p:spPr bwMode="auto">
          <a:xfrm>
            <a:off x="927100" y="4902200"/>
            <a:ext cx="1957388" cy="13112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000" b="1">
                <a:latin typeface="Arial" panose="020B0604020202020204" pitchFamily="34" charset="0"/>
                <a:cs typeface="Arial" panose="020B0604020202020204" pitchFamily="34" charset="0"/>
              </a:rPr>
              <a:t>Lower lobe vessels bigger than upper lobe</a:t>
            </a:r>
            <a:endParaRPr lang="en-US" altLang="uk-UA">
              <a:latin typeface="Arial" panose="020B0604020202020204" pitchFamily="34" charset="0"/>
            </a:endParaRPr>
          </a:p>
        </p:txBody>
      </p:sp>
      <p:sp>
        <p:nvSpPr>
          <p:cNvPr id="425988" name="Text Box 4">
            <a:extLst>
              <a:ext uri="{FF2B5EF4-FFF2-40B4-BE49-F238E27FC236}">
                <a16:creationId xmlns:a16="http://schemas.microsoft.com/office/drawing/2014/main" id="{CA097976-52D2-4D51-A0A4-44170E4C7EF6}"/>
              </a:ext>
            </a:extLst>
          </p:cNvPr>
          <p:cNvSpPr txBox="1">
            <a:spLocks noChangeArrowheads="1"/>
          </p:cNvSpPr>
          <p:nvPr/>
        </p:nvSpPr>
        <p:spPr bwMode="auto">
          <a:xfrm>
            <a:off x="927100" y="3170238"/>
            <a:ext cx="2063750" cy="13112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000" b="1">
                <a:latin typeface="Arial" panose="020B0604020202020204" pitchFamily="34" charset="0"/>
                <a:cs typeface="Arial" panose="020B0604020202020204" pitchFamily="34" charset="0"/>
              </a:rPr>
              <a:t>Gradual tapering from central to peripheral</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5990"/>
                                        </p:tgtEl>
                                        <p:attrNameLst>
                                          <p:attrName>style.visibility</p:attrName>
                                        </p:attrNameLst>
                                      </p:cBhvr>
                                      <p:to>
                                        <p:strVal val="visible"/>
                                      </p:to>
                                    </p:set>
                                    <p:animEffect transition="in" filter="wipe(up)">
                                      <p:cBhvr>
                                        <p:cTn id="7" dur="500"/>
                                        <p:tgtEl>
                                          <p:spTgt spid="42599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5989"/>
                                        </p:tgtEl>
                                        <p:attrNameLst>
                                          <p:attrName>style.visibility</p:attrName>
                                        </p:attrNameLst>
                                      </p:cBhvr>
                                      <p:to>
                                        <p:strVal val="visible"/>
                                      </p:to>
                                    </p:set>
                                    <p:animEffect transition="in" filter="wipe(up)">
                                      <p:cBhvr>
                                        <p:cTn id="11" dur="500"/>
                                        <p:tgtEl>
                                          <p:spTgt spid="425989"/>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25988"/>
                                        </p:tgtEl>
                                        <p:attrNameLst>
                                          <p:attrName>style.visibility</p:attrName>
                                        </p:attrNameLst>
                                      </p:cBhvr>
                                      <p:to>
                                        <p:strVal val="visible"/>
                                      </p:to>
                                    </p:set>
                                    <p:animEffect transition="in" filter="wipe(up)">
                                      <p:cBhvr>
                                        <p:cTn id="15" dur="500"/>
                                        <p:tgtEl>
                                          <p:spTgt spid="425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90" grpId="0" autoUpdateAnimBg="0"/>
      <p:bldP spid="425989" grpId="0" autoUpdateAnimBg="0"/>
      <p:bldP spid="425988" grpId="0" autoUpdateAnimBg="0"/>
    </p:bldLst>
  </p:timing>
</p:sld>
</file>

<file path=ppt/slides/slide2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37259" name="Picture 11">
            <a:extLst>
              <a:ext uri="{FF2B5EF4-FFF2-40B4-BE49-F238E27FC236}">
                <a16:creationId xmlns:a16="http://schemas.microsoft.com/office/drawing/2014/main" id="{45F36E5B-15EF-434A-9A28-688F6C775D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2075" y="623888"/>
            <a:ext cx="6419850" cy="4859337"/>
          </a:xfrm>
          <a:prstGeom prst="rect">
            <a:avLst/>
          </a:prstGeom>
          <a:noFill/>
          <a:ln w="5715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37258" name="Text Box 10">
            <a:extLst>
              <a:ext uri="{FF2B5EF4-FFF2-40B4-BE49-F238E27FC236}">
                <a16:creationId xmlns:a16="http://schemas.microsoft.com/office/drawing/2014/main" id="{488CA223-5245-4B26-94C1-C38F1FE8D31D}"/>
              </a:ext>
            </a:extLst>
          </p:cNvPr>
          <p:cNvSpPr txBox="1">
            <a:spLocks noChangeArrowheads="1"/>
          </p:cNvSpPr>
          <p:nvPr/>
        </p:nvSpPr>
        <p:spPr bwMode="auto">
          <a:xfrm>
            <a:off x="2239963" y="5868988"/>
            <a:ext cx="46656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B2B2B2"/>
                </a:solidFill>
                <a:miter lim="800%"/>
                <a:headEnd/>
                <a:tailEnd/>
              </a14:hiddenLine>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Pulmonary Interstitial Edema</a:t>
            </a:r>
            <a:endParaRPr lang="en-US" altLang="uk-UA">
              <a:latin typeface="Arial" panose="020B0604020202020204" pitchFamily="34" charset="0"/>
            </a:endParaRPr>
          </a:p>
        </p:txBody>
      </p:sp>
      <p:sp>
        <p:nvSpPr>
          <p:cNvPr id="437260" name="Line 12">
            <a:extLst>
              <a:ext uri="{FF2B5EF4-FFF2-40B4-BE49-F238E27FC236}">
                <a16:creationId xmlns:a16="http://schemas.microsoft.com/office/drawing/2014/main" id="{4CAB9E3A-1307-4079-B3EF-9035B382628C}"/>
              </a:ext>
            </a:extLst>
          </p:cNvPr>
          <p:cNvSpPr>
            <a:spLocks noChangeShapeType="1"/>
          </p:cNvSpPr>
          <p:nvPr/>
        </p:nvSpPr>
        <p:spPr bwMode="auto">
          <a:xfrm>
            <a:off x="2843213" y="765175"/>
            <a:ext cx="0" cy="3671888"/>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437261" name="Line 13">
            <a:extLst>
              <a:ext uri="{FF2B5EF4-FFF2-40B4-BE49-F238E27FC236}">
                <a16:creationId xmlns:a16="http://schemas.microsoft.com/office/drawing/2014/main" id="{68EB9AC1-86D2-4BB1-9FF9-965E265104E6}"/>
              </a:ext>
            </a:extLst>
          </p:cNvPr>
          <p:cNvSpPr>
            <a:spLocks noChangeShapeType="1"/>
          </p:cNvSpPr>
          <p:nvPr/>
        </p:nvSpPr>
        <p:spPr bwMode="auto">
          <a:xfrm>
            <a:off x="6011863" y="692150"/>
            <a:ext cx="0" cy="3960813"/>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Tree>
  </p:cSld>
  <p:clrMapOvr>
    <a:masterClrMapping/>
  </p:clrMapOvr>
</p:sld>
</file>

<file path=ppt/slides/slide2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7015" name="Picture 7">
            <a:extLst>
              <a:ext uri="{FF2B5EF4-FFF2-40B4-BE49-F238E27FC236}">
                <a16:creationId xmlns:a16="http://schemas.microsoft.com/office/drawing/2014/main" id="{0F559ADE-4063-4CF4-832F-34B083DA398E}"/>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a:stretch>
            <a:fillRect/>
          </a:stretch>
        </p:blipFill>
        <p:spPr bwMode="auto">
          <a:xfrm>
            <a:off x="4611688" y="1235075"/>
            <a:ext cx="3976687" cy="5302250"/>
          </a:xfrm>
          <a:prstGeom prst="rect">
            <a:avLst/>
          </a:prstGeom>
          <a:noFill/>
          <a:extLst>
            <a:ext uri="{909E8E84-426E-40DD-AFC4-6F175D3DCCD1}">
              <a14:hiddenFill xmlns:a14="http://schemas.microsoft.com/office/drawing/2010/main">
                <a:solidFill>
                  <a:srgbClr val="FFFFFF"/>
                </a:solidFill>
              </a14:hiddenFill>
            </a:ext>
          </a:extLst>
        </p:spPr>
      </p:pic>
      <p:sp>
        <p:nvSpPr>
          <p:cNvPr id="427014" name="Rectangle 6">
            <a:extLst>
              <a:ext uri="{FF2B5EF4-FFF2-40B4-BE49-F238E27FC236}">
                <a16:creationId xmlns:a16="http://schemas.microsoft.com/office/drawing/2014/main" id="{A42D26F0-4844-471E-8269-7165DACD4BF4}"/>
              </a:ext>
            </a:extLst>
          </p:cNvPr>
          <p:cNvSpPr>
            <a:spLocks noChangeArrowheads="1"/>
          </p:cNvSpPr>
          <p:nvPr/>
        </p:nvSpPr>
        <p:spPr bwMode="auto">
          <a:xfrm>
            <a:off x="4611688" y="320675"/>
            <a:ext cx="3873500"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Increased Flow</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pic>
        <p:nvPicPr>
          <p:cNvPr id="427013" name="Picture 5">
            <a:extLst>
              <a:ext uri="{FF2B5EF4-FFF2-40B4-BE49-F238E27FC236}">
                <a16:creationId xmlns:a16="http://schemas.microsoft.com/office/drawing/2014/main" id="{8315F60F-9D6F-4FA2-9D51-95C66B185EE4}"/>
              </a:ext>
            </a:extLst>
          </p:cNvPr>
          <p:cNvPicPr>
            <a:picLocks noChangeAspect="1" noChangeArrowheads="1"/>
          </p:cNvPicPr>
          <p:nvPr/>
        </p:nvPicPr>
        <p:blipFill>
          <a:blip r:embed="rId3">
            <a:lum bright="8%"/>
            <a:extLst>
              <a:ext uri="{28A0092B-C50C-407E-A947-70E740481C1C}">
                <a14:useLocalDpi xmlns:a14="http://schemas.microsoft.com/office/drawing/2010/main" val="0"/>
              </a:ext>
            </a:extLst>
          </a:blip>
          <a:srcRect/>
          <a:stretch>
            <a:fillRect/>
          </a:stretch>
        </p:blipFill>
        <p:spPr bwMode="auto">
          <a:xfrm>
            <a:off x="557213" y="1258888"/>
            <a:ext cx="3848100" cy="5278437"/>
          </a:xfrm>
          <a:prstGeom prst="rect">
            <a:avLst/>
          </a:prstGeom>
          <a:noFill/>
          <a:extLst>
            <a:ext uri="{909E8E84-426E-40DD-AFC4-6F175D3DCCD1}">
              <a14:hiddenFill xmlns:a14="http://schemas.microsoft.com/office/drawing/2010/main">
                <a:solidFill>
                  <a:srgbClr val="FFFFFF"/>
                </a:solidFill>
              </a14:hiddenFill>
            </a:ext>
          </a:extLst>
        </p:spPr>
      </p:pic>
      <p:sp>
        <p:nvSpPr>
          <p:cNvPr id="427012" name="Rectangle 4">
            <a:extLst>
              <a:ext uri="{FF2B5EF4-FFF2-40B4-BE49-F238E27FC236}">
                <a16:creationId xmlns:a16="http://schemas.microsoft.com/office/drawing/2014/main" id="{22E5D3B4-19C6-459D-892D-D1490AD227A6}"/>
              </a:ext>
            </a:extLst>
          </p:cNvPr>
          <p:cNvSpPr>
            <a:spLocks noChangeArrowheads="1"/>
          </p:cNvSpPr>
          <p:nvPr/>
        </p:nvSpPr>
        <p:spPr bwMode="auto">
          <a:xfrm>
            <a:off x="557213" y="320675"/>
            <a:ext cx="3873500"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Normal</a:t>
            </a:r>
            <a:r>
              <a:rPr lang="en-US" altLang="uk-UA" sz="33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sld>
</file>

<file path=ppt/slides/slide2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28039" name="Picture 7">
            <a:extLst>
              <a:ext uri="{FF2B5EF4-FFF2-40B4-BE49-F238E27FC236}">
                <a16:creationId xmlns:a16="http://schemas.microsoft.com/office/drawing/2014/main" id="{0A9A1463-4C44-45A9-A0C3-D3DF5419A2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1850" y="1235075"/>
            <a:ext cx="3976688" cy="5302250"/>
          </a:xfrm>
          <a:prstGeom prst="rect">
            <a:avLst/>
          </a:prstGeom>
          <a:noFill/>
          <a:extLst>
            <a:ext uri="{909E8E84-426E-40DD-AFC4-6F175D3DCCD1}">
              <a14:hiddenFill xmlns:a14="http://schemas.microsoft.com/office/drawing/2010/main">
                <a:solidFill>
                  <a:srgbClr val="FFFFFF"/>
                </a:solidFill>
              </a14:hiddenFill>
            </a:ext>
          </a:extLst>
        </p:spPr>
      </p:pic>
      <p:sp>
        <p:nvSpPr>
          <p:cNvPr id="428038" name="Rectangle 6">
            <a:extLst>
              <a:ext uri="{FF2B5EF4-FFF2-40B4-BE49-F238E27FC236}">
                <a16:creationId xmlns:a16="http://schemas.microsoft.com/office/drawing/2014/main" id="{41250C8D-8614-4D83-95C8-ACB71B12851B}"/>
              </a:ext>
            </a:extLst>
          </p:cNvPr>
          <p:cNvSpPr>
            <a:spLocks noChangeArrowheads="1"/>
          </p:cNvSpPr>
          <p:nvPr/>
        </p:nvSpPr>
        <p:spPr bwMode="auto">
          <a:xfrm>
            <a:off x="4552950" y="320675"/>
            <a:ext cx="4368800"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PAH</a:t>
            </a:r>
            <a:r>
              <a:rPr lang="en-US" altLang="uk-UA" sz="33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pic>
        <p:nvPicPr>
          <p:cNvPr id="428037" name="Picture 5">
            <a:extLst>
              <a:ext uri="{FF2B5EF4-FFF2-40B4-BE49-F238E27FC236}">
                <a16:creationId xmlns:a16="http://schemas.microsoft.com/office/drawing/2014/main" id="{E619AFA5-A9D9-4C64-A409-E46FF50773AF}"/>
              </a:ext>
            </a:extLst>
          </p:cNvPr>
          <p:cNvPicPr>
            <a:picLocks noChangeAspect="1" noChangeArrowheads="1"/>
          </p:cNvPicPr>
          <p:nvPr/>
        </p:nvPicPr>
        <p:blipFill>
          <a:blip r:embed="rId3">
            <a:lum bright="10%"/>
            <a:extLst>
              <a:ext uri="{28A0092B-C50C-407E-A947-70E740481C1C}">
                <a14:useLocalDpi xmlns:a14="http://schemas.microsoft.com/office/drawing/2010/main" val="0"/>
              </a:ext>
            </a:extLst>
          </a:blip>
          <a:srcRect/>
          <a:stretch>
            <a:fillRect/>
          </a:stretch>
        </p:blipFill>
        <p:spPr bwMode="auto">
          <a:xfrm>
            <a:off x="320675" y="1235075"/>
            <a:ext cx="3976688" cy="5302250"/>
          </a:xfrm>
          <a:prstGeom prst="rect">
            <a:avLst/>
          </a:prstGeom>
          <a:noFill/>
          <a:extLst>
            <a:ext uri="{909E8E84-426E-40DD-AFC4-6F175D3DCCD1}">
              <a14:hiddenFill xmlns:a14="http://schemas.microsoft.com/office/drawing/2010/main">
                <a:solidFill>
                  <a:srgbClr val="FFFFFF"/>
                </a:solidFill>
              </a14:hiddenFill>
            </a:ext>
          </a:extLst>
        </p:spPr>
      </p:pic>
      <p:sp>
        <p:nvSpPr>
          <p:cNvPr id="428036" name="Rectangle 4">
            <a:extLst>
              <a:ext uri="{FF2B5EF4-FFF2-40B4-BE49-F238E27FC236}">
                <a16:creationId xmlns:a16="http://schemas.microsoft.com/office/drawing/2014/main" id="{C280475A-7E71-4078-A405-4C647F779ECF}"/>
              </a:ext>
            </a:extLst>
          </p:cNvPr>
          <p:cNvSpPr>
            <a:spLocks noChangeArrowheads="1"/>
          </p:cNvSpPr>
          <p:nvPr/>
        </p:nvSpPr>
        <p:spPr bwMode="auto">
          <a:xfrm>
            <a:off x="222250" y="320675"/>
            <a:ext cx="3873500"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Increased Flow</a:t>
            </a:r>
            <a:r>
              <a:rPr lang="en-US" altLang="uk-UA" sz="33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sld>
</file>

<file path=ppt/slides/slide2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52610" name="Rectangle 2">
            <a:extLst>
              <a:ext uri="{FF2B5EF4-FFF2-40B4-BE49-F238E27FC236}">
                <a16:creationId xmlns:a16="http://schemas.microsoft.com/office/drawing/2014/main" id="{EAE96C68-6A56-4980-8903-0B1EF5A5DC0A}"/>
              </a:ext>
            </a:extLst>
          </p:cNvPr>
          <p:cNvSpPr>
            <a:spLocks noGrp="1" noChangeArrowheads="1"/>
          </p:cNvSpPr>
          <p:nvPr>
            <p:ph type="title"/>
          </p:nvPr>
        </p:nvSpPr>
        <p:spPr/>
        <p:txBody>
          <a:bodyPr/>
          <a:lstStyle/>
          <a:p>
            <a:pPr algn="ctr"/>
            <a:r>
              <a:rPr lang="ru-RU" altLang="uk-UA" sz="3200"/>
              <a:t>Frontal x-ray of the chest showing a collapsed left lung.</a:t>
            </a:r>
          </a:p>
        </p:txBody>
      </p:sp>
      <p:sp>
        <p:nvSpPr>
          <p:cNvPr id="452611" name="Rectangle 3">
            <a:extLst>
              <a:ext uri="{FF2B5EF4-FFF2-40B4-BE49-F238E27FC236}">
                <a16:creationId xmlns:a16="http://schemas.microsoft.com/office/drawing/2014/main" id="{CAA24201-A350-4E0E-A3D4-46307AC12F1A}"/>
              </a:ext>
            </a:extLst>
          </p:cNvPr>
          <p:cNvSpPr>
            <a:spLocks noGrp="1" noChangeArrowheads="1"/>
          </p:cNvSpPr>
          <p:nvPr>
            <p:ph type="body" idx="1"/>
          </p:nvPr>
        </p:nvSpPr>
        <p:spPr/>
        <p:txBody>
          <a:bodyPr/>
          <a:lstStyle/>
          <a:p>
            <a:endParaRPr lang="uk-UA" altLang="uk-UA"/>
          </a:p>
        </p:txBody>
      </p:sp>
      <p:pic>
        <p:nvPicPr>
          <p:cNvPr id="452612" name="Picture 4" descr="Frontal x-ray of the chest showing a collapsed left lung.">
            <a:extLst>
              <a:ext uri="{FF2B5EF4-FFF2-40B4-BE49-F238E27FC236}">
                <a16:creationId xmlns:a16="http://schemas.microsoft.com/office/drawing/2014/main" id="{2CFC4F7F-9AE1-4D3B-8C32-F4EF953ED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2133600"/>
            <a:ext cx="4095750" cy="4029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38281" name="Line 9">
            <a:extLst>
              <a:ext uri="{FF2B5EF4-FFF2-40B4-BE49-F238E27FC236}">
                <a16:creationId xmlns:a16="http://schemas.microsoft.com/office/drawing/2014/main" id="{FD1133B5-3006-4491-9B9A-AD87E48D3B2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38280" name="Rectangle 8">
            <a:extLst>
              <a:ext uri="{FF2B5EF4-FFF2-40B4-BE49-F238E27FC236}">
                <a16:creationId xmlns:a16="http://schemas.microsoft.com/office/drawing/2014/main" id="{1B61C32D-4984-4D8E-8A45-0DEFA5D9465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38278" name="Rectangle 6">
            <a:extLst>
              <a:ext uri="{FF2B5EF4-FFF2-40B4-BE49-F238E27FC236}">
                <a16:creationId xmlns:a16="http://schemas.microsoft.com/office/drawing/2014/main" id="{CB246314-B72C-401E-A431-7ABA42B64B6D}"/>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Kerley B Lines</a:t>
            </a:r>
            <a:endParaRPr lang="en-US" altLang="uk-UA"/>
          </a:p>
        </p:txBody>
      </p:sp>
      <p:sp>
        <p:nvSpPr>
          <p:cNvPr id="438276" name="Rectangle 4">
            <a:extLst>
              <a:ext uri="{FF2B5EF4-FFF2-40B4-BE49-F238E27FC236}">
                <a16:creationId xmlns:a16="http://schemas.microsoft.com/office/drawing/2014/main" id="{07A913DE-0778-484A-B1CB-23424C1B6E42}"/>
              </a:ext>
            </a:extLst>
          </p:cNvPr>
          <p:cNvSpPr>
            <a:spLocks noChangeArrowheads="1"/>
          </p:cNvSpPr>
          <p:nvPr/>
        </p:nvSpPr>
        <p:spPr bwMode="auto">
          <a:xfrm>
            <a:off x="1617663" y="2419350"/>
            <a:ext cx="6159500" cy="39052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B=distended interlobular septa </a:t>
            </a:r>
            <a:endParaRPr lang="en-US" altLang="uk-UA" sz="10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Location and appearance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Bases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1-2 cm long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Horizontal in direction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Perpendicular to pleural surface</a:t>
            </a:r>
            <a:endParaRPr lang="en-US" altLang="uk-UA"/>
          </a:p>
        </p:txBody>
      </p:sp>
    </p:spTree>
  </p:cSld>
  <p:clrMapOvr>
    <a:masterClrMapping/>
  </p:clrMapOvr>
</p:sld>
</file>

<file path=ppt/slides/slide3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39303" name="Picture 7">
            <a:extLst>
              <a:ext uri="{FF2B5EF4-FFF2-40B4-BE49-F238E27FC236}">
                <a16:creationId xmlns:a16="http://schemas.microsoft.com/office/drawing/2014/main" id="{F8DDACF2-0591-402A-9D4D-E66085C12C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500" y="493713"/>
            <a:ext cx="3703638" cy="4938712"/>
          </a:xfrm>
          <a:prstGeom prst="rect">
            <a:avLst/>
          </a:prstGeom>
          <a:noFill/>
          <a:ln w="3810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39302" name="Text Box 6">
            <a:extLst>
              <a:ext uri="{FF2B5EF4-FFF2-40B4-BE49-F238E27FC236}">
                <a16:creationId xmlns:a16="http://schemas.microsoft.com/office/drawing/2014/main" id="{8A8A15E8-F83B-4CFC-A1BA-DC686324FEFA}"/>
              </a:ext>
            </a:extLst>
          </p:cNvPr>
          <p:cNvSpPr txBox="1">
            <a:spLocks noChangeArrowheads="1"/>
          </p:cNvSpPr>
          <p:nvPr/>
        </p:nvSpPr>
        <p:spPr bwMode="auto">
          <a:xfrm>
            <a:off x="1690688" y="5722938"/>
            <a:ext cx="5784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B2B2B2"/>
                </a:solidFill>
                <a:miter lim="800%"/>
                <a:headEnd/>
                <a:tailEnd/>
              </a14:hiddenLine>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Kerley B Lines are short, white lines perpendicular to the pleural surface at the lung base.</a:t>
            </a:r>
            <a:endParaRPr lang="en-US" altLang="uk-UA">
              <a:latin typeface="Arial" panose="020B0604020202020204" pitchFamily="34" charset="0"/>
            </a:endParaRPr>
          </a:p>
        </p:txBody>
      </p:sp>
      <p:sp>
        <p:nvSpPr>
          <p:cNvPr id="439301" name="Line 5">
            <a:extLst>
              <a:ext uri="{FF2B5EF4-FFF2-40B4-BE49-F238E27FC236}">
                <a16:creationId xmlns:a16="http://schemas.microsoft.com/office/drawing/2014/main" id="{7A47C011-68C6-4784-87E9-E2FC55CEBCE2}"/>
              </a:ext>
            </a:extLst>
          </p:cNvPr>
          <p:cNvSpPr>
            <a:spLocks noChangeShapeType="1"/>
          </p:cNvSpPr>
          <p:nvPr/>
        </p:nvSpPr>
        <p:spPr bwMode="auto">
          <a:xfrm>
            <a:off x="1689100" y="2887663"/>
            <a:ext cx="1381125" cy="839787"/>
          </a:xfrm>
          <a:prstGeom prst="line">
            <a:avLst/>
          </a:prstGeom>
          <a:noFill/>
          <a:ln w="57150">
            <a:solidFill>
              <a:srgbClr val="CF0E30"/>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
        <p:nvSpPr>
          <p:cNvPr id="439300" name="Line 4">
            <a:extLst>
              <a:ext uri="{FF2B5EF4-FFF2-40B4-BE49-F238E27FC236}">
                <a16:creationId xmlns:a16="http://schemas.microsoft.com/office/drawing/2014/main" id="{2F5EEEE3-F8CD-44D3-81F4-0B66F1282BA4}"/>
              </a:ext>
            </a:extLst>
          </p:cNvPr>
          <p:cNvSpPr>
            <a:spLocks noChangeShapeType="1"/>
          </p:cNvSpPr>
          <p:nvPr/>
        </p:nvSpPr>
        <p:spPr bwMode="auto">
          <a:xfrm flipV="1">
            <a:off x="1670050" y="2663825"/>
            <a:ext cx="1343025" cy="223838"/>
          </a:xfrm>
          <a:prstGeom prst="line">
            <a:avLst/>
          </a:prstGeom>
          <a:noFill/>
          <a:ln w="57150">
            <a:solidFill>
              <a:srgbClr val="CF0E30"/>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3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40329" name="Line 9">
            <a:extLst>
              <a:ext uri="{FF2B5EF4-FFF2-40B4-BE49-F238E27FC236}">
                <a16:creationId xmlns:a16="http://schemas.microsoft.com/office/drawing/2014/main" id="{88A54239-AFEB-438A-8D2C-E7DC42A848AF}"/>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40328" name="Rectangle 8">
            <a:extLst>
              <a:ext uri="{FF2B5EF4-FFF2-40B4-BE49-F238E27FC236}">
                <a16:creationId xmlns:a16="http://schemas.microsoft.com/office/drawing/2014/main" id="{E94A7BEB-6583-4518-B6F9-B9FDBEE2C21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40326" name="Rectangle 6">
            <a:extLst>
              <a:ext uri="{FF2B5EF4-FFF2-40B4-BE49-F238E27FC236}">
                <a16:creationId xmlns:a16="http://schemas.microsoft.com/office/drawing/2014/main" id="{6CC0D708-6FB7-4FD1-AF27-D78B544D99C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Kerley A and C Lines</a:t>
            </a:r>
            <a:endParaRPr lang="en-US" altLang="uk-UA"/>
          </a:p>
        </p:txBody>
      </p:sp>
      <p:sp>
        <p:nvSpPr>
          <p:cNvPr id="440324" name="Rectangle 4">
            <a:extLst>
              <a:ext uri="{FF2B5EF4-FFF2-40B4-BE49-F238E27FC236}">
                <a16:creationId xmlns:a16="http://schemas.microsoft.com/office/drawing/2014/main" id="{23ED5BF0-5244-4DF7-9062-BA2D848CEC3E}"/>
              </a:ext>
            </a:extLst>
          </p:cNvPr>
          <p:cNvSpPr>
            <a:spLocks noChangeArrowheads="1"/>
          </p:cNvSpPr>
          <p:nvPr/>
        </p:nvSpPr>
        <p:spPr bwMode="auto">
          <a:xfrm>
            <a:off x="693738" y="2305050"/>
            <a:ext cx="7924800" cy="4000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A=connective tissue near bronchoarterial bundle distends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Location and appearance </a:t>
            </a:r>
            <a:endParaRPr lang="en-US" altLang="uk-UA" sz="10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Near hilum </a:t>
            </a:r>
            <a:endParaRPr lang="en-US" altLang="uk-UA" sz="10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Run obliquely </a:t>
            </a:r>
            <a:endParaRPr lang="en-US" altLang="uk-UA" sz="10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Longer than B lines </a:t>
            </a:r>
            <a:endParaRPr lang="en-US" altLang="uk-UA" sz="10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C=reticular network of lines </a:t>
            </a:r>
            <a:endParaRPr lang="en-US" altLang="uk-UA" sz="10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C Lines probably don’t exist</a:t>
            </a:r>
            <a:endParaRPr lang="en-US" altLang="uk-UA"/>
          </a:p>
        </p:txBody>
      </p:sp>
    </p:spTree>
  </p:cSld>
  <p:clrMapOvr>
    <a:masterClrMapping/>
  </p:clrMapOvr>
</p:sld>
</file>

<file path=ppt/slides/slide3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1349" name="Picture 5">
            <a:extLst>
              <a:ext uri="{FF2B5EF4-FFF2-40B4-BE49-F238E27FC236}">
                <a16:creationId xmlns:a16="http://schemas.microsoft.com/office/drawing/2014/main" id="{BA05021E-9E71-44A1-9E75-93BC86278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900" y="682625"/>
            <a:ext cx="5662613" cy="4356100"/>
          </a:xfrm>
          <a:prstGeom prst="rect">
            <a:avLst/>
          </a:prstGeom>
          <a:noFill/>
          <a:ln w="3810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41348" name="Text Box 4">
            <a:extLst>
              <a:ext uri="{FF2B5EF4-FFF2-40B4-BE49-F238E27FC236}">
                <a16:creationId xmlns:a16="http://schemas.microsoft.com/office/drawing/2014/main" id="{0C9151C0-E411-4F43-B2F9-DC9A2A936949}"/>
              </a:ext>
            </a:extLst>
          </p:cNvPr>
          <p:cNvSpPr txBox="1">
            <a:spLocks noChangeArrowheads="1"/>
          </p:cNvSpPr>
          <p:nvPr/>
        </p:nvSpPr>
        <p:spPr bwMode="auto">
          <a:xfrm>
            <a:off x="1482725" y="5535613"/>
            <a:ext cx="6178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B2B2B2"/>
                </a:solidFill>
                <a:miter lim="800%"/>
                <a:headEnd/>
                <a:tailEnd/>
              </a14:hiddenLine>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Kerley A and C Lines form a pattern </a:t>
            </a:r>
            <a:br>
              <a:rPr lang="en-US" altLang="uk-UA" b="1">
                <a:solidFill>
                  <a:schemeClr val="tx2"/>
                </a:solidFill>
                <a:latin typeface="Arial" panose="020B0604020202020204" pitchFamily="34" charset="0"/>
                <a:cs typeface="Arial" panose="020B0604020202020204" pitchFamily="34" charset="0"/>
              </a:rPr>
            </a:br>
            <a:r>
              <a:rPr lang="en-US" altLang="uk-UA" b="1">
                <a:solidFill>
                  <a:schemeClr val="tx2"/>
                </a:solidFill>
                <a:latin typeface="Arial" panose="020B0604020202020204" pitchFamily="34" charset="0"/>
                <a:cs typeface="Arial" panose="020B0604020202020204" pitchFamily="34" charset="0"/>
              </a:rPr>
              <a:t>of interlacing lines in the lung</a:t>
            </a:r>
            <a:endParaRPr lang="en-US" altLang="uk-UA">
              <a:latin typeface="Arial" panose="020B0604020202020204" pitchFamily="34" charset="0"/>
            </a:endParaRPr>
          </a:p>
        </p:txBody>
      </p:sp>
    </p:spTree>
  </p:cSld>
  <p:clrMapOvr>
    <a:masterClrMapping/>
  </p:clrMapOvr>
</p:sld>
</file>

<file path=ppt/slides/slide3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29064" name="Rectangle 8">
            <a:extLst>
              <a:ext uri="{FF2B5EF4-FFF2-40B4-BE49-F238E27FC236}">
                <a16:creationId xmlns:a16="http://schemas.microsoft.com/office/drawing/2014/main" id="{F9C7CE88-FC14-436B-8383-67CD240C521D}"/>
              </a:ext>
            </a:extLst>
          </p:cNvPr>
          <p:cNvSpPr>
            <a:spLocks noChangeArrowheads="1"/>
          </p:cNvSpPr>
          <p:nvPr/>
        </p:nvSpPr>
        <p:spPr bwMode="auto">
          <a:xfrm>
            <a:off x="385763" y="1582738"/>
            <a:ext cx="2114550" cy="10064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r>
              <a:rPr lang="en-US" altLang="uk-UA" sz="2000" b="1">
                <a:latin typeface="Arial" panose="020B0604020202020204" pitchFamily="34" charset="0"/>
                <a:cs typeface="Arial" panose="020B0604020202020204" pitchFamily="34" charset="0"/>
              </a:rPr>
              <a:t>Unrecognizable most of the time </a:t>
            </a:r>
            <a:endParaRPr lang="en-US" altLang="uk-UA">
              <a:latin typeface="Arial" panose="020B0604020202020204" pitchFamily="34" charset="0"/>
            </a:endParaRPr>
          </a:p>
        </p:txBody>
      </p:sp>
      <p:sp>
        <p:nvSpPr>
          <p:cNvPr id="429063" name="Text Box 7">
            <a:extLst>
              <a:ext uri="{FF2B5EF4-FFF2-40B4-BE49-F238E27FC236}">
                <a16:creationId xmlns:a16="http://schemas.microsoft.com/office/drawing/2014/main" id="{0D998A0C-B7A0-40AB-A9AF-3404BB3BF5D7}"/>
              </a:ext>
            </a:extLst>
          </p:cNvPr>
          <p:cNvSpPr txBox="1">
            <a:spLocks noChangeArrowheads="1"/>
          </p:cNvSpPr>
          <p:nvPr/>
        </p:nvSpPr>
        <p:spPr bwMode="auto">
          <a:xfrm>
            <a:off x="385763" y="3265488"/>
            <a:ext cx="1957387" cy="3968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000" b="1">
                <a:latin typeface="Arial" panose="020B0604020202020204" pitchFamily="34" charset="0"/>
                <a:cs typeface="Arial" panose="020B0604020202020204" pitchFamily="34" charset="0"/>
              </a:rPr>
              <a:t>Small hila</a:t>
            </a:r>
            <a:endParaRPr lang="en-US" altLang="uk-UA">
              <a:latin typeface="Arial" panose="020B0604020202020204" pitchFamily="34" charset="0"/>
            </a:endParaRPr>
          </a:p>
        </p:txBody>
      </p:sp>
      <p:sp>
        <p:nvSpPr>
          <p:cNvPr id="429062" name="Text Box 6">
            <a:extLst>
              <a:ext uri="{FF2B5EF4-FFF2-40B4-BE49-F238E27FC236}">
                <a16:creationId xmlns:a16="http://schemas.microsoft.com/office/drawing/2014/main" id="{E7077C7F-734A-4BD1-9ACD-69A41EBFF5C9}"/>
              </a:ext>
            </a:extLst>
          </p:cNvPr>
          <p:cNvSpPr txBox="1">
            <a:spLocks noChangeArrowheads="1"/>
          </p:cNvSpPr>
          <p:nvPr/>
        </p:nvSpPr>
        <p:spPr bwMode="auto">
          <a:xfrm>
            <a:off x="385763" y="4367213"/>
            <a:ext cx="2063750" cy="825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lnSpc>
                <a:spcPct val="80%"/>
              </a:lnSpc>
              <a:spcBef>
                <a:spcPct val="30%"/>
              </a:spcBef>
            </a:pPr>
            <a:r>
              <a:rPr lang="en-US" altLang="uk-UA" sz="2000" b="1">
                <a:latin typeface="Arial" panose="020B0604020202020204" pitchFamily="34" charset="0"/>
                <a:cs typeface="Arial" panose="020B0604020202020204" pitchFamily="34" charset="0"/>
              </a:rPr>
              <a:t>Fewer than normal blood vessels</a:t>
            </a:r>
            <a:endParaRPr lang="en-US" altLang="uk-UA">
              <a:latin typeface="Arial" panose="020B0604020202020204" pitchFamily="34" charset="0"/>
            </a:endParaRPr>
          </a:p>
        </p:txBody>
      </p:sp>
      <p:sp>
        <p:nvSpPr>
          <p:cNvPr id="429061" name="Rectangle 5">
            <a:extLst>
              <a:ext uri="{FF2B5EF4-FFF2-40B4-BE49-F238E27FC236}">
                <a16:creationId xmlns:a16="http://schemas.microsoft.com/office/drawing/2014/main" id="{5EEF4440-03AD-4E97-8C82-69112F022A48}"/>
              </a:ext>
            </a:extLst>
          </p:cNvPr>
          <p:cNvSpPr>
            <a:spLocks noChangeArrowheads="1"/>
          </p:cNvSpPr>
          <p:nvPr/>
        </p:nvSpPr>
        <p:spPr bwMode="auto">
          <a:xfrm>
            <a:off x="342900" y="282575"/>
            <a:ext cx="5110163"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600" b="1">
                <a:solidFill>
                  <a:schemeClr val="hlink"/>
                </a:solidFill>
                <a:latin typeface="Arial" panose="020B0604020202020204" pitchFamily="34" charset="0"/>
                <a:cs typeface="Arial" panose="020B0604020202020204" pitchFamily="34" charset="0"/>
              </a:rPr>
              <a:t>Decreased Flow</a:t>
            </a:r>
            <a:r>
              <a:rPr lang="en-US" altLang="uk-UA" sz="36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pic>
        <p:nvPicPr>
          <p:cNvPr id="429060" name="Picture 4">
            <a:extLst>
              <a:ext uri="{FF2B5EF4-FFF2-40B4-BE49-F238E27FC236}">
                <a16:creationId xmlns:a16="http://schemas.microsoft.com/office/drawing/2014/main" id="{716D1E44-8CF1-4F14-8369-EA5EDFD41C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0" y="1090613"/>
            <a:ext cx="6229350" cy="548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9064"/>
                                        </p:tgtEl>
                                        <p:attrNameLst>
                                          <p:attrName>style.visibility</p:attrName>
                                        </p:attrNameLst>
                                      </p:cBhvr>
                                      <p:to>
                                        <p:strVal val="visible"/>
                                      </p:to>
                                    </p:set>
                                    <p:animEffect transition="in" filter="wipe(up)">
                                      <p:cBhvr>
                                        <p:cTn id="7" dur="500"/>
                                        <p:tgtEl>
                                          <p:spTgt spid="42906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9063"/>
                                        </p:tgtEl>
                                        <p:attrNameLst>
                                          <p:attrName>style.visibility</p:attrName>
                                        </p:attrNameLst>
                                      </p:cBhvr>
                                      <p:to>
                                        <p:strVal val="visible"/>
                                      </p:to>
                                    </p:set>
                                    <p:animEffect transition="in" filter="wipe(up)">
                                      <p:cBhvr>
                                        <p:cTn id="11" dur="500"/>
                                        <p:tgtEl>
                                          <p:spTgt spid="42906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29062"/>
                                        </p:tgtEl>
                                        <p:attrNameLst>
                                          <p:attrName>style.visibility</p:attrName>
                                        </p:attrNameLst>
                                      </p:cBhvr>
                                      <p:to>
                                        <p:strVal val="visible"/>
                                      </p:to>
                                    </p:set>
                                    <p:animEffect transition="in" filter="wipe(up)">
                                      <p:cBhvr>
                                        <p:cTn id="15" dur="500"/>
                                        <p:tgtEl>
                                          <p:spTgt spid="429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4" grpId="0" autoUpdateAnimBg="0"/>
      <p:bldP spid="429063" grpId="0" autoUpdateAnimBg="0"/>
      <p:bldP spid="429062" grpId="0" autoUpdateAnimBg="0"/>
    </p:bldLst>
  </p:timing>
</p:sld>
</file>

<file path=ppt/slides/slide3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51586" name="Rectangle 2">
            <a:extLst>
              <a:ext uri="{FF2B5EF4-FFF2-40B4-BE49-F238E27FC236}">
                <a16:creationId xmlns:a16="http://schemas.microsoft.com/office/drawing/2014/main" id="{0564787B-EF52-4D56-9407-C360677A8A97}"/>
              </a:ext>
            </a:extLst>
          </p:cNvPr>
          <p:cNvSpPr>
            <a:spLocks noGrp="1" noChangeArrowheads="1"/>
          </p:cNvSpPr>
          <p:nvPr>
            <p:ph type="title"/>
          </p:nvPr>
        </p:nvSpPr>
        <p:spPr/>
        <p:txBody>
          <a:bodyPr/>
          <a:lstStyle/>
          <a:p>
            <a:r>
              <a:rPr lang="en-US" altLang="uk-UA"/>
              <a:t>Root of the lung. Normal</a:t>
            </a:r>
            <a:endParaRPr lang="ru-RU" altLang="uk-UA"/>
          </a:p>
        </p:txBody>
      </p:sp>
      <p:sp>
        <p:nvSpPr>
          <p:cNvPr id="451587" name="Rectangle 3">
            <a:extLst>
              <a:ext uri="{FF2B5EF4-FFF2-40B4-BE49-F238E27FC236}">
                <a16:creationId xmlns:a16="http://schemas.microsoft.com/office/drawing/2014/main" id="{7FA60970-E53D-4027-B909-351D38C915D0}"/>
              </a:ext>
            </a:extLst>
          </p:cNvPr>
          <p:cNvSpPr>
            <a:spLocks noGrp="1" noChangeArrowheads="1"/>
          </p:cNvSpPr>
          <p:nvPr>
            <p:ph type="body" idx="1"/>
          </p:nvPr>
        </p:nvSpPr>
        <p:spPr>
          <a:xfrm>
            <a:off x="4716463" y="1981200"/>
            <a:ext cx="3894137" cy="4114800"/>
          </a:xfrm>
        </p:spPr>
        <p:txBody>
          <a:bodyPr/>
          <a:lstStyle/>
          <a:p>
            <a:endParaRPr lang="uk-UA" altLang="uk-UA"/>
          </a:p>
        </p:txBody>
      </p:sp>
      <p:pic>
        <p:nvPicPr>
          <p:cNvPr id="451588" name="Picture 4" descr="Chest x-ray. Frontal view of a male patient.">
            <a:extLst>
              <a:ext uri="{FF2B5EF4-FFF2-40B4-BE49-F238E27FC236}">
                <a16:creationId xmlns:a16="http://schemas.microsoft.com/office/drawing/2014/main" id="{6579C8B9-172C-4810-B62D-6B2E367EF1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060575"/>
            <a:ext cx="4095750" cy="4095750"/>
          </a:xfrm>
          <a:prstGeom prst="rect">
            <a:avLst/>
          </a:prstGeom>
          <a:noFill/>
          <a:extLst>
            <a:ext uri="{909E8E84-426E-40DD-AFC4-6F175D3DCCD1}">
              <a14:hiddenFill xmlns:a14="http://schemas.microsoft.com/office/drawing/2010/main">
                <a:solidFill>
                  <a:srgbClr val="FFFFFF"/>
                </a:solidFill>
              </a14:hiddenFill>
            </a:ext>
          </a:extLst>
        </p:spPr>
      </p:pic>
      <p:pic>
        <p:nvPicPr>
          <p:cNvPr id="451589" name="Picture 5" descr="Posteroanterior chest on a normal female.">
            <a:extLst>
              <a:ext uri="{FF2B5EF4-FFF2-40B4-BE49-F238E27FC236}">
                <a16:creationId xmlns:a16="http://schemas.microsoft.com/office/drawing/2014/main" id="{CF27F162-DF41-4D12-AA91-6E468991F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916113"/>
            <a:ext cx="4191000" cy="4248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9541" name="Picture 5">
            <a:extLst>
              <a:ext uri="{FF2B5EF4-FFF2-40B4-BE49-F238E27FC236}">
                <a16:creationId xmlns:a16="http://schemas.microsoft.com/office/drawing/2014/main" id="{B9AAC2CC-E0CB-45C3-A0A1-7B3C59155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438" y="876300"/>
            <a:ext cx="5953125" cy="5105400"/>
          </a:xfrm>
          <a:prstGeom prst="rect">
            <a:avLst/>
          </a:prstGeom>
          <a:noFill/>
          <a:extLst>
            <a:ext uri="{909E8E84-426E-40DD-AFC4-6F175D3DCCD1}">
              <a14:hiddenFill xmlns:a14="http://schemas.microsoft.com/office/drawing/2010/main">
                <a:solidFill>
                  <a:srgbClr val="FFFFFF"/>
                </a:solidFill>
              </a14:hiddenFill>
            </a:ext>
          </a:extLst>
        </p:spPr>
      </p:pic>
      <p:sp>
        <p:nvSpPr>
          <p:cNvPr id="449542" name="Text Box 6">
            <a:extLst>
              <a:ext uri="{FF2B5EF4-FFF2-40B4-BE49-F238E27FC236}">
                <a16:creationId xmlns:a16="http://schemas.microsoft.com/office/drawing/2014/main" id="{66449117-77CE-4A11-9897-0D37650C6CD1}"/>
              </a:ext>
            </a:extLst>
          </p:cNvPr>
          <p:cNvSpPr txBox="1">
            <a:spLocks noChangeArrowheads="1"/>
          </p:cNvSpPr>
          <p:nvPr/>
        </p:nvSpPr>
        <p:spPr bwMode="auto">
          <a:xfrm>
            <a:off x="468313" y="333375"/>
            <a:ext cx="83518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
              </a:spcBef>
            </a:pPr>
            <a:r>
              <a:rPr lang="ru-RU" altLang="uk-UA"/>
              <a:t>image views of the right lung and mediastinal structures </a:t>
            </a:r>
          </a:p>
        </p:txBody>
      </p:sp>
    </p:spTree>
  </p:cSld>
  <p:clrMapOvr>
    <a:masterClrMapping/>
  </p:clrMapOvr>
</p:sld>
</file>

<file path=ppt/slides/slide3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8517" name="Picture 5">
            <a:extLst>
              <a:ext uri="{FF2B5EF4-FFF2-40B4-BE49-F238E27FC236}">
                <a16:creationId xmlns:a16="http://schemas.microsoft.com/office/drawing/2014/main" id="{3D478EEA-0E09-493D-858A-12CA04556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13" y="876300"/>
            <a:ext cx="6810375" cy="5105400"/>
          </a:xfrm>
          <a:prstGeom prst="rect">
            <a:avLst/>
          </a:prstGeom>
          <a:noFill/>
          <a:extLst>
            <a:ext uri="{909E8E84-426E-40DD-AFC4-6F175D3DCCD1}">
              <a14:hiddenFill xmlns:a14="http://schemas.microsoft.com/office/drawing/2010/main">
                <a:solidFill>
                  <a:srgbClr val="FFFFFF"/>
                </a:solidFill>
              </a14:hiddenFill>
            </a:ext>
          </a:extLst>
        </p:spPr>
      </p:pic>
      <p:sp>
        <p:nvSpPr>
          <p:cNvPr id="448518" name="Text Box 6">
            <a:extLst>
              <a:ext uri="{FF2B5EF4-FFF2-40B4-BE49-F238E27FC236}">
                <a16:creationId xmlns:a16="http://schemas.microsoft.com/office/drawing/2014/main" id="{D2ACB822-BF51-4B00-91BF-7C27556E79C1}"/>
              </a:ext>
            </a:extLst>
          </p:cNvPr>
          <p:cNvSpPr txBox="1">
            <a:spLocks noChangeArrowheads="1"/>
          </p:cNvSpPr>
          <p:nvPr/>
        </p:nvSpPr>
        <p:spPr bwMode="auto">
          <a:xfrm>
            <a:off x="827088" y="250825"/>
            <a:ext cx="7489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
              </a:spcBef>
            </a:pPr>
            <a:r>
              <a:rPr lang="ru-RU" altLang="uk-UA"/>
              <a:t>image views of the left lung and mediastinal structures </a:t>
            </a:r>
          </a:p>
        </p:txBody>
      </p:sp>
    </p:spTree>
  </p:cSld>
  <p:clrMapOvr>
    <a:masterClrMapping/>
  </p:clrMapOvr>
</p:sld>
</file>

<file path=ppt/slides/slide3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45442" name="Rectangle 2">
            <a:extLst>
              <a:ext uri="{FF2B5EF4-FFF2-40B4-BE49-F238E27FC236}">
                <a16:creationId xmlns:a16="http://schemas.microsoft.com/office/drawing/2014/main" id="{E9287C27-4C98-4219-84A3-291F32735D6E}"/>
              </a:ext>
            </a:extLst>
          </p:cNvPr>
          <p:cNvSpPr>
            <a:spLocks noGrp="1" noChangeArrowheads="1"/>
          </p:cNvSpPr>
          <p:nvPr>
            <p:ph type="title"/>
          </p:nvPr>
        </p:nvSpPr>
        <p:spPr/>
        <p:txBody>
          <a:bodyPr/>
          <a:lstStyle/>
          <a:p>
            <a:r>
              <a:rPr lang="en-US" altLang="uk-UA"/>
              <a:t>Root of the lung</a:t>
            </a:r>
            <a:endParaRPr lang="ru-RU" altLang="uk-UA"/>
          </a:p>
        </p:txBody>
      </p:sp>
      <p:sp>
        <p:nvSpPr>
          <p:cNvPr id="445443" name="Rectangle 3">
            <a:extLst>
              <a:ext uri="{FF2B5EF4-FFF2-40B4-BE49-F238E27FC236}">
                <a16:creationId xmlns:a16="http://schemas.microsoft.com/office/drawing/2014/main" id="{E9BD8C39-04D3-485C-BBEE-7607311BA923}"/>
              </a:ext>
            </a:extLst>
          </p:cNvPr>
          <p:cNvSpPr>
            <a:spLocks noGrp="1" noChangeArrowheads="1"/>
          </p:cNvSpPr>
          <p:nvPr>
            <p:ph type="body" idx="1"/>
          </p:nvPr>
        </p:nvSpPr>
        <p:spPr/>
        <p:txBody>
          <a:bodyPr/>
          <a:lstStyle/>
          <a:p>
            <a:endParaRPr lang="uk-UA" altLang="uk-UA"/>
          </a:p>
        </p:txBody>
      </p:sp>
      <p:pic>
        <p:nvPicPr>
          <p:cNvPr id="445445" name="Picture 5">
            <a:extLst>
              <a:ext uri="{FF2B5EF4-FFF2-40B4-BE49-F238E27FC236}">
                <a16:creationId xmlns:a16="http://schemas.microsoft.com/office/drawing/2014/main" id="{57897F44-045D-4FA7-A53E-FA97668508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752600"/>
            <a:ext cx="5895975" cy="510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46468" name="Rectangle 4">
            <a:extLst>
              <a:ext uri="{FF2B5EF4-FFF2-40B4-BE49-F238E27FC236}">
                <a16:creationId xmlns:a16="http://schemas.microsoft.com/office/drawing/2014/main" id="{30BAD3E8-9A4F-4379-92B2-2CA8D37F134D}"/>
              </a:ext>
            </a:extLst>
          </p:cNvPr>
          <p:cNvSpPr>
            <a:spLocks noGrp="1" noChangeArrowheads="1"/>
          </p:cNvSpPr>
          <p:nvPr>
            <p:ph type="title"/>
          </p:nvPr>
        </p:nvSpPr>
        <p:spPr>
          <a:xfrm>
            <a:off x="1066800" y="304800"/>
            <a:ext cx="2928938" cy="1431925"/>
          </a:xfrm>
        </p:spPr>
        <p:txBody>
          <a:bodyPr/>
          <a:lstStyle/>
          <a:p>
            <a:r>
              <a:rPr lang="ru-RU" altLang="uk-UA" sz="2800" i="1"/>
              <a:t>A CXR in a patient with central </a:t>
            </a:r>
            <a:br>
              <a:rPr lang="ru-RU" altLang="uk-UA" sz="2800" i="1"/>
            </a:br>
            <a:r>
              <a:rPr lang="ru-RU" altLang="uk-UA" sz="2800" i="1"/>
              <a:t>cancer of the right lung.</a:t>
            </a:r>
          </a:p>
        </p:txBody>
      </p:sp>
      <p:sp>
        <p:nvSpPr>
          <p:cNvPr id="446469" name="Rectangle 5">
            <a:extLst>
              <a:ext uri="{FF2B5EF4-FFF2-40B4-BE49-F238E27FC236}">
                <a16:creationId xmlns:a16="http://schemas.microsoft.com/office/drawing/2014/main" id="{49B3608F-A8EE-47A3-88FE-5C6ED3FC3D6E}"/>
              </a:ext>
            </a:extLst>
          </p:cNvPr>
          <p:cNvSpPr>
            <a:spLocks noGrp="1" noChangeArrowheads="1"/>
          </p:cNvSpPr>
          <p:nvPr>
            <p:ph type="body" sz="half" idx="1"/>
          </p:nvPr>
        </p:nvSpPr>
        <p:spPr/>
        <p:txBody>
          <a:bodyPr/>
          <a:lstStyle/>
          <a:p>
            <a:endParaRPr lang="uk-UA" altLang="uk-UA" sz="2800"/>
          </a:p>
        </p:txBody>
      </p:sp>
      <p:sp>
        <p:nvSpPr>
          <p:cNvPr id="446470" name="Rectangle 6">
            <a:extLst>
              <a:ext uri="{FF2B5EF4-FFF2-40B4-BE49-F238E27FC236}">
                <a16:creationId xmlns:a16="http://schemas.microsoft.com/office/drawing/2014/main" id="{8DF89BD9-0DC4-4940-BF21-063EDB3FA6FA}"/>
              </a:ext>
            </a:extLst>
          </p:cNvPr>
          <p:cNvSpPr>
            <a:spLocks noGrp="1" noChangeArrowheads="1"/>
          </p:cNvSpPr>
          <p:nvPr>
            <p:ph type="body" sz="half" idx="2"/>
          </p:nvPr>
        </p:nvSpPr>
        <p:spPr/>
        <p:txBody>
          <a:bodyPr/>
          <a:lstStyle/>
          <a:p>
            <a:endParaRPr lang="uk-UA" altLang="uk-UA" sz="2800"/>
          </a:p>
        </p:txBody>
      </p:sp>
      <p:pic>
        <p:nvPicPr>
          <p:cNvPr id="446472" name="Picture 8" descr="Central Cancer of the Right Lung">
            <a:extLst>
              <a:ext uri="{FF2B5EF4-FFF2-40B4-BE49-F238E27FC236}">
                <a16:creationId xmlns:a16="http://schemas.microsoft.com/office/drawing/2014/main" id="{22F4A715-18DA-41F9-95DF-E81785998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781300"/>
            <a:ext cx="1714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446474" name="Picture 10" descr="Cancer of the Lung">
            <a:extLst>
              <a:ext uri="{FF2B5EF4-FFF2-40B4-BE49-F238E27FC236}">
                <a16:creationId xmlns:a16="http://schemas.microsoft.com/office/drawing/2014/main" id="{6BE53F99-63D9-4A28-8FF4-1EB2C7FD0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781300"/>
            <a:ext cx="1714500" cy="2095500"/>
          </a:xfrm>
          <a:prstGeom prst="rect">
            <a:avLst/>
          </a:prstGeom>
          <a:noFill/>
          <a:extLst>
            <a:ext uri="{909E8E84-426E-40DD-AFC4-6F175D3DCCD1}">
              <a14:hiddenFill xmlns:a14="http://schemas.microsoft.com/office/drawing/2010/main">
                <a:solidFill>
                  <a:srgbClr val="FFFFFF"/>
                </a:solidFill>
              </a14:hiddenFill>
            </a:ext>
          </a:extLst>
        </p:spPr>
      </p:pic>
      <p:sp>
        <p:nvSpPr>
          <p:cNvPr id="446475" name="Text Box 11">
            <a:extLst>
              <a:ext uri="{FF2B5EF4-FFF2-40B4-BE49-F238E27FC236}">
                <a16:creationId xmlns:a16="http://schemas.microsoft.com/office/drawing/2014/main" id="{BD456A76-28E5-418D-8422-C302D00E384E}"/>
              </a:ext>
            </a:extLst>
          </p:cNvPr>
          <p:cNvSpPr txBox="1">
            <a:spLocks noChangeArrowheads="1"/>
          </p:cNvSpPr>
          <p:nvPr/>
        </p:nvSpPr>
        <p:spPr bwMode="auto">
          <a:xfrm>
            <a:off x="5003800" y="0"/>
            <a:ext cx="3529013"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
              </a:spcBef>
            </a:pPr>
            <a:r>
              <a:rPr lang="ru-RU" altLang="uk-UA" sz="2800" b="1" i="1">
                <a:effectLst>
                  <a:outerShdw blurRad="38100" dist="38100" dir="2700000" algn="tl">
                    <a:srgbClr val="000000"/>
                  </a:outerShdw>
                </a:effectLst>
              </a:rPr>
              <a:t>A lateral view of a CXR in a patient </a:t>
            </a:r>
            <a:br>
              <a:rPr lang="ru-RU" altLang="uk-UA" sz="2800" b="1" i="1">
                <a:effectLst>
                  <a:outerShdw blurRad="38100" dist="38100" dir="2700000" algn="tl">
                    <a:srgbClr val="000000"/>
                  </a:outerShdw>
                </a:effectLst>
              </a:rPr>
            </a:br>
            <a:r>
              <a:rPr lang="ru-RU" altLang="uk-UA" sz="2800" b="1" i="1">
                <a:effectLst>
                  <a:outerShdw blurRad="38100" dist="38100" dir="2700000" algn="tl">
                    <a:srgbClr val="000000"/>
                  </a:outerShdw>
                </a:effectLst>
              </a:rPr>
              <a:t>with central cancer of the lung. </a:t>
            </a:r>
          </a:p>
        </p:txBody>
      </p:sp>
    </p:spTree>
  </p:cSld>
  <p:clrMapOvr>
    <a:masterClrMapping/>
  </p:clrMapOvr>
</p:sld>
</file>

<file path=ppt/slides/slide3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4850" name="Group 2">
            <a:extLst>
              <a:ext uri="{FF2B5EF4-FFF2-40B4-BE49-F238E27FC236}">
                <a16:creationId xmlns:a16="http://schemas.microsoft.com/office/drawing/2014/main" id="{D490B0B6-CA49-47D7-AB97-0EEDA1C9CC4A}"/>
              </a:ext>
            </a:extLst>
          </p:cNvPr>
          <p:cNvGrpSpPr>
            <a:grpSpLocks/>
          </p:cNvGrpSpPr>
          <p:nvPr/>
        </p:nvGrpSpPr>
        <p:grpSpPr bwMode="auto">
          <a:xfrm>
            <a:off x="228600" y="3767138"/>
            <a:ext cx="3400425" cy="2949575"/>
            <a:chOff x="0" y="2458"/>
            <a:chExt cx="2142" cy="1858"/>
          </a:xfrm>
        </p:grpSpPr>
        <p:sp>
          <p:nvSpPr>
            <p:cNvPr id="334851" name="Freeform 3">
              <a:extLst>
                <a:ext uri="{FF2B5EF4-FFF2-40B4-BE49-F238E27FC236}">
                  <a16:creationId xmlns:a16="http://schemas.microsoft.com/office/drawing/2014/main" id="{8B4EEF23-FB6A-45CB-9D78-1877A503061C}"/>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2" name="Freeform 4">
              <a:extLst>
                <a:ext uri="{FF2B5EF4-FFF2-40B4-BE49-F238E27FC236}">
                  <a16:creationId xmlns:a16="http://schemas.microsoft.com/office/drawing/2014/main" id="{4FE93BFD-CAFA-4044-87B7-2762C66DB54F}"/>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3" name="Freeform 5">
              <a:extLst>
                <a:ext uri="{FF2B5EF4-FFF2-40B4-BE49-F238E27FC236}">
                  <a16:creationId xmlns:a16="http://schemas.microsoft.com/office/drawing/2014/main" id="{0ED106F4-556E-40A1-804A-C8934CF82EC0}"/>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4" name="Freeform 6">
              <a:extLst>
                <a:ext uri="{FF2B5EF4-FFF2-40B4-BE49-F238E27FC236}">
                  <a16:creationId xmlns:a16="http://schemas.microsoft.com/office/drawing/2014/main" id="{708CFADF-82E8-43FD-BDA2-70B0D9BFA89B}"/>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5" name="Oval 7">
              <a:extLst>
                <a:ext uri="{FF2B5EF4-FFF2-40B4-BE49-F238E27FC236}">
                  <a16:creationId xmlns:a16="http://schemas.microsoft.com/office/drawing/2014/main" id="{DE893566-C6B9-421E-839D-4DE757377170}"/>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6" name="Oval 8">
              <a:extLst>
                <a:ext uri="{FF2B5EF4-FFF2-40B4-BE49-F238E27FC236}">
                  <a16:creationId xmlns:a16="http://schemas.microsoft.com/office/drawing/2014/main" id="{371359CB-6A6F-4429-8C99-0C9E7B8976A8}"/>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4857" name="Oval 9">
              <a:extLst>
                <a:ext uri="{FF2B5EF4-FFF2-40B4-BE49-F238E27FC236}">
                  <a16:creationId xmlns:a16="http://schemas.microsoft.com/office/drawing/2014/main" id="{A9FA5B7A-C40F-4315-9F35-B30516C9C2D8}"/>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34858" name="Rectangle 10">
            <a:extLst>
              <a:ext uri="{FF2B5EF4-FFF2-40B4-BE49-F238E27FC236}">
                <a16:creationId xmlns:a16="http://schemas.microsoft.com/office/drawing/2014/main" id="{59BF6472-9D56-49A7-B967-641786E1EB2F}"/>
              </a:ext>
            </a:extLst>
          </p:cNvPr>
          <p:cNvSpPr>
            <a:spLocks noChangeArrowheads="1"/>
          </p:cNvSpPr>
          <p:nvPr/>
        </p:nvSpPr>
        <p:spPr bwMode="auto">
          <a:xfrm>
            <a:off x="6858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Normal anatomy</a:t>
            </a:r>
            <a:endParaRPr lang="en-US" altLang="uk-UA"/>
          </a:p>
        </p:txBody>
      </p:sp>
      <p:sp>
        <p:nvSpPr>
          <p:cNvPr id="334859" name="Rectangle 11">
            <a:extLst>
              <a:ext uri="{FF2B5EF4-FFF2-40B4-BE49-F238E27FC236}">
                <a16:creationId xmlns:a16="http://schemas.microsoft.com/office/drawing/2014/main" id="{ADC53C50-5F86-450B-B83D-D97E381CFAFA}"/>
              </a:ext>
            </a:extLst>
          </p:cNvPr>
          <p:cNvSpPr>
            <a:spLocks noChangeArrowheads="1"/>
          </p:cNvSpPr>
          <p:nvPr/>
        </p:nvSpPr>
        <p:spPr bwMode="auto">
          <a:xfrm>
            <a:off x="685800" y="1465263"/>
            <a:ext cx="8229600" cy="45307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Char char="l"/>
            </a:pPr>
            <a:r>
              <a:rPr lang="en-US" altLang="uk-UA" sz="2800">
                <a:latin typeface="Arial" panose="020B0604020202020204" pitchFamily="34" charset="0"/>
                <a:cs typeface="Arial" panose="020B0604020202020204" pitchFamily="34" charset="0"/>
              </a:rPr>
              <a:t>Visceral pleura covers lung, including fissural surfaces.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2800">
                <a:latin typeface="Arial" panose="020B0604020202020204" pitchFamily="34" charset="0"/>
                <a:cs typeface="Arial" panose="020B0604020202020204" pitchFamily="34" charset="0"/>
              </a:rPr>
              <a:t>Parietal pleura lines thoracic cavity and covers mediastinum medially.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2800">
                <a:latin typeface="Arial" panose="020B0604020202020204" pitchFamily="34" charset="0"/>
                <a:cs typeface="Arial" panose="020B0604020202020204" pitchFamily="34" charset="0"/>
              </a:rPr>
              <a:t>Normally only a few cc’s of fluid on each side.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2800">
                <a:latin typeface="Arial" panose="020B0604020202020204" pitchFamily="34" charset="0"/>
                <a:cs typeface="Arial" panose="020B0604020202020204" pitchFamily="34" charset="0"/>
              </a:rPr>
              <a:t>Visible on CXR only as fissure and with pneumothorax.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2800">
                <a:latin typeface="Arial" panose="020B0604020202020204" pitchFamily="34" charset="0"/>
                <a:cs typeface="Arial" panose="020B0604020202020204" pitchFamily="34" charset="0"/>
              </a:rPr>
              <a:t>Visible on CT normally as a very fine line along chest wall and in fissures.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4859">
                                            <p:txEl>
                                              <p:pRg st="0" end="0"/>
                                            </p:txEl>
                                          </p:spTgt>
                                        </p:tgtEl>
                                        <p:attrNameLst>
                                          <p:attrName>style.visibility</p:attrName>
                                        </p:attrNameLst>
                                      </p:cBhvr>
                                      <p:to>
                                        <p:strVal val="visible"/>
                                      </p:to>
                                    </p:set>
                                    <p:animEffect transition="in" filter="wipe(left)">
                                      <p:cBhvr>
                                        <p:cTn id="7" dur="500"/>
                                        <p:tgtEl>
                                          <p:spTgt spid="3348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4859">
                                            <p:txEl>
                                              <p:pRg st="1" end="1"/>
                                            </p:txEl>
                                          </p:spTgt>
                                        </p:tgtEl>
                                        <p:attrNameLst>
                                          <p:attrName>style.visibility</p:attrName>
                                        </p:attrNameLst>
                                      </p:cBhvr>
                                      <p:to>
                                        <p:strVal val="visible"/>
                                      </p:to>
                                    </p:set>
                                    <p:animEffect transition="in" filter="wipe(left)">
                                      <p:cBhvr>
                                        <p:cTn id="12" dur="500"/>
                                        <p:tgtEl>
                                          <p:spTgt spid="3348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4859">
                                            <p:txEl>
                                              <p:pRg st="2" end="2"/>
                                            </p:txEl>
                                          </p:spTgt>
                                        </p:tgtEl>
                                        <p:attrNameLst>
                                          <p:attrName>style.visibility</p:attrName>
                                        </p:attrNameLst>
                                      </p:cBhvr>
                                      <p:to>
                                        <p:strVal val="visible"/>
                                      </p:to>
                                    </p:set>
                                    <p:animEffect transition="in" filter="wipe(left)">
                                      <p:cBhvr>
                                        <p:cTn id="17" dur="500"/>
                                        <p:tgtEl>
                                          <p:spTgt spid="3348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4859">
                                            <p:txEl>
                                              <p:pRg st="3" end="3"/>
                                            </p:txEl>
                                          </p:spTgt>
                                        </p:tgtEl>
                                        <p:attrNameLst>
                                          <p:attrName>style.visibility</p:attrName>
                                        </p:attrNameLst>
                                      </p:cBhvr>
                                      <p:to>
                                        <p:strVal val="visible"/>
                                      </p:to>
                                    </p:set>
                                    <p:animEffect transition="in" filter="wipe(left)">
                                      <p:cBhvr>
                                        <p:cTn id="22" dur="500"/>
                                        <p:tgtEl>
                                          <p:spTgt spid="3348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34859">
                                            <p:txEl>
                                              <p:pRg st="4" end="4"/>
                                            </p:txEl>
                                          </p:spTgt>
                                        </p:tgtEl>
                                        <p:attrNameLst>
                                          <p:attrName>style.visibility</p:attrName>
                                        </p:attrNameLst>
                                      </p:cBhvr>
                                      <p:to>
                                        <p:strVal val="visible"/>
                                      </p:to>
                                    </p:set>
                                    <p:animEffect transition="in" filter="wipe(left)">
                                      <p:cBhvr>
                                        <p:cTn id="27" dur="500"/>
                                        <p:tgtEl>
                                          <p:spTgt spid="3348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9" grpId="0" build="p" autoUpdateAnimBg="0"/>
    </p:bldLst>
  </p:timing>
</p:sld>
</file>

<file path=ppt/slides/slide4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5874" name="Group 2">
            <a:extLst>
              <a:ext uri="{FF2B5EF4-FFF2-40B4-BE49-F238E27FC236}">
                <a16:creationId xmlns:a16="http://schemas.microsoft.com/office/drawing/2014/main" id="{07A11060-9BAC-4245-98D9-390BA79CA61F}"/>
              </a:ext>
            </a:extLst>
          </p:cNvPr>
          <p:cNvGrpSpPr>
            <a:grpSpLocks/>
          </p:cNvGrpSpPr>
          <p:nvPr/>
        </p:nvGrpSpPr>
        <p:grpSpPr bwMode="auto">
          <a:xfrm>
            <a:off x="0" y="3711575"/>
            <a:ext cx="3400425" cy="2949575"/>
            <a:chOff x="0" y="2458"/>
            <a:chExt cx="2142" cy="1858"/>
          </a:xfrm>
        </p:grpSpPr>
        <p:sp>
          <p:nvSpPr>
            <p:cNvPr id="335875" name="Freeform 3">
              <a:extLst>
                <a:ext uri="{FF2B5EF4-FFF2-40B4-BE49-F238E27FC236}">
                  <a16:creationId xmlns:a16="http://schemas.microsoft.com/office/drawing/2014/main" id="{2346463C-3D13-4411-B47F-059311EAF297}"/>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76" name="Freeform 4">
              <a:extLst>
                <a:ext uri="{FF2B5EF4-FFF2-40B4-BE49-F238E27FC236}">
                  <a16:creationId xmlns:a16="http://schemas.microsoft.com/office/drawing/2014/main" id="{2478944B-D7E2-467B-97AA-73D00511D9A5}"/>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77" name="Freeform 5">
              <a:extLst>
                <a:ext uri="{FF2B5EF4-FFF2-40B4-BE49-F238E27FC236}">
                  <a16:creationId xmlns:a16="http://schemas.microsoft.com/office/drawing/2014/main" id="{7070E115-2CA0-4F1D-A314-CB6C49D6D7FF}"/>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78" name="Freeform 6">
              <a:extLst>
                <a:ext uri="{FF2B5EF4-FFF2-40B4-BE49-F238E27FC236}">
                  <a16:creationId xmlns:a16="http://schemas.microsoft.com/office/drawing/2014/main" id="{933BC9E6-60DF-4FBA-83ED-8BF55B2E0AA0}"/>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79" name="Oval 7">
              <a:extLst>
                <a:ext uri="{FF2B5EF4-FFF2-40B4-BE49-F238E27FC236}">
                  <a16:creationId xmlns:a16="http://schemas.microsoft.com/office/drawing/2014/main" id="{05C179AC-2115-4131-A5EE-5E2CEB3480FA}"/>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80" name="Oval 8">
              <a:extLst>
                <a:ext uri="{FF2B5EF4-FFF2-40B4-BE49-F238E27FC236}">
                  <a16:creationId xmlns:a16="http://schemas.microsoft.com/office/drawing/2014/main" id="{DB54C376-836B-4E36-8ECC-08BFD70BF38C}"/>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5881" name="Oval 9">
              <a:extLst>
                <a:ext uri="{FF2B5EF4-FFF2-40B4-BE49-F238E27FC236}">
                  <a16:creationId xmlns:a16="http://schemas.microsoft.com/office/drawing/2014/main" id="{0CCBD368-1E8D-4C74-BF9A-A4CDDF1492F6}"/>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35882" name="Picture 10">
            <a:extLst>
              <a:ext uri="{FF2B5EF4-FFF2-40B4-BE49-F238E27FC236}">
                <a16:creationId xmlns:a16="http://schemas.microsoft.com/office/drawing/2014/main" id="{11A3736C-0DED-4A8F-8785-0F77E7FC5E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00"/>
            <a:ext cx="4572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335883" name="Picture 11">
            <a:extLst>
              <a:ext uri="{FF2B5EF4-FFF2-40B4-BE49-F238E27FC236}">
                <a16:creationId xmlns:a16="http://schemas.microsoft.com/office/drawing/2014/main" id="{60A262A0-06D5-43A7-919B-58F70674B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952500"/>
            <a:ext cx="4572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35884" name="Text Box 12">
            <a:extLst>
              <a:ext uri="{FF2B5EF4-FFF2-40B4-BE49-F238E27FC236}">
                <a16:creationId xmlns:a16="http://schemas.microsoft.com/office/drawing/2014/main" id="{F50BA795-D421-4001-BABB-3D4E7DBAEB27}"/>
              </a:ext>
            </a:extLst>
          </p:cNvPr>
          <p:cNvSpPr txBox="1">
            <a:spLocks noChangeArrowheads="1"/>
          </p:cNvSpPr>
          <p:nvPr/>
        </p:nvSpPr>
        <p:spPr bwMode="auto">
          <a:xfrm>
            <a:off x="2438400" y="190500"/>
            <a:ext cx="4191000" cy="57943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eaLnBrk="0" hangingPunct="0">
              <a:spcBef>
                <a:spcPct val="50%"/>
              </a:spcBef>
            </a:pPr>
            <a:r>
              <a:rPr lang="en-US" altLang="uk-UA" sz="3200" b="1">
                <a:latin typeface="Arial" panose="020B0604020202020204" pitchFamily="34" charset="0"/>
                <a:cs typeface="Arial" panose="020B0604020202020204" pitchFamily="34" charset="0"/>
              </a:rPr>
              <a:t>Laminar Effusion</a:t>
            </a:r>
            <a:endParaRPr lang="en-US" altLang="uk-UA">
              <a:latin typeface="Arial" panose="020B0604020202020204" pitchFamily="34" charset="0"/>
            </a:endParaRPr>
          </a:p>
        </p:txBody>
      </p:sp>
      <p:sp>
        <p:nvSpPr>
          <p:cNvPr id="335885" name="Freeform 13">
            <a:extLst>
              <a:ext uri="{FF2B5EF4-FFF2-40B4-BE49-F238E27FC236}">
                <a16:creationId xmlns:a16="http://schemas.microsoft.com/office/drawing/2014/main" id="{04EDAD08-1E93-4F09-BFEA-BE5DB3E3DB89}"/>
              </a:ext>
            </a:extLst>
          </p:cNvPr>
          <p:cNvSpPr>
            <a:spLocks/>
          </p:cNvSpPr>
          <p:nvPr/>
        </p:nvSpPr>
        <p:spPr bwMode="auto">
          <a:xfrm>
            <a:off x="542925" y="4048125"/>
            <a:ext cx="1304925" cy="2171700"/>
          </a:xfrm>
          <a:custGeom>
            <a:avLst/>
            <a:gdLst>
              <a:gd name="T0" fmla="*/ 168 w 822"/>
              <a:gd name="T1" fmla="*/ 0 h 1368"/>
              <a:gd name="T2" fmla="*/ 120 w 822"/>
              <a:gd name="T3" fmla="*/ 138 h 1368"/>
              <a:gd name="T4" fmla="*/ 72 w 822"/>
              <a:gd name="T5" fmla="*/ 306 h 1368"/>
              <a:gd name="T6" fmla="*/ 48 w 822"/>
              <a:gd name="T7" fmla="*/ 480 h 1368"/>
              <a:gd name="T8" fmla="*/ 24 w 822"/>
              <a:gd name="T9" fmla="*/ 672 h 1368"/>
              <a:gd name="T10" fmla="*/ 12 w 822"/>
              <a:gd name="T11" fmla="*/ 852 h 1368"/>
              <a:gd name="T12" fmla="*/ 0 w 822"/>
              <a:gd name="T13" fmla="*/ 918 h 1368"/>
              <a:gd name="T14" fmla="*/ 0 w 822"/>
              <a:gd name="T15" fmla="*/ 1050 h 1368"/>
              <a:gd name="T16" fmla="*/ 12 w 822"/>
              <a:gd name="T17" fmla="*/ 1218 h 1368"/>
              <a:gd name="T18" fmla="*/ 30 w 822"/>
              <a:gd name="T19" fmla="*/ 1338 h 1368"/>
              <a:gd name="T20" fmla="*/ 240 w 822"/>
              <a:gd name="T21" fmla="*/ 1368 h 1368"/>
              <a:gd name="T22" fmla="*/ 480 w 822"/>
              <a:gd name="T23" fmla="*/ 1362 h 1368"/>
              <a:gd name="T24" fmla="*/ 648 w 822"/>
              <a:gd name="T25" fmla="*/ 1356 h 1368"/>
              <a:gd name="T26" fmla="*/ 822 w 822"/>
              <a:gd name="T27" fmla="*/ 1362 h 1368"/>
              <a:gd name="T28" fmla="*/ 810 w 822"/>
              <a:gd name="T29" fmla="*/ 1098 h 1368"/>
              <a:gd name="T30" fmla="*/ 642 w 822"/>
              <a:gd name="T31" fmla="*/ 1092 h 1368"/>
              <a:gd name="T32" fmla="*/ 456 w 822"/>
              <a:gd name="T33" fmla="*/ 1074 h 1368"/>
              <a:gd name="T34" fmla="*/ 342 w 822"/>
              <a:gd name="T35" fmla="*/ 1074 h 1368"/>
              <a:gd name="T36" fmla="*/ 270 w 822"/>
              <a:gd name="T37" fmla="*/ 1056 h 1368"/>
              <a:gd name="T38" fmla="*/ 216 w 822"/>
              <a:gd name="T39" fmla="*/ 1044 h 1368"/>
              <a:gd name="T40" fmla="*/ 186 w 822"/>
              <a:gd name="T41" fmla="*/ 1020 h 1368"/>
              <a:gd name="T42" fmla="*/ 162 w 822"/>
              <a:gd name="T43" fmla="*/ 972 h 1368"/>
              <a:gd name="T44" fmla="*/ 144 w 822"/>
              <a:gd name="T45" fmla="*/ 906 h 1368"/>
              <a:gd name="T46" fmla="*/ 132 w 822"/>
              <a:gd name="T47" fmla="*/ 810 h 1368"/>
              <a:gd name="T48" fmla="*/ 132 w 822"/>
              <a:gd name="T49" fmla="*/ 690 h 1368"/>
              <a:gd name="T50" fmla="*/ 132 w 822"/>
              <a:gd name="T51" fmla="*/ 594 h 1368"/>
              <a:gd name="T52" fmla="*/ 138 w 822"/>
              <a:gd name="T53" fmla="*/ 462 h 1368"/>
              <a:gd name="T54" fmla="*/ 150 w 822"/>
              <a:gd name="T55" fmla="*/ 342 h 1368"/>
              <a:gd name="T56" fmla="*/ 156 w 822"/>
              <a:gd name="T57" fmla="*/ 192 h 1368"/>
              <a:gd name="T58" fmla="*/ 162 w 822"/>
              <a:gd name="T59" fmla="*/ 72 h 1368"/>
              <a:gd name="T60" fmla="*/ 168 w 822"/>
              <a:gd name="T61" fmla="*/ 0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2" h="1368">
                <a:moveTo>
                  <a:pt x="168" y="0"/>
                </a:moveTo>
                <a:lnTo>
                  <a:pt x="120" y="138"/>
                </a:lnTo>
                <a:lnTo>
                  <a:pt x="72" y="306"/>
                </a:lnTo>
                <a:lnTo>
                  <a:pt x="48" y="480"/>
                </a:lnTo>
                <a:lnTo>
                  <a:pt x="24" y="672"/>
                </a:lnTo>
                <a:lnTo>
                  <a:pt x="12" y="852"/>
                </a:lnTo>
                <a:lnTo>
                  <a:pt x="0" y="918"/>
                </a:lnTo>
                <a:lnTo>
                  <a:pt x="0" y="1050"/>
                </a:lnTo>
                <a:lnTo>
                  <a:pt x="12" y="1218"/>
                </a:lnTo>
                <a:lnTo>
                  <a:pt x="30" y="1338"/>
                </a:lnTo>
                <a:lnTo>
                  <a:pt x="240" y="1368"/>
                </a:lnTo>
                <a:lnTo>
                  <a:pt x="480" y="1362"/>
                </a:lnTo>
                <a:lnTo>
                  <a:pt x="648" y="1356"/>
                </a:lnTo>
                <a:lnTo>
                  <a:pt x="822" y="1362"/>
                </a:lnTo>
                <a:lnTo>
                  <a:pt x="810" y="1098"/>
                </a:lnTo>
                <a:lnTo>
                  <a:pt x="642" y="1092"/>
                </a:lnTo>
                <a:lnTo>
                  <a:pt x="456" y="1074"/>
                </a:lnTo>
                <a:lnTo>
                  <a:pt x="342" y="1074"/>
                </a:lnTo>
                <a:lnTo>
                  <a:pt x="270" y="1056"/>
                </a:lnTo>
                <a:lnTo>
                  <a:pt x="216" y="1044"/>
                </a:lnTo>
                <a:lnTo>
                  <a:pt x="186" y="1020"/>
                </a:lnTo>
                <a:lnTo>
                  <a:pt x="162" y="972"/>
                </a:lnTo>
                <a:lnTo>
                  <a:pt x="144" y="906"/>
                </a:lnTo>
                <a:lnTo>
                  <a:pt x="132" y="810"/>
                </a:lnTo>
                <a:lnTo>
                  <a:pt x="132" y="690"/>
                </a:lnTo>
                <a:lnTo>
                  <a:pt x="132" y="594"/>
                </a:lnTo>
                <a:lnTo>
                  <a:pt x="138" y="462"/>
                </a:lnTo>
                <a:lnTo>
                  <a:pt x="150" y="342"/>
                </a:lnTo>
                <a:lnTo>
                  <a:pt x="156" y="192"/>
                </a:lnTo>
                <a:lnTo>
                  <a:pt x="162" y="72"/>
                </a:lnTo>
                <a:lnTo>
                  <a:pt x="168" y="0"/>
                </a:lnTo>
                <a:close/>
              </a:path>
            </a:pathLst>
          </a:custGeom>
          <a:solidFill>
            <a:srgbClr val="666699">
              <a:alpha val="5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grpSp>
        <p:nvGrpSpPr>
          <p:cNvPr id="335886" name="Group 14">
            <a:extLst>
              <a:ext uri="{FF2B5EF4-FFF2-40B4-BE49-F238E27FC236}">
                <a16:creationId xmlns:a16="http://schemas.microsoft.com/office/drawing/2014/main" id="{125F9CC7-86CB-4270-9161-D61C9C2B6B4D}"/>
              </a:ext>
            </a:extLst>
          </p:cNvPr>
          <p:cNvGrpSpPr>
            <a:grpSpLocks/>
          </p:cNvGrpSpPr>
          <p:nvPr/>
        </p:nvGrpSpPr>
        <p:grpSpPr bwMode="auto">
          <a:xfrm>
            <a:off x="0" y="2835275"/>
            <a:ext cx="1320800" cy="3308350"/>
            <a:chOff x="0" y="1906"/>
            <a:chExt cx="832" cy="2084"/>
          </a:xfrm>
        </p:grpSpPr>
        <p:sp>
          <p:nvSpPr>
            <p:cNvPr id="335887" name="Text Box 15">
              <a:extLst>
                <a:ext uri="{FF2B5EF4-FFF2-40B4-BE49-F238E27FC236}">
                  <a16:creationId xmlns:a16="http://schemas.microsoft.com/office/drawing/2014/main" id="{C992D74E-B794-4E2C-BAA0-2B9161F90DEF}"/>
                </a:ext>
              </a:extLst>
            </p:cNvPr>
            <p:cNvSpPr txBox="1">
              <a:spLocks noChangeArrowheads="1"/>
            </p:cNvSpPr>
            <p:nvPr/>
          </p:nvSpPr>
          <p:spPr bwMode="auto">
            <a:xfrm>
              <a:off x="0" y="1906"/>
              <a:ext cx="832" cy="442"/>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000" b="1">
                  <a:solidFill>
                    <a:srgbClr val="FF0000"/>
                  </a:solidFill>
                  <a:latin typeface="Arial" panose="020B0604020202020204" pitchFamily="34" charset="0"/>
                  <a:cs typeface="Arial" panose="020B0604020202020204" pitchFamily="34" charset="0"/>
                </a:rPr>
                <a:t>Parietal pleura</a:t>
              </a:r>
              <a:endParaRPr lang="en-US" altLang="uk-UA">
                <a:latin typeface="Arial" panose="020B0604020202020204" pitchFamily="34" charset="0"/>
              </a:endParaRPr>
            </a:p>
          </p:txBody>
        </p:sp>
        <p:sp>
          <p:nvSpPr>
            <p:cNvPr id="335888" name="Freeform 16">
              <a:extLst>
                <a:ext uri="{FF2B5EF4-FFF2-40B4-BE49-F238E27FC236}">
                  <a16:creationId xmlns:a16="http://schemas.microsoft.com/office/drawing/2014/main" id="{78AC9E2F-8B66-4C81-8D0A-184A8015B905}"/>
                </a:ext>
              </a:extLst>
            </p:cNvPr>
            <p:cNvSpPr>
              <a:spLocks/>
            </p:cNvSpPr>
            <p:nvPr/>
          </p:nvSpPr>
          <p:spPr bwMode="auto">
            <a:xfrm>
              <a:off x="336" y="2238"/>
              <a:ext cx="300" cy="1752"/>
            </a:xfrm>
            <a:custGeom>
              <a:avLst/>
              <a:gdLst>
                <a:gd name="T0" fmla="*/ 300 w 300"/>
                <a:gd name="T1" fmla="*/ 0 h 1752"/>
                <a:gd name="T2" fmla="*/ 270 w 300"/>
                <a:gd name="T3" fmla="*/ 78 h 1752"/>
                <a:gd name="T4" fmla="*/ 228 w 300"/>
                <a:gd name="T5" fmla="*/ 204 h 1752"/>
                <a:gd name="T6" fmla="*/ 180 w 300"/>
                <a:gd name="T7" fmla="*/ 324 h 1752"/>
                <a:gd name="T8" fmla="*/ 132 w 300"/>
                <a:gd name="T9" fmla="*/ 462 h 1752"/>
                <a:gd name="T10" fmla="*/ 84 w 300"/>
                <a:gd name="T11" fmla="*/ 618 h 1752"/>
                <a:gd name="T12" fmla="*/ 60 w 300"/>
                <a:gd name="T13" fmla="*/ 774 h 1752"/>
                <a:gd name="T14" fmla="*/ 30 w 300"/>
                <a:gd name="T15" fmla="*/ 990 h 1752"/>
                <a:gd name="T16" fmla="*/ 6 w 300"/>
                <a:gd name="T17" fmla="*/ 1170 h 1752"/>
                <a:gd name="T18" fmla="*/ 0 w 300"/>
                <a:gd name="T19" fmla="*/ 1368 h 1752"/>
                <a:gd name="T20" fmla="*/ 6 w 300"/>
                <a:gd name="T21" fmla="*/ 1530 h 1752"/>
                <a:gd name="T22" fmla="*/ 24 w 300"/>
                <a:gd name="T23" fmla="*/ 1668 h 1752"/>
                <a:gd name="T24" fmla="*/ 42 w 300"/>
                <a:gd name="T25" fmla="*/ 1752 h 1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0" h="1752">
                  <a:moveTo>
                    <a:pt x="300" y="0"/>
                  </a:moveTo>
                  <a:cubicBezTo>
                    <a:pt x="291" y="22"/>
                    <a:pt x="282" y="44"/>
                    <a:pt x="270" y="78"/>
                  </a:cubicBezTo>
                  <a:cubicBezTo>
                    <a:pt x="258" y="112"/>
                    <a:pt x="243" y="163"/>
                    <a:pt x="228" y="204"/>
                  </a:cubicBezTo>
                  <a:cubicBezTo>
                    <a:pt x="213" y="245"/>
                    <a:pt x="196" y="281"/>
                    <a:pt x="180" y="324"/>
                  </a:cubicBezTo>
                  <a:cubicBezTo>
                    <a:pt x="164" y="367"/>
                    <a:pt x="148" y="413"/>
                    <a:pt x="132" y="462"/>
                  </a:cubicBezTo>
                  <a:cubicBezTo>
                    <a:pt x="116" y="511"/>
                    <a:pt x="96" y="566"/>
                    <a:pt x="84" y="618"/>
                  </a:cubicBezTo>
                  <a:cubicBezTo>
                    <a:pt x="72" y="670"/>
                    <a:pt x="69" y="712"/>
                    <a:pt x="60" y="774"/>
                  </a:cubicBezTo>
                  <a:cubicBezTo>
                    <a:pt x="51" y="836"/>
                    <a:pt x="39" y="924"/>
                    <a:pt x="30" y="990"/>
                  </a:cubicBezTo>
                  <a:cubicBezTo>
                    <a:pt x="21" y="1056"/>
                    <a:pt x="11" y="1107"/>
                    <a:pt x="6" y="1170"/>
                  </a:cubicBezTo>
                  <a:cubicBezTo>
                    <a:pt x="1" y="1233"/>
                    <a:pt x="0" y="1308"/>
                    <a:pt x="0" y="1368"/>
                  </a:cubicBezTo>
                  <a:cubicBezTo>
                    <a:pt x="0" y="1428"/>
                    <a:pt x="2" y="1480"/>
                    <a:pt x="6" y="1530"/>
                  </a:cubicBezTo>
                  <a:cubicBezTo>
                    <a:pt x="10" y="1580"/>
                    <a:pt x="18" y="1631"/>
                    <a:pt x="24" y="1668"/>
                  </a:cubicBezTo>
                  <a:cubicBezTo>
                    <a:pt x="30" y="1705"/>
                    <a:pt x="39" y="1738"/>
                    <a:pt x="42" y="1752"/>
                  </a:cubicBezTo>
                </a:path>
              </a:pathLst>
            </a:custGeom>
            <a:noFill/>
            <a:ln w="9525">
              <a:solidFill>
                <a:srgbClr val="FF0000"/>
              </a:solidFill>
              <a:round/>
              <a:headEnd/>
              <a:tailEnd/>
            </a:ln>
            <a:effectLst/>
            <a:extLst>
              <a:ext uri="{909E8E84-426E-40DD-AFC4-6F175D3DCCD1}">
                <a14:hiddenFill xmlns:a14="http://schemas.microsoft.com/office/drawing/2010/main">
                  <a:solidFill>
                    <a:srgbClr val="3399FF"/>
                  </a:solid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grpSp>
      <p:grpSp>
        <p:nvGrpSpPr>
          <p:cNvPr id="335889" name="Group 17">
            <a:extLst>
              <a:ext uri="{FF2B5EF4-FFF2-40B4-BE49-F238E27FC236}">
                <a16:creationId xmlns:a16="http://schemas.microsoft.com/office/drawing/2014/main" id="{0FF700AC-F997-4865-B97E-5A3D2B366FBC}"/>
              </a:ext>
            </a:extLst>
          </p:cNvPr>
          <p:cNvGrpSpPr>
            <a:grpSpLocks/>
          </p:cNvGrpSpPr>
          <p:nvPr/>
        </p:nvGrpSpPr>
        <p:grpSpPr bwMode="auto">
          <a:xfrm>
            <a:off x="779463" y="3895725"/>
            <a:ext cx="2227262" cy="1866900"/>
            <a:chOff x="491" y="2574"/>
            <a:chExt cx="1403" cy="1176"/>
          </a:xfrm>
        </p:grpSpPr>
        <p:sp>
          <p:nvSpPr>
            <p:cNvPr id="335890" name="Freeform 18">
              <a:extLst>
                <a:ext uri="{FF2B5EF4-FFF2-40B4-BE49-F238E27FC236}">
                  <a16:creationId xmlns:a16="http://schemas.microsoft.com/office/drawing/2014/main" id="{2F9167ED-ECE1-4829-95AF-95997D7092F5}"/>
                </a:ext>
              </a:extLst>
            </p:cNvPr>
            <p:cNvSpPr>
              <a:spLocks/>
            </p:cNvSpPr>
            <p:nvPr/>
          </p:nvSpPr>
          <p:spPr bwMode="auto">
            <a:xfrm>
              <a:off x="491" y="2574"/>
              <a:ext cx="445" cy="1176"/>
            </a:xfrm>
            <a:custGeom>
              <a:avLst/>
              <a:gdLst>
                <a:gd name="T0" fmla="*/ 43 w 445"/>
                <a:gd name="T1" fmla="*/ 0 h 1176"/>
                <a:gd name="T2" fmla="*/ 19 w 445"/>
                <a:gd name="T3" fmla="*/ 270 h 1176"/>
                <a:gd name="T4" fmla="*/ 13 w 445"/>
                <a:gd name="T5" fmla="*/ 540 h 1176"/>
                <a:gd name="T6" fmla="*/ 1 w 445"/>
                <a:gd name="T7" fmla="*/ 852 h 1176"/>
                <a:gd name="T8" fmla="*/ 7 w 445"/>
                <a:gd name="T9" fmla="*/ 978 h 1176"/>
                <a:gd name="T10" fmla="*/ 37 w 445"/>
                <a:gd name="T11" fmla="*/ 1098 h 1176"/>
                <a:gd name="T12" fmla="*/ 121 w 445"/>
                <a:gd name="T13" fmla="*/ 1146 h 1176"/>
                <a:gd name="T14" fmla="*/ 247 w 445"/>
                <a:gd name="T15" fmla="*/ 1158 h 1176"/>
                <a:gd name="T16" fmla="*/ 445 w 445"/>
                <a:gd name="T17"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5" h="1176">
                  <a:moveTo>
                    <a:pt x="43" y="0"/>
                  </a:moveTo>
                  <a:cubicBezTo>
                    <a:pt x="33" y="90"/>
                    <a:pt x="24" y="180"/>
                    <a:pt x="19" y="270"/>
                  </a:cubicBezTo>
                  <a:cubicBezTo>
                    <a:pt x="14" y="360"/>
                    <a:pt x="16" y="443"/>
                    <a:pt x="13" y="540"/>
                  </a:cubicBezTo>
                  <a:cubicBezTo>
                    <a:pt x="10" y="637"/>
                    <a:pt x="2" y="779"/>
                    <a:pt x="1" y="852"/>
                  </a:cubicBezTo>
                  <a:cubicBezTo>
                    <a:pt x="0" y="925"/>
                    <a:pt x="1" y="937"/>
                    <a:pt x="7" y="978"/>
                  </a:cubicBezTo>
                  <a:cubicBezTo>
                    <a:pt x="13" y="1019"/>
                    <a:pt x="18" y="1070"/>
                    <a:pt x="37" y="1098"/>
                  </a:cubicBezTo>
                  <a:cubicBezTo>
                    <a:pt x="56" y="1126"/>
                    <a:pt x="86" y="1136"/>
                    <a:pt x="121" y="1146"/>
                  </a:cubicBezTo>
                  <a:cubicBezTo>
                    <a:pt x="156" y="1156"/>
                    <a:pt x="193" y="1153"/>
                    <a:pt x="247" y="1158"/>
                  </a:cubicBezTo>
                  <a:cubicBezTo>
                    <a:pt x="301" y="1163"/>
                    <a:pt x="412" y="1173"/>
                    <a:pt x="445" y="1176"/>
                  </a:cubicBezTo>
                </a:path>
              </a:pathLst>
            </a:custGeom>
            <a:noFill/>
            <a:ln w="3175">
              <a:solidFill>
                <a:srgbClr val="000000"/>
              </a:solidFill>
              <a:prstDash val="dash"/>
              <a:round/>
              <a:headEnd/>
              <a:tailEnd/>
            </a:ln>
            <a:effectLst/>
            <a:extLst>
              <a:ext uri="{909E8E84-426E-40DD-AFC4-6F175D3DCCD1}">
                <a14:hiddenFill xmlns:a14="http://schemas.microsoft.com/office/drawing/2010/main">
                  <a:solidFill>
                    <a:srgbClr val="3399FF"/>
                  </a:solid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5891" name="Rectangle 19">
              <a:extLst>
                <a:ext uri="{FF2B5EF4-FFF2-40B4-BE49-F238E27FC236}">
                  <a16:creationId xmlns:a16="http://schemas.microsoft.com/office/drawing/2014/main" id="{C47FB72B-0133-4C34-B642-B6098A61FDA4}"/>
                </a:ext>
              </a:extLst>
            </p:cNvPr>
            <p:cNvSpPr>
              <a:spLocks noChangeArrowheads="1"/>
            </p:cNvSpPr>
            <p:nvPr/>
          </p:nvSpPr>
          <p:spPr bwMode="auto">
            <a:xfrm>
              <a:off x="641" y="3138"/>
              <a:ext cx="1253" cy="250"/>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spAutoFit/>
            </a:bodyPr>
            <a:lstStyle/>
            <a:p>
              <a:pPr>
                <a:spcBef>
                  <a:spcPct val="50%"/>
                </a:spcBef>
              </a:pPr>
              <a:r>
                <a:rPr lang="en-US" altLang="uk-UA" sz="2000" b="1">
                  <a:solidFill>
                    <a:schemeClr val="bg1"/>
                  </a:solidFill>
                  <a:latin typeface="Arial" panose="020B0604020202020204" pitchFamily="34" charset="0"/>
                  <a:cs typeface="Arial" panose="020B0604020202020204" pitchFamily="34" charset="0"/>
                </a:rPr>
                <a:t>Visceral</a:t>
              </a:r>
              <a:r>
                <a:rPr lang="en-US" altLang="uk-UA" sz="2000" b="1">
                  <a:solidFill>
                    <a:schemeClr val="hlink"/>
                  </a:solidFill>
                  <a:latin typeface="Arial" panose="020B0604020202020204" pitchFamily="34" charset="0"/>
                  <a:cs typeface="Arial" panose="020B0604020202020204" pitchFamily="34" charset="0"/>
                </a:rPr>
                <a:t> </a:t>
              </a:r>
              <a:r>
                <a:rPr lang="en-US" altLang="uk-UA" sz="2000" b="1">
                  <a:solidFill>
                    <a:schemeClr val="bg1"/>
                  </a:solidFill>
                  <a:latin typeface="Arial" panose="020B0604020202020204" pitchFamily="34" charset="0"/>
                  <a:cs typeface="Arial" panose="020B0604020202020204" pitchFamily="34" charset="0"/>
                </a:rPr>
                <a:t>pleura</a:t>
              </a:r>
              <a:endParaRPr lang="en-US" altLang="uk-UA">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35886"/>
                                        </p:tgtEl>
                                        <p:attrNameLst>
                                          <p:attrName>style.visibility</p:attrName>
                                        </p:attrNameLst>
                                      </p:cBhvr>
                                      <p:to>
                                        <p:strVal val="visible"/>
                                      </p:to>
                                    </p:set>
                                    <p:animEffect transition="in" filter="wipe(up)">
                                      <p:cBhvr>
                                        <p:cTn id="7" dur="500"/>
                                        <p:tgtEl>
                                          <p:spTgt spid="3358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35889"/>
                                        </p:tgtEl>
                                        <p:attrNameLst>
                                          <p:attrName>style.visibility</p:attrName>
                                        </p:attrNameLst>
                                      </p:cBhvr>
                                      <p:to>
                                        <p:strVal val="visible"/>
                                      </p:to>
                                    </p:set>
                                    <p:animEffect transition="in" filter="wipe(up)">
                                      <p:cBhvr>
                                        <p:cTn id="12" dur="500"/>
                                        <p:tgtEl>
                                          <p:spTgt spid="3358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35885"/>
                                        </p:tgtEl>
                                        <p:attrNameLst>
                                          <p:attrName>style.visibility</p:attrName>
                                        </p:attrNameLst>
                                      </p:cBhvr>
                                      <p:to>
                                        <p:strVal val="visible"/>
                                      </p:to>
                                    </p:set>
                                    <p:animEffect transition="in" filter="wipe(up)">
                                      <p:cBhvr>
                                        <p:cTn id="17" dur="500"/>
                                        <p:tgtEl>
                                          <p:spTgt spid="3358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35883"/>
                                        </p:tgtEl>
                                        <p:attrNameLst>
                                          <p:attrName>style.visibility</p:attrName>
                                        </p:attrNameLst>
                                      </p:cBhvr>
                                      <p:to>
                                        <p:strVal val="visible"/>
                                      </p:to>
                                    </p:set>
                                    <p:animEffect transition="in" filter="wipe(left)">
                                      <p:cBhvr>
                                        <p:cTn id="22" dur="500"/>
                                        <p:tgtEl>
                                          <p:spTgt spid="3358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35884"/>
                                        </p:tgtEl>
                                        <p:attrNameLst>
                                          <p:attrName>style.visibility</p:attrName>
                                        </p:attrNameLst>
                                      </p:cBhvr>
                                      <p:to>
                                        <p:strVal val="visible"/>
                                      </p:to>
                                    </p:set>
                                    <p:animEffect transition="in" filter="wipe(down)">
                                      <p:cBhvr>
                                        <p:cTn id="27" dur="500"/>
                                        <p:tgtEl>
                                          <p:spTgt spid="335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84" grpId="0" autoUpdateAnimBg="0"/>
    </p:bldLst>
  </p:timing>
</p:sld>
</file>

<file path=ppt/slides/slide4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6898" name="Group 2">
            <a:extLst>
              <a:ext uri="{FF2B5EF4-FFF2-40B4-BE49-F238E27FC236}">
                <a16:creationId xmlns:a16="http://schemas.microsoft.com/office/drawing/2014/main" id="{DBDC41D7-8081-4125-B10C-4B663215A527}"/>
              </a:ext>
            </a:extLst>
          </p:cNvPr>
          <p:cNvGrpSpPr>
            <a:grpSpLocks/>
          </p:cNvGrpSpPr>
          <p:nvPr/>
        </p:nvGrpSpPr>
        <p:grpSpPr bwMode="auto">
          <a:xfrm>
            <a:off x="76200" y="3752850"/>
            <a:ext cx="3400425" cy="2949575"/>
            <a:chOff x="0" y="2458"/>
            <a:chExt cx="2142" cy="1858"/>
          </a:xfrm>
        </p:grpSpPr>
        <p:sp>
          <p:nvSpPr>
            <p:cNvPr id="336899" name="Freeform 3">
              <a:extLst>
                <a:ext uri="{FF2B5EF4-FFF2-40B4-BE49-F238E27FC236}">
                  <a16:creationId xmlns:a16="http://schemas.microsoft.com/office/drawing/2014/main" id="{AC2915AD-1C22-47DE-8B8C-2FDEC67CB4E2}"/>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0" name="Freeform 4">
              <a:extLst>
                <a:ext uri="{FF2B5EF4-FFF2-40B4-BE49-F238E27FC236}">
                  <a16:creationId xmlns:a16="http://schemas.microsoft.com/office/drawing/2014/main" id="{F27345C8-FF02-4C79-B44D-08D3869E8F07}"/>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1" name="Freeform 5">
              <a:extLst>
                <a:ext uri="{FF2B5EF4-FFF2-40B4-BE49-F238E27FC236}">
                  <a16:creationId xmlns:a16="http://schemas.microsoft.com/office/drawing/2014/main" id="{E28F2C75-FC24-4323-B164-DE9E8ADC5A52}"/>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2" name="Freeform 6">
              <a:extLst>
                <a:ext uri="{FF2B5EF4-FFF2-40B4-BE49-F238E27FC236}">
                  <a16:creationId xmlns:a16="http://schemas.microsoft.com/office/drawing/2014/main" id="{8CB0AA4F-51B4-4B3A-B0A5-5D2E3973B544}"/>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3" name="Oval 7">
              <a:extLst>
                <a:ext uri="{FF2B5EF4-FFF2-40B4-BE49-F238E27FC236}">
                  <a16:creationId xmlns:a16="http://schemas.microsoft.com/office/drawing/2014/main" id="{26012582-EECE-47F3-BBDE-A00F28DF342E}"/>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4" name="Oval 8">
              <a:extLst>
                <a:ext uri="{FF2B5EF4-FFF2-40B4-BE49-F238E27FC236}">
                  <a16:creationId xmlns:a16="http://schemas.microsoft.com/office/drawing/2014/main" id="{BF59C70A-22D6-4189-820E-7C67A5166F9B}"/>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6905" name="Oval 9">
              <a:extLst>
                <a:ext uri="{FF2B5EF4-FFF2-40B4-BE49-F238E27FC236}">
                  <a16:creationId xmlns:a16="http://schemas.microsoft.com/office/drawing/2014/main" id="{12D22737-B7F3-4299-919E-8F217EBDE545}"/>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36906" name="Picture 10">
            <a:extLst>
              <a:ext uri="{FF2B5EF4-FFF2-40B4-BE49-F238E27FC236}">
                <a16:creationId xmlns:a16="http://schemas.microsoft.com/office/drawing/2014/main" id="{B046B16C-A804-47E0-B1E0-37F49005BF29}"/>
              </a:ext>
            </a:extLst>
          </p:cNvPr>
          <p:cNvPicPr>
            <a:picLocks noChangeAspect="1" noChangeArrowheads="1"/>
          </p:cNvPicPr>
          <p:nvPr/>
        </p:nvPicPr>
        <p:blipFill>
          <a:blip r:embed="rId2">
            <a:lum bright="6%"/>
            <a:extLst>
              <a:ext uri="{28A0092B-C50C-407E-A947-70E740481C1C}">
                <a14:useLocalDpi xmlns:a14="http://schemas.microsoft.com/office/drawing/2010/main" val="0"/>
              </a:ext>
            </a:extLst>
          </a:blip>
          <a:srcRect/>
          <a:stretch>
            <a:fillRect/>
          </a:stretch>
        </p:blipFill>
        <p:spPr bwMode="auto">
          <a:xfrm>
            <a:off x="457200" y="155575"/>
            <a:ext cx="8610600" cy="6457950"/>
          </a:xfrm>
          <a:prstGeom prst="rect">
            <a:avLst/>
          </a:prstGeom>
          <a:noFill/>
          <a:extLst>
            <a:ext uri="{909E8E84-426E-40DD-AFC4-6F175D3DCCD1}">
              <a14:hiddenFill xmlns:a14="http://schemas.microsoft.com/office/drawing/2010/main">
                <a:solidFill>
                  <a:srgbClr val="FFFFFF"/>
                </a:solidFill>
              </a14:hiddenFill>
            </a:ext>
          </a:extLst>
        </p:spPr>
      </p:pic>
      <p:grpSp>
        <p:nvGrpSpPr>
          <p:cNvPr id="336907" name="Group 11">
            <a:extLst>
              <a:ext uri="{FF2B5EF4-FFF2-40B4-BE49-F238E27FC236}">
                <a16:creationId xmlns:a16="http://schemas.microsoft.com/office/drawing/2014/main" id="{92D595CF-E7C2-4F02-A63E-A63A7B169099}"/>
              </a:ext>
            </a:extLst>
          </p:cNvPr>
          <p:cNvGrpSpPr>
            <a:grpSpLocks/>
          </p:cNvGrpSpPr>
          <p:nvPr/>
        </p:nvGrpSpPr>
        <p:grpSpPr bwMode="auto">
          <a:xfrm>
            <a:off x="1143000" y="5184775"/>
            <a:ext cx="7010400" cy="1447800"/>
            <a:chOff x="672" y="3360"/>
            <a:chExt cx="4416" cy="912"/>
          </a:xfrm>
        </p:grpSpPr>
        <p:grpSp>
          <p:nvGrpSpPr>
            <p:cNvPr id="336908" name="Group 12">
              <a:extLst>
                <a:ext uri="{FF2B5EF4-FFF2-40B4-BE49-F238E27FC236}">
                  <a16:creationId xmlns:a16="http://schemas.microsoft.com/office/drawing/2014/main" id="{159656A7-7523-46CD-84CE-B7CA7B096474}"/>
                </a:ext>
              </a:extLst>
            </p:cNvPr>
            <p:cNvGrpSpPr>
              <a:grpSpLocks/>
            </p:cNvGrpSpPr>
            <p:nvPr/>
          </p:nvGrpSpPr>
          <p:grpSpPr bwMode="auto">
            <a:xfrm>
              <a:off x="672" y="3360"/>
              <a:ext cx="4416" cy="912"/>
              <a:chOff x="672" y="3360"/>
              <a:chExt cx="4416" cy="912"/>
            </a:xfrm>
          </p:grpSpPr>
          <p:sp>
            <p:nvSpPr>
              <p:cNvPr id="336909" name="Line 13">
                <a:extLst>
                  <a:ext uri="{FF2B5EF4-FFF2-40B4-BE49-F238E27FC236}">
                    <a16:creationId xmlns:a16="http://schemas.microsoft.com/office/drawing/2014/main" id="{3FA3750D-F533-4D4E-B692-ADE210EED971}"/>
                  </a:ext>
                </a:extLst>
              </p:cNvPr>
              <p:cNvSpPr>
                <a:spLocks noChangeShapeType="1"/>
              </p:cNvSpPr>
              <p:nvPr/>
            </p:nvSpPr>
            <p:spPr bwMode="auto">
              <a:xfrm flipV="1">
                <a:off x="1056" y="3792"/>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0" name="Line 14">
                <a:extLst>
                  <a:ext uri="{FF2B5EF4-FFF2-40B4-BE49-F238E27FC236}">
                    <a16:creationId xmlns:a16="http://schemas.microsoft.com/office/drawing/2014/main" id="{33AAE892-589F-4615-AF46-F7B9FC5E81E1}"/>
                  </a:ext>
                </a:extLst>
              </p:cNvPr>
              <p:cNvSpPr>
                <a:spLocks noChangeShapeType="1"/>
              </p:cNvSpPr>
              <p:nvPr/>
            </p:nvSpPr>
            <p:spPr bwMode="auto">
              <a:xfrm flipV="1">
                <a:off x="672" y="3696"/>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1" name="Line 15">
                <a:extLst>
                  <a:ext uri="{FF2B5EF4-FFF2-40B4-BE49-F238E27FC236}">
                    <a16:creationId xmlns:a16="http://schemas.microsoft.com/office/drawing/2014/main" id="{3D44F51A-17A9-44EF-9938-A0AD7E274656}"/>
                  </a:ext>
                </a:extLst>
              </p:cNvPr>
              <p:cNvSpPr>
                <a:spLocks noChangeShapeType="1"/>
              </p:cNvSpPr>
              <p:nvPr/>
            </p:nvSpPr>
            <p:spPr bwMode="auto">
              <a:xfrm flipV="1">
                <a:off x="3888" y="3360"/>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2" name="Line 16">
                <a:extLst>
                  <a:ext uri="{FF2B5EF4-FFF2-40B4-BE49-F238E27FC236}">
                    <a16:creationId xmlns:a16="http://schemas.microsoft.com/office/drawing/2014/main" id="{610DD2A0-898A-4AE7-B525-F9AD358A4CD8}"/>
                  </a:ext>
                </a:extLst>
              </p:cNvPr>
              <p:cNvSpPr>
                <a:spLocks noChangeShapeType="1"/>
              </p:cNvSpPr>
              <p:nvPr/>
            </p:nvSpPr>
            <p:spPr bwMode="auto">
              <a:xfrm flipV="1">
                <a:off x="4320" y="3456"/>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3" name="Line 17">
                <a:extLst>
                  <a:ext uri="{FF2B5EF4-FFF2-40B4-BE49-F238E27FC236}">
                    <a16:creationId xmlns:a16="http://schemas.microsoft.com/office/drawing/2014/main" id="{1D0CA9AE-D091-487B-BA89-16F44ABF2D53}"/>
                  </a:ext>
                </a:extLst>
              </p:cNvPr>
              <p:cNvSpPr>
                <a:spLocks noChangeShapeType="1"/>
              </p:cNvSpPr>
              <p:nvPr/>
            </p:nvSpPr>
            <p:spPr bwMode="auto">
              <a:xfrm flipV="1">
                <a:off x="4752" y="3504"/>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4" name="Line 18">
                <a:extLst>
                  <a:ext uri="{FF2B5EF4-FFF2-40B4-BE49-F238E27FC236}">
                    <a16:creationId xmlns:a16="http://schemas.microsoft.com/office/drawing/2014/main" id="{C83351BA-6BB6-4E92-AED7-A8B3415A03C6}"/>
                  </a:ext>
                </a:extLst>
              </p:cNvPr>
              <p:cNvSpPr>
                <a:spLocks noChangeShapeType="1"/>
              </p:cNvSpPr>
              <p:nvPr/>
            </p:nvSpPr>
            <p:spPr bwMode="auto">
              <a:xfrm flipV="1">
                <a:off x="5088" y="3456"/>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5" name="Line 19">
                <a:extLst>
                  <a:ext uri="{FF2B5EF4-FFF2-40B4-BE49-F238E27FC236}">
                    <a16:creationId xmlns:a16="http://schemas.microsoft.com/office/drawing/2014/main" id="{596AEADD-3794-4EA3-A417-E45C8AD77481}"/>
                  </a:ext>
                </a:extLst>
              </p:cNvPr>
              <p:cNvSpPr>
                <a:spLocks noChangeShapeType="1"/>
              </p:cNvSpPr>
              <p:nvPr/>
            </p:nvSpPr>
            <p:spPr bwMode="auto">
              <a:xfrm flipV="1">
                <a:off x="1440" y="3888"/>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16" name="Line 20">
                <a:extLst>
                  <a:ext uri="{FF2B5EF4-FFF2-40B4-BE49-F238E27FC236}">
                    <a16:creationId xmlns:a16="http://schemas.microsoft.com/office/drawing/2014/main" id="{8AF138D7-1AFA-42AE-A7E3-4A8B73575809}"/>
                  </a:ext>
                </a:extLst>
              </p:cNvPr>
              <p:cNvSpPr>
                <a:spLocks noChangeShapeType="1"/>
              </p:cNvSpPr>
              <p:nvPr/>
            </p:nvSpPr>
            <p:spPr bwMode="auto">
              <a:xfrm flipV="1">
                <a:off x="1872" y="3792"/>
                <a:ext cx="0" cy="384"/>
              </a:xfrm>
              <a:prstGeom prst="line">
                <a:avLst/>
              </a:prstGeom>
              <a:noFill/>
              <a:ln w="127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grpSp>
        <p:sp>
          <p:nvSpPr>
            <p:cNvPr id="336917" name="Text Box 21">
              <a:extLst>
                <a:ext uri="{FF2B5EF4-FFF2-40B4-BE49-F238E27FC236}">
                  <a16:creationId xmlns:a16="http://schemas.microsoft.com/office/drawing/2014/main" id="{6E784DF5-45D3-49A5-A2B0-1FCF3797324C}"/>
                </a:ext>
              </a:extLst>
            </p:cNvPr>
            <p:cNvSpPr txBox="1">
              <a:spLocks noChangeArrowheads="1"/>
            </p:cNvSpPr>
            <p:nvPr/>
          </p:nvSpPr>
          <p:spPr bwMode="auto">
            <a:xfrm>
              <a:off x="2126" y="3938"/>
              <a:ext cx="2450" cy="250"/>
            </a:xfrm>
            <a:prstGeom prst="rect">
              <a:avLst/>
            </a:prstGeom>
            <a:noFill/>
            <a:ln>
              <a:noFill/>
            </a:ln>
            <a:effectLst/>
            <a:extLst>
              <a:ext uri="{909E8E84-426E-40DD-AFC4-6F175D3DCCD1}">
                <a14:hiddenFill xmlns:a14="http://schemas.microsoft.com/office/drawing/2010/main">
                  <a:gradFill rotWithShape="1">
                    <a:gsLst>
                      <a:gs pos="0%">
                        <a:srgbClr val="131313">
                          <a:alpha val="39.999%"/>
                        </a:srgbClr>
                      </a:gs>
                      <a:gs pos="100%">
                        <a:srgbClr val="131313">
                          <a:gamma/>
                          <a:shade val="15.686%"/>
                          <a:invGamma/>
                          <a:alpha val="39.999%"/>
                        </a:srgbClr>
                      </a:gs>
                    </a:gsLst>
                    <a:lin ang="5400000" scaled="1"/>
                  </a:gra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000">
                  <a:solidFill>
                    <a:srgbClr val="131313"/>
                  </a:solidFill>
                  <a:latin typeface="Arial" panose="020B0604020202020204" pitchFamily="34" charset="0"/>
                  <a:cs typeface="Arial" panose="020B0604020202020204" pitchFamily="34" charset="0"/>
                </a:rPr>
                <a:t>Inferior extent of pleural space</a:t>
              </a:r>
              <a:endParaRPr lang="en-US" altLang="uk-UA">
                <a:latin typeface="Arial" panose="020B0604020202020204" pitchFamily="34" charset="0"/>
              </a:endParaRPr>
            </a:p>
          </p:txBody>
        </p:sp>
      </p:grpSp>
      <p:grpSp>
        <p:nvGrpSpPr>
          <p:cNvPr id="336918" name="Group 22">
            <a:extLst>
              <a:ext uri="{FF2B5EF4-FFF2-40B4-BE49-F238E27FC236}">
                <a16:creationId xmlns:a16="http://schemas.microsoft.com/office/drawing/2014/main" id="{3890FEFC-1F84-45F3-BE1C-BA3E5363C36F}"/>
              </a:ext>
            </a:extLst>
          </p:cNvPr>
          <p:cNvGrpSpPr>
            <a:grpSpLocks/>
          </p:cNvGrpSpPr>
          <p:nvPr/>
        </p:nvGrpSpPr>
        <p:grpSpPr bwMode="auto">
          <a:xfrm>
            <a:off x="590550" y="4140200"/>
            <a:ext cx="8064500" cy="714375"/>
            <a:chOff x="324" y="2702"/>
            <a:chExt cx="5080" cy="450"/>
          </a:xfrm>
        </p:grpSpPr>
        <p:sp>
          <p:nvSpPr>
            <p:cNvPr id="336919" name="Line 23">
              <a:extLst>
                <a:ext uri="{FF2B5EF4-FFF2-40B4-BE49-F238E27FC236}">
                  <a16:creationId xmlns:a16="http://schemas.microsoft.com/office/drawing/2014/main" id="{B5551ED0-5A04-4E4C-9990-D615D32610B7}"/>
                </a:ext>
              </a:extLst>
            </p:cNvPr>
            <p:cNvSpPr>
              <a:spLocks noChangeShapeType="1"/>
            </p:cNvSpPr>
            <p:nvPr/>
          </p:nvSpPr>
          <p:spPr bwMode="auto">
            <a:xfrm>
              <a:off x="324" y="3152"/>
              <a:ext cx="1691" cy="0"/>
            </a:xfrm>
            <a:prstGeom prst="line">
              <a:avLst/>
            </a:prstGeom>
            <a:noFill/>
            <a:ln w="9525">
              <a:solidFill>
                <a:srgbClr val="FFFF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20" name="Line 24">
              <a:extLst>
                <a:ext uri="{FF2B5EF4-FFF2-40B4-BE49-F238E27FC236}">
                  <a16:creationId xmlns:a16="http://schemas.microsoft.com/office/drawing/2014/main" id="{98037B8C-46E9-452B-AA21-B9BB43573087}"/>
                </a:ext>
              </a:extLst>
            </p:cNvPr>
            <p:cNvSpPr>
              <a:spLocks noChangeShapeType="1"/>
            </p:cNvSpPr>
            <p:nvPr/>
          </p:nvSpPr>
          <p:spPr bwMode="auto">
            <a:xfrm flipH="1">
              <a:off x="3646" y="3143"/>
              <a:ext cx="1758" cy="0"/>
            </a:xfrm>
            <a:prstGeom prst="line">
              <a:avLst/>
            </a:prstGeom>
            <a:noFill/>
            <a:ln w="9525">
              <a:solidFill>
                <a:srgbClr val="FFFF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p>
              <a:endParaRPr lang="uk-UA"/>
            </a:p>
          </p:txBody>
        </p:sp>
        <p:sp>
          <p:nvSpPr>
            <p:cNvPr id="336921" name="Text Box 25">
              <a:extLst>
                <a:ext uri="{FF2B5EF4-FFF2-40B4-BE49-F238E27FC236}">
                  <a16:creationId xmlns:a16="http://schemas.microsoft.com/office/drawing/2014/main" id="{2F2C3299-C21F-4DC4-9EDB-09CC9DF5A1D9}"/>
                </a:ext>
              </a:extLst>
            </p:cNvPr>
            <p:cNvSpPr txBox="1">
              <a:spLocks noChangeArrowheads="1"/>
            </p:cNvSpPr>
            <p:nvPr/>
          </p:nvSpPr>
          <p:spPr bwMode="auto">
            <a:xfrm>
              <a:off x="1866" y="2702"/>
              <a:ext cx="2671" cy="250"/>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000">
                  <a:solidFill>
                    <a:srgbClr val="131313"/>
                  </a:solidFill>
                  <a:latin typeface="Arial" panose="020B0604020202020204" pitchFamily="34" charset="0"/>
                  <a:cs typeface="Arial" panose="020B0604020202020204" pitchFamily="34" charset="0"/>
                </a:rPr>
                <a:t>Level of lateral costophrenic angles</a:t>
              </a:r>
              <a:endParaRPr lang="en-US" altLang="uk-UA">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nodeType="clickEffect">
                                  <p:stCondLst>
                                    <p:cond delay="0"/>
                                  </p:stCondLst>
                                  <p:childTnLst>
                                    <p:set>
                                      <p:cBhvr>
                                        <p:cTn id="6" dur="1" fill="hold">
                                          <p:stCondLst>
                                            <p:cond delay="0"/>
                                          </p:stCondLst>
                                        </p:cTn>
                                        <p:tgtEl>
                                          <p:spTgt spid="336907"/>
                                        </p:tgtEl>
                                        <p:attrNameLst>
                                          <p:attrName>style.visibility</p:attrName>
                                        </p:attrNameLst>
                                      </p:cBhvr>
                                      <p:to>
                                        <p:strVal val="visible"/>
                                      </p:to>
                                    </p:set>
                                    <p:animEffect transition="in" filter="barn(outVertical)">
                                      <p:cBhvr>
                                        <p:cTn id="7" dur="500"/>
                                        <p:tgtEl>
                                          <p:spTgt spid="336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336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3522" name="Rectangle 2">
            <a:extLst>
              <a:ext uri="{FF2B5EF4-FFF2-40B4-BE49-F238E27FC236}">
                <a16:creationId xmlns:a16="http://schemas.microsoft.com/office/drawing/2014/main" id="{CA75789E-3308-4AF7-AAC0-08031B5A70B8}"/>
              </a:ext>
            </a:extLst>
          </p:cNvPr>
          <p:cNvSpPr>
            <a:spLocks noGrp="1" noChangeArrowheads="1"/>
          </p:cNvSpPr>
          <p:nvPr>
            <p:ph type="title"/>
          </p:nvPr>
        </p:nvSpPr>
        <p:spPr>
          <a:xfrm>
            <a:off x="0" y="304800"/>
            <a:ext cx="9144000" cy="1431925"/>
          </a:xfrm>
        </p:spPr>
        <p:txBody>
          <a:bodyPr/>
          <a:lstStyle/>
          <a:p>
            <a:pPr algn="ctr"/>
            <a:r>
              <a:rPr lang="en-US" altLang="uk-UA" sz="2800"/>
              <a:t>The right hemidiaphragm is ‘higher’ than the left. Both costophrenic angles are sharply outlined</a:t>
            </a:r>
            <a:r>
              <a:rPr lang="en-US" altLang="uk-UA" sz="4000"/>
              <a:t>.</a:t>
            </a:r>
            <a:endParaRPr lang="ru-RU" altLang="uk-UA" sz="4000"/>
          </a:p>
        </p:txBody>
      </p:sp>
      <p:pic>
        <p:nvPicPr>
          <p:cNvPr id="363524" name="Picture 4">
            <a:extLst>
              <a:ext uri="{FF2B5EF4-FFF2-40B4-BE49-F238E27FC236}">
                <a16:creationId xmlns:a16="http://schemas.microsoft.com/office/drawing/2014/main" id="{28707AA1-8277-430B-BA14-ED9A1C461980}"/>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187450" y="1844675"/>
            <a:ext cx="7561263" cy="5013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FAE5217D-341F-4ED7-9F4C-852BB68CABD3}"/>
              </a:ext>
            </a:extLst>
          </p:cNvPr>
          <p:cNvSpPr>
            <a:spLocks noGrp="1" noChangeArrowheads="1"/>
          </p:cNvSpPr>
          <p:nvPr>
            <p:ph type="title"/>
          </p:nvPr>
        </p:nvSpPr>
        <p:spPr/>
        <p:txBody>
          <a:bodyPr/>
          <a:lstStyle/>
          <a:p>
            <a:pPr algn="ctr"/>
            <a:r>
              <a:rPr lang="en-US" altLang="uk-UA" sz="2800"/>
              <a:t>The outlines of both hemidiaphragms should be clearly visible.</a:t>
            </a:r>
            <a:endParaRPr lang="ru-RU" altLang="uk-UA" sz="2800"/>
          </a:p>
        </p:txBody>
      </p:sp>
      <p:pic>
        <p:nvPicPr>
          <p:cNvPr id="364548" name="Picture 4">
            <a:extLst>
              <a:ext uri="{FF2B5EF4-FFF2-40B4-BE49-F238E27FC236}">
                <a16:creationId xmlns:a16="http://schemas.microsoft.com/office/drawing/2014/main" id="{787440A8-53BD-4DDD-9403-96EAE31F6B1B}"/>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00113" y="1700213"/>
            <a:ext cx="7775575" cy="5157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BB454F58-F414-4D45-842F-4E5D432ED231}"/>
              </a:ext>
            </a:extLst>
          </p:cNvPr>
          <p:cNvSpPr>
            <a:spLocks noGrp="1" noChangeArrowheads="1"/>
          </p:cNvSpPr>
          <p:nvPr>
            <p:ph type="title"/>
          </p:nvPr>
        </p:nvSpPr>
        <p:spPr>
          <a:xfrm>
            <a:off x="0" y="304800"/>
            <a:ext cx="9144000" cy="1431925"/>
          </a:xfrm>
        </p:spPr>
        <p:txBody>
          <a:bodyPr/>
          <a:lstStyle/>
          <a:p>
            <a:pPr algn="ctr"/>
            <a:r>
              <a:rPr lang="en-US" altLang="uk-UA" sz="2800"/>
              <a:t>Assess for diaphragmatic flattening. </a:t>
            </a:r>
            <a:br>
              <a:rPr lang="en-US" altLang="uk-UA" sz="2800"/>
            </a:br>
            <a:r>
              <a:rPr lang="en-US" altLang="uk-UA" sz="2800"/>
              <a:t>The distance between A and B</a:t>
            </a:r>
            <a:br>
              <a:rPr lang="en-US" altLang="uk-UA" sz="2800"/>
            </a:br>
            <a:r>
              <a:rPr lang="en-US" altLang="uk-UA" sz="2800"/>
              <a:t>should be at least 1.5 cm.</a:t>
            </a:r>
            <a:endParaRPr lang="ru-RU" altLang="uk-UA" sz="2800"/>
          </a:p>
        </p:txBody>
      </p:sp>
      <p:pic>
        <p:nvPicPr>
          <p:cNvPr id="365572" name="Picture 4">
            <a:extLst>
              <a:ext uri="{FF2B5EF4-FFF2-40B4-BE49-F238E27FC236}">
                <a16:creationId xmlns:a16="http://schemas.microsoft.com/office/drawing/2014/main" id="{E79B94B0-4280-47C1-99AB-D8BE8EE477B1}"/>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00113" y="1844675"/>
            <a:ext cx="8243887" cy="5013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73762" name="Rectangle 2">
            <a:extLst>
              <a:ext uri="{FF2B5EF4-FFF2-40B4-BE49-F238E27FC236}">
                <a16:creationId xmlns:a16="http://schemas.microsoft.com/office/drawing/2014/main" id="{41278156-0BB0-4E6C-B400-89AF3D51F99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73763" name="Picture 3">
            <a:extLst>
              <a:ext uri="{FF2B5EF4-FFF2-40B4-BE49-F238E27FC236}">
                <a16:creationId xmlns:a16="http://schemas.microsoft.com/office/drawing/2014/main" id="{8114F165-467C-41AE-8CDD-0FD38AE4F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3" y="995363"/>
            <a:ext cx="4229100" cy="4421187"/>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373764" name="Text Box 4">
            <a:extLst>
              <a:ext uri="{FF2B5EF4-FFF2-40B4-BE49-F238E27FC236}">
                <a16:creationId xmlns:a16="http://schemas.microsoft.com/office/drawing/2014/main" id="{087234EE-3845-486F-9EF2-3FC6EC55E9AB}"/>
              </a:ext>
            </a:extLst>
          </p:cNvPr>
          <p:cNvSpPr txBox="1">
            <a:spLocks noChangeArrowheads="1"/>
          </p:cNvSpPr>
          <p:nvPr/>
        </p:nvSpPr>
        <p:spPr bwMode="auto">
          <a:xfrm>
            <a:off x="1009650" y="5657850"/>
            <a:ext cx="7334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Congenital Absence of the Diaphragm</a:t>
            </a:r>
            <a:endParaRPr lang="en-US" altLang="uk-UA">
              <a:latin typeface="Arial" panose="020B0604020202020204" pitchFamily="34" charset="0"/>
            </a:endParaRPr>
          </a:p>
        </p:txBody>
      </p:sp>
    </p:spTree>
  </p:cSld>
  <p:clrMapOvr>
    <a:masterClrMapping/>
  </p:clrMapOvr>
</p:sld>
</file>

<file path=ppt/slides/slide4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74786" name="Rectangle 2">
            <a:extLst>
              <a:ext uri="{FF2B5EF4-FFF2-40B4-BE49-F238E27FC236}">
                <a16:creationId xmlns:a16="http://schemas.microsoft.com/office/drawing/2014/main" id="{D56B3C87-7B71-4090-8187-8222FBDBC0EB}"/>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74787" name="Picture 3">
            <a:extLst>
              <a:ext uri="{FF2B5EF4-FFF2-40B4-BE49-F238E27FC236}">
                <a16:creationId xmlns:a16="http://schemas.microsoft.com/office/drawing/2014/main" id="{AD840E45-90CD-4A30-AB21-7E1A16F119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3275" y="2100263"/>
            <a:ext cx="2312988" cy="2741612"/>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74788" name="Picture 4">
            <a:extLst>
              <a:ext uri="{FF2B5EF4-FFF2-40B4-BE49-F238E27FC236}">
                <a16:creationId xmlns:a16="http://schemas.microsoft.com/office/drawing/2014/main" id="{A7F8D4DF-03B2-42E1-99E5-64EE43C7F7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2650" y="2100263"/>
            <a:ext cx="2170113" cy="2741612"/>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74789" name="Picture 5">
            <a:extLst>
              <a:ext uri="{FF2B5EF4-FFF2-40B4-BE49-F238E27FC236}">
                <a16:creationId xmlns:a16="http://schemas.microsoft.com/office/drawing/2014/main" id="{7ECBC7A8-3F6A-4B85-A959-C97F47CBE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25" y="2098675"/>
            <a:ext cx="2322513" cy="274320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374790" name="Text Box 6">
            <a:extLst>
              <a:ext uri="{FF2B5EF4-FFF2-40B4-BE49-F238E27FC236}">
                <a16:creationId xmlns:a16="http://schemas.microsoft.com/office/drawing/2014/main" id="{761E3430-30F7-4449-86D6-C5F601CAC4EC}"/>
              </a:ext>
            </a:extLst>
          </p:cNvPr>
          <p:cNvSpPr txBox="1">
            <a:spLocks noChangeArrowheads="1"/>
          </p:cNvSpPr>
          <p:nvPr/>
        </p:nvSpPr>
        <p:spPr bwMode="auto">
          <a:xfrm>
            <a:off x="1009650" y="5657850"/>
            <a:ext cx="7334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Congenital Absence of the Diaphragm</a:t>
            </a:r>
            <a:endParaRPr lang="en-US" altLang="uk-UA">
              <a:latin typeface="Arial" panose="020B0604020202020204" pitchFamily="34" charset="0"/>
            </a:endParaRPr>
          </a:p>
        </p:txBody>
      </p:sp>
      <p:sp>
        <p:nvSpPr>
          <p:cNvPr id="374791" name="Text Box 7">
            <a:extLst>
              <a:ext uri="{FF2B5EF4-FFF2-40B4-BE49-F238E27FC236}">
                <a16:creationId xmlns:a16="http://schemas.microsoft.com/office/drawing/2014/main" id="{3DC5F209-38B7-4F9F-9324-BE5DDCB71B08}"/>
              </a:ext>
            </a:extLst>
          </p:cNvPr>
          <p:cNvSpPr txBox="1">
            <a:spLocks noChangeArrowheads="1"/>
          </p:cNvSpPr>
          <p:nvPr/>
        </p:nvSpPr>
        <p:spPr bwMode="auto">
          <a:xfrm>
            <a:off x="7562850" y="4881563"/>
            <a:ext cx="609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r" eaLnBrk="0" hangingPunct="0">
              <a:spcBef>
                <a:spcPct val="50%"/>
              </a:spcBef>
            </a:pPr>
            <a:r>
              <a:rPr lang="en-US" altLang="uk-UA" sz="900" b="1">
                <a:latin typeface="Arial" panose="020B0604020202020204" pitchFamily="34" charset="0"/>
                <a:cs typeface="Arial" panose="020B0604020202020204" pitchFamily="34" charset="0"/>
              </a:rPr>
              <a:t>R3</a:t>
            </a:r>
            <a:endParaRPr lang="en-US" altLang="uk-UA">
              <a:latin typeface="Arial" panose="020B0604020202020204" pitchFamily="34" charset="0"/>
            </a:endParaRPr>
          </a:p>
        </p:txBody>
      </p:sp>
    </p:spTree>
  </p:cSld>
  <p:clrMapOvr>
    <a:masterClrMapping/>
  </p:clrMapOvr>
</p:sld>
</file>

<file path=ppt/slides/slide4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7922" name="Group 2">
            <a:extLst>
              <a:ext uri="{FF2B5EF4-FFF2-40B4-BE49-F238E27FC236}">
                <a16:creationId xmlns:a16="http://schemas.microsoft.com/office/drawing/2014/main" id="{B09504DB-5F0D-4EDF-BF9B-3AB3AA171A1A}"/>
              </a:ext>
            </a:extLst>
          </p:cNvPr>
          <p:cNvGrpSpPr>
            <a:grpSpLocks/>
          </p:cNvGrpSpPr>
          <p:nvPr/>
        </p:nvGrpSpPr>
        <p:grpSpPr bwMode="auto">
          <a:xfrm>
            <a:off x="227013" y="3902075"/>
            <a:ext cx="3400425" cy="2949575"/>
            <a:chOff x="0" y="2458"/>
            <a:chExt cx="2142" cy="1858"/>
          </a:xfrm>
        </p:grpSpPr>
        <p:sp>
          <p:nvSpPr>
            <p:cNvPr id="337923" name="Freeform 3">
              <a:extLst>
                <a:ext uri="{FF2B5EF4-FFF2-40B4-BE49-F238E27FC236}">
                  <a16:creationId xmlns:a16="http://schemas.microsoft.com/office/drawing/2014/main" id="{77D31D74-8D29-4E95-AAB2-A2A8623BC76E}"/>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4" name="Freeform 4">
              <a:extLst>
                <a:ext uri="{FF2B5EF4-FFF2-40B4-BE49-F238E27FC236}">
                  <a16:creationId xmlns:a16="http://schemas.microsoft.com/office/drawing/2014/main" id="{245C7244-E6FE-4F06-85B8-2D877E6C568D}"/>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5" name="Freeform 5">
              <a:extLst>
                <a:ext uri="{FF2B5EF4-FFF2-40B4-BE49-F238E27FC236}">
                  <a16:creationId xmlns:a16="http://schemas.microsoft.com/office/drawing/2014/main" id="{7EE4B625-B0ED-4920-A621-D0A26A927CED}"/>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6" name="Freeform 6">
              <a:extLst>
                <a:ext uri="{FF2B5EF4-FFF2-40B4-BE49-F238E27FC236}">
                  <a16:creationId xmlns:a16="http://schemas.microsoft.com/office/drawing/2014/main" id="{5144BAB7-142A-411D-9ADA-D9BC2CB58733}"/>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7" name="Oval 7">
              <a:extLst>
                <a:ext uri="{FF2B5EF4-FFF2-40B4-BE49-F238E27FC236}">
                  <a16:creationId xmlns:a16="http://schemas.microsoft.com/office/drawing/2014/main" id="{61544074-CD91-4898-A58C-0D864B270C4D}"/>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8" name="Oval 8">
              <a:extLst>
                <a:ext uri="{FF2B5EF4-FFF2-40B4-BE49-F238E27FC236}">
                  <a16:creationId xmlns:a16="http://schemas.microsoft.com/office/drawing/2014/main" id="{433A0FC9-8613-4014-92AD-16545CF410C4}"/>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7929" name="Oval 9">
              <a:extLst>
                <a:ext uri="{FF2B5EF4-FFF2-40B4-BE49-F238E27FC236}">
                  <a16:creationId xmlns:a16="http://schemas.microsoft.com/office/drawing/2014/main" id="{27947ED0-6D13-4C03-9F3C-4CEBD02015D4}"/>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37930" name="Picture 10">
            <a:extLst>
              <a:ext uri="{FF2B5EF4-FFF2-40B4-BE49-F238E27FC236}">
                <a16:creationId xmlns:a16="http://schemas.microsoft.com/office/drawing/2014/main" id="{D7E3D38C-94F7-42FD-8831-4510A7607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3" y="42863"/>
            <a:ext cx="8077200" cy="6815137"/>
          </a:xfrm>
          <a:prstGeom prst="rect">
            <a:avLst/>
          </a:prstGeom>
          <a:noFill/>
          <a:extLst>
            <a:ext uri="{909E8E84-426E-40DD-AFC4-6F175D3DCCD1}">
              <a14:hiddenFill xmlns:a14="http://schemas.microsoft.com/office/drawing/2010/main">
                <a:solidFill>
                  <a:srgbClr val="FFFFFF"/>
                </a:solidFill>
              </a14:hiddenFill>
            </a:ext>
          </a:extLst>
        </p:spPr>
      </p:pic>
      <p:sp>
        <p:nvSpPr>
          <p:cNvPr id="337931" name="Rectangle 11">
            <a:extLst>
              <a:ext uri="{FF2B5EF4-FFF2-40B4-BE49-F238E27FC236}">
                <a16:creationId xmlns:a16="http://schemas.microsoft.com/office/drawing/2014/main" id="{76285E1C-F4E1-4308-A035-A10FCBB3BDC5}"/>
              </a:ext>
            </a:extLst>
          </p:cNvPr>
          <p:cNvSpPr>
            <a:spLocks noChangeArrowheads="1"/>
          </p:cNvSpPr>
          <p:nvPr/>
        </p:nvSpPr>
        <p:spPr bwMode="auto">
          <a:xfrm>
            <a:off x="8620125" y="0"/>
            <a:ext cx="234950" cy="6858000"/>
          </a:xfrm>
          <a:prstGeom prst="rect">
            <a:avLst/>
          </a:prstGeom>
          <a:solidFill>
            <a:srgbClr val="666699"/>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grpSp>
        <p:nvGrpSpPr>
          <p:cNvPr id="337932" name="Group 12">
            <a:extLst>
              <a:ext uri="{FF2B5EF4-FFF2-40B4-BE49-F238E27FC236}">
                <a16:creationId xmlns:a16="http://schemas.microsoft.com/office/drawing/2014/main" id="{94FD5809-B516-41E3-B54A-7C1185D99E75}"/>
              </a:ext>
            </a:extLst>
          </p:cNvPr>
          <p:cNvGrpSpPr>
            <a:grpSpLocks/>
          </p:cNvGrpSpPr>
          <p:nvPr/>
        </p:nvGrpSpPr>
        <p:grpSpPr bwMode="auto">
          <a:xfrm>
            <a:off x="760413" y="3429000"/>
            <a:ext cx="8121650" cy="646113"/>
            <a:chOff x="336" y="2160"/>
            <a:chExt cx="4941" cy="407"/>
          </a:xfrm>
        </p:grpSpPr>
        <p:sp>
          <p:nvSpPr>
            <p:cNvPr id="337933" name="Line 13">
              <a:extLst>
                <a:ext uri="{FF2B5EF4-FFF2-40B4-BE49-F238E27FC236}">
                  <a16:creationId xmlns:a16="http://schemas.microsoft.com/office/drawing/2014/main" id="{3A09C052-B6D8-4959-B50B-AC9D3D3A2F2D}"/>
                </a:ext>
              </a:extLst>
            </p:cNvPr>
            <p:cNvSpPr>
              <a:spLocks noChangeShapeType="1"/>
            </p:cNvSpPr>
            <p:nvPr/>
          </p:nvSpPr>
          <p:spPr bwMode="auto">
            <a:xfrm>
              <a:off x="336" y="2160"/>
              <a:ext cx="4941" cy="0"/>
            </a:xfrm>
            <a:prstGeom prst="line">
              <a:avLst/>
            </a:prstGeom>
            <a:noFill/>
            <a:ln w="508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7934" name="Text Box 14">
              <a:extLst>
                <a:ext uri="{FF2B5EF4-FFF2-40B4-BE49-F238E27FC236}">
                  <a16:creationId xmlns:a16="http://schemas.microsoft.com/office/drawing/2014/main" id="{AE3001B8-30B0-4136-B8F6-ED147CED0605}"/>
                </a:ext>
              </a:extLst>
            </p:cNvPr>
            <p:cNvSpPr txBox="1">
              <a:spLocks noChangeArrowheads="1"/>
            </p:cNvSpPr>
            <p:nvPr/>
          </p:nvSpPr>
          <p:spPr bwMode="auto">
            <a:xfrm>
              <a:off x="2763" y="2317"/>
              <a:ext cx="2451" cy="250"/>
            </a:xfrm>
            <a:prstGeom prst="rect">
              <a:avLst/>
            </a:prstGeom>
            <a:solidFill>
              <a:srgbClr val="666699"/>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000">
                  <a:solidFill>
                    <a:schemeClr val="bg1"/>
                  </a:solidFill>
                  <a:latin typeface="Arial" panose="020B0604020202020204" pitchFamily="34" charset="0"/>
                  <a:cs typeface="Arial" panose="020B0604020202020204" pitchFamily="34" charset="0"/>
                </a:rPr>
                <a:t>Diaphragm projected here on film</a:t>
              </a:r>
              <a:endParaRPr lang="en-US" altLang="uk-UA">
                <a:latin typeface="Arial" panose="020B0604020202020204" pitchFamily="34" charset="0"/>
              </a:endParaRPr>
            </a:p>
          </p:txBody>
        </p:sp>
      </p:grpSp>
      <p:grpSp>
        <p:nvGrpSpPr>
          <p:cNvPr id="337935" name="Group 15">
            <a:extLst>
              <a:ext uri="{FF2B5EF4-FFF2-40B4-BE49-F238E27FC236}">
                <a16:creationId xmlns:a16="http://schemas.microsoft.com/office/drawing/2014/main" id="{430CF4D5-2058-43B6-94E5-AB3ADB64953F}"/>
              </a:ext>
            </a:extLst>
          </p:cNvPr>
          <p:cNvGrpSpPr>
            <a:grpSpLocks/>
          </p:cNvGrpSpPr>
          <p:nvPr/>
        </p:nvGrpSpPr>
        <p:grpSpPr bwMode="auto">
          <a:xfrm>
            <a:off x="1096963" y="5283200"/>
            <a:ext cx="7821612" cy="687388"/>
            <a:chOff x="548" y="3328"/>
            <a:chExt cx="4927" cy="433"/>
          </a:xfrm>
        </p:grpSpPr>
        <p:sp>
          <p:nvSpPr>
            <p:cNvPr id="337936" name="Text Box 16">
              <a:extLst>
                <a:ext uri="{FF2B5EF4-FFF2-40B4-BE49-F238E27FC236}">
                  <a16:creationId xmlns:a16="http://schemas.microsoft.com/office/drawing/2014/main" id="{886E2A98-C5D9-41B0-873A-389AC3974F6A}"/>
                </a:ext>
              </a:extLst>
            </p:cNvPr>
            <p:cNvSpPr txBox="1">
              <a:spLocks noChangeArrowheads="1"/>
            </p:cNvSpPr>
            <p:nvPr/>
          </p:nvSpPr>
          <p:spPr bwMode="auto">
            <a:xfrm>
              <a:off x="2850" y="3328"/>
              <a:ext cx="2547" cy="250"/>
            </a:xfrm>
            <a:prstGeom prst="rect">
              <a:avLst/>
            </a:prstGeom>
            <a:solidFill>
              <a:srgbClr val="666699"/>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000">
                  <a:solidFill>
                    <a:schemeClr val="bg1"/>
                  </a:solidFill>
                  <a:latin typeface="Arial" panose="020B0604020202020204" pitchFamily="34" charset="0"/>
                  <a:cs typeface="Arial" panose="020B0604020202020204" pitchFamily="34" charset="0"/>
                </a:rPr>
                <a:t>Bottom of pleural space is here</a:t>
              </a:r>
              <a:endParaRPr lang="en-US" altLang="uk-UA">
                <a:latin typeface="Arial" panose="020B0604020202020204" pitchFamily="34" charset="0"/>
              </a:endParaRPr>
            </a:p>
          </p:txBody>
        </p:sp>
        <p:sp>
          <p:nvSpPr>
            <p:cNvPr id="337937" name="Line 17">
              <a:extLst>
                <a:ext uri="{FF2B5EF4-FFF2-40B4-BE49-F238E27FC236}">
                  <a16:creationId xmlns:a16="http://schemas.microsoft.com/office/drawing/2014/main" id="{F49F13AD-D33A-444A-83AE-18A2E1FDCE3B}"/>
                </a:ext>
              </a:extLst>
            </p:cNvPr>
            <p:cNvSpPr>
              <a:spLocks noChangeShapeType="1"/>
            </p:cNvSpPr>
            <p:nvPr/>
          </p:nvSpPr>
          <p:spPr bwMode="auto">
            <a:xfrm flipV="1">
              <a:off x="548" y="3761"/>
              <a:ext cx="4927" cy="0"/>
            </a:xfrm>
            <a:prstGeom prst="line">
              <a:avLst/>
            </a:prstGeom>
            <a:noFill/>
            <a:ln w="50800">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37932"/>
                                        </p:tgtEl>
                                        <p:attrNameLst>
                                          <p:attrName>style.visibility</p:attrName>
                                        </p:attrNameLst>
                                      </p:cBhvr>
                                      <p:to>
                                        <p:strVal val="visible"/>
                                      </p:to>
                                    </p:set>
                                    <p:animEffect transition="in" filter="wipe(left)">
                                      <p:cBhvr>
                                        <p:cTn id="7" dur="500"/>
                                        <p:tgtEl>
                                          <p:spTgt spid="337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37935"/>
                                        </p:tgtEl>
                                        <p:attrNameLst>
                                          <p:attrName>style.visibility</p:attrName>
                                        </p:attrNameLst>
                                      </p:cBhvr>
                                      <p:to>
                                        <p:strVal val="visible"/>
                                      </p:to>
                                    </p:set>
                                    <p:animEffect transition="in" filter="wipe(left)">
                                      <p:cBhvr>
                                        <p:cTn id="12" dur="500"/>
                                        <p:tgtEl>
                                          <p:spTgt spid="337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6597" name="Rectangle 5">
            <a:extLst>
              <a:ext uri="{FF2B5EF4-FFF2-40B4-BE49-F238E27FC236}">
                <a16:creationId xmlns:a16="http://schemas.microsoft.com/office/drawing/2014/main" id="{FE395996-E2CF-4329-88B8-4D599E5B711B}"/>
              </a:ext>
            </a:extLst>
          </p:cNvPr>
          <p:cNvSpPr>
            <a:spLocks noGrp="1" noChangeArrowheads="1"/>
          </p:cNvSpPr>
          <p:nvPr>
            <p:ph type="body" sz="half" idx="1"/>
          </p:nvPr>
        </p:nvSpPr>
        <p:spPr>
          <a:xfrm>
            <a:off x="0" y="0"/>
            <a:ext cx="3695700" cy="6858000"/>
          </a:xfrm>
        </p:spPr>
        <p:txBody>
          <a:bodyPr/>
          <a:lstStyle/>
          <a:p>
            <a:pPr>
              <a:lnSpc>
                <a:spcPct val="90%"/>
              </a:lnSpc>
            </a:pPr>
            <a:r>
              <a:rPr lang="en-US" altLang="uk-UA" sz="2400" b="1"/>
              <a:t>The right hemidiaphragm is usually ‘higher’ than the left. </a:t>
            </a:r>
          </a:p>
          <a:p>
            <a:pPr>
              <a:lnSpc>
                <a:spcPct val="90%"/>
              </a:lnSpc>
            </a:pPr>
            <a:r>
              <a:rPr lang="en-US" altLang="uk-UA" sz="2400" b="1"/>
              <a:t>The outline of</a:t>
            </a:r>
          </a:p>
          <a:p>
            <a:pPr>
              <a:lnSpc>
                <a:spcPct val="90%"/>
              </a:lnSpc>
              <a:buFont typeface="Wingdings" panose="05000000000000000000" pitchFamily="2" charset="2"/>
              <a:buNone/>
            </a:pPr>
            <a:r>
              <a:rPr lang="en-US" altLang="uk-UA" sz="2400" b="1"/>
              <a:t>    the right can be seen extending from the posterior to anterior chest wall.</a:t>
            </a:r>
          </a:p>
          <a:p>
            <a:pPr>
              <a:lnSpc>
                <a:spcPct val="90%"/>
              </a:lnSpc>
            </a:pPr>
            <a:r>
              <a:rPr lang="en-US" altLang="uk-UA" sz="2400" b="1"/>
              <a:t>The outline of the left hemidiaphragm stops at the posterior heart border.</a:t>
            </a:r>
          </a:p>
          <a:p>
            <a:pPr>
              <a:lnSpc>
                <a:spcPct val="90%"/>
              </a:lnSpc>
            </a:pPr>
            <a:r>
              <a:rPr lang="en-US" altLang="uk-UA" sz="2400" b="1"/>
              <a:t>Air in the gastric fundus is seen below the left hemidiaphragm.</a:t>
            </a:r>
            <a:endParaRPr lang="ru-RU" altLang="uk-UA" sz="2400" b="1"/>
          </a:p>
        </p:txBody>
      </p:sp>
      <p:pic>
        <p:nvPicPr>
          <p:cNvPr id="366599" name="Picture 7">
            <a:extLst>
              <a:ext uri="{FF2B5EF4-FFF2-40B4-BE49-F238E27FC236}">
                <a16:creationId xmlns:a16="http://schemas.microsoft.com/office/drawing/2014/main" id="{91621F83-601A-484D-B9FA-AC13155C4DF0}"/>
              </a:ext>
            </a:extLst>
          </p:cNvPr>
          <p:cNvPicPr>
            <a:picLocks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3708400" y="0"/>
            <a:ext cx="5435600" cy="6524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8946" name="Group 2">
            <a:extLst>
              <a:ext uri="{FF2B5EF4-FFF2-40B4-BE49-F238E27FC236}">
                <a16:creationId xmlns:a16="http://schemas.microsoft.com/office/drawing/2014/main" id="{42B26EC1-6C26-4B9F-97B6-2DA5FA9E376A}"/>
              </a:ext>
            </a:extLst>
          </p:cNvPr>
          <p:cNvGrpSpPr>
            <a:grpSpLocks/>
          </p:cNvGrpSpPr>
          <p:nvPr/>
        </p:nvGrpSpPr>
        <p:grpSpPr bwMode="auto">
          <a:xfrm>
            <a:off x="0" y="3827463"/>
            <a:ext cx="3400425" cy="2949575"/>
            <a:chOff x="0" y="2458"/>
            <a:chExt cx="2142" cy="1858"/>
          </a:xfrm>
        </p:grpSpPr>
        <p:sp>
          <p:nvSpPr>
            <p:cNvPr id="338947" name="Freeform 3">
              <a:extLst>
                <a:ext uri="{FF2B5EF4-FFF2-40B4-BE49-F238E27FC236}">
                  <a16:creationId xmlns:a16="http://schemas.microsoft.com/office/drawing/2014/main" id="{B4EAB35B-3333-4464-84F4-C5BFBD47EAB4}"/>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48" name="Freeform 4">
              <a:extLst>
                <a:ext uri="{FF2B5EF4-FFF2-40B4-BE49-F238E27FC236}">
                  <a16:creationId xmlns:a16="http://schemas.microsoft.com/office/drawing/2014/main" id="{5AB6135B-5B58-411A-80FE-4B825D846E01}"/>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49" name="Freeform 5">
              <a:extLst>
                <a:ext uri="{FF2B5EF4-FFF2-40B4-BE49-F238E27FC236}">
                  <a16:creationId xmlns:a16="http://schemas.microsoft.com/office/drawing/2014/main" id="{96E1B3AF-2488-4C5D-8909-1E7FB5D4B279}"/>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50" name="Freeform 6">
              <a:extLst>
                <a:ext uri="{FF2B5EF4-FFF2-40B4-BE49-F238E27FC236}">
                  <a16:creationId xmlns:a16="http://schemas.microsoft.com/office/drawing/2014/main" id="{51DCE55F-97EF-46CB-8B69-DDD6686376A9}"/>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51" name="Oval 7">
              <a:extLst>
                <a:ext uri="{FF2B5EF4-FFF2-40B4-BE49-F238E27FC236}">
                  <a16:creationId xmlns:a16="http://schemas.microsoft.com/office/drawing/2014/main" id="{5CB3D852-2832-419B-86C8-FB7CD2F2BCBD}"/>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52" name="Oval 8">
              <a:extLst>
                <a:ext uri="{FF2B5EF4-FFF2-40B4-BE49-F238E27FC236}">
                  <a16:creationId xmlns:a16="http://schemas.microsoft.com/office/drawing/2014/main" id="{2264A2DE-8CE8-4308-9F05-2336F233DFFA}"/>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8953" name="Oval 9">
              <a:extLst>
                <a:ext uri="{FF2B5EF4-FFF2-40B4-BE49-F238E27FC236}">
                  <a16:creationId xmlns:a16="http://schemas.microsoft.com/office/drawing/2014/main" id="{18C1AFD9-AA07-4ABD-AFA9-07F8C5CEB916}"/>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38954" name="Picture 10">
            <a:extLst>
              <a:ext uri="{FF2B5EF4-FFF2-40B4-BE49-F238E27FC236}">
                <a16:creationId xmlns:a16="http://schemas.microsoft.com/office/drawing/2014/main" id="{57B2674F-8F4F-480B-921C-64391C1B0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884%" t="33.884%"/>
          <a:stretch>
            <a:fillRect/>
          </a:stretch>
        </p:blipFill>
        <p:spPr bwMode="auto">
          <a:xfrm>
            <a:off x="0" y="711200"/>
            <a:ext cx="4572000" cy="6096000"/>
          </a:xfrm>
          <a:prstGeom prst="rect">
            <a:avLst/>
          </a:prstGeom>
          <a:noFill/>
          <a:ln w="28575">
            <a:solidFill>
              <a:srgbClr val="000000"/>
            </a:solidFill>
            <a:miter lim="800%"/>
            <a:headEnd/>
            <a:tailEnd/>
          </a:ln>
          <a:extLst>
            <a:ext uri="{909E8E84-426E-40DD-AFC4-6F175D3DCCD1}">
              <a14:hiddenFill xmlns:a14="http://schemas.microsoft.com/office/drawing/2010/main">
                <a:solidFill>
                  <a:srgbClr val="FFFFFF"/>
                </a:solidFill>
              </a14:hiddenFill>
            </a:ext>
          </a:extLst>
        </p:spPr>
      </p:pic>
      <p:pic>
        <p:nvPicPr>
          <p:cNvPr id="338955" name="Picture 11">
            <a:extLst>
              <a:ext uri="{FF2B5EF4-FFF2-40B4-BE49-F238E27FC236}">
                <a16:creationId xmlns:a16="http://schemas.microsoft.com/office/drawing/2014/main" id="{9339E76C-1F9A-4EBA-9630-515233A27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587%" t="23.81%" r="2.222%"/>
          <a:stretch>
            <a:fillRect/>
          </a:stretch>
        </p:blipFill>
        <p:spPr bwMode="auto">
          <a:xfrm>
            <a:off x="4572000" y="711200"/>
            <a:ext cx="4572000" cy="6096000"/>
          </a:xfrm>
          <a:prstGeom prst="rect">
            <a:avLst/>
          </a:prstGeom>
          <a:noFill/>
          <a:ln w="28575">
            <a:solidFill>
              <a:srgbClr val="000000"/>
            </a:solidFill>
            <a:miter lim="800%"/>
            <a:headEnd/>
            <a:tailEnd/>
          </a:ln>
          <a:extLst>
            <a:ext uri="{909E8E84-426E-40DD-AFC4-6F175D3DCCD1}">
              <a14:hiddenFill xmlns:a14="http://schemas.microsoft.com/office/drawing/2010/main">
                <a:solidFill>
                  <a:srgbClr val="FFFFFF"/>
                </a:solidFill>
              </a14:hiddenFill>
            </a:ext>
          </a:extLst>
        </p:spPr>
      </p:pic>
      <p:sp>
        <p:nvSpPr>
          <p:cNvPr id="338956" name="Line 12">
            <a:extLst>
              <a:ext uri="{FF2B5EF4-FFF2-40B4-BE49-F238E27FC236}">
                <a16:creationId xmlns:a16="http://schemas.microsoft.com/office/drawing/2014/main" id="{DA956373-B4AA-4CB8-84C1-6936543D0254}"/>
              </a:ext>
            </a:extLst>
          </p:cNvPr>
          <p:cNvSpPr>
            <a:spLocks noChangeShapeType="1"/>
          </p:cNvSpPr>
          <p:nvPr/>
        </p:nvSpPr>
        <p:spPr bwMode="auto">
          <a:xfrm flipV="1">
            <a:off x="1130300" y="4627563"/>
            <a:ext cx="115888" cy="546100"/>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57" name="Line 13">
            <a:extLst>
              <a:ext uri="{FF2B5EF4-FFF2-40B4-BE49-F238E27FC236}">
                <a16:creationId xmlns:a16="http://schemas.microsoft.com/office/drawing/2014/main" id="{C79CA400-2779-46C5-9614-487E8ABD1A09}"/>
              </a:ext>
            </a:extLst>
          </p:cNvPr>
          <p:cNvSpPr>
            <a:spLocks noChangeShapeType="1"/>
          </p:cNvSpPr>
          <p:nvPr/>
        </p:nvSpPr>
        <p:spPr bwMode="auto">
          <a:xfrm flipH="1" flipV="1">
            <a:off x="2028825" y="4610100"/>
            <a:ext cx="39688" cy="563563"/>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58" name="Line 14">
            <a:extLst>
              <a:ext uri="{FF2B5EF4-FFF2-40B4-BE49-F238E27FC236}">
                <a16:creationId xmlns:a16="http://schemas.microsoft.com/office/drawing/2014/main" id="{85F4DB90-F714-40A8-894D-322AD7333F4B}"/>
              </a:ext>
            </a:extLst>
          </p:cNvPr>
          <p:cNvSpPr>
            <a:spLocks noChangeShapeType="1"/>
          </p:cNvSpPr>
          <p:nvPr/>
        </p:nvSpPr>
        <p:spPr bwMode="auto">
          <a:xfrm flipH="1" flipV="1">
            <a:off x="2800350" y="4318000"/>
            <a:ext cx="379413" cy="407988"/>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59" name="Line 15">
            <a:extLst>
              <a:ext uri="{FF2B5EF4-FFF2-40B4-BE49-F238E27FC236}">
                <a16:creationId xmlns:a16="http://schemas.microsoft.com/office/drawing/2014/main" id="{FBD5E8F9-BE3B-4D53-A2BA-E6EE65B6C2D1}"/>
              </a:ext>
            </a:extLst>
          </p:cNvPr>
          <p:cNvSpPr>
            <a:spLocks noChangeShapeType="1"/>
          </p:cNvSpPr>
          <p:nvPr/>
        </p:nvSpPr>
        <p:spPr bwMode="auto">
          <a:xfrm flipH="1" flipV="1">
            <a:off x="3273425" y="3706813"/>
            <a:ext cx="455613" cy="242887"/>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60" name="Line 16">
            <a:extLst>
              <a:ext uri="{FF2B5EF4-FFF2-40B4-BE49-F238E27FC236}">
                <a16:creationId xmlns:a16="http://schemas.microsoft.com/office/drawing/2014/main" id="{7E3A4292-2345-4109-B3D1-DFD876BC31D5}"/>
              </a:ext>
            </a:extLst>
          </p:cNvPr>
          <p:cNvSpPr>
            <a:spLocks noChangeShapeType="1"/>
          </p:cNvSpPr>
          <p:nvPr/>
        </p:nvSpPr>
        <p:spPr bwMode="auto">
          <a:xfrm flipV="1">
            <a:off x="5867400" y="5359400"/>
            <a:ext cx="228600" cy="381000"/>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61" name="Line 17">
            <a:extLst>
              <a:ext uri="{FF2B5EF4-FFF2-40B4-BE49-F238E27FC236}">
                <a16:creationId xmlns:a16="http://schemas.microsoft.com/office/drawing/2014/main" id="{2C7FD99E-F9A4-455A-9192-C2B7B0676C3F}"/>
              </a:ext>
            </a:extLst>
          </p:cNvPr>
          <p:cNvSpPr>
            <a:spLocks noChangeShapeType="1"/>
          </p:cNvSpPr>
          <p:nvPr/>
        </p:nvSpPr>
        <p:spPr bwMode="auto">
          <a:xfrm flipV="1">
            <a:off x="6554788" y="5803900"/>
            <a:ext cx="228600" cy="381000"/>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62" name="Line 18">
            <a:extLst>
              <a:ext uri="{FF2B5EF4-FFF2-40B4-BE49-F238E27FC236}">
                <a16:creationId xmlns:a16="http://schemas.microsoft.com/office/drawing/2014/main" id="{FB590F58-E855-4D1E-B453-569D347ABFF1}"/>
              </a:ext>
            </a:extLst>
          </p:cNvPr>
          <p:cNvSpPr>
            <a:spLocks noChangeShapeType="1"/>
          </p:cNvSpPr>
          <p:nvPr/>
        </p:nvSpPr>
        <p:spPr bwMode="auto">
          <a:xfrm flipH="1" flipV="1">
            <a:off x="7785100" y="5235575"/>
            <a:ext cx="403225" cy="231775"/>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63" name="Line 19">
            <a:extLst>
              <a:ext uri="{FF2B5EF4-FFF2-40B4-BE49-F238E27FC236}">
                <a16:creationId xmlns:a16="http://schemas.microsoft.com/office/drawing/2014/main" id="{FA7C58B8-6E42-4253-95BB-9A5A023A1FF4}"/>
              </a:ext>
            </a:extLst>
          </p:cNvPr>
          <p:cNvSpPr>
            <a:spLocks noChangeShapeType="1"/>
          </p:cNvSpPr>
          <p:nvPr/>
        </p:nvSpPr>
        <p:spPr bwMode="auto">
          <a:xfrm flipH="1" flipV="1">
            <a:off x="8250238" y="4322763"/>
            <a:ext cx="401637" cy="215900"/>
          </a:xfrm>
          <a:prstGeom prst="line">
            <a:avLst/>
          </a:prstGeom>
          <a:noFill/>
          <a:ln w="28575">
            <a:solidFill>
              <a:srgbClr val="CF0E3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
        <p:nvSpPr>
          <p:cNvPr id="338964" name="Text Box 20">
            <a:extLst>
              <a:ext uri="{FF2B5EF4-FFF2-40B4-BE49-F238E27FC236}">
                <a16:creationId xmlns:a16="http://schemas.microsoft.com/office/drawing/2014/main" id="{E940EB79-7E8B-48E1-A9B8-CA73FAB7D8BB}"/>
              </a:ext>
            </a:extLst>
          </p:cNvPr>
          <p:cNvSpPr txBox="1">
            <a:spLocks noChangeArrowheads="1"/>
          </p:cNvSpPr>
          <p:nvPr/>
        </p:nvSpPr>
        <p:spPr bwMode="auto">
          <a:xfrm>
            <a:off x="1878013" y="52388"/>
            <a:ext cx="4456112" cy="519112"/>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800">
                <a:latin typeface="Arial" panose="020B0604020202020204" pitchFamily="34" charset="0"/>
                <a:cs typeface="Arial" panose="020B0604020202020204" pitchFamily="34" charset="0"/>
              </a:rPr>
              <a:t>Blunted posterior CP angle</a:t>
            </a:r>
            <a:endParaRPr lang="en-US" altLang="uk-UA">
              <a:latin typeface="Arial" panose="020B0604020202020204" pitchFamily="34" charset="0"/>
            </a:endParaRPr>
          </a:p>
        </p:txBody>
      </p:sp>
    </p:spTree>
  </p:cSld>
  <p:clrMapOvr>
    <a:masterClrMapping/>
  </p:clrMapOvr>
</p:sld>
</file>

<file path=ppt/slides/slide5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8644" name="Rectangle 4">
            <a:extLst>
              <a:ext uri="{FF2B5EF4-FFF2-40B4-BE49-F238E27FC236}">
                <a16:creationId xmlns:a16="http://schemas.microsoft.com/office/drawing/2014/main" id="{2C77CFF9-B73A-4510-BA32-A105D52D5B2F}"/>
              </a:ext>
            </a:extLst>
          </p:cNvPr>
          <p:cNvSpPr>
            <a:spLocks noGrp="1" noChangeArrowheads="1"/>
          </p:cNvSpPr>
          <p:nvPr>
            <p:ph type="title"/>
          </p:nvPr>
        </p:nvSpPr>
        <p:spPr/>
        <p:txBody>
          <a:bodyPr/>
          <a:lstStyle/>
          <a:p>
            <a:pPr algn="ctr"/>
            <a:r>
              <a:rPr lang="en-US" altLang="uk-UA" sz="2800"/>
              <a:t>Important anatomy relating to the lateral CXR</a:t>
            </a:r>
            <a:endParaRPr lang="ru-RU" altLang="uk-UA" sz="2800"/>
          </a:p>
        </p:txBody>
      </p:sp>
      <p:sp>
        <p:nvSpPr>
          <p:cNvPr id="368645" name="Rectangle 5">
            <a:extLst>
              <a:ext uri="{FF2B5EF4-FFF2-40B4-BE49-F238E27FC236}">
                <a16:creationId xmlns:a16="http://schemas.microsoft.com/office/drawing/2014/main" id="{E2B66ED9-5760-40DE-B443-00F9A61FD817}"/>
              </a:ext>
            </a:extLst>
          </p:cNvPr>
          <p:cNvSpPr>
            <a:spLocks noGrp="1" noChangeArrowheads="1"/>
          </p:cNvSpPr>
          <p:nvPr>
            <p:ph type="body" sz="half" idx="1"/>
          </p:nvPr>
        </p:nvSpPr>
        <p:spPr>
          <a:xfrm>
            <a:off x="0" y="1844675"/>
            <a:ext cx="3695700" cy="5013325"/>
          </a:xfrm>
        </p:spPr>
        <p:txBody>
          <a:bodyPr/>
          <a:lstStyle/>
          <a:p>
            <a:pPr>
              <a:lnSpc>
                <a:spcPct val="90%"/>
              </a:lnSpc>
            </a:pPr>
            <a:r>
              <a:rPr lang="en-US" altLang="uk-UA" sz="2800"/>
              <a:t>There should be a decrease in density from superior to inferior in the</a:t>
            </a:r>
          </a:p>
          <a:p>
            <a:pPr>
              <a:lnSpc>
                <a:spcPct val="90%"/>
              </a:lnSpc>
              <a:buFont typeface="Wingdings" panose="05000000000000000000" pitchFamily="2" charset="2"/>
              <a:buNone/>
            </a:pPr>
            <a:r>
              <a:rPr lang="en-US" altLang="uk-UA" sz="2800"/>
              <a:t>   posterior mediastinum.</a:t>
            </a:r>
          </a:p>
          <a:p>
            <a:pPr>
              <a:lnSpc>
                <a:spcPct val="90%"/>
              </a:lnSpc>
            </a:pPr>
            <a:r>
              <a:rPr lang="en-US" altLang="uk-UA" sz="2800"/>
              <a:t>The retrosternal airspace should be of the same density as the retrocardiac</a:t>
            </a:r>
            <a:endParaRPr lang="ru-RU" altLang="uk-UA" sz="2800"/>
          </a:p>
          <a:p>
            <a:pPr>
              <a:lnSpc>
                <a:spcPct val="90%"/>
              </a:lnSpc>
              <a:buFont typeface="Wingdings" panose="05000000000000000000" pitchFamily="2" charset="2"/>
              <a:buNone/>
            </a:pPr>
            <a:r>
              <a:rPr lang="en-US" altLang="uk-UA" sz="2800"/>
              <a:t>   </a:t>
            </a:r>
            <a:r>
              <a:rPr lang="ru-RU" altLang="uk-UA" sz="2800"/>
              <a:t>airspace.</a:t>
            </a:r>
          </a:p>
        </p:txBody>
      </p:sp>
      <p:pic>
        <p:nvPicPr>
          <p:cNvPr id="368647" name="Picture 7">
            <a:extLst>
              <a:ext uri="{FF2B5EF4-FFF2-40B4-BE49-F238E27FC236}">
                <a16:creationId xmlns:a16="http://schemas.microsoft.com/office/drawing/2014/main" id="{632C8A27-A328-420C-8C67-9B63149755F2}"/>
              </a:ext>
            </a:extLst>
          </p:cNvPr>
          <p:cNvPicPr>
            <a:picLocks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427538" y="1484313"/>
            <a:ext cx="4716462" cy="537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39970" name="Group 2">
            <a:extLst>
              <a:ext uri="{FF2B5EF4-FFF2-40B4-BE49-F238E27FC236}">
                <a16:creationId xmlns:a16="http://schemas.microsoft.com/office/drawing/2014/main" id="{64990AE7-52C5-4A73-B1CE-C8037C6EAC6A}"/>
              </a:ext>
            </a:extLst>
          </p:cNvPr>
          <p:cNvGrpSpPr>
            <a:grpSpLocks/>
          </p:cNvGrpSpPr>
          <p:nvPr/>
        </p:nvGrpSpPr>
        <p:grpSpPr bwMode="auto">
          <a:xfrm>
            <a:off x="1588" y="4763"/>
            <a:ext cx="9140825" cy="6850062"/>
            <a:chOff x="0" y="0"/>
            <a:chExt cx="5758" cy="4315"/>
          </a:xfrm>
        </p:grpSpPr>
        <p:grpSp>
          <p:nvGrpSpPr>
            <p:cNvPr id="339971" name="Group 3">
              <a:extLst>
                <a:ext uri="{FF2B5EF4-FFF2-40B4-BE49-F238E27FC236}">
                  <a16:creationId xmlns:a16="http://schemas.microsoft.com/office/drawing/2014/main" id="{B613B2BF-5FE9-4690-A5FE-E0DC163C6FE6}"/>
                </a:ext>
              </a:extLst>
            </p:cNvPr>
            <p:cNvGrpSpPr>
              <a:grpSpLocks/>
            </p:cNvGrpSpPr>
            <p:nvPr/>
          </p:nvGrpSpPr>
          <p:grpSpPr bwMode="auto">
            <a:xfrm>
              <a:off x="1728" y="2230"/>
              <a:ext cx="4027" cy="2085"/>
              <a:chOff x="1728" y="2230"/>
              <a:chExt cx="4027" cy="2085"/>
            </a:xfrm>
          </p:grpSpPr>
          <p:sp>
            <p:nvSpPr>
              <p:cNvPr id="339972" name="Freeform 4">
                <a:extLst>
                  <a:ext uri="{FF2B5EF4-FFF2-40B4-BE49-F238E27FC236}">
                    <a16:creationId xmlns:a16="http://schemas.microsoft.com/office/drawing/2014/main" id="{32B68F4C-AE3D-4249-858C-62FB4C932E47}"/>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9973" name="Freeform 5">
                <a:extLst>
                  <a:ext uri="{FF2B5EF4-FFF2-40B4-BE49-F238E27FC236}">
                    <a16:creationId xmlns:a16="http://schemas.microsoft.com/office/drawing/2014/main" id="{A209E253-8BF5-4B79-84C8-CCE30E641296}"/>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9974" name="Freeform 6">
                <a:extLst>
                  <a:ext uri="{FF2B5EF4-FFF2-40B4-BE49-F238E27FC236}">
                    <a16:creationId xmlns:a16="http://schemas.microsoft.com/office/drawing/2014/main" id="{89660A03-5841-4CB3-9394-08466A6E1B3B}"/>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9975" name="Freeform 7">
                <a:extLst>
                  <a:ext uri="{FF2B5EF4-FFF2-40B4-BE49-F238E27FC236}">
                    <a16:creationId xmlns:a16="http://schemas.microsoft.com/office/drawing/2014/main" id="{6C9B40CE-3303-4148-A45E-B76EED9E998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9976" name="Freeform 8">
                <a:extLst>
                  <a:ext uri="{FF2B5EF4-FFF2-40B4-BE49-F238E27FC236}">
                    <a16:creationId xmlns:a16="http://schemas.microsoft.com/office/drawing/2014/main" id="{D39A7410-FDFC-405B-AE93-08737CDE22C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39977" name="Freeform 9">
              <a:extLst>
                <a:ext uri="{FF2B5EF4-FFF2-40B4-BE49-F238E27FC236}">
                  <a16:creationId xmlns:a16="http://schemas.microsoft.com/office/drawing/2014/main" id="{FC33F5DA-91AD-4042-AB91-67FEBA91371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39978" name="Freeform 10">
              <a:extLst>
                <a:ext uri="{FF2B5EF4-FFF2-40B4-BE49-F238E27FC236}">
                  <a16:creationId xmlns:a16="http://schemas.microsoft.com/office/drawing/2014/main" id="{EE621136-D9C9-409F-8392-427619A5D9E8}"/>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39979" name="Rectangle 11">
            <a:extLst>
              <a:ext uri="{FF2B5EF4-FFF2-40B4-BE49-F238E27FC236}">
                <a16:creationId xmlns:a16="http://schemas.microsoft.com/office/drawing/2014/main" id="{DDC31E0E-AB12-4ED0-86B4-DEF330B12623}"/>
              </a:ext>
            </a:extLst>
          </p:cNvPr>
          <p:cNvSpPr>
            <a:spLocks noChangeArrowheads="1"/>
          </p:cNvSpPr>
          <p:nvPr/>
        </p:nvSpPr>
        <p:spPr bwMode="auto">
          <a:xfrm>
            <a:off x="45878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Mediastinum</a:t>
            </a:r>
            <a:endParaRPr lang="en-US" altLang="uk-UA"/>
          </a:p>
        </p:txBody>
      </p:sp>
      <p:sp>
        <p:nvSpPr>
          <p:cNvPr id="339980" name="Rectangle 12">
            <a:extLst>
              <a:ext uri="{FF2B5EF4-FFF2-40B4-BE49-F238E27FC236}">
                <a16:creationId xmlns:a16="http://schemas.microsoft.com/office/drawing/2014/main" id="{88A2B292-0630-4D36-9F9A-72B93A67AA09}"/>
              </a:ext>
            </a:extLst>
          </p:cNvPr>
          <p:cNvSpPr>
            <a:spLocks noChangeArrowheads="1"/>
          </p:cNvSpPr>
          <p:nvPr/>
        </p:nvSpPr>
        <p:spPr bwMode="auto">
          <a:xfrm>
            <a:off x="458788" y="1604963"/>
            <a:ext cx="8229600" cy="4525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sz="2800">
                <a:effectLst/>
                <a:latin typeface="Arial" panose="020B0604020202020204" pitchFamily="34" charset="0"/>
                <a:cs typeface="Arial" panose="020B0604020202020204" pitchFamily="34" charset="0"/>
              </a:rPr>
              <a:t>Bounded laterally by parietal pleura of each lung </a:t>
            </a:r>
            <a:endParaRPr lang="en-US" altLang="uk-UA" sz="800">
              <a:effectLst/>
            </a:endParaRPr>
          </a:p>
          <a:p>
            <a:r>
              <a:rPr lang="en-US" altLang="uk-UA" sz="2800">
                <a:effectLst/>
                <a:latin typeface="Arial" panose="020B0604020202020204" pitchFamily="34" charset="0"/>
                <a:cs typeface="Arial" panose="020B0604020202020204" pitchFamily="34" charset="0"/>
              </a:rPr>
              <a:t>Superior margin is thoracic inlet </a:t>
            </a:r>
            <a:endParaRPr lang="en-US" altLang="uk-UA" sz="800">
              <a:effectLst/>
            </a:endParaRPr>
          </a:p>
          <a:p>
            <a:pPr lvl="1">
              <a:buClr>
                <a:schemeClr val="accent2"/>
              </a:buClr>
              <a:buSzPct val="70%"/>
              <a:buFont typeface="Wingdings" panose="05000000000000000000" pitchFamily="2" charset="2"/>
              <a:buChar char="n"/>
            </a:pPr>
            <a:r>
              <a:rPr lang="en-US" altLang="uk-UA" sz="2400">
                <a:effectLst/>
                <a:latin typeface="Arial" panose="020B0604020202020204" pitchFamily="34" charset="0"/>
                <a:cs typeface="Arial" panose="020B0604020202020204" pitchFamily="34" charset="0"/>
              </a:rPr>
              <a:t>Defined by plane of 1</a:t>
            </a:r>
            <a:r>
              <a:rPr lang="en-US" altLang="uk-UA" sz="2400" baseline="30%">
                <a:effectLst/>
                <a:latin typeface="Arial" panose="020B0604020202020204" pitchFamily="34" charset="0"/>
                <a:cs typeface="Arial" panose="020B0604020202020204" pitchFamily="34" charset="0"/>
              </a:rPr>
              <a:t>st</a:t>
            </a:r>
            <a:r>
              <a:rPr lang="en-US" altLang="uk-UA" sz="2400">
                <a:effectLst/>
                <a:latin typeface="Arial" panose="020B0604020202020204" pitchFamily="34" charset="0"/>
                <a:cs typeface="Arial" panose="020B0604020202020204" pitchFamily="34" charset="0"/>
              </a:rPr>
              <a:t> ribs </a:t>
            </a:r>
            <a:endParaRPr lang="en-US" altLang="uk-UA" sz="800">
              <a:effectLst/>
            </a:endParaRPr>
          </a:p>
          <a:p>
            <a:r>
              <a:rPr lang="en-US" altLang="uk-UA" sz="2800">
                <a:effectLst/>
                <a:latin typeface="Arial" panose="020B0604020202020204" pitchFamily="34" charset="0"/>
                <a:cs typeface="Arial" panose="020B0604020202020204" pitchFamily="34" charset="0"/>
              </a:rPr>
              <a:t>Inferior margin is diaphragm </a:t>
            </a:r>
            <a:endParaRPr lang="en-US" altLang="uk-UA" sz="800">
              <a:effectLst/>
            </a:endParaRPr>
          </a:p>
          <a:p>
            <a:r>
              <a:rPr lang="en-US" altLang="uk-UA" sz="2800">
                <a:effectLst/>
                <a:latin typeface="Arial" panose="020B0604020202020204" pitchFamily="34" charset="0"/>
                <a:cs typeface="Arial" panose="020B0604020202020204" pitchFamily="34" charset="0"/>
              </a:rPr>
              <a:t>Tissue planes extend superiorly into neck around great vessels, trachea and esophagus </a:t>
            </a:r>
            <a:endParaRPr lang="en-US" altLang="uk-UA" sz="800">
              <a:effectLst/>
            </a:endParaRPr>
          </a:p>
          <a:p>
            <a:r>
              <a:rPr lang="en-US" altLang="uk-UA" sz="2800">
                <a:effectLst/>
                <a:latin typeface="Arial" panose="020B0604020202020204" pitchFamily="34" charset="0"/>
                <a:cs typeface="Arial" panose="020B0604020202020204" pitchFamily="34" charset="0"/>
              </a:rPr>
              <a:t>Connects to abdominal cavity via esophageal, caval and aortic hiatuses </a:t>
            </a:r>
            <a:endParaRPr lang="en-US" altLang="uk-UA" sz="800">
              <a:effectLst/>
            </a:endParaRPr>
          </a:p>
          <a:p>
            <a:r>
              <a:rPr lang="en-US" altLang="uk-UA" sz="2800">
                <a:effectLst/>
                <a:latin typeface="Arial" panose="020B0604020202020204" pitchFamily="34" charset="0"/>
                <a:cs typeface="Arial" panose="020B0604020202020204" pitchFamily="34" charset="0"/>
              </a:rPr>
              <a:t>Connects to lungs along hilar vessels and bronchi</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9980">
                                            <p:txEl>
                                              <p:pRg st="0" end="0"/>
                                            </p:txEl>
                                          </p:spTgt>
                                        </p:tgtEl>
                                        <p:attrNameLst>
                                          <p:attrName>style.visibility</p:attrName>
                                        </p:attrNameLst>
                                      </p:cBhvr>
                                      <p:to>
                                        <p:strVal val="visible"/>
                                      </p:to>
                                    </p:set>
                                    <p:animEffect transition="in" filter="wipe(left)">
                                      <p:cBhvr>
                                        <p:cTn id="7" dur="500"/>
                                        <p:tgtEl>
                                          <p:spTgt spid="3399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9980">
                                            <p:txEl>
                                              <p:pRg st="1" end="1"/>
                                            </p:txEl>
                                          </p:spTgt>
                                        </p:tgtEl>
                                        <p:attrNameLst>
                                          <p:attrName>style.visibility</p:attrName>
                                        </p:attrNameLst>
                                      </p:cBhvr>
                                      <p:to>
                                        <p:strVal val="visible"/>
                                      </p:to>
                                    </p:set>
                                    <p:animEffect transition="in" filter="wipe(left)">
                                      <p:cBhvr>
                                        <p:cTn id="12" dur="500"/>
                                        <p:tgtEl>
                                          <p:spTgt spid="339980">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39980">
                                            <p:txEl>
                                              <p:pRg st="2" end="2"/>
                                            </p:txEl>
                                          </p:spTgt>
                                        </p:tgtEl>
                                        <p:attrNameLst>
                                          <p:attrName>style.visibility</p:attrName>
                                        </p:attrNameLst>
                                      </p:cBhvr>
                                      <p:to>
                                        <p:strVal val="visible"/>
                                      </p:to>
                                    </p:set>
                                    <p:animEffect transition="in" filter="wipe(left)">
                                      <p:cBhvr>
                                        <p:cTn id="15" dur="500"/>
                                        <p:tgtEl>
                                          <p:spTgt spid="339980">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39980">
                                            <p:txEl>
                                              <p:pRg st="3" end="3"/>
                                            </p:txEl>
                                          </p:spTgt>
                                        </p:tgtEl>
                                        <p:attrNameLst>
                                          <p:attrName>style.visibility</p:attrName>
                                        </p:attrNameLst>
                                      </p:cBhvr>
                                      <p:to>
                                        <p:strVal val="visible"/>
                                      </p:to>
                                    </p:set>
                                    <p:animEffect transition="in" filter="wipe(left)">
                                      <p:cBhvr>
                                        <p:cTn id="20" dur="500"/>
                                        <p:tgtEl>
                                          <p:spTgt spid="339980">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9980">
                                            <p:txEl>
                                              <p:pRg st="4" end="4"/>
                                            </p:txEl>
                                          </p:spTgt>
                                        </p:tgtEl>
                                        <p:attrNameLst>
                                          <p:attrName>style.visibility</p:attrName>
                                        </p:attrNameLst>
                                      </p:cBhvr>
                                      <p:to>
                                        <p:strVal val="visible"/>
                                      </p:to>
                                    </p:set>
                                    <p:animEffect transition="in" filter="wipe(left)">
                                      <p:cBhvr>
                                        <p:cTn id="25" dur="500"/>
                                        <p:tgtEl>
                                          <p:spTgt spid="339980">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39980">
                                            <p:txEl>
                                              <p:pRg st="5" end="5"/>
                                            </p:txEl>
                                          </p:spTgt>
                                        </p:tgtEl>
                                        <p:attrNameLst>
                                          <p:attrName>style.visibility</p:attrName>
                                        </p:attrNameLst>
                                      </p:cBhvr>
                                      <p:to>
                                        <p:strVal val="visible"/>
                                      </p:to>
                                    </p:set>
                                    <p:animEffect transition="in" filter="wipe(left)">
                                      <p:cBhvr>
                                        <p:cTn id="30" dur="500"/>
                                        <p:tgtEl>
                                          <p:spTgt spid="339980">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39980">
                                            <p:txEl>
                                              <p:pRg st="6" end="6"/>
                                            </p:txEl>
                                          </p:spTgt>
                                        </p:tgtEl>
                                        <p:attrNameLst>
                                          <p:attrName>style.visibility</p:attrName>
                                        </p:attrNameLst>
                                      </p:cBhvr>
                                      <p:to>
                                        <p:strVal val="visible"/>
                                      </p:to>
                                    </p:set>
                                    <p:animEffect transition="in" filter="wipe(left)">
                                      <p:cBhvr>
                                        <p:cTn id="35" dur="500"/>
                                        <p:tgtEl>
                                          <p:spTgt spid="33998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80" grpId="0" build="p" autoUpdateAnimBg="0"/>
    </p:bldLst>
  </p:timing>
</p:sld>
</file>

<file path=ppt/slides/slide5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62500" name="Picture 4">
            <a:extLst>
              <a:ext uri="{FF2B5EF4-FFF2-40B4-BE49-F238E27FC236}">
                <a16:creationId xmlns:a16="http://schemas.microsoft.com/office/drawing/2014/main" id="{0B572323-C934-48C8-A0C0-57D50E7C9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0"/>
            <a:ext cx="5976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cSld>
  <p:clrMapOvr>
    <a:masterClrMapping/>
  </p:clrMapOvr>
</p:sld>
</file>

<file path=ppt/slides/slide5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40994" name="Group 2">
            <a:extLst>
              <a:ext uri="{FF2B5EF4-FFF2-40B4-BE49-F238E27FC236}">
                <a16:creationId xmlns:a16="http://schemas.microsoft.com/office/drawing/2014/main" id="{09DB4A8A-731E-45F3-9FA9-94E3D25A8DCD}"/>
              </a:ext>
            </a:extLst>
          </p:cNvPr>
          <p:cNvGrpSpPr>
            <a:grpSpLocks/>
          </p:cNvGrpSpPr>
          <p:nvPr/>
        </p:nvGrpSpPr>
        <p:grpSpPr bwMode="auto">
          <a:xfrm>
            <a:off x="1588" y="4763"/>
            <a:ext cx="9140825" cy="6850062"/>
            <a:chOff x="0" y="0"/>
            <a:chExt cx="5758" cy="4315"/>
          </a:xfrm>
        </p:grpSpPr>
        <p:grpSp>
          <p:nvGrpSpPr>
            <p:cNvPr id="340995" name="Group 3">
              <a:extLst>
                <a:ext uri="{FF2B5EF4-FFF2-40B4-BE49-F238E27FC236}">
                  <a16:creationId xmlns:a16="http://schemas.microsoft.com/office/drawing/2014/main" id="{5BC3FB53-A0E4-4266-B2D9-D660995D199A}"/>
                </a:ext>
              </a:extLst>
            </p:cNvPr>
            <p:cNvGrpSpPr>
              <a:grpSpLocks/>
            </p:cNvGrpSpPr>
            <p:nvPr/>
          </p:nvGrpSpPr>
          <p:grpSpPr bwMode="auto">
            <a:xfrm>
              <a:off x="1728" y="2230"/>
              <a:ext cx="4027" cy="2085"/>
              <a:chOff x="1728" y="2230"/>
              <a:chExt cx="4027" cy="2085"/>
            </a:xfrm>
          </p:grpSpPr>
          <p:sp>
            <p:nvSpPr>
              <p:cNvPr id="340996" name="Freeform 4">
                <a:extLst>
                  <a:ext uri="{FF2B5EF4-FFF2-40B4-BE49-F238E27FC236}">
                    <a16:creationId xmlns:a16="http://schemas.microsoft.com/office/drawing/2014/main" id="{702FA71B-1B95-4366-9E5E-962F06DBC8D6}"/>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0997" name="Freeform 5">
                <a:extLst>
                  <a:ext uri="{FF2B5EF4-FFF2-40B4-BE49-F238E27FC236}">
                    <a16:creationId xmlns:a16="http://schemas.microsoft.com/office/drawing/2014/main" id="{33647F3F-B7CA-414E-AA63-76B36C1C0EB3}"/>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0998" name="Freeform 6">
                <a:extLst>
                  <a:ext uri="{FF2B5EF4-FFF2-40B4-BE49-F238E27FC236}">
                    <a16:creationId xmlns:a16="http://schemas.microsoft.com/office/drawing/2014/main" id="{0B3E4456-D4C2-4284-AEDD-C71EFA7EE2BA}"/>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0999" name="Freeform 7">
                <a:extLst>
                  <a:ext uri="{FF2B5EF4-FFF2-40B4-BE49-F238E27FC236}">
                    <a16:creationId xmlns:a16="http://schemas.microsoft.com/office/drawing/2014/main" id="{CBA0CA7B-F201-4702-8641-FEB9DCBD6BB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1000" name="Freeform 8">
                <a:extLst>
                  <a:ext uri="{FF2B5EF4-FFF2-40B4-BE49-F238E27FC236}">
                    <a16:creationId xmlns:a16="http://schemas.microsoft.com/office/drawing/2014/main" id="{81B855EF-D19D-4949-8230-9E4DF039A963}"/>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1001" name="Freeform 9">
              <a:extLst>
                <a:ext uri="{FF2B5EF4-FFF2-40B4-BE49-F238E27FC236}">
                  <a16:creationId xmlns:a16="http://schemas.microsoft.com/office/drawing/2014/main" id="{68418BBC-0680-49CB-9915-865BE1FC8954}"/>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1002" name="Freeform 10">
              <a:extLst>
                <a:ext uri="{FF2B5EF4-FFF2-40B4-BE49-F238E27FC236}">
                  <a16:creationId xmlns:a16="http://schemas.microsoft.com/office/drawing/2014/main" id="{6764E827-67BA-4069-9CB8-77F546A6CB1F}"/>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1003" name="Rectangle 11">
            <a:extLst>
              <a:ext uri="{FF2B5EF4-FFF2-40B4-BE49-F238E27FC236}">
                <a16:creationId xmlns:a16="http://schemas.microsoft.com/office/drawing/2014/main" id="{0F90D727-FA36-43CD-B925-7A50CCFC8843}"/>
              </a:ext>
            </a:extLst>
          </p:cNvPr>
          <p:cNvSpPr>
            <a:spLocks noChangeArrowheads="1"/>
          </p:cNvSpPr>
          <p:nvPr/>
        </p:nvSpPr>
        <p:spPr bwMode="auto">
          <a:xfrm>
            <a:off x="45878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Mediastinum</a:t>
            </a:r>
            <a:endParaRPr lang="en-US" altLang="uk-UA"/>
          </a:p>
        </p:txBody>
      </p:sp>
      <p:sp>
        <p:nvSpPr>
          <p:cNvPr id="341004" name="Rectangle 12">
            <a:extLst>
              <a:ext uri="{FF2B5EF4-FFF2-40B4-BE49-F238E27FC236}">
                <a16:creationId xmlns:a16="http://schemas.microsoft.com/office/drawing/2014/main" id="{BAC9BC89-1F37-4454-B7EA-54BB276B5382}"/>
              </a:ext>
            </a:extLst>
          </p:cNvPr>
          <p:cNvSpPr>
            <a:spLocks noChangeArrowheads="1"/>
          </p:cNvSpPr>
          <p:nvPr/>
        </p:nvSpPr>
        <p:spPr bwMode="auto">
          <a:xfrm>
            <a:off x="458788" y="1604963"/>
            <a:ext cx="8229600" cy="4525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a:effectLst/>
                <a:latin typeface="Arial" panose="020B0604020202020204" pitchFamily="34" charset="0"/>
                <a:cs typeface="Arial" panose="020B0604020202020204" pitchFamily="34" charset="0"/>
              </a:rPr>
              <a:t>Radiologic anatomy </a:t>
            </a:r>
            <a:endParaRPr lang="en-US" altLang="uk-UA" sz="800">
              <a:effectLst/>
            </a:endParaRPr>
          </a:p>
          <a:p>
            <a:pPr lvl="1">
              <a:buClr>
                <a:schemeClr val="accent2"/>
              </a:buClr>
              <a:buSzPct val="70%"/>
              <a:buFont typeface="Wingdings" panose="05000000000000000000" pitchFamily="2" charset="2"/>
              <a:buChar char="n"/>
            </a:pPr>
            <a:r>
              <a:rPr lang="en-US" altLang="uk-UA">
                <a:effectLst/>
                <a:latin typeface="Arial" panose="020B0604020202020204" pitchFamily="34" charset="0"/>
                <a:cs typeface="Arial" panose="020B0604020202020204" pitchFamily="34" charset="0"/>
              </a:rPr>
              <a:t>CXR </a:t>
            </a:r>
            <a:endParaRPr lang="en-US" altLang="uk-UA" sz="800">
              <a:effectLst/>
            </a:endParaRPr>
          </a:p>
          <a:p>
            <a:pPr lvl="1">
              <a:buClr>
                <a:schemeClr val="accent2"/>
              </a:buClr>
              <a:buSzPct val="70%"/>
              <a:buFont typeface="Wingdings" panose="05000000000000000000" pitchFamily="2" charset="2"/>
              <a:buChar char="n"/>
            </a:pPr>
            <a:r>
              <a:rPr lang="en-US" altLang="uk-UA">
                <a:effectLst/>
                <a:latin typeface="Arial" panose="020B0604020202020204" pitchFamily="34" charset="0"/>
                <a:cs typeface="Arial" panose="020B0604020202020204" pitchFamily="34" charset="0"/>
              </a:rPr>
              <a:t>CT </a:t>
            </a:r>
            <a:endParaRPr lang="en-US" altLang="uk-UA" sz="800">
              <a:effectLst/>
            </a:endParaRPr>
          </a:p>
          <a:p>
            <a:r>
              <a:rPr lang="en-US" altLang="uk-UA">
                <a:effectLst/>
                <a:latin typeface="Arial" panose="020B0604020202020204" pitchFamily="34" charset="0"/>
                <a:cs typeface="Arial" panose="020B0604020202020204" pitchFamily="34" charset="0"/>
              </a:rPr>
              <a:t>Normal or not? </a:t>
            </a:r>
            <a:endParaRPr lang="en-US" altLang="uk-UA" sz="800">
              <a:effectLst/>
            </a:endParaRPr>
          </a:p>
          <a:p>
            <a:r>
              <a:rPr lang="en-US" altLang="uk-UA">
                <a:effectLst/>
                <a:latin typeface="Arial" panose="020B0604020202020204" pitchFamily="34" charset="0"/>
                <a:cs typeface="Arial" panose="020B0604020202020204" pitchFamily="34" charset="0"/>
              </a:rPr>
              <a:t>Compartments and their pathologies: </a:t>
            </a:r>
            <a:endParaRPr lang="en-US" altLang="uk-UA" sz="800">
              <a:effectLst/>
            </a:endParaRPr>
          </a:p>
          <a:p>
            <a:pPr lvl="1">
              <a:buClr>
                <a:schemeClr val="accent2"/>
              </a:buClr>
              <a:buSzPct val="70%"/>
              <a:buFont typeface="Wingdings" panose="05000000000000000000" pitchFamily="2" charset="2"/>
              <a:buChar char="n"/>
            </a:pPr>
            <a:r>
              <a:rPr lang="en-US" altLang="uk-UA">
                <a:effectLst/>
                <a:latin typeface="Arial" panose="020B0604020202020204" pitchFamily="34" charset="0"/>
                <a:cs typeface="Arial" panose="020B0604020202020204" pitchFamily="34" charset="0"/>
              </a:rPr>
              <a:t>Anterior </a:t>
            </a:r>
            <a:endParaRPr lang="en-US" altLang="uk-UA" sz="800">
              <a:effectLst/>
            </a:endParaRPr>
          </a:p>
          <a:p>
            <a:pPr lvl="1">
              <a:buClr>
                <a:schemeClr val="accent2"/>
              </a:buClr>
              <a:buSzPct val="70%"/>
              <a:buFont typeface="Wingdings" panose="05000000000000000000" pitchFamily="2" charset="2"/>
              <a:buChar char="n"/>
            </a:pPr>
            <a:r>
              <a:rPr lang="en-US" altLang="uk-UA">
                <a:effectLst/>
                <a:latin typeface="Arial" panose="020B0604020202020204" pitchFamily="34" charset="0"/>
                <a:cs typeface="Arial" panose="020B0604020202020204" pitchFamily="34" charset="0"/>
              </a:rPr>
              <a:t>Middle </a:t>
            </a:r>
            <a:endParaRPr lang="en-US" altLang="uk-UA" sz="800">
              <a:effectLst/>
            </a:endParaRPr>
          </a:p>
          <a:p>
            <a:pPr lvl="1">
              <a:buClr>
                <a:schemeClr val="accent2"/>
              </a:buClr>
              <a:buSzPct val="70%"/>
              <a:buFont typeface="Wingdings" panose="05000000000000000000" pitchFamily="2" charset="2"/>
              <a:buChar char="n"/>
            </a:pPr>
            <a:r>
              <a:rPr lang="en-US" altLang="uk-UA">
                <a:effectLst/>
                <a:latin typeface="Arial" panose="020B0604020202020204" pitchFamily="34" charset="0"/>
                <a:cs typeface="Arial" panose="020B0604020202020204" pitchFamily="34" charset="0"/>
              </a:rPr>
              <a:t>Posterior</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1004">
                                            <p:txEl>
                                              <p:pRg st="0" end="0"/>
                                            </p:txEl>
                                          </p:spTgt>
                                        </p:tgtEl>
                                        <p:attrNameLst>
                                          <p:attrName>style.visibility</p:attrName>
                                        </p:attrNameLst>
                                      </p:cBhvr>
                                      <p:to>
                                        <p:strVal val="visible"/>
                                      </p:to>
                                    </p:set>
                                    <p:animEffect transition="in" filter="wipe(left)">
                                      <p:cBhvr>
                                        <p:cTn id="7" dur="500"/>
                                        <p:tgtEl>
                                          <p:spTgt spid="3410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1004">
                                            <p:txEl>
                                              <p:pRg st="1" end="1"/>
                                            </p:txEl>
                                          </p:spTgt>
                                        </p:tgtEl>
                                        <p:attrNameLst>
                                          <p:attrName>style.visibility</p:attrName>
                                        </p:attrNameLst>
                                      </p:cBhvr>
                                      <p:to>
                                        <p:strVal val="visible"/>
                                      </p:to>
                                    </p:set>
                                    <p:animEffect transition="in" filter="wipe(left)">
                                      <p:cBhvr>
                                        <p:cTn id="12" dur="500"/>
                                        <p:tgtEl>
                                          <p:spTgt spid="3410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1004">
                                            <p:txEl>
                                              <p:pRg st="2" end="2"/>
                                            </p:txEl>
                                          </p:spTgt>
                                        </p:tgtEl>
                                        <p:attrNameLst>
                                          <p:attrName>style.visibility</p:attrName>
                                        </p:attrNameLst>
                                      </p:cBhvr>
                                      <p:to>
                                        <p:strVal val="visible"/>
                                      </p:to>
                                    </p:set>
                                    <p:animEffect transition="in" filter="wipe(left)">
                                      <p:cBhvr>
                                        <p:cTn id="17" dur="500"/>
                                        <p:tgtEl>
                                          <p:spTgt spid="34100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1004">
                                            <p:txEl>
                                              <p:pRg st="3" end="3"/>
                                            </p:txEl>
                                          </p:spTgt>
                                        </p:tgtEl>
                                        <p:attrNameLst>
                                          <p:attrName>style.visibility</p:attrName>
                                        </p:attrNameLst>
                                      </p:cBhvr>
                                      <p:to>
                                        <p:strVal val="visible"/>
                                      </p:to>
                                    </p:set>
                                    <p:animEffect transition="in" filter="wipe(left)">
                                      <p:cBhvr>
                                        <p:cTn id="22" dur="500"/>
                                        <p:tgtEl>
                                          <p:spTgt spid="34100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1004">
                                            <p:txEl>
                                              <p:pRg st="4" end="4"/>
                                            </p:txEl>
                                          </p:spTgt>
                                        </p:tgtEl>
                                        <p:attrNameLst>
                                          <p:attrName>style.visibility</p:attrName>
                                        </p:attrNameLst>
                                      </p:cBhvr>
                                      <p:to>
                                        <p:strVal val="visible"/>
                                      </p:to>
                                    </p:set>
                                    <p:animEffect transition="in" filter="wipe(left)">
                                      <p:cBhvr>
                                        <p:cTn id="27" dur="500"/>
                                        <p:tgtEl>
                                          <p:spTgt spid="34100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1004">
                                            <p:txEl>
                                              <p:pRg st="5" end="5"/>
                                            </p:txEl>
                                          </p:spTgt>
                                        </p:tgtEl>
                                        <p:attrNameLst>
                                          <p:attrName>style.visibility</p:attrName>
                                        </p:attrNameLst>
                                      </p:cBhvr>
                                      <p:to>
                                        <p:strVal val="visible"/>
                                      </p:to>
                                    </p:set>
                                    <p:animEffect transition="in" filter="wipe(left)">
                                      <p:cBhvr>
                                        <p:cTn id="32" dur="500"/>
                                        <p:tgtEl>
                                          <p:spTgt spid="34100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1004">
                                            <p:txEl>
                                              <p:pRg st="6" end="6"/>
                                            </p:txEl>
                                          </p:spTgt>
                                        </p:tgtEl>
                                        <p:attrNameLst>
                                          <p:attrName>style.visibility</p:attrName>
                                        </p:attrNameLst>
                                      </p:cBhvr>
                                      <p:to>
                                        <p:strVal val="visible"/>
                                      </p:to>
                                    </p:set>
                                    <p:animEffect transition="in" filter="wipe(left)">
                                      <p:cBhvr>
                                        <p:cTn id="37" dur="500"/>
                                        <p:tgtEl>
                                          <p:spTgt spid="34100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1004">
                                            <p:txEl>
                                              <p:pRg st="7" end="7"/>
                                            </p:txEl>
                                          </p:spTgt>
                                        </p:tgtEl>
                                        <p:attrNameLst>
                                          <p:attrName>style.visibility</p:attrName>
                                        </p:attrNameLst>
                                      </p:cBhvr>
                                      <p:to>
                                        <p:strVal val="visible"/>
                                      </p:to>
                                    </p:set>
                                    <p:animEffect transition="in" filter="wipe(left)">
                                      <p:cBhvr>
                                        <p:cTn id="42" dur="500"/>
                                        <p:tgtEl>
                                          <p:spTgt spid="34100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004" grpId="0" build="p" bldLvl="2" autoUpdateAnimBg="0"/>
    </p:bldLst>
  </p:timing>
</p:sld>
</file>

<file path=ppt/slides/slide5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47138" name="Group 2">
            <a:extLst>
              <a:ext uri="{FF2B5EF4-FFF2-40B4-BE49-F238E27FC236}">
                <a16:creationId xmlns:a16="http://schemas.microsoft.com/office/drawing/2014/main" id="{47A7F7E8-5E95-4FD7-BCFD-F6E723C82029}"/>
              </a:ext>
            </a:extLst>
          </p:cNvPr>
          <p:cNvGrpSpPr>
            <a:grpSpLocks/>
          </p:cNvGrpSpPr>
          <p:nvPr/>
        </p:nvGrpSpPr>
        <p:grpSpPr bwMode="auto">
          <a:xfrm>
            <a:off x="1588" y="-260350"/>
            <a:ext cx="9140825" cy="6850063"/>
            <a:chOff x="0" y="0"/>
            <a:chExt cx="5758" cy="4315"/>
          </a:xfrm>
        </p:grpSpPr>
        <p:grpSp>
          <p:nvGrpSpPr>
            <p:cNvPr id="347139" name="Group 3">
              <a:extLst>
                <a:ext uri="{FF2B5EF4-FFF2-40B4-BE49-F238E27FC236}">
                  <a16:creationId xmlns:a16="http://schemas.microsoft.com/office/drawing/2014/main" id="{AC1190E0-97F3-4329-8273-AB9A85BA92A8}"/>
                </a:ext>
              </a:extLst>
            </p:cNvPr>
            <p:cNvGrpSpPr>
              <a:grpSpLocks/>
            </p:cNvGrpSpPr>
            <p:nvPr/>
          </p:nvGrpSpPr>
          <p:grpSpPr bwMode="auto">
            <a:xfrm>
              <a:off x="1728" y="2230"/>
              <a:ext cx="4027" cy="2085"/>
              <a:chOff x="1728" y="2230"/>
              <a:chExt cx="4027" cy="2085"/>
            </a:xfrm>
          </p:grpSpPr>
          <p:sp>
            <p:nvSpPr>
              <p:cNvPr id="347140" name="Freeform 4">
                <a:extLst>
                  <a:ext uri="{FF2B5EF4-FFF2-40B4-BE49-F238E27FC236}">
                    <a16:creationId xmlns:a16="http://schemas.microsoft.com/office/drawing/2014/main" id="{1C2FE44D-EA5F-49CD-9596-5E5C08AD78C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7141" name="Freeform 5">
                <a:extLst>
                  <a:ext uri="{FF2B5EF4-FFF2-40B4-BE49-F238E27FC236}">
                    <a16:creationId xmlns:a16="http://schemas.microsoft.com/office/drawing/2014/main" id="{806755A4-117A-4899-AE60-9F84459EC096}"/>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7142" name="Freeform 6">
                <a:extLst>
                  <a:ext uri="{FF2B5EF4-FFF2-40B4-BE49-F238E27FC236}">
                    <a16:creationId xmlns:a16="http://schemas.microsoft.com/office/drawing/2014/main" id="{E34212BC-A270-499F-80D5-1FA52A2D205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7143" name="Freeform 7">
                <a:extLst>
                  <a:ext uri="{FF2B5EF4-FFF2-40B4-BE49-F238E27FC236}">
                    <a16:creationId xmlns:a16="http://schemas.microsoft.com/office/drawing/2014/main" id="{60A313DF-9C8D-4C01-8A68-C2F7CEDC60EC}"/>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7144" name="Freeform 8">
                <a:extLst>
                  <a:ext uri="{FF2B5EF4-FFF2-40B4-BE49-F238E27FC236}">
                    <a16:creationId xmlns:a16="http://schemas.microsoft.com/office/drawing/2014/main" id="{7BE008F6-051E-4888-A431-919A4BB6066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7145" name="Freeform 9">
              <a:extLst>
                <a:ext uri="{FF2B5EF4-FFF2-40B4-BE49-F238E27FC236}">
                  <a16:creationId xmlns:a16="http://schemas.microsoft.com/office/drawing/2014/main" id="{76504488-FC75-4B8B-8764-C6FE74CD9DFE}"/>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7146" name="Freeform 10">
              <a:extLst>
                <a:ext uri="{FF2B5EF4-FFF2-40B4-BE49-F238E27FC236}">
                  <a16:creationId xmlns:a16="http://schemas.microsoft.com/office/drawing/2014/main" id="{525EFF9C-B2F3-4202-B84D-328DFE6F4C36}"/>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7147" name="Rectangle 11">
            <a:extLst>
              <a:ext uri="{FF2B5EF4-FFF2-40B4-BE49-F238E27FC236}">
                <a16:creationId xmlns:a16="http://schemas.microsoft.com/office/drawing/2014/main" id="{CE86975E-DBBC-44F8-B902-FA34F26D4886}"/>
              </a:ext>
            </a:extLst>
          </p:cNvPr>
          <p:cNvSpPr>
            <a:spLocks noChangeArrowheads="1"/>
          </p:cNvSpPr>
          <p:nvPr/>
        </p:nvSpPr>
        <p:spPr bwMode="auto">
          <a:xfrm>
            <a:off x="458788" y="1428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Anterior mediastinum</a:t>
            </a:r>
            <a:endParaRPr lang="en-US" altLang="uk-UA"/>
          </a:p>
        </p:txBody>
      </p:sp>
      <p:sp>
        <p:nvSpPr>
          <p:cNvPr id="347148" name="Rectangle 12">
            <a:extLst>
              <a:ext uri="{FF2B5EF4-FFF2-40B4-BE49-F238E27FC236}">
                <a16:creationId xmlns:a16="http://schemas.microsoft.com/office/drawing/2014/main" id="{5E653647-2FA5-4B9C-B2DF-3E733943AE0D}"/>
              </a:ext>
            </a:extLst>
          </p:cNvPr>
          <p:cNvSpPr>
            <a:spLocks noChangeArrowheads="1"/>
          </p:cNvSpPr>
          <p:nvPr/>
        </p:nvSpPr>
        <p:spPr bwMode="auto">
          <a:xfrm>
            <a:off x="458788" y="1339850"/>
            <a:ext cx="4292600" cy="4525963"/>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a:effectLst/>
                <a:latin typeface="Arial" panose="020B0604020202020204" pitchFamily="34" charset="0"/>
                <a:cs typeface="Arial" panose="020B0604020202020204" pitchFamily="34" charset="0"/>
              </a:rPr>
              <a:t>Space anterior to great vessels and heart, behind the sternum </a:t>
            </a:r>
          </a:p>
          <a:p>
            <a:r>
              <a:rPr lang="en-US" altLang="uk-UA">
                <a:effectLst/>
                <a:latin typeface="Arial" panose="020B0604020202020204" pitchFamily="34" charset="0"/>
                <a:cs typeface="Arial" panose="020B0604020202020204" pitchFamily="34" charset="0"/>
              </a:rPr>
              <a:t> </a:t>
            </a:r>
            <a:endParaRPr lang="en-US" altLang="uk-UA"/>
          </a:p>
        </p:txBody>
      </p:sp>
      <p:sp>
        <p:nvSpPr>
          <p:cNvPr id="347149" name="Arc 13">
            <a:extLst>
              <a:ext uri="{FF2B5EF4-FFF2-40B4-BE49-F238E27FC236}">
                <a16:creationId xmlns:a16="http://schemas.microsoft.com/office/drawing/2014/main" id="{8926305A-0D6A-4554-B94E-A21600F45714}"/>
              </a:ext>
            </a:extLst>
          </p:cNvPr>
          <p:cNvSpPr>
            <a:spLocks/>
          </p:cNvSpPr>
          <p:nvPr/>
        </p:nvSpPr>
        <p:spPr bwMode="auto">
          <a:xfrm rot="21036578" flipH="1">
            <a:off x="5094288" y="1730375"/>
            <a:ext cx="1936750" cy="37750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0" name="Arc 14">
            <a:extLst>
              <a:ext uri="{FF2B5EF4-FFF2-40B4-BE49-F238E27FC236}">
                <a16:creationId xmlns:a16="http://schemas.microsoft.com/office/drawing/2014/main" id="{CC602962-B373-4FE0-94F2-5A27F4E1EC28}"/>
              </a:ext>
            </a:extLst>
          </p:cNvPr>
          <p:cNvSpPr>
            <a:spLocks/>
          </p:cNvSpPr>
          <p:nvPr/>
        </p:nvSpPr>
        <p:spPr bwMode="auto">
          <a:xfrm rot="9278463" flipH="1">
            <a:off x="6069013" y="1787525"/>
            <a:ext cx="2854325" cy="3857625"/>
          </a:xfrm>
          <a:custGeom>
            <a:avLst/>
            <a:gdLst>
              <a:gd name="G0" fmla="+- 0 0 0"/>
              <a:gd name="G1" fmla="+- 20767 0 0"/>
              <a:gd name="G2" fmla="+- 21600 0 0"/>
              <a:gd name="T0" fmla="*/ 5940 w 21600"/>
              <a:gd name="T1" fmla="*/ 0 h 23184"/>
              <a:gd name="T2" fmla="*/ 21464 w 21600"/>
              <a:gd name="T3" fmla="*/ 23184 h 23184"/>
              <a:gd name="T4" fmla="*/ 0 w 21600"/>
              <a:gd name="T5" fmla="*/ 20767 h 23184"/>
            </a:gdLst>
            <a:ahLst/>
            <a:cxnLst>
              <a:cxn ang="0">
                <a:pos x="T0" y="T1"/>
              </a:cxn>
              <a:cxn ang="0">
                <a:pos x="T2" y="T3"/>
              </a:cxn>
              <a:cxn ang="0">
                <a:pos x="T4" y="T5"/>
              </a:cxn>
            </a:cxnLst>
            <a:rect l="0" t="0" r="r" b="b"/>
            <a:pathLst>
              <a:path w="21600" h="23184" fill="none" extrusionOk="0">
                <a:moveTo>
                  <a:pt x="5940" y="-1"/>
                </a:moveTo>
                <a:cubicBezTo>
                  <a:pt x="15209" y="2651"/>
                  <a:pt x="21600" y="11125"/>
                  <a:pt x="21600" y="20767"/>
                </a:cubicBezTo>
                <a:cubicBezTo>
                  <a:pt x="21600" y="21574"/>
                  <a:pt x="21554" y="22381"/>
                  <a:pt x="21464" y="23184"/>
                </a:cubicBezTo>
              </a:path>
              <a:path w="21600" h="23184" stroke="0" extrusionOk="0">
                <a:moveTo>
                  <a:pt x="5940" y="-1"/>
                </a:moveTo>
                <a:cubicBezTo>
                  <a:pt x="15209" y="2651"/>
                  <a:pt x="21600" y="11125"/>
                  <a:pt x="21600" y="20767"/>
                </a:cubicBezTo>
                <a:cubicBezTo>
                  <a:pt x="21600" y="21574"/>
                  <a:pt x="21554" y="22381"/>
                  <a:pt x="21464" y="23184"/>
                </a:cubicBezTo>
                <a:lnTo>
                  <a:pt x="0" y="20767"/>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1" name="Rectangle 15">
            <a:extLst>
              <a:ext uri="{FF2B5EF4-FFF2-40B4-BE49-F238E27FC236}">
                <a16:creationId xmlns:a16="http://schemas.microsoft.com/office/drawing/2014/main" id="{7FFA6036-31EA-47B1-8D08-59AA9607DF62}"/>
              </a:ext>
            </a:extLst>
          </p:cNvPr>
          <p:cNvSpPr>
            <a:spLocks noChangeArrowheads="1"/>
          </p:cNvSpPr>
          <p:nvPr/>
        </p:nvSpPr>
        <p:spPr bwMode="auto">
          <a:xfrm rot="-1590089">
            <a:off x="7413625" y="201930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2" name="Rectangle 16">
            <a:extLst>
              <a:ext uri="{FF2B5EF4-FFF2-40B4-BE49-F238E27FC236}">
                <a16:creationId xmlns:a16="http://schemas.microsoft.com/office/drawing/2014/main" id="{BD5B179A-AEE6-4893-9B5A-D5ACB221F827}"/>
              </a:ext>
            </a:extLst>
          </p:cNvPr>
          <p:cNvSpPr>
            <a:spLocks noChangeArrowheads="1"/>
          </p:cNvSpPr>
          <p:nvPr/>
        </p:nvSpPr>
        <p:spPr bwMode="auto">
          <a:xfrm rot="-292050">
            <a:off x="7775575" y="324643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3" name="Rectangle 17">
            <a:extLst>
              <a:ext uri="{FF2B5EF4-FFF2-40B4-BE49-F238E27FC236}">
                <a16:creationId xmlns:a16="http://schemas.microsoft.com/office/drawing/2014/main" id="{389B5B9B-57C8-41C3-B445-8A854983A7A9}"/>
              </a:ext>
            </a:extLst>
          </p:cNvPr>
          <p:cNvSpPr>
            <a:spLocks noChangeArrowheads="1"/>
          </p:cNvSpPr>
          <p:nvPr/>
        </p:nvSpPr>
        <p:spPr bwMode="auto">
          <a:xfrm rot="274436">
            <a:off x="7764463" y="367823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4" name="Rectangle 18">
            <a:extLst>
              <a:ext uri="{FF2B5EF4-FFF2-40B4-BE49-F238E27FC236}">
                <a16:creationId xmlns:a16="http://schemas.microsoft.com/office/drawing/2014/main" id="{C732E29A-FBE8-47C6-B507-5388F1F1D7F7}"/>
              </a:ext>
            </a:extLst>
          </p:cNvPr>
          <p:cNvSpPr>
            <a:spLocks noChangeArrowheads="1"/>
          </p:cNvSpPr>
          <p:nvPr/>
        </p:nvSpPr>
        <p:spPr bwMode="auto">
          <a:xfrm rot="671146">
            <a:off x="7697788" y="412115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5" name="Rectangle 19">
            <a:extLst>
              <a:ext uri="{FF2B5EF4-FFF2-40B4-BE49-F238E27FC236}">
                <a16:creationId xmlns:a16="http://schemas.microsoft.com/office/drawing/2014/main" id="{26B9A7BC-AB90-4DB5-9DA8-B00302E2DE72}"/>
              </a:ext>
            </a:extLst>
          </p:cNvPr>
          <p:cNvSpPr>
            <a:spLocks noChangeArrowheads="1"/>
          </p:cNvSpPr>
          <p:nvPr/>
        </p:nvSpPr>
        <p:spPr bwMode="auto">
          <a:xfrm rot="1016716">
            <a:off x="7581900" y="456882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6" name="Rectangle 20">
            <a:extLst>
              <a:ext uri="{FF2B5EF4-FFF2-40B4-BE49-F238E27FC236}">
                <a16:creationId xmlns:a16="http://schemas.microsoft.com/office/drawing/2014/main" id="{63E0FF94-9EB1-4961-912C-C20E560CCCAB}"/>
              </a:ext>
            </a:extLst>
          </p:cNvPr>
          <p:cNvSpPr>
            <a:spLocks noChangeArrowheads="1"/>
          </p:cNvSpPr>
          <p:nvPr/>
        </p:nvSpPr>
        <p:spPr bwMode="auto">
          <a:xfrm rot="1511291">
            <a:off x="7427913" y="496411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7" name="Rectangle 21">
            <a:extLst>
              <a:ext uri="{FF2B5EF4-FFF2-40B4-BE49-F238E27FC236}">
                <a16:creationId xmlns:a16="http://schemas.microsoft.com/office/drawing/2014/main" id="{37D9A7C1-63A0-4DEC-BEEC-1E5D1D9EA893}"/>
              </a:ext>
            </a:extLst>
          </p:cNvPr>
          <p:cNvSpPr>
            <a:spLocks noChangeArrowheads="1"/>
          </p:cNvSpPr>
          <p:nvPr/>
        </p:nvSpPr>
        <p:spPr bwMode="auto">
          <a:xfrm rot="-1408800">
            <a:off x="7581900" y="240665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8" name="Rectangle 22">
            <a:extLst>
              <a:ext uri="{FF2B5EF4-FFF2-40B4-BE49-F238E27FC236}">
                <a16:creationId xmlns:a16="http://schemas.microsoft.com/office/drawing/2014/main" id="{CDD41FE9-A2B1-46EE-A966-3606A07510A4}"/>
              </a:ext>
            </a:extLst>
          </p:cNvPr>
          <p:cNvSpPr>
            <a:spLocks noChangeArrowheads="1"/>
          </p:cNvSpPr>
          <p:nvPr/>
        </p:nvSpPr>
        <p:spPr bwMode="auto">
          <a:xfrm rot="-856558">
            <a:off x="7704138" y="279400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59" name="Oval 23">
            <a:extLst>
              <a:ext uri="{FF2B5EF4-FFF2-40B4-BE49-F238E27FC236}">
                <a16:creationId xmlns:a16="http://schemas.microsoft.com/office/drawing/2014/main" id="{3BE67C2D-9090-4957-86FB-87D8C650597A}"/>
              </a:ext>
            </a:extLst>
          </p:cNvPr>
          <p:cNvSpPr>
            <a:spLocks noChangeArrowheads="1"/>
          </p:cNvSpPr>
          <p:nvPr/>
        </p:nvSpPr>
        <p:spPr bwMode="auto">
          <a:xfrm rot="1041161">
            <a:off x="5653088" y="3616325"/>
            <a:ext cx="1150937" cy="1741488"/>
          </a:xfrm>
          <a:prstGeom prst="ellipse">
            <a:avLst/>
          </a:prstGeom>
          <a:solidFill>
            <a:srgbClr val="FF0211"/>
          </a:solidFill>
          <a:ln w="9525">
            <a:solidFill>
              <a:srgbClr val="FF0211"/>
            </a:solidFill>
            <a:round/>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60" name="Line 24">
            <a:extLst>
              <a:ext uri="{FF2B5EF4-FFF2-40B4-BE49-F238E27FC236}">
                <a16:creationId xmlns:a16="http://schemas.microsoft.com/office/drawing/2014/main" id="{A0FC68C7-6779-4A8D-AF0F-7515F94A9A0B}"/>
              </a:ext>
            </a:extLst>
          </p:cNvPr>
          <p:cNvSpPr>
            <a:spLocks noChangeShapeType="1"/>
          </p:cNvSpPr>
          <p:nvPr/>
        </p:nvSpPr>
        <p:spPr bwMode="auto">
          <a:xfrm flipH="1">
            <a:off x="6696075" y="1517650"/>
            <a:ext cx="147638" cy="1808163"/>
          </a:xfrm>
          <a:prstGeom prst="line">
            <a:avLst/>
          </a:prstGeom>
          <a:noFill/>
          <a:ln w="149225">
            <a:solidFill>
              <a:srgbClr val="00051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47161" name="Arc 25">
            <a:extLst>
              <a:ext uri="{FF2B5EF4-FFF2-40B4-BE49-F238E27FC236}">
                <a16:creationId xmlns:a16="http://schemas.microsoft.com/office/drawing/2014/main" id="{5DB56A8F-E885-43B6-817A-35BA0979A211}"/>
              </a:ext>
            </a:extLst>
          </p:cNvPr>
          <p:cNvSpPr>
            <a:spLocks/>
          </p:cNvSpPr>
          <p:nvPr/>
        </p:nvSpPr>
        <p:spPr bwMode="auto">
          <a:xfrm>
            <a:off x="6913563" y="1652588"/>
            <a:ext cx="241300" cy="3975100"/>
          </a:xfrm>
          <a:custGeom>
            <a:avLst/>
            <a:gdLst>
              <a:gd name="G0" fmla="+- 130 0 0"/>
              <a:gd name="G1" fmla="+- 21600 0 0"/>
              <a:gd name="G2" fmla="+- 21600 0 0"/>
              <a:gd name="T0" fmla="*/ 130 w 21730"/>
              <a:gd name="T1" fmla="*/ 0 h 43200"/>
              <a:gd name="T2" fmla="*/ 0 w 21730"/>
              <a:gd name="T3" fmla="*/ 43200 h 43200"/>
              <a:gd name="T4" fmla="*/ 130 w 21730"/>
              <a:gd name="T5" fmla="*/ 21600 h 43200"/>
            </a:gdLst>
            <a:ahLst/>
            <a:cxnLst>
              <a:cxn ang="0">
                <a:pos x="T0" y="T1"/>
              </a:cxn>
              <a:cxn ang="0">
                <a:pos x="T2" y="T3"/>
              </a:cxn>
              <a:cxn ang="0">
                <a:pos x="T4" y="T5"/>
              </a:cxn>
            </a:cxnLst>
            <a:rect l="0" t="0" r="r" b="b"/>
            <a:pathLst>
              <a:path w="21730" h="43200" fill="none" extrusionOk="0">
                <a:moveTo>
                  <a:pt x="129" y="0"/>
                </a:moveTo>
                <a:cubicBezTo>
                  <a:pt x="12059" y="0"/>
                  <a:pt x="21730" y="9670"/>
                  <a:pt x="21730" y="21600"/>
                </a:cubicBezTo>
                <a:cubicBezTo>
                  <a:pt x="21730" y="33529"/>
                  <a:pt x="12059" y="43200"/>
                  <a:pt x="130" y="43200"/>
                </a:cubicBezTo>
                <a:cubicBezTo>
                  <a:pt x="86" y="43200"/>
                  <a:pt x="43" y="43199"/>
                  <a:pt x="0" y="43199"/>
                </a:cubicBezTo>
              </a:path>
              <a:path w="21730" h="43200" stroke="0" extrusionOk="0">
                <a:moveTo>
                  <a:pt x="129" y="0"/>
                </a:moveTo>
                <a:cubicBezTo>
                  <a:pt x="12059" y="0"/>
                  <a:pt x="21730" y="9670"/>
                  <a:pt x="21730" y="21600"/>
                </a:cubicBezTo>
                <a:cubicBezTo>
                  <a:pt x="21730" y="33529"/>
                  <a:pt x="12059" y="43200"/>
                  <a:pt x="130" y="43200"/>
                </a:cubicBezTo>
                <a:cubicBezTo>
                  <a:pt x="86" y="43200"/>
                  <a:pt x="43" y="43199"/>
                  <a:pt x="0" y="43199"/>
                </a:cubicBezTo>
                <a:lnTo>
                  <a:pt x="130" y="21600"/>
                </a:lnTo>
                <a:close/>
              </a:path>
            </a:pathLst>
          </a:custGeom>
          <a:noFill/>
          <a:ln w="142875">
            <a:solidFill>
              <a:srgbClr val="0099CC"/>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62" name="Freeform 26">
            <a:extLst>
              <a:ext uri="{FF2B5EF4-FFF2-40B4-BE49-F238E27FC236}">
                <a16:creationId xmlns:a16="http://schemas.microsoft.com/office/drawing/2014/main" id="{82238D92-6DD1-48C5-9049-8F2B81A064EC}"/>
              </a:ext>
            </a:extLst>
          </p:cNvPr>
          <p:cNvSpPr>
            <a:spLocks/>
          </p:cNvSpPr>
          <p:nvPr/>
        </p:nvSpPr>
        <p:spPr bwMode="auto">
          <a:xfrm>
            <a:off x="6218238" y="2401888"/>
            <a:ext cx="1639887" cy="3033712"/>
          </a:xfrm>
          <a:custGeom>
            <a:avLst/>
            <a:gdLst>
              <a:gd name="T0" fmla="*/ 167 w 782"/>
              <a:gd name="T1" fmla="*/ 902 h 1827"/>
              <a:gd name="T2" fmla="*/ 76 w 782"/>
              <a:gd name="T3" fmla="*/ 744 h 1827"/>
              <a:gd name="T4" fmla="*/ 11 w 782"/>
              <a:gd name="T5" fmla="*/ 503 h 1827"/>
              <a:gd name="T6" fmla="*/ 11 w 782"/>
              <a:gd name="T7" fmla="*/ 298 h 1827"/>
              <a:gd name="T8" fmla="*/ 65 w 782"/>
              <a:gd name="T9" fmla="*/ 204 h 1827"/>
              <a:gd name="T10" fmla="*/ 148 w 782"/>
              <a:gd name="T11" fmla="*/ 121 h 1827"/>
              <a:gd name="T12" fmla="*/ 269 w 782"/>
              <a:gd name="T13" fmla="*/ 51 h 1827"/>
              <a:gd name="T14" fmla="*/ 389 w 782"/>
              <a:gd name="T15" fmla="*/ 19 h 1827"/>
              <a:gd name="T16" fmla="*/ 641 w 782"/>
              <a:gd name="T17" fmla="*/ 164 h 1827"/>
              <a:gd name="T18" fmla="*/ 762 w 782"/>
              <a:gd name="T19" fmla="*/ 374 h 1827"/>
              <a:gd name="T20" fmla="*/ 762 w 782"/>
              <a:gd name="T21" fmla="*/ 818 h 1827"/>
              <a:gd name="T22" fmla="*/ 697 w 782"/>
              <a:gd name="T23" fmla="*/ 1062 h 1827"/>
              <a:gd name="T24" fmla="*/ 576 w 782"/>
              <a:gd name="T25" fmla="*/ 1515 h 1827"/>
              <a:gd name="T26" fmla="*/ 492 w 782"/>
              <a:gd name="T27" fmla="*/ 182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2" h="1827">
                <a:moveTo>
                  <a:pt x="167" y="902"/>
                </a:moveTo>
                <a:cubicBezTo>
                  <a:pt x="134" y="856"/>
                  <a:pt x="102" y="811"/>
                  <a:pt x="76" y="744"/>
                </a:cubicBezTo>
                <a:cubicBezTo>
                  <a:pt x="50" y="677"/>
                  <a:pt x="22" y="577"/>
                  <a:pt x="11" y="503"/>
                </a:cubicBezTo>
                <a:cubicBezTo>
                  <a:pt x="0" y="429"/>
                  <a:pt x="2" y="348"/>
                  <a:pt x="11" y="298"/>
                </a:cubicBezTo>
                <a:cubicBezTo>
                  <a:pt x="20" y="248"/>
                  <a:pt x="42" y="233"/>
                  <a:pt x="65" y="204"/>
                </a:cubicBezTo>
                <a:cubicBezTo>
                  <a:pt x="88" y="175"/>
                  <a:pt x="114" y="146"/>
                  <a:pt x="148" y="121"/>
                </a:cubicBezTo>
                <a:cubicBezTo>
                  <a:pt x="182" y="96"/>
                  <a:pt x="229" y="68"/>
                  <a:pt x="269" y="51"/>
                </a:cubicBezTo>
                <a:cubicBezTo>
                  <a:pt x="309" y="34"/>
                  <a:pt x="327" y="0"/>
                  <a:pt x="389" y="19"/>
                </a:cubicBezTo>
                <a:cubicBezTo>
                  <a:pt x="451" y="38"/>
                  <a:pt x="579" y="105"/>
                  <a:pt x="641" y="164"/>
                </a:cubicBezTo>
                <a:cubicBezTo>
                  <a:pt x="703" y="223"/>
                  <a:pt x="742" y="265"/>
                  <a:pt x="762" y="374"/>
                </a:cubicBezTo>
                <a:cubicBezTo>
                  <a:pt x="782" y="483"/>
                  <a:pt x="773" y="703"/>
                  <a:pt x="762" y="818"/>
                </a:cubicBezTo>
                <a:cubicBezTo>
                  <a:pt x="751" y="933"/>
                  <a:pt x="728" y="946"/>
                  <a:pt x="697" y="1062"/>
                </a:cubicBezTo>
                <a:cubicBezTo>
                  <a:pt x="666" y="1178"/>
                  <a:pt x="610" y="1388"/>
                  <a:pt x="576" y="1515"/>
                </a:cubicBezTo>
                <a:cubicBezTo>
                  <a:pt x="542" y="1642"/>
                  <a:pt x="506" y="1771"/>
                  <a:pt x="492" y="1827"/>
                </a:cubicBezTo>
              </a:path>
            </a:pathLst>
          </a:custGeom>
          <a:noFill/>
          <a:ln w="273050">
            <a:solidFill>
              <a:srgbClr val="FF021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47163" name="Arc 27">
            <a:extLst>
              <a:ext uri="{FF2B5EF4-FFF2-40B4-BE49-F238E27FC236}">
                <a16:creationId xmlns:a16="http://schemas.microsoft.com/office/drawing/2014/main" id="{9410D4D4-8A53-4EB1-A853-887931A0B372}"/>
              </a:ext>
            </a:extLst>
          </p:cNvPr>
          <p:cNvSpPr>
            <a:spLocks/>
          </p:cNvSpPr>
          <p:nvPr/>
        </p:nvSpPr>
        <p:spPr bwMode="auto">
          <a:xfrm rot="-812934">
            <a:off x="5586413" y="5341938"/>
            <a:ext cx="2187575" cy="1778000"/>
          </a:xfrm>
          <a:custGeom>
            <a:avLst/>
            <a:gdLst>
              <a:gd name="G0" fmla="+- 0 0 0"/>
              <a:gd name="G1" fmla="+- 21600 0 0"/>
              <a:gd name="G2" fmla="+- 21600 0 0"/>
              <a:gd name="T0" fmla="*/ 0 w 16647"/>
              <a:gd name="T1" fmla="*/ 0 h 21600"/>
              <a:gd name="T2" fmla="*/ 16647 w 16647"/>
              <a:gd name="T3" fmla="*/ 7837 h 21600"/>
              <a:gd name="T4" fmla="*/ 0 w 16647"/>
              <a:gd name="T5" fmla="*/ 21600 h 21600"/>
            </a:gdLst>
            <a:ahLst/>
            <a:cxnLst>
              <a:cxn ang="0">
                <a:pos x="T0" y="T1"/>
              </a:cxn>
              <a:cxn ang="0">
                <a:pos x="T2" y="T3"/>
              </a:cxn>
              <a:cxn ang="0">
                <a:pos x="T4" y="T5"/>
              </a:cxn>
            </a:cxnLst>
            <a:rect l="0" t="0" r="r" b="b"/>
            <a:pathLst>
              <a:path w="16647" h="21600" fill="none" extrusionOk="0">
                <a:moveTo>
                  <a:pt x="-1" y="0"/>
                </a:moveTo>
                <a:cubicBezTo>
                  <a:pt x="6439" y="0"/>
                  <a:pt x="12543" y="2873"/>
                  <a:pt x="16647" y="7836"/>
                </a:cubicBezTo>
              </a:path>
              <a:path w="16647" h="21600" stroke="0" extrusionOk="0">
                <a:moveTo>
                  <a:pt x="-1" y="0"/>
                </a:moveTo>
                <a:cubicBezTo>
                  <a:pt x="6439" y="0"/>
                  <a:pt x="12543" y="2873"/>
                  <a:pt x="16647" y="7836"/>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64" name="Rectangle 28">
            <a:extLst>
              <a:ext uri="{FF2B5EF4-FFF2-40B4-BE49-F238E27FC236}">
                <a16:creationId xmlns:a16="http://schemas.microsoft.com/office/drawing/2014/main" id="{C18B700C-FA48-4BC6-9EED-8477627EF1D4}"/>
              </a:ext>
            </a:extLst>
          </p:cNvPr>
          <p:cNvSpPr>
            <a:spLocks noChangeArrowheads="1"/>
          </p:cNvSpPr>
          <p:nvPr/>
        </p:nvSpPr>
        <p:spPr bwMode="auto">
          <a:xfrm rot="-1590089">
            <a:off x="7251700" y="164306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65" name="Arc 29">
            <a:extLst>
              <a:ext uri="{FF2B5EF4-FFF2-40B4-BE49-F238E27FC236}">
                <a16:creationId xmlns:a16="http://schemas.microsoft.com/office/drawing/2014/main" id="{04FF9974-CE0F-4E20-922A-AD5C8EC09AD8}"/>
              </a:ext>
            </a:extLst>
          </p:cNvPr>
          <p:cNvSpPr>
            <a:spLocks/>
          </p:cNvSpPr>
          <p:nvPr/>
        </p:nvSpPr>
        <p:spPr bwMode="auto">
          <a:xfrm rot="11334103" flipH="1">
            <a:off x="6518275" y="1228725"/>
            <a:ext cx="1247775" cy="531813"/>
          </a:xfrm>
          <a:custGeom>
            <a:avLst/>
            <a:gdLst>
              <a:gd name="G0" fmla="+- 0 0 0"/>
              <a:gd name="G1" fmla="+- 21600 0 0"/>
              <a:gd name="G2" fmla="+- 21600 0 0"/>
              <a:gd name="T0" fmla="*/ 0 w 21497"/>
              <a:gd name="T1" fmla="*/ 0 h 21600"/>
              <a:gd name="T2" fmla="*/ 21497 w 21497"/>
              <a:gd name="T3" fmla="*/ 19495 h 21600"/>
              <a:gd name="T4" fmla="*/ 0 w 21497"/>
              <a:gd name="T5" fmla="*/ 21600 h 21600"/>
            </a:gdLst>
            <a:ahLst/>
            <a:cxnLst>
              <a:cxn ang="0">
                <a:pos x="T0" y="T1"/>
              </a:cxn>
              <a:cxn ang="0">
                <a:pos x="T2" y="T3"/>
              </a:cxn>
              <a:cxn ang="0">
                <a:pos x="T4" y="T5"/>
              </a:cxn>
            </a:cxnLst>
            <a:rect l="0" t="0" r="r" b="b"/>
            <a:pathLst>
              <a:path w="21497" h="21600" fill="none" extrusionOk="0">
                <a:moveTo>
                  <a:pt x="-1" y="0"/>
                </a:moveTo>
                <a:cubicBezTo>
                  <a:pt x="11114" y="0"/>
                  <a:pt x="20414" y="8433"/>
                  <a:pt x="21497" y="19494"/>
                </a:cubicBezTo>
              </a:path>
              <a:path w="21497" h="21600" stroke="0" extrusionOk="0">
                <a:moveTo>
                  <a:pt x="-1" y="0"/>
                </a:moveTo>
                <a:cubicBezTo>
                  <a:pt x="11114" y="0"/>
                  <a:pt x="20414" y="8433"/>
                  <a:pt x="21497" y="19494"/>
                </a:cubicBezTo>
                <a:lnTo>
                  <a:pt x="0" y="21600"/>
                </a:lnTo>
                <a:close/>
              </a:path>
            </a:pathLst>
          </a:custGeom>
          <a:noFill/>
          <a:ln w="101600">
            <a:solidFill>
              <a:schemeClr val="tx2"/>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rot="10800000" wrap="none" anchor="ctr"/>
          <a:lstStyle/>
          <a:p>
            <a:endParaRPr lang="uk-UA" altLang="uk-UA">
              <a:latin typeface="Arial" panose="020B0604020202020204" pitchFamily="34" charset="0"/>
            </a:endParaRPr>
          </a:p>
        </p:txBody>
      </p:sp>
      <p:sp>
        <p:nvSpPr>
          <p:cNvPr id="347166" name="Arc 30">
            <a:extLst>
              <a:ext uri="{FF2B5EF4-FFF2-40B4-BE49-F238E27FC236}">
                <a16:creationId xmlns:a16="http://schemas.microsoft.com/office/drawing/2014/main" id="{752AC7BD-67E7-4204-9273-D0EF7CCE6EC1}"/>
              </a:ext>
            </a:extLst>
          </p:cNvPr>
          <p:cNvSpPr>
            <a:spLocks/>
          </p:cNvSpPr>
          <p:nvPr/>
        </p:nvSpPr>
        <p:spPr bwMode="auto">
          <a:xfrm rot="20838274" flipV="1">
            <a:off x="6361113" y="1681163"/>
            <a:ext cx="384175" cy="7667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47167" name="Freeform 31">
            <a:extLst>
              <a:ext uri="{FF2B5EF4-FFF2-40B4-BE49-F238E27FC236}">
                <a16:creationId xmlns:a16="http://schemas.microsoft.com/office/drawing/2014/main" id="{1C7D7FE1-2976-49BF-8BB2-6270E56E01F2}"/>
              </a:ext>
            </a:extLst>
          </p:cNvPr>
          <p:cNvSpPr>
            <a:spLocks/>
          </p:cNvSpPr>
          <p:nvPr/>
        </p:nvSpPr>
        <p:spPr bwMode="auto">
          <a:xfrm>
            <a:off x="5316538" y="1682750"/>
            <a:ext cx="1314450" cy="3962400"/>
          </a:xfrm>
          <a:custGeom>
            <a:avLst/>
            <a:gdLst>
              <a:gd name="T0" fmla="*/ 828 w 828"/>
              <a:gd name="T1" fmla="*/ 102 h 2496"/>
              <a:gd name="T2" fmla="*/ 822 w 828"/>
              <a:gd name="T3" fmla="*/ 210 h 2496"/>
              <a:gd name="T4" fmla="*/ 816 w 828"/>
              <a:gd name="T5" fmla="*/ 294 h 2496"/>
              <a:gd name="T6" fmla="*/ 792 w 828"/>
              <a:gd name="T7" fmla="*/ 414 h 2496"/>
              <a:gd name="T8" fmla="*/ 702 w 828"/>
              <a:gd name="T9" fmla="*/ 522 h 2496"/>
              <a:gd name="T10" fmla="*/ 618 w 828"/>
              <a:gd name="T11" fmla="*/ 594 h 2496"/>
              <a:gd name="T12" fmla="*/ 534 w 828"/>
              <a:gd name="T13" fmla="*/ 672 h 2496"/>
              <a:gd name="T14" fmla="*/ 480 w 828"/>
              <a:gd name="T15" fmla="*/ 834 h 2496"/>
              <a:gd name="T16" fmla="*/ 486 w 828"/>
              <a:gd name="T17" fmla="*/ 942 h 2496"/>
              <a:gd name="T18" fmla="*/ 498 w 828"/>
              <a:gd name="T19" fmla="*/ 1056 h 2496"/>
              <a:gd name="T20" fmla="*/ 540 w 828"/>
              <a:gd name="T21" fmla="*/ 1164 h 2496"/>
              <a:gd name="T22" fmla="*/ 576 w 828"/>
              <a:gd name="T23" fmla="*/ 1242 h 2496"/>
              <a:gd name="T24" fmla="*/ 528 w 828"/>
              <a:gd name="T25" fmla="*/ 1266 h 2496"/>
              <a:gd name="T26" fmla="*/ 426 w 828"/>
              <a:gd name="T27" fmla="*/ 1356 h 2496"/>
              <a:gd name="T28" fmla="*/ 264 w 828"/>
              <a:gd name="T29" fmla="*/ 1530 h 2496"/>
              <a:gd name="T30" fmla="*/ 204 w 828"/>
              <a:gd name="T31" fmla="*/ 1710 h 2496"/>
              <a:gd name="T32" fmla="*/ 186 w 828"/>
              <a:gd name="T33" fmla="*/ 1860 h 2496"/>
              <a:gd name="T34" fmla="*/ 204 w 828"/>
              <a:gd name="T35" fmla="*/ 2028 h 2496"/>
              <a:gd name="T36" fmla="*/ 234 w 828"/>
              <a:gd name="T37" fmla="*/ 2142 h 2496"/>
              <a:gd name="T38" fmla="*/ 300 w 828"/>
              <a:gd name="T39" fmla="*/ 2256 h 2496"/>
              <a:gd name="T40" fmla="*/ 348 w 828"/>
              <a:gd name="T41" fmla="*/ 2358 h 2496"/>
              <a:gd name="T42" fmla="*/ 276 w 828"/>
              <a:gd name="T43" fmla="*/ 2448 h 2496"/>
              <a:gd name="T44" fmla="*/ 54 w 828"/>
              <a:gd name="T45" fmla="*/ 2496 h 2496"/>
              <a:gd name="T46" fmla="*/ 18 w 828"/>
              <a:gd name="T47" fmla="*/ 2136 h 2496"/>
              <a:gd name="T48" fmla="*/ 0 w 828"/>
              <a:gd name="T49" fmla="*/ 1896 h 2496"/>
              <a:gd name="T50" fmla="*/ 0 w 828"/>
              <a:gd name="T51" fmla="*/ 1662 h 2496"/>
              <a:gd name="T52" fmla="*/ 24 w 828"/>
              <a:gd name="T53" fmla="*/ 1404 h 2496"/>
              <a:gd name="T54" fmla="*/ 48 w 828"/>
              <a:gd name="T55" fmla="*/ 1182 h 2496"/>
              <a:gd name="T56" fmla="*/ 90 w 828"/>
              <a:gd name="T57" fmla="*/ 972 h 2496"/>
              <a:gd name="T58" fmla="*/ 144 w 828"/>
              <a:gd name="T59" fmla="*/ 768 h 2496"/>
              <a:gd name="T60" fmla="*/ 222 w 828"/>
              <a:gd name="T61" fmla="*/ 564 h 2496"/>
              <a:gd name="T62" fmla="*/ 282 w 828"/>
              <a:gd name="T63" fmla="*/ 456 h 2496"/>
              <a:gd name="T64" fmla="*/ 384 w 828"/>
              <a:gd name="T65" fmla="*/ 264 h 2496"/>
              <a:gd name="T66" fmla="*/ 510 w 828"/>
              <a:gd name="T67" fmla="*/ 114 h 2496"/>
              <a:gd name="T68" fmla="*/ 660 w 828"/>
              <a:gd name="T69" fmla="*/ 12 h 2496"/>
              <a:gd name="T70" fmla="*/ 810 w 828"/>
              <a:gd name="T71" fmla="*/ 30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8" h="2496">
                <a:moveTo>
                  <a:pt x="810" y="30"/>
                </a:moveTo>
                <a:lnTo>
                  <a:pt x="828" y="102"/>
                </a:lnTo>
                <a:lnTo>
                  <a:pt x="828" y="150"/>
                </a:lnTo>
                <a:lnTo>
                  <a:pt x="822" y="210"/>
                </a:lnTo>
                <a:lnTo>
                  <a:pt x="822" y="252"/>
                </a:lnTo>
                <a:lnTo>
                  <a:pt x="816" y="294"/>
                </a:lnTo>
                <a:lnTo>
                  <a:pt x="804" y="360"/>
                </a:lnTo>
                <a:lnTo>
                  <a:pt x="792" y="414"/>
                </a:lnTo>
                <a:lnTo>
                  <a:pt x="738" y="486"/>
                </a:lnTo>
                <a:lnTo>
                  <a:pt x="702" y="522"/>
                </a:lnTo>
                <a:lnTo>
                  <a:pt x="654" y="552"/>
                </a:lnTo>
                <a:lnTo>
                  <a:pt x="618" y="594"/>
                </a:lnTo>
                <a:lnTo>
                  <a:pt x="576" y="630"/>
                </a:lnTo>
                <a:lnTo>
                  <a:pt x="534" y="672"/>
                </a:lnTo>
                <a:lnTo>
                  <a:pt x="480" y="744"/>
                </a:lnTo>
                <a:lnTo>
                  <a:pt x="480" y="834"/>
                </a:lnTo>
                <a:lnTo>
                  <a:pt x="480" y="888"/>
                </a:lnTo>
                <a:lnTo>
                  <a:pt x="486" y="942"/>
                </a:lnTo>
                <a:lnTo>
                  <a:pt x="480" y="984"/>
                </a:lnTo>
                <a:lnTo>
                  <a:pt x="498" y="1056"/>
                </a:lnTo>
                <a:lnTo>
                  <a:pt x="522" y="1116"/>
                </a:lnTo>
                <a:lnTo>
                  <a:pt x="540" y="1164"/>
                </a:lnTo>
                <a:lnTo>
                  <a:pt x="564" y="1206"/>
                </a:lnTo>
                <a:lnTo>
                  <a:pt x="576" y="1242"/>
                </a:lnTo>
                <a:cubicBezTo>
                  <a:pt x="566" y="1248"/>
                  <a:pt x="556" y="1255"/>
                  <a:pt x="546" y="1260"/>
                </a:cubicBezTo>
                <a:cubicBezTo>
                  <a:pt x="540" y="1263"/>
                  <a:pt x="534" y="1263"/>
                  <a:pt x="528" y="1266"/>
                </a:cubicBezTo>
                <a:cubicBezTo>
                  <a:pt x="522" y="1269"/>
                  <a:pt x="510" y="1278"/>
                  <a:pt x="510" y="1278"/>
                </a:cubicBezTo>
                <a:lnTo>
                  <a:pt x="426" y="1356"/>
                </a:lnTo>
                <a:cubicBezTo>
                  <a:pt x="364" y="1402"/>
                  <a:pt x="369" y="1401"/>
                  <a:pt x="330" y="1440"/>
                </a:cubicBezTo>
                <a:lnTo>
                  <a:pt x="264" y="1530"/>
                </a:lnTo>
                <a:lnTo>
                  <a:pt x="252" y="1608"/>
                </a:lnTo>
                <a:lnTo>
                  <a:pt x="204" y="1710"/>
                </a:lnTo>
                <a:lnTo>
                  <a:pt x="186" y="1788"/>
                </a:lnTo>
                <a:lnTo>
                  <a:pt x="186" y="1860"/>
                </a:lnTo>
                <a:lnTo>
                  <a:pt x="186" y="1938"/>
                </a:lnTo>
                <a:cubicBezTo>
                  <a:pt x="204" y="2024"/>
                  <a:pt x="204" y="1993"/>
                  <a:pt x="204" y="2028"/>
                </a:cubicBezTo>
                <a:cubicBezTo>
                  <a:pt x="229" y="2096"/>
                  <a:pt x="228" y="2071"/>
                  <a:pt x="228" y="2100"/>
                </a:cubicBezTo>
                <a:lnTo>
                  <a:pt x="234" y="2142"/>
                </a:lnTo>
                <a:lnTo>
                  <a:pt x="252" y="2190"/>
                </a:lnTo>
                <a:lnTo>
                  <a:pt x="300" y="2256"/>
                </a:lnTo>
                <a:lnTo>
                  <a:pt x="324" y="2292"/>
                </a:lnTo>
                <a:lnTo>
                  <a:pt x="348" y="2358"/>
                </a:lnTo>
                <a:lnTo>
                  <a:pt x="360" y="2430"/>
                </a:lnTo>
                <a:lnTo>
                  <a:pt x="276" y="2448"/>
                </a:lnTo>
                <a:lnTo>
                  <a:pt x="204" y="2466"/>
                </a:lnTo>
                <a:lnTo>
                  <a:pt x="54" y="2496"/>
                </a:lnTo>
                <a:lnTo>
                  <a:pt x="30" y="2298"/>
                </a:lnTo>
                <a:lnTo>
                  <a:pt x="18" y="2136"/>
                </a:lnTo>
                <a:lnTo>
                  <a:pt x="0" y="2016"/>
                </a:lnTo>
                <a:lnTo>
                  <a:pt x="0" y="1896"/>
                </a:lnTo>
                <a:lnTo>
                  <a:pt x="0" y="1770"/>
                </a:lnTo>
                <a:lnTo>
                  <a:pt x="0" y="1662"/>
                </a:lnTo>
                <a:lnTo>
                  <a:pt x="6" y="1524"/>
                </a:lnTo>
                <a:lnTo>
                  <a:pt x="24" y="1404"/>
                </a:lnTo>
                <a:lnTo>
                  <a:pt x="42" y="1236"/>
                </a:lnTo>
                <a:lnTo>
                  <a:pt x="48" y="1182"/>
                </a:lnTo>
                <a:lnTo>
                  <a:pt x="78" y="1056"/>
                </a:lnTo>
                <a:lnTo>
                  <a:pt x="90" y="972"/>
                </a:lnTo>
                <a:lnTo>
                  <a:pt x="114" y="894"/>
                </a:lnTo>
                <a:lnTo>
                  <a:pt x="144" y="768"/>
                </a:lnTo>
                <a:lnTo>
                  <a:pt x="192" y="648"/>
                </a:lnTo>
                <a:lnTo>
                  <a:pt x="222" y="564"/>
                </a:lnTo>
                <a:lnTo>
                  <a:pt x="258" y="492"/>
                </a:lnTo>
                <a:lnTo>
                  <a:pt x="282" y="456"/>
                </a:lnTo>
                <a:lnTo>
                  <a:pt x="330" y="342"/>
                </a:lnTo>
                <a:lnTo>
                  <a:pt x="384" y="264"/>
                </a:lnTo>
                <a:lnTo>
                  <a:pt x="468" y="162"/>
                </a:lnTo>
                <a:lnTo>
                  <a:pt x="510" y="114"/>
                </a:lnTo>
                <a:lnTo>
                  <a:pt x="606" y="54"/>
                </a:lnTo>
                <a:lnTo>
                  <a:pt x="660" y="12"/>
                </a:lnTo>
                <a:lnTo>
                  <a:pt x="726" y="0"/>
                </a:lnTo>
                <a:lnTo>
                  <a:pt x="810" y="30"/>
                </a:lnTo>
                <a:close/>
              </a:path>
            </a:pathLst>
          </a:custGeom>
          <a:pattFill prst="wdDnDiag">
            <a:fgClr>
              <a:srgbClr val="FFFF00">
                <a:alpha val="50%"/>
              </a:srgbClr>
            </a:fgClr>
            <a:bgClr>
              <a:srgbClr val="003399">
                <a:alpha val="50%"/>
              </a:srgbClr>
            </a:bgClr>
          </a:patt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47167"/>
                                        </p:tgtEl>
                                        <p:attrNameLst>
                                          <p:attrName>style.visibility</p:attrName>
                                        </p:attrNameLst>
                                      </p:cBhvr>
                                      <p:to>
                                        <p:strVal val="visible"/>
                                      </p:to>
                                    </p:set>
                                    <p:animEffect transition="in" filter="wipe(up)">
                                      <p:cBhvr>
                                        <p:cTn id="7" dur="500"/>
                                        <p:tgtEl>
                                          <p:spTgt spid="347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45090" name="Line 2">
            <a:extLst>
              <a:ext uri="{FF2B5EF4-FFF2-40B4-BE49-F238E27FC236}">
                <a16:creationId xmlns:a16="http://schemas.microsoft.com/office/drawing/2014/main" id="{66FB3D8D-6380-4156-A1E9-16C4082EE915}"/>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45091" name="Rectangle 3">
            <a:extLst>
              <a:ext uri="{FF2B5EF4-FFF2-40B4-BE49-F238E27FC236}">
                <a16:creationId xmlns:a16="http://schemas.microsoft.com/office/drawing/2014/main" id="{E2074B2B-5872-4C78-96B6-A3DF767ACBE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45092" name="Rectangle 4">
            <a:extLst>
              <a:ext uri="{FF2B5EF4-FFF2-40B4-BE49-F238E27FC236}">
                <a16:creationId xmlns:a16="http://schemas.microsoft.com/office/drawing/2014/main" id="{5B2EA770-8735-4932-877E-D4F8DC9A13FF}"/>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Anterior Mediastinal Masses</a:t>
            </a:r>
            <a:endParaRPr lang="en-US" altLang="uk-UA"/>
          </a:p>
        </p:txBody>
      </p:sp>
      <p:sp>
        <p:nvSpPr>
          <p:cNvPr id="345093" name="Rectangle 5">
            <a:extLst>
              <a:ext uri="{FF2B5EF4-FFF2-40B4-BE49-F238E27FC236}">
                <a16:creationId xmlns:a16="http://schemas.microsoft.com/office/drawing/2014/main" id="{E3683196-5968-47C0-82C9-906BB134FF05}"/>
              </a:ext>
            </a:extLst>
          </p:cNvPr>
          <p:cNvSpPr>
            <a:spLocks noChangeArrowheads="1"/>
          </p:cNvSpPr>
          <p:nvPr/>
        </p:nvSpPr>
        <p:spPr bwMode="auto">
          <a:xfrm>
            <a:off x="2438400" y="2895600"/>
            <a:ext cx="4895850" cy="2476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Thymoma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Teratoma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Substernal thyroid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Lymphoma</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5093">
                                            <p:txEl>
                                              <p:pRg st="0" end="0"/>
                                            </p:txEl>
                                          </p:spTgt>
                                        </p:tgtEl>
                                        <p:attrNameLst>
                                          <p:attrName>style.visibility</p:attrName>
                                        </p:attrNameLst>
                                      </p:cBhvr>
                                      <p:to>
                                        <p:strVal val="visible"/>
                                      </p:to>
                                    </p:set>
                                    <p:animEffect transition="in" filter="wipe(up)">
                                      <p:cBhvr>
                                        <p:cTn id="7" dur="500"/>
                                        <p:tgtEl>
                                          <p:spTgt spid="34509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45093">
                                            <p:txEl>
                                              <p:pRg st="1" end="1"/>
                                            </p:txEl>
                                          </p:spTgt>
                                        </p:tgtEl>
                                        <p:attrNameLst>
                                          <p:attrName>style.visibility</p:attrName>
                                        </p:attrNameLst>
                                      </p:cBhvr>
                                      <p:to>
                                        <p:strVal val="visible"/>
                                      </p:to>
                                    </p:set>
                                    <p:animEffect transition="in" filter="wipe(up)">
                                      <p:cBhvr>
                                        <p:cTn id="12" dur="500"/>
                                        <p:tgtEl>
                                          <p:spTgt spid="34509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45093">
                                            <p:txEl>
                                              <p:pRg st="2" end="2"/>
                                            </p:txEl>
                                          </p:spTgt>
                                        </p:tgtEl>
                                        <p:attrNameLst>
                                          <p:attrName>style.visibility</p:attrName>
                                        </p:attrNameLst>
                                      </p:cBhvr>
                                      <p:to>
                                        <p:strVal val="visible"/>
                                      </p:to>
                                    </p:set>
                                    <p:animEffect transition="in" filter="wipe(up)">
                                      <p:cBhvr>
                                        <p:cTn id="17" dur="500"/>
                                        <p:tgtEl>
                                          <p:spTgt spid="34509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5093">
                                            <p:txEl>
                                              <p:pRg st="3" end="3"/>
                                            </p:txEl>
                                          </p:spTgt>
                                        </p:tgtEl>
                                        <p:attrNameLst>
                                          <p:attrName>style.visibility</p:attrName>
                                        </p:attrNameLst>
                                      </p:cBhvr>
                                      <p:to>
                                        <p:strVal val="visible"/>
                                      </p:to>
                                    </p:set>
                                    <p:animEffect transition="in" filter="wipe(up)">
                                      <p:cBhvr>
                                        <p:cTn id="22" dur="500"/>
                                        <p:tgtEl>
                                          <p:spTgt spid="345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3" grpId="0" build="p" autoUpdateAnimBg="0"/>
    </p:bldLst>
  </p:timing>
</p:sld>
</file>

<file path=ppt/slides/slide5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48162" name="Group 2">
            <a:extLst>
              <a:ext uri="{FF2B5EF4-FFF2-40B4-BE49-F238E27FC236}">
                <a16:creationId xmlns:a16="http://schemas.microsoft.com/office/drawing/2014/main" id="{211F0BCD-83A7-4EA7-92B9-09FC5A0FF3BC}"/>
              </a:ext>
            </a:extLst>
          </p:cNvPr>
          <p:cNvGrpSpPr>
            <a:grpSpLocks/>
          </p:cNvGrpSpPr>
          <p:nvPr/>
        </p:nvGrpSpPr>
        <p:grpSpPr bwMode="auto">
          <a:xfrm>
            <a:off x="-4763" y="-9525"/>
            <a:ext cx="9140826" cy="6850063"/>
            <a:chOff x="0" y="0"/>
            <a:chExt cx="5758" cy="4315"/>
          </a:xfrm>
        </p:grpSpPr>
        <p:grpSp>
          <p:nvGrpSpPr>
            <p:cNvPr id="348163" name="Group 3">
              <a:extLst>
                <a:ext uri="{FF2B5EF4-FFF2-40B4-BE49-F238E27FC236}">
                  <a16:creationId xmlns:a16="http://schemas.microsoft.com/office/drawing/2014/main" id="{EA91793A-7B5C-436C-9346-8EA21EFEF8C6}"/>
                </a:ext>
              </a:extLst>
            </p:cNvPr>
            <p:cNvGrpSpPr>
              <a:grpSpLocks/>
            </p:cNvGrpSpPr>
            <p:nvPr/>
          </p:nvGrpSpPr>
          <p:grpSpPr bwMode="auto">
            <a:xfrm>
              <a:off x="1728" y="2230"/>
              <a:ext cx="4027" cy="2085"/>
              <a:chOff x="1728" y="2230"/>
              <a:chExt cx="4027" cy="2085"/>
            </a:xfrm>
          </p:grpSpPr>
          <p:sp>
            <p:nvSpPr>
              <p:cNvPr id="348164" name="Freeform 4">
                <a:extLst>
                  <a:ext uri="{FF2B5EF4-FFF2-40B4-BE49-F238E27FC236}">
                    <a16:creationId xmlns:a16="http://schemas.microsoft.com/office/drawing/2014/main" id="{574D1533-1040-4019-A9B6-CCCC8A674EAF}"/>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8165" name="Freeform 5">
                <a:extLst>
                  <a:ext uri="{FF2B5EF4-FFF2-40B4-BE49-F238E27FC236}">
                    <a16:creationId xmlns:a16="http://schemas.microsoft.com/office/drawing/2014/main" id="{3DAAE678-54C7-40EB-8687-397472552F70}"/>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8166" name="Freeform 6">
                <a:extLst>
                  <a:ext uri="{FF2B5EF4-FFF2-40B4-BE49-F238E27FC236}">
                    <a16:creationId xmlns:a16="http://schemas.microsoft.com/office/drawing/2014/main" id="{0B473243-EEA0-4FC4-B886-CC5BF4DA6073}"/>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8167" name="Freeform 7">
                <a:extLst>
                  <a:ext uri="{FF2B5EF4-FFF2-40B4-BE49-F238E27FC236}">
                    <a16:creationId xmlns:a16="http://schemas.microsoft.com/office/drawing/2014/main" id="{EF2A602F-747D-46BA-A41E-DA443E5C1F46}"/>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8168" name="Freeform 8">
                <a:extLst>
                  <a:ext uri="{FF2B5EF4-FFF2-40B4-BE49-F238E27FC236}">
                    <a16:creationId xmlns:a16="http://schemas.microsoft.com/office/drawing/2014/main" id="{48578A92-8341-4955-BC78-8238678B3154}"/>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8169" name="Freeform 9">
              <a:extLst>
                <a:ext uri="{FF2B5EF4-FFF2-40B4-BE49-F238E27FC236}">
                  <a16:creationId xmlns:a16="http://schemas.microsoft.com/office/drawing/2014/main" id="{0F8559EF-C36A-4E15-A540-5C59A2435633}"/>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48170" name="Freeform 10">
              <a:extLst>
                <a:ext uri="{FF2B5EF4-FFF2-40B4-BE49-F238E27FC236}">
                  <a16:creationId xmlns:a16="http://schemas.microsoft.com/office/drawing/2014/main" id="{9D370E82-4E92-4447-B49D-22DF2FF85029}"/>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48171" name="Rectangle 11">
            <a:extLst>
              <a:ext uri="{FF2B5EF4-FFF2-40B4-BE49-F238E27FC236}">
                <a16:creationId xmlns:a16="http://schemas.microsoft.com/office/drawing/2014/main" id="{E49D7A0B-B13E-4E92-9538-FB00F190C37D}"/>
              </a:ext>
            </a:extLst>
          </p:cNvPr>
          <p:cNvSpPr>
            <a:spLocks noChangeArrowheads="1"/>
          </p:cNvSpPr>
          <p:nvPr/>
        </p:nvSpPr>
        <p:spPr bwMode="auto">
          <a:xfrm>
            <a:off x="452438" y="265113"/>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Anterior mediastinal masses</a:t>
            </a:r>
            <a:endParaRPr lang="en-US" altLang="uk-UA"/>
          </a:p>
        </p:txBody>
      </p:sp>
      <p:pic>
        <p:nvPicPr>
          <p:cNvPr id="348172" name="Picture 12">
            <a:extLst>
              <a:ext uri="{FF2B5EF4-FFF2-40B4-BE49-F238E27FC236}">
                <a16:creationId xmlns:a16="http://schemas.microsoft.com/office/drawing/2014/main" id="{6E643ECA-8977-4991-BAB8-9A9F5B8966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8" y="1609725"/>
            <a:ext cx="2933700" cy="2119313"/>
          </a:xfrm>
          <a:prstGeom prst="rect">
            <a:avLst/>
          </a:prstGeom>
          <a:noFill/>
          <a:extLst>
            <a:ext uri="{909E8E84-426E-40DD-AFC4-6F175D3DCCD1}">
              <a14:hiddenFill xmlns:a14="http://schemas.microsoft.com/office/drawing/2010/main">
                <a:solidFill>
                  <a:srgbClr val="FFFFFF"/>
                </a:solidFill>
              </a14:hiddenFill>
            </a:ext>
          </a:extLst>
        </p:spPr>
      </p:pic>
      <p:pic>
        <p:nvPicPr>
          <p:cNvPr id="348173" name="Picture 13">
            <a:extLst>
              <a:ext uri="{FF2B5EF4-FFF2-40B4-BE49-F238E27FC236}">
                <a16:creationId xmlns:a16="http://schemas.microsoft.com/office/drawing/2014/main" id="{534C4E19-D16E-4D62-834E-3BD4735AB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4538" y="1604963"/>
            <a:ext cx="2921000" cy="2109787"/>
          </a:xfrm>
          <a:prstGeom prst="rect">
            <a:avLst/>
          </a:prstGeom>
          <a:noFill/>
          <a:extLst>
            <a:ext uri="{909E8E84-426E-40DD-AFC4-6F175D3DCCD1}">
              <a14:hiddenFill xmlns:a14="http://schemas.microsoft.com/office/drawing/2010/main">
                <a:solidFill>
                  <a:srgbClr val="FFFFFF"/>
                </a:solidFill>
              </a14:hiddenFill>
            </a:ext>
          </a:extLst>
        </p:spPr>
      </p:pic>
      <p:pic>
        <p:nvPicPr>
          <p:cNvPr id="348174" name="Picture 14">
            <a:extLst>
              <a:ext uri="{FF2B5EF4-FFF2-40B4-BE49-F238E27FC236}">
                <a16:creationId xmlns:a16="http://schemas.microsoft.com/office/drawing/2014/main" id="{72D4BEEC-ECF8-4649-8B46-6100C65149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4538" y="4437063"/>
            <a:ext cx="2887662" cy="2085975"/>
          </a:xfrm>
          <a:prstGeom prst="rect">
            <a:avLst/>
          </a:prstGeom>
          <a:noFill/>
          <a:extLst>
            <a:ext uri="{909E8E84-426E-40DD-AFC4-6F175D3DCCD1}">
              <a14:hiddenFill xmlns:a14="http://schemas.microsoft.com/office/drawing/2010/main">
                <a:solidFill>
                  <a:srgbClr val="FFFFFF"/>
                </a:solidFill>
              </a14:hiddenFill>
            </a:ext>
          </a:extLst>
        </p:spPr>
      </p:pic>
      <p:pic>
        <p:nvPicPr>
          <p:cNvPr id="348175" name="Picture 15">
            <a:extLst>
              <a:ext uri="{FF2B5EF4-FFF2-40B4-BE49-F238E27FC236}">
                <a16:creationId xmlns:a16="http://schemas.microsoft.com/office/drawing/2014/main" id="{3F4E16D6-8D67-4693-97A1-E2B7521723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063" y="4370388"/>
            <a:ext cx="2886075" cy="2084387"/>
          </a:xfrm>
          <a:prstGeom prst="rect">
            <a:avLst/>
          </a:prstGeom>
          <a:noFill/>
          <a:extLst>
            <a:ext uri="{909E8E84-426E-40DD-AFC4-6F175D3DCCD1}">
              <a14:hiddenFill xmlns:a14="http://schemas.microsoft.com/office/drawing/2010/main">
                <a:solidFill>
                  <a:srgbClr val="FFFFFF"/>
                </a:solidFill>
              </a14:hiddenFill>
            </a:ext>
          </a:extLst>
        </p:spPr>
      </p:pic>
      <p:sp>
        <p:nvSpPr>
          <p:cNvPr id="348176" name="Text Box 16">
            <a:extLst>
              <a:ext uri="{FF2B5EF4-FFF2-40B4-BE49-F238E27FC236}">
                <a16:creationId xmlns:a16="http://schemas.microsoft.com/office/drawing/2014/main" id="{D64362DE-4A49-4781-BF8F-6E2CBDFDB065}"/>
              </a:ext>
            </a:extLst>
          </p:cNvPr>
          <p:cNvSpPr txBox="1">
            <a:spLocks noChangeArrowheads="1"/>
          </p:cNvSpPr>
          <p:nvPr/>
        </p:nvSpPr>
        <p:spPr bwMode="auto">
          <a:xfrm>
            <a:off x="263525" y="3759200"/>
            <a:ext cx="2936875" cy="3968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Thymic hyperplasia</a:t>
            </a:r>
            <a:endParaRPr lang="en-US" altLang="uk-UA">
              <a:latin typeface="Arial" panose="020B0604020202020204" pitchFamily="34" charset="0"/>
            </a:endParaRPr>
          </a:p>
        </p:txBody>
      </p:sp>
      <p:sp>
        <p:nvSpPr>
          <p:cNvPr id="348177" name="Text Box 17">
            <a:extLst>
              <a:ext uri="{FF2B5EF4-FFF2-40B4-BE49-F238E27FC236}">
                <a16:creationId xmlns:a16="http://schemas.microsoft.com/office/drawing/2014/main" id="{5B33AFCA-8BB8-4CA5-B2AC-DD697629794D}"/>
              </a:ext>
            </a:extLst>
          </p:cNvPr>
          <p:cNvSpPr txBox="1">
            <a:spLocks noChangeArrowheads="1"/>
          </p:cNvSpPr>
          <p:nvPr/>
        </p:nvSpPr>
        <p:spPr bwMode="auto">
          <a:xfrm>
            <a:off x="3295650" y="3752850"/>
            <a:ext cx="2855913" cy="3968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teratocarcinoma</a:t>
            </a:r>
            <a:endParaRPr lang="en-US" altLang="uk-UA">
              <a:latin typeface="Arial" panose="020B0604020202020204" pitchFamily="34" charset="0"/>
            </a:endParaRPr>
          </a:p>
        </p:txBody>
      </p:sp>
      <p:sp>
        <p:nvSpPr>
          <p:cNvPr id="348178" name="Text Box 18">
            <a:extLst>
              <a:ext uri="{FF2B5EF4-FFF2-40B4-BE49-F238E27FC236}">
                <a16:creationId xmlns:a16="http://schemas.microsoft.com/office/drawing/2014/main" id="{59DB9640-A367-42F3-9473-46A64171BDA0}"/>
              </a:ext>
            </a:extLst>
          </p:cNvPr>
          <p:cNvSpPr txBox="1">
            <a:spLocks noChangeArrowheads="1"/>
          </p:cNvSpPr>
          <p:nvPr/>
        </p:nvSpPr>
        <p:spPr bwMode="auto">
          <a:xfrm>
            <a:off x="273050" y="6472238"/>
            <a:ext cx="2816225" cy="3968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teratoma</a:t>
            </a:r>
            <a:endParaRPr lang="en-US" altLang="uk-UA">
              <a:latin typeface="Arial" panose="020B0604020202020204" pitchFamily="34" charset="0"/>
            </a:endParaRPr>
          </a:p>
        </p:txBody>
      </p:sp>
      <p:sp>
        <p:nvSpPr>
          <p:cNvPr id="348179" name="Text Box 19">
            <a:extLst>
              <a:ext uri="{FF2B5EF4-FFF2-40B4-BE49-F238E27FC236}">
                <a16:creationId xmlns:a16="http://schemas.microsoft.com/office/drawing/2014/main" id="{01B233CD-7456-49EB-8E04-5D6DE75E98A3}"/>
              </a:ext>
            </a:extLst>
          </p:cNvPr>
          <p:cNvSpPr txBox="1">
            <a:spLocks noChangeArrowheads="1"/>
          </p:cNvSpPr>
          <p:nvPr/>
        </p:nvSpPr>
        <p:spPr bwMode="auto">
          <a:xfrm>
            <a:off x="3328988" y="6451600"/>
            <a:ext cx="2770187" cy="3968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lymphoma</a:t>
            </a:r>
            <a:endParaRPr lang="en-US" altLang="uk-UA">
              <a:latin typeface="Arial" panose="020B0604020202020204" pitchFamily="34" charset="0"/>
            </a:endParaRPr>
          </a:p>
        </p:txBody>
      </p:sp>
      <p:pic>
        <p:nvPicPr>
          <p:cNvPr id="348180" name="Picture 20">
            <a:extLst>
              <a:ext uri="{FF2B5EF4-FFF2-40B4-BE49-F238E27FC236}">
                <a16:creationId xmlns:a16="http://schemas.microsoft.com/office/drawing/2014/main" id="{51604DBE-C8CE-440B-A8F6-1FD6C2C28E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7450" y="1590675"/>
            <a:ext cx="2865438" cy="2149475"/>
          </a:xfrm>
          <a:prstGeom prst="rect">
            <a:avLst/>
          </a:prstGeom>
          <a:noFill/>
          <a:extLst>
            <a:ext uri="{909E8E84-426E-40DD-AFC4-6F175D3DCCD1}">
              <a14:hiddenFill xmlns:a14="http://schemas.microsoft.com/office/drawing/2010/main">
                <a:solidFill>
                  <a:srgbClr val="FFFFFF"/>
                </a:solidFill>
              </a14:hiddenFill>
            </a:ext>
          </a:extLst>
        </p:spPr>
      </p:pic>
      <p:sp>
        <p:nvSpPr>
          <p:cNvPr id="348181" name="Text Box 21">
            <a:extLst>
              <a:ext uri="{FF2B5EF4-FFF2-40B4-BE49-F238E27FC236}">
                <a16:creationId xmlns:a16="http://schemas.microsoft.com/office/drawing/2014/main" id="{C0A82DE8-F840-4C75-97D1-6C96EC54DB90}"/>
              </a:ext>
            </a:extLst>
          </p:cNvPr>
          <p:cNvSpPr txBox="1">
            <a:spLocks noChangeArrowheads="1"/>
          </p:cNvSpPr>
          <p:nvPr/>
        </p:nvSpPr>
        <p:spPr bwMode="auto">
          <a:xfrm>
            <a:off x="6340475" y="3754438"/>
            <a:ext cx="2798763" cy="396875"/>
          </a:xfrm>
          <a:prstGeom prst="rect">
            <a:avLst/>
          </a:prstGeom>
          <a:solidFill>
            <a:schemeClr val="tx2"/>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thymoma</a:t>
            </a:r>
            <a:endParaRPr lang="en-US" altLang="uk-UA">
              <a:latin typeface="Arial" panose="020B0604020202020204" pitchFamily="34" charset="0"/>
            </a:endParaRPr>
          </a:p>
        </p:txBody>
      </p:sp>
      <p:pic>
        <p:nvPicPr>
          <p:cNvPr id="348182" name="Picture 22">
            <a:extLst>
              <a:ext uri="{FF2B5EF4-FFF2-40B4-BE49-F238E27FC236}">
                <a16:creationId xmlns:a16="http://schemas.microsoft.com/office/drawing/2014/main" id="{A454BAA8-2993-435C-8911-368A88F3C2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1588" y="4387850"/>
            <a:ext cx="2797175" cy="2098675"/>
          </a:xfrm>
          <a:prstGeom prst="rect">
            <a:avLst/>
          </a:prstGeom>
          <a:noFill/>
          <a:extLst>
            <a:ext uri="{909E8E84-426E-40DD-AFC4-6F175D3DCCD1}">
              <a14:hiddenFill xmlns:a14="http://schemas.microsoft.com/office/drawing/2010/main">
                <a:solidFill>
                  <a:srgbClr val="FFFFFF"/>
                </a:solidFill>
              </a14:hiddenFill>
            </a:ext>
          </a:extLst>
        </p:spPr>
      </p:pic>
      <p:sp>
        <p:nvSpPr>
          <p:cNvPr id="348183" name="Text Box 23">
            <a:extLst>
              <a:ext uri="{FF2B5EF4-FFF2-40B4-BE49-F238E27FC236}">
                <a16:creationId xmlns:a16="http://schemas.microsoft.com/office/drawing/2014/main" id="{9BF8168F-BEAF-488A-9FA0-75760601C2ED}"/>
              </a:ext>
            </a:extLst>
          </p:cNvPr>
          <p:cNvSpPr txBox="1">
            <a:spLocks noChangeArrowheads="1"/>
          </p:cNvSpPr>
          <p:nvPr/>
        </p:nvSpPr>
        <p:spPr bwMode="auto">
          <a:xfrm>
            <a:off x="6403975" y="6465888"/>
            <a:ext cx="2735263" cy="396875"/>
          </a:xfrm>
          <a:prstGeom prst="rect">
            <a:avLst/>
          </a:prstGeom>
          <a:solidFill>
            <a:schemeClr val="tx2"/>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hemorrhage</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8176"/>
                                        </p:tgtEl>
                                        <p:attrNameLst>
                                          <p:attrName>style.visibility</p:attrName>
                                        </p:attrNameLst>
                                      </p:cBhvr>
                                      <p:to>
                                        <p:strVal val="visible"/>
                                      </p:to>
                                    </p:set>
                                    <p:animEffect transition="in" filter="wipe(up)">
                                      <p:cBhvr>
                                        <p:cTn id="7" dur="500"/>
                                        <p:tgtEl>
                                          <p:spTgt spid="3481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48177"/>
                                        </p:tgtEl>
                                        <p:attrNameLst>
                                          <p:attrName>style.visibility</p:attrName>
                                        </p:attrNameLst>
                                      </p:cBhvr>
                                      <p:to>
                                        <p:strVal val="visible"/>
                                      </p:to>
                                    </p:set>
                                    <p:animEffect transition="in" filter="wipe(up)">
                                      <p:cBhvr>
                                        <p:cTn id="12" dur="500"/>
                                        <p:tgtEl>
                                          <p:spTgt spid="3481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48181"/>
                                        </p:tgtEl>
                                        <p:attrNameLst>
                                          <p:attrName>style.visibility</p:attrName>
                                        </p:attrNameLst>
                                      </p:cBhvr>
                                      <p:to>
                                        <p:strVal val="visible"/>
                                      </p:to>
                                    </p:set>
                                    <p:animEffect transition="in" filter="wipe(up)">
                                      <p:cBhvr>
                                        <p:cTn id="17" dur="500"/>
                                        <p:tgtEl>
                                          <p:spTgt spid="3481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8178"/>
                                        </p:tgtEl>
                                        <p:attrNameLst>
                                          <p:attrName>style.visibility</p:attrName>
                                        </p:attrNameLst>
                                      </p:cBhvr>
                                      <p:to>
                                        <p:strVal val="visible"/>
                                      </p:to>
                                    </p:set>
                                    <p:animEffect transition="in" filter="wipe(up)">
                                      <p:cBhvr>
                                        <p:cTn id="22" dur="500"/>
                                        <p:tgtEl>
                                          <p:spTgt spid="3481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48179"/>
                                        </p:tgtEl>
                                        <p:attrNameLst>
                                          <p:attrName>style.visibility</p:attrName>
                                        </p:attrNameLst>
                                      </p:cBhvr>
                                      <p:to>
                                        <p:strVal val="visible"/>
                                      </p:to>
                                    </p:set>
                                    <p:animEffect transition="in" filter="wipe(up)">
                                      <p:cBhvr>
                                        <p:cTn id="27" dur="500"/>
                                        <p:tgtEl>
                                          <p:spTgt spid="34817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48183"/>
                                        </p:tgtEl>
                                        <p:attrNameLst>
                                          <p:attrName>style.visibility</p:attrName>
                                        </p:attrNameLst>
                                      </p:cBhvr>
                                      <p:to>
                                        <p:strVal val="visible"/>
                                      </p:to>
                                    </p:set>
                                    <p:animEffect transition="in" filter="wipe(up)">
                                      <p:cBhvr>
                                        <p:cTn id="32" dur="500"/>
                                        <p:tgtEl>
                                          <p:spTgt spid="348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76" grpId="0" animBg="1" autoUpdateAnimBg="0"/>
      <p:bldP spid="348177" grpId="0" animBg="1" autoUpdateAnimBg="0"/>
      <p:bldP spid="348178" grpId="0" animBg="1" autoUpdateAnimBg="0"/>
      <p:bldP spid="348179" grpId="0" animBg="1" autoUpdateAnimBg="0"/>
      <p:bldP spid="348181" grpId="0" animBg="1" autoUpdateAnimBg="0"/>
      <p:bldP spid="348183" grpId="0" animBg="1" autoUpdateAnimBg="0"/>
    </p:bldLst>
  </p:timing>
</p:sld>
</file>

<file path=ppt/slides/slide5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49186" name="Picture 2">
            <a:extLst>
              <a:ext uri="{FF2B5EF4-FFF2-40B4-BE49-F238E27FC236}">
                <a16:creationId xmlns:a16="http://schemas.microsoft.com/office/drawing/2014/main" id="{2E7D7245-CB31-452C-B90C-D08DF4E2C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590675"/>
            <a:ext cx="5421313" cy="4575175"/>
          </a:xfrm>
          <a:prstGeom prst="rect">
            <a:avLst/>
          </a:prstGeom>
          <a:noFill/>
          <a:extLst>
            <a:ext uri="{909E8E84-426E-40DD-AFC4-6F175D3DCCD1}">
              <a14:hiddenFill xmlns:a14="http://schemas.microsoft.com/office/drawing/2010/main">
                <a:solidFill>
                  <a:srgbClr val="FFFFFF"/>
                </a:solidFill>
              </a14:hiddenFill>
            </a:ext>
          </a:extLst>
        </p:spPr>
      </p:pic>
      <p:sp>
        <p:nvSpPr>
          <p:cNvPr id="349187" name="Text Box 3">
            <a:extLst>
              <a:ext uri="{FF2B5EF4-FFF2-40B4-BE49-F238E27FC236}">
                <a16:creationId xmlns:a16="http://schemas.microsoft.com/office/drawing/2014/main" id="{798B3E18-6135-44BA-8987-A1E3E6DD6C57}"/>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Thymoma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9187"/>
                                        </p:tgtEl>
                                        <p:attrNameLst>
                                          <p:attrName>style.visibility</p:attrName>
                                        </p:attrNameLst>
                                      </p:cBhvr>
                                      <p:to>
                                        <p:strVal val="visible"/>
                                      </p:to>
                                    </p:set>
                                    <p:animEffect transition="in" filter="wipe(up)">
                                      <p:cBhvr>
                                        <p:cTn id="7" dur="500"/>
                                        <p:tgtEl>
                                          <p:spTgt spid="349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autoUpdateAnimBg="0"/>
    </p:bldLst>
  </p:timing>
</p:sld>
</file>

<file path=ppt/slides/slide5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3EDA369F-20AC-479A-B49E-890B6F76EA0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72739" name="Picture 3">
            <a:extLst>
              <a:ext uri="{FF2B5EF4-FFF2-40B4-BE49-F238E27FC236}">
                <a16:creationId xmlns:a16="http://schemas.microsoft.com/office/drawing/2014/main" id="{27BE05A6-075C-4354-9948-8F77004ABB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1312863"/>
            <a:ext cx="3811587" cy="3840162"/>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72740" name="Picture 4">
            <a:extLst>
              <a:ext uri="{FF2B5EF4-FFF2-40B4-BE49-F238E27FC236}">
                <a16:creationId xmlns:a16="http://schemas.microsoft.com/office/drawing/2014/main" id="{4109EABD-DFD6-410B-BA1D-186F49E63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063" y="1308100"/>
            <a:ext cx="3455987" cy="3844925"/>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372741" name="Text Box 5">
            <a:extLst>
              <a:ext uri="{FF2B5EF4-FFF2-40B4-BE49-F238E27FC236}">
                <a16:creationId xmlns:a16="http://schemas.microsoft.com/office/drawing/2014/main" id="{89B26751-7EB3-4FA4-9900-FF8BA941B97F}"/>
              </a:ext>
            </a:extLst>
          </p:cNvPr>
          <p:cNvSpPr txBox="1">
            <a:spLocks noChangeArrowheads="1"/>
          </p:cNvSpPr>
          <p:nvPr/>
        </p:nvSpPr>
        <p:spPr bwMode="auto">
          <a:xfrm>
            <a:off x="1009650" y="5657850"/>
            <a:ext cx="7334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Foramen of Morgagni Hernia</a:t>
            </a:r>
            <a:endParaRPr lang="en-US" altLang="uk-UA">
              <a:latin typeface="Arial" panose="020B0604020202020204" pitchFamily="34" charset="0"/>
            </a:endParaRPr>
          </a:p>
        </p:txBody>
      </p:sp>
    </p:spTree>
  </p:cSld>
  <p:clrMapOvr>
    <a:masterClrMapping/>
  </p:clrMapOvr>
</p:sld>
</file>

<file path=ppt/slides/slide5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51234" name="Group 2">
            <a:extLst>
              <a:ext uri="{FF2B5EF4-FFF2-40B4-BE49-F238E27FC236}">
                <a16:creationId xmlns:a16="http://schemas.microsoft.com/office/drawing/2014/main" id="{A9D00C43-4F10-414D-8423-A869D3FA2C64}"/>
              </a:ext>
            </a:extLst>
          </p:cNvPr>
          <p:cNvGrpSpPr>
            <a:grpSpLocks/>
          </p:cNvGrpSpPr>
          <p:nvPr/>
        </p:nvGrpSpPr>
        <p:grpSpPr bwMode="auto">
          <a:xfrm>
            <a:off x="1588" y="-182563"/>
            <a:ext cx="9140825" cy="6850063"/>
            <a:chOff x="0" y="0"/>
            <a:chExt cx="5758" cy="4315"/>
          </a:xfrm>
        </p:grpSpPr>
        <p:grpSp>
          <p:nvGrpSpPr>
            <p:cNvPr id="351235" name="Group 3">
              <a:extLst>
                <a:ext uri="{FF2B5EF4-FFF2-40B4-BE49-F238E27FC236}">
                  <a16:creationId xmlns:a16="http://schemas.microsoft.com/office/drawing/2014/main" id="{58307122-05D3-403A-89CF-1170A0253111}"/>
                </a:ext>
              </a:extLst>
            </p:cNvPr>
            <p:cNvGrpSpPr>
              <a:grpSpLocks/>
            </p:cNvGrpSpPr>
            <p:nvPr/>
          </p:nvGrpSpPr>
          <p:grpSpPr bwMode="auto">
            <a:xfrm>
              <a:off x="1728" y="2230"/>
              <a:ext cx="4027" cy="2085"/>
              <a:chOff x="1728" y="2230"/>
              <a:chExt cx="4027" cy="2085"/>
            </a:xfrm>
          </p:grpSpPr>
          <p:sp>
            <p:nvSpPr>
              <p:cNvPr id="351236" name="Freeform 4">
                <a:extLst>
                  <a:ext uri="{FF2B5EF4-FFF2-40B4-BE49-F238E27FC236}">
                    <a16:creationId xmlns:a16="http://schemas.microsoft.com/office/drawing/2014/main" id="{82DD7D13-811E-4D41-A6D3-C54D28B44004}"/>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1237" name="Freeform 5">
                <a:extLst>
                  <a:ext uri="{FF2B5EF4-FFF2-40B4-BE49-F238E27FC236}">
                    <a16:creationId xmlns:a16="http://schemas.microsoft.com/office/drawing/2014/main" id="{1A489FAF-7427-4279-A45D-5BB1D4A5B2E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1238" name="Freeform 6">
                <a:extLst>
                  <a:ext uri="{FF2B5EF4-FFF2-40B4-BE49-F238E27FC236}">
                    <a16:creationId xmlns:a16="http://schemas.microsoft.com/office/drawing/2014/main" id="{5D137891-BE1F-4470-8090-A13A57EE7DFC}"/>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1239" name="Freeform 7">
                <a:extLst>
                  <a:ext uri="{FF2B5EF4-FFF2-40B4-BE49-F238E27FC236}">
                    <a16:creationId xmlns:a16="http://schemas.microsoft.com/office/drawing/2014/main" id="{EE423BA4-E144-4412-B46B-B7747CA1BF5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1240" name="Freeform 8">
                <a:extLst>
                  <a:ext uri="{FF2B5EF4-FFF2-40B4-BE49-F238E27FC236}">
                    <a16:creationId xmlns:a16="http://schemas.microsoft.com/office/drawing/2014/main" id="{1AB62341-4C2C-4740-A04A-995D7C84C217}"/>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1241" name="Freeform 9">
              <a:extLst>
                <a:ext uri="{FF2B5EF4-FFF2-40B4-BE49-F238E27FC236}">
                  <a16:creationId xmlns:a16="http://schemas.microsoft.com/office/drawing/2014/main" id="{A86E4805-8325-45D6-AB40-5F9159F9CF9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1242" name="Freeform 10">
              <a:extLst>
                <a:ext uri="{FF2B5EF4-FFF2-40B4-BE49-F238E27FC236}">
                  <a16:creationId xmlns:a16="http://schemas.microsoft.com/office/drawing/2014/main" id="{FB5EDFE5-DC96-4B8E-8A4B-307CC86412E0}"/>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1243" name="Rectangle 11">
            <a:extLst>
              <a:ext uri="{FF2B5EF4-FFF2-40B4-BE49-F238E27FC236}">
                <a16:creationId xmlns:a16="http://schemas.microsoft.com/office/drawing/2014/main" id="{1FDFE88E-43A7-4D75-B82D-83938FF15656}"/>
              </a:ext>
            </a:extLst>
          </p:cNvPr>
          <p:cNvSpPr>
            <a:spLocks noChangeArrowheads="1"/>
          </p:cNvSpPr>
          <p:nvPr/>
        </p:nvSpPr>
        <p:spPr bwMode="auto">
          <a:xfrm>
            <a:off x="458788" y="92075"/>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Middle mediastinum</a:t>
            </a:r>
            <a:endParaRPr lang="en-US" altLang="uk-UA"/>
          </a:p>
        </p:txBody>
      </p:sp>
      <p:sp>
        <p:nvSpPr>
          <p:cNvPr id="351244" name="Rectangle 12">
            <a:extLst>
              <a:ext uri="{FF2B5EF4-FFF2-40B4-BE49-F238E27FC236}">
                <a16:creationId xmlns:a16="http://schemas.microsoft.com/office/drawing/2014/main" id="{DD0085EF-0560-4504-8427-3136F0434DA2}"/>
              </a:ext>
            </a:extLst>
          </p:cNvPr>
          <p:cNvSpPr>
            <a:spLocks noChangeArrowheads="1"/>
          </p:cNvSpPr>
          <p:nvPr/>
        </p:nvSpPr>
        <p:spPr bwMode="auto">
          <a:xfrm>
            <a:off x="458788" y="1417638"/>
            <a:ext cx="4691062" cy="4525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sz="2800">
                <a:effectLst/>
                <a:latin typeface="Arial" panose="020B0604020202020204" pitchFamily="34" charset="0"/>
                <a:cs typeface="Arial" panose="020B0604020202020204" pitchFamily="34" charset="0"/>
              </a:rPr>
              <a:t>Contains heart, great vessels, esophagus, trachea, lymph nodes, nerves. </a:t>
            </a:r>
            <a:endParaRPr lang="en-US" altLang="uk-UA">
              <a:effectLst/>
              <a:latin typeface="Arial" panose="020B0604020202020204" pitchFamily="34" charset="0"/>
              <a:cs typeface="Arial" panose="020B0604020202020204" pitchFamily="34" charset="0"/>
            </a:endParaRPr>
          </a:p>
          <a:p>
            <a:r>
              <a:rPr lang="en-US" altLang="uk-UA" sz="2800">
                <a:effectLst/>
                <a:latin typeface="Arial" panose="020B0604020202020204" pitchFamily="34" charset="0"/>
                <a:cs typeface="Arial" panose="020B0604020202020204" pitchFamily="34" charset="0"/>
              </a:rPr>
              <a:t>CXR abnormality in paratracheal area, azygo-esophageal recess, retrocardiac area </a:t>
            </a:r>
            <a:endParaRPr lang="en-US" altLang="uk-UA">
              <a:effectLst/>
              <a:latin typeface="Arial" panose="020B0604020202020204" pitchFamily="34" charset="0"/>
              <a:cs typeface="Arial" panose="020B0604020202020204" pitchFamily="34" charset="0"/>
            </a:endParaRPr>
          </a:p>
          <a:p>
            <a:r>
              <a:rPr lang="en-US" altLang="uk-UA" sz="2800">
                <a:effectLst/>
                <a:latin typeface="Arial" panose="020B0604020202020204" pitchFamily="34" charset="0"/>
                <a:cs typeface="Arial" panose="020B0604020202020204" pitchFamily="34" charset="0"/>
              </a:rPr>
              <a:t>May be difficult to see on lateral view </a:t>
            </a:r>
            <a:endParaRPr lang="en-US" altLang="uk-UA">
              <a:effectLst/>
              <a:latin typeface="Arial" panose="020B0604020202020204" pitchFamily="34" charset="0"/>
              <a:cs typeface="Arial" panose="020B0604020202020204" pitchFamily="34" charset="0"/>
            </a:endParaRPr>
          </a:p>
          <a:p>
            <a:r>
              <a:rPr lang="en-US" altLang="uk-UA" sz="2800">
                <a:effectLst/>
                <a:latin typeface="Arial" panose="020B0604020202020204" pitchFamily="34" charset="0"/>
                <a:cs typeface="Arial" panose="020B0604020202020204" pitchFamily="34" charset="0"/>
              </a:rPr>
              <a:t> </a:t>
            </a:r>
            <a:endParaRPr lang="en-US" altLang="uk-UA"/>
          </a:p>
        </p:txBody>
      </p:sp>
      <p:sp>
        <p:nvSpPr>
          <p:cNvPr id="351245" name="Arc 13">
            <a:extLst>
              <a:ext uri="{FF2B5EF4-FFF2-40B4-BE49-F238E27FC236}">
                <a16:creationId xmlns:a16="http://schemas.microsoft.com/office/drawing/2014/main" id="{33798272-2E4A-4D64-9E26-34F445B4B227}"/>
              </a:ext>
            </a:extLst>
          </p:cNvPr>
          <p:cNvSpPr>
            <a:spLocks/>
          </p:cNvSpPr>
          <p:nvPr/>
        </p:nvSpPr>
        <p:spPr bwMode="auto">
          <a:xfrm rot="21036578" flipH="1">
            <a:off x="5122863" y="1651000"/>
            <a:ext cx="1936750" cy="37750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46" name="Arc 14">
            <a:extLst>
              <a:ext uri="{FF2B5EF4-FFF2-40B4-BE49-F238E27FC236}">
                <a16:creationId xmlns:a16="http://schemas.microsoft.com/office/drawing/2014/main" id="{B3AFA0D8-32C0-42AB-A88E-4FFED2D687FB}"/>
              </a:ext>
            </a:extLst>
          </p:cNvPr>
          <p:cNvSpPr>
            <a:spLocks/>
          </p:cNvSpPr>
          <p:nvPr/>
        </p:nvSpPr>
        <p:spPr bwMode="auto">
          <a:xfrm rot="9278463" flipH="1">
            <a:off x="6097588" y="1708150"/>
            <a:ext cx="2854325" cy="3857625"/>
          </a:xfrm>
          <a:custGeom>
            <a:avLst/>
            <a:gdLst>
              <a:gd name="G0" fmla="+- 0 0 0"/>
              <a:gd name="G1" fmla="+- 20767 0 0"/>
              <a:gd name="G2" fmla="+- 21600 0 0"/>
              <a:gd name="T0" fmla="*/ 5940 w 21600"/>
              <a:gd name="T1" fmla="*/ 0 h 23184"/>
              <a:gd name="T2" fmla="*/ 21464 w 21600"/>
              <a:gd name="T3" fmla="*/ 23184 h 23184"/>
              <a:gd name="T4" fmla="*/ 0 w 21600"/>
              <a:gd name="T5" fmla="*/ 20767 h 23184"/>
            </a:gdLst>
            <a:ahLst/>
            <a:cxnLst>
              <a:cxn ang="0">
                <a:pos x="T0" y="T1"/>
              </a:cxn>
              <a:cxn ang="0">
                <a:pos x="T2" y="T3"/>
              </a:cxn>
              <a:cxn ang="0">
                <a:pos x="T4" y="T5"/>
              </a:cxn>
            </a:cxnLst>
            <a:rect l="0" t="0" r="r" b="b"/>
            <a:pathLst>
              <a:path w="21600" h="23184" fill="none" extrusionOk="0">
                <a:moveTo>
                  <a:pt x="5940" y="-1"/>
                </a:moveTo>
                <a:cubicBezTo>
                  <a:pt x="15209" y="2651"/>
                  <a:pt x="21600" y="11125"/>
                  <a:pt x="21600" y="20767"/>
                </a:cubicBezTo>
                <a:cubicBezTo>
                  <a:pt x="21600" y="21574"/>
                  <a:pt x="21554" y="22381"/>
                  <a:pt x="21464" y="23184"/>
                </a:cubicBezTo>
              </a:path>
              <a:path w="21600" h="23184" stroke="0" extrusionOk="0">
                <a:moveTo>
                  <a:pt x="5940" y="-1"/>
                </a:moveTo>
                <a:cubicBezTo>
                  <a:pt x="15209" y="2651"/>
                  <a:pt x="21600" y="11125"/>
                  <a:pt x="21600" y="20767"/>
                </a:cubicBezTo>
                <a:cubicBezTo>
                  <a:pt x="21600" y="21574"/>
                  <a:pt x="21554" y="22381"/>
                  <a:pt x="21464" y="23184"/>
                </a:cubicBezTo>
                <a:lnTo>
                  <a:pt x="0" y="20767"/>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47" name="Rectangle 15">
            <a:extLst>
              <a:ext uri="{FF2B5EF4-FFF2-40B4-BE49-F238E27FC236}">
                <a16:creationId xmlns:a16="http://schemas.microsoft.com/office/drawing/2014/main" id="{2956B3F4-8152-4861-9BBB-22D02DAC4EDD}"/>
              </a:ext>
            </a:extLst>
          </p:cNvPr>
          <p:cNvSpPr>
            <a:spLocks noChangeArrowheads="1"/>
          </p:cNvSpPr>
          <p:nvPr/>
        </p:nvSpPr>
        <p:spPr bwMode="auto">
          <a:xfrm rot="-1590089">
            <a:off x="7442200" y="193992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48" name="Rectangle 16">
            <a:extLst>
              <a:ext uri="{FF2B5EF4-FFF2-40B4-BE49-F238E27FC236}">
                <a16:creationId xmlns:a16="http://schemas.microsoft.com/office/drawing/2014/main" id="{8E4AF4CD-BE19-4314-8D3C-A22FD9607221}"/>
              </a:ext>
            </a:extLst>
          </p:cNvPr>
          <p:cNvSpPr>
            <a:spLocks noChangeArrowheads="1"/>
          </p:cNvSpPr>
          <p:nvPr/>
        </p:nvSpPr>
        <p:spPr bwMode="auto">
          <a:xfrm rot="-292050">
            <a:off x="7804150" y="316706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49" name="Rectangle 17">
            <a:extLst>
              <a:ext uri="{FF2B5EF4-FFF2-40B4-BE49-F238E27FC236}">
                <a16:creationId xmlns:a16="http://schemas.microsoft.com/office/drawing/2014/main" id="{FA3A3657-CD9D-41BD-8EAB-4437C3C40DC5}"/>
              </a:ext>
            </a:extLst>
          </p:cNvPr>
          <p:cNvSpPr>
            <a:spLocks noChangeArrowheads="1"/>
          </p:cNvSpPr>
          <p:nvPr/>
        </p:nvSpPr>
        <p:spPr bwMode="auto">
          <a:xfrm rot="274436">
            <a:off x="7793038" y="359886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0" name="Rectangle 18">
            <a:extLst>
              <a:ext uri="{FF2B5EF4-FFF2-40B4-BE49-F238E27FC236}">
                <a16:creationId xmlns:a16="http://schemas.microsoft.com/office/drawing/2014/main" id="{7DAA3C8F-6887-4E9B-97B4-594BBF991795}"/>
              </a:ext>
            </a:extLst>
          </p:cNvPr>
          <p:cNvSpPr>
            <a:spLocks noChangeArrowheads="1"/>
          </p:cNvSpPr>
          <p:nvPr/>
        </p:nvSpPr>
        <p:spPr bwMode="auto">
          <a:xfrm rot="671146">
            <a:off x="7726363" y="404177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1" name="Rectangle 19">
            <a:extLst>
              <a:ext uri="{FF2B5EF4-FFF2-40B4-BE49-F238E27FC236}">
                <a16:creationId xmlns:a16="http://schemas.microsoft.com/office/drawing/2014/main" id="{D21D6B92-53A4-4B79-A626-F0679FE9671C}"/>
              </a:ext>
            </a:extLst>
          </p:cNvPr>
          <p:cNvSpPr>
            <a:spLocks noChangeArrowheads="1"/>
          </p:cNvSpPr>
          <p:nvPr/>
        </p:nvSpPr>
        <p:spPr bwMode="auto">
          <a:xfrm rot="1016716">
            <a:off x="7610475" y="448945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2" name="Rectangle 20">
            <a:extLst>
              <a:ext uri="{FF2B5EF4-FFF2-40B4-BE49-F238E27FC236}">
                <a16:creationId xmlns:a16="http://schemas.microsoft.com/office/drawing/2014/main" id="{EF02A0BC-0DEE-43C2-8668-EAE24B040F2C}"/>
              </a:ext>
            </a:extLst>
          </p:cNvPr>
          <p:cNvSpPr>
            <a:spLocks noChangeArrowheads="1"/>
          </p:cNvSpPr>
          <p:nvPr/>
        </p:nvSpPr>
        <p:spPr bwMode="auto">
          <a:xfrm rot="1511291">
            <a:off x="7456488" y="488473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3" name="Rectangle 21">
            <a:extLst>
              <a:ext uri="{FF2B5EF4-FFF2-40B4-BE49-F238E27FC236}">
                <a16:creationId xmlns:a16="http://schemas.microsoft.com/office/drawing/2014/main" id="{932DE1DE-6466-466E-85C2-673035925BCC}"/>
              </a:ext>
            </a:extLst>
          </p:cNvPr>
          <p:cNvSpPr>
            <a:spLocks noChangeArrowheads="1"/>
          </p:cNvSpPr>
          <p:nvPr/>
        </p:nvSpPr>
        <p:spPr bwMode="auto">
          <a:xfrm rot="-1408800">
            <a:off x="7610475" y="232727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4" name="Rectangle 22">
            <a:extLst>
              <a:ext uri="{FF2B5EF4-FFF2-40B4-BE49-F238E27FC236}">
                <a16:creationId xmlns:a16="http://schemas.microsoft.com/office/drawing/2014/main" id="{B5C7BA87-B6E7-4F11-AE2C-F5DFC017FAD2}"/>
              </a:ext>
            </a:extLst>
          </p:cNvPr>
          <p:cNvSpPr>
            <a:spLocks noChangeArrowheads="1"/>
          </p:cNvSpPr>
          <p:nvPr/>
        </p:nvSpPr>
        <p:spPr bwMode="auto">
          <a:xfrm rot="-856558">
            <a:off x="7732713" y="271462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5" name="Oval 23">
            <a:extLst>
              <a:ext uri="{FF2B5EF4-FFF2-40B4-BE49-F238E27FC236}">
                <a16:creationId xmlns:a16="http://schemas.microsoft.com/office/drawing/2014/main" id="{E99C4D1D-1215-4959-B94D-3D10082E0D60}"/>
              </a:ext>
            </a:extLst>
          </p:cNvPr>
          <p:cNvSpPr>
            <a:spLocks noChangeArrowheads="1"/>
          </p:cNvSpPr>
          <p:nvPr/>
        </p:nvSpPr>
        <p:spPr bwMode="auto">
          <a:xfrm rot="1041161">
            <a:off x="5681663" y="3536950"/>
            <a:ext cx="1150937" cy="1741488"/>
          </a:xfrm>
          <a:prstGeom prst="ellipse">
            <a:avLst/>
          </a:prstGeom>
          <a:solidFill>
            <a:srgbClr val="FF0211"/>
          </a:solidFill>
          <a:ln w="9525">
            <a:solidFill>
              <a:srgbClr val="FF0211"/>
            </a:solidFill>
            <a:round/>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6" name="Line 24">
            <a:extLst>
              <a:ext uri="{FF2B5EF4-FFF2-40B4-BE49-F238E27FC236}">
                <a16:creationId xmlns:a16="http://schemas.microsoft.com/office/drawing/2014/main" id="{B09A04AB-6729-4249-A2A1-50A79F90BDF4}"/>
              </a:ext>
            </a:extLst>
          </p:cNvPr>
          <p:cNvSpPr>
            <a:spLocks noChangeShapeType="1"/>
          </p:cNvSpPr>
          <p:nvPr/>
        </p:nvSpPr>
        <p:spPr bwMode="auto">
          <a:xfrm>
            <a:off x="6872288" y="1438275"/>
            <a:ext cx="52387" cy="1808163"/>
          </a:xfrm>
          <a:prstGeom prst="line">
            <a:avLst/>
          </a:prstGeom>
          <a:noFill/>
          <a:ln w="149225">
            <a:solidFill>
              <a:srgbClr val="00051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51257" name="Arc 25">
            <a:extLst>
              <a:ext uri="{FF2B5EF4-FFF2-40B4-BE49-F238E27FC236}">
                <a16:creationId xmlns:a16="http://schemas.microsoft.com/office/drawing/2014/main" id="{1E71AAA2-45C9-44E7-A29D-4992E57C8E08}"/>
              </a:ext>
            </a:extLst>
          </p:cNvPr>
          <p:cNvSpPr>
            <a:spLocks/>
          </p:cNvSpPr>
          <p:nvPr/>
        </p:nvSpPr>
        <p:spPr bwMode="auto">
          <a:xfrm>
            <a:off x="6942138" y="1573213"/>
            <a:ext cx="241300" cy="3975100"/>
          </a:xfrm>
          <a:custGeom>
            <a:avLst/>
            <a:gdLst>
              <a:gd name="G0" fmla="+- 130 0 0"/>
              <a:gd name="G1" fmla="+- 21600 0 0"/>
              <a:gd name="G2" fmla="+- 21600 0 0"/>
              <a:gd name="T0" fmla="*/ 130 w 21730"/>
              <a:gd name="T1" fmla="*/ 0 h 43200"/>
              <a:gd name="T2" fmla="*/ 0 w 21730"/>
              <a:gd name="T3" fmla="*/ 43200 h 43200"/>
              <a:gd name="T4" fmla="*/ 130 w 21730"/>
              <a:gd name="T5" fmla="*/ 21600 h 43200"/>
            </a:gdLst>
            <a:ahLst/>
            <a:cxnLst>
              <a:cxn ang="0">
                <a:pos x="T0" y="T1"/>
              </a:cxn>
              <a:cxn ang="0">
                <a:pos x="T2" y="T3"/>
              </a:cxn>
              <a:cxn ang="0">
                <a:pos x="T4" y="T5"/>
              </a:cxn>
            </a:cxnLst>
            <a:rect l="0" t="0" r="r" b="b"/>
            <a:pathLst>
              <a:path w="21730" h="43200" fill="none" extrusionOk="0">
                <a:moveTo>
                  <a:pt x="129" y="0"/>
                </a:moveTo>
                <a:cubicBezTo>
                  <a:pt x="12059" y="0"/>
                  <a:pt x="21730" y="9670"/>
                  <a:pt x="21730" y="21600"/>
                </a:cubicBezTo>
                <a:cubicBezTo>
                  <a:pt x="21730" y="33529"/>
                  <a:pt x="12059" y="43200"/>
                  <a:pt x="130" y="43200"/>
                </a:cubicBezTo>
                <a:cubicBezTo>
                  <a:pt x="86" y="43200"/>
                  <a:pt x="43" y="43199"/>
                  <a:pt x="0" y="43199"/>
                </a:cubicBezTo>
              </a:path>
              <a:path w="21730" h="43200" stroke="0" extrusionOk="0">
                <a:moveTo>
                  <a:pt x="129" y="0"/>
                </a:moveTo>
                <a:cubicBezTo>
                  <a:pt x="12059" y="0"/>
                  <a:pt x="21730" y="9670"/>
                  <a:pt x="21730" y="21600"/>
                </a:cubicBezTo>
                <a:cubicBezTo>
                  <a:pt x="21730" y="33529"/>
                  <a:pt x="12059" y="43200"/>
                  <a:pt x="130" y="43200"/>
                </a:cubicBezTo>
                <a:cubicBezTo>
                  <a:pt x="86" y="43200"/>
                  <a:pt x="43" y="43199"/>
                  <a:pt x="0" y="43199"/>
                </a:cubicBezTo>
                <a:lnTo>
                  <a:pt x="130" y="21600"/>
                </a:lnTo>
                <a:close/>
              </a:path>
            </a:pathLst>
          </a:custGeom>
          <a:noFill/>
          <a:ln w="142875">
            <a:solidFill>
              <a:srgbClr val="0099CC"/>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58" name="Freeform 26">
            <a:extLst>
              <a:ext uri="{FF2B5EF4-FFF2-40B4-BE49-F238E27FC236}">
                <a16:creationId xmlns:a16="http://schemas.microsoft.com/office/drawing/2014/main" id="{F01B820B-9953-4C65-BFA7-1CCF4047C54C}"/>
              </a:ext>
            </a:extLst>
          </p:cNvPr>
          <p:cNvSpPr>
            <a:spLocks/>
          </p:cNvSpPr>
          <p:nvPr/>
        </p:nvSpPr>
        <p:spPr bwMode="auto">
          <a:xfrm>
            <a:off x="6246813" y="2322513"/>
            <a:ext cx="1536700" cy="3033712"/>
          </a:xfrm>
          <a:custGeom>
            <a:avLst/>
            <a:gdLst>
              <a:gd name="T0" fmla="*/ 167 w 782"/>
              <a:gd name="T1" fmla="*/ 902 h 1827"/>
              <a:gd name="T2" fmla="*/ 76 w 782"/>
              <a:gd name="T3" fmla="*/ 744 h 1827"/>
              <a:gd name="T4" fmla="*/ 11 w 782"/>
              <a:gd name="T5" fmla="*/ 503 h 1827"/>
              <a:gd name="T6" fmla="*/ 11 w 782"/>
              <a:gd name="T7" fmla="*/ 298 h 1827"/>
              <a:gd name="T8" fmla="*/ 65 w 782"/>
              <a:gd name="T9" fmla="*/ 204 h 1827"/>
              <a:gd name="T10" fmla="*/ 148 w 782"/>
              <a:gd name="T11" fmla="*/ 121 h 1827"/>
              <a:gd name="T12" fmla="*/ 269 w 782"/>
              <a:gd name="T13" fmla="*/ 51 h 1827"/>
              <a:gd name="T14" fmla="*/ 389 w 782"/>
              <a:gd name="T15" fmla="*/ 19 h 1827"/>
              <a:gd name="T16" fmla="*/ 641 w 782"/>
              <a:gd name="T17" fmla="*/ 164 h 1827"/>
              <a:gd name="T18" fmla="*/ 762 w 782"/>
              <a:gd name="T19" fmla="*/ 374 h 1827"/>
              <a:gd name="T20" fmla="*/ 762 w 782"/>
              <a:gd name="T21" fmla="*/ 818 h 1827"/>
              <a:gd name="T22" fmla="*/ 697 w 782"/>
              <a:gd name="T23" fmla="*/ 1062 h 1827"/>
              <a:gd name="T24" fmla="*/ 576 w 782"/>
              <a:gd name="T25" fmla="*/ 1515 h 1827"/>
              <a:gd name="T26" fmla="*/ 492 w 782"/>
              <a:gd name="T27" fmla="*/ 182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2" h="1827">
                <a:moveTo>
                  <a:pt x="167" y="902"/>
                </a:moveTo>
                <a:cubicBezTo>
                  <a:pt x="134" y="856"/>
                  <a:pt x="102" y="811"/>
                  <a:pt x="76" y="744"/>
                </a:cubicBezTo>
                <a:cubicBezTo>
                  <a:pt x="50" y="677"/>
                  <a:pt x="22" y="577"/>
                  <a:pt x="11" y="503"/>
                </a:cubicBezTo>
                <a:cubicBezTo>
                  <a:pt x="0" y="429"/>
                  <a:pt x="2" y="348"/>
                  <a:pt x="11" y="298"/>
                </a:cubicBezTo>
                <a:cubicBezTo>
                  <a:pt x="20" y="248"/>
                  <a:pt x="42" y="233"/>
                  <a:pt x="65" y="204"/>
                </a:cubicBezTo>
                <a:cubicBezTo>
                  <a:pt x="88" y="175"/>
                  <a:pt x="114" y="146"/>
                  <a:pt x="148" y="121"/>
                </a:cubicBezTo>
                <a:cubicBezTo>
                  <a:pt x="182" y="96"/>
                  <a:pt x="229" y="68"/>
                  <a:pt x="269" y="51"/>
                </a:cubicBezTo>
                <a:cubicBezTo>
                  <a:pt x="309" y="34"/>
                  <a:pt x="327" y="0"/>
                  <a:pt x="389" y="19"/>
                </a:cubicBezTo>
                <a:cubicBezTo>
                  <a:pt x="451" y="38"/>
                  <a:pt x="579" y="105"/>
                  <a:pt x="641" y="164"/>
                </a:cubicBezTo>
                <a:cubicBezTo>
                  <a:pt x="703" y="223"/>
                  <a:pt x="742" y="265"/>
                  <a:pt x="762" y="374"/>
                </a:cubicBezTo>
                <a:cubicBezTo>
                  <a:pt x="782" y="483"/>
                  <a:pt x="773" y="703"/>
                  <a:pt x="762" y="818"/>
                </a:cubicBezTo>
                <a:cubicBezTo>
                  <a:pt x="751" y="933"/>
                  <a:pt x="728" y="946"/>
                  <a:pt x="697" y="1062"/>
                </a:cubicBezTo>
                <a:cubicBezTo>
                  <a:pt x="666" y="1178"/>
                  <a:pt x="610" y="1388"/>
                  <a:pt x="576" y="1515"/>
                </a:cubicBezTo>
                <a:cubicBezTo>
                  <a:pt x="542" y="1642"/>
                  <a:pt x="506" y="1771"/>
                  <a:pt x="492" y="1827"/>
                </a:cubicBezTo>
              </a:path>
            </a:pathLst>
          </a:custGeom>
          <a:noFill/>
          <a:ln w="273050">
            <a:solidFill>
              <a:srgbClr val="FF021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51259" name="Arc 27">
            <a:extLst>
              <a:ext uri="{FF2B5EF4-FFF2-40B4-BE49-F238E27FC236}">
                <a16:creationId xmlns:a16="http://schemas.microsoft.com/office/drawing/2014/main" id="{397B5082-C77E-4645-8579-F703C135BBEE}"/>
              </a:ext>
            </a:extLst>
          </p:cNvPr>
          <p:cNvSpPr>
            <a:spLocks/>
          </p:cNvSpPr>
          <p:nvPr/>
        </p:nvSpPr>
        <p:spPr bwMode="auto">
          <a:xfrm rot="-812934">
            <a:off x="5614988" y="5262563"/>
            <a:ext cx="2187575" cy="1778000"/>
          </a:xfrm>
          <a:custGeom>
            <a:avLst/>
            <a:gdLst>
              <a:gd name="G0" fmla="+- 0 0 0"/>
              <a:gd name="G1" fmla="+- 21600 0 0"/>
              <a:gd name="G2" fmla="+- 21600 0 0"/>
              <a:gd name="T0" fmla="*/ 0 w 16647"/>
              <a:gd name="T1" fmla="*/ 0 h 21600"/>
              <a:gd name="T2" fmla="*/ 16647 w 16647"/>
              <a:gd name="T3" fmla="*/ 7837 h 21600"/>
              <a:gd name="T4" fmla="*/ 0 w 16647"/>
              <a:gd name="T5" fmla="*/ 21600 h 21600"/>
            </a:gdLst>
            <a:ahLst/>
            <a:cxnLst>
              <a:cxn ang="0">
                <a:pos x="T0" y="T1"/>
              </a:cxn>
              <a:cxn ang="0">
                <a:pos x="T2" y="T3"/>
              </a:cxn>
              <a:cxn ang="0">
                <a:pos x="T4" y="T5"/>
              </a:cxn>
            </a:cxnLst>
            <a:rect l="0" t="0" r="r" b="b"/>
            <a:pathLst>
              <a:path w="16647" h="21600" fill="none" extrusionOk="0">
                <a:moveTo>
                  <a:pt x="-1" y="0"/>
                </a:moveTo>
                <a:cubicBezTo>
                  <a:pt x="6439" y="0"/>
                  <a:pt x="12543" y="2873"/>
                  <a:pt x="16647" y="7836"/>
                </a:cubicBezTo>
              </a:path>
              <a:path w="16647" h="21600" stroke="0" extrusionOk="0">
                <a:moveTo>
                  <a:pt x="-1" y="0"/>
                </a:moveTo>
                <a:cubicBezTo>
                  <a:pt x="6439" y="0"/>
                  <a:pt x="12543" y="2873"/>
                  <a:pt x="16647" y="7836"/>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60" name="Rectangle 28">
            <a:extLst>
              <a:ext uri="{FF2B5EF4-FFF2-40B4-BE49-F238E27FC236}">
                <a16:creationId xmlns:a16="http://schemas.microsoft.com/office/drawing/2014/main" id="{26EB3D76-CF6D-417E-BCB3-EBCBBCF0AF37}"/>
              </a:ext>
            </a:extLst>
          </p:cNvPr>
          <p:cNvSpPr>
            <a:spLocks noChangeArrowheads="1"/>
          </p:cNvSpPr>
          <p:nvPr/>
        </p:nvSpPr>
        <p:spPr bwMode="auto">
          <a:xfrm rot="-1590089">
            <a:off x="7280275" y="156368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61" name="Arc 29">
            <a:extLst>
              <a:ext uri="{FF2B5EF4-FFF2-40B4-BE49-F238E27FC236}">
                <a16:creationId xmlns:a16="http://schemas.microsoft.com/office/drawing/2014/main" id="{E13764EE-BCDB-4E5C-9DCD-57E09E4BA0EB}"/>
              </a:ext>
            </a:extLst>
          </p:cNvPr>
          <p:cNvSpPr>
            <a:spLocks/>
          </p:cNvSpPr>
          <p:nvPr/>
        </p:nvSpPr>
        <p:spPr bwMode="auto">
          <a:xfrm rot="11334103" flipH="1">
            <a:off x="6546850" y="1149350"/>
            <a:ext cx="1247775" cy="531813"/>
          </a:xfrm>
          <a:custGeom>
            <a:avLst/>
            <a:gdLst>
              <a:gd name="G0" fmla="+- 0 0 0"/>
              <a:gd name="G1" fmla="+- 21600 0 0"/>
              <a:gd name="G2" fmla="+- 21600 0 0"/>
              <a:gd name="T0" fmla="*/ 0 w 21497"/>
              <a:gd name="T1" fmla="*/ 0 h 21600"/>
              <a:gd name="T2" fmla="*/ 21497 w 21497"/>
              <a:gd name="T3" fmla="*/ 19495 h 21600"/>
              <a:gd name="T4" fmla="*/ 0 w 21497"/>
              <a:gd name="T5" fmla="*/ 21600 h 21600"/>
            </a:gdLst>
            <a:ahLst/>
            <a:cxnLst>
              <a:cxn ang="0">
                <a:pos x="T0" y="T1"/>
              </a:cxn>
              <a:cxn ang="0">
                <a:pos x="T2" y="T3"/>
              </a:cxn>
              <a:cxn ang="0">
                <a:pos x="T4" y="T5"/>
              </a:cxn>
            </a:cxnLst>
            <a:rect l="0" t="0" r="r" b="b"/>
            <a:pathLst>
              <a:path w="21497" h="21600" fill="none" extrusionOk="0">
                <a:moveTo>
                  <a:pt x="-1" y="0"/>
                </a:moveTo>
                <a:cubicBezTo>
                  <a:pt x="11114" y="0"/>
                  <a:pt x="20414" y="8433"/>
                  <a:pt x="21497" y="19494"/>
                </a:cubicBezTo>
              </a:path>
              <a:path w="21497" h="21600" stroke="0" extrusionOk="0">
                <a:moveTo>
                  <a:pt x="-1" y="0"/>
                </a:moveTo>
                <a:cubicBezTo>
                  <a:pt x="11114" y="0"/>
                  <a:pt x="20414" y="8433"/>
                  <a:pt x="21497" y="19494"/>
                </a:cubicBezTo>
                <a:lnTo>
                  <a:pt x="0" y="21600"/>
                </a:lnTo>
                <a:close/>
              </a:path>
            </a:pathLst>
          </a:custGeom>
          <a:noFill/>
          <a:ln w="101600">
            <a:solidFill>
              <a:schemeClr val="tx2"/>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rot="10800000" wrap="none" anchor="ctr"/>
          <a:lstStyle/>
          <a:p>
            <a:endParaRPr lang="uk-UA" altLang="uk-UA">
              <a:latin typeface="Arial" panose="020B0604020202020204" pitchFamily="34" charset="0"/>
            </a:endParaRPr>
          </a:p>
        </p:txBody>
      </p:sp>
      <p:sp>
        <p:nvSpPr>
          <p:cNvPr id="351262" name="Arc 30">
            <a:extLst>
              <a:ext uri="{FF2B5EF4-FFF2-40B4-BE49-F238E27FC236}">
                <a16:creationId xmlns:a16="http://schemas.microsoft.com/office/drawing/2014/main" id="{B8C3B0A1-6EE6-4076-8F46-4C821F037473}"/>
              </a:ext>
            </a:extLst>
          </p:cNvPr>
          <p:cNvSpPr>
            <a:spLocks/>
          </p:cNvSpPr>
          <p:nvPr/>
        </p:nvSpPr>
        <p:spPr bwMode="auto">
          <a:xfrm rot="20838274" flipV="1">
            <a:off x="6389688" y="1601788"/>
            <a:ext cx="384175" cy="7667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1263" name="Freeform 31">
            <a:extLst>
              <a:ext uri="{FF2B5EF4-FFF2-40B4-BE49-F238E27FC236}">
                <a16:creationId xmlns:a16="http://schemas.microsoft.com/office/drawing/2014/main" id="{BF9CA226-9A88-4AAD-A6FE-29CB2A8E9BC2}"/>
              </a:ext>
            </a:extLst>
          </p:cNvPr>
          <p:cNvSpPr>
            <a:spLocks/>
          </p:cNvSpPr>
          <p:nvPr/>
        </p:nvSpPr>
        <p:spPr bwMode="auto">
          <a:xfrm>
            <a:off x="5630863" y="1570038"/>
            <a:ext cx="2305050" cy="3971925"/>
          </a:xfrm>
          <a:custGeom>
            <a:avLst/>
            <a:gdLst>
              <a:gd name="T0" fmla="*/ 630 w 1452"/>
              <a:gd name="T1" fmla="*/ 30 h 2502"/>
              <a:gd name="T2" fmla="*/ 642 w 1452"/>
              <a:gd name="T3" fmla="*/ 132 h 2502"/>
              <a:gd name="T4" fmla="*/ 636 w 1452"/>
              <a:gd name="T5" fmla="*/ 240 h 2502"/>
              <a:gd name="T6" fmla="*/ 636 w 1452"/>
              <a:gd name="T7" fmla="*/ 354 h 2502"/>
              <a:gd name="T8" fmla="*/ 612 w 1452"/>
              <a:gd name="T9" fmla="*/ 402 h 2502"/>
              <a:gd name="T10" fmla="*/ 582 w 1452"/>
              <a:gd name="T11" fmla="*/ 456 h 2502"/>
              <a:gd name="T12" fmla="*/ 504 w 1452"/>
              <a:gd name="T13" fmla="*/ 510 h 2502"/>
              <a:gd name="T14" fmla="*/ 438 w 1452"/>
              <a:gd name="T15" fmla="*/ 570 h 2502"/>
              <a:gd name="T16" fmla="*/ 372 w 1452"/>
              <a:gd name="T17" fmla="*/ 618 h 2502"/>
              <a:gd name="T18" fmla="*/ 306 w 1452"/>
              <a:gd name="T19" fmla="*/ 732 h 2502"/>
              <a:gd name="T20" fmla="*/ 294 w 1452"/>
              <a:gd name="T21" fmla="*/ 852 h 2502"/>
              <a:gd name="T22" fmla="*/ 294 w 1452"/>
              <a:gd name="T23" fmla="*/ 966 h 2502"/>
              <a:gd name="T24" fmla="*/ 306 w 1452"/>
              <a:gd name="T25" fmla="*/ 1080 h 2502"/>
              <a:gd name="T26" fmla="*/ 330 w 1452"/>
              <a:gd name="T27" fmla="*/ 1194 h 2502"/>
              <a:gd name="T28" fmla="*/ 354 w 1452"/>
              <a:gd name="T29" fmla="*/ 1266 h 2502"/>
              <a:gd name="T30" fmla="*/ 264 w 1452"/>
              <a:gd name="T31" fmla="*/ 1356 h 2502"/>
              <a:gd name="T32" fmla="*/ 162 w 1452"/>
              <a:gd name="T33" fmla="*/ 1464 h 2502"/>
              <a:gd name="T34" fmla="*/ 102 w 1452"/>
              <a:gd name="T35" fmla="*/ 1542 h 2502"/>
              <a:gd name="T36" fmla="*/ 42 w 1452"/>
              <a:gd name="T37" fmla="*/ 1656 h 2502"/>
              <a:gd name="T38" fmla="*/ 6 w 1452"/>
              <a:gd name="T39" fmla="*/ 1806 h 2502"/>
              <a:gd name="T40" fmla="*/ 0 w 1452"/>
              <a:gd name="T41" fmla="*/ 1962 h 2502"/>
              <a:gd name="T42" fmla="*/ 24 w 1452"/>
              <a:gd name="T43" fmla="*/ 2112 h 2502"/>
              <a:gd name="T44" fmla="*/ 84 w 1452"/>
              <a:gd name="T45" fmla="*/ 2238 h 2502"/>
              <a:gd name="T46" fmla="*/ 162 w 1452"/>
              <a:gd name="T47" fmla="*/ 2310 h 2502"/>
              <a:gd name="T48" fmla="*/ 210 w 1452"/>
              <a:gd name="T49" fmla="*/ 2448 h 2502"/>
              <a:gd name="T50" fmla="*/ 360 w 1452"/>
              <a:gd name="T51" fmla="*/ 2430 h 2502"/>
              <a:gd name="T52" fmla="*/ 522 w 1452"/>
              <a:gd name="T53" fmla="*/ 2430 h 2502"/>
              <a:gd name="T54" fmla="*/ 750 w 1452"/>
              <a:gd name="T55" fmla="*/ 2442 h 2502"/>
              <a:gd name="T56" fmla="*/ 948 w 1452"/>
              <a:gd name="T57" fmla="*/ 2460 h 2502"/>
              <a:gd name="T58" fmla="*/ 1074 w 1452"/>
              <a:gd name="T59" fmla="*/ 2502 h 2502"/>
              <a:gd name="T60" fmla="*/ 1152 w 1452"/>
              <a:gd name="T61" fmla="*/ 2358 h 2502"/>
              <a:gd name="T62" fmla="*/ 1206 w 1452"/>
              <a:gd name="T63" fmla="*/ 2226 h 2502"/>
              <a:gd name="T64" fmla="*/ 1242 w 1452"/>
              <a:gd name="T65" fmla="*/ 2142 h 2502"/>
              <a:gd name="T66" fmla="*/ 1344 w 1452"/>
              <a:gd name="T67" fmla="*/ 1896 h 2502"/>
              <a:gd name="T68" fmla="*/ 1422 w 1452"/>
              <a:gd name="T69" fmla="*/ 1584 h 2502"/>
              <a:gd name="T70" fmla="*/ 1452 w 1452"/>
              <a:gd name="T71" fmla="*/ 1302 h 2502"/>
              <a:gd name="T72" fmla="*/ 1446 w 1452"/>
              <a:gd name="T73" fmla="*/ 1086 h 2502"/>
              <a:gd name="T74" fmla="*/ 1428 w 1452"/>
              <a:gd name="T75" fmla="*/ 852 h 2502"/>
              <a:gd name="T76" fmla="*/ 1404 w 1452"/>
              <a:gd name="T77" fmla="*/ 774 h 2502"/>
              <a:gd name="T78" fmla="*/ 1350 w 1452"/>
              <a:gd name="T79" fmla="*/ 612 h 2502"/>
              <a:gd name="T80" fmla="*/ 1230 w 1452"/>
              <a:gd name="T81" fmla="*/ 342 h 2502"/>
              <a:gd name="T82" fmla="*/ 1116 w 1452"/>
              <a:gd name="T83" fmla="*/ 90 h 2502"/>
              <a:gd name="T84" fmla="*/ 1086 w 1452"/>
              <a:gd name="T85" fmla="*/ 0 h 2502"/>
              <a:gd name="T86" fmla="*/ 906 w 1452"/>
              <a:gd name="T87" fmla="*/ 30 h 2502"/>
              <a:gd name="T88" fmla="*/ 744 w 1452"/>
              <a:gd name="T89" fmla="*/ 30 h 2502"/>
              <a:gd name="T90" fmla="*/ 630 w 1452"/>
              <a:gd name="T91" fmla="*/ 30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2" h="2502">
                <a:moveTo>
                  <a:pt x="630" y="30"/>
                </a:moveTo>
                <a:lnTo>
                  <a:pt x="642" y="132"/>
                </a:lnTo>
                <a:lnTo>
                  <a:pt x="636" y="240"/>
                </a:lnTo>
                <a:lnTo>
                  <a:pt x="636" y="354"/>
                </a:lnTo>
                <a:lnTo>
                  <a:pt x="612" y="402"/>
                </a:lnTo>
                <a:lnTo>
                  <a:pt x="582" y="456"/>
                </a:lnTo>
                <a:lnTo>
                  <a:pt x="504" y="510"/>
                </a:lnTo>
                <a:lnTo>
                  <a:pt x="438" y="570"/>
                </a:lnTo>
                <a:lnTo>
                  <a:pt x="372" y="618"/>
                </a:lnTo>
                <a:lnTo>
                  <a:pt x="306" y="732"/>
                </a:lnTo>
                <a:lnTo>
                  <a:pt x="294" y="852"/>
                </a:lnTo>
                <a:lnTo>
                  <a:pt x="294" y="966"/>
                </a:lnTo>
                <a:lnTo>
                  <a:pt x="306" y="1080"/>
                </a:lnTo>
                <a:lnTo>
                  <a:pt x="330" y="1194"/>
                </a:lnTo>
                <a:lnTo>
                  <a:pt x="354" y="1266"/>
                </a:lnTo>
                <a:lnTo>
                  <a:pt x="264" y="1356"/>
                </a:lnTo>
                <a:lnTo>
                  <a:pt x="162" y="1464"/>
                </a:lnTo>
                <a:lnTo>
                  <a:pt x="102" y="1542"/>
                </a:lnTo>
                <a:lnTo>
                  <a:pt x="42" y="1656"/>
                </a:lnTo>
                <a:lnTo>
                  <a:pt x="6" y="1806"/>
                </a:lnTo>
                <a:lnTo>
                  <a:pt x="0" y="1962"/>
                </a:lnTo>
                <a:lnTo>
                  <a:pt x="24" y="2112"/>
                </a:lnTo>
                <a:lnTo>
                  <a:pt x="84" y="2238"/>
                </a:lnTo>
                <a:lnTo>
                  <a:pt x="162" y="2310"/>
                </a:lnTo>
                <a:lnTo>
                  <a:pt x="210" y="2448"/>
                </a:lnTo>
                <a:lnTo>
                  <a:pt x="360" y="2430"/>
                </a:lnTo>
                <a:lnTo>
                  <a:pt x="522" y="2430"/>
                </a:lnTo>
                <a:lnTo>
                  <a:pt x="750" y="2442"/>
                </a:lnTo>
                <a:lnTo>
                  <a:pt x="948" y="2460"/>
                </a:lnTo>
                <a:lnTo>
                  <a:pt x="1074" y="2502"/>
                </a:lnTo>
                <a:lnTo>
                  <a:pt x="1152" y="2358"/>
                </a:lnTo>
                <a:lnTo>
                  <a:pt x="1206" y="2226"/>
                </a:lnTo>
                <a:lnTo>
                  <a:pt x="1242" y="2142"/>
                </a:lnTo>
                <a:lnTo>
                  <a:pt x="1344" y="1896"/>
                </a:lnTo>
                <a:lnTo>
                  <a:pt x="1422" y="1584"/>
                </a:lnTo>
                <a:lnTo>
                  <a:pt x="1452" y="1302"/>
                </a:lnTo>
                <a:lnTo>
                  <a:pt x="1446" y="1086"/>
                </a:lnTo>
                <a:lnTo>
                  <a:pt x="1428" y="852"/>
                </a:lnTo>
                <a:lnTo>
                  <a:pt x="1404" y="774"/>
                </a:lnTo>
                <a:lnTo>
                  <a:pt x="1350" y="612"/>
                </a:lnTo>
                <a:lnTo>
                  <a:pt x="1230" y="342"/>
                </a:lnTo>
                <a:lnTo>
                  <a:pt x="1116" y="90"/>
                </a:lnTo>
                <a:lnTo>
                  <a:pt x="1086" y="0"/>
                </a:lnTo>
                <a:lnTo>
                  <a:pt x="906" y="30"/>
                </a:lnTo>
                <a:lnTo>
                  <a:pt x="744" y="30"/>
                </a:lnTo>
                <a:lnTo>
                  <a:pt x="630" y="30"/>
                </a:lnTo>
                <a:close/>
              </a:path>
            </a:pathLst>
          </a:custGeom>
          <a:pattFill prst="wdDnDiag">
            <a:fgClr>
              <a:srgbClr val="FFFF00">
                <a:alpha val="49.001%"/>
              </a:srgbClr>
            </a:fgClr>
            <a:bgClr>
              <a:srgbClr val="003399">
                <a:alpha val="49.001%"/>
              </a:srgbClr>
            </a:bgClr>
          </a:patt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1263"/>
                                        </p:tgtEl>
                                        <p:attrNameLst>
                                          <p:attrName>style.visibility</p:attrName>
                                        </p:attrNameLst>
                                      </p:cBhvr>
                                      <p:to>
                                        <p:strVal val="visible"/>
                                      </p:to>
                                    </p:set>
                                    <p:animEffect transition="in" filter="wipe(up)">
                                      <p:cBhvr>
                                        <p:cTn id="7" dur="500"/>
                                        <p:tgtEl>
                                          <p:spTgt spid="3512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1244">
                                            <p:txEl>
                                              <p:pRg st="0" end="0"/>
                                            </p:txEl>
                                          </p:spTgt>
                                        </p:tgtEl>
                                        <p:attrNameLst>
                                          <p:attrName>style.visibility</p:attrName>
                                        </p:attrNameLst>
                                      </p:cBhvr>
                                      <p:to>
                                        <p:strVal val="visible"/>
                                      </p:to>
                                    </p:set>
                                    <p:animEffect transition="in" filter="wipe(left)">
                                      <p:cBhvr>
                                        <p:cTn id="12" dur="500"/>
                                        <p:tgtEl>
                                          <p:spTgt spid="35124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1244">
                                            <p:txEl>
                                              <p:pRg st="1" end="1"/>
                                            </p:txEl>
                                          </p:spTgt>
                                        </p:tgtEl>
                                        <p:attrNameLst>
                                          <p:attrName>style.visibility</p:attrName>
                                        </p:attrNameLst>
                                      </p:cBhvr>
                                      <p:to>
                                        <p:strVal val="visible"/>
                                      </p:to>
                                    </p:set>
                                    <p:animEffect transition="in" filter="wipe(left)">
                                      <p:cBhvr>
                                        <p:cTn id="17" dur="500"/>
                                        <p:tgtEl>
                                          <p:spTgt spid="35124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1244">
                                            <p:txEl>
                                              <p:pRg st="2" end="2"/>
                                            </p:txEl>
                                          </p:spTgt>
                                        </p:tgtEl>
                                        <p:attrNameLst>
                                          <p:attrName>style.visibility</p:attrName>
                                        </p:attrNameLst>
                                      </p:cBhvr>
                                      <p:to>
                                        <p:strVal val="visible"/>
                                      </p:to>
                                    </p:set>
                                    <p:animEffect transition="in" filter="wipe(left)">
                                      <p:cBhvr>
                                        <p:cTn id="22" dur="500"/>
                                        <p:tgtEl>
                                          <p:spTgt spid="35124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1244">
                                            <p:txEl>
                                              <p:pRg st="3" end="3"/>
                                            </p:txEl>
                                          </p:spTgt>
                                        </p:tgtEl>
                                        <p:attrNameLst>
                                          <p:attrName>style.visibility</p:attrName>
                                        </p:attrNameLst>
                                      </p:cBhvr>
                                      <p:to>
                                        <p:strVal val="visible"/>
                                      </p:to>
                                    </p:set>
                                    <p:animEffect transition="in" filter="wipe(left)">
                                      <p:cBhvr>
                                        <p:cTn id="27" dur="500"/>
                                        <p:tgtEl>
                                          <p:spTgt spid="3512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44" grpId="0" build="p" autoUpdateAnimBg="0"/>
    </p:bldLst>
  </p:timing>
</p:sld>
</file>

<file path=ppt/slides/slide6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50210" name="Line 2">
            <a:extLst>
              <a:ext uri="{FF2B5EF4-FFF2-40B4-BE49-F238E27FC236}">
                <a16:creationId xmlns:a16="http://schemas.microsoft.com/office/drawing/2014/main" id="{C3A3D1AD-AD7A-4FA4-899B-A4AF98548DB9}"/>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0211" name="Rectangle 3">
            <a:extLst>
              <a:ext uri="{FF2B5EF4-FFF2-40B4-BE49-F238E27FC236}">
                <a16:creationId xmlns:a16="http://schemas.microsoft.com/office/drawing/2014/main" id="{E88773E9-7EE9-4270-93C7-4D93D8764E8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0212" name="Rectangle 4">
            <a:extLst>
              <a:ext uri="{FF2B5EF4-FFF2-40B4-BE49-F238E27FC236}">
                <a16:creationId xmlns:a16="http://schemas.microsoft.com/office/drawing/2014/main" id="{892D0AAD-E2A9-4015-80B2-6F5FDF74906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Middle Mediastinal Masses</a:t>
            </a:r>
            <a:endParaRPr lang="en-US" altLang="uk-UA"/>
          </a:p>
        </p:txBody>
      </p:sp>
      <p:sp>
        <p:nvSpPr>
          <p:cNvPr id="350213" name="Rectangle 5">
            <a:extLst>
              <a:ext uri="{FF2B5EF4-FFF2-40B4-BE49-F238E27FC236}">
                <a16:creationId xmlns:a16="http://schemas.microsoft.com/office/drawing/2014/main" id="{901870A9-9334-4870-8D7E-7E1A40AA9014}"/>
              </a:ext>
            </a:extLst>
          </p:cNvPr>
          <p:cNvSpPr>
            <a:spLocks noChangeArrowheads="1"/>
          </p:cNvSpPr>
          <p:nvPr/>
        </p:nvSpPr>
        <p:spPr bwMode="auto">
          <a:xfrm>
            <a:off x="2336800" y="2781300"/>
            <a:ext cx="5772150" cy="22479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95%"/>
              </a:lnSpc>
              <a:spcBef>
                <a:spcPct val="30%"/>
              </a:spcBef>
              <a:buClr>
                <a:schemeClr val="tx2"/>
              </a:buClr>
              <a:buSzPct val="50%"/>
              <a:buFont typeface="Zapf Dingbats"/>
              <a:buNone/>
            </a:pPr>
            <a:r>
              <a:rPr lang="en-US" altLang="uk-UA" b="1">
                <a:effectLst/>
                <a:latin typeface="Helvetica" panose="020B0604020202020204" pitchFamily="34" charset="0"/>
              </a:rPr>
              <a:t>1.	Lymphadenopathy </a:t>
            </a:r>
            <a:endParaRPr lang="en-US" altLang="uk-UA" sz="2800" b="1">
              <a:effectLst/>
              <a:latin typeface="Helvetica" panose="020B0604020202020204" pitchFamily="34" charset="0"/>
            </a:endParaRPr>
          </a:p>
          <a:p>
            <a:pPr eaLnBrk="0" hangingPunct="0">
              <a:lnSpc>
                <a:spcPct val="95%"/>
              </a:lnSpc>
              <a:spcBef>
                <a:spcPct val="30%"/>
              </a:spcBef>
              <a:buClr>
                <a:schemeClr val="tx2"/>
              </a:buClr>
              <a:buSzPct val="50%"/>
              <a:buFont typeface="Zapf Dingbats"/>
              <a:buNone/>
            </a:pPr>
            <a:r>
              <a:rPr lang="en-US" altLang="uk-UA" b="1">
                <a:effectLst/>
                <a:latin typeface="Helvetica" panose="020B0604020202020204" pitchFamily="34" charset="0"/>
              </a:rPr>
              <a:t>2.	Aneurysms </a:t>
            </a:r>
            <a:endParaRPr lang="en-US" altLang="uk-UA" sz="2800" b="1">
              <a:effectLst/>
              <a:latin typeface="Helvetica" panose="020B0604020202020204" pitchFamily="34" charset="0"/>
            </a:endParaRPr>
          </a:p>
          <a:p>
            <a:pPr eaLnBrk="0" hangingPunct="0">
              <a:lnSpc>
                <a:spcPct val="95%"/>
              </a:lnSpc>
              <a:spcBef>
                <a:spcPct val="30%"/>
              </a:spcBef>
              <a:buClr>
                <a:schemeClr val="tx2"/>
              </a:buClr>
              <a:buSzPct val="50%"/>
              <a:buFont typeface="Zapf Dingbats"/>
              <a:buNone/>
            </a:pPr>
            <a:r>
              <a:rPr lang="en-US" altLang="uk-UA" b="1">
                <a:effectLst/>
                <a:latin typeface="Helvetica" panose="020B0604020202020204" pitchFamily="34" charset="0"/>
              </a:rPr>
              <a:t>3.	Esophageal duplication </a:t>
            </a:r>
            <a:endParaRPr lang="en-US" altLang="uk-UA" sz="2800" b="1">
              <a:effectLst/>
              <a:latin typeface="Helvetica" panose="020B0604020202020204" pitchFamily="34" charset="0"/>
            </a:endParaRPr>
          </a:p>
          <a:p>
            <a:pPr eaLnBrk="0" hangingPunct="0">
              <a:lnSpc>
                <a:spcPct val="95%"/>
              </a:lnSpc>
              <a:spcBef>
                <a:spcPct val="30%"/>
              </a:spcBef>
              <a:buClr>
                <a:schemeClr val="tx2"/>
              </a:buClr>
              <a:buSzPct val="50%"/>
              <a:buFont typeface="Zapf Dingbats"/>
              <a:buNone/>
            </a:pPr>
            <a:r>
              <a:rPr lang="en-US" altLang="uk-UA" b="1">
                <a:effectLst/>
                <a:latin typeface="Helvetica" panose="020B0604020202020204" pitchFamily="34" charset="0"/>
              </a:rPr>
              <a:t>4.	Bronchogenic cysts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0213">
                                            <p:txEl>
                                              <p:pRg st="0" end="0"/>
                                            </p:txEl>
                                          </p:spTgt>
                                        </p:tgtEl>
                                        <p:attrNameLst>
                                          <p:attrName>style.visibility</p:attrName>
                                        </p:attrNameLst>
                                      </p:cBhvr>
                                      <p:to>
                                        <p:strVal val="visible"/>
                                      </p:to>
                                    </p:set>
                                    <p:animEffect transition="in" filter="wipe(up)">
                                      <p:cBhvr>
                                        <p:cTn id="7" dur="500"/>
                                        <p:tgtEl>
                                          <p:spTgt spid="3502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50213">
                                            <p:txEl>
                                              <p:pRg st="1" end="1"/>
                                            </p:txEl>
                                          </p:spTgt>
                                        </p:tgtEl>
                                        <p:attrNameLst>
                                          <p:attrName>style.visibility</p:attrName>
                                        </p:attrNameLst>
                                      </p:cBhvr>
                                      <p:to>
                                        <p:strVal val="visible"/>
                                      </p:to>
                                    </p:set>
                                    <p:animEffect transition="in" filter="wipe(up)">
                                      <p:cBhvr>
                                        <p:cTn id="12" dur="500"/>
                                        <p:tgtEl>
                                          <p:spTgt spid="3502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0213">
                                            <p:txEl>
                                              <p:pRg st="2" end="2"/>
                                            </p:txEl>
                                          </p:spTgt>
                                        </p:tgtEl>
                                        <p:attrNameLst>
                                          <p:attrName>style.visibility</p:attrName>
                                        </p:attrNameLst>
                                      </p:cBhvr>
                                      <p:to>
                                        <p:strVal val="visible"/>
                                      </p:to>
                                    </p:set>
                                    <p:animEffect transition="in" filter="wipe(up)">
                                      <p:cBhvr>
                                        <p:cTn id="17" dur="500"/>
                                        <p:tgtEl>
                                          <p:spTgt spid="3502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50213">
                                            <p:txEl>
                                              <p:pRg st="3" end="3"/>
                                            </p:txEl>
                                          </p:spTgt>
                                        </p:tgtEl>
                                        <p:attrNameLst>
                                          <p:attrName>style.visibility</p:attrName>
                                        </p:attrNameLst>
                                      </p:cBhvr>
                                      <p:to>
                                        <p:strVal val="visible"/>
                                      </p:to>
                                    </p:set>
                                    <p:animEffect transition="in" filter="wipe(up)">
                                      <p:cBhvr>
                                        <p:cTn id="22" dur="500"/>
                                        <p:tgtEl>
                                          <p:spTgt spid="3502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3" grpId="0" build="p" autoUpdateAnimBg="0"/>
    </p:bldLst>
  </p:timing>
</p:sld>
</file>

<file path=ppt/slides/slide6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461826" name="Group 2">
            <a:extLst>
              <a:ext uri="{FF2B5EF4-FFF2-40B4-BE49-F238E27FC236}">
                <a16:creationId xmlns:a16="http://schemas.microsoft.com/office/drawing/2014/main" id="{DF4F2312-4A69-40F2-8578-DDF36AA80D72}"/>
              </a:ext>
            </a:extLst>
          </p:cNvPr>
          <p:cNvGrpSpPr>
            <a:grpSpLocks/>
          </p:cNvGrpSpPr>
          <p:nvPr/>
        </p:nvGrpSpPr>
        <p:grpSpPr bwMode="auto">
          <a:xfrm>
            <a:off x="7938" y="4763"/>
            <a:ext cx="9140825" cy="6850062"/>
            <a:chOff x="0" y="0"/>
            <a:chExt cx="5758" cy="4315"/>
          </a:xfrm>
        </p:grpSpPr>
        <p:grpSp>
          <p:nvGrpSpPr>
            <p:cNvPr id="461827" name="Group 3">
              <a:extLst>
                <a:ext uri="{FF2B5EF4-FFF2-40B4-BE49-F238E27FC236}">
                  <a16:creationId xmlns:a16="http://schemas.microsoft.com/office/drawing/2014/main" id="{BF90E32A-7326-4DD4-817E-31FE1777D247}"/>
                </a:ext>
              </a:extLst>
            </p:cNvPr>
            <p:cNvGrpSpPr>
              <a:grpSpLocks/>
            </p:cNvGrpSpPr>
            <p:nvPr/>
          </p:nvGrpSpPr>
          <p:grpSpPr bwMode="auto">
            <a:xfrm>
              <a:off x="1728" y="2230"/>
              <a:ext cx="4027" cy="2085"/>
              <a:chOff x="1728" y="2230"/>
              <a:chExt cx="4027" cy="2085"/>
            </a:xfrm>
          </p:grpSpPr>
          <p:sp>
            <p:nvSpPr>
              <p:cNvPr id="461828" name="Freeform 4">
                <a:extLst>
                  <a:ext uri="{FF2B5EF4-FFF2-40B4-BE49-F238E27FC236}">
                    <a16:creationId xmlns:a16="http://schemas.microsoft.com/office/drawing/2014/main" id="{8617C702-1C77-4FAF-9843-3A3E0ACF474C}"/>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1829" name="Freeform 5">
                <a:extLst>
                  <a:ext uri="{FF2B5EF4-FFF2-40B4-BE49-F238E27FC236}">
                    <a16:creationId xmlns:a16="http://schemas.microsoft.com/office/drawing/2014/main" id="{F6C4CE64-3821-4290-939F-C38A4F519F14}"/>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1830" name="Freeform 6">
                <a:extLst>
                  <a:ext uri="{FF2B5EF4-FFF2-40B4-BE49-F238E27FC236}">
                    <a16:creationId xmlns:a16="http://schemas.microsoft.com/office/drawing/2014/main" id="{EA9A621F-A42B-45AB-B1D5-F03913F81E28}"/>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1831" name="Freeform 7">
                <a:extLst>
                  <a:ext uri="{FF2B5EF4-FFF2-40B4-BE49-F238E27FC236}">
                    <a16:creationId xmlns:a16="http://schemas.microsoft.com/office/drawing/2014/main" id="{10EA5C2C-8D62-4DC4-841A-72245878668F}"/>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1832" name="Freeform 8">
                <a:extLst>
                  <a:ext uri="{FF2B5EF4-FFF2-40B4-BE49-F238E27FC236}">
                    <a16:creationId xmlns:a16="http://schemas.microsoft.com/office/drawing/2014/main" id="{EC3EFFAA-62D6-4BA9-8A99-6DF591A36CA7}"/>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461833" name="Freeform 9">
              <a:extLst>
                <a:ext uri="{FF2B5EF4-FFF2-40B4-BE49-F238E27FC236}">
                  <a16:creationId xmlns:a16="http://schemas.microsoft.com/office/drawing/2014/main" id="{02D48D96-224B-41BE-87A7-58FB3D09D3D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1834" name="Freeform 10">
              <a:extLst>
                <a:ext uri="{FF2B5EF4-FFF2-40B4-BE49-F238E27FC236}">
                  <a16:creationId xmlns:a16="http://schemas.microsoft.com/office/drawing/2014/main" id="{6D4FA099-2CC9-4464-993F-F2D1C7C0C054}"/>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grpSp>
        <p:nvGrpSpPr>
          <p:cNvPr id="461835" name="Group 11">
            <a:extLst>
              <a:ext uri="{FF2B5EF4-FFF2-40B4-BE49-F238E27FC236}">
                <a16:creationId xmlns:a16="http://schemas.microsoft.com/office/drawing/2014/main" id="{791FF17B-37BE-41F4-A04B-1E434C6F02EA}"/>
              </a:ext>
            </a:extLst>
          </p:cNvPr>
          <p:cNvGrpSpPr>
            <a:grpSpLocks/>
          </p:cNvGrpSpPr>
          <p:nvPr/>
        </p:nvGrpSpPr>
        <p:grpSpPr bwMode="auto">
          <a:xfrm>
            <a:off x="6202363" y="1566863"/>
            <a:ext cx="2949575" cy="3776662"/>
            <a:chOff x="3114" y="1024"/>
            <a:chExt cx="2472" cy="3296"/>
          </a:xfrm>
        </p:grpSpPr>
        <p:pic>
          <p:nvPicPr>
            <p:cNvPr id="461836" name="Picture 12">
              <a:extLst>
                <a:ext uri="{FF2B5EF4-FFF2-40B4-BE49-F238E27FC236}">
                  <a16:creationId xmlns:a16="http://schemas.microsoft.com/office/drawing/2014/main" id="{785D2C22-DF15-4FCB-8991-4F88FDBB8754}"/>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114" y="1024"/>
              <a:ext cx="2472" cy="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211"/>
                  </a:solidFill>
                  <a:miter lim="800%"/>
                  <a:headEnd/>
                  <a:tailEnd/>
                </a14:hiddenLine>
              </a:ext>
            </a:extLst>
          </p:spPr>
        </p:pic>
        <p:sp>
          <p:nvSpPr>
            <p:cNvPr id="461837" name="Line 13">
              <a:extLst>
                <a:ext uri="{FF2B5EF4-FFF2-40B4-BE49-F238E27FC236}">
                  <a16:creationId xmlns:a16="http://schemas.microsoft.com/office/drawing/2014/main" id="{82BBE9A0-F605-4122-9927-7070D5E10235}"/>
                </a:ext>
              </a:extLst>
            </p:cNvPr>
            <p:cNvSpPr>
              <a:spLocks noChangeShapeType="1"/>
            </p:cNvSpPr>
            <p:nvPr/>
          </p:nvSpPr>
          <p:spPr bwMode="auto">
            <a:xfrm>
              <a:off x="4031" y="1173"/>
              <a:ext cx="325" cy="47"/>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38" name="Line 14">
              <a:extLst>
                <a:ext uri="{FF2B5EF4-FFF2-40B4-BE49-F238E27FC236}">
                  <a16:creationId xmlns:a16="http://schemas.microsoft.com/office/drawing/2014/main" id="{7AF2303C-B6CF-43D0-8C0C-28B586D157D8}"/>
                </a:ext>
              </a:extLst>
            </p:cNvPr>
            <p:cNvSpPr>
              <a:spLocks noChangeShapeType="1"/>
            </p:cNvSpPr>
            <p:nvPr/>
          </p:nvSpPr>
          <p:spPr bwMode="auto">
            <a:xfrm>
              <a:off x="3983" y="1476"/>
              <a:ext cx="325" cy="47"/>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39" name="Line 15">
              <a:extLst>
                <a:ext uri="{FF2B5EF4-FFF2-40B4-BE49-F238E27FC236}">
                  <a16:creationId xmlns:a16="http://schemas.microsoft.com/office/drawing/2014/main" id="{A85B99F6-1123-47DF-8987-75992229C4A9}"/>
                </a:ext>
              </a:extLst>
            </p:cNvPr>
            <p:cNvSpPr>
              <a:spLocks noChangeShapeType="1"/>
            </p:cNvSpPr>
            <p:nvPr/>
          </p:nvSpPr>
          <p:spPr bwMode="auto">
            <a:xfrm>
              <a:off x="3935" y="1761"/>
              <a:ext cx="325" cy="47"/>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0" name="Line 16">
              <a:extLst>
                <a:ext uri="{FF2B5EF4-FFF2-40B4-BE49-F238E27FC236}">
                  <a16:creationId xmlns:a16="http://schemas.microsoft.com/office/drawing/2014/main" id="{397E9DF1-B710-45BA-8B36-72808EF9FAF1}"/>
                </a:ext>
              </a:extLst>
            </p:cNvPr>
            <p:cNvSpPr>
              <a:spLocks noChangeShapeType="1"/>
            </p:cNvSpPr>
            <p:nvPr/>
          </p:nvSpPr>
          <p:spPr bwMode="auto">
            <a:xfrm>
              <a:off x="3887" y="2046"/>
              <a:ext cx="325" cy="47"/>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1" name="Line 17">
              <a:extLst>
                <a:ext uri="{FF2B5EF4-FFF2-40B4-BE49-F238E27FC236}">
                  <a16:creationId xmlns:a16="http://schemas.microsoft.com/office/drawing/2014/main" id="{0F424513-59B5-4462-8EE6-14BEF3C5ABED}"/>
                </a:ext>
              </a:extLst>
            </p:cNvPr>
            <p:cNvSpPr>
              <a:spLocks noChangeShapeType="1"/>
            </p:cNvSpPr>
            <p:nvPr/>
          </p:nvSpPr>
          <p:spPr bwMode="auto">
            <a:xfrm>
              <a:off x="3803" y="2394"/>
              <a:ext cx="325" cy="47"/>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2" name="Line 18">
              <a:extLst>
                <a:ext uri="{FF2B5EF4-FFF2-40B4-BE49-F238E27FC236}">
                  <a16:creationId xmlns:a16="http://schemas.microsoft.com/office/drawing/2014/main" id="{CCC15FC3-E890-47A9-8F87-D241CF46AB5C}"/>
                </a:ext>
              </a:extLst>
            </p:cNvPr>
            <p:cNvSpPr>
              <a:spLocks noChangeShapeType="1"/>
            </p:cNvSpPr>
            <p:nvPr/>
          </p:nvSpPr>
          <p:spPr bwMode="auto">
            <a:xfrm flipH="1" flipV="1">
              <a:off x="4748" y="1223"/>
              <a:ext cx="428" cy="56"/>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3" name="Line 19">
              <a:extLst>
                <a:ext uri="{FF2B5EF4-FFF2-40B4-BE49-F238E27FC236}">
                  <a16:creationId xmlns:a16="http://schemas.microsoft.com/office/drawing/2014/main" id="{39A019D4-C9C3-40F1-A181-275CB269FAAA}"/>
                </a:ext>
              </a:extLst>
            </p:cNvPr>
            <p:cNvSpPr>
              <a:spLocks noChangeShapeType="1"/>
            </p:cNvSpPr>
            <p:nvPr/>
          </p:nvSpPr>
          <p:spPr bwMode="auto">
            <a:xfrm flipH="1" flipV="1">
              <a:off x="4754" y="1508"/>
              <a:ext cx="428" cy="56"/>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4" name="Line 20">
              <a:extLst>
                <a:ext uri="{FF2B5EF4-FFF2-40B4-BE49-F238E27FC236}">
                  <a16:creationId xmlns:a16="http://schemas.microsoft.com/office/drawing/2014/main" id="{4CCE8661-884E-4245-8DCA-3556580CE9A1}"/>
                </a:ext>
              </a:extLst>
            </p:cNvPr>
            <p:cNvSpPr>
              <a:spLocks noChangeShapeType="1"/>
            </p:cNvSpPr>
            <p:nvPr/>
          </p:nvSpPr>
          <p:spPr bwMode="auto">
            <a:xfrm flipH="1" flipV="1">
              <a:off x="4709" y="1769"/>
              <a:ext cx="428" cy="56"/>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5" name="Line 21">
              <a:extLst>
                <a:ext uri="{FF2B5EF4-FFF2-40B4-BE49-F238E27FC236}">
                  <a16:creationId xmlns:a16="http://schemas.microsoft.com/office/drawing/2014/main" id="{E76EFAEB-562A-4866-BD0D-CA3238B8FF2F}"/>
                </a:ext>
              </a:extLst>
            </p:cNvPr>
            <p:cNvSpPr>
              <a:spLocks noChangeShapeType="1"/>
            </p:cNvSpPr>
            <p:nvPr/>
          </p:nvSpPr>
          <p:spPr bwMode="auto">
            <a:xfrm flipH="1" flipV="1">
              <a:off x="4673" y="2048"/>
              <a:ext cx="428" cy="56"/>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46" name="Line 22">
              <a:extLst>
                <a:ext uri="{FF2B5EF4-FFF2-40B4-BE49-F238E27FC236}">
                  <a16:creationId xmlns:a16="http://schemas.microsoft.com/office/drawing/2014/main" id="{3CD911F6-4401-43CB-BF4D-C08105DC4DA6}"/>
                </a:ext>
              </a:extLst>
            </p:cNvPr>
            <p:cNvSpPr>
              <a:spLocks noChangeShapeType="1"/>
            </p:cNvSpPr>
            <p:nvPr/>
          </p:nvSpPr>
          <p:spPr bwMode="auto">
            <a:xfrm flipH="1" flipV="1">
              <a:off x="4610" y="2345"/>
              <a:ext cx="428" cy="56"/>
            </a:xfrm>
            <a:prstGeom prst="line">
              <a:avLst/>
            </a:prstGeom>
            <a:noFill/>
            <a:ln w="9525">
              <a:solidFill>
                <a:srgbClr val="FF021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grpSp>
      <p:sp>
        <p:nvSpPr>
          <p:cNvPr id="461847" name="Rectangle 23">
            <a:extLst>
              <a:ext uri="{FF2B5EF4-FFF2-40B4-BE49-F238E27FC236}">
                <a16:creationId xmlns:a16="http://schemas.microsoft.com/office/drawing/2014/main" id="{BFC816F3-F1DD-48C8-9C9A-3E62CF1A682C}"/>
              </a:ext>
            </a:extLst>
          </p:cNvPr>
          <p:cNvSpPr>
            <a:spLocks noChangeArrowheads="1"/>
          </p:cNvSpPr>
          <p:nvPr/>
        </p:nvSpPr>
        <p:spPr bwMode="auto">
          <a:xfrm>
            <a:off x="46513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Tracheal air column</a:t>
            </a:r>
            <a:endParaRPr lang="en-US" altLang="uk-UA"/>
          </a:p>
        </p:txBody>
      </p:sp>
      <p:sp>
        <p:nvSpPr>
          <p:cNvPr id="461848" name="Rectangle 24">
            <a:extLst>
              <a:ext uri="{FF2B5EF4-FFF2-40B4-BE49-F238E27FC236}">
                <a16:creationId xmlns:a16="http://schemas.microsoft.com/office/drawing/2014/main" id="{FF6B35C4-3E8F-45B6-A45E-29B1D106C346}"/>
              </a:ext>
            </a:extLst>
          </p:cNvPr>
          <p:cNvSpPr>
            <a:spLocks noChangeArrowheads="1"/>
          </p:cNvSpPr>
          <p:nvPr/>
        </p:nvSpPr>
        <p:spPr bwMode="auto">
          <a:xfrm>
            <a:off x="-6350" y="2805113"/>
            <a:ext cx="3451225" cy="2239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a:effectLst/>
                <a:latin typeface="Arial" panose="020B0604020202020204" pitchFamily="34" charset="0"/>
                <a:cs typeface="Arial" panose="020B0604020202020204" pitchFamily="34" charset="0"/>
              </a:rPr>
              <a:t>Should be straight </a:t>
            </a:r>
          </a:p>
          <a:p>
            <a:r>
              <a:rPr lang="en-US" altLang="uk-UA">
                <a:effectLst/>
                <a:latin typeface="Arial" panose="020B0604020202020204" pitchFamily="34" charset="0"/>
                <a:cs typeface="Arial" panose="020B0604020202020204" pitchFamily="34" charset="0"/>
              </a:rPr>
              <a:t>Slight bend to right due to aortic arch on its left.</a:t>
            </a:r>
            <a:endParaRPr lang="en-US" altLang="uk-UA"/>
          </a:p>
        </p:txBody>
      </p:sp>
      <p:grpSp>
        <p:nvGrpSpPr>
          <p:cNvPr id="461849" name="Group 25">
            <a:extLst>
              <a:ext uri="{FF2B5EF4-FFF2-40B4-BE49-F238E27FC236}">
                <a16:creationId xmlns:a16="http://schemas.microsoft.com/office/drawing/2014/main" id="{A9DC15C4-D8B1-41F2-B280-2E0E828D4B81}"/>
              </a:ext>
            </a:extLst>
          </p:cNvPr>
          <p:cNvGrpSpPr>
            <a:grpSpLocks/>
          </p:cNvGrpSpPr>
          <p:nvPr/>
        </p:nvGrpSpPr>
        <p:grpSpPr bwMode="auto">
          <a:xfrm>
            <a:off x="3830638" y="2516188"/>
            <a:ext cx="2368550" cy="2827337"/>
            <a:chOff x="339" y="1042"/>
            <a:chExt cx="2634" cy="2793"/>
          </a:xfrm>
        </p:grpSpPr>
        <p:pic>
          <p:nvPicPr>
            <p:cNvPr id="461850" name="Picture 26">
              <a:extLst>
                <a:ext uri="{FF2B5EF4-FFF2-40B4-BE49-F238E27FC236}">
                  <a16:creationId xmlns:a16="http://schemas.microsoft.com/office/drawing/2014/main" id="{9044585B-D667-48BC-8058-B83C5B8F0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 y="1042"/>
              <a:ext cx="2634" cy="2793"/>
            </a:xfrm>
            <a:prstGeom prst="rect">
              <a:avLst/>
            </a:prstGeom>
            <a:noFill/>
            <a:extLst>
              <a:ext uri="{909E8E84-426E-40DD-AFC4-6F175D3DCCD1}">
                <a14:hiddenFill xmlns:a14="http://schemas.microsoft.com/office/drawing/2010/main">
                  <a:solidFill>
                    <a:srgbClr val="FFFFFF"/>
                  </a:solidFill>
                </a14:hiddenFill>
              </a:ext>
            </a:extLst>
          </p:spPr>
        </p:pic>
        <p:sp>
          <p:nvSpPr>
            <p:cNvPr id="461851" name="Line 27">
              <a:extLst>
                <a:ext uri="{FF2B5EF4-FFF2-40B4-BE49-F238E27FC236}">
                  <a16:creationId xmlns:a16="http://schemas.microsoft.com/office/drawing/2014/main" id="{E74C91A8-F674-43CF-AC99-EB0D17516AD2}"/>
                </a:ext>
              </a:extLst>
            </p:cNvPr>
            <p:cNvSpPr>
              <a:spLocks noChangeShapeType="1"/>
            </p:cNvSpPr>
            <p:nvPr/>
          </p:nvSpPr>
          <p:spPr bwMode="auto">
            <a:xfrm flipV="1">
              <a:off x="1361" y="1210"/>
              <a:ext cx="212" cy="21"/>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52" name="Line 28">
              <a:extLst>
                <a:ext uri="{FF2B5EF4-FFF2-40B4-BE49-F238E27FC236}">
                  <a16:creationId xmlns:a16="http://schemas.microsoft.com/office/drawing/2014/main" id="{EDB99720-8A04-411D-833D-2B375D08112E}"/>
                </a:ext>
              </a:extLst>
            </p:cNvPr>
            <p:cNvSpPr>
              <a:spLocks noChangeShapeType="1"/>
            </p:cNvSpPr>
            <p:nvPr/>
          </p:nvSpPr>
          <p:spPr bwMode="auto">
            <a:xfrm flipV="1">
              <a:off x="1394" y="1423"/>
              <a:ext cx="212" cy="21"/>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53" name="Line 29">
              <a:extLst>
                <a:ext uri="{FF2B5EF4-FFF2-40B4-BE49-F238E27FC236}">
                  <a16:creationId xmlns:a16="http://schemas.microsoft.com/office/drawing/2014/main" id="{BEE92E8C-FFD7-4D06-8EE5-E55A231E263A}"/>
                </a:ext>
              </a:extLst>
            </p:cNvPr>
            <p:cNvSpPr>
              <a:spLocks noChangeShapeType="1"/>
            </p:cNvSpPr>
            <p:nvPr/>
          </p:nvSpPr>
          <p:spPr bwMode="auto">
            <a:xfrm flipV="1">
              <a:off x="1418" y="1645"/>
              <a:ext cx="212" cy="21"/>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1854" name="Line 30">
              <a:extLst>
                <a:ext uri="{FF2B5EF4-FFF2-40B4-BE49-F238E27FC236}">
                  <a16:creationId xmlns:a16="http://schemas.microsoft.com/office/drawing/2014/main" id="{02F80844-A35C-463E-BAC7-B42A2D0D2D85}"/>
                </a:ext>
              </a:extLst>
            </p:cNvPr>
            <p:cNvSpPr>
              <a:spLocks noChangeShapeType="1"/>
            </p:cNvSpPr>
            <p:nvPr/>
          </p:nvSpPr>
          <p:spPr bwMode="auto">
            <a:xfrm flipV="1">
              <a:off x="1442" y="1921"/>
              <a:ext cx="212" cy="21"/>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grpSp>
    </p:spTree>
  </p:cSld>
  <p:clrMapOvr>
    <a:masterClrMapping/>
  </p:clrMapOvr>
</p:sld>
</file>

<file path=ppt/slides/slide6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462850" name="Group 2">
            <a:extLst>
              <a:ext uri="{FF2B5EF4-FFF2-40B4-BE49-F238E27FC236}">
                <a16:creationId xmlns:a16="http://schemas.microsoft.com/office/drawing/2014/main" id="{40F9EB1B-8580-4D69-A2CA-04791F7338C1}"/>
              </a:ext>
            </a:extLst>
          </p:cNvPr>
          <p:cNvGrpSpPr>
            <a:grpSpLocks/>
          </p:cNvGrpSpPr>
          <p:nvPr/>
        </p:nvGrpSpPr>
        <p:grpSpPr bwMode="auto">
          <a:xfrm>
            <a:off x="1588" y="0"/>
            <a:ext cx="9140825" cy="6850063"/>
            <a:chOff x="0" y="0"/>
            <a:chExt cx="5758" cy="4315"/>
          </a:xfrm>
        </p:grpSpPr>
        <p:grpSp>
          <p:nvGrpSpPr>
            <p:cNvPr id="462851" name="Group 3">
              <a:extLst>
                <a:ext uri="{FF2B5EF4-FFF2-40B4-BE49-F238E27FC236}">
                  <a16:creationId xmlns:a16="http://schemas.microsoft.com/office/drawing/2014/main" id="{FC706440-C35D-4D59-B17E-EB83B9F51CF9}"/>
                </a:ext>
              </a:extLst>
            </p:cNvPr>
            <p:cNvGrpSpPr>
              <a:grpSpLocks/>
            </p:cNvGrpSpPr>
            <p:nvPr/>
          </p:nvGrpSpPr>
          <p:grpSpPr bwMode="auto">
            <a:xfrm>
              <a:off x="1728" y="2230"/>
              <a:ext cx="4027" cy="2085"/>
              <a:chOff x="1728" y="2230"/>
              <a:chExt cx="4027" cy="2085"/>
            </a:xfrm>
          </p:grpSpPr>
          <p:sp>
            <p:nvSpPr>
              <p:cNvPr id="462852" name="Freeform 4">
                <a:extLst>
                  <a:ext uri="{FF2B5EF4-FFF2-40B4-BE49-F238E27FC236}">
                    <a16:creationId xmlns:a16="http://schemas.microsoft.com/office/drawing/2014/main" id="{B48A7983-7475-4002-A2D6-D010C6B71D64}"/>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2853" name="Freeform 5">
                <a:extLst>
                  <a:ext uri="{FF2B5EF4-FFF2-40B4-BE49-F238E27FC236}">
                    <a16:creationId xmlns:a16="http://schemas.microsoft.com/office/drawing/2014/main" id="{078B55C4-D6A8-4EA5-9E26-5AD23DA3707A}"/>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2854" name="Freeform 6">
                <a:extLst>
                  <a:ext uri="{FF2B5EF4-FFF2-40B4-BE49-F238E27FC236}">
                    <a16:creationId xmlns:a16="http://schemas.microsoft.com/office/drawing/2014/main" id="{9598E8EB-AF93-4519-B9AA-2606F1DAA83E}"/>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2855" name="Freeform 7">
                <a:extLst>
                  <a:ext uri="{FF2B5EF4-FFF2-40B4-BE49-F238E27FC236}">
                    <a16:creationId xmlns:a16="http://schemas.microsoft.com/office/drawing/2014/main" id="{6D61B731-A1B5-4ECE-9FCD-ECF4672E1CA3}"/>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2856" name="Freeform 8">
                <a:extLst>
                  <a:ext uri="{FF2B5EF4-FFF2-40B4-BE49-F238E27FC236}">
                    <a16:creationId xmlns:a16="http://schemas.microsoft.com/office/drawing/2014/main" id="{85758E96-02B9-4C02-A589-2AFED86EC63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462857" name="Freeform 9">
              <a:extLst>
                <a:ext uri="{FF2B5EF4-FFF2-40B4-BE49-F238E27FC236}">
                  <a16:creationId xmlns:a16="http://schemas.microsoft.com/office/drawing/2014/main" id="{1C266BD0-E384-4741-866F-C89BEB49C149}"/>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2858" name="Freeform 10">
              <a:extLst>
                <a:ext uri="{FF2B5EF4-FFF2-40B4-BE49-F238E27FC236}">
                  <a16:creationId xmlns:a16="http://schemas.microsoft.com/office/drawing/2014/main" id="{4B360A25-8A0C-4A46-BBC8-1A68DF8B5F1A}"/>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462859" name="Picture 11">
            <a:extLst>
              <a:ext uri="{FF2B5EF4-FFF2-40B4-BE49-F238E27FC236}">
                <a16:creationId xmlns:a16="http://schemas.microsoft.com/office/drawing/2014/main" id="{2DD3C953-CF7C-4FFA-ADC6-B943EB21E9F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743200" y="1582738"/>
            <a:ext cx="3956050" cy="5275262"/>
          </a:xfrm>
          <a:prstGeom prst="rect">
            <a:avLst/>
          </a:prstGeom>
          <a:noFill/>
          <a:extLst>
            <a:ext uri="{909E8E84-426E-40DD-AFC4-6F175D3DCCD1}">
              <a14:hiddenFill xmlns:a14="http://schemas.microsoft.com/office/drawing/2010/main">
                <a:solidFill>
                  <a:srgbClr val="FFFFFF"/>
                </a:solidFill>
              </a14:hiddenFill>
            </a:ext>
          </a:extLst>
        </p:spPr>
      </p:pic>
      <p:sp>
        <p:nvSpPr>
          <p:cNvPr id="462860" name="Rectangle 12">
            <a:extLst>
              <a:ext uri="{FF2B5EF4-FFF2-40B4-BE49-F238E27FC236}">
                <a16:creationId xmlns:a16="http://schemas.microsoft.com/office/drawing/2014/main" id="{F5A707E8-C3C2-424A-A423-E7CE37F64AD1}"/>
              </a:ext>
            </a:extLst>
          </p:cNvPr>
          <p:cNvSpPr>
            <a:spLocks noChangeArrowheads="1"/>
          </p:cNvSpPr>
          <p:nvPr/>
        </p:nvSpPr>
        <p:spPr bwMode="auto">
          <a:xfrm>
            <a:off x="458788"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Aortic contour</a:t>
            </a:r>
            <a:endParaRPr lang="en-US" altLang="uk-UA"/>
          </a:p>
        </p:txBody>
      </p:sp>
      <p:sp>
        <p:nvSpPr>
          <p:cNvPr id="462861" name="Line 13">
            <a:extLst>
              <a:ext uri="{FF2B5EF4-FFF2-40B4-BE49-F238E27FC236}">
                <a16:creationId xmlns:a16="http://schemas.microsoft.com/office/drawing/2014/main" id="{6677DCBA-4285-45C4-9267-73B828A33337}"/>
              </a:ext>
            </a:extLst>
          </p:cNvPr>
          <p:cNvSpPr>
            <a:spLocks noChangeShapeType="1"/>
          </p:cNvSpPr>
          <p:nvPr/>
        </p:nvSpPr>
        <p:spPr bwMode="auto">
          <a:xfrm flipH="1">
            <a:off x="5502275" y="3643313"/>
            <a:ext cx="339725" cy="1905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2862" name="Line 14">
            <a:extLst>
              <a:ext uri="{FF2B5EF4-FFF2-40B4-BE49-F238E27FC236}">
                <a16:creationId xmlns:a16="http://schemas.microsoft.com/office/drawing/2014/main" id="{FD8B2940-3552-44E9-94CB-ED2A57DC4069}"/>
              </a:ext>
            </a:extLst>
          </p:cNvPr>
          <p:cNvSpPr>
            <a:spLocks noChangeShapeType="1"/>
          </p:cNvSpPr>
          <p:nvPr/>
        </p:nvSpPr>
        <p:spPr bwMode="auto">
          <a:xfrm flipH="1" flipV="1">
            <a:off x="5494338" y="4381500"/>
            <a:ext cx="384175" cy="603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2863" name="Line 15">
            <a:extLst>
              <a:ext uri="{FF2B5EF4-FFF2-40B4-BE49-F238E27FC236}">
                <a16:creationId xmlns:a16="http://schemas.microsoft.com/office/drawing/2014/main" id="{01F71D55-41F5-496D-A3E3-CA0FFE246B78}"/>
              </a:ext>
            </a:extLst>
          </p:cNvPr>
          <p:cNvSpPr>
            <a:spLocks noChangeShapeType="1"/>
          </p:cNvSpPr>
          <p:nvPr/>
        </p:nvSpPr>
        <p:spPr bwMode="auto">
          <a:xfrm flipH="1" flipV="1">
            <a:off x="5260975" y="5092700"/>
            <a:ext cx="369888" cy="1587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2864" name="Line 16">
            <a:extLst>
              <a:ext uri="{FF2B5EF4-FFF2-40B4-BE49-F238E27FC236}">
                <a16:creationId xmlns:a16="http://schemas.microsoft.com/office/drawing/2014/main" id="{B107A3BA-5B11-44BA-AADC-D5CF81123E6E}"/>
              </a:ext>
            </a:extLst>
          </p:cNvPr>
          <p:cNvSpPr>
            <a:spLocks noChangeShapeType="1"/>
          </p:cNvSpPr>
          <p:nvPr/>
        </p:nvSpPr>
        <p:spPr bwMode="auto">
          <a:xfrm flipH="1">
            <a:off x="5295900" y="5749925"/>
            <a:ext cx="339725" cy="127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462865" name="Line 17">
            <a:extLst>
              <a:ext uri="{FF2B5EF4-FFF2-40B4-BE49-F238E27FC236}">
                <a16:creationId xmlns:a16="http://schemas.microsoft.com/office/drawing/2014/main" id="{212000DC-B774-4D65-9080-D62E207B2D91}"/>
              </a:ext>
            </a:extLst>
          </p:cNvPr>
          <p:cNvSpPr>
            <a:spLocks noChangeShapeType="1"/>
          </p:cNvSpPr>
          <p:nvPr/>
        </p:nvSpPr>
        <p:spPr bwMode="auto">
          <a:xfrm flipH="1">
            <a:off x="5300663" y="6567488"/>
            <a:ext cx="354012" cy="2857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Tree>
  </p:cSld>
  <p:clrMapOvr>
    <a:masterClrMapping/>
  </p:clrMapOvr>
</p:sld>
</file>

<file path=ppt/slides/slide6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463874" name="Group 2">
            <a:extLst>
              <a:ext uri="{FF2B5EF4-FFF2-40B4-BE49-F238E27FC236}">
                <a16:creationId xmlns:a16="http://schemas.microsoft.com/office/drawing/2014/main" id="{2D3F2FD9-3827-423A-8A26-965F7607E690}"/>
              </a:ext>
            </a:extLst>
          </p:cNvPr>
          <p:cNvGrpSpPr>
            <a:grpSpLocks/>
          </p:cNvGrpSpPr>
          <p:nvPr/>
        </p:nvGrpSpPr>
        <p:grpSpPr bwMode="auto">
          <a:xfrm>
            <a:off x="0" y="4763"/>
            <a:ext cx="9140825" cy="6850062"/>
            <a:chOff x="0" y="0"/>
            <a:chExt cx="5758" cy="4315"/>
          </a:xfrm>
        </p:grpSpPr>
        <p:grpSp>
          <p:nvGrpSpPr>
            <p:cNvPr id="463875" name="Group 3">
              <a:extLst>
                <a:ext uri="{FF2B5EF4-FFF2-40B4-BE49-F238E27FC236}">
                  <a16:creationId xmlns:a16="http://schemas.microsoft.com/office/drawing/2014/main" id="{A05B00BF-EA6D-4FAA-A628-7D1330E5421C}"/>
                </a:ext>
              </a:extLst>
            </p:cNvPr>
            <p:cNvGrpSpPr>
              <a:grpSpLocks/>
            </p:cNvGrpSpPr>
            <p:nvPr/>
          </p:nvGrpSpPr>
          <p:grpSpPr bwMode="auto">
            <a:xfrm>
              <a:off x="1728" y="2230"/>
              <a:ext cx="4027" cy="2085"/>
              <a:chOff x="1728" y="2230"/>
              <a:chExt cx="4027" cy="2085"/>
            </a:xfrm>
          </p:grpSpPr>
          <p:sp>
            <p:nvSpPr>
              <p:cNvPr id="463876" name="Freeform 4">
                <a:extLst>
                  <a:ext uri="{FF2B5EF4-FFF2-40B4-BE49-F238E27FC236}">
                    <a16:creationId xmlns:a16="http://schemas.microsoft.com/office/drawing/2014/main" id="{63E9938F-5E45-4338-9A97-516FDD24717F}"/>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3877" name="Freeform 5">
                <a:extLst>
                  <a:ext uri="{FF2B5EF4-FFF2-40B4-BE49-F238E27FC236}">
                    <a16:creationId xmlns:a16="http://schemas.microsoft.com/office/drawing/2014/main" id="{3A68CC23-2DB8-4C63-9E34-F11DD5149E30}"/>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3878" name="Freeform 6">
                <a:extLst>
                  <a:ext uri="{FF2B5EF4-FFF2-40B4-BE49-F238E27FC236}">
                    <a16:creationId xmlns:a16="http://schemas.microsoft.com/office/drawing/2014/main" id="{15476BA9-82AC-4E00-8FF6-ED72EA3E2D80}"/>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3879" name="Freeform 7">
                <a:extLst>
                  <a:ext uri="{FF2B5EF4-FFF2-40B4-BE49-F238E27FC236}">
                    <a16:creationId xmlns:a16="http://schemas.microsoft.com/office/drawing/2014/main" id="{DE924AB8-3C6E-41FD-9A4E-3507270AD4D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3880" name="Freeform 8">
                <a:extLst>
                  <a:ext uri="{FF2B5EF4-FFF2-40B4-BE49-F238E27FC236}">
                    <a16:creationId xmlns:a16="http://schemas.microsoft.com/office/drawing/2014/main" id="{31C516C9-7296-4CEA-9025-4A8FE0BB869E}"/>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463881" name="Freeform 9">
              <a:extLst>
                <a:ext uri="{FF2B5EF4-FFF2-40B4-BE49-F238E27FC236}">
                  <a16:creationId xmlns:a16="http://schemas.microsoft.com/office/drawing/2014/main" id="{E56AF7A9-4A13-4354-8F84-3167345D2B6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463882" name="Freeform 10">
              <a:extLst>
                <a:ext uri="{FF2B5EF4-FFF2-40B4-BE49-F238E27FC236}">
                  <a16:creationId xmlns:a16="http://schemas.microsoft.com/office/drawing/2014/main" id="{7D3ECCA0-1138-4F48-BDA9-ADAB091A9A2D}"/>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463883" name="Rectangle 11">
            <a:extLst>
              <a:ext uri="{FF2B5EF4-FFF2-40B4-BE49-F238E27FC236}">
                <a16:creationId xmlns:a16="http://schemas.microsoft.com/office/drawing/2014/main" id="{E418B8BB-714B-4331-9239-15F0EEF9CB78}"/>
              </a:ext>
            </a:extLst>
          </p:cNvPr>
          <p:cNvSpPr>
            <a:spLocks noChangeArrowheads="1"/>
          </p:cNvSpPr>
          <p:nvPr/>
        </p:nvSpPr>
        <p:spPr bwMode="auto">
          <a:xfrm>
            <a:off x="457200"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Right Aortic Arch</a:t>
            </a:r>
            <a:endParaRPr lang="en-US" altLang="uk-UA"/>
          </a:p>
        </p:txBody>
      </p:sp>
      <p:pic>
        <p:nvPicPr>
          <p:cNvPr id="463884" name="Picture 12">
            <a:extLst>
              <a:ext uri="{FF2B5EF4-FFF2-40B4-BE49-F238E27FC236}">
                <a16:creationId xmlns:a16="http://schemas.microsoft.com/office/drawing/2014/main" id="{98C4BA4D-DF53-4A29-A9B4-27945F4C8765}"/>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4840288" y="2066925"/>
            <a:ext cx="4303712" cy="4257675"/>
          </a:xfrm>
          <a:prstGeom prst="rect">
            <a:avLst/>
          </a:prstGeom>
          <a:noFill/>
          <a:extLst>
            <a:ext uri="{909E8E84-426E-40DD-AFC4-6F175D3DCCD1}">
              <a14:hiddenFill xmlns:a14="http://schemas.microsoft.com/office/drawing/2010/main">
                <a:solidFill>
                  <a:srgbClr val="FFFFFF"/>
                </a:solidFill>
              </a14:hiddenFill>
            </a:ext>
          </a:extLst>
        </p:spPr>
      </p:pic>
      <p:pic>
        <p:nvPicPr>
          <p:cNvPr id="463885" name="Picture 13">
            <a:extLst>
              <a:ext uri="{FF2B5EF4-FFF2-40B4-BE49-F238E27FC236}">
                <a16:creationId xmlns:a16="http://schemas.microsoft.com/office/drawing/2014/main" id="{A2D39926-171A-4D17-894F-0F7FAD5066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2825"/>
            <a:ext cx="4883150" cy="3794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57730" name="Text Box 2">
            <a:extLst>
              <a:ext uri="{FF2B5EF4-FFF2-40B4-BE49-F238E27FC236}">
                <a16:creationId xmlns:a16="http://schemas.microsoft.com/office/drawing/2014/main" id="{85A75D75-74F0-45C8-808C-D6C8B8FE387F}"/>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Lymphoma</a:t>
            </a:r>
            <a:endParaRPr lang="en-US" altLang="uk-UA">
              <a:latin typeface="Arial" panose="020B0604020202020204" pitchFamily="34" charset="0"/>
            </a:endParaRPr>
          </a:p>
        </p:txBody>
      </p:sp>
      <p:pic>
        <p:nvPicPr>
          <p:cNvPr id="457731" name="Picture 3">
            <a:extLst>
              <a:ext uri="{FF2B5EF4-FFF2-40B4-BE49-F238E27FC236}">
                <a16:creationId xmlns:a16="http://schemas.microsoft.com/office/drawing/2014/main" id="{20440599-B11A-43EC-A889-C4F9C0A55756}"/>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b="5.35%"/>
          <a:stretch>
            <a:fillRect/>
          </a:stretch>
        </p:blipFill>
        <p:spPr bwMode="auto">
          <a:xfrm>
            <a:off x="2743200" y="825500"/>
            <a:ext cx="3825875" cy="54276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7730"/>
                                        </p:tgtEl>
                                        <p:attrNameLst>
                                          <p:attrName>style.visibility</p:attrName>
                                        </p:attrNameLst>
                                      </p:cBhvr>
                                      <p:to>
                                        <p:strVal val="visible"/>
                                      </p:to>
                                    </p:set>
                                    <p:animEffect transition="in" filter="wipe(up)">
                                      <p:cBhvr>
                                        <p:cTn id="7" dur="500"/>
                                        <p:tgtEl>
                                          <p:spTgt spid="457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0" grpId="0" autoUpdateAnimBg="0"/>
    </p:bldLst>
  </p:timing>
</p:sld>
</file>

<file path=ppt/slides/slide6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58754" name="Picture 2">
            <a:extLst>
              <a:ext uri="{FF2B5EF4-FFF2-40B4-BE49-F238E27FC236}">
                <a16:creationId xmlns:a16="http://schemas.microsoft.com/office/drawing/2014/main" id="{57E72C84-65DB-4BA9-A1C5-B81A13C72512}"/>
              </a:ext>
            </a:extLst>
          </p:cNvPr>
          <p:cNvPicPr>
            <a:picLocks noChangeAspect="1" noChangeArrowheads="1"/>
          </p:cNvPicPr>
          <p:nvPr>
            <p:ph sz="half" idx="1"/>
          </p:nvPr>
        </p:nvPicPr>
        <p:blipFill>
          <a:blip r:embed="rId3">
            <a:lum contrast="24%"/>
            <a:grayscl/>
            <a:extLst>
              <a:ext uri="{28A0092B-C50C-407E-A947-70E740481C1C}">
                <a14:useLocalDpi xmlns:a14="http://schemas.microsoft.com/office/drawing/2010/main" val="0"/>
              </a:ext>
            </a:extLst>
          </a:blip>
          <a:srcRect/>
          <a:stretch>
            <a:fillRect/>
          </a:stretch>
        </p:blipFill>
        <p:spPr>
          <a:xfrm>
            <a:off x="395288" y="1700213"/>
            <a:ext cx="4038600" cy="2906712"/>
          </a:xfrm>
        </p:spPr>
      </p:pic>
      <p:sp>
        <p:nvSpPr>
          <p:cNvPr id="458755" name="Rectangle 3">
            <a:extLst>
              <a:ext uri="{FF2B5EF4-FFF2-40B4-BE49-F238E27FC236}">
                <a16:creationId xmlns:a16="http://schemas.microsoft.com/office/drawing/2014/main" id="{CCCB9278-EC3D-46EC-878C-2380B8471C08}"/>
              </a:ext>
            </a:extLst>
          </p:cNvPr>
          <p:cNvSpPr>
            <a:spLocks noChangeArrowheads="1"/>
          </p:cNvSpPr>
          <p:nvPr/>
        </p:nvSpPr>
        <p:spPr bwMode="auto">
          <a:xfrm>
            <a:off x="2700338" y="5373688"/>
            <a:ext cx="35893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30%"/>
              </a:spcBef>
            </a:pPr>
            <a:r>
              <a:rPr lang="en-US" altLang="uk-UA" sz="2000" b="1" i="1">
                <a:latin typeface="Arial" panose="020B0604020202020204" pitchFamily="34" charset="0"/>
              </a:rPr>
              <a:t>Ascending </a:t>
            </a:r>
            <a:r>
              <a:rPr lang="en-US" altLang="uk-UA" b="1">
                <a:solidFill>
                  <a:schemeClr val="hlink"/>
                </a:solidFill>
              </a:rPr>
              <a:t> Aortic Aneurysm</a:t>
            </a:r>
            <a:r>
              <a:rPr lang="ru-RU" altLang="uk-UA" sz="2000" b="1" i="1">
                <a:latin typeface="Arial" panose="020B0604020202020204" pitchFamily="34" charset="0"/>
              </a:rPr>
              <a:t>.</a:t>
            </a:r>
          </a:p>
        </p:txBody>
      </p:sp>
      <p:pic>
        <p:nvPicPr>
          <p:cNvPr id="458756" name="Picture 4">
            <a:extLst>
              <a:ext uri="{FF2B5EF4-FFF2-40B4-BE49-F238E27FC236}">
                <a16:creationId xmlns:a16="http://schemas.microsoft.com/office/drawing/2014/main" id="{B5550010-3AF5-45F5-B028-1E7F0AC60D92}"/>
              </a:ext>
            </a:extLst>
          </p:cNvPr>
          <p:cNvPicPr>
            <a:picLocks noChangeAspect="1" noChangeArrowheads="1"/>
          </p:cNvPicPr>
          <p:nvPr>
            <p:ph sz="half" idx="2"/>
          </p:nvPr>
        </p:nvPicPr>
        <p:blipFill>
          <a:blip r:embed="rId4">
            <a:lum contrast="18%"/>
            <a:extLst>
              <a:ext uri="{28A0092B-C50C-407E-A947-70E740481C1C}">
                <a14:useLocalDpi xmlns:a14="http://schemas.microsoft.com/office/drawing/2010/main" val="0"/>
              </a:ext>
            </a:extLst>
          </a:blip>
          <a:srcRect/>
          <a:stretch>
            <a:fillRect/>
          </a:stretch>
        </p:blipFill>
        <p:spPr>
          <a:xfrm>
            <a:off x="4903788" y="2071688"/>
            <a:ext cx="3702050" cy="2627312"/>
          </a:xfrm>
          <a:noFill/>
          <a:ln/>
        </p:spPr>
      </p:pic>
    </p:spTree>
  </p:cSld>
  <p:clrMapOvr>
    <a:masterClrMapping/>
  </p:clrMapOvr>
</p:sld>
</file>

<file path=ppt/slides/slide6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60802" name="Picture 2">
            <a:extLst>
              <a:ext uri="{FF2B5EF4-FFF2-40B4-BE49-F238E27FC236}">
                <a16:creationId xmlns:a16="http://schemas.microsoft.com/office/drawing/2014/main" id="{B75D70DB-1C3A-4EF1-BE8C-4B0EF96CD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763" y="735013"/>
            <a:ext cx="3603625" cy="4148137"/>
          </a:xfrm>
          <a:prstGeom prst="rect">
            <a:avLst/>
          </a:prstGeom>
          <a:noFill/>
          <a:extLst>
            <a:ext uri="{909E8E84-426E-40DD-AFC4-6F175D3DCCD1}">
              <a14:hiddenFill xmlns:a14="http://schemas.microsoft.com/office/drawing/2010/main">
                <a:solidFill>
                  <a:srgbClr val="FFFFFF"/>
                </a:solidFill>
              </a14:hiddenFill>
            </a:ext>
          </a:extLst>
        </p:spPr>
      </p:pic>
      <p:pic>
        <p:nvPicPr>
          <p:cNvPr id="460803" name="Picture 3">
            <a:extLst>
              <a:ext uri="{FF2B5EF4-FFF2-40B4-BE49-F238E27FC236}">
                <a16:creationId xmlns:a16="http://schemas.microsoft.com/office/drawing/2014/main" id="{3F9B8DD6-4469-4090-89ED-29C2BBCFB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788" y="855663"/>
            <a:ext cx="3533775" cy="4067175"/>
          </a:xfrm>
          <a:prstGeom prst="rect">
            <a:avLst/>
          </a:prstGeom>
          <a:noFill/>
          <a:extLst>
            <a:ext uri="{909E8E84-426E-40DD-AFC4-6F175D3DCCD1}">
              <a14:hiddenFill xmlns:a14="http://schemas.microsoft.com/office/drawing/2010/main">
                <a:solidFill>
                  <a:srgbClr val="FFFFFF"/>
                </a:solidFill>
              </a14:hiddenFill>
            </a:ext>
          </a:extLst>
        </p:spPr>
      </p:pic>
      <p:sp>
        <p:nvSpPr>
          <p:cNvPr id="460804" name="Text Box 4">
            <a:extLst>
              <a:ext uri="{FF2B5EF4-FFF2-40B4-BE49-F238E27FC236}">
                <a16:creationId xmlns:a16="http://schemas.microsoft.com/office/drawing/2014/main" id="{BAFF82B9-40C3-4061-A7CB-0CC0C15C92D4}"/>
              </a:ext>
            </a:extLst>
          </p:cNvPr>
          <p:cNvSpPr txBox="1">
            <a:spLocks noChangeArrowheads="1"/>
          </p:cNvSpPr>
          <p:nvPr/>
        </p:nvSpPr>
        <p:spPr bwMode="auto">
          <a:xfrm>
            <a:off x="360363" y="5372100"/>
            <a:ext cx="8453437" cy="40163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r>
              <a:rPr lang="en-US" altLang="uk-UA" b="1">
                <a:solidFill>
                  <a:schemeClr val="hlink"/>
                </a:solidFill>
                <a:latin typeface="Tahoma" panose="020B0604030504040204" pitchFamily="34" charset="0"/>
              </a:rPr>
              <a:t> Aortic Aneurysm and trombosis of arc</a:t>
            </a:r>
          </a:p>
        </p:txBody>
      </p:sp>
      <p:sp>
        <p:nvSpPr>
          <p:cNvPr id="460805" name="Rectangle 5">
            <a:extLst>
              <a:ext uri="{FF2B5EF4-FFF2-40B4-BE49-F238E27FC236}">
                <a16:creationId xmlns:a16="http://schemas.microsoft.com/office/drawing/2014/main" id="{5A8D20FD-608D-4F69-8C6E-415DE4DB5F80}"/>
              </a:ext>
            </a:extLst>
          </p:cNvPr>
          <p:cNvSpPr>
            <a:spLocks noChangeArrowheads="1"/>
          </p:cNvSpPr>
          <p:nvPr/>
        </p:nvSpPr>
        <p:spPr bwMode="auto">
          <a:xfrm>
            <a:off x="3302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81D58"/>
                  </a:outerShdw>
                </a:effectLst>
              </a14:hiddenEffects>
            </a:ext>
          </a:extLst>
        </p:spPr>
        <p:txBody>
          <a:bodyPr wrap="none" anchor="ctr"/>
          <a:lstStyle/>
          <a:p>
            <a:endParaRPr lang="uk-UA"/>
          </a:p>
        </p:txBody>
      </p:sp>
    </p:spTree>
  </p:cSld>
  <p:clrMapOvr>
    <a:masterClrMapping/>
  </p:clrMapOvr>
</p:sld>
</file>

<file path=ppt/slides/slide6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52258" name="Picture 2">
            <a:extLst>
              <a:ext uri="{FF2B5EF4-FFF2-40B4-BE49-F238E27FC236}">
                <a16:creationId xmlns:a16="http://schemas.microsoft.com/office/drawing/2014/main" id="{FEECF023-A6BD-4B0C-AC4D-F5388B079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588" y="1336675"/>
            <a:ext cx="6472237" cy="4568825"/>
          </a:xfrm>
          <a:prstGeom prst="rect">
            <a:avLst/>
          </a:prstGeom>
          <a:noFill/>
          <a:extLst>
            <a:ext uri="{909E8E84-426E-40DD-AFC4-6F175D3DCCD1}">
              <a14:hiddenFill xmlns:a14="http://schemas.microsoft.com/office/drawing/2010/main">
                <a:solidFill>
                  <a:srgbClr val="FFFFFF"/>
                </a:solidFill>
              </a14:hiddenFill>
            </a:ext>
          </a:extLst>
        </p:spPr>
      </p:pic>
      <p:sp>
        <p:nvSpPr>
          <p:cNvPr id="352259" name="Text Box 3">
            <a:extLst>
              <a:ext uri="{FF2B5EF4-FFF2-40B4-BE49-F238E27FC236}">
                <a16:creationId xmlns:a16="http://schemas.microsoft.com/office/drawing/2014/main" id="{F0F5E9FF-E015-4FBA-BDB2-96E8170D2926}"/>
              </a:ext>
            </a:extLst>
          </p:cNvPr>
          <p:cNvSpPr txBox="1">
            <a:spLocks noChangeArrowheads="1"/>
          </p:cNvSpPr>
          <p:nvPr/>
        </p:nvSpPr>
        <p:spPr bwMode="auto">
          <a:xfrm>
            <a:off x="515938"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Bronchogenic Cyst</a:t>
            </a:r>
            <a:endParaRPr lang="en-US" altLang="uk-UA">
              <a:latin typeface="Arial" panose="020B0604020202020204" pitchFamily="34" charset="0"/>
            </a:endParaRPr>
          </a:p>
        </p:txBody>
      </p:sp>
      <p:sp>
        <p:nvSpPr>
          <p:cNvPr id="352260" name="Line 4">
            <a:extLst>
              <a:ext uri="{FF2B5EF4-FFF2-40B4-BE49-F238E27FC236}">
                <a16:creationId xmlns:a16="http://schemas.microsoft.com/office/drawing/2014/main" id="{01790313-3C7F-4E04-8C46-CC968D3C63DB}"/>
              </a:ext>
            </a:extLst>
          </p:cNvPr>
          <p:cNvSpPr>
            <a:spLocks noChangeShapeType="1"/>
          </p:cNvSpPr>
          <p:nvPr/>
        </p:nvSpPr>
        <p:spPr bwMode="auto">
          <a:xfrm>
            <a:off x="1335088" y="3587750"/>
            <a:ext cx="3146425" cy="0"/>
          </a:xfrm>
          <a:prstGeom prst="line">
            <a:avLst/>
          </a:prstGeom>
          <a:noFill/>
          <a:ln w="50800">
            <a:solidFill>
              <a:srgbClr val="B2B2B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2261" name="Text Box 5">
            <a:extLst>
              <a:ext uri="{FF2B5EF4-FFF2-40B4-BE49-F238E27FC236}">
                <a16:creationId xmlns:a16="http://schemas.microsoft.com/office/drawing/2014/main" id="{F722211D-1929-4631-B945-B1F64BDF3F00}"/>
              </a:ext>
            </a:extLst>
          </p:cNvPr>
          <p:cNvSpPr txBox="1">
            <a:spLocks noChangeArrowheads="1"/>
          </p:cNvSpPr>
          <p:nvPr/>
        </p:nvSpPr>
        <p:spPr bwMode="auto">
          <a:xfrm>
            <a:off x="434975" y="3384550"/>
            <a:ext cx="793750" cy="366713"/>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latin typeface="Times New Roman" panose="02020603050405020304" pitchFamily="18" charset="0"/>
                <a:cs typeface="Times New Roman" panose="02020603050405020304" pitchFamily="18" charset="0"/>
              </a:rPr>
              <a:t>M=2</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2260"/>
                                        </p:tgtEl>
                                        <p:attrNameLst>
                                          <p:attrName>style.visibility</p:attrName>
                                        </p:attrNameLst>
                                      </p:cBhvr>
                                      <p:to>
                                        <p:strVal val="visible"/>
                                      </p:to>
                                    </p:set>
                                    <p:animEffect transition="in" filter="wipe(left)">
                                      <p:cBhvr>
                                        <p:cTn id="7" dur="500"/>
                                        <p:tgtEl>
                                          <p:spTgt spid="35226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2261"/>
                                        </p:tgtEl>
                                        <p:attrNameLst>
                                          <p:attrName>style.visibility</p:attrName>
                                        </p:attrNameLst>
                                      </p:cBhvr>
                                      <p:to>
                                        <p:strVal val="visible"/>
                                      </p:to>
                                    </p:set>
                                    <p:animEffect transition="in" filter="wipe(up)">
                                      <p:cBhvr>
                                        <p:cTn id="11" dur="500"/>
                                        <p:tgtEl>
                                          <p:spTgt spid="35226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52259"/>
                                        </p:tgtEl>
                                        <p:attrNameLst>
                                          <p:attrName>style.visibility</p:attrName>
                                        </p:attrNameLst>
                                      </p:cBhvr>
                                      <p:to>
                                        <p:strVal val="visible"/>
                                      </p:to>
                                    </p:set>
                                    <p:animEffect transition="in" filter="wipe(up)">
                                      <p:cBhvr>
                                        <p:cTn id="16" dur="500"/>
                                        <p:tgtEl>
                                          <p:spTgt spid="352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autoUpdateAnimBg="0"/>
      <p:bldP spid="352261" grpId="0" autoUpdateAnimBg="0"/>
    </p:bldLst>
  </p:timing>
</p:sld>
</file>

<file path=ppt/slides/slide6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53282" name="Group 2">
            <a:extLst>
              <a:ext uri="{FF2B5EF4-FFF2-40B4-BE49-F238E27FC236}">
                <a16:creationId xmlns:a16="http://schemas.microsoft.com/office/drawing/2014/main" id="{3A3144DA-CCAD-42E4-B05A-7F0E93D73EA1}"/>
              </a:ext>
            </a:extLst>
          </p:cNvPr>
          <p:cNvGrpSpPr>
            <a:grpSpLocks/>
          </p:cNvGrpSpPr>
          <p:nvPr/>
        </p:nvGrpSpPr>
        <p:grpSpPr bwMode="auto">
          <a:xfrm>
            <a:off x="1588" y="-182563"/>
            <a:ext cx="9140825" cy="6850063"/>
            <a:chOff x="0" y="0"/>
            <a:chExt cx="5758" cy="4315"/>
          </a:xfrm>
        </p:grpSpPr>
        <p:grpSp>
          <p:nvGrpSpPr>
            <p:cNvPr id="353283" name="Group 3">
              <a:extLst>
                <a:ext uri="{FF2B5EF4-FFF2-40B4-BE49-F238E27FC236}">
                  <a16:creationId xmlns:a16="http://schemas.microsoft.com/office/drawing/2014/main" id="{DBB32BA4-773D-4A68-8128-4F8984CFC106}"/>
                </a:ext>
              </a:extLst>
            </p:cNvPr>
            <p:cNvGrpSpPr>
              <a:grpSpLocks/>
            </p:cNvGrpSpPr>
            <p:nvPr/>
          </p:nvGrpSpPr>
          <p:grpSpPr bwMode="auto">
            <a:xfrm>
              <a:off x="1728" y="2230"/>
              <a:ext cx="4027" cy="2085"/>
              <a:chOff x="1728" y="2230"/>
              <a:chExt cx="4027" cy="2085"/>
            </a:xfrm>
          </p:grpSpPr>
          <p:sp>
            <p:nvSpPr>
              <p:cNvPr id="353284" name="Freeform 4">
                <a:extLst>
                  <a:ext uri="{FF2B5EF4-FFF2-40B4-BE49-F238E27FC236}">
                    <a16:creationId xmlns:a16="http://schemas.microsoft.com/office/drawing/2014/main" id="{F2A39C18-3B05-4098-963F-BF2A3AE616FB}"/>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3285" name="Freeform 5">
                <a:extLst>
                  <a:ext uri="{FF2B5EF4-FFF2-40B4-BE49-F238E27FC236}">
                    <a16:creationId xmlns:a16="http://schemas.microsoft.com/office/drawing/2014/main" id="{2CB7529F-547B-4089-8E8C-ADDF39D3AEC6}"/>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3286" name="Freeform 6">
                <a:extLst>
                  <a:ext uri="{FF2B5EF4-FFF2-40B4-BE49-F238E27FC236}">
                    <a16:creationId xmlns:a16="http://schemas.microsoft.com/office/drawing/2014/main" id="{C6DEB0AE-65B9-4DCC-8821-8C325131E2C7}"/>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3287" name="Freeform 7">
                <a:extLst>
                  <a:ext uri="{FF2B5EF4-FFF2-40B4-BE49-F238E27FC236}">
                    <a16:creationId xmlns:a16="http://schemas.microsoft.com/office/drawing/2014/main" id="{876EBB2D-A5AA-4B18-880C-C1EC6D961460}"/>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3288" name="Freeform 8">
                <a:extLst>
                  <a:ext uri="{FF2B5EF4-FFF2-40B4-BE49-F238E27FC236}">
                    <a16:creationId xmlns:a16="http://schemas.microsoft.com/office/drawing/2014/main" id="{C2D08E6A-984B-409B-89C2-45603F8E1444}"/>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3289" name="Freeform 9">
              <a:extLst>
                <a:ext uri="{FF2B5EF4-FFF2-40B4-BE49-F238E27FC236}">
                  <a16:creationId xmlns:a16="http://schemas.microsoft.com/office/drawing/2014/main" id="{04B17530-112C-4A6C-AA6D-053406C21E5D}"/>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3290" name="Freeform 10">
              <a:extLst>
                <a:ext uri="{FF2B5EF4-FFF2-40B4-BE49-F238E27FC236}">
                  <a16:creationId xmlns:a16="http://schemas.microsoft.com/office/drawing/2014/main" id="{4E7054CD-86AD-4066-BCCD-9796091EA5AB}"/>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3291" name="Rectangle 11">
            <a:extLst>
              <a:ext uri="{FF2B5EF4-FFF2-40B4-BE49-F238E27FC236}">
                <a16:creationId xmlns:a16="http://schemas.microsoft.com/office/drawing/2014/main" id="{6AC9195E-4271-4F30-9DCF-3FEDA45B6C18}"/>
              </a:ext>
            </a:extLst>
          </p:cNvPr>
          <p:cNvSpPr>
            <a:spLocks noChangeArrowheads="1"/>
          </p:cNvSpPr>
          <p:nvPr/>
        </p:nvSpPr>
        <p:spPr bwMode="auto">
          <a:xfrm>
            <a:off x="458788" y="92075"/>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Posterior mediastinum</a:t>
            </a:r>
            <a:endParaRPr lang="en-US" altLang="uk-UA"/>
          </a:p>
        </p:txBody>
      </p:sp>
      <p:sp>
        <p:nvSpPr>
          <p:cNvPr id="353292" name="Rectangle 12">
            <a:extLst>
              <a:ext uri="{FF2B5EF4-FFF2-40B4-BE49-F238E27FC236}">
                <a16:creationId xmlns:a16="http://schemas.microsoft.com/office/drawing/2014/main" id="{CD857C92-8FB8-45F5-9D36-B9E1FD9C4F9D}"/>
              </a:ext>
            </a:extLst>
          </p:cNvPr>
          <p:cNvSpPr>
            <a:spLocks noChangeArrowheads="1"/>
          </p:cNvSpPr>
          <p:nvPr/>
        </p:nvSpPr>
        <p:spPr bwMode="auto">
          <a:xfrm>
            <a:off x="458788" y="1417638"/>
            <a:ext cx="4792662" cy="4525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a:effectLst/>
                <a:latin typeface="Arial" panose="020B0604020202020204" pitchFamily="34" charset="0"/>
                <a:cs typeface="Arial" panose="020B0604020202020204" pitchFamily="34" charset="0"/>
              </a:rPr>
              <a:t>Paraspinal area </a:t>
            </a:r>
          </a:p>
          <a:p>
            <a:r>
              <a:rPr lang="en-US" altLang="uk-UA">
                <a:effectLst/>
                <a:latin typeface="Arial" panose="020B0604020202020204" pitchFamily="34" charset="0"/>
                <a:cs typeface="Arial" panose="020B0604020202020204" pitchFamily="34" charset="0"/>
              </a:rPr>
              <a:t>Masses usually visible on lateral film overlying spine </a:t>
            </a:r>
          </a:p>
          <a:p>
            <a:r>
              <a:rPr lang="en-US" altLang="uk-UA">
                <a:effectLst/>
                <a:latin typeface="Arial" panose="020B0604020202020204" pitchFamily="34" charset="0"/>
                <a:cs typeface="Arial" panose="020B0604020202020204" pitchFamily="34" charset="0"/>
              </a:rPr>
              <a:t>May obscure descending aorta contour </a:t>
            </a:r>
          </a:p>
          <a:p>
            <a:r>
              <a:rPr lang="en-US" altLang="uk-UA">
                <a:effectLst/>
                <a:latin typeface="Arial" panose="020B0604020202020204" pitchFamily="34" charset="0"/>
                <a:cs typeface="Arial" panose="020B0604020202020204" pitchFamily="34" charset="0"/>
              </a:rPr>
              <a:t> </a:t>
            </a:r>
          </a:p>
          <a:p>
            <a:r>
              <a:rPr lang="en-US" altLang="uk-UA">
                <a:effectLst/>
                <a:latin typeface="Arial" panose="020B0604020202020204" pitchFamily="34" charset="0"/>
                <a:cs typeface="Arial" panose="020B0604020202020204" pitchFamily="34" charset="0"/>
              </a:rPr>
              <a:t> </a:t>
            </a:r>
            <a:endParaRPr lang="en-US" altLang="uk-UA"/>
          </a:p>
        </p:txBody>
      </p:sp>
      <p:sp>
        <p:nvSpPr>
          <p:cNvPr id="353293" name="Arc 13">
            <a:extLst>
              <a:ext uri="{FF2B5EF4-FFF2-40B4-BE49-F238E27FC236}">
                <a16:creationId xmlns:a16="http://schemas.microsoft.com/office/drawing/2014/main" id="{781E7528-C19A-4470-A796-9C92D0BCEAB5}"/>
              </a:ext>
            </a:extLst>
          </p:cNvPr>
          <p:cNvSpPr>
            <a:spLocks/>
          </p:cNvSpPr>
          <p:nvPr/>
        </p:nvSpPr>
        <p:spPr bwMode="auto">
          <a:xfrm rot="21036578" flipH="1">
            <a:off x="5051425" y="1651000"/>
            <a:ext cx="1936750" cy="37750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4" name="Arc 14">
            <a:extLst>
              <a:ext uri="{FF2B5EF4-FFF2-40B4-BE49-F238E27FC236}">
                <a16:creationId xmlns:a16="http://schemas.microsoft.com/office/drawing/2014/main" id="{06760560-6BC0-4E85-9880-A9062CD44A7C}"/>
              </a:ext>
            </a:extLst>
          </p:cNvPr>
          <p:cNvSpPr>
            <a:spLocks/>
          </p:cNvSpPr>
          <p:nvPr/>
        </p:nvSpPr>
        <p:spPr bwMode="auto">
          <a:xfrm rot="9278463" flipH="1">
            <a:off x="6026150" y="1708150"/>
            <a:ext cx="2854325" cy="3857625"/>
          </a:xfrm>
          <a:custGeom>
            <a:avLst/>
            <a:gdLst>
              <a:gd name="G0" fmla="+- 0 0 0"/>
              <a:gd name="G1" fmla="+- 20767 0 0"/>
              <a:gd name="G2" fmla="+- 21600 0 0"/>
              <a:gd name="T0" fmla="*/ 5940 w 21600"/>
              <a:gd name="T1" fmla="*/ 0 h 23184"/>
              <a:gd name="T2" fmla="*/ 21464 w 21600"/>
              <a:gd name="T3" fmla="*/ 23184 h 23184"/>
              <a:gd name="T4" fmla="*/ 0 w 21600"/>
              <a:gd name="T5" fmla="*/ 20767 h 23184"/>
            </a:gdLst>
            <a:ahLst/>
            <a:cxnLst>
              <a:cxn ang="0">
                <a:pos x="T0" y="T1"/>
              </a:cxn>
              <a:cxn ang="0">
                <a:pos x="T2" y="T3"/>
              </a:cxn>
              <a:cxn ang="0">
                <a:pos x="T4" y="T5"/>
              </a:cxn>
            </a:cxnLst>
            <a:rect l="0" t="0" r="r" b="b"/>
            <a:pathLst>
              <a:path w="21600" h="23184" fill="none" extrusionOk="0">
                <a:moveTo>
                  <a:pt x="5940" y="-1"/>
                </a:moveTo>
                <a:cubicBezTo>
                  <a:pt x="15209" y="2651"/>
                  <a:pt x="21600" y="11125"/>
                  <a:pt x="21600" y="20767"/>
                </a:cubicBezTo>
                <a:cubicBezTo>
                  <a:pt x="21600" y="21574"/>
                  <a:pt x="21554" y="22381"/>
                  <a:pt x="21464" y="23184"/>
                </a:cubicBezTo>
              </a:path>
              <a:path w="21600" h="23184" stroke="0" extrusionOk="0">
                <a:moveTo>
                  <a:pt x="5940" y="-1"/>
                </a:moveTo>
                <a:cubicBezTo>
                  <a:pt x="15209" y="2651"/>
                  <a:pt x="21600" y="11125"/>
                  <a:pt x="21600" y="20767"/>
                </a:cubicBezTo>
                <a:cubicBezTo>
                  <a:pt x="21600" y="21574"/>
                  <a:pt x="21554" y="22381"/>
                  <a:pt x="21464" y="23184"/>
                </a:cubicBezTo>
                <a:lnTo>
                  <a:pt x="0" y="20767"/>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5" name="Rectangle 15">
            <a:extLst>
              <a:ext uri="{FF2B5EF4-FFF2-40B4-BE49-F238E27FC236}">
                <a16:creationId xmlns:a16="http://schemas.microsoft.com/office/drawing/2014/main" id="{84B473AA-2121-4990-B150-72371515E203}"/>
              </a:ext>
            </a:extLst>
          </p:cNvPr>
          <p:cNvSpPr>
            <a:spLocks noChangeArrowheads="1"/>
          </p:cNvSpPr>
          <p:nvPr/>
        </p:nvSpPr>
        <p:spPr bwMode="auto">
          <a:xfrm rot="-1590089">
            <a:off x="7370763" y="193992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6" name="Rectangle 16">
            <a:extLst>
              <a:ext uri="{FF2B5EF4-FFF2-40B4-BE49-F238E27FC236}">
                <a16:creationId xmlns:a16="http://schemas.microsoft.com/office/drawing/2014/main" id="{A3DC3610-13E7-4261-92E1-434ECB3F541F}"/>
              </a:ext>
            </a:extLst>
          </p:cNvPr>
          <p:cNvSpPr>
            <a:spLocks noChangeArrowheads="1"/>
          </p:cNvSpPr>
          <p:nvPr/>
        </p:nvSpPr>
        <p:spPr bwMode="auto">
          <a:xfrm rot="-292050">
            <a:off x="7732713" y="316706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7" name="Rectangle 17">
            <a:extLst>
              <a:ext uri="{FF2B5EF4-FFF2-40B4-BE49-F238E27FC236}">
                <a16:creationId xmlns:a16="http://schemas.microsoft.com/office/drawing/2014/main" id="{C006EEBA-8C9C-4BF1-A4A8-D4A10DC34688}"/>
              </a:ext>
            </a:extLst>
          </p:cNvPr>
          <p:cNvSpPr>
            <a:spLocks noChangeArrowheads="1"/>
          </p:cNvSpPr>
          <p:nvPr/>
        </p:nvSpPr>
        <p:spPr bwMode="auto">
          <a:xfrm rot="274436">
            <a:off x="7721600" y="3598863"/>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8" name="Rectangle 18">
            <a:extLst>
              <a:ext uri="{FF2B5EF4-FFF2-40B4-BE49-F238E27FC236}">
                <a16:creationId xmlns:a16="http://schemas.microsoft.com/office/drawing/2014/main" id="{919B1FA7-4460-4E62-9EBA-E40711DD2C94}"/>
              </a:ext>
            </a:extLst>
          </p:cNvPr>
          <p:cNvSpPr>
            <a:spLocks noChangeArrowheads="1"/>
          </p:cNvSpPr>
          <p:nvPr/>
        </p:nvSpPr>
        <p:spPr bwMode="auto">
          <a:xfrm rot="671146">
            <a:off x="7654925" y="404177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299" name="Rectangle 19">
            <a:extLst>
              <a:ext uri="{FF2B5EF4-FFF2-40B4-BE49-F238E27FC236}">
                <a16:creationId xmlns:a16="http://schemas.microsoft.com/office/drawing/2014/main" id="{2564C19E-4CC2-44AD-B980-B7348C175F59}"/>
              </a:ext>
            </a:extLst>
          </p:cNvPr>
          <p:cNvSpPr>
            <a:spLocks noChangeArrowheads="1"/>
          </p:cNvSpPr>
          <p:nvPr/>
        </p:nvSpPr>
        <p:spPr bwMode="auto">
          <a:xfrm rot="1016716">
            <a:off x="7539038" y="4489450"/>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0" name="Rectangle 20">
            <a:extLst>
              <a:ext uri="{FF2B5EF4-FFF2-40B4-BE49-F238E27FC236}">
                <a16:creationId xmlns:a16="http://schemas.microsoft.com/office/drawing/2014/main" id="{0C84174E-E748-4E1A-AA27-36CDD76EC00A}"/>
              </a:ext>
            </a:extLst>
          </p:cNvPr>
          <p:cNvSpPr>
            <a:spLocks noChangeArrowheads="1"/>
          </p:cNvSpPr>
          <p:nvPr/>
        </p:nvSpPr>
        <p:spPr bwMode="auto">
          <a:xfrm rot="1511291">
            <a:off x="7385050" y="488473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1" name="Rectangle 21">
            <a:extLst>
              <a:ext uri="{FF2B5EF4-FFF2-40B4-BE49-F238E27FC236}">
                <a16:creationId xmlns:a16="http://schemas.microsoft.com/office/drawing/2014/main" id="{D49C9ABE-378E-4C60-957F-B23F3DA679BE}"/>
              </a:ext>
            </a:extLst>
          </p:cNvPr>
          <p:cNvSpPr>
            <a:spLocks noChangeArrowheads="1"/>
          </p:cNvSpPr>
          <p:nvPr/>
        </p:nvSpPr>
        <p:spPr bwMode="auto">
          <a:xfrm rot="-1408800">
            <a:off x="7539038" y="232727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2" name="Rectangle 22">
            <a:extLst>
              <a:ext uri="{FF2B5EF4-FFF2-40B4-BE49-F238E27FC236}">
                <a16:creationId xmlns:a16="http://schemas.microsoft.com/office/drawing/2014/main" id="{F3EEEB8B-A759-4CA8-9D96-89EC8FCC69C8}"/>
              </a:ext>
            </a:extLst>
          </p:cNvPr>
          <p:cNvSpPr>
            <a:spLocks noChangeArrowheads="1"/>
          </p:cNvSpPr>
          <p:nvPr/>
        </p:nvSpPr>
        <p:spPr bwMode="auto">
          <a:xfrm rot="-856558">
            <a:off x="7661275" y="2714625"/>
            <a:ext cx="485775" cy="236538"/>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3" name="Oval 23">
            <a:extLst>
              <a:ext uri="{FF2B5EF4-FFF2-40B4-BE49-F238E27FC236}">
                <a16:creationId xmlns:a16="http://schemas.microsoft.com/office/drawing/2014/main" id="{F23F6332-0855-4166-BDCC-9710C491ACB2}"/>
              </a:ext>
            </a:extLst>
          </p:cNvPr>
          <p:cNvSpPr>
            <a:spLocks noChangeArrowheads="1"/>
          </p:cNvSpPr>
          <p:nvPr/>
        </p:nvSpPr>
        <p:spPr bwMode="auto">
          <a:xfrm rot="1041161">
            <a:off x="5610225" y="3536950"/>
            <a:ext cx="1150938" cy="1741488"/>
          </a:xfrm>
          <a:prstGeom prst="ellipse">
            <a:avLst/>
          </a:prstGeom>
          <a:solidFill>
            <a:srgbClr val="FF0211"/>
          </a:solidFill>
          <a:ln w="9525">
            <a:solidFill>
              <a:srgbClr val="FF0211"/>
            </a:solidFill>
            <a:round/>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4" name="Line 24">
            <a:extLst>
              <a:ext uri="{FF2B5EF4-FFF2-40B4-BE49-F238E27FC236}">
                <a16:creationId xmlns:a16="http://schemas.microsoft.com/office/drawing/2014/main" id="{52FD7E5C-848F-44F8-958E-54F1BA5CBF9A}"/>
              </a:ext>
            </a:extLst>
          </p:cNvPr>
          <p:cNvSpPr>
            <a:spLocks noChangeShapeType="1"/>
          </p:cNvSpPr>
          <p:nvPr/>
        </p:nvSpPr>
        <p:spPr bwMode="auto">
          <a:xfrm>
            <a:off x="6800850" y="1438275"/>
            <a:ext cx="30163" cy="1838325"/>
          </a:xfrm>
          <a:prstGeom prst="line">
            <a:avLst/>
          </a:prstGeom>
          <a:noFill/>
          <a:ln w="149225">
            <a:solidFill>
              <a:srgbClr val="00051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53305" name="Arc 25">
            <a:extLst>
              <a:ext uri="{FF2B5EF4-FFF2-40B4-BE49-F238E27FC236}">
                <a16:creationId xmlns:a16="http://schemas.microsoft.com/office/drawing/2014/main" id="{229A53B8-33A9-44B1-9179-022E31D22A8F}"/>
              </a:ext>
            </a:extLst>
          </p:cNvPr>
          <p:cNvSpPr>
            <a:spLocks/>
          </p:cNvSpPr>
          <p:nvPr/>
        </p:nvSpPr>
        <p:spPr bwMode="auto">
          <a:xfrm>
            <a:off x="6870700" y="1573213"/>
            <a:ext cx="241300" cy="3975100"/>
          </a:xfrm>
          <a:custGeom>
            <a:avLst/>
            <a:gdLst>
              <a:gd name="G0" fmla="+- 130 0 0"/>
              <a:gd name="G1" fmla="+- 21600 0 0"/>
              <a:gd name="G2" fmla="+- 21600 0 0"/>
              <a:gd name="T0" fmla="*/ 130 w 21730"/>
              <a:gd name="T1" fmla="*/ 0 h 43200"/>
              <a:gd name="T2" fmla="*/ 0 w 21730"/>
              <a:gd name="T3" fmla="*/ 43200 h 43200"/>
              <a:gd name="T4" fmla="*/ 130 w 21730"/>
              <a:gd name="T5" fmla="*/ 21600 h 43200"/>
            </a:gdLst>
            <a:ahLst/>
            <a:cxnLst>
              <a:cxn ang="0">
                <a:pos x="T0" y="T1"/>
              </a:cxn>
              <a:cxn ang="0">
                <a:pos x="T2" y="T3"/>
              </a:cxn>
              <a:cxn ang="0">
                <a:pos x="T4" y="T5"/>
              </a:cxn>
            </a:cxnLst>
            <a:rect l="0" t="0" r="r" b="b"/>
            <a:pathLst>
              <a:path w="21730" h="43200" fill="none" extrusionOk="0">
                <a:moveTo>
                  <a:pt x="129" y="0"/>
                </a:moveTo>
                <a:cubicBezTo>
                  <a:pt x="12059" y="0"/>
                  <a:pt x="21730" y="9670"/>
                  <a:pt x="21730" y="21600"/>
                </a:cubicBezTo>
                <a:cubicBezTo>
                  <a:pt x="21730" y="33529"/>
                  <a:pt x="12059" y="43200"/>
                  <a:pt x="130" y="43200"/>
                </a:cubicBezTo>
                <a:cubicBezTo>
                  <a:pt x="86" y="43200"/>
                  <a:pt x="43" y="43199"/>
                  <a:pt x="0" y="43199"/>
                </a:cubicBezTo>
              </a:path>
              <a:path w="21730" h="43200" stroke="0" extrusionOk="0">
                <a:moveTo>
                  <a:pt x="129" y="0"/>
                </a:moveTo>
                <a:cubicBezTo>
                  <a:pt x="12059" y="0"/>
                  <a:pt x="21730" y="9670"/>
                  <a:pt x="21730" y="21600"/>
                </a:cubicBezTo>
                <a:cubicBezTo>
                  <a:pt x="21730" y="33529"/>
                  <a:pt x="12059" y="43200"/>
                  <a:pt x="130" y="43200"/>
                </a:cubicBezTo>
                <a:cubicBezTo>
                  <a:pt x="86" y="43200"/>
                  <a:pt x="43" y="43199"/>
                  <a:pt x="0" y="43199"/>
                </a:cubicBezTo>
                <a:lnTo>
                  <a:pt x="130" y="21600"/>
                </a:lnTo>
                <a:close/>
              </a:path>
            </a:pathLst>
          </a:custGeom>
          <a:noFill/>
          <a:ln w="142875">
            <a:solidFill>
              <a:srgbClr val="0099CC"/>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6" name="Freeform 26">
            <a:extLst>
              <a:ext uri="{FF2B5EF4-FFF2-40B4-BE49-F238E27FC236}">
                <a16:creationId xmlns:a16="http://schemas.microsoft.com/office/drawing/2014/main" id="{DF4140FF-99B6-41D4-8E25-6E6A4E59FB48}"/>
              </a:ext>
            </a:extLst>
          </p:cNvPr>
          <p:cNvSpPr>
            <a:spLocks/>
          </p:cNvSpPr>
          <p:nvPr/>
        </p:nvSpPr>
        <p:spPr bwMode="auto">
          <a:xfrm>
            <a:off x="6175375" y="2322513"/>
            <a:ext cx="1593850" cy="3033712"/>
          </a:xfrm>
          <a:custGeom>
            <a:avLst/>
            <a:gdLst>
              <a:gd name="T0" fmla="*/ 167 w 782"/>
              <a:gd name="T1" fmla="*/ 902 h 1827"/>
              <a:gd name="T2" fmla="*/ 76 w 782"/>
              <a:gd name="T3" fmla="*/ 744 h 1827"/>
              <a:gd name="T4" fmla="*/ 11 w 782"/>
              <a:gd name="T5" fmla="*/ 503 h 1827"/>
              <a:gd name="T6" fmla="*/ 11 w 782"/>
              <a:gd name="T7" fmla="*/ 298 h 1827"/>
              <a:gd name="T8" fmla="*/ 65 w 782"/>
              <a:gd name="T9" fmla="*/ 204 h 1827"/>
              <a:gd name="T10" fmla="*/ 148 w 782"/>
              <a:gd name="T11" fmla="*/ 121 h 1827"/>
              <a:gd name="T12" fmla="*/ 269 w 782"/>
              <a:gd name="T13" fmla="*/ 51 h 1827"/>
              <a:gd name="T14" fmla="*/ 389 w 782"/>
              <a:gd name="T15" fmla="*/ 19 h 1827"/>
              <a:gd name="T16" fmla="*/ 641 w 782"/>
              <a:gd name="T17" fmla="*/ 164 h 1827"/>
              <a:gd name="T18" fmla="*/ 762 w 782"/>
              <a:gd name="T19" fmla="*/ 374 h 1827"/>
              <a:gd name="T20" fmla="*/ 762 w 782"/>
              <a:gd name="T21" fmla="*/ 818 h 1827"/>
              <a:gd name="T22" fmla="*/ 697 w 782"/>
              <a:gd name="T23" fmla="*/ 1062 h 1827"/>
              <a:gd name="T24" fmla="*/ 576 w 782"/>
              <a:gd name="T25" fmla="*/ 1515 h 1827"/>
              <a:gd name="T26" fmla="*/ 492 w 782"/>
              <a:gd name="T27" fmla="*/ 182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2" h="1827">
                <a:moveTo>
                  <a:pt x="167" y="902"/>
                </a:moveTo>
                <a:cubicBezTo>
                  <a:pt x="134" y="856"/>
                  <a:pt x="102" y="811"/>
                  <a:pt x="76" y="744"/>
                </a:cubicBezTo>
                <a:cubicBezTo>
                  <a:pt x="50" y="677"/>
                  <a:pt x="22" y="577"/>
                  <a:pt x="11" y="503"/>
                </a:cubicBezTo>
                <a:cubicBezTo>
                  <a:pt x="0" y="429"/>
                  <a:pt x="2" y="348"/>
                  <a:pt x="11" y="298"/>
                </a:cubicBezTo>
                <a:cubicBezTo>
                  <a:pt x="20" y="248"/>
                  <a:pt x="42" y="233"/>
                  <a:pt x="65" y="204"/>
                </a:cubicBezTo>
                <a:cubicBezTo>
                  <a:pt x="88" y="175"/>
                  <a:pt x="114" y="146"/>
                  <a:pt x="148" y="121"/>
                </a:cubicBezTo>
                <a:cubicBezTo>
                  <a:pt x="182" y="96"/>
                  <a:pt x="229" y="68"/>
                  <a:pt x="269" y="51"/>
                </a:cubicBezTo>
                <a:cubicBezTo>
                  <a:pt x="309" y="34"/>
                  <a:pt x="327" y="0"/>
                  <a:pt x="389" y="19"/>
                </a:cubicBezTo>
                <a:cubicBezTo>
                  <a:pt x="451" y="38"/>
                  <a:pt x="579" y="105"/>
                  <a:pt x="641" y="164"/>
                </a:cubicBezTo>
                <a:cubicBezTo>
                  <a:pt x="703" y="223"/>
                  <a:pt x="742" y="265"/>
                  <a:pt x="762" y="374"/>
                </a:cubicBezTo>
                <a:cubicBezTo>
                  <a:pt x="782" y="483"/>
                  <a:pt x="773" y="703"/>
                  <a:pt x="762" y="818"/>
                </a:cubicBezTo>
                <a:cubicBezTo>
                  <a:pt x="751" y="933"/>
                  <a:pt x="728" y="946"/>
                  <a:pt x="697" y="1062"/>
                </a:cubicBezTo>
                <a:cubicBezTo>
                  <a:pt x="666" y="1178"/>
                  <a:pt x="610" y="1388"/>
                  <a:pt x="576" y="1515"/>
                </a:cubicBezTo>
                <a:cubicBezTo>
                  <a:pt x="542" y="1642"/>
                  <a:pt x="506" y="1771"/>
                  <a:pt x="492" y="1827"/>
                </a:cubicBezTo>
              </a:path>
            </a:pathLst>
          </a:custGeom>
          <a:noFill/>
          <a:ln w="273050">
            <a:solidFill>
              <a:srgbClr val="FF021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53307" name="Arc 27">
            <a:extLst>
              <a:ext uri="{FF2B5EF4-FFF2-40B4-BE49-F238E27FC236}">
                <a16:creationId xmlns:a16="http://schemas.microsoft.com/office/drawing/2014/main" id="{5B96875B-8774-434A-9EA1-946601A54C02}"/>
              </a:ext>
            </a:extLst>
          </p:cNvPr>
          <p:cNvSpPr>
            <a:spLocks/>
          </p:cNvSpPr>
          <p:nvPr/>
        </p:nvSpPr>
        <p:spPr bwMode="auto">
          <a:xfrm rot="-812934">
            <a:off x="5543550" y="5262563"/>
            <a:ext cx="2187575" cy="1778000"/>
          </a:xfrm>
          <a:custGeom>
            <a:avLst/>
            <a:gdLst>
              <a:gd name="G0" fmla="+- 0 0 0"/>
              <a:gd name="G1" fmla="+- 21600 0 0"/>
              <a:gd name="G2" fmla="+- 21600 0 0"/>
              <a:gd name="T0" fmla="*/ 0 w 16647"/>
              <a:gd name="T1" fmla="*/ 0 h 21600"/>
              <a:gd name="T2" fmla="*/ 16647 w 16647"/>
              <a:gd name="T3" fmla="*/ 7837 h 21600"/>
              <a:gd name="T4" fmla="*/ 0 w 16647"/>
              <a:gd name="T5" fmla="*/ 21600 h 21600"/>
            </a:gdLst>
            <a:ahLst/>
            <a:cxnLst>
              <a:cxn ang="0">
                <a:pos x="T0" y="T1"/>
              </a:cxn>
              <a:cxn ang="0">
                <a:pos x="T2" y="T3"/>
              </a:cxn>
              <a:cxn ang="0">
                <a:pos x="T4" y="T5"/>
              </a:cxn>
            </a:cxnLst>
            <a:rect l="0" t="0" r="r" b="b"/>
            <a:pathLst>
              <a:path w="16647" h="21600" fill="none" extrusionOk="0">
                <a:moveTo>
                  <a:pt x="-1" y="0"/>
                </a:moveTo>
                <a:cubicBezTo>
                  <a:pt x="6439" y="0"/>
                  <a:pt x="12543" y="2873"/>
                  <a:pt x="16647" y="7836"/>
                </a:cubicBezTo>
              </a:path>
              <a:path w="16647" h="21600" stroke="0" extrusionOk="0">
                <a:moveTo>
                  <a:pt x="-1" y="0"/>
                </a:moveTo>
                <a:cubicBezTo>
                  <a:pt x="6439" y="0"/>
                  <a:pt x="12543" y="2873"/>
                  <a:pt x="16647" y="7836"/>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8" name="Rectangle 28">
            <a:extLst>
              <a:ext uri="{FF2B5EF4-FFF2-40B4-BE49-F238E27FC236}">
                <a16:creationId xmlns:a16="http://schemas.microsoft.com/office/drawing/2014/main" id="{198D114F-25DC-41AE-93B3-1F6AFEB74010}"/>
              </a:ext>
            </a:extLst>
          </p:cNvPr>
          <p:cNvSpPr>
            <a:spLocks noChangeArrowheads="1"/>
          </p:cNvSpPr>
          <p:nvPr/>
        </p:nvSpPr>
        <p:spPr bwMode="auto">
          <a:xfrm rot="-1590089">
            <a:off x="7208838" y="1563688"/>
            <a:ext cx="485775" cy="236537"/>
          </a:xfrm>
          <a:prstGeom prst="rect">
            <a:avLst/>
          </a:prstGeom>
          <a:solidFill>
            <a:schemeClr val="tx2"/>
          </a:solidFill>
          <a:ln w="9525">
            <a:solidFill>
              <a:schemeClr val="tx1"/>
            </a:solidFill>
            <a:miter lim="800%"/>
            <a:headEnd/>
            <a:tailEnd/>
          </a:ln>
          <a:effectLst/>
          <a:extLs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09" name="Arc 29">
            <a:extLst>
              <a:ext uri="{FF2B5EF4-FFF2-40B4-BE49-F238E27FC236}">
                <a16:creationId xmlns:a16="http://schemas.microsoft.com/office/drawing/2014/main" id="{D7F1009F-74ED-451B-9425-39D46F6F1F49}"/>
              </a:ext>
            </a:extLst>
          </p:cNvPr>
          <p:cNvSpPr>
            <a:spLocks/>
          </p:cNvSpPr>
          <p:nvPr/>
        </p:nvSpPr>
        <p:spPr bwMode="auto">
          <a:xfrm rot="11334103" flipH="1">
            <a:off x="6475413" y="1149350"/>
            <a:ext cx="1247775" cy="531813"/>
          </a:xfrm>
          <a:custGeom>
            <a:avLst/>
            <a:gdLst>
              <a:gd name="G0" fmla="+- 0 0 0"/>
              <a:gd name="G1" fmla="+- 21600 0 0"/>
              <a:gd name="G2" fmla="+- 21600 0 0"/>
              <a:gd name="T0" fmla="*/ 0 w 21497"/>
              <a:gd name="T1" fmla="*/ 0 h 21600"/>
              <a:gd name="T2" fmla="*/ 21497 w 21497"/>
              <a:gd name="T3" fmla="*/ 19495 h 21600"/>
              <a:gd name="T4" fmla="*/ 0 w 21497"/>
              <a:gd name="T5" fmla="*/ 21600 h 21600"/>
            </a:gdLst>
            <a:ahLst/>
            <a:cxnLst>
              <a:cxn ang="0">
                <a:pos x="T0" y="T1"/>
              </a:cxn>
              <a:cxn ang="0">
                <a:pos x="T2" y="T3"/>
              </a:cxn>
              <a:cxn ang="0">
                <a:pos x="T4" y="T5"/>
              </a:cxn>
            </a:cxnLst>
            <a:rect l="0" t="0" r="r" b="b"/>
            <a:pathLst>
              <a:path w="21497" h="21600" fill="none" extrusionOk="0">
                <a:moveTo>
                  <a:pt x="-1" y="0"/>
                </a:moveTo>
                <a:cubicBezTo>
                  <a:pt x="11114" y="0"/>
                  <a:pt x="20414" y="8433"/>
                  <a:pt x="21497" y="19494"/>
                </a:cubicBezTo>
              </a:path>
              <a:path w="21497" h="21600" stroke="0" extrusionOk="0">
                <a:moveTo>
                  <a:pt x="-1" y="0"/>
                </a:moveTo>
                <a:cubicBezTo>
                  <a:pt x="11114" y="0"/>
                  <a:pt x="20414" y="8433"/>
                  <a:pt x="21497" y="19494"/>
                </a:cubicBezTo>
                <a:lnTo>
                  <a:pt x="0" y="21600"/>
                </a:lnTo>
                <a:close/>
              </a:path>
            </a:pathLst>
          </a:custGeom>
          <a:noFill/>
          <a:ln w="101600">
            <a:solidFill>
              <a:schemeClr val="tx2"/>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rot="10800000" wrap="none" anchor="ctr"/>
          <a:lstStyle/>
          <a:p>
            <a:endParaRPr lang="uk-UA" altLang="uk-UA">
              <a:latin typeface="Arial" panose="020B0604020202020204" pitchFamily="34" charset="0"/>
            </a:endParaRPr>
          </a:p>
        </p:txBody>
      </p:sp>
      <p:sp>
        <p:nvSpPr>
          <p:cNvPr id="353310" name="Arc 30">
            <a:extLst>
              <a:ext uri="{FF2B5EF4-FFF2-40B4-BE49-F238E27FC236}">
                <a16:creationId xmlns:a16="http://schemas.microsoft.com/office/drawing/2014/main" id="{542F497E-FED5-4544-9E9D-C47C3757F650}"/>
              </a:ext>
            </a:extLst>
          </p:cNvPr>
          <p:cNvSpPr>
            <a:spLocks/>
          </p:cNvSpPr>
          <p:nvPr/>
        </p:nvSpPr>
        <p:spPr bwMode="auto">
          <a:xfrm rot="20838274" flipV="1">
            <a:off x="6318250" y="1601788"/>
            <a:ext cx="384175" cy="7667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53311" name="Freeform 31">
            <a:extLst>
              <a:ext uri="{FF2B5EF4-FFF2-40B4-BE49-F238E27FC236}">
                <a16:creationId xmlns:a16="http://schemas.microsoft.com/office/drawing/2014/main" id="{F22FE350-9E4E-4463-B184-5A254CDEB9A1}"/>
              </a:ext>
            </a:extLst>
          </p:cNvPr>
          <p:cNvSpPr>
            <a:spLocks/>
          </p:cNvSpPr>
          <p:nvPr/>
        </p:nvSpPr>
        <p:spPr bwMode="auto">
          <a:xfrm>
            <a:off x="7273925" y="1312863"/>
            <a:ext cx="1219200" cy="4343400"/>
          </a:xfrm>
          <a:custGeom>
            <a:avLst/>
            <a:gdLst>
              <a:gd name="T0" fmla="*/ 0 w 768"/>
              <a:gd name="T1" fmla="*/ 204 h 2736"/>
              <a:gd name="T2" fmla="*/ 18 w 768"/>
              <a:gd name="T3" fmla="*/ 258 h 2736"/>
              <a:gd name="T4" fmla="*/ 54 w 768"/>
              <a:gd name="T5" fmla="*/ 336 h 2736"/>
              <a:gd name="T6" fmla="*/ 108 w 768"/>
              <a:gd name="T7" fmla="*/ 438 h 2736"/>
              <a:gd name="T8" fmla="*/ 132 w 768"/>
              <a:gd name="T9" fmla="*/ 486 h 2736"/>
              <a:gd name="T10" fmla="*/ 168 w 768"/>
              <a:gd name="T11" fmla="*/ 570 h 2736"/>
              <a:gd name="T12" fmla="*/ 234 w 768"/>
              <a:gd name="T13" fmla="*/ 678 h 2736"/>
              <a:gd name="T14" fmla="*/ 264 w 768"/>
              <a:gd name="T15" fmla="*/ 744 h 2736"/>
              <a:gd name="T16" fmla="*/ 282 w 768"/>
              <a:gd name="T17" fmla="*/ 804 h 2736"/>
              <a:gd name="T18" fmla="*/ 312 w 768"/>
              <a:gd name="T19" fmla="*/ 906 h 2736"/>
              <a:gd name="T20" fmla="*/ 336 w 768"/>
              <a:gd name="T21" fmla="*/ 978 h 2736"/>
              <a:gd name="T22" fmla="*/ 360 w 768"/>
              <a:gd name="T23" fmla="*/ 1062 h 2736"/>
              <a:gd name="T24" fmla="*/ 378 w 768"/>
              <a:gd name="T25" fmla="*/ 1164 h 2736"/>
              <a:gd name="T26" fmla="*/ 390 w 768"/>
              <a:gd name="T27" fmla="*/ 1326 h 2736"/>
              <a:gd name="T28" fmla="*/ 384 w 768"/>
              <a:gd name="T29" fmla="*/ 1446 h 2736"/>
              <a:gd name="T30" fmla="*/ 372 w 768"/>
              <a:gd name="T31" fmla="*/ 1566 h 2736"/>
              <a:gd name="T32" fmla="*/ 360 w 768"/>
              <a:gd name="T33" fmla="*/ 1710 h 2736"/>
              <a:gd name="T34" fmla="*/ 330 w 768"/>
              <a:gd name="T35" fmla="*/ 1836 h 2736"/>
              <a:gd name="T36" fmla="*/ 312 w 768"/>
              <a:gd name="T37" fmla="*/ 1908 h 2736"/>
              <a:gd name="T38" fmla="*/ 282 w 768"/>
              <a:gd name="T39" fmla="*/ 2010 h 2736"/>
              <a:gd name="T40" fmla="*/ 252 w 768"/>
              <a:gd name="T41" fmla="*/ 2130 h 2736"/>
              <a:gd name="T42" fmla="*/ 198 w 768"/>
              <a:gd name="T43" fmla="*/ 2304 h 2736"/>
              <a:gd name="T44" fmla="*/ 174 w 768"/>
              <a:gd name="T45" fmla="*/ 2358 h 2736"/>
              <a:gd name="T46" fmla="*/ 168 w 768"/>
              <a:gd name="T47" fmla="*/ 2376 h 2736"/>
              <a:gd name="T48" fmla="*/ 126 w 768"/>
              <a:gd name="T49" fmla="*/ 2448 h 2736"/>
              <a:gd name="T50" fmla="*/ 18 w 768"/>
              <a:gd name="T51" fmla="*/ 2640 h 2736"/>
              <a:gd name="T52" fmla="*/ 246 w 768"/>
              <a:gd name="T53" fmla="*/ 2736 h 2736"/>
              <a:gd name="T54" fmla="*/ 342 w 768"/>
              <a:gd name="T55" fmla="*/ 2634 h 2736"/>
              <a:gd name="T56" fmla="*/ 450 w 768"/>
              <a:gd name="T57" fmla="*/ 2454 h 2736"/>
              <a:gd name="T58" fmla="*/ 588 w 768"/>
              <a:gd name="T59" fmla="*/ 2232 h 2736"/>
              <a:gd name="T60" fmla="*/ 660 w 768"/>
              <a:gd name="T61" fmla="*/ 2034 h 2736"/>
              <a:gd name="T62" fmla="*/ 726 w 768"/>
              <a:gd name="T63" fmla="*/ 1776 h 2736"/>
              <a:gd name="T64" fmla="*/ 756 w 768"/>
              <a:gd name="T65" fmla="*/ 1596 h 2736"/>
              <a:gd name="T66" fmla="*/ 768 w 768"/>
              <a:gd name="T67" fmla="*/ 1416 h 2736"/>
              <a:gd name="T68" fmla="*/ 756 w 768"/>
              <a:gd name="T69" fmla="*/ 1182 h 2736"/>
              <a:gd name="T70" fmla="*/ 732 w 768"/>
              <a:gd name="T71" fmla="*/ 996 h 2736"/>
              <a:gd name="T72" fmla="*/ 678 w 768"/>
              <a:gd name="T73" fmla="*/ 744 h 2736"/>
              <a:gd name="T74" fmla="*/ 642 w 768"/>
              <a:gd name="T75" fmla="*/ 594 h 2736"/>
              <a:gd name="T76" fmla="*/ 606 w 768"/>
              <a:gd name="T77" fmla="*/ 444 h 2736"/>
              <a:gd name="T78" fmla="*/ 540 w 768"/>
              <a:gd name="T79" fmla="*/ 270 h 2736"/>
              <a:gd name="T80" fmla="*/ 480 w 768"/>
              <a:gd name="T81" fmla="*/ 126 h 2736"/>
              <a:gd name="T82" fmla="*/ 432 w 768"/>
              <a:gd name="T83" fmla="*/ 30 h 2736"/>
              <a:gd name="T84" fmla="*/ 396 w 768"/>
              <a:gd name="T85" fmla="*/ 0 h 2736"/>
              <a:gd name="T86" fmla="*/ 288 w 768"/>
              <a:gd name="T87" fmla="*/ 66 h 2736"/>
              <a:gd name="T88" fmla="*/ 156 w 768"/>
              <a:gd name="T89" fmla="*/ 156 h 2736"/>
              <a:gd name="T90" fmla="*/ 0 w 768"/>
              <a:gd name="T91" fmla="*/ 204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8" h="2736">
                <a:moveTo>
                  <a:pt x="0" y="204"/>
                </a:moveTo>
                <a:lnTo>
                  <a:pt x="18" y="258"/>
                </a:lnTo>
                <a:lnTo>
                  <a:pt x="54" y="336"/>
                </a:lnTo>
                <a:lnTo>
                  <a:pt x="108" y="438"/>
                </a:lnTo>
                <a:lnTo>
                  <a:pt x="132" y="486"/>
                </a:lnTo>
                <a:lnTo>
                  <a:pt x="168" y="570"/>
                </a:lnTo>
                <a:lnTo>
                  <a:pt x="234" y="678"/>
                </a:lnTo>
                <a:lnTo>
                  <a:pt x="264" y="744"/>
                </a:lnTo>
                <a:lnTo>
                  <a:pt x="282" y="804"/>
                </a:lnTo>
                <a:lnTo>
                  <a:pt x="312" y="906"/>
                </a:lnTo>
                <a:lnTo>
                  <a:pt x="336" y="978"/>
                </a:lnTo>
                <a:lnTo>
                  <a:pt x="360" y="1062"/>
                </a:lnTo>
                <a:lnTo>
                  <a:pt x="378" y="1164"/>
                </a:lnTo>
                <a:lnTo>
                  <a:pt x="390" y="1326"/>
                </a:lnTo>
                <a:lnTo>
                  <a:pt x="384" y="1446"/>
                </a:lnTo>
                <a:lnTo>
                  <a:pt x="372" y="1566"/>
                </a:lnTo>
                <a:lnTo>
                  <a:pt x="360" y="1710"/>
                </a:lnTo>
                <a:lnTo>
                  <a:pt x="330" y="1836"/>
                </a:lnTo>
                <a:lnTo>
                  <a:pt x="312" y="1908"/>
                </a:lnTo>
                <a:lnTo>
                  <a:pt x="282" y="2010"/>
                </a:lnTo>
                <a:lnTo>
                  <a:pt x="252" y="2130"/>
                </a:lnTo>
                <a:cubicBezTo>
                  <a:pt x="234" y="2189"/>
                  <a:pt x="217" y="2246"/>
                  <a:pt x="198" y="2304"/>
                </a:cubicBezTo>
                <a:cubicBezTo>
                  <a:pt x="192" y="2323"/>
                  <a:pt x="180" y="2339"/>
                  <a:pt x="174" y="2358"/>
                </a:cubicBezTo>
                <a:cubicBezTo>
                  <a:pt x="172" y="2364"/>
                  <a:pt x="168" y="2376"/>
                  <a:pt x="168" y="2376"/>
                </a:cubicBezTo>
                <a:cubicBezTo>
                  <a:pt x="131" y="2444"/>
                  <a:pt x="150" y="2424"/>
                  <a:pt x="126" y="2448"/>
                </a:cubicBezTo>
                <a:lnTo>
                  <a:pt x="18" y="2640"/>
                </a:lnTo>
                <a:lnTo>
                  <a:pt x="246" y="2736"/>
                </a:lnTo>
                <a:lnTo>
                  <a:pt x="342" y="2634"/>
                </a:lnTo>
                <a:lnTo>
                  <a:pt x="450" y="2454"/>
                </a:lnTo>
                <a:lnTo>
                  <a:pt x="588" y="2232"/>
                </a:lnTo>
                <a:lnTo>
                  <a:pt x="660" y="2034"/>
                </a:lnTo>
                <a:lnTo>
                  <a:pt x="726" y="1776"/>
                </a:lnTo>
                <a:lnTo>
                  <a:pt x="756" y="1596"/>
                </a:lnTo>
                <a:lnTo>
                  <a:pt x="768" y="1416"/>
                </a:lnTo>
                <a:lnTo>
                  <a:pt x="756" y="1182"/>
                </a:lnTo>
                <a:lnTo>
                  <a:pt x="732" y="996"/>
                </a:lnTo>
                <a:lnTo>
                  <a:pt x="678" y="744"/>
                </a:lnTo>
                <a:lnTo>
                  <a:pt x="642" y="594"/>
                </a:lnTo>
                <a:lnTo>
                  <a:pt x="606" y="444"/>
                </a:lnTo>
                <a:lnTo>
                  <a:pt x="540" y="270"/>
                </a:lnTo>
                <a:lnTo>
                  <a:pt x="480" y="126"/>
                </a:lnTo>
                <a:cubicBezTo>
                  <a:pt x="464" y="94"/>
                  <a:pt x="450" y="61"/>
                  <a:pt x="432" y="30"/>
                </a:cubicBezTo>
                <a:cubicBezTo>
                  <a:pt x="424" y="16"/>
                  <a:pt x="396" y="0"/>
                  <a:pt x="396" y="0"/>
                </a:cubicBezTo>
                <a:lnTo>
                  <a:pt x="288" y="66"/>
                </a:lnTo>
                <a:lnTo>
                  <a:pt x="156" y="156"/>
                </a:lnTo>
                <a:lnTo>
                  <a:pt x="0" y="204"/>
                </a:lnTo>
                <a:close/>
              </a:path>
            </a:pathLst>
          </a:custGeom>
          <a:pattFill prst="wdDnDiag">
            <a:fgClr>
              <a:srgbClr val="FFFF00">
                <a:alpha val="49.001%"/>
              </a:srgbClr>
            </a:fgClr>
            <a:bgClr>
              <a:srgbClr val="003399">
                <a:alpha val="49.001%"/>
              </a:srgbClr>
            </a:bgClr>
          </a:patt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3311"/>
                                        </p:tgtEl>
                                        <p:attrNameLst>
                                          <p:attrName>style.visibility</p:attrName>
                                        </p:attrNameLst>
                                      </p:cBhvr>
                                      <p:to>
                                        <p:strVal val="visible"/>
                                      </p:to>
                                    </p:set>
                                    <p:animEffect transition="in" filter="wipe(up)">
                                      <p:cBhvr>
                                        <p:cTn id="7" dur="500"/>
                                        <p:tgtEl>
                                          <p:spTgt spid="353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54306" name="Line 2">
            <a:extLst>
              <a:ext uri="{FF2B5EF4-FFF2-40B4-BE49-F238E27FC236}">
                <a16:creationId xmlns:a16="http://schemas.microsoft.com/office/drawing/2014/main" id="{556AFC87-BA72-47FA-8B92-A20AF862F31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4307" name="Rectangle 3">
            <a:extLst>
              <a:ext uri="{FF2B5EF4-FFF2-40B4-BE49-F238E27FC236}">
                <a16:creationId xmlns:a16="http://schemas.microsoft.com/office/drawing/2014/main" id="{983A1A7A-23C9-4CE0-B3B8-67C3B92A995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4308" name="Rectangle 4">
            <a:extLst>
              <a:ext uri="{FF2B5EF4-FFF2-40B4-BE49-F238E27FC236}">
                <a16:creationId xmlns:a16="http://schemas.microsoft.com/office/drawing/2014/main" id="{596CA1EA-D47A-491F-8148-5995275EFA0E}"/>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Posterior Mediastinal Masses</a:t>
            </a:r>
            <a:endParaRPr lang="en-US" altLang="uk-UA"/>
          </a:p>
        </p:txBody>
      </p:sp>
      <p:sp>
        <p:nvSpPr>
          <p:cNvPr id="354309" name="Rectangle 5">
            <a:extLst>
              <a:ext uri="{FF2B5EF4-FFF2-40B4-BE49-F238E27FC236}">
                <a16:creationId xmlns:a16="http://schemas.microsoft.com/office/drawing/2014/main" id="{44909AA4-BA5A-4E2B-A084-60BDF9BA75B1}"/>
              </a:ext>
            </a:extLst>
          </p:cNvPr>
          <p:cNvSpPr>
            <a:spLocks noChangeArrowheads="1"/>
          </p:cNvSpPr>
          <p:nvPr/>
        </p:nvSpPr>
        <p:spPr bwMode="auto">
          <a:xfrm>
            <a:off x="1625600" y="2971800"/>
            <a:ext cx="6848475" cy="2057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Neurogenic tumors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Lymphadenopathy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Extramedullary hematopoesis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4309">
                                            <p:txEl>
                                              <p:pRg st="0" end="0"/>
                                            </p:txEl>
                                          </p:spTgt>
                                        </p:tgtEl>
                                        <p:attrNameLst>
                                          <p:attrName>style.visibility</p:attrName>
                                        </p:attrNameLst>
                                      </p:cBhvr>
                                      <p:to>
                                        <p:strVal val="visible"/>
                                      </p:to>
                                    </p:set>
                                    <p:animEffect transition="in" filter="wipe(up)">
                                      <p:cBhvr>
                                        <p:cTn id="7" dur="500"/>
                                        <p:tgtEl>
                                          <p:spTgt spid="3543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54309">
                                            <p:txEl>
                                              <p:pRg st="1" end="1"/>
                                            </p:txEl>
                                          </p:spTgt>
                                        </p:tgtEl>
                                        <p:attrNameLst>
                                          <p:attrName>style.visibility</p:attrName>
                                        </p:attrNameLst>
                                      </p:cBhvr>
                                      <p:to>
                                        <p:strVal val="visible"/>
                                      </p:to>
                                    </p:set>
                                    <p:animEffect transition="in" filter="wipe(up)">
                                      <p:cBhvr>
                                        <p:cTn id="12" dur="500"/>
                                        <p:tgtEl>
                                          <p:spTgt spid="35430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4309">
                                            <p:txEl>
                                              <p:pRg st="2" end="2"/>
                                            </p:txEl>
                                          </p:spTgt>
                                        </p:tgtEl>
                                        <p:attrNameLst>
                                          <p:attrName>style.visibility</p:attrName>
                                        </p:attrNameLst>
                                      </p:cBhvr>
                                      <p:to>
                                        <p:strVal val="visible"/>
                                      </p:to>
                                    </p:set>
                                    <p:animEffect transition="in" filter="wipe(up)">
                                      <p:cBhvr>
                                        <p:cTn id="17" dur="500"/>
                                        <p:tgtEl>
                                          <p:spTgt spid="3543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9" grpId="0" build="p" autoUpdateAnimBg="0"/>
    </p:bldLst>
  </p:timing>
</p:sld>
</file>

<file path=ppt/slides/slide7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56706" name="Picture 2">
            <a:extLst>
              <a:ext uri="{FF2B5EF4-FFF2-40B4-BE49-F238E27FC236}">
                <a16:creationId xmlns:a16="http://schemas.microsoft.com/office/drawing/2014/main" id="{E54B2404-156A-4E88-A23F-C2EAA0683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157288"/>
            <a:ext cx="5286375" cy="5180012"/>
          </a:xfrm>
          <a:prstGeom prst="rect">
            <a:avLst/>
          </a:prstGeom>
          <a:noFill/>
          <a:extLst>
            <a:ext uri="{909E8E84-426E-40DD-AFC4-6F175D3DCCD1}">
              <a14:hiddenFill xmlns:a14="http://schemas.microsoft.com/office/drawing/2010/main">
                <a:solidFill>
                  <a:srgbClr val="FFFFFF"/>
                </a:solidFill>
              </a14:hiddenFill>
            </a:ext>
          </a:extLst>
        </p:spPr>
      </p:pic>
      <p:sp>
        <p:nvSpPr>
          <p:cNvPr id="456707" name="Text Box 3">
            <a:extLst>
              <a:ext uri="{FF2B5EF4-FFF2-40B4-BE49-F238E27FC236}">
                <a16:creationId xmlns:a16="http://schemas.microsoft.com/office/drawing/2014/main" id="{5F90CC2C-B7AA-45A1-B29F-338BED2BF38E}"/>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Dissecting Aortic Aneurysm</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6707"/>
                                        </p:tgtEl>
                                        <p:attrNameLst>
                                          <p:attrName>style.visibility</p:attrName>
                                        </p:attrNameLst>
                                      </p:cBhvr>
                                      <p:to>
                                        <p:strVal val="visible"/>
                                      </p:to>
                                    </p:set>
                                    <p:animEffect transition="in" filter="wipe(up)">
                                      <p:cBhvr>
                                        <p:cTn id="7" dur="500"/>
                                        <p:tgtEl>
                                          <p:spTgt spid="456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07" grpId="0" autoUpdateAnimBg="0"/>
    </p:bldLst>
  </p:timing>
</p:sld>
</file>

<file path=ppt/slides/slide7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55330" name="Group 2">
            <a:extLst>
              <a:ext uri="{FF2B5EF4-FFF2-40B4-BE49-F238E27FC236}">
                <a16:creationId xmlns:a16="http://schemas.microsoft.com/office/drawing/2014/main" id="{5DDC6316-8764-44C9-A75F-921D78747895}"/>
              </a:ext>
            </a:extLst>
          </p:cNvPr>
          <p:cNvGrpSpPr>
            <a:grpSpLocks/>
          </p:cNvGrpSpPr>
          <p:nvPr/>
        </p:nvGrpSpPr>
        <p:grpSpPr bwMode="auto">
          <a:xfrm>
            <a:off x="-20638" y="4763"/>
            <a:ext cx="9140826" cy="6850062"/>
            <a:chOff x="0" y="0"/>
            <a:chExt cx="5758" cy="4315"/>
          </a:xfrm>
        </p:grpSpPr>
        <p:grpSp>
          <p:nvGrpSpPr>
            <p:cNvPr id="355331" name="Group 3">
              <a:extLst>
                <a:ext uri="{FF2B5EF4-FFF2-40B4-BE49-F238E27FC236}">
                  <a16:creationId xmlns:a16="http://schemas.microsoft.com/office/drawing/2014/main" id="{DC0364BB-9FFC-4D47-901C-A924813647FA}"/>
                </a:ext>
              </a:extLst>
            </p:cNvPr>
            <p:cNvGrpSpPr>
              <a:grpSpLocks/>
            </p:cNvGrpSpPr>
            <p:nvPr/>
          </p:nvGrpSpPr>
          <p:grpSpPr bwMode="auto">
            <a:xfrm>
              <a:off x="1728" y="2230"/>
              <a:ext cx="4027" cy="2085"/>
              <a:chOff x="1728" y="2230"/>
              <a:chExt cx="4027" cy="2085"/>
            </a:xfrm>
          </p:grpSpPr>
          <p:sp>
            <p:nvSpPr>
              <p:cNvPr id="355332" name="Freeform 4">
                <a:extLst>
                  <a:ext uri="{FF2B5EF4-FFF2-40B4-BE49-F238E27FC236}">
                    <a16:creationId xmlns:a16="http://schemas.microsoft.com/office/drawing/2014/main" id="{8F349427-EE1A-4B3F-9129-4A21F7C28ED2}"/>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5333" name="Freeform 5">
                <a:extLst>
                  <a:ext uri="{FF2B5EF4-FFF2-40B4-BE49-F238E27FC236}">
                    <a16:creationId xmlns:a16="http://schemas.microsoft.com/office/drawing/2014/main" id="{34973169-6D1B-45C5-9758-4F6EA9380ABF}"/>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5334" name="Freeform 6">
                <a:extLst>
                  <a:ext uri="{FF2B5EF4-FFF2-40B4-BE49-F238E27FC236}">
                    <a16:creationId xmlns:a16="http://schemas.microsoft.com/office/drawing/2014/main" id="{3619BF43-A9C3-477B-A467-4AF7BDAF9CD8}"/>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5335" name="Freeform 7">
                <a:extLst>
                  <a:ext uri="{FF2B5EF4-FFF2-40B4-BE49-F238E27FC236}">
                    <a16:creationId xmlns:a16="http://schemas.microsoft.com/office/drawing/2014/main" id="{DDC72D62-2270-4449-BF0D-5A0864A4A0B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5336" name="Freeform 8">
                <a:extLst>
                  <a:ext uri="{FF2B5EF4-FFF2-40B4-BE49-F238E27FC236}">
                    <a16:creationId xmlns:a16="http://schemas.microsoft.com/office/drawing/2014/main" id="{85EBED53-8499-4526-9E54-558814ECFF52}"/>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5337" name="Freeform 9">
              <a:extLst>
                <a:ext uri="{FF2B5EF4-FFF2-40B4-BE49-F238E27FC236}">
                  <a16:creationId xmlns:a16="http://schemas.microsoft.com/office/drawing/2014/main" id="{33551FE2-45B5-4E3E-91C2-1393CF933016}"/>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5338" name="Freeform 10">
              <a:extLst>
                <a:ext uri="{FF2B5EF4-FFF2-40B4-BE49-F238E27FC236}">
                  <a16:creationId xmlns:a16="http://schemas.microsoft.com/office/drawing/2014/main" id="{63CF8422-3DDD-4A88-B534-05F5F1B50D99}"/>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5339" name="Rectangle 11">
            <a:extLst>
              <a:ext uri="{FF2B5EF4-FFF2-40B4-BE49-F238E27FC236}">
                <a16:creationId xmlns:a16="http://schemas.microsoft.com/office/drawing/2014/main" id="{4F69848C-132D-4288-A45A-584C03789A5C}"/>
              </a:ext>
            </a:extLst>
          </p:cNvPr>
          <p:cNvSpPr>
            <a:spLocks noChangeArrowheads="1"/>
          </p:cNvSpPr>
          <p:nvPr/>
        </p:nvSpPr>
        <p:spPr bwMode="auto">
          <a:xfrm>
            <a:off x="436563"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Posterior mediastinum</a:t>
            </a:r>
            <a:endParaRPr lang="en-US" altLang="uk-UA"/>
          </a:p>
        </p:txBody>
      </p:sp>
      <p:sp>
        <p:nvSpPr>
          <p:cNvPr id="355340" name="Rectangle 12">
            <a:extLst>
              <a:ext uri="{FF2B5EF4-FFF2-40B4-BE49-F238E27FC236}">
                <a16:creationId xmlns:a16="http://schemas.microsoft.com/office/drawing/2014/main" id="{7215FE69-3D23-4B3B-A01D-CD6A0F17F4BA}"/>
              </a:ext>
            </a:extLst>
          </p:cNvPr>
          <p:cNvSpPr>
            <a:spLocks noChangeArrowheads="1"/>
          </p:cNvSpPr>
          <p:nvPr/>
        </p:nvSpPr>
        <p:spPr bwMode="auto">
          <a:xfrm>
            <a:off x="436563" y="1604963"/>
            <a:ext cx="4600575" cy="45259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lnSpc>
                <a:spcPct val="90%"/>
              </a:lnSpc>
            </a:pPr>
            <a:r>
              <a:rPr lang="en-US" altLang="uk-UA" sz="2800">
                <a:effectLst/>
                <a:latin typeface="Arial" panose="020B0604020202020204" pitchFamily="34" charset="0"/>
                <a:cs typeface="Arial" panose="020B0604020202020204" pitchFamily="34" charset="0"/>
              </a:rPr>
              <a:t>Neurogenic tumors </a:t>
            </a:r>
            <a:endParaRPr lang="en-US" altLang="uk-UA" sz="1000">
              <a:effectLst/>
            </a:endParaRPr>
          </a:p>
          <a:p>
            <a:pPr lvl="1">
              <a:lnSpc>
                <a:spcPct val="90%"/>
              </a:lnSpc>
              <a:buClr>
                <a:schemeClr val="accent2"/>
              </a:buClr>
              <a:buSzPct val="70%"/>
              <a:buFont typeface="Wingdings" panose="05000000000000000000" pitchFamily="2" charset="2"/>
              <a:buChar char="n"/>
            </a:pPr>
            <a:r>
              <a:rPr lang="en-US" altLang="uk-UA" sz="2400">
                <a:effectLst/>
                <a:latin typeface="Arial" panose="020B0604020202020204" pitchFamily="34" charset="0"/>
                <a:cs typeface="Arial" panose="020B0604020202020204" pitchFamily="34" charset="0"/>
              </a:rPr>
              <a:t>Schwannoma </a:t>
            </a:r>
            <a:endParaRPr lang="en-US" altLang="uk-UA" sz="1000">
              <a:effectLst/>
            </a:endParaRPr>
          </a:p>
          <a:p>
            <a:pPr lvl="1">
              <a:lnSpc>
                <a:spcPct val="90%"/>
              </a:lnSpc>
              <a:buClr>
                <a:schemeClr val="accent2"/>
              </a:buClr>
              <a:buSzPct val="70%"/>
              <a:buFont typeface="Wingdings" panose="05000000000000000000" pitchFamily="2" charset="2"/>
              <a:buChar char="n"/>
            </a:pPr>
            <a:r>
              <a:rPr lang="en-US" altLang="uk-UA" sz="2400">
                <a:effectLst/>
                <a:latin typeface="Arial" panose="020B0604020202020204" pitchFamily="34" charset="0"/>
                <a:cs typeface="Arial" panose="020B0604020202020204" pitchFamily="34" charset="0"/>
              </a:rPr>
              <a:t>Sympathetic nerve tumors e.g. ganglioneuroma </a:t>
            </a:r>
            <a:endParaRPr lang="en-US" altLang="uk-UA" sz="1000">
              <a:effectLst/>
            </a:endParaRPr>
          </a:p>
          <a:p>
            <a:pPr lvl="1">
              <a:lnSpc>
                <a:spcPct val="90%"/>
              </a:lnSpc>
              <a:buClr>
                <a:schemeClr val="accent2"/>
              </a:buClr>
              <a:buSzPct val="70%"/>
              <a:buFont typeface="Wingdings" panose="05000000000000000000" pitchFamily="2" charset="2"/>
              <a:buChar char="n"/>
            </a:pPr>
            <a:r>
              <a:rPr lang="en-US" altLang="uk-UA" sz="2400">
                <a:effectLst/>
                <a:latin typeface="Arial" panose="020B0604020202020204" pitchFamily="34" charset="0"/>
                <a:cs typeface="Arial" panose="020B0604020202020204" pitchFamily="34" charset="0"/>
              </a:rPr>
              <a:t>Neurenteric cyst,  lateral meningocele </a:t>
            </a:r>
            <a:endParaRPr lang="en-US" altLang="uk-UA" sz="1000">
              <a:effectLst/>
            </a:endParaRPr>
          </a:p>
          <a:p>
            <a:pPr>
              <a:lnSpc>
                <a:spcPct val="90%"/>
              </a:lnSpc>
            </a:pPr>
            <a:r>
              <a:rPr lang="en-US" altLang="uk-UA" sz="2800">
                <a:effectLst/>
                <a:latin typeface="Arial" panose="020B0604020202020204" pitchFamily="34" charset="0"/>
                <a:cs typeface="Arial" panose="020B0604020202020204" pitchFamily="34" charset="0"/>
              </a:rPr>
              <a:t>Lymph nodes (unusual as only area involved) </a:t>
            </a:r>
            <a:endParaRPr lang="en-US" altLang="uk-UA" sz="1000">
              <a:effectLst/>
            </a:endParaRPr>
          </a:p>
          <a:p>
            <a:pPr>
              <a:lnSpc>
                <a:spcPct val="90%"/>
              </a:lnSpc>
            </a:pPr>
            <a:r>
              <a:rPr lang="en-US" altLang="uk-UA" sz="2800">
                <a:effectLst/>
                <a:latin typeface="Arial" panose="020B0604020202020204" pitchFamily="34" charset="0"/>
                <a:cs typeface="Arial" panose="020B0604020202020204" pitchFamily="34" charset="0"/>
              </a:rPr>
              <a:t>Extramedullary hematopoesis </a:t>
            </a:r>
            <a:endParaRPr lang="en-US" altLang="uk-UA" sz="1000">
              <a:effectLst/>
            </a:endParaRPr>
          </a:p>
          <a:p>
            <a:pPr>
              <a:lnSpc>
                <a:spcPct val="90%"/>
              </a:lnSpc>
            </a:pPr>
            <a:r>
              <a:rPr lang="en-US" altLang="uk-UA" sz="2800">
                <a:effectLst/>
                <a:latin typeface="Arial" panose="020B0604020202020204" pitchFamily="34" charset="0"/>
                <a:cs typeface="Arial" panose="020B0604020202020204" pitchFamily="34" charset="0"/>
              </a:rPr>
              <a:t>Vertebral tumors, spurs</a:t>
            </a:r>
            <a:endParaRPr lang="en-US" altLang="uk-UA"/>
          </a:p>
        </p:txBody>
      </p:sp>
      <p:pic>
        <p:nvPicPr>
          <p:cNvPr id="355341" name="mSeries07060115152900017">
            <a:extLst>
              <a:ext uri="{FF2B5EF4-FFF2-40B4-BE49-F238E27FC236}">
                <a16:creationId xmlns:a16="http://schemas.microsoft.com/office/drawing/2014/main" id="{922E2446-5BD9-468A-8EBA-56A6E21FE6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5738" y="2055813"/>
            <a:ext cx="3900487" cy="2925762"/>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pic>
      <p:sp>
        <p:nvSpPr>
          <p:cNvPr id="355342" name="Oval 14">
            <a:extLst>
              <a:ext uri="{FF2B5EF4-FFF2-40B4-BE49-F238E27FC236}">
                <a16:creationId xmlns:a16="http://schemas.microsoft.com/office/drawing/2014/main" id="{737B138D-A72A-45F3-9C41-C0D3961E7E83}"/>
              </a:ext>
            </a:extLst>
          </p:cNvPr>
          <p:cNvSpPr>
            <a:spLocks noChangeArrowheads="1"/>
          </p:cNvSpPr>
          <p:nvPr/>
        </p:nvSpPr>
        <p:spPr bwMode="auto">
          <a:xfrm>
            <a:off x="6702425" y="4129088"/>
            <a:ext cx="987425" cy="693737"/>
          </a:xfrm>
          <a:prstGeom prst="ellipse">
            <a:avLst/>
          </a:prstGeom>
          <a:gradFill rotWithShape="1">
            <a:gsLst>
              <a:gs pos="0%">
                <a:srgbClr val="0099CC">
                  <a:alpha val="48%"/>
                </a:srgbClr>
              </a:gs>
              <a:gs pos="100%">
                <a:srgbClr val="0099CC">
                  <a:alpha val="48%"/>
                </a:srgbClr>
              </a:gs>
            </a:gsLst>
            <a:lin ang="5400000" scaled="1"/>
          </a:grad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5340">
                                            <p:txEl>
                                              <p:pRg st="0" end="0"/>
                                            </p:txEl>
                                          </p:spTgt>
                                        </p:tgtEl>
                                        <p:attrNameLst>
                                          <p:attrName>style.visibility</p:attrName>
                                        </p:attrNameLst>
                                      </p:cBhvr>
                                      <p:to>
                                        <p:strVal val="visible"/>
                                      </p:to>
                                    </p:set>
                                    <p:animEffect transition="in" filter="wipe(left)">
                                      <p:cBhvr>
                                        <p:cTn id="7" dur="500"/>
                                        <p:tgtEl>
                                          <p:spTgt spid="3553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5340">
                                            <p:txEl>
                                              <p:pRg st="1" end="1"/>
                                            </p:txEl>
                                          </p:spTgt>
                                        </p:tgtEl>
                                        <p:attrNameLst>
                                          <p:attrName>style.visibility</p:attrName>
                                        </p:attrNameLst>
                                      </p:cBhvr>
                                      <p:to>
                                        <p:strVal val="visible"/>
                                      </p:to>
                                    </p:set>
                                    <p:animEffect transition="in" filter="wipe(left)">
                                      <p:cBhvr>
                                        <p:cTn id="12" dur="500"/>
                                        <p:tgtEl>
                                          <p:spTgt spid="35534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5340">
                                            <p:txEl>
                                              <p:pRg st="2" end="2"/>
                                            </p:txEl>
                                          </p:spTgt>
                                        </p:tgtEl>
                                        <p:attrNameLst>
                                          <p:attrName>style.visibility</p:attrName>
                                        </p:attrNameLst>
                                      </p:cBhvr>
                                      <p:to>
                                        <p:strVal val="visible"/>
                                      </p:to>
                                    </p:set>
                                    <p:animEffect transition="in" filter="wipe(left)">
                                      <p:cBhvr>
                                        <p:cTn id="17" dur="500"/>
                                        <p:tgtEl>
                                          <p:spTgt spid="35534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5340">
                                            <p:txEl>
                                              <p:pRg st="3" end="3"/>
                                            </p:txEl>
                                          </p:spTgt>
                                        </p:tgtEl>
                                        <p:attrNameLst>
                                          <p:attrName>style.visibility</p:attrName>
                                        </p:attrNameLst>
                                      </p:cBhvr>
                                      <p:to>
                                        <p:strVal val="visible"/>
                                      </p:to>
                                    </p:set>
                                    <p:animEffect transition="in" filter="wipe(left)">
                                      <p:cBhvr>
                                        <p:cTn id="22" dur="500"/>
                                        <p:tgtEl>
                                          <p:spTgt spid="35534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5340">
                                            <p:txEl>
                                              <p:pRg st="4" end="4"/>
                                            </p:txEl>
                                          </p:spTgt>
                                        </p:tgtEl>
                                        <p:attrNameLst>
                                          <p:attrName>style.visibility</p:attrName>
                                        </p:attrNameLst>
                                      </p:cBhvr>
                                      <p:to>
                                        <p:strVal val="visible"/>
                                      </p:to>
                                    </p:set>
                                    <p:animEffect transition="in" filter="wipe(left)">
                                      <p:cBhvr>
                                        <p:cTn id="27" dur="500"/>
                                        <p:tgtEl>
                                          <p:spTgt spid="35534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5340">
                                            <p:txEl>
                                              <p:pRg st="5" end="5"/>
                                            </p:txEl>
                                          </p:spTgt>
                                        </p:tgtEl>
                                        <p:attrNameLst>
                                          <p:attrName>style.visibility</p:attrName>
                                        </p:attrNameLst>
                                      </p:cBhvr>
                                      <p:to>
                                        <p:strVal val="visible"/>
                                      </p:to>
                                    </p:set>
                                    <p:animEffect transition="in" filter="wipe(left)">
                                      <p:cBhvr>
                                        <p:cTn id="32" dur="500"/>
                                        <p:tgtEl>
                                          <p:spTgt spid="35534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55340">
                                            <p:txEl>
                                              <p:pRg st="6" end="6"/>
                                            </p:txEl>
                                          </p:spTgt>
                                        </p:tgtEl>
                                        <p:attrNameLst>
                                          <p:attrName>style.visibility</p:attrName>
                                        </p:attrNameLst>
                                      </p:cBhvr>
                                      <p:to>
                                        <p:strVal val="visible"/>
                                      </p:to>
                                    </p:set>
                                    <p:animEffect transition="in" filter="wipe(left)">
                                      <p:cBhvr>
                                        <p:cTn id="37" dur="500"/>
                                        <p:tgtEl>
                                          <p:spTgt spid="35534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40" grpId="0" build="p" bldLvl="2" autoUpdateAnimBg="0"/>
    </p:bldLst>
  </p:timing>
</p:sld>
</file>

<file path=ppt/slides/slide7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56354" name="Group 2">
            <a:extLst>
              <a:ext uri="{FF2B5EF4-FFF2-40B4-BE49-F238E27FC236}">
                <a16:creationId xmlns:a16="http://schemas.microsoft.com/office/drawing/2014/main" id="{D7B7748C-1A2D-47E8-A252-F62AD877B79A}"/>
              </a:ext>
            </a:extLst>
          </p:cNvPr>
          <p:cNvGrpSpPr>
            <a:grpSpLocks/>
          </p:cNvGrpSpPr>
          <p:nvPr/>
        </p:nvGrpSpPr>
        <p:grpSpPr bwMode="auto">
          <a:xfrm>
            <a:off x="-4763" y="4763"/>
            <a:ext cx="9140826" cy="6850062"/>
            <a:chOff x="0" y="0"/>
            <a:chExt cx="5758" cy="4315"/>
          </a:xfrm>
        </p:grpSpPr>
        <p:grpSp>
          <p:nvGrpSpPr>
            <p:cNvPr id="356355" name="Group 3">
              <a:extLst>
                <a:ext uri="{FF2B5EF4-FFF2-40B4-BE49-F238E27FC236}">
                  <a16:creationId xmlns:a16="http://schemas.microsoft.com/office/drawing/2014/main" id="{AD6E866C-9109-418C-A0BA-346C3DC10DA0}"/>
                </a:ext>
              </a:extLst>
            </p:cNvPr>
            <p:cNvGrpSpPr>
              <a:grpSpLocks/>
            </p:cNvGrpSpPr>
            <p:nvPr/>
          </p:nvGrpSpPr>
          <p:grpSpPr bwMode="auto">
            <a:xfrm>
              <a:off x="1728" y="2230"/>
              <a:ext cx="4027" cy="2085"/>
              <a:chOff x="1728" y="2230"/>
              <a:chExt cx="4027" cy="2085"/>
            </a:xfrm>
          </p:grpSpPr>
          <p:sp>
            <p:nvSpPr>
              <p:cNvPr id="356356" name="Freeform 4">
                <a:extLst>
                  <a:ext uri="{FF2B5EF4-FFF2-40B4-BE49-F238E27FC236}">
                    <a16:creationId xmlns:a16="http://schemas.microsoft.com/office/drawing/2014/main" id="{AD17F859-075A-4E09-B946-A68300BEADBF}"/>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6357" name="Freeform 5">
                <a:extLst>
                  <a:ext uri="{FF2B5EF4-FFF2-40B4-BE49-F238E27FC236}">
                    <a16:creationId xmlns:a16="http://schemas.microsoft.com/office/drawing/2014/main" id="{81AA67E6-394B-407A-B356-F4A59A1D097A}"/>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6358" name="Freeform 6">
                <a:extLst>
                  <a:ext uri="{FF2B5EF4-FFF2-40B4-BE49-F238E27FC236}">
                    <a16:creationId xmlns:a16="http://schemas.microsoft.com/office/drawing/2014/main" id="{69B33A28-3FE6-4DA1-880D-61829A44DA9C}"/>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6359" name="Freeform 7">
                <a:extLst>
                  <a:ext uri="{FF2B5EF4-FFF2-40B4-BE49-F238E27FC236}">
                    <a16:creationId xmlns:a16="http://schemas.microsoft.com/office/drawing/2014/main" id="{915EDD0D-6A6E-4BBB-B7FB-2FBCE42848A8}"/>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6360" name="Freeform 8">
                <a:extLst>
                  <a:ext uri="{FF2B5EF4-FFF2-40B4-BE49-F238E27FC236}">
                    <a16:creationId xmlns:a16="http://schemas.microsoft.com/office/drawing/2014/main" id="{90E78FB3-EDA6-4A94-9547-E0D5A24A497D}"/>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6361" name="Freeform 9">
              <a:extLst>
                <a:ext uri="{FF2B5EF4-FFF2-40B4-BE49-F238E27FC236}">
                  <a16:creationId xmlns:a16="http://schemas.microsoft.com/office/drawing/2014/main" id="{B1413099-4E86-4824-BB1C-A41F9142467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56362" name="Freeform 10">
              <a:extLst>
                <a:ext uri="{FF2B5EF4-FFF2-40B4-BE49-F238E27FC236}">
                  <a16:creationId xmlns:a16="http://schemas.microsoft.com/office/drawing/2014/main" id="{71918CCE-9780-47D0-9876-BD97774FB6F4}"/>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56363" name="Rectangle 11">
            <a:extLst>
              <a:ext uri="{FF2B5EF4-FFF2-40B4-BE49-F238E27FC236}">
                <a16:creationId xmlns:a16="http://schemas.microsoft.com/office/drawing/2014/main" id="{C2F7E16F-BBCF-4145-A188-BA912B05EA42}"/>
              </a:ext>
            </a:extLst>
          </p:cNvPr>
          <p:cNvSpPr>
            <a:spLocks noChangeArrowheads="1"/>
          </p:cNvSpPr>
          <p:nvPr/>
        </p:nvSpPr>
        <p:spPr bwMode="auto">
          <a:xfrm>
            <a:off x="45243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Schwannoma</a:t>
            </a:r>
            <a:endParaRPr lang="en-US" altLang="uk-UA"/>
          </a:p>
        </p:txBody>
      </p:sp>
      <p:pic>
        <p:nvPicPr>
          <p:cNvPr id="356364" name="Picture 12">
            <a:extLst>
              <a:ext uri="{FF2B5EF4-FFF2-40B4-BE49-F238E27FC236}">
                <a16:creationId xmlns:a16="http://schemas.microsoft.com/office/drawing/2014/main" id="{957B55AF-5BCB-4888-825C-B8CB6B33C9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8" y="1604963"/>
            <a:ext cx="27432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356365" name="Picture 13">
            <a:extLst>
              <a:ext uri="{FF2B5EF4-FFF2-40B4-BE49-F238E27FC236}">
                <a16:creationId xmlns:a16="http://schemas.microsoft.com/office/drawing/2014/main" id="{241434E0-95D3-4C6B-9CEE-89ED1C891D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175" y="1604963"/>
            <a:ext cx="27432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356366" name="Picture 14">
            <a:extLst>
              <a:ext uri="{FF2B5EF4-FFF2-40B4-BE49-F238E27FC236}">
                <a16:creationId xmlns:a16="http://schemas.microsoft.com/office/drawing/2014/main" id="{B5501B4D-5D08-43AE-9F91-D6E2A6D9C6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475" y="2346325"/>
            <a:ext cx="2935288" cy="2201863"/>
          </a:xfrm>
          <a:prstGeom prst="rect">
            <a:avLst/>
          </a:prstGeom>
          <a:noFill/>
          <a:extLst>
            <a:ext uri="{909E8E84-426E-40DD-AFC4-6F175D3DCCD1}">
              <a14:hiddenFill xmlns:a14="http://schemas.microsoft.com/office/drawing/2010/main">
                <a:solidFill>
                  <a:srgbClr val="FFFFFF"/>
                </a:solidFill>
              </a14:hiddenFill>
            </a:ext>
          </a:extLst>
        </p:spPr>
      </p:pic>
      <p:sp>
        <p:nvSpPr>
          <p:cNvPr id="356367" name="Line 15">
            <a:extLst>
              <a:ext uri="{FF2B5EF4-FFF2-40B4-BE49-F238E27FC236}">
                <a16:creationId xmlns:a16="http://schemas.microsoft.com/office/drawing/2014/main" id="{99FBDE80-9CE9-4A4D-81FB-299498EDDB7E}"/>
              </a:ext>
            </a:extLst>
          </p:cNvPr>
          <p:cNvSpPr>
            <a:spLocks noChangeShapeType="1"/>
          </p:cNvSpPr>
          <p:nvPr/>
        </p:nvSpPr>
        <p:spPr bwMode="auto">
          <a:xfrm>
            <a:off x="512763" y="2282825"/>
            <a:ext cx="723900" cy="2921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56368" name="Line 16">
            <a:extLst>
              <a:ext uri="{FF2B5EF4-FFF2-40B4-BE49-F238E27FC236}">
                <a16:creationId xmlns:a16="http://schemas.microsoft.com/office/drawing/2014/main" id="{D3250262-1669-4EDB-92DD-7DA96B82E8E6}"/>
              </a:ext>
            </a:extLst>
          </p:cNvPr>
          <p:cNvSpPr>
            <a:spLocks noChangeShapeType="1"/>
          </p:cNvSpPr>
          <p:nvPr/>
        </p:nvSpPr>
        <p:spPr bwMode="auto">
          <a:xfrm>
            <a:off x="4032250" y="2368550"/>
            <a:ext cx="682625" cy="1889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6367"/>
                                        </p:tgtEl>
                                        <p:attrNameLst>
                                          <p:attrName>style.visibility</p:attrName>
                                        </p:attrNameLst>
                                      </p:cBhvr>
                                      <p:to>
                                        <p:strVal val="visible"/>
                                      </p:to>
                                    </p:set>
                                    <p:animEffect transition="in" filter="wipe(left)">
                                      <p:cBhvr>
                                        <p:cTn id="7" dur="500"/>
                                        <p:tgtEl>
                                          <p:spTgt spid="3563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56368"/>
                                        </p:tgtEl>
                                        <p:attrNameLst>
                                          <p:attrName>style.visibility</p:attrName>
                                        </p:attrNameLst>
                                      </p:cBhvr>
                                      <p:to>
                                        <p:strVal val="visible"/>
                                      </p:to>
                                    </p:set>
                                    <p:animEffect transition="in" filter="wipe(left)">
                                      <p:cBhvr>
                                        <p:cTn id="12" dur="500"/>
                                        <p:tgtEl>
                                          <p:spTgt spid="3563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56366"/>
                                        </p:tgtEl>
                                        <p:attrNameLst>
                                          <p:attrName>style.visibility</p:attrName>
                                        </p:attrNameLst>
                                      </p:cBhvr>
                                      <p:to>
                                        <p:strVal val="visible"/>
                                      </p:to>
                                    </p:set>
                                    <p:animEffect transition="in" filter="wipe(left)">
                                      <p:cBhvr>
                                        <p:cTn id="17" dur="500"/>
                                        <p:tgtEl>
                                          <p:spTgt spid="356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70690" name="Group 2">
            <a:extLst>
              <a:ext uri="{FF2B5EF4-FFF2-40B4-BE49-F238E27FC236}">
                <a16:creationId xmlns:a16="http://schemas.microsoft.com/office/drawing/2014/main" id="{243CA221-626E-48EC-9BCF-4FB49FAFF68D}"/>
              </a:ext>
            </a:extLst>
          </p:cNvPr>
          <p:cNvGrpSpPr>
            <a:grpSpLocks/>
          </p:cNvGrpSpPr>
          <p:nvPr/>
        </p:nvGrpSpPr>
        <p:grpSpPr bwMode="auto">
          <a:xfrm>
            <a:off x="0" y="0"/>
            <a:ext cx="9140825" cy="6850063"/>
            <a:chOff x="0" y="0"/>
            <a:chExt cx="5758" cy="4315"/>
          </a:xfrm>
        </p:grpSpPr>
        <p:grpSp>
          <p:nvGrpSpPr>
            <p:cNvPr id="370691" name="Group 3">
              <a:extLst>
                <a:ext uri="{FF2B5EF4-FFF2-40B4-BE49-F238E27FC236}">
                  <a16:creationId xmlns:a16="http://schemas.microsoft.com/office/drawing/2014/main" id="{F262B205-ED06-427B-953C-B49F0EA9F14F}"/>
                </a:ext>
              </a:extLst>
            </p:cNvPr>
            <p:cNvGrpSpPr>
              <a:grpSpLocks/>
            </p:cNvGrpSpPr>
            <p:nvPr/>
          </p:nvGrpSpPr>
          <p:grpSpPr bwMode="auto">
            <a:xfrm>
              <a:off x="1728" y="2230"/>
              <a:ext cx="4027" cy="2085"/>
              <a:chOff x="1728" y="2230"/>
              <a:chExt cx="4027" cy="2085"/>
            </a:xfrm>
          </p:grpSpPr>
          <p:sp>
            <p:nvSpPr>
              <p:cNvPr id="370692" name="Freeform 4">
                <a:extLst>
                  <a:ext uri="{FF2B5EF4-FFF2-40B4-BE49-F238E27FC236}">
                    <a16:creationId xmlns:a16="http://schemas.microsoft.com/office/drawing/2014/main" id="{68F4E11A-A070-46C8-A28E-EE5D74A3947D}"/>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0693" name="Freeform 5">
                <a:extLst>
                  <a:ext uri="{FF2B5EF4-FFF2-40B4-BE49-F238E27FC236}">
                    <a16:creationId xmlns:a16="http://schemas.microsoft.com/office/drawing/2014/main" id="{F3930548-8072-4EB0-9F24-7BB92C6D59AA}"/>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0694" name="Freeform 6">
                <a:extLst>
                  <a:ext uri="{FF2B5EF4-FFF2-40B4-BE49-F238E27FC236}">
                    <a16:creationId xmlns:a16="http://schemas.microsoft.com/office/drawing/2014/main" id="{9EE441E0-036C-47E9-A576-6DC8E70714E2}"/>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0695" name="Freeform 7">
                <a:extLst>
                  <a:ext uri="{FF2B5EF4-FFF2-40B4-BE49-F238E27FC236}">
                    <a16:creationId xmlns:a16="http://schemas.microsoft.com/office/drawing/2014/main" id="{8293B265-9D31-4B71-A626-42388B478DF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0696" name="Freeform 8">
                <a:extLst>
                  <a:ext uri="{FF2B5EF4-FFF2-40B4-BE49-F238E27FC236}">
                    <a16:creationId xmlns:a16="http://schemas.microsoft.com/office/drawing/2014/main" id="{C6971C9B-7ABF-4FC2-977A-94CC947FA00F}"/>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70697" name="Freeform 9">
              <a:extLst>
                <a:ext uri="{FF2B5EF4-FFF2-40B4-BE49-F238E27FC236}">
                  <a16:creationId xmlns:a16="http://schemas.microsoft.com/office/drawing/2014/main" id="{1FCFEE9F-DB8D-411E-B3F3-96F818D844D3}"/>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0698" name="Freeform 10">
              <a:extLst>
                <a:ext uri="{FF2B5EF4-FFF2-40B4-BE49-F238E27FC236}">
                  <a16:creationId xmlns:a16="http://schemas.microsoft.com/office/drawing/2014/main" id="{32D30922-B31C-4F00-9924-857D14ECA6CB}"/>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70699" name="Rectangle 11">
            <a:extLst>
              <a:ext uri="{FF2B5EF4-FFF2-40B4-BE49-F238E27FC236}">
                <a16:creationId xmlns:a16="http://schemas.microsoft.com/office/drawing/2014/main" id="{47844EEA-793C-4429-B6AF-4681DF8124AE}"/>
              </a:ext>
            </a:extLst>
          </p:cNvPr>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Lateral meningocele </a:t>
            </a:r>
            <a:endParaRPr lang="en-US" altLang="uk-UA"/>
          </a:p>
        </p:txBody>
      </p:sp>
      <p:pic>
        <p:nvPicPr>
          <p:cNvPr id="370700" name="Picture 12">
            <a:extLst>
              <a:ext uri="{FF2B5EF4-FFF2-40B4-BE49-F238E27FC236}">
                <a16:creationId xmlns:a16="http://schemas.microsoft.com/office/drawing/2014/main" id="{E99A7873-0894-4B77-96AA-EC3A052ED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22550"/>
            <a:ext cx="3176588" cy="4235450"/>
          </a:xfrm>
          <a:prstGeom prst="rect">
            <a:avLst/>
          </a:prstGeom>
          <a:noFill/>
          <a:extLst>
            <a:ext uri="{909E8E84-426E-40DD-AFC4-6F175D3DCCD1}">
              <a14:hiddenFill xmlns:a14="http://schemas.microsoft.com/office/drawing/2010/main">
                <a:solidFill>
                  <a:srgbClr val="FFFFFF"/>
                </a:solidFill>
              </a14:hiddenFill>
            </a:ext>
          </a:extLst>
        </p:spPr>
      </p:pic>
      <p:pic>
        <p:nvPicPr>
          <p:cNvPr id="370701" name="Picture 13">
            <a:extLst>
              <a:ext uri="{FF2B5EF4-FFF2-40B4-BE49-F238E27FC236}">
                <a16:creationId xmlns:a16="http://schemas.microsoft.com/office/drawing/2014/main" id="{E402ABA7-8868-4FB3-9A84-437C8AFF9C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2463" y="2638425"/>
            <a:ext cx="3165475" cy="4219575"/>
          </a:xfrm>
          <a:prstGeom prst="rect">
            <a:avLst/>
          </a:prstGeom>
          <a:noFill/>
          <a:extLst>
            <a:ext uri="{909E8E84-426E-40DD-AFC4-6F175D3DCCD1}">
              <a14:hiddenFill xmlns:a14="http://schemas.microsoft.com/office/drawing/2010/main">
                <a:solidFill>
                  <a:srgbClr val="FFFFFF"/>
                </a:solidFill>
              </a14:hiddenFill>
            </a:ext>
          </a:extLst>
        </p:spPr>
      </p:pic>
      <p:pic>
        <p:nvPicPr>
          <p:cNvPr id="370702" name="Picture 14">
            <a:extLst>
              <a:ext uri="{FF2B5EF4-FFF2-40B4-BE49-F238E27FC236}">
                <a16:creationId xmlns:a16="http://schemas.microsoft.com/office/drawing/2014/main" id="{73CDACC7-35FC-40FD-AF86-F29B2FC97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9838" y="3830638"/>
            <a:ext cx="2824162" cy="2117725"/>
          </a:xfrm>
          <a:prstGeom prst="rect">
            <a:avLst/>
          </a:prstGeom>
          <a:noFill/>
          <a:extLst>
            <a:ext uri="{909E8E84-426E-40DD-AFC4-6F175D3DCCD1}">
              <a14:hiddenFill xmlns:a14="http://schemas.microsoft.com/office/drawing/2010/main">
                <a:solidFill>
                  <a:srgbClr val="FFFFFF"/>
                </a:solidFill>
              </a14:hiddenFill>
            </a:ext>
          </a:extLst>
        </p:spPr>
      </p:pic>
      <p:sp>
        <p:nvSpPr>
          <p:cNvPr id="370703" name="Line 15">
            <a:extLst>
              <a:ext uri="{FF2B5EF4-FFF2-40B4-BE49-F238E27FC236}">
                <a16:creationId xmlns:a16="http://schemas.microsoft.com/office/drawing/2014/main" id="{56ABDF17-0DDD-4336-BD52-FCA9BF27A1B4}"/>
              </a:ext>
            </a:extLst>
          </p:cNvPr>
          <p:cNvSpPr>
            <a:spLocks noChangeShapeType="1"/>
          </p:cNvSpPr>
          <p:nvPr/>
        </p:nvSpPr>
        <p:spPr bwMode="auto">
          <a:xfrm>
            <a:off x="4211638" y="4076700"/>
            <a:ext cx="1008062" cy="2159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370705" name="Line 17">
            <a:extLst>
              <a:ext uri="{FF2B5EF4-FFF2-40B4-BE49-F238E27FC236}">
                <a16:creationId xmlns:a16="http://schemas.microsoft.com/office/drawing/2014/main" id="{C778C88F-3F30-476A-B0D1-031212324EA1}"/>
              </a:ext>
            </a:extLst>
          </p:cNvPr>
          <p:cNvSpPr>
            <a:spLocks noChangeShapeType="1"/>
          </p:cNvSpPr>
          <p:nvPr/>
        </p:nvSpPr>
        <p:spPr bwMode="auto">
          <a:xfrm>
            <a:off x="6804025" y="5013325"/>
            <a:ext cx="360363" cy="215900"/>
          </a:xfrm>
          <a:prstGeom prst="line">
            <a:avLst/>
          </a:prstGeom>
          <a:noFill/>
          <a:ln w="762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Tree>
  </p:cSld>
  <p:clrMapOvr>
    <a:masterClrMapping/>
  </p:clrMapOvr>
</p:sld>
</file>

<file path=ppt/slides/slide7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71714" name="Picture 2">
            <a:extLst>
              <a:ext uri="{FF2B5EF4-FFF2-40B4-BE49-F238E27FC236}">
                <a16:creationId xmlns:a16="http://schemas.microsoft.com/office/drawing/2014/main" id="{CBE18B36-3C35-440C-B578-420116D110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850" y="1933575"/>
            <a:ext cx="7786688" cy="3614738"/>
          </a:xfrm>
          <a:prstGeom prst="rect">
            <a:avLst/>
          </a:prstGeom>
          <a:noFill/>
          <a:extLst>
            <a:ext uri="{909E8E84-426E-40DD-AFC4-6F175D3DCCD1}">
              <a14:hiddenFill xmlns:a14="http://schemas.microsoft.com/office/drawing/2010/main">
                <a:solidFill>
                  <a:srgbClr val="FFFFFF"/>
                </a:solidFill>
              </a14:hiddenFill>
            </a:ext>
          </a:extLst>
        </p:spPr>
      </p:pic>
      <p:sp>
        <p:nvSpPr>
          <p:cNvPr id="371715" name="Text Box 3">
            <a:extLst>
              <a:ext uri="{FF2B5EF4-FFF2-40B4-BE49-F238E27FC236}">
                <a16:creationId xmlns:a16="http://schemas.microsoft.com/office/drawing/2014/main" id="{5730E568-C9A4-4DB8-BF63-C4CE3F0553CC}"/>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Neurofibroma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1715"/>
                                        </p:tgtEl>
                                        <p:attrNameLst>
                                          <p:attrName>style.visibility</p:attrName>
                                        </p:attrNameLst>
                                      </p:cBhvr>
                                      <p:to>
                                        <p:strVal val="visible"/>
                                      </p:to>
                                    </p:set>
                                    <p:animEffect transition="in" filter="wipe(up)">
                                      <p:cBhvr>
                                        <p:cTn id="7" dur="500"/>
                                        <p:tgtEl>
                                          <p:spTgt spid="371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autoUpdateAnimBg="0"/>
    </p:bldLst>
  </p:timing>
</p:sld>
</file>

<file path=ppt/slides/slide7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57378" name="Line 2">
            <a:extLst>
              <a:ext uri="{FF2B5EF4-FFF2-40B4-BE49-F238E27FC236}">
                <a16:creationId xmlns:a16="http://schemas.microsoft.com/office/drawing/2014/main" id="{2FAC1189-BCB2-43DC-93A3-24DF1C8E5FBB}"/>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7379" name="Rectangle 3">
            <a:extLst>
              <a:ext uri="{FF2B5EF4-FFF2-40B4-BE49-F238E27FC236}">
                <a16:creationId xmlns:a16="http://schemas.microsoft.com/office/drawing/2014/main" id="{4D7347FD-B1F0-4256-9C77-1711B4B2AA3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7380" name="Rectangle 4">
            <a:extLst>
              <a:ext uri="{FF2B5EF4-FFF2-40B4-BE49-F238E27FC236}">
                <a16:creationId xmlns:a16="http://schemas.microsoft.com/office/drawing/2014/main" id="{4CDF2F10-0822-4B6E-85B7-37B512B483C6}"/>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Anatomy of the Diaphragm</a:t>
            </a:r>
            <a:endParaRPr lang="en-US" altLang="uk-UA"/>
          </a:p>
        </p:txBody>
      </p:sp>
      <p:sp>
        <p:nvSpPr>
          <p:cNvPr id="357381" name="Rectangle 5">
            <a:extLst>
              <a:ext uri="{FF2B5EF4-FFF2-40B4-BE49-F238E27FC236}">
                <a16:creationId xmlns:a16="http://schemas.microsoft.com/office/drawing/2014/main" id="{94E94564-5B5A-4627-B22C-B993D816D1D3}"/>
              </a:ext>
            </a:extLst>
          </p:cNvPr>
          <p:cNvSpPr>
            <a:spLocks noChangeArrowheads="1"/>
          </p:cNvSpPr>
          <p:nvPr/>
        </p:nvSpPr>
        <p:spPr bwMode="auto">
          <a:xfrm>
            <a:off x="661988" y="2238375"/>
            <a:ext cx="7948612" cy="40735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Muscle slips attach to 7-12th ribs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Innervated by phrenic n. (C4, C3 and C5)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Central portion is tendinous; outer portion muscular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Right is 1/2 interspace higher than left 	in 90%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Mean diaphragmatic excursion = 0.8-8.0cm</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7381">
                                            <p:txEl>
                                              <p:pRg st="0" end="0"/>
                                            </p:txEl>
                                          </p:spTgt>
                                        </p:tgtEl>
                                        <p:attrNameLst>
                                          <p:attrName>style.visibility</p:attrName>
                                        </p:attrNameLst>
                                      </p:cBhvr>
                                      <p:to>
                                        <p:strVal val="visible"/>
                                      </p:to>
                                    </p:set>
                                    <p:animEffect transition="in" filter="wipe(up)">
                                      <p:cBhvr>
                                        <p:cTn id="7" dur="500"/>
                                        <p:tgtEl>
                                          <p:spTgt spid="35738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7381">
                                            <p:txEl>
                                              <p:pRg st="1" end="1"/>
                                            </p:txEl>
                                          </p:spTgt>
                                        </p:tgtEl>
                                        <p:attrNameLst>
                                          <p:attrName>style.visibility</p:attrName>
                                        </p:attrNameLst>
                                      </p:cBhvr>
                                      <p:to>
                                        <p:strVal val="visible"/>
                                      </p:to>
                                    </p:set>
                                    <p:animEffect transition="in" filter="wipe(up)">
                                      <p:cBhvr>
                                        <p:cTn id="11" dur="500"/>
                                        <p:tgtEl>
                                          <p:spTgt spid="357381">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7381">
                                            <p:txEl>
                                              <p:pRg st="2" end="2"/>
                                            </p:txEl>
                                          </p:spTgt>
                                        </p:tgtEl>
                                        <p:attrNameLst>
                                          <p:attrName>style.visibility</p:attrName>
                                        </p:attrNameLst>
                                      </p:cBhvr>
                                      <p:to>
                                        <p:strVal val="visible"/>
                                      </p:to>
                                    </p:set>
                                    <p:animEffect transition="in" filter="wipe(up)">
                                      <p:cBhvr>
                                        <p:cTn id="15" dur="500"/>
                                        <p:tgtEl>
                                          <p:spTgt spid="357381">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57381">
                                            <p:txEl>
                                              <p:pRg st="3" end="3"/>
                                            </p:txEl>
                                          </p:spTgt>
                                        </p:tgtEl>
                                        <p:attrNameLst>
                                          <p:attrName>style.visibility</p:attrName>
                                        </p:attrNameLst>
                                      </p:cBhvr>
                                      <p:to>
                                        <p:strVal val="visible"/>
                                      </p:to>
                                    </p:set>
                                    <p:animEffect transition="in" filter="wipe(up)">
                                      <p:cBhvr>
                                        <p:cTn id="19" dur="500"/>
                                        <p:tgtEl>
                                          <p:spTgt spid="357381">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57381">
                                            <p:txEl>
                                              <p:pRg st="4" end="4"/>
                                            </p:txEl>
                                          </p:spTgt>
                                        </p:tgtEl>
                                        <p:attrNameLst>
                                          <p:attrName>style.visibility</p:attrName>
                                        </p:attrNameLst>
                                      </p:cBhvr>
                                      <p:to>
                                        <p:strVal val="visible"/>
                                      </p:to>
                                    </p:set>
                                    <p:animEffect transition="in" filter="wipe(up)">
                                      <p:cBhvr>
                                        <p:cTn id="23" dur="500"/>
                                        <p:tgtEl>
                                          <p:spTgt spid="3573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build="p" autoUpdateAnimBg="0" advAuto="0"/>
    </p:bldLst>
  </p:timing>
</p:sld>
</file>

<file path=ppt/slides/slide7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58402" name="Line 2">
            <a:extLst>
              <a:ext uri="{FF2B5EF4-FFF2-40B4-BE49-F238E27FC236}">
                <a16:creationId xmlns:a16="http://schemas.microsoft.com/office/drawing/2014/main" id="{4622F303-637F-4413-B984-7BB7308F5EF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8403" name="Rectangle 3">
            <a:extLst>
              <a:ext uri="{FF2B5EF4-FFF2-40B4-BE49-F238E27FC236}">
                <a16:creationId xmlns:a16="http://schemas.microsoft.com/office/drawing/2014/main" id="{C71E995B-02F4-48E1-BBBC-96BB672B577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8404" name="Rectangle 4">
            <a:extLst>
              <a:ext uri="{FF2B5EF4-FFF2-40B4-BE49-F238E27FC236}">
                <a16:creationId xmlns:a16="http://schemas.microsoft.com/office/drawing/2014/main" id="{7EF42A4B-359A-480A-A4AA-40703089A6FF}"/>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800">
                <a:effectLst/>
                <a:latin typeface="Arial" panose="020B0604020202020204" pitchFamily="34" charset="0"/>
                <a:cs typeface="Arial" panose="020B0604020202020204" pitchFamily="34" charset="0"/>
              </a:rPr>
              <a:t>Elevation of the Hemidiaphragm</a:t>
            </a:r>
            <a:br>
              <a:rPr lang="en-US" altLang="uk-UA" sz="3800">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Causes</a:t>
            </a:r>
            <a:endParaRPr lang="en-US" altLang="uk-UA"/>
          </a:p>
        </p:txBody>
      </p:sp>
      <p:sp>
        <p:nvSpPr>
          <p:cNvPr id="358405" name="Rectangle 5">
            <a:extLst>
              <a:ext uri="{FF2B5EF4-FFF2-40B4-BE49-F238E27FC236}">
                <a16:creationId xmlns:a16="http://schemas.microsoft.com/office/drawing/2014/main" id="{6166EF7F-83D7-445A-9D8C-99C7B1FB8506}"/>
              </a:ext>
            </a:extLst>
          </p:cNvPr>
          <p:cNvSpPr>
            <a:spLocks noChangeArrowheads="1"/>
          </p:cNvSpPr>
          <p:nvPr/>
        </p:nvSpPr>
        <p:spPr bwMode="auto">
          <a:xfrm>
            <a:off x="1117600" y="2114550"/>
            <a:ext cx="7246938" cy="17430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Subpulmonic effusion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Dome is laterally displaced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Straight edge on lateral at major fissure</a:t>
            </a:r>
            <a:endParaRPr lang="en-US" altLang="uk-UA"/>
          </a:p>
        </p:txBody>
      </p:sp>
      <p:pic>
        <p:nvPicPr>
          <p:cNvPr id="358406" name="Picture 6">
            <a:extLst>
              <a:ext uri="{FF2B5EF4-FFF2-40B4-BE49-F238E27FC236}">
                <a16:creationId xmlns:a16="http://schemas.microsoft.com/office/drawing/2014/main" id="{31162D98-B3A8-4445-B6F6-48979BF886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9350" y="3846513"/>
            <a:ext cx="2079625" cy="2386012"/>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58407" name="Picture 7">
            <a:extLst>
              <a:ext uri="{FF2B5EF4-FFF2-40B4-BE49-F238E27FC236}">
                <a16:creationId xmlns:a16="http://schemas.microsoft.com/office/drawing/2014/main" id="{D0FCC5F8-81D5-4B52-879A-05B4CE9D0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5" y="3846513"/>
            <a:ext cx="1792288" cy="238760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8405">
                                            <p:txEl>
                                              <p:pRg st="0" end="0"/>
                                            </p:txEl>
                                          </p:spTgt>
                                        </p:tgtEl>
                                        <p:attrNameLst>
                                          <p:attrName>style.visibility</p:attrName>
                                        </p:attrNameLst>
                                      </p:cBhvr>
                                      <p:to>
                                        <p:strVal val="visible"/>
                                      </p:to>
                                    </p:set>
                                    <p:animEffect transition="in" filter="wipe(up)">
                                      <p:cBhvr>
                                        <p:cTn id="7" dur="500"/>
                                        <p:tgtEl>
                                          <p:spTgt spid="35840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8405">
                                            <p:txEl>
                                              <p:pRg st="1" end="1"/>
                                            </p:txEl>
                                          </p:spTgt>
                                        </p:tgtEl>
                                        <p:attrNameLst>
                                          <p:attrName>style.visibility</p:attrName>
                                        </p:attrNameLst>
                                      </p:cBhvr>
                                      <p:to>
                                        <p:strVal val="visible"/>
                                      </p:to>
                                    </p:set>
                                    <p:animEffect transition="in" filter="wipe(up)">
                                      <p:cBhvr>
                                        <p:cTn id="11" dur="500"/>
                                        <p:tgtEl>
                                          <p:spTgt spid="35840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8405">
                                            <p:txEl>
                                              <p:pRg st="2" end="2"/>
                                            </p:txEl>
                                          </p:spTgt>
                                        </p:tgtEl>
                                        <p:attrNameLst>
                                          <p:attrName>style.visibility</p:attrName>
                                        </p:attrNameLst>
                                      </p:cBhvr>
                                      <p:to>
                                        <p:strVal val="visible"/>
                                      </p:to>
                                    </p:set>
                                    <p:animEffect transition="in" filter="wipe(up)">
                                      <p:cBhvr>
                                        <p:cTn id="15" dur="500"/>
                                        <p:tgtEl>
                                          <p:spTgt spid="3584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5" grpId="0" build="p" bldLvl="2" autoUpdateAnimBg="0" advAuto="0"/>
    </p:bldLst>
  </p:timing>
</p:sld>
</file>

<file path=ppt/slides/slide7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59426" name="Line 2">
            <a:extLst>
              <a:ext uri="{FF2B5EF4-FFF2-40B4-BE49-F238E27FC236}">
                <a16:creationId xmlns:a16="http://schemas.microsoft.com/office/drawing/2014/main" id="{69477C52-897A-4F75-B5E8-1EC113FD5BD0}"/>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9427" name="Rectangle 3">
            <a:extLst>
              <a:ext uri="{FF2B5EF4-FFF2-40B4-BE49-F238E27FC236}">
                <a16:creationId xmlns:a16="http://schemas.microsoft.com/office/drawing/2014/main" id="{F59E6B65-9740-4469-B009-D63FCF4A7E3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59428" name="Rectangle 4">
            <a:extLst>
              <a:ext uri="{FF2B5EF4-FFF2-40B4-BE49-F238E27FC236}">
                <a16:creationId xmlns:a16="http://schemas.microsoft.com/office/drawing/2014/main" id="{6E4FD6C9-AD9B-48A7-B56C-60670851240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800">
                <a:effectLst/>
                <a:latin typeface="Arial" panose="020B0604020202020204" pitchFamily="34" charset="0"/>
                <a:cs typeface="Arial" panose="020B0604020202020204" pitchFamily="34" charset="0"/>
              </a:rPr>
              <a:t>Elevation of the Hemidiaphragm</a:t>
            </a:r>
            <a:br>
              <a:rPr lang="en-US" altLang="uk-UA" sz="3800">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Causes</a:t>
            </a:r>
            <a:endParaRPr lang="en-US" altLang="uk-UA"/>
          </a:p>
        </p:txBody>
      </p:sp>
      <p:sp>
        <p:nvSpPr>
          <p:cNvPr id="359429" name="Rectangle 5">
            <a:extLst>
              <a:ext uri="{FF2B5EF4-FFF2-40B4-BE49-F238E27FC236}">
                <a16:creationId xmlns:a16="http://schemas.microsoft.com/office/drawing/2014/main" id="{B91DEEF2-DB89-491E-B51F-55E37FB4FBBD}"/>
              </a:ext>
            </a:extLst>
          </p:cNvPr>
          <p:cNvSpPr>
            <a:spLocks noChangeArrowheads="1"/>
          </p:cNvSpPr>
          <p:nvPr/>
        </p:nvSpPr>
        <p:spPr bwMode="auto">
          <a:xfrm>
            <a:off x="812800" y="2076450"/>
            <a:ext cx="7551738" cy="23907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Decreased lung volume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Atelectasis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Hypoplastic lung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Small pulmonary artery, dextrocardia, scimitar vein</a:t>
            </a:r>
            <a:endParaRPr lang="en-US" altLang="uk-UA"/>
          </a:p>
        </p:txBody>
      </p:sp>
      <p:pic>
        <p:nvPicPr>
          <p:cNvPr id="359430" name="Picture 6">
            <a:extLst>
              <a:ext uri="{FF2B5EF4-FFF2-40B4-BE49-F238E27FC236}">
                <a16:creationId xmlns:a16="http://schemas.microsoft.com/office/drawing/2014/main" id="{7A24FA85-BDBB-461F-91C3-FA288517CF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25" y="4078288"/>
            <a:ext cx="2143125" cy="222250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59431" name="Picture 7">
            <a:extLst>
              <a:ext uri="{FF2B5EF4-FFF2-40B4-BE49-F238E27FC236}">
                <a16:creationId xmlns:a16="http://schemas.microsoft.com/office/drawing/2014/main" id="{0859B12E-DA6F-4C27-9596-F45082AAE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111625"/>
            <a:ext cx="2905125" cy="2174875"/>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9429">
                                            <p:txEl>
                                              <p:pRg st="0" end="0"/>
                                            </p:txEl>
                                          </p:spTgt>
                                        </p:tgtEl>
                                        <p:attrNameLst>
                                          <p:attrName>style.visibility</p:attrName>
                                        </p:attrNameLst>
                                      </p:cBhvr>
                                      <p:to>
                                        <p:strVal val="visible"/>
                                      </p:to>
                                    </p:set>
                                    <p:animEffect transition="in" filter="wipe(up)">
                                      <p:cBhvr>
                                        <p:cTn id="7" dur="500"/>
                                        <p:tgtEl>
                                          <p:spTgt spid="35942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9429">
                                            <p:txEl>
                                              <p:pRg st="1" end="1"/>
                                            </p:txEl>
                                          </p:spTgt>
                                        </p:tgtEl>
                                        <p:attrNameLst>
                                          <p:attrName>style.visibility</p:attrName>
                                        </p:attrNameLst>
                                      </p:cBhvr>
                                      <p:to>
                                        <p:strVal val="visible"/>
                                      </p:to>
                                    </p:set>
                                    <p:animEffect transition="in" filter="wipe(up)">
                                      <p:cBhvr>
                                        <p:cTn id="11" dur="500"/>
                                        <p:tgtEl>
                                          <p:spTgt spid="35942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9429">
                                            <p:txEl>
                                              <p:pRg st="2" end="2"/>
                                            </p:txEl>
                                          </p:spTgt>
                                        </p:tgtEl>
                                        <p:attrNameLst>
                                          <p:attrName>style.visibility</p:attrName>
                                        </p:attrNameLst>
                                      </p:cBhvr>
                                      <p:to>
                                        <p:strVal val="visible"/>
                                      </p:to>
                                    </p:set>
                                    <p:animEffect transition="in" filter="wipe(up)">
                                      <p:cBhvr>
                                        <p:cTn id="15" dur="500"/>
                                        <p:tgtEl>
                                          <p:spTgt spid="359429">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59429">
                                            <p:txEl>
                                              <p:pRg st="3" end="3"/>
                                            </p:txEl>
                                          </p:spTgt>
                                        </p:tgtEl>
                                        <p:attrNameLst>
                                          <p:attrName>style.visibility</p:attrName>
                                        </p:attrNameLst>
                                      </p:cBhvr>
                                      <p:to>
                                        <p:strVal val="visible"/>
                                      </p:to>
                                    </p:set>
                                    <p:animEffect transition="in" filter="wipe(up)">
                                      <p:cBhvr>
                                        <p:cTn id="18" dur="500"/>
                                        <p:tgtEl>
                                          <p:spTgt spid="3594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9" grpId="0" build="p" bldLvl="2" autoUpdateAnimBg="0" advAuto="0"/>
    </p:bldLst>
  </p:timing>
</p:sld>
</file>

<file path=ppt/slides/slide7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0450" name="Line 2">
            <a:extLst>
              <a:ext uri="{FF2B5EF4-FFF2-40B4-BE49-F238E27FC236}">
                <a16:creationId xmlns:a16="http://schemas.microsoft.com/office/drawing/2014/main" id="{8A99D21E-1736-40EE-8749-4E1D3A3756F6}"/>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60451" name="Rectangle 3">
            <a:extLst>
              <a:ext uri="{FF2B5EF4-FFF2-40B4-BE49-F238E27FC236}">
                <a16:creationId xmlns:a16="http://schemas.microsoft.com/office/drawing/2014/main" id="{380DFF49-F727-4D66-8930-B6500D77C13B}"/>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60452" name="Rectangle 4">
            <a:extLst>
              <a:ext uri="{FF2B5EF4-FFF2-40B4-BE49-F238E27FC236}">
                <a16:creationId xmlns:a16="http://schemas.microsoft.com/office/drawing/2014/main" id="{06EE3526-788A-498D-BFB6-6B7C160A020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800">
                <a:effectLst/>
                <a:latin typeface="Arial" panose="020B0604020202020204" pitchFamily="34" charset="0"/>
                <a:cs typeface="Arial" panose="020B0604020202020204" pitchFamily="34" charset="0"/>
              </a:rPr>
              <a:t>Elevation of the Hemidiaphragm</a:t>
            </a:r>
            <a:br>
              <a:rPr lang="en-US" altLang="uk-UA" sz="3800">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Causes</a:t>
            </a:r>
            <a:endParaRPr lang="en-US" altLang="uk-UA"/>
          </a:p>
        </p:txBody>
      </p:sp>
      <p:sp>
        <p:nvSpPr>
          <p:cNvPr id="360453" name="Rectangle 5">
            <a:extLst>
              <a:ext uri="{FF2B5EF4-FFF2-40B4-BE49-F238E27FC236}">
                <a16:creationId xmlns:a16="http://schemas.microsoft.com/office/drawing/2014/main" id="{2A671962-C1D7-4E09-9411-1F7667EAA992}"/>
              </a:ext>
            </a:extLst>
          </p:cNvPr>
          <p:cNvSpPr>
            <a:spLocks noChangeArrowheads="1"/>
          </p:cNvSpPr>
          <p:nvPr/>
        </p:nvSpPr>
        <p:spPr bwMode="auto">
          <a:xfrm>
            <a:off x="476250" y="2286000"/>
            <a:ext cx="4933950" cy="370681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Abdominal Disease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Subphrenic abscess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Right=subhepatic-appendicitis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Left 2° ulcer perforation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Liver mass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Interposition of the colon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Distended stomach</a:t>
            </a:r>
            <a:endParaRPr lang="en-US" altLang="uk-UA"/>
          </a:p>
        </p:txBody>
      </p:sp>
      <p:pic>
        <p:nvPicPr>
          <p:cNvPr id="360454" name="Picture 6">
            <a:extLst>
              <a:ext uri="{FF2B5EF4-FFF2-40B4-BE49-F238E27FC236}">
                <a16:creationId xmlns:a16="http://schemas.microsoft.com/office/drawing/2014/main" id="{39093094-E956-4FAA-ACFE-05E6112A2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6663" y="2338388"/>
            <a:ext cx="3543300" cy="3563937"/>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360455" name="Text Box 7">
            <a:extLst>
              <a:ext uri="{FF2B5EF4-FFF2-40B4-BE49-F238E27FC236}">
                <a16:creationId xmlns:a16="http://schemas.microsoft.com/office/drawing/2014/main" id="{2D5E6E26-F621-4E0E-AD51-204AA1ED0253}"/>
              </a:ext>
            </a:extLst>
          </p:cNvPr>
          <p:cNvSpPr txBox="1">
            <a:spLocks noChangeArrowheads="1"/>
          </p:cNvSpPr>
          <p:nvPr/>
        </p:nvSpPr>
        <p:spPr bwMode="auto">
          <a:xfrm>
            <a:off x="8010525" y="5991225"/>
            <a:ext cx="609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r" eaLnBrk="0" hangingPunct="0">
              <a:spcBef>
                <a:spcPct val="50%"/>
              </a:spcBef>
            </a:pPr>
            <a:r>
              <a:rPr lang="en-US" altLang="uk-UA" sz="900" b="1">
                <a:latin typeface="Arial" panose="020B0604020202020204" pitchFamily="34" charset="0"/>
                <a:cs typeface="Arial" panose="020B0604020202020204" pitchFamily="34" charset="0"/>
              </a:rPr>
              <a:t>R3</a:t>
            </a:r>
            <a:endParaRPr lang="en-US" altLang="uk-UA">
              <a:latin typeface="Arial" panose="020B0604020202020204" pitchFamily="34" charset="0"/>
            </a:endParaRPr>
          </a:p>
        </p:txBody>
      </p:sp>
      <p:sp>
        <p:nvSpPr>
          <p:cNvPr id="360456" name="Text Box 8">
            <a:extLst>
              <a:ext uri="{FF2B5EF4-FFF2-40B4-BE49-F238E27FC236}">
                <a16:creationId xmlns:a16="http://schemas.microsoft.com/office/drawing/2014/main" id="{08C56A7F-1BC0-4842-9AA3-60430645F775}"/>
              </a:ext>
            </a:extLst>
          </p:cNvPr>
          <p:cNvSpPr txBox="1">
            <a:spLocks noChangeArrowheads="1"/>
          </p:cNvSpPr>
          <p:nvPr/>
        </p:nvSpPr>
        <p:spPr bwMode="auto">
          <a:xfrm>
            <a:off x="5038725" y="6011863"/>
            <a:ext cx="3560763"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Hepatocellular carcinoma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0453">
                                            <p:txEl>
                                              <p:pRg st="0" end="0"/>
                                            </p:txEl>
                                          </p:spTgt>
                                        </p:tgtEl>
                                        <p:attrNameLst>
                                          <p:attrName>style.visibility</p:attrName>
                                        </p:attrNameLst>
                                      </p:cBhvr>
                                      <p:to>
                                        <p:strVal val="visible"/>
                                      </p:to>
                                    </p:set>
                                    <p:animEffect transition="in" filter="wipe(up)">
                                      <p:cBhvr>
                                        <p:cTn id="7" dur="500"/>
                                        <p:tgtEl>
                                          <p:spTgt spid="360453">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60453">
                                            <p:txEl>
                                              <p:pRg st="1" end="1"/>
                                            </p:txEl>
                                          </p:spTgt>
                                        </p:tgtEl>
                                        <p:attrNameLst>
                                          <p:attrName>style.visibility</p:attrName>
                                        </p:attrNameLst>
                                      </p:cBhvr>
                                      <p:to>
                                        <p:strVal val="visible"/>
                                      </p:to>
                                    </p:set>
                                    <p:animEffect transition="in" filter="wipe(up)">
                                      <p:cBhvr>
                                        <p:cTn id="11" dur="500"/>
                                        <p:tgtEl>
                                          <p:spTgt spid="360453">
                                            <p:txEl>
                                              <p:pRg st="1" end="1"/>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60453">
                                            <p:txEl>
                                              <p:pRg st="2" end="2"/>
                                            </p:txEl>
                                          </p:spTgt>
                                        </p:tgtEl>
                                        <p:attrNameLst>
                                          <p:attrName>style.visibility</p:attrName>
                                        </p:attrNameLst>
                                      </p:cBhvr>
                                      <p:to>
                                        <p:strVal val="visible"/>
                                      </p:to>
                                    </p:set>
                                    <p:animEffect transition="in" filter="wipe(up)">
                                      <p:cBhvr>
                                        <p:cTn id="14" dur="500"/>
                                        <p:tgtEl>
                                          <p:spTgt spid="360453">
                                            <p:txEl>
                                              <p:pRg st="2" end="2"/>
                                            </p:txEl>
                                          </p:spTgt>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360453">
                                            <p:txEl>
                                              <p:pRg st="3" end="3"/>
                                            </p:txEl>
                                          </p:spTgt>
                                        </p:tgtEl>
                                        <p:attrNameLst>
                                          <p:attrName>style.visibility</p:attrName>
                                        </p:attrNameLst>
                                      </p:cBhvr>
                                      <p:to>
                                        <p:strVal val="visible"/>
                                      </p:to>
                                    </p:set>
                                    <p:animEffect transition="in" filter="wipe(up)">
                                      <p:cBhvr>
                                        <p:cTn id="17" dur="500"/>
                                        <p:tgtEl>
                                          <p:spTgt spid="360453">
                                            <p:txEl>
                                              <p:pRg st="3" end="3"/>
                                            </p:txEl>
                                          </p:spTgt>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360453">
                                            <p:txEl>
                                              <p:pRg st="4" end="4"/>
                                            </p:txEl>
                                          </p:spTgt>
                                        </p:tgtEl>
                                        <p:attrNameLst>
                                          <p:attrName>style.visibility</p:attrName>
                                        </p:attrNameLst>
                                      </p:cBhvr>
                                      <p:to>
                                        <p:strVal val="visible"/>
                                      </p:to>
                                    </p:set>
                                    <p:animEffect transition="in" filter="wipe(up)">
                                      <p:cBhvr>
                                        <p:cTn id="21" dur="500"/>
                                        <p:tgtEl>
                                          <p:spTgt spid="360453">
                                            <p:txEl>
                                              <p:pRg st="4" end="4"/>
                                            </p:txEl>
                                          </p:spTgt>
                                        </p:tgtEl>
                                      </p:cBhvr>
                                    </p:animEffect>
                                  </p:childTnLst>
                                </p:cTn>
                              </p:par>
                            </p:childTnLst>
                          </p:cTn>
                        </p:par>
                        <p:par>
                          <p:cTn id="22" fill="hold" nodeType="afterGroup">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360453">
                                            <p:txEl>
                                              <p:pRg st="5" end="5"/>
                                            </p:txEl>
                                          </p:spTgt>
                                        </p:tgtEl>
                                        <p:attrNameLst>
                                          <p:attrName>style.visibility</p:attrName>
                                        </p:attrNameLst>
                                      </p:cBhvr>
                                      <p:to>
                                        <p:strVal val="visible"/>
                                      </p:to>
                                    </p:set>
                                    <p:animEffect transition="in" filter="wipe(up)">
                                      <p:cBhvr>
                                        <p:cTn id="25" dur="500"/>
                                        <p:tgtEl>
                                          <p:spTgt spid="360453">
                                            <p:txEl>
                                              <p:pRg st="5" end="5"/>
                                            </p:txEl>
                                          </p:spTgt>
                                        </p:tgtEl>
                                      </p:cBhvr>
                                    </p:animEffect>
                                  </p:childTnLst>
                                </p:cTn>
                              </p:par>
                            </p:childTnLst>
                          </p:cTn>
                        </p:par>
                        <p:par>
                          <p:cTn id="26" fill="hold" nodeType="afterGroup">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360453">
                                            <p:txEl>
                                              <p:pRg st="6" end="6"/>
                                            </p:txEl>
                                          </p:spTgt>
                                        </p:tgtEl>
                                        <p:attrNameLst>
                                          <p:attrName>style.visibility</p:attrName>
                                        </p:attrNameLst>
                                      </p:cBhvr>
                                      <p:to>
                                        <p:strVal val="visible"/>
                                      </p:to>
                                    </p:set>
                                    <p:animEffect transition="in" filter="wipe(up)">
                                      <p:cBhvr>
                                        <p:cTn id="29" dur="500"/>
                                        <p:tgtEl>
                                          <p:spTgt spid="360453">
                                            <p:txEl>
                                              <p:pRg st="6" end="6"/>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360456"/>
                                        </p:tgtEl>
                                        <p:attrNameLst>
                                          <p:attrName>style.visibility</p:attrName>
                                        </p:attrNameLst>
                                      </p:cBhvr>
                                      <p:to>
                                        <p:strVal val="visible"/>
                                      </p:to>
                                    </p:set>
                                    <p:anim calcmode="lin" valueType="num">
                                      <p:cBhvr>
                                        <p:cTn id="34" dur="500" fill="hold"/>
                                        <p:tgtEl>
                                          <p:spTgt spid="360456"/>
                                        </p:tgtEl>
                                        <p:attrNameLst>
                                          <p:attrName>ppt_w</p:attrName>
                                        </p:attrNameLst>
                                      </p:cBhvr>
                                      <p:tavLst>
                                        <p:tav tm="0%">
                                          <p:val>
                                            <p:fltVal val="0"/>
                                          </p:val>
                                        </p:tav>
                                        <p:tav tm="100%">
                                          <p:val>
                                            <p:strVal val="#ppt_w"/>
                                          </p:val>
                                        </p:tav>
                                      </p:tavLst>
                                    </p:anim>
                                    <p:anim calcmode="lin" valueType="num">
                                      <p:cBhvr>
                                        <p:cTn id="35" dur="500" fill="hold"/>
                                        <p:tgtEl>
                                          <p:spTgt spid="360456"/>
                                        </p:tgtEl>
                                        <p:attrNameLst>
                                          <p:attrName>ppt_h</p:attrName>
                                        </p:attrNameLst>
                                      </p:cBhvr>
                                      <p:tavLst>
                                        <p:tav tm="0%">
                                          <p:val>
                                            <p:fltVal val="0"/>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3" grpId="0" build="p" bldLvl="2" autoUpdateAnimBg="0" advAuto="0"/>
      <p:bldP spid="360456" grpId="0" autoUpdateAnimBg="0"/>
    </p:bldLst>
  </p:timing>
</p:sld>
</file>

<file path=ppt/slides/slide7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61474" name="Line 2">
            <a:extLst>
              <a:ext uri="{FF2B5EF4-FFF2-40B4-BE49-F238E27FC236}">
                <a16:creationId xmlns:a16="http://schemas.microsoft.com/office/drawing/2014/main" id="{7953FD0E-ED71-4A35-A9E7-31E8150AEB8F}"/>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61475" name="Rectangle 3">
            <a:extLst>
              <a:ext uri="{FF2B5EF4-FFF2-40B4-BE49-F238E27FC236}">
                <a16:creationId xmlns:a16="http://schemas.microsoft.com/office/drawing/2014/main" id="{A3869488-E1E1-455E-829E-7B61A753B90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61476" name="Rectangle 4">
            <a:extLst>
              <a:ext uri="{FF2B5EF4-FFF2-40B4-BE49-F238E27FC236}">
                <a16:creationId xmlns:a16="http://schemas.microsoft.com/office/drawing/2014/main" id="{CA762AB3-8A30-4E18-8802-C885FE5A98E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800">
                <a:effectLst/>
                <a:latin typeface="Arial" panose="020B0604020202020204" pitchFamily="34" charset="0"/>
                <a:cs typeface="Arial" panose="020B0604020202020204" pitchFamily="34" charset="0"/>
              </a:rPr>
              <a:t>Elevation of the Hemidiaphragm</a:t>
            </a:r>
            <a:br>
              <a:rPr lang="en-US" altLang="uk-UA" sz="3800">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Causes</a:t>
            </a:r>
            <a:endParaRPr lang="en-US" altLang="uk-UA"/>
          </a:p>
        </p:txBody>
      </p:sp>
      <p:sp>
        <p:nvSpPr>
          <p:cNvPr id="361477" name="Rectangle 5">
            <a:extLst>
              <a:ext uri="{FF2B5EF4-FFF2-40B4-BE49-F238E27FC236}">
                <a16:creationId xmlns:a16="http://schemas.microsoft.com/office/drawing/2014/main" id="{4CE205F9-DFA4-4AC7-ADA4-676A0194E560}"/>
              </a:ext>
            </a:extLst>
          </p:cNvPr>
          <p:cNvSpPr>
            <a:spLocks noChangeArrowheads="1"/>
          </p:cNvSpPr>
          <p:nvPr/>
        </p:nvSpPr>
        <p:spPr bwMode="auto">
          <a:xfrm>
            <a:off x="577850" y="2476500"/>
            <a:ext cx="4313238" cy="3943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Congenital Diaphragmatic Hernia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Traumatic Rupture of the Diaphragm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Eventration of the Diaphragm</a:t>
            </a:r>
            <a:endParaRPr lang="en-US" altLang="uk-UA"/>
          </a:p>
        </p:txBody>
      </p:sp>
      <p:pic>
        <p:nvPicPr>
          <p:cNvPr id="361478" name="Picture 6">
            <a:extLst>
              <a:ext uri="{FF2B5EF4-FFF2-40B4-BE49-F238E27FC236}">
                <a16:creationId xmlns:a16="http://schemas.microsoft.com/office/drawing/2014/main" id="{35EDE2CD-2B40-4876-A295-FD8B3FD4F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688" y="2228850"/>
            <a:ext cx="3717925" cy="3743325"/>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1477">
                                            <p:txEl>
                                              <p:pRg st="0" end="0"/>
                                            </p:txEl>
                                          </p:spTgt>
                                        </p:tgtEl>
                                        <p:attrNameLst>
                                          <p:attrName>style.visibility</p:attrName>
                                        </p:attrNameLst>
                                      </p:cBhvr>
                                      <p:to>
                                        <p:strVal val="visible"/>
                                      </p:to>
                                    </p:set>
                                    <p:animEffect transition="in" filter="wipe(up)">
                                      <p:cBhvr>
                                        <p:cTn id="7" dur="500"/>
                                        <p:tgtEl>
                                          <p:spTgt spid="36147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61477">
                                            <p:txEl>
                                              <p:pRg st="1" end="1"/>
                                            </p:txEl>
                                          </p:spTgt>
                                        </p:tgtEl>
                                        <p:attrNameLst>
                                          <p:attrName>style.visibility</p:attrName>
                                        </p:attrNameLst>
                                      </p:cBhvr>
                                      <p:to>
                                        <p:strVal val="visible"/>
                                      </p:to>
                                    </p:set>
                                    <p:animEffect transition="in" filter="wipe(up)">
                                      <p:cBhvr>
                                        <p:cTn id="11" dur="500"/>
                                        <p:tgtEl>
                                          <p:spTgt spid="361477">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1477">
                                            <p:txEl>
                                              <p:pRg st="2" end="2"/>
                                            </p:txEl>
                                          </p:spTgt>
                                        </p:tgtEl>
                                        <p:attrNameLst>
                                          <p:attrName>style.visibility</p:attrName>
                                        </p:attrNameLst>
                                      </p:cBhvr>
                                      <p:to>
                                        <p:strVal val="visible"/>
                                      </p:to>
                                    </p:set>
                                    <p:animEffect transition="in" filter="wipe(up)">
                                      <p:cBhvr>
                                        <p:cTn id="15" dur="500"/>
                                        <p:tgtEl>
                                          <p:spTgt spid="3614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7" grpId="0" build="p" autoUpdateAnimBg="0" advAuto="0"/>
    </p:bldLst>
  </p:timing>
</p:sld>
</file>

<file path=ppt/slides/slide8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93225" name="Picture 9">
            <a:extLst>
              <a:ext uri="{FF2B5EF4-FFF2-40B4-BE49-F238E27FC236}">
                <a16:creationId xmlns:a16="http://schemas.microsoft.com/office/drawing/2014/main" id="{6889838B-BA9D-4596-8EBB-11980D9F77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393224" name="Rectangle 8">
            <a:extLst>
              <a:ext uri="{FF2B5EF4-FFF2-40B4-BE49-F238E27FC236}">
                <a16:creationId xmlns:a16="http://schemas.microsoft.com/office/drawing/2014/main" id="{E0FA3CB9-8D71-47DC-BA02-802A7EF926BE}"/>
              </a:ext>
            </a:extLst>
          </p:cNvPr>
          <p:cNvSpPr>
            <a:spLocks noChangeArrowheads="1"/>
          </p:cNvSpPr>
          <p:nvPr/>
        </p:nvSpPr>
        <p:spPr bwMode="auto">
          <a:xfrm>
            <a:off x="334963" y="536575"/>
            <a:ext cx="3654425" cy="1158875"/>
          </a:xfrm>
          <a:prstGeom prst="rect">
            <a:avLst/>
          </a:prstGeom>
          <a:noFill/>
          <a:ln>
            <a:noFill/>
          </a:ln>
          <a:effectLst/>
          <a:extLst>
            <a:ext uri="{909E8E84-426E-40DD-AFC4-6F175D3DCCD1}">
              <a14:hiddenFill xmlns:a14="http://schemas.microsoft.com/office/drawing/2010/main">
                <a:solidFill>
                  <a:srgbClr val="FAFD00"/>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3400" b="1">
                <a:solidFill>
                  <a:schemeClr val="hlink"/>
                </a:solidFill>
                <a:effectLst>
                  <a:outerShdw blurRad="38100" dist="38100" dir="2700000" algn="tl">
                    <a:srgbClr val="000000"/>
                  </a:outerShdw>
                </a:effectLst>
                <a:cs typeface="Arial" panose="020B0604020202020204" pitchFamily="34" charset="0"/>
              </a:rPr>
              <a:t>Cardio-thoracic Ratio</a:t>
            </a:r>
            <a:endParaRPr lang="en-US" altLang="uk-UA"/>
          </a:p>
        </p:txBody>
      </p:sp>
      <p:sp>
        <p:nvSpPr>
          <p:cNvPr id="393223" name="Line 7">
            <a:extLst>
              <a:ext uri="{FF2B5EF4-FFF2-40B4-BE49-F238E27FC236}">
                <a16:creationId xmlns:a16="http://schemas.microsoft.com/office/drawing/2014/main" id="{9E5AB9E0-1A3A-4A4B-B27D-7FF7296502DD}"/>
              </a:ext>
            </a:extLst>
          </p:cNvPr>
          <p:cNvSpPr>
            <a:spLocks noChangeShapeType="1"/>
          </p:cNvSpPr>
          <p:nvPr/>
        </p:nvSpPr>
        <p:spPr bwMode="auto">
          <a:xfrm>
            <a:off x="3048000" y="4959350"/>
            <a:ext cx="4114800" cy="0"/>
          </a:xfrm>
          <a:prstGeom prst="line">
            <a:avLst/>
          </a:prstGeom>
          <a:noFill/>
          <a:ln w="50800">
            <a:solidFill>
              <a:srgbClr val="CF0E3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3222" name="Line 6">
            <a:extLst>
              <a:ext uri="{FF2B5EF4-FFF2-40B4-BE49-F238E27FC236}">
                <a16:creationId xmlns:a16="http://schemas.microsoft.com/office/drawing/2014/main" id="{16F9ABDC-47AF-4D67-9DFA-0B31EB8E1761}"/>
              </a:ext>
            </a:extLst>
          </p:cNvPr>
          <p:cNvSpPr>
            <a:spLocks noChangeShapeType="1"/>
          </p:cNvSpPr>
          <p:nvPr/>
        </p:nvSpPr>
        <p:spPr bwMode="auto">
          <a:xfrm>
            <a:off x="533400" y="6178550"/>
            <a:ext cx="8077200" cy="0"/>
          </a:xfrm>
          <a:prstGeom prst="line">
            <a:avLst/>
          </a:prstGeom>
          <a:noFill/>
          <a:ln w="50800">
            <a:solidFill>
              <a:srgbClr val="CF0E3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3221" name="Rectangle 5">
            <a:extLst>
              <a:ext uri="{FF2B5EF4-FFF2-40B4-BE49-F238E27FC236}">
                <a16:creationId xmlns:a16="http://schemas.microsoft.com/office/drawing/2014/main" id="{CD27E85C-DE62-4EB9-B8BC-7FDC506A2BCE}"/>
              </a:ext>
            </a:extLst>
          </p:cNvPr>
          <p:cNvSpPr>
            <a:spLocks noChangeArrowheads="1"/>
          </p:cNvSpPr>
          <p:nvPr/>
        </p:nvSpPr>
        <p:spPr bwMode="auto">
          <a:xfrm>
            <a:off x="3762375" y="3768725"/>
            <a:ext cx="2333625" cy="8858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51555"/>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5000" b="1">
                <a:solidFill>
                  <a:srgbClr val="F51555"/>
                </a:solidFill>
                <a:cs typeface="Arial" panose="020B0604020202020204" pitchFamily="34" charset="0"/>
              </a:rPr>
              <a:t>&lt;50%</a:t>
            </a:r>
            <a:endParaRPr lang="en-US" altLang="uk-UA"/>
          </a:p>
        </p:txBody>
      </p:sp>
      <p:sp>
        <p:nvSpPr>
          <p:cNvPr id="393220" name="Text Box 4">
            <a:extLst>
              <a:ext uri="{FF2B5EF4-FFF2-40B4-BE49-F238E27FC236}">
                <a16:creationId xmlns:a16="http://schemas.microsoft.com/office/drawing/2014/main" id="{FC425E16-E9B3-418D-8EB3-B2F1A1410C65}"/>
              </a:ext>
            </a:extLst>
          </p:cNvPr>
          <p:cNvSpPr txBox="1">
            <a:spLocks noChangeArrowheads="1"/>
          </p:cNvSpPr>
          <p:nvPr/>
        </p:nvSpPr>
        <p:spPr bwMode="auto">
          <a:xfrm>
            <a:off x="4211638" y="325438"/>
            <a:ext cx="4338637" cy="3378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One of the easiest observations to make is something you already know: the cardio-thoracic ratio which is the widest diameter of the heart compared to the widest internal diameter of the rib cage</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3224"/>
                                        </p:tgtEl>
                                        <p:attrNameLst>
                                          <p:attrName>style.visibility</p:attrName>
                                        </p:attrNameLst>
                                      </p:cBhvr>
                                      <p:to>
                                        <p:strVal val="visible"/>
                                      </p:to>
                                    </p:set>
                                    <p:animEffect transition="in" filter="wipe(up)">
                                      <p:cBhvr>
                                        <p:cTn id="7" dur="500"/>
                                        <p:tgtEl>
                                          <p:spTgt spid="39322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93220"/>
                                        </p:tgtEl>
                                        <p:attrNameLst>
                                          <p:attrName>style.visibility</p:attrName>
                                        </p:attrNameLst>
                                      </p:cBhvr>
                                      <p:to>
                                        <p:strVal val="visible"/>
                                      </p:to>
                                    </p:set>
                                    <p:animEffect transition="in" filter="wipe(up)">
                                      <p:cBhvr>
                                        <p:cTn id="11" dur="500"/>
                                        <p:tgtEl>
                                          <p:spTgt spid="393220"/>
                                        </p:tgtEl>
                                      </p:cBhvr>
                                    </p:animEffect>
                                  </p:childTnLst>
                                </p:cTn>
                              </p:par>
                            </p:childTnLst>
                          </p:cTn>
                        </p:par>
                        <p:par>
                          <p:cTn id="12" fill="hold" nodeType="afterGroup">
                            <p:stCondLst>
                              <p:cond delay="1000"/>
                            </p:stCondLst>
                            <p:childTnLst>
                              <p:par>
                                <p:cTn id="13" presetID="17" presetClass="entr" presetSubtype="10" fill="hold" nodeType="afterEffect">
                                  <p:stCondLst>
                                    <p:cond delay="0"/>
                                  </p:stCondLst>
                                  <p:childTnLst>
                                    <p:set>
                                      <p:cBhvr>
                                        <p:cTn id="14" dur="1" fill="hold">
                                          <p:stCondLst>
                                            <p:cond delay="0"/>
                                          </p:stCondLst>
                                        </p:cTn>
                                        <p:tgtEl>
                                          <p:spTgt spid="393223"/>
                                        </p:tgtEl>
                                        <p:attrNameLst>
                                          <p:attrName>style.visibility</p:attrName>
                                        </p:attrNameLst>
                                      </p:cBhvr>
                                      <p:to>
                                        <p:strVal val="visible"/>
                                      </p:to>
                                    </p:set>
                                    <p:anim calcmode="lin" valueType="num">
                                      <p:cBhvr>
                                        <p:cTn id="15" dur="500" fill="hold"/>
                                        <p:tgtEl>
                                          <p:spTgt spid="393223"/>
                                        </p:tgtEl>
                                        <p:attrNameLst>
                                          <p:attrName>ppt_w</p:attrName>
                                        </p:attrNameLst>
                                      </p:cBhvr>
                                      <p:tavLst>
                                        <p:tav tm="0%">
                                          <p:val>
                                            <p:fltVal val="0"/>
                                          </p:val>
                                        </p:tav>
                                        <p:tav tm="100%">
                                          <p:val>
                                            <p:strVal val="#ppt_w"/>
                                          </p:val>
                                        </p:tav>
                                      </p:tavLst>
                                    </p:anim>
                                    <p:anim calcmode="lin" valueType="num">
                                      <p:cBhvr>
                                        <p:cTn id="16" dur="500" fill="hold"/>
                                        <p:tgtEl>
                                          <p:spTgt spid="393223"/>
                                        </p:tgtEl>
                                        <p:attrNameLst>
                                          <p:attrName>ppt_h</p:attrName>
                                        </p:attrNameLst>
                                      </p:cBhvr>
                                      <p:tavLst>
                                        <p:tav tm="0%">
                                          <p:val>
                                            <p:strVal val="#ppt_h"/>
                                          </p:val>
                                        </p:tav>
                                        <p:tav tm="100%">
                                          <p:val>
                                            <p:strVal val="#ppt_h"/>
                                          </p:val>
                                        </p:tav>
                                      </p:tavLst>
                                    </p:anim>
                                  </p:childTnLst>
                                </p:cTn>
                              </p:par>
                            </p:childTnLst>
                          </p:cTn>
                        </p:par>
                        <p:par>
                          <p:cTn id="17" fill="hold" nodeType="afterGroup">
                            <p:stCondLst>
                              <p:cond delay="1500"/>
                            </p:stCondLst>
                            <p:childTnLst>
                              <p:par>
                                <p:cTn id="18" presetID="17" presetClass="entr" presetSubtype="10" fill="hold" nodeType="afterEffect">
                                  <p:stCondLst>
                                    <p:cond delay="2000"/>
                                  </p:stCondLst>
                                  <p:childTnLst>
                                    <p:set>
                                      <p:cBhvr>
                                        <p:cTn id="19" dur="1" fill="hold">
                                          <p:stCondLst>
                                            <p:cond delay="0"/>
                                          </p:stCondLst>
                                        </p:cTn>
                                        <p:tgtEl>
                                          <p:spTgt spid="393222"/>
                                        </p:tgtEl>
                                        <p:attrNameLst>
                                          <p:attrName>style.visibility</p:attrName>
                                        </p:attrNameLst>
                                      </p:cBhvr>
                                      <p:to>
                                        <p:strVal val="visible"/>
                                      </p:to>
                                    </p:set>
                                    <p:anim calcmode="lin" valueType="num">
                                      <p:cBhvr>
                                        <p:cTn id="20" dur="500" fill="hold"/>
                                        <p:tgtEl>
                                          <p:spTgt spid="393222"/>
                                        </p:tgtEl>
                                        <p:attrNameLst>
                                          <p:attrName>ppt_w</p:attrName>
                                        </p:attrNameLst>
                                      </p:cBhvr>
                                      <p:tavLst>
                                        <p:tav tm="0%">
                                          <p:val>
                                            <p:fltVal val="0"/>
                                          </p:val>
                                        </p:tav>
                                        <p:tav tm="100%">
                                          <p:val>
                                            <p:strVal val="#ppt_w"/>
                                          </p:val>
                                        </p:tav>
                                      </p:tavLst>
                                    </p:anim>
                                    <p:anim calcmode="lin" valueType="num">
                                      <p:cBhvr>
                                        <p:cTn id="21" dur="500" fill="hold"/>
                                        <p:tgtEl>
                                          <p:spTgt spid="393222"/>
                                        </p:tgtEl>
                                        <p:attrNameLst>
                                          <p:attrName>ppt_h</p:attrName>
                                        </p:attrNameLst>
                                      </p:cBhvr>
                                      <p:tavLst>
                                        <p:tav tm="0%">
                                          <p:val>
                                            <p:strVal val="#ppt_h"/>
                                          </p:val>
                                        </p:tav>
                                        <p:tav tm="100%">
                                          <p:val>
                                            <p:strVal val="#ppt_h"/>
                                          </p:val>
                                        </p:tav>
                                      </p:tavLst>
                                    </p:anim>
                                  </p:childTnLst>
                                </p:cTn>
                              </p:par>
                            </p:childTnLst>
                          </p:cTn>
                        </p:par>
                        <p:par>
                          <p:cTn id="22" fill="hold" nodeType="afterGroup">
                            <p:stCondLst>
                              <p:cond delay="4000"/>
                            </p:stCondLst>
                            <p:childTnLst>
                              <p:par>
                                <p:cTn id="23" presetID="23" presetClass="entr" presetSubtype="16" fill="hold" grpId="0" nodeType="afterEffect">
                                  <p:stCondLst>
                                    <p:cond delay="2000"/>
                                  </p:stCondLst>
                                  <p:childTnLst>
                                    <p:set>
                                      <p:cBhvr>
                                        <p:cTn id="24" dur="1" fill="hold">
                                          <p:stCondLst>
                                            <p:cond delay="0"/>
                                          </p:stCondLst>
                                        </p:cTn>
                                        <p:tgtEl>
                                          <p:spTgt spid="393221"/>
                                        </p:tgtEl>
                                        <p:attrNameLst>
                                          <p:attrName>style.visibility</p:attrName>
                                        </p:attrNameLst>
                                      </p:cBhvr>
                                      <p:to>
                                        <p:strVal val="visible"/>
                                      </p:to>
                                    </p:set>
                                    <p:anim calcmode="lin" valueType="num">
                                      <p:cBhvr>
                                        <p:cTn id="25" dur="500" fill="hold"/>
                                        <p:tgtEl>
                                          <p:spTgt spid="393221"/>
                                        </p:tgtEl>
                                        <p:attrNameLst>
                                          <p:attrName>ppt_w</p:attrName>
                                        </p:attrNameLst>
                                      </p:cBhvr>
                                      <p:tavLst>
                                        <p:tav tm="0%">
                                          <p:val>
                                            <p:fltVal val="0"/>
                                          </p:val>
                                        </p:tav>
                                        <p:tav tm="100%">
                                          <p:val>
                                            <p:strVal val="#ppt_w"/>
                                          </p:val>
                                        </p:tav>
                                      </p:tavLst>
                                    </p:anim>
                                    <p:anim calcmode="lin" valueType="num">
                                      <p:cBhvr>
                                        <p:cTn id="26" dur="500" fill="hold"/>
                                        <p:tgtEl>
                                          <p:spTgt spid="393221"/>
                                        </p:tgtEl>
                                        <p:attrNameLst>
                                          <p:attrName>ppt_h</p:attrName>
                                        </p:attrNameLst>
                                      </p:cBhvr>
                                      <p:tavLst>
                                        <p:tav tm="0%">
                                          <p:val>
                                            <p:fltVal val="0"/>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4" grpId="0" autoUpdateAnimBg="0"/>
      <p:bldP spid="393221" grpId="0" autoUpdateAnimBg="0"/>
      <p:bldP spid="393220" grpId="0" autoUpdateAnimBg="0"/>
    </p:bldLst>
  </p:timing>
</p:sld>
</file>

<file path=ppt/slides/slide8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94249" name="Line 9">
            <a:extLst>
              <a:ext uri="{FF2B5EF4-FFF2-40B4-BE49-F238E27FC236}">
                <a16:creationId xmlns:a16="http://schemas.microsoft.com/office/drawing/2014/main" id="{C2667C2D-18EE-4154-92D0-289D38EC8BD5}"/>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4248" name="Rectangle 8">
            <a:extLst>
              <a:ext uri="{FF2B5EF4-FFF2-40B4-BE49-F238E27FC236}">
                <a16:creationId xmlns:a16="http://schemas.microsoft.com/office/drawing/2014/main" id="{FA6BA7FB-3E68-44B9-8CEB-AADA21D4D1F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4246" name="Rectangle 6">
            <a:extLst>
              <a:ext uri="{FF2B5EF4-FFF2-40B4-BE49-F238E27FC236}">
                <a16:creationId xmlns:a16="http://schemas.microsoft.com/office/drawing/2014/main" id="{C91B92BA-CE65-4229-8F05-CC13E211CCCE}"/>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8" tIns="42228" rIns="86678"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600">
                <a:effectLst/>
                <a:latin typeface="Arial" panose="020B0604020202020204" pitchFamily="34" charset="0"/>
                <a:cs typeface="Arial" panose="020B0604020202020204" pitchFamily="34" charset="0"/>
              </a:rPr>
              <a:t>Sometimes, CTR is more than 50%</a:t>
            </a:r>
            <a:br>
              <a:rPr lang="en-US" altLang="uk-UA" sz="3600">
                <a:effectLst/>
                <a:latin typeface="Arial" panose="020B0604020202020204" pitchFamily="34" charset="0"/>
                <a:cs typeface="Arial" panose="020B0604020202020204" pitchFamily="34" charset="0"/>
              </a:rPr>
            </a:br>
            <a:r>
              <a:rPr lang="en-US" altLang="uk-UA" sz="2800">
                <a:effectLst/>
                <a:latin typeface="Arial" panose="020B0604020202020204" pitchFamily="34" charset="0"/>
                <a:cs typeface="Arial" panose="020B0604020202020204" pitchFamily="34" charset="0"/>
              </a:rPr>
              <a:t>But Heart is Normal</a:t>
            </a:r>
            <a:r>
              <a:rPr lang="en-US" altLang="uk-UA" sz="4500">
                <a:effectLst/>
                <a:latin typeface="Arial" panose="020B0604020202020204" pitchFamily="34" charset="0"/>
                <a:cs typeface="Arial" panose="020B0604020202020204" pitchFamily="34" charset="0"/>
              </a:rPr>
              <a:t> </a:t>
            </a:r>
            <a:endParaRPr lang="en-US" altLang="uk-UA"/>
          </a:p>
        </p:txBody>
      </p:sp>
      <p:sp>
        <p:nvSpPr>
          <p:cNvPr id="394244" name="Rectangle 4">
            <a:extLst>
              <a:ext uri="{FF2B5EF4-FFF2-40B4-BE49-F238E27FC236}">
                <a16:creationId xmlns:a16="http://schemas.microsoft.com/office/drawing/2014/main" id="{D5893D63-5FAC-455B-B3CA-127D6E484199}"/>
              </a:ext>
            </a:extLst>
          </p:cNvPr>
          <p:cNvSpPr>
            <a:spLocks noChangeArrowheads="1"/>
          </p:cNvSpPr>
          <p:nvPr/>
        </p:nvSpPr>
        <p:spPr bwMode="auto">
          <a:xfrm>
            <a:off x="1600200" y="1927225"/>
            <a:ext cx="6019800" cy="4491038"/>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8" tIns="42228" rIns="86678"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95%"/>
              </a:lnSpc>
              <a:spcBef>
                <a:spcPct val="30%"/>
              </a:spcBef>
              <a:buClr>
                <a:schemeClr val="tx2"/>
              </a:buClr>
              <a:buSzPct val="50%"/>
              <a:buFont typeface="Monotype Sorts" charset="2"/>
              <a:buNone/>
            </a:pPr>
            <a:r>
              <a:rPr lang="en-US" altLang="uk-UA" sz="2500" b="1">
                <a:effectLst/>
                <a:latin typeface="Arial" panose="020B0604020202020204" pitchFamily="34" charset="0"/>
                <a:cs typeface="Arial" panose="020B0604020202020204" pitchFamily="34" charset="0"/>
              </a:rPr>
              <a:t> </a:t>
            </a:r>
            <a:endParaRPr lang="en-US" altLang="uk-UA" sz="1000">
              <a:effectLst/>
            </a:endParaRPr>
          </a:p>
          <a:p>
            <a:pPr eaLnBrk="0" hangingPunct="0">
              <a:lnSpc>
                <a:spcPct val="9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Extracardiac causes of cardiac enlargement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Portable AP films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Obesity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Pregnant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Ascites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Straight back syndrome </a:t>
            </a:r>
            <a:endParaRPr lang="en-US" altLang="uk-UA" sz="1000">
              <a:effectLst/>
            </a:endParaRPr>
          </a:p>
          <a:p>
            <a:pPr lvl="1" eaLnBrk="0" hangingPunct="0">
              <a:lnSpc>
                <a:spcPct val="9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Pectus excavatum</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4246">
                                            <p:txEl>
                                              <p:pRg st="0" end="0"/>
                                            </p:txEl>
                                          </p:spTgt>
                                        </p:tgtEl>
                                        <p:attrNameLst>
                                          <p:attrName>style.visibility</p:attrName>
                                        </p:attrNameLst>
                                      </p:cBhvr>
                                      <p:to>
                                        <p:strVal val="visible"/>
                                      </p:to>
                                    </p:set>
                                    <p:animEffect transition="in" filter="wipe(up)">
                                      <p:cBhvr>
                                        <p:cTn id="7" dur="500"/>
                                        <p:tgtEl>
                                          <p:spTgt spid="394246">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94244">
                                            <p:txEl>
                                              <p:pRg st="0" end="0"/>
                                            </p:txEl>
                                          </p:spTgt>
                                        </p:tgtEl>
                                        <p:attrNameLst>
                                          <p:attrName>style.visibility</p:attrName>
                                        </p:attrNameLst>
                                      </p:cBhvr>
                                      <p:to>
                                        <p:strVal val="visible"/>
                                      </p:to>
                                    </p:set>
                                    <p:animEffect transition="in" filter="wipe(up)">
                                      <p:cBhvr>
                                        <p:cTn id="11" dur="500"/>
                                        <p:tgtEl>
                                          <p:spTgt spid="394244">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4244">
                                            <p:txEl>
                                              <p:pRg st="1" end="1"/>
                                            </p:txEl>
                                          </p:spTgt>
                                        </p:tgtEl>
                                        <p:attrNameLst>
                                          <p:attrName>style.visibility</p:attrName>
                                        </p:attrNameLst>
                                      </p:cBhvr>
                                      <p:to>
                                        <p:strVal val="visible"/>
                                      </p:to>
                                    </p:set>
                                    <p:animEffect transition="in" filter="wipe(up)">
                                      <p:cBhvr>
                                        <p:cTn id="15" dur="500"/>
                                        <p:tgtEl>
                                          <p:spTgt spid="394244">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94244">
                                            <p:txEl>
                                              <p:pRg st="2" end="2"/>
                                            </p:txEl>
                                          </p:spTgt>
                                        </p:tgtEl>
                                        <p:attrNameLst>
                                          <p:attrName>style.visibility</p:attrName>
                                        </p:attrNameLst>
                                      </p:cBhvr>
                                      <p:to>
                                        <p:strVal val="visible"/>
                                      </p:to>
                                    </p:set>
                                    <p:animEffect transition="in" filter="wipe(up)">
                                      <p:cBhvr>
                                        <p:cTn id="19" dur="500"/>
                                        <p:tgtEl>
                                          <p:spTgt spid="394244">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94244">
                                            <p:txEl>
                                              <p:pRg st="3" end="3"/>
                                            </p:txEl>
                                          </p:spTgt>
                                        </p:tgtEl>
                                        <p:attrNameLst>
                                          <p:attrName>style.visibility</p:attrName>
                                        </p:attrNameLst>
                                      </p:cBhvr>
                                      <p:to>
                                        <p:strVal val="visible"/>
                                      </p:to>
                                    </p:set>
                                    <p:animEffect transition="in" filter="wipe(up)">
                                      <p:cBhvr>
                                        <p:cTn id="23" dur="500"/>
                                        <p:tgtEl>
                                          <p:spTgt spid="394244">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94244">
                                            <p:txEl>
                                              <p:pRg st="4" end="4"/>
                                            </p:txEl>
                                          </p:spTgt>
                                        </p:tgtEl>
                                        <p:attrNameLst>
                                          <p:attrName>style.visibility</p:attrName>
                                        </p:attrNameLst>
                                      </p:cBhvr>
                                      <p:to>
                                        <p:strVal val="visible"/>
                                      </p:to>
                                    </p:set>
                                    <p:animEffect transition="in" filter="wipe(up)">
                                      <p:cBhvr>
                                        <p:cTn id="27" dur="500"/>
                                        <p:tgtEl>
                                          <p:spTgt spid="394244">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94244">
                                            <p:txEl>
                                              <p:pRg st="5" end="5"/>
                                            </p:txEl>
                                          </p:spTgt>
                                        </p:tgtEl>
                                        <p:attrNameLst>
                                          <p:attrName>style.visibility</p:attrName>
                                        </p:attrNameLst>
                                      </p:cBhvr>
                                      <p:to>
                                        <p:strVal val="visible"/>
                                      </p:to>
                                    </p:set>
                                    <p:animEffect transition="in" filter="wipe(up)">
                                      <p:cBhvr>
                                        <p:cTn id="31" dur="500"/>
                                        <p:tgtEl>
                                          <p:spTgt spid="394244">
                                            <p:txEl>
                                              <p:pRg st="5" end="5"/>
                                            </p:txEl>
                                          </p:spTgt>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94244">
                                            <p:txEl>
                                              <p:pRg st="6" end="6"/>
                                            </p:txEl>
                                          </p:spTgt>
                                        </p:tgtEl>
                                        <p:attrNameLst>
                                          <p:attrName>style.visibility</p:attrName>
                                        </p:attrNameLst>
                                      </p:cBhvr>
                                      <p:to>
                                        <p:strVal val="visible"/>
                                      </p:to>
                                    </p:set>
                                    <p:animEffect transition="in" filter="wipe(up)">
                                      <p:cBhvr>
                                        <p:cTn id="35" dur="500"/>
                                        <p:tgtEl>
                                          <p:spTgt spid="394244">
                                            <p:txEl>
                                              <p:pRg st="6" end="6"/>
                                            </p:txEl>
                                          </p:spTgt>
                                        </p:tgtEl>
                                      </p:cBhvr>
                                    </p:animEffect>
                                  </p:childTnLst>
                                </p:cTn>
                              </p:par>
                            </p:childTnLst>
                          </p:cTn>
                        </p:par>
                        <p:par>
                          <p:cTn id="36" fill="hold" nodeType="afterGroup">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94244">
                                            <p:txEl>
                                              <p:pRg st="7" end="7"/>
                                            </p:txEl>
                                          </p:spTgt>
                                        </p:tgtEl>
                                        <p:attrNameLst>
                                          <p:attrName>style.visibility</p:attrName>
                                        </p:attrNameLst>
                                      </p:cBhvr>
                                      <p:to>
                                        <p:strVal val="visible"/>
                                      </p:to>
                                    </p:set>
                                    <p:animEffect transition="in" filter="wipe(up)">
                                      <p:cBhvr>
                                        <p:cTn id="39" dur="500"/>
                                        <p:tgtEl>
                                          <p:spTgt spid="39424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6" grpId="0" build="p" autoUpdateAnimBg="0" advAuto="0"/>
      <p:bldP spid="394244" grpId="0" build="p" bldLvl="2" autoUpdateAnimBg="0" advAuto="0"/>
    </p:bldLst>
  </p:timing>
</p:sld>
</file>

<file path=ppt/slides/slide8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95275" name="Picture 11">
            <a:extLst>
              <a:ext uri="{FF2B5EF4-FFF2-40B4-BE49-F238E27FC236}">
                <a16:creationId xmlns:a16="http://schemas.microsoft.com/office/drawing/2014/main" id="{27A564F3-7B80-4C5D-BF74-2CFF2C7557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9063" y="528638"/>
            <a:ext cx="3455987" cy="4795837"/>
          </a:xfrm>
          <a:prstGeom prst="rect">
            <a:avLst/>
          </a:prstGeom>
          <a:noFill/>
          <a:extLst>
            <a:ext uri="{909E8E84-426E-40DD-AFC4-6F175D3DCCD1}">
              <a14:hiddenFill xmlns:a14="http://schemas.microsoft.com/office/drawing/2010/main">
                <a:solidFill>
                  <a:srgbClr val="FFFFFF"/>
                </a:solidFill>
              </a14:hiddenFill>
            </a:ext>
          </a:extLst>
        </p:spPr>
      </p:pic>
      <p:pic>
        <p:nvPicPr>
          <p:cNvPr id="395274" name="Picture 10">
            <a:extLst>
              <a:ext uri="{FF2B5EF4-FFF2-40B4-BE49-F238E27FC236}">
                <a16:creationId xmlns:a16="http://schemas.microsoft.com/office/drawing/2014/main" id="{7DDB261E-6E58-4C74-9686-9173B6759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63" y="508000"/>
            <a:ext cx="4113212" cy="4816475"/>
          </a:xfrm>
          <a:prstGeom prst="rect">
            <a:avLst/>
          </a:prstGeom>
          <a:noFill/>
          <a:extLst>
            <a:ext uri="{909E8E84-426E-40DD-AFC4-6F175D3DCCD1}">
              <a14:hiddenFill xmlns:a14="http://schemas.microsoft.com/office/drawing/2010/main">
                <a:solidFill>
                  <a:srgbClr val="FFFFFF"/>
                </a:solidFill>
              </a14:hiddenFill>
            </a:ext>
          </a:extLst>
        </p:spPr>
      </p:pic>
      <p:sp>
        <p:nvSpPr>
          <p:cNvPr id="395273" name="Line 9">
            <a:extLst>
              <a:ext uri="{FF2B5EF4-FFF2-40B4-BE49-F238E27FC236}">
                <a16:creationId xmlns:a16="http://schemas.microsoft.com/office/drawing/2014/main" id="{8B34C50F-630F-4EA8-ACE6-A3C4D43BC7DB}"/>
              </a:ext>
            </a:extLst>
          </p:cNvPr>
          <p:cNvSpPr>
            <a:spLocks noChangeShapeType="1"/>
          </p:cNvSpPr>
          <p:nvPr/>
        </p:nvSpPr>
        <p:spPr bwMode="auto">
          <a:xfrm rot="-519185">
            <a:off x="7197725" y="2654300"/>
            <a:ext cx="342900" cy="254000"/>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5272" name="Line 8">
            <a:extLst>
              <a:ext uri="{FF2B5EF4-FFF2-40B4-BE49-F238E27FC236}">
                <a16:creationId xmlns:a16="http://schemas.microsoft.com/office/drawing/2014/main" id="{77CB1F67-EADE-4AC4-96B4-F82511248007}"/>
              </a:ext>
            </a:extLst>
          </p:cNvPr>
          <p:cNvSpPr>
            <a:spLocks noChangeShapeType="1"/>
          </p:cNvSpPr>
          <p:nvPr/>
        </p:nvSpPr>
        <p:spPr bwMode="auto">
          <a:xfrm rot="1031671">
            <a:off x="7451725" y="2184400"/>
            <a:ext cx="342900" cy="254000"/>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5271" name="Line 7">
            <a:extLst>
              <a:ext uri="{FF2B5EF4-FFF2-40B4-BE49-F238E27FC236}">
                <a16:creationId xmlns:a16="http://schemas.microsoft.com/office/drawing/2014/main" id="{71F06BDD-3AF1-4A8F-84B9-37D847E249D0}"/>
              </a:ext>
            </a:extLst>
          </p:cNvPr>
          <p:cNvSpPr>
            <a:spLocks noChangeShapeType="1"/>
          </p:cNvSpPr>
          <p:nvPr/>
        </p:nvSpPr>
        <p:spPr bwMode="auto">
          <a:xfrm rot="-2115350">
            <a:off x="7007225" y="3225800"/>
            <a:ext cx="342900" cy="254000"/>
          </a:xfrm>
          <a:prstGeom prst="line">
            <a:avLst/>
          </a:prstGeom>
          <a:noFill/>
          <a:ln w="28575">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5270" name="Line 6">
            <a:extLst>
              <a:ext uri="{FF2B5EF4-FFF2-40B4-BE49-F238E27FC236}">
                <a16:creationId xmlns:a16="http://schemas.microsoft.com/office/drawing/2014/main" id="{AF97BAED-0C94-4D12-88A7-92B8A96D98B1}"/>
              </a:ext>
            </a:extLst>
          </p:cNvPr>
          <p:cNvSpPr>
            <a:spLocks noChangeShapeType="1"/>
          </p:cNvSpPr>
          <p:nvPr/>
        </p:nvSpPr>
        <p:spPr bwMode="auto">
          <a:xfrm>
            <a:off x="2181225" y="3721100"/>
            <a:ext cx="2159000" cy="0"/>
          </a:xfrm>
          <a:prstGeom prst="line">
            <a:avLst/>
          </a:prstGeom>
          <a:noFill/>
          <a:ln w="28575">
            <a:solidFill>
              <a:srgbClr val="E8226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5269" name="Text Box 5">
            <a:extLst>
              <a:ext uri="{FF2B5EF4-FFF2-40B4-BE49-F238E27FC236}">
                <a16:creationId xmlns:a16="http://schemas.microsoft.com/office/drawing/2014/main" id="{435B24B8-5334-4F71-9794-E1CCA528756D}"/>
              </a:ext>
            </a:extLst>
          </p:cNvPr>
          <p:cNvSpPr txBox="1">
            <a:spLocks noChangeArrowheads="1"/>
          </p:cNvSpPr>
          <p:nvPr/>
        </p:nvSpPr>
        <p:spPr bwMode="auto">
          <a:xfrm>
            <a:off x="2713038" y="3240088"/>
            <a:ext cx="1022350" cy="4572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400" b="1">
                <a:solidFill>
                  <a:srgbClr val="E82269"/>
                </a:solidFill>
                <a:latin typeface="Arial" panose="020B0604020202020204" pitchFamily="34" charset="0"/>
                <a:cs typeface="Arial" panose="020B0604020202020204" pitchFamily="34" charset="0"/>
              </a:rPr>
              <a:t>&gt;50%</a:t>
            </a:r>
            <a:endParaRPr lang="en-US" altLang="uk-UA">
              <a:latin typeface="Arial" panose="020B0604020202020204" pitchFamily="34" charset="0"/>
            </a:endParaRPr>
          </a:p>
        </p:txBody>
      </p:sp>
      <p:sp>
        <p:nvSpPr>
          <p:cNvPr id="395268" name="Text Box 4">
            <a:extLst>
              <a:ext uri="{FF2B5EF4-FFF2-40B4-BE49-F238E27FC236}">
                <a16:creationId xmlns:a16="http://schemas.microsoft.com/office/drawing/2014/main" id="{A1162EC4-E5E1-4137-8333-47B4A1471845}"/>
              </a:ext>
            </a:extLst>
          </p:cNvPr>
          <p:cNvSpPr txBox="1">
            <a:spLocks noChangeArrowheads="1"/>
          </p:cNvSpPr>
          <p:nvPr/>
        </p:nvSpPr>
        <p:spPr bwMode="auto">
          <a:xfrm>
            <a:off x="490538" y="5408613"/>
            <a:ext cx="8145462" cy="9429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1400" b="1">
                <a:latin typeface="Arial" panose="020B0604020202020204" pitchFamily="34" charset="0"/>
                <a:cs typeface="Arial" panose="020B0604020202020204" pitchFamily="34" charset="0"/>
              </a:rPr>
              <a:t>Here is a heart that is larger than 50% of the cardiothoracic ratio, but it is still a normal heart. This is because there is an extracardiac cause for the apparent cardiomegaly. On the lateral film, the arrows point to the inward displacement of the lower sternum in a pectus excavatum deformity.</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1000"/>
                                  </p:stCondLst>
                                  <p:childTnLst>
                                    <p:set>
                                      <p:cBhvr>
                                        <p:cTn id="6" dur="1" fill="hold">
                                          <p:stCondLst>
                                            <p:cond delay="0"/>
                                          </p:stCondLst>
                                        </p:cTn>
                                        <p:tgtEl>
                                          <p:spTgt spid="395270"/>
                                        </p:tgtEl>
                                        <p:attrNameLst>
                                          <p:attrName>style.visibility</p:attrName>
                                        </p:attrNameLst>
                                      </p:cBhvr>
                                      <p:to>
                                        <p:strVal val="visible"/>
                                      </p:to>
                                    </p:set>
                                    <p:anim calcmode="lin" valueType="num">
                                      <p:cBhvr>
                                        <p:cTn id="7" dur="500" fill="hold"/>
                                        <p:tgtEl>
                                          <p:spTgt spid="395270"/>
                                        </p:tgtEl>
                                        <p:attrNameLst>
                                          <p:attrName>ppt_w</p:attrName>
                                        </p:attrNameLst>
                                      </p:cBhvr>
                                      <p:tavLst>
                                        <p:tav tm="0%">
                                          <p:val>
                                            <p:fltVal val="0"/>
                                          </p:val>
                                        </p:tav>
                                        <p:tav tm="100%">
                                          <p:val>
                                            <p:strVal val="#ppt_w"/>
                                          </p:val>
                                        </p:tav>
                                      </p:tavLst>
                                    </p:anim>
                                    <p:anim calcmode="lin" valueType="num">
                                      <p:cBhvr>
                                        <p:cTn id="8" dur="500" fill="hold"/>
                                        <p:tgtEl>
                                          <p:spTgt spid="395270"/>
                                        </p:tgtEl>
                                        <p:attrNameLst>
                                          <p:attrName>ppt_h</p:attrName>
                                        </p:attrNameLst>
                                      </p:cBhvr>
                                      <p:tavLst>
                                        <p:tav tm="0%">
                                          <p:val>
                                            <p:strVal val="#ppt_h"/>
                                          </p:val>
                                        </p:tav>
                                        <p:tav tm="100%">
                                          <p:val>
                                            <p:strVal val="#ppt_h"/>
                                          </p:val>
                                        </p:tav>
                                      </p:tavLst>
                                    </p:anim>
                                  </p:childTnLst>
                                </p:cTn>
                              </p:par>
                            </p:childTnLst>
                          </p:cTn>
                        </p:par>
                        <p:par>
                          <p:cTn id="9" fill="hold" nodeType="afterGroup">
                            <p:stCondLst>
                              <p:cond delay="1500"/>
                            </p:stCondLst>
                            <p:childTnLst>
                              <p:par>
                                <p:cTn id="10" presetID="23" presetClass="entr" presetSubtype="16" fill="hold" grpId="0" nodeType="afterEffect">
                                  <p:stCondLst>
                                    <p:cond delay="0"/>
                                  </p:stCondLst>
                                  <p:childTnLst>
                                    <p:set>
                                      <p:cBhvr>
                                        <p:cTn id="11" dur="1" fill="hold">
                                          <p:stCondLst>
                                            <p:cond delay="0"/>
                                          </p:stCondLst>
                                        </p:cTn>
                                        <p:tgtEl>
                                          <p:spTgt spid="395269"/>
                                        </p:tgtEl>
                                        <p:attrNameLst>
                                          <p:attrName>style.visibility</p:attrName>
                                        </p:attrNameLst>
                                      </p:cBhvr>
                                      <p:to>
                                        <p:strVal val="visible"/>
                                      </p:to>
                                    </p:set>
                                    <p:anim calcmode="lin" valueType="num">
                                      <p:cBhvr>
                                        <p:cTn id="12" dur="500" fill="hold"/>
                                        <p:tgtEl>
                                          <p:spTgt spid="395269"/>
                                        </p:tgtEl>
                                        <p:attrNameLst>
                                          <p:attrName>ppt_w</p:attrName>
                                        </p:attrNameLst>
                                      </p:cBhvr>
                                      <p:tavLst>
                                        <p:tav tm="0%">
                                          <p:val>
                                            <p:fltVal val="0"/>
                                          </p:val>
                                        </p:tav>
                                        <p:tav tm="100%">
                                          <p:val>
                                            <p:strVal val="#ppt_w"/>
                                          </p:val>
                                        </p:tav>
                                      </p:tavLst>
                                    </p:anim>
                                    <p:anim calcmode="lin" valueType="num">
                                      <p:cBhvr>
                                        <p:cTn id="13" dur="500" fill="hold"/>
                                        <p:tgtEl>
                                          <p:spTgt spid="395269"/>
                                        </p:tgtEl>
                                        <p:attrNameLst>
                                          <p:attrName>ppt_h</p:attrName>
                                        </p:attrNameLst>
                                      </p:cBhvr>
                                      <p:tavLst>
                                        <p:tav tm="0%">
                                          <p:val>
                                            <p:fltVal val="0"/>
                                          </p:val>
                                        </p:tav>
                                        <p:tav tm="100%">
                                          <p:val>
                                            <p:strVal val="#ppt_h"/>
                                          </p:val>
                                        </p:tav>
                                      </p:tavLst>
                                    </p:anim>
                                  </p:childTnLst>
                                </p:cTn>
                              </p:par>
                            </p:childTnLst>
                          </p:cTn>
                        </p:par>
                        <p:par>
                          <p:cTn id="14" fill="hold" nodeType="afterGroup">
                            <p:stCondLst>
                              <p:cond delay="2000"/>
                            </p:stCondLst>
                            <p:childTnLst>
                              <p:par>
                                <p:cTn id="15" presetID="17" presetClass="entr" presetSubtype="10" fill="hold" nodeType="afterEffect">
                                  <p:stCondLst>
                                    <p:cond delay="0"/>
                                  </p:stCondLst>
                                  <p:childTnLst>
                                    <p:set>
                                      <p:cBhvr>
                                        <p:cTn id="16" dur="1" fill="hold">
                                          <p:stCondLst>
                                            <p:cond delay="0"/>
                                          </p:stCondLst>
                                        </p:cTn>
                                        <p:tgtEl>
                                          <p:spTgt spid="395272"/>
                                        </p:tgtEl>
                                        <p:attrNameLst>
                                          <p:attrName>style.visibility</p:attrName>
                                        </p:attrNameLst>
                                      </p:cBhvr>
                                      <p:to>
                                        <p:strVal val="visible"/>
                                      </p:to>
                                    </p:set>
                                    <p:anim calcmode="lin" valueType="num">
                                      <p:cBhvr>
                                        <p:cTn id="17" dur="500" fill="hold"/>
                                        <p:tgtEl>
                                          <p:spTgt spid="395272"/>
                                        </p:tgtEl>
                                        <p:attrNameLst>
                                          <p:attrName>ppt_w</p:attrName>
                                        </p:attrNameLst>
                                      </p:cBhvr>
                                      <p:tavLst>
                                        <p:tav tm="0%">
                                          <p:val>
                                            <p:fltVal val="0"/>
                                          </p:val>
                                        </p:tav>
                                        <p:tav tm="100%">
                                          <p:val>
                                            <p:strVal val="#ppt_w"/>
                                          </p:val>
                                        </p:tav>
                                      </p:tavLst>
                                    </p:anim>
                                    <p:anim calcmode="lin" valueType="num">
                                      <p:cBhvr>
                                        <p:cTn id="18" dur="500" fill="hold"/>
                                        <p:tgtEl>
                                          <p:spTgt spid="395272"/>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2500"/>
                            </p:stCondLst>
                            <p:childTnLst>
                              <p:par>
                                <p:cTn id="20" presetID="17" presetClass="entr" presetSubtype="10" fill="hold" nodeType="afterEffect">
                                  <p:stCondLst>
                                    <p:cond delay="0"/>
                                  </p:stCondLst>
                                  <p:childTnLst>
                                    <p:set>
                                      <p:cBhvr>
                                        <p:cTn id="21" dur="1" fill="hold">
                                          <p:stCondLst>
                                            <p:cond delay="0"/>
                                          </p:stCondLst>
                                        </p:cTn>
                                        <p:tgtEl>
                                          <p:spTgt spid="395273"/>
                                        </p:tgtEl>
                                        <p:attrNameLst>
                                          <p:attrName>style.visibility</p:attrName>
                                        </p:attrNameLst>
                                      </p:cBhvr>
                                      <p:to>
                                        <p:strVal val="visible"/>
                                      </p:to>
                                    </p:set>
                                    <p:anim calcmode="lin" valueType="num">
                                      <p:cBhvr>
                                        <p:cTn id="22" dur="500" fill="hold"/>
                                        <p:tgtEl>
                                          <p:spTgt spid="395273"/>
                                        </p:tgtEl>
                                        <p:attrNameLst>
                                          <p:attrName>ppt_w</p:attrName>
                                        </p:attrNameLst>
                                      </p:cBhvr>
                                      <p:tavLst>
                                        <p:tav tm="0%">
                                          <p:val>
                                            <p:fltVal val="0"/>
                                          </p:val>
                                        </p:tav>
                                        <p:tav tm="100%">
                                          <p:val>
                                            <p:strVal val="#ppt_w"/>
                                          </p:val>
                                        </p:tav>
                                      </p:tavLst>
                                    </p:anim>
                                    <p:anim calcmode="lin" valueType="num">
                                      <p:cBhvr>
                                        <p:cTn id="23" dur="500" fill="hold"/>
                                        <p:tgtEl>
                                          <p:spTgt spid="395273"/>
                                        </p:tgtEl>
                                        <p:attrNameLst>
                                          <p:attrName>ppt_h</p:attrName>
                                        </p:attrNameLst>
                                      </p:cBhvr>
                                      <p:tavLst>
                                        <p:tav tm="0%">
                                          <p:val>
                                            <p:strVal val="#ppt_h"/>
                                          </p:val>
                                        </p:tav>
                                        <p:tav tm="100%">
                                          <p:val>
                                            <p:strVal val="#ppt_h"/>
                                          </p:val>
                                        </p:tav>
                                      </p:tavLst>
                                    </p:anim>
                                  </p:childTnLst>
                                </p:cTn>
                              </p:par>
                            </p:childTnLst>
                          </p:cTn>
                        </p:par>
                        <p:par>
                          <p:cTn id="24" fill="hold" nodeType="afterGroup">
                            <p:stCondLst>
                              <p:cond delay="3000"/>
                            </p:stCondLst>
                            <p:childTnLst>
                              <p:par>
                                <p:cTn id="25" presetID="17" presetClass="entr" presetSubtype="10" fill="hold" nodeType="afterEffect">
                                  <p:stCondLst>
                                    <p:cond delay="0"/>
                                  </p:stCondLst>
                                  <p:childTnLst>
                                    <p:set>
                                      <p:cBhvr>
                                        <p:cTn id="26" dur="1" fill="hold">
                                          <p:stCondLst>
                                            <p:cond delay="0"/>
                                          </p:stCondLst>
                                        </p:cTn>
                                        <p:tgtEl>
                                          <p:spTgt spid="395271"/>
                                        </p:tgtEl>
                                        <p:attrNameLst>
                                          <p:attrName>style.visibility</p:attrName>
                                        </p:attrNameLst>
                                      </p:cBhvr>
                                      <p:to>
                                        <p:strVal val="visible"/>
                                      </p:to>
                                    </p:set>
                                    <p:anim calcmode="lin" valueType="num">
                                      <p:cBhvr>
                                        <p:cTn id="27" dur="500" fill="hold"/>
                                        <p:tgtEl>
                                          <p:spTgt spid="395271"/>
                                        </p:tgtEl>
                                        <p:attrNameLst>
                                          <p:attrName>ppt_w</p:attrName>
                                        </p:attrNameLst>
                                      </p:cBhvr>
                                      <p:tavLst>
                                        <p:tav tm="0%">
                                          <p:val>
                                            <p:fltVal val="0"/>
                                          </p:val>
                                        </p:tav>
                                        <p:tav tm="100%">
                                          <p:val>
                                            <p:strVal val="#ppt_w"/>
                                          </p:val>
                                        </p:tav>
                                      </p:tavLst>
                                    </p:anim>
                                    <p:anim calcmode="lin" valueType="num">
                                      <p:cBhvr>
                                        <p:cTn id="28" dur="500" fill="hold"/>
                                        <p:tgtEl>
                                          <p:spTgt spid="395271"/>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9" grpId="0" autoUpdateAnimBg="0"/>
    </p:bldLst>
  </p:timing>
</p:sld>
</file>

<file path=ppt/slides/slide8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96297" name="Line 9">
            <a:extLst>
              <a:ext uri="{FF2B5EF4-FFF2-40B4-BE49-F238E27FC236}">
                <a16:creationId xmlns:a16="http://schemas.microsoft.com/office/drawing/2014/main" id="{C0C0570A-EE85-4AE0-9031-B84191ED6B00}"/>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6296" name="Rectangle 8">
            <a:extLst>
              <a:ext uri="{FF2B5EF4-FFF2-40B4-BE49-F238E27FC236}">
                <a16:creationId xmlns:a16="http://schemas.microsoft.com/office/drawing/2014/main" id="{400FC382-2DE2-40FC-A0CC-3271F8738B5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6294" name="Rectangle 6">
            <a:extLst>
              <a:ext uri="{FF2B5EF4-FFF2-40B4-BE49-F238E27FC236}">
                <a16:creationId xmlns:a16="http://schemas.microsoft.com/office/drawing/2014/main" id="{6C042E52-B6F2-49B6-9697-A09C4277509E}"/>
              </a:ext>
            </a:extLst>
          </p:cNvPr>
          <p:cNvSpPr>
            <a:spLocks noChangeArrowheads="1"/>
          </p:cNvSpPr>
          <p:nvPr/>
        </p:nvSpPr>
        <p:spPr bwMode="auto">
          <a:xfrm>
            <a:off x="914400" y="2968625"/>
            <a:ext cx="7620000" cy="18319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8" tIns="42228" rIns="86678"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8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Obstruction to outflow of the ventricles </a:t>
            </a:r>
            <a:endParaRPr lang="en-US" altLang="uk-UA" sz="1000">
              <a:effectLst/>
            </a:endParaRPr>
          </a:p>
          <a:p>
            <a:pPr lvl="1" eaLnBrk="0" hangingPunct="0">
              <a:lnSpc>
                <a:spcPct val="105%"/>
              </a:lnSpc>
              <a:spcBef>
                <a:spcPct val="30%"/>
              </a:spcBef>
              <a:buClr>
                <a:schemeClr val="tx2"/>
              </a:buClr>
              <a:buSzPct val="50%"/>
              <a:buFont typeface="Monotype Sorts" charset="2"/>
              <a:buChar char="n"/>
            </a:pPr>
            <a:r>
              <a:rPr lang="en-US" altLang="uk-UA" sz="2100" b="1">
                <a:effectLst/>
                <a:latin typeface="Arial" panose="020B0604020202020204" pitchFamily="34" charset="0"/>
                <a:cs typeface="Arial" panose="020B0604020202020204" pitchFamily="34" charset="0"/>
              </a:rPr>
              <a:t>Ventricular hypertrophy </a:t>
            </a:r>
            <a:endParaRPr lang="en-US" altLang="uk-UA" sz="1000">
              <a:effectLst/>
            </a:endParaRPr>
          </a:p>
          <a:p>
            <a:pPr eaLnBrk="0" hangingPunct="0">
              <a:lnSpc>
                <a:spcPct val="8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Must look at cardiac contours</a:t>
            </a:r>
            <a:r>
              <a:rPr lang="en-US" altLang="uk-UA" sz="3300" b="1">
                <a:effectLst/>
                <a:latin typeface="Arial" panose="020B0604020202020204" pitchFamily="34" charset="0"/>
                <a:cs typeface="Arial" panose="020B0604020202020204" pitchFamily="34" charset="0"/>
              </a:rPr>
              <a:t> </a:t>
            </a:r>
            <a:endParaRPr lang="en-US" altLang="uk-UA"/>
          </a:p>
        </p:txBody>
      </p:sp>
      <p:sp>
        <p:nvSpPr>
          <p:cNvPr id="396292" name="Rectangle 4">
            <a:extLst>
              <a:ext uri="{FF2B5EF4-FFF2-40B4-BE49-F238E27FC236}">
                <a16:creationId xmlns:a16="http://schemas.microsoft.com/office/drawing/2014/main" id="{D084D874-6B6C-4F7B-BA6A-5F3CCA0745C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600">
                <a:effectLst/>
                <a:latin typeface="Arial" panose="020B0604020202020204" pitchFamily="34" charset="0"/>
                <a:cs typeface="Arial" panose="020B0604020202020204" pitchFamily="34" charset="0"/>
              </a:rPr>
              <a:t>Sometimes, CTR is less than 50%</a:t>
            </a:r>
            <a:br>
              <a:rPr lang="en-US" altLang="uk-UA" sz="4500">
                <a:effectLst/>
                <a:latin typeface="Arial" panose="020B0604020202020204" pitchFamily="34" charset="0"/>
                <a:cs typeface="Arial" panose="020B0604020202020204" pitchFamily="34" charset="0"/>
              </a:rPr>
            </a:br>
            <a:r>
              <a:rPr lang="en-US" altLang="uk-UA" sz="2800">
                <a:effectLst/>
                <a:latin typeface="Arial" panose="020B0604020202020204" pitchFamily="34" charset="0"/>
                <a:cs typeface="Arial" panose="020B0604020202020204" pitchFamily="34" charset="0"/>
              </a:rPr>
              <a:t>But Heart is Abnormal</a:t>
            </a:r>
            <a:r>
              <a:rPr lang="en-US" altLang="uk-UA" sz="4500">
                <a:effectLst/>
                <a:latin typeface="Arial" panose="020B0604020202020204" pitchFamily="34" charset="0"/>
                <a:cs typeface="Arial" panose="020B0604020202020204" pitchFamily="34" charset="0"/>
              </a:rPr>
              <a:t> </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6292"/>
                                        </p:tgtEl>
                                        <p:attrNameLst>
                                          <p:attrName>style.visibility</p:attrName>
                                        </p:attrNameLst>
                                      </p:cBhvr>
                                      <p:to>
                                        <p:strVal val="visible"/>
                                      </p:to>
                                    </p:set>
                                    <p:animEffect transition="in" filter="wipe(up)">
                                      <p:cBhvr>
                                        <p:cTn id="7" dur="500"/>
                                        <p:tgtEl>
                                          <p:spTgt spid="39629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96294">
                                            <p:txEl>
                                              <p:pRg st="0" end="0"/>
                                            </p:txEl>
                                          </p:spTgt>
                                        </p:tgtEl>
                                        <p:attrNameLst>
                                          <p:attrName>style.visibility</p:attrName>
                                        </p:attrNameLst>
                                      </p:cBhvr>
                                      <p:to>
                                        <p:strVal val="visible"/>
                                      </p:to>
                                    </p:set>
                                    <p:animEffect transition="in" filter="wipe(up)">
                                      <p:cBhvr>
                                        <p:cTn id="11" dur="500"/>
                                        <p:tgtEl>
                                          <p:spTgt spid="396294">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6294">
                                            <p:txEl>
                                              <p:pRg st="1" end="1"/>
                                            </p:txEl>
                                          </p:spTgt>
                                        </p:tgtEl>
                                        <p:attrNameLst>
                                          <p:attrName>style.visibility</p:attrName>
                                        </p:attrNameLst>
                                      </p:cBhvr>
                                      <p:to>
                                        <p:strVal val="visible"/>
                                      </p:to>
                                    </p:set>
                                    <p:animEffect transition="in" filter="wipe(up)">
                                      <p:cBhvr>
                                        <p:cTn id="15" dur="500"/>
                                        <p:tgtEl>
                                          <p:spTgt spid="396294">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96294">
                                            <p:txEl>
                                              <p:pRg st="2" end="2"/>
                                            </p:txEl>
                                          </p:spTgt>
                                        </p:tgtEl>
                                        <p:attrNameLst>
                                          <p:attrName>style.visibility</p:attrName>
                                        </p:attrNameLst>
                                      </p:cBhvr>
                                      <p:to>
                                        <p:strVal val="visible"/>
                                      </p:to>
                                    </p:set>
                                    <p:animEffect transition="in" filter="wipe(up)">
                                      <p:cBhvr>
                                        <p:cTn id="19" dur="500"/>
                                        <p:tgtEl>
                                          <p:spTgt spid="3962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4" grpId="0" build="p" bldLvl="2" autoUpdateAnimBg="0" advAuto="0"/>
      <p:bldP spid="396292" grpId="0" autoUpdateAnimBg="0"/>
    </p:bldLst>
  </p:timing>
</p:sld>
</file>

<file path=ppt/slides/slide8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97322" name="Picture 10">
            <a:extLst>
              <a:ext uri="{FF2B5EF4-FFF2-40B4-BE49-F238E27FC236}">
                <a16:creationId xmlns:a16="http://schemas.microsoft.com/office/drawing/2014/main" id="{FD0FCD93-E0DF-4E0E-9165-D4F3CFD40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963" y="635000"/>
            <a:ext cx="7056437" cy="5292725"/>
          </a:xfrm>
          <a:prstGeom prst="rect">
            <a:avLst/>
          </a:prstGeom>
          <a:noFill/>
          <a:extLst>
            <a:ext uri="{909E8E84-426E-40DD-AFC4-6F175D3DCCD1}">
              <a14:hiddenFill xmlns:a14="http://schemas.microsoft.com/office/drawing/2010/main">
                <a:solidFill>
                  <a:srgbClr val="FFFFFF"/>
                </a:solidFill>
              </a14:hiddenFill>
            </a:ext>
          </a:extLst>
        </p:spPr>
      </p:pic>
      <p:sp>
        <p:nvSpPr>
          <p:cNvPr id="397321" name="Line 9">
            <a:extLst>
              <a:ext uri="{FF2B5EF4-FFF2-40B4-BE49-F238E27FC236}">
                <a16:creationId xmlns:a16="http://schemas.microsoft.com/office/drawing/2014/main" id="{F779A236-0D20-4BDB-B230-5BD533B7E717}"/>
              </a:ext>
            </a:extLst>
          </p:cNvPr>
          <p:cNvSpPr>
            <a:spLocks noChangeShapeType="1"/>
          </p:cNvSpPr>
          <p:nvPr/>
        </p:nvSpPr>
        <p:spPr bwMode="auto">
          <a:xfrm>
            <a:off x="2797175" y="1403350"/>
            <a:ext cx="484188" cy="287338"/>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7320" name="Line 8">
            <a:extLst>
              <a:ext uri="{FF2B5EF4-FFF2-40B4-BE49-F238E27FC236}">
                <a16:creationId xmlns:a16="http://schemas.microsoft.com/office/drawing/2014/main" id="{6024CCB2-CA18-429E-A2FA-9D6BD576C6B0}"/>
              </a:ext>
            </a:extLst>
          </p:cNvPr>
          <p:cNvSpPr>
            <a:spLocks noChangeShapeType="1"/>
          </p:cNvSpPr>
          <p:nvPr/>
        </p:nvSpPr>
        <p:spPr bwMode="auto">
          <a:xfrm rot="-872036">
            <a:off x="2720975" y="1841500"/>
            <a:ext cx="484188" cy="287338"/>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7319" name="Line 7">
            <a:extLst>
              <a:ext uri="{FF2B5EF4-FFF2-40B4-BE49-F238E27FC236}">
                <a16:creationId xmlns:a16="http://schemas.microsoft.com/office/drawing/2014/main" id="{DBDCBC62-4B3A-42C4-A40D-5FFF25409A74}"/>
              </a:ext>
            </a:extLst>
          </p:cNvPr>
          <p:cNvSpPr>
            <a:spLocks noChangeShapeType="1"/>
          </p:cNvSpPr>
          <p:nvPr/>
        </p:nvSpPr>
        <p:spPr bwMode="auto">
          <a:xfrm rot="19678184">
            <a:off x="2692400" y="2319338"/>
            <a:ext cx="484188" cy="287337"/>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397318" name="Line 6">
            <a:extLst>
              <a:ext uri="{FF2B5EF4-FFF2-40B4-BE49-F238E27FC236}">
                <a16:creationId xmlns:a16="http://schemas.microsoft.com/office/drawing/2014/main" id="{1A19531D-5C52-40AD-A8DF-A769F8D16AF7}"/>
              </a:ext>
            </a:extLst>
          </p:cNvPr>
          <p:cNvSpPr>
            <a:spLocks noChangeShapeType="1"/>
          </p:cNvSpPr>
          <p:nvPr/>
        </p:nvSpPr>
        <p:spPr bwMode="auto">
          <a:xfrm>
            <a:off x="3714750" y="4437063"/>
            <a:ext cx="2116138" cy="0"/>
          </a:xfrm>
          <a:prstGeom prst="line">
            <a:avLst/>
          </a:prstGeom>
          <a:noFill/>
          <a:ln w="38100">
            <a:solidFill>
              <a:srgbClr val="E8226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97317" name="Text Box 5">
            <a:extLst>
              <a:ext uri="{FF2B5EF4-FFF2-40B4-BE49-F238E27FC236}">
                <a16:creationId xmlns:a16="http://schemas.microsoft.com/office/drawing/2014/main" id="{B9AB5679-4AB7-4B18-A134-F2CC9E3265EB}"/>
              </a:ext>
            </a:extLst>
          </p:cNvPr>
          <p:cNvSpPr txBox="1">
            <a:spLocks noChangeArrowheads="1"/>
          </p:cNvSpPr>
          <p:nvPr/>
        </p:nvSpPr>
        <p:spPr bwMode="auto">
          <a:xfrm>
            <a:off x="4003675" y="3735388"/>
            <a:ext cx="1470025" cy="4572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400" b="1">
                <a:solidFill>
                  <a:srgbClr val="E82269"/>
                </a:solidFill>
                <a:latin typeface="Arial" panose="020B0604020202020204" pitchFamily="34" charset="0"/>
                <a:cs typeface="Arial" panose="020B0604020202020204" pitchFamily="34" charset="0"/>
              </a:rPr>
              <a:t>&lt;50%</a:t>
            </a:r>
            <a:endParaRPr lang="en-US" altLang="uk-UA">
              <a:latin typeface="Arial" panose="020B0604020202020204" pitchFamily="34" charset="0"/>
            </a:endParaRPr>
          </a:p>
        </p:txBody>
      </p:sp>
      <p:sp>
        <p:nvSpPr>
          <p:cNvPr id="397316" name="Text Box 4">
            <a:extLst>
              <a:ext uri="{FF2B5EF4-FFF2-40B4-BE49-F238E27FC236}">
                <a16:creationId xmlns:a16="http://schemas.microsoft.com/office/drawing/2014/main" id="{E18C6ED8-564D-45E7-A79B-A0E0C4C808C1}"/>
              </a:ext>
            </a:extLst>
          </p:cNvPr>
          <p:cNvSpPr txBox="1">
            <a:spLocks noChangeArrowheads="1"/>
          </p:cNvSpPr>
          <p:nvPr/>
        </p:nvSpPr>
        <p:spPr bwMode="auto">
          <a:xfrm>
            <a:off x="511175" y="5216525"/>
            <a:ext cx="8123238" cy="10064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Lst>
        </p:spPr>
        <p:txBody>
          <a:bodyPr>
            <a:spAutoFit/>
          </a:bodyPr>
          <a:lstStyle/>
          <a:p>
            <a:pPr algn="ctr">
              <a:spcBef>
                <a:spcPct val="50%"/>
              </a:spcBef>
            </a:pPr>
            <a:r>
              <a:rPr lang="en-US" altLang="uk-UA" sz="2000" b="1">
                <a:solidFill>
                  <a:schemeClr val="tx2"/>
                </a:solidFill>
                <a:latin typeface="Arial" panose="020B0604020202020204" pitchFamily="34" charset="0"/>
                <a:cs typeface="Arial" panose="020B0604020202020204" pitchFamily="34" charset="0"/>
              </a:rPr>
              <a:t>Here is an example of a heart which is less than 50% of the CTR in which the heart is still abnormal. This is recognizable because there is an abnormal contour to the heart (yellow arrows).</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1000"/>
                                  </p:stCondLst>
                                  <p:childTnLst>
                                    <p:set>
                                      <p:cBhvr>
                                        <p:cTn id="6" dur="1" fill="hold">
                                          <p:stCondLst>
                                            <p:cond delay="0"/>
                                          </p:stCondLst>
                                        </p:cTn>
                                        <p:tgtEl>
                                          <p:spTgt spid="397318"/>
                                        </p:tgtEl>
                                        <p:attrNameLst>
                                          <p:attrName>style.visibility</p:attrName>
                                        </p:attrNameLst>
                                      </p:cBhvr>
                                      <p:to>
                                        <p:strVal val="visible"/>
                                      </p:to>
                                    </p:set>
                                    <p:anim calcmode="lin" valueType="num">
                                      <p:cBhvr>
                                        <p:cTn id="7" dur="500" fill="hold"/>
                                        <p:tgtEl>
                                          <p:spTgt spid="397318"/>
                                        </p:tgtEl>
                                        <p:attrNameLst>
                                          <p:attrName>ppt_w</p:attrName>
                                        </p:attrNameLst>
                                      </p:cBhvr>
                                      <p:tavLst>
                                        <p:tav tm="0%">
                                          <p:val>
                                            <p:fltVal val="0"/>
                                          </p:val>
                                        </p:tav>
                                        <p:tav tm="100%">
                                          <p:val>
                                            <p:strVal val="#ppt_w"/>
                                          </p:val>
                                        </p:tav>
                                      </p:tavLst>
                                    </p:anim>
                                    <p:anim calcmode="lin" valueType="num">
                                      <p:cBhvr>
                                        <p:cTn id="8" dur="500" fill="hold"/>
                                        <p:tgtEl>
                                          <p:spTgt spid="397318"/>
                                        </p:tgtEl>
                                        <p:attrNameLst>
                                          <p:attrName>ppt_h</p:attrName>
                                        </p:attrNameLst>
                                      </p:cBhvr>
                                      <p:tavLst>
                                        <p:tav tm="0%">
                                          <p:val>
                                            <p:strVal val="#ppt_h"/>
                                          </p:val>
                                        </p:tav>
                                        <p:tav tm="100%">
                                          <p:val>
                                            <p:strVal val="#ppt_h"/>
                                          </p:val>
                                        </p:tav>
                                      </p:tavLst>
                                    </p:anim>
                                  </p:childTnLst>
                                </p:cTn>
                              </p:par>
                            </p:childTnLst>
                          </p:cTn>
                        </p:par>
                        <p:par>
                          <p:cTn id="9" fill="hold" nodeType="afterGroup">
                            <p:stCondLst>
                              <p:cond delay="1500"/>
                            </p:stCondLst>
                            <p:childTnLst>
                              <p:par>
                                <p:cTn id="10" presetID="23" presetClass="entr" presetSubtype="16" fill="hold" grpId="0" nodeType="afterEffect">
                                  <p:stCondLst>
                                    <p:cond delay="0"/>
                                  </p:stCondLst>
                                  <p:childTnLst>
                                    <p:set>
                                      <p:cBhvr>
                                        <p:cTn id="11" dur="1" fill="hold">
                                          <p:stCondLst>
                                            <p:cond delay="0"/>
                                          </p:stCondLst>
                                        </p:cTn>
                                        <p:tgtEl>
                                          <p:spTgt spid="397317"/>
                                        </p:tgtEl>
                                        <p:attrNameLst>
                                          <p:attrName>style.visibility</p:attrName>
                                        </p:attrNameLst>
                                      </p:cBhvr>
                                      <p:to>
                                        <p:strVal val="visible"/>
                                      </p:to>
                                    </p:set>
                                    <p:anim calcmode="lin" valueType="num">
                                      <p:cBhvr>
                                        <p:cTn id="12" dur="500" fill="hold"/>
                                        <p:tgtEl>
                                          <p:spTgt spid="397317"/>
                                        </p:tgtEl>
                                        <p:attrNameLst>
                                          <p:attrName>ppt_w</p:attrName>
                                        </p:attrNameLst>
                                      </p:cBhvr>
                                      <p:tavLst>
                                        <p:tav tm="0%">
                                          <p:val>
                                            <p:fltVal val="0"/>
                                          </p:val>
                                        </p:tav>
                                        <p:tav tm="100%">
                                          <p:val>
                                            <p:strVal val="#ppt_w"/>
                                          </p:val>
                                        </p:tav>
                                      </p:tavLst>
                                    </p:anim>
                                    <p:anim calcmode="lin" valueType="num">
                                      <p:cBhvr>
                                        <p:cTn id="13" dur="500" fill="hold"/>
                                        <p:tgtEl>
                                          <p:spTgt spid="397317"/>
                                        </p:tgtEl>
                                        <p:attrNameLst>
                                          <p:attrName>ppt_h</p:attrName>
                                        </p:attrNameLst>
                                      </p:cBhvr>
                                      <p:tavLst>
                                        <p:tav tm="0%">
                                          <p:val>
                                            <p:fltVal val="0"/>
                                          </p:val>
                                        </p:tav>
                                        <p:tav tm="100%">
                                          <p:val>
                                            <p:strVal val="#ppt_h"/>
                                          </p:val>
                                        </p:tav>
                                      </p:tavLst>
                                    </p:anim>
                                  </p:childTnLst>
                                </p:cTn>
                              </p:par>
                            </p:childTnLst>
                          </p:cTn>
                        </p:par>
                        <p:par>
                          <p:cTn id="14" fill="hold" nodeType="afterGroup">
                            <p:stCondLst>
                              <p:cond delay="2000"/>
                            </p:stCondLst>
                            <p:childTnLst>
                              <p:par>
                                <p:cTn id="15" presetID="17" presetClass="entr" presetSubtype="10" fill="hold" nodeType="afterEffect">
                                  <p:stCondLst>
                                    <p:cond delay="0"/>
                                  </p:stCondLst>
                                  <p:childTnLst>
                                    <p:set>
                                      <p:cBhvr>
                                        <p:cTn id="16" dur="1" fill="hold">
                                          <p:stCondLst>
                                            <p:cond delay="0"/>
                                          </p:stCondLst>
                                        </p:cTn>
                                        <p:tgtEl>
                                          <p:spTgt spid="397321"/>
                                        </p:tgtEl>
                                        <p:attrNameLst>
                                          <p:attrName>style.visibility</p:attrName>
                                        </p:attrNameLst>
                                      </p:cBhvr>
                                      <p:to>
                                        <p:strVal val="visible"/>
                                      </p:to>
                                    </p:set>
                                    <p:anim calcmode="lin" valueType="num">
                                      <p:cBhvr>
                                        <p:cTn id="17" dur="500" fill="hold"/>
                                        <p:tgtEl>
                                          <p:spTgt spid="397321"/>
                                        </p:tgtEl>
                                        <p:attrNameLst>
                                          <p:attrName>ppt_w</p:attrName>
                                        </p:attrNameLst>
                                      </p:cBhvr>
                                      <p:tavLst>
                                        <p:tav tm="0%">
                                          <p:val>
                                            <p:fltVal val="0"/>
                                          </p:val>
                                        </p:tav>
                                        <p:tav tm="100%">
                                          <p:val>
                                            <p:strVal val="#ppt_w"/>
                                          </p:val>
                                        </p:tav>
                                      </p:tavLst>
                                    </p:anim>
                                    <p:anim calcmode="lin" valueType="num">
                                      <p:cBhvr>
                                        <p:cTn id="18" dur="500" fill="hold"/>
                                        <p:tgtEl>
                                          <p:spTgt spid="397321"/>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2500"/>
                            </p:stCondLst>
                            <p:childTnLst>
                              <p:par>
                                <p:cTn id="20" presetID="17" presetClass="entr" presetSubtype="10" fill="hold" nodeType="afterEffect">
                                  <p:stCondLst>
                                    <p:cond delay="0"/>
                                  </p:stCondLst>
                                  <p:childTnLst>
                                    <p:set>
                                      <p:cBhvr>
                                        <p:cTn id="21" dur="1" fill="hold">
                                          <p:stCondLst>
                                            <p:cond delay="0"/>
                                          </p:stCondLst>
                                        </p:cTn>
                                        <p:tgtEl>
                                          <p:spTgt spid="397320"/>
                                        </p:tgtEl>
                                        <p:attrNameLst>
                                          <p:attrName>style.visibility</p:attrName>
                                        </p:attrNameLst>
                                      </p:cBhvr>
                                      <p:to>
                                        <p:strVal val="visible"/>
                                      </p:to>
                                    </p:set>
                                    <p:anim calcmode="lin" valueType="num">
                                      <p:cBhvr>
                                        <p:cTn id="22" dur="500" fill="hold"/>
                                        <p:tgtEl>
                                          <p:spTgt spid="397320"/>
                                        </p:tgtEl>
                                        <p:attrNameLst>
                                          <p:attrName>ppt_w</p:attrName>
                                        </p:attrNameLst>
                                      </p:cBhvr>
                                      <p:tavLst>
                                        <p:tav tm="0%">
                                          <p:val>
                                            <p:fltVal val="0"/>
                                          </p:val>
                                        </p:tav>
                                        <p:tav tm="100%">
                                          <p:val>
                                            <p:strVal val="#ppt_w"/>
                                          </p:val>
                                        </p:tav>
                                      </p:tavLst>
                                    </p:anim>
                                    <p:anim calcmode="lin" valueType="num">
                                      <p:cBhvr>
                                        <p:cTn id="23" dur="500" fill="hold"/>
                                        <p:tgtEl>
                                          <p:spTgt spid="397320"/>
                                        </p:tgtEl>
                                        <p:attrNameLst>
                                          <p:attrName>ppt_h</p:attrName>
                                        </p:attrNameLst>
                                      </p:cBhvr>
                                      <p:tavLst>
                                        <p:tav tm="0%">
                                          <p:val>
                                            <p:strVal val="#ppt_h"/>
                                          </p:val>
                                        </p:tav>
                                        <p:tav tm="100%">
                                          <p:val>
                                            <p:strVal val="#ppt_h"/>
                                          </p:val>
                                        </p:tav>
                                      </p:tavLst>
                                    </p:anim>
                                  </p:childTnLst>
                                </p:cTn>
                              </p:par>
                            </p:childTnLst>
                          </p:cTn>
                        </p:par>
                        <p:par>
                          <p:cTn id="24" fill="hold" nodeType="afterGroup">
                            <p:stCondLst>
                              <p:cond delay="3000"/>
                            </p:stCondLst>
                            <p:childTnLst>
                              <p:par>
                                <p:cTn id="25" presetID="17" presetClass="entr" presetSubtype="10" fill="hold" nodeType="afterEffect">
                                  <p:stCondLst>
                                    <p:cond delay="0"/>
                                  </p:stCondLst>
                                  <p:childTnLst>
                                    <p:set>
                                      <p:cBhvr>
                                        <p:cTn id="26" dur="1" fill="hold">
                                          <p:stCondLst>
                                            <p:cond delay="0"/>
                                          </p:stCondLst>
                                        </p:cTn>
                                        <p:tgtEl>
                                          <p:spTgt spid="397319"/>
                                        </p:tgtEl>
                                        <p:attrNameLst>
                                          <p:attrName>style.visibility</p:attrName>
                                        </p:attrNameLst>
                                      </p:cBhvr>
                                      <p:to>
                                        <p:strVal val="visible"/>
                                      </p:to>
                                    </p:set>
                                    <p:anim calcmode="lin" valueType="num">
                                      <p:cBhvr>
                                        <p:cTn id="27" dur="500" fill="hold"/>
                                        <p:tgtEl>
                                          <p:spTgt spid="397319"/>
                                        </p:tgtEl>
                                        <p:attrNameLst>
                                          <p:attrName>ppt_w</p:attrName>
                                        </p:attrNameLst>
                                      </p:cBhvr>
                                      <p:tavLst>
                                        <p:tav tm="0%">
                                          <p:val>
                                            <p:fltVal val="0"/>
                                          </p:val>
                                        </p:tav>
                                        <p:tav tm="100%">
                                          <p:val>
                                            <p:strVal val="#ppt_w"/>
                                          </p:val>
                                        </p:tav>
                                      </p:tavLst>
                                    </p:anim>
                                    <p:anim calcmode="lin" valueType="num">
                                      <p:cBhvr>
                                        <p:cTn id="28" dur="500" fill="hold"/>
                                        <p:tgtEl>
                                          <p:spTgt spid="397319"/>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7" grpId="0" autoUpdateAnimBg="0"/>
    </p:bldLst>
  </p:timing>
</p:sld>
</file>

<file path=ppt/slides/slide8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433154" name="Group 2">
            <a:extLst>
              <a:ext uri="{FF2B5EF4-FFF2-40B4-BE49-F238E27FC236}">
                <a16:creationId xmlns:a16="http://schemas.microsoft.com/office/drawing/2014/main" id="{A08DC00C-2D7B-4A68-997B-4FF789075048}"/>
              </a:ext>
            </a:extLst>
          </p:cNvPr>
          <p:cNvGrpSpPr>
            <a:grpSpLocks/>
          </p:cNvGrpSpPr>
          <p:nvPr/>
        </p:nvGrpSpPr>
        <p:grpSpPr bwMode="auto">
          <a:xfrm>
            <a:off x="6765925" y="2298700"/>
            <a:ext cx="1377950" cy="2171700"/>
            <a:chOff x="3263" y="958"/>
            <a:chExt cx="651" cy="912"/>
          </a:xfrm>
        </p:grpSpPr>
        <p:sp>
          <p:nvSpPr>
            <p:cNvPr id="433155" name="Freeform 3">
              <a:extLst>
                <a:ext uri="{FF2B5EF4-FFF2-40B4-BE49-F238E27FC236}">
                  <a16:creationId xmlns:a16="http://schemas.microsoft.com/office/drawing/2014/main" id="{2E56D100-B95E-4646-88E1-9F0072D9D48E}"/>
                </a:ext>
              </a:extLst>
            </p:cNvPr>
            <p:cNvSpPr>
              <a:spLocks/>
            </p:cNvSpPr>
            <p:nvPr/>
          </p:nvSpPr>
          <p:spPr bwMode="auto">
            <a:xfrm>
              <a:off x="3263" y="958"/>
              <a:ext cx="631" cy="912"/>
            </a:xfrm>
            <a:custGeom>
              <a:avLst/>
              <a:gdLst>
                <a:gd name="T0" fmla="*/ 547 w 631"/>
                <a:gd name="T1" fmla="*/ 1 h 912"/>
                <a:gd name="T2" fmla="*/ 588 w 631"/>
                <a:gd name="T3" fmla="*/ 62 h 912"/>
                <a:gd name="T4" fmla="*/ 605 w 631"/>
                <a:gd name="T5" fmla="*/ 105 h 912"/>
                <a:gd name="T6" fmla="*/ 619 w 631"/>
                <a:gd name="T7" fmla="*/ 153 h 912"/>
                <a:gd name="T8" fmla="*/ 626 w 631"/>
                <a:gd name="T9" fmla="*/ 202 h 912"/>
                <a:gd name="T10" fmla="*/ 630 w 631"/>
                <a:gd name="T11" fmla="*/ 257 h 912"/>
                <a:gd name="T12" fmla="*/ 628 w 631"/>
                <a:gd name="T13" fmla="*/ 320 h 912"/>
                <a:gd name="T14" fmla="*/ 618 w 631"/>
                <a:gd name="T15" fmla="*/ 404 h 912"/>
                <a:gd name="T16" fmla="*/ 598 w 631"/>
                <a:gd name="T17" fmla="*/ 478 h 912"/>
                <a:gd name="T18" fmla="*/ 575 w 631"/>
                <a:gd name="T19" fmla="*/ 543 h 912"/>
                <a:gd name="T20" fmla="*/ 542 w 631"/>
                <a:gd name="T21" fmla="*/ 609 h 912"/>
                <a:gd name="T22" fmla="*/ 505 w 631"/>
                <a:gd name="T23" fmla="*/ 666 h 912"/>
                <a:gd name="T24" fmla="*/ 458 w 631"/>
                <a:gd name="T25" fmla="*/ 719 h 912"/>
                <a:gd name="T26" fmla="*/ 397 w 631"/>
                <a:gd name="T27" fmla="*/ 767 h 912"/>
                <a:gd name="T28" fmla="*/ 335 w 631"/>
                <a:gd name="T29" fmla="*/ 801 h 912"/>
                <a:gd name="T30" fmla="*/ 296 w 631"/>
                <a:gd name="T31" fmla="*/ 819 h 912"/>
                <a:gd name="T32" fmla="*/ 374 w 631"/>
                <a:gd name="T33" fmla="*/ 911 h 912"/>
                <a:gd name="T34" fmla="*/ 315 w 631"/>
                <a:gd name="T35" fmla="*/ 898 h 912"/>
                <a:gd name="T36" fmla="*/ 253 w 631"/>
                <a:gd name="T37" fmla="*/ 889 h 912"/>
                <a:gd name="T38" fmla="*/ 193 w 631"/>
                <a:gd name="T39" fmla="*/ 886 h 912"/>
                <a:gd name="T40" fmla="*/ 130 w 631"/>
                <a:gd name="T41" fmla="*/ 887 h 912"/>
                <a:gd name="T42" fmla="*/ 46 w 631"/>
                <a:gd name="T43" fmla="*/ 900 h 912"/>
                <a:gd name="T44" fmla="*/ 16 w 631"/>
                <a:gd name="T45" fmla="*/ 880 h 912"/>
                <a:gd name="T46" fmla="*/ 45 w 631"/>
                <a:gd name="T47" fmla="*/ 837 h 912"/>
                <a:gd name="T48" fmla="*/ 61 w 631"/>
                <a:gd name="T49" fmla="*/ 800 h 912"/>
                <a:gd name="T50" fmla="*/ 71 w 631"/>
                <a:gd name="T51" fmla="*/ 764 h 912"/>
                <a:gd name="T52" fmla="*/ 74 w 631"/>
                <a:gd name="T53" fmla="*/ 726 h 912"/>
                <a:gd name="T54" fmla="*/ 71 w 631"/>
                <a:gd name="T55" fmla="*/ 680 h 912"/>
                <a:gd name="T56" fmla="*/ 106 w 631"/>
                <a:gd name="T57" fmla="*/ 647 h 912"/>
                <a:gd name="T58" fmla="*/ 205 w 631"/>
                <a:gd name="T59" fmla="*/ 723 h 912"/>
                <a:gd name="T60" fmla="*/ 278 w 631"/>
                <a:gd name="T61" fmla="*/ 675 h 912"/>
                <a:gd name="T62" fmla="*/ 339 w 631"/>
                <a:gd name="T63" fmla="*/ 626 h 912"/>
                <a:gd name="T64" fmla="*/ 388 w 631"/>
                <a:gd name="T65" fmla="*/ 582 h 912"/>
                <a:gd name="T66" fmla="*/ 438 w 631"/>
                <a:gd name="T67" fmla="*/ 525 h 912"/>
                <a:gd name="T68" fmla="*/ 475 w 631"/>
                <a:gd name="T69" fmla="*/ 468 h 912"/>
                <a:gd name="T70" fmla="*/ 504 w 631"/>
                <a:gd name="T71" fmla="*/ 414 h 912"/>
                <a:gd name="T72" fmla="*/ 528 w 631"/>
                <a:gd name="T73" fmla="*/ 347 h 912"/>
                <a:gd name="T74" fmla="*/ 547 w 631"/>
                <a:gd name="T75" fmla="*/ 282 h 912"/>
                <a:gd name="T76" fmla="*/ 563 w 631"/>
                <a:gd name="T77" fmla="*/ 204 h 912"/>
                <a:gd name="T78" fmla="*/ 566 w 631"/>
                <a:gd name="T79" fmla="*/ 144 h 912"/>
                <a:gd name="T80" fmla="*/ 562 w 631"/>
                <a:gd name="T81" fmla="*/ 99 h 912"/>
                <a:gd name="T82" fmla="*/ 550 w 631"/>
                <a:gd name="T83" fmla="*/ 61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1" h="912">
                  <a:moveTo>
                    <a:pt x="523" y="0"/>
                  </a:moveTo>
                  <a:lnTo>
                    <a:pt x="547" y="1"/>
                  </a:lnTo>
                  <a:lnTo>
                    <a:pt x="573" y="39"/>
                  </a:lnTo>
                  <a:lnTo>
                    <a:pt x="588" y="62"/>
                  </a:lnTo>
                  <a:lnTo>
                    <a:pt x="596" y="86"/>
                  </a:lnTo>
                  <a:lnTo>
                    <a:pt x="605" y="105"/>
                  </a:lnTo>
                  <a:lnTo>
                    <a:pt x="612" y="130"/>
                  </a:lnTo>
                  <a:lnTo>
                    <a:pt x="619" y="153"/>
                  </a:lnTo>
                  <a:lnTo>
                    <a:pt x="622" y="180"/>
                  </a:lnTo>
                  <a:lnTo>
                    <a:pt x="626" y="202"/>
                  </a:lnTo>
                  <a:lnTo>
                    <a:pt x="629" y="224"/>
                  </a:lnTo>
                  <a:lnTo>
                    <a:pt x="630" y="257"/>
                  </a:lnTo>
                  <a:lnTo>
                    <a:pt x="629" y="286"/>
                  </a:lnTo>
                  <a:lnTo>
                    <a:pt x="628" y="320"/>
                  </a:lnTo>
                  <a:lnTo>
                    <a:pt x="624" y="367"/>
                  </a:lnTo>
                  <a:lnTo>
                    <a:pt x="618" y="404"/>
                  </a:lnTo>
                  <a:lnTo>
                    <a:pt x="610" y="434"/>
                  </a:lnTo>
                  <a:lnTo>
                    <a:pt x="598" y="478"/>
                  </a:lnTo>
                  <a:lnTo>
                    <a:pt x="588" y="511"/>
                  </a:lnTo>
                  <a:lnTo>
                    <a:pt x="575" y="543"/>
                  </a:lnTo>
                  <a:lnTo>
                    <a:pt x="560" y="576"/>
                  </a:lnTo>
                  <a:lnTo>
                    <a:pt x="542" y="609"/>
                  </a:lnTo>
                  <a:lnTo>
                    <a:pt x="525" y="638"/>
                  </a:lnTo>
                  <a:lnTo>
                    <a:pt x="505" y="666"/>
                  </a:lnTo>
                  <a:lnTo>
                    <a:pt x="481" y="693"/>
                  </a:lnTo>
                  <a:lnTo>
                    <a:pt x="458" y="719"/>
                  </a:lnTo>
                  <a:lnTo>
                    <a:pt x="430" y="744"/>
                  </a:lnTo>
                  <a:lnTo>
                    <a:pt x="397" y="767"/>
                  </a:lnTo>
                  <a:lnTo>
                    <a:pt x="369" y="784"/>
                  </a:lnTo>
                  <a:lnTo>
                    <a:pt x="335" y="801"/>
                  </a:lnTo>
                  <a:lnTo>
                    <a:pt x="309" y="814"/>
                  </a:lnTo>
                  <a:lnTo>
                    <a:pt x="296" y="819"/>
                  </a:lnTo>
                  <a:lnTo>
                    <a:pt x="404" y="911"/>
                  </a:lnTo>
                  <a:lnTo>
                    <a:pt x="374" y="911"/>
                  </a:lnTo>
                  <a:lnTo>
                    <a:pt x="343" y="904"/>
                  </a:lnTo>
                  <a:lnTo>
                    <a:pt x="315" y="898"/>
                  </a:lnTo>
                  <a:lnTo>
                    <a:pt x="286" y="893"/>
                  </a:lnTo>
                  <a:lnTo>
                    <a:pt x="253" y="889"/>
                  </a:lnTo>
                  <a:lnTo>
                    <a:pt x="220" y="887"/>
                  </a:lnTo>
                  <a:lnTo>
                    <a:pt x="193" y="886"/>
                  </a:lnTo>
                  <a:lnTo>
                    <a:pt x="161" y="886"/>
                  </a:lnTo>
                  <a:lnTo>
                    <a:pt x="130" y="887"/>
                  </a:lnTo>
                  <a:lnTo>
                    <a:pt x="90" y="890"/>
                  </a:lnTo>
                  <a:lnTo>
                    <a:pt x="46" y="900"/>
                  </a:lnTo>
                  <a:lnTo>
                    <a:pt x="0" y="900"/>
                  </a:lnTo>
                  <a:lnTo>
                    <a:pt x="16" y="880"/>
                  </a:lnTo>
                  <a:lnTo>
                    <a:pt x="30" y="861"/>
                  </a:lnTo>
                  <a:lnTo>
                    <a:pt x="45" y="837"/>
                  </a:lnTo>
                  <a:lnTo>
                    <a:pt x="56" y="814"/>
                  </a:lnTo>
                  <a:lnTo>
                    <a:pt x="61" y="800"/>
                  </a:lnTo>
                  <a:lnTo>
                    <a:pt x="65" y="786"/>
                  </a:lnTo>
                  <a:lnTo>
                    <a:pt x="71" y="764"/>
                  </a:lnTo>
                  <a:lnTo>
                    <a:pt x="73" y="744"/>
                  </a:lnTo>
                  <a:lnTo>
                    <a:pt x="74" y="726"/>
                  </a:lnTo>
                  <a:lnTo>
                    <a:pt x="72" y="704"/>
                  </a:lnTo>
                  <a:lnTo>
                    <a:pt x="71" y="680"/>
                  </a:lnTo>
                  <a:lnTo>
                    <a:pt x="62" y="647"/>
                  </a:lnTo>
                  <a:lnTo>
                    <a:pt x="106" y="647"/>
                  </a:lnTo>
                  <a:lnTo>
                    <a:pt x="191" y="729"/>
                  </a:lnTo>
                  <a:lnTo>
                    <a:pt x="205" y="723"/>
                  </a:lnTo>
                  <a:lnTo>
                    <a:pt x="245" y="698"/>
                  </a:lnTo>
                  <a:lnTo>
                    <a:pt x="278" y="675"/>
                  </a:lnTo>
                  <a:lnTo>
                    <a:pt x="318" y="646"/>
                  </a:lnTo>
                  <a:lnTo>
                    <a:pt x="339" y="626"/>
                  </a:lnTo>
                  <a:lnTo>
                    <a:pt x="361" y="608"/>
                  </a:lnTo>
                  <a:lnTo>
                    <a:pt x="388" y="582"/>
                  </a:lnTo>
                  <a:lnTo>
                    <a:pt x="414" y="556"/>
                  </a:lnTo>
                  <a:lnTo>
                    <a:pt x="438" y="525"/>
                  </a:lnTo>
                  <a:lnTo>
                    <a:pt x="457" y="498"/>
                  </a:lnTo>
                  <a:lnTo>
                    <a:pt x="475" y="468"/>
                  </a:lnTo>
                  <a:lnTo>
                    <a:pt x="494" y="438"/>
                  </a:lnTo>
                  <a:lnTo>
                    <a:pt x="504" y="414"/>
                  </a:lnTo>
                  <a:lnTo>
                    <a:pt x="517" y="381"/>
                  </a:lnTo>
                  <a:lnTo>
                    <a:pt x="528" y="347"/>
                  </a:lnTo>
                  <a:lnTo>
                    <a:pt x="537" y="316"/>
                  </a:lnTo>
                  <a:lnTo>
                    <a:pt x="547" y="282"/>
                  </a:lnTo>
                  <a:lnTo>
                    <a:pt x="555" y="243"/>
                  </a:lnTo>
                  <a:lnTo>
                    <a:pt x="563" y="204"/>
                  </a:lnTo>
                  <a:lnTo>
                    <a:pt x="564" y="168"/>
                  </a:lnTo>
                  <a:lnTo>
                    <a:pt x="566" y="144"/>
                  </a:lnTo>
                  <a:lnTo>
                    <a:pt x="565" y="118"/>
                  </a:lnTo>
                  <a:lnTo>
                    <a:pt x="562" y="99"/>
                  </a:lnTo>
                  <a:lnTo>
                    <a:pt x="557" y="79"/>
                  </a:lnTo>
                  <a:lnTo>
                    <a:pt x="550" y="61"/>
                  </a:lnTo>
                  <a:lnTo>
                    <a:pt x="523" y="0"/>
                  </a:lnTo>
                </a:path>
              </a:pathLst>
            </a:custGeom>
            <a:solidFill>
              <a:srgbClr val="008000"/>
            </a:solidFill>
            <a:ln>
              <a:noFill/>
            </a:ln>
            <a:effectLst/>
            <a:extLst>
              <a:ext uri="{91240B29-F687-4F45-9708-019B960494DF}">
                <a14:hiddenLine xmlns:a14="http://schemas.microsoft.com/office/drawing/2010/main" w="12700" cap="rnd">
                  <a:solidFill>
                    <a:srgbClr val="FAFD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33156" name="Freeform 4">
              <a:extLst>
                <a:ext uri="{FF2B5EF4-FFF2-40B4-BE49-F238E27FC236}">
                  <a16:creationId xmlns:a16="http://schemas.microsoft.com/office/drawing/2014/main" id="{A9E4AB3F-22A7-4986-9C8F-4AE03B68B53A}"/>
                </a:ext>
              </a:extLst>
            </p:cNvPr>
            <p:cNvSpPr>
              <a:spLocks/>
            </p:cNvSpPr>
            <p:nvPr/>
          </p:nvSpPr>
          <p:spPr bwMode="auto">
            <a:xfrm>
              <a:off x="3312" y="958"/>
              <a:ext cx="602" cy="912"/>
            </a:xfrm>
            <a:custGeom>
              <a:avLst/>
              <a:gdLst>
                <a:gd name="T0" fmla="*/ 540 w 602"/>
                <a:gd name="T1" fmla="*/ 44 h 912"/>
                <a:gd name="T2" fmla="*/ 562 w 602"/>
                <a:gd name="T3" fmla="*/ 86 h 912"/>
                <a:gd name="T4" fmla="*/ 579 w 602"/>
                <a:gd name="T5" fmla="*/ 128 h 912"/>
                <a:gd name="T6" fmla="*/ 592 w 602"/>
                <a:gd name="T7" fmla="*/ 180 h 912"/>
                <a:gd name="T8" fmla="*/ 599 w 602"/>
                <a:gd name="T9" fmla="*/ 224 h 912"/>
                <a:gd name="T10" fmla="*/ 599 w 602"/>
                <a:gd name="T11" fmla="*/ 286 h 912"/>
                <a:gd name="T12" fmla="*/ 594 w 602"/>
                <a:gd name="T13" fmla="*/ 367 h 912"/>
                <a:gd name="T14" fmla="*/ 580 w 602"/>
                <a:gd name="T15" fmla="*/ 434 h 912"/>
                <a:gd name="T16" fmla="*/ 560 w 602"/>
                <a:gd name="T17" fmla="*/ 511 h 912"/>
                <a:gd name="T18" fmla="*/ 534 w 602"/>
                <a:gd name="T19" fmla="*/ 576 h 912"/>
                <a:gd name="T20" fmla="*/ 500 w 602"/>
                <a:gd name="T21" fmla="*/ 638 h 912"/>
                <a:gd name="T22" fmla="*/ 459 w 602"/>
                <a:gd name="T23" fmla="*/ 693 h 912"/>
                <a:gd name="T24" fmla="*/ 410 w 602"/>
                <a:gd name="T25" fmla="*/ 744 h 912"/>
                <a:gd name="T26" fmla="*/ 351 w 602"/>
                <a:gd name="T27" fmla="*/ 784 h 912"/>
                <a:gd name="T28" fmla="*/ 295 w 602"/>
                <a:gd name="T29" fmla="*/ 814 h 912"/>
                <a:gd name="T30" fmla="*/ 356 w 602"/>
                <a:gd name="T31" fmla="*/ 911 h 912"/>
                <a:gd name="T32" fmla="*/ 300 w 602"/>
                <a:gd name="T33" fmla="*/ 898 h 912"/>
                <a:gd name="T34" fmla="*/ 242 w 602"/>
                <a:gd name="T35" fmla="*/ 889 h 912"/>
                <a:gd name="T36" fmla="*/ 184 w 602"/>
                <a:gd name="T37" fmla="*/ 886 h 912"/>
                <a:gd name="T38" fmla="*/ 124 w 602"/>
                <a:gd name="T39" fmla="*/ 887 h 912"/>
                <a:gd name="T40" fmla="*/ 52 w 602"/>
                <a:gd name="T41" fmla="*/ 893 h 912"/>
                <a:gd name="T42" fmla="*/ 0 w 602"/>
                <a:gd name="T43" fmla="*/ 900 h 912"/>
                <a:gd name="T44" fmla="*/ 29 w 602"/>
                <a:gd name="T45" fmla="*/ 861 h 912"/>
                <a:gd name="T46" fmla="*/ 54 w 602"/>
                <a:gd name="T47" fmla="*/ 814 h 912"/>
                <a:gd name="T48" fmla="*/ 62 w 602"/>
                <a:gd name="T49" fmla="*/ 786 h 912"/>
                <a:gd name="T50" fmla="*/ 70 w 602"/>
                <a:gd name="T51" fmla="*/ 744 h 912"/>
                <a:gd name="T52" fmla="*/ 69 w 602"/>
                <a:gd name="T53" fmla="*/ 704 h 912"/>
                <a:gd name="T54" fmla="*/ 60 w 602"/>
                <a:gd name="T55" fmla="*/ 647 h 912"/>
                <a:gd name="T56" fmla="*/ 195 w 602"/>
                <a:gd name="T57" fmla="*/ 723 h 912"/>
                <a:gd name="T58" fmla="*/ 265 w 602"/>
                <a:gd name="T59" fmla="*/ 675 h 912"/>
                <a:gd name="T60" fmla="*/ 323 w 602"/>
                <a:gd name="T61" fmla="*/ 626 h 912"/>
                <a:gd name="T62" fmla="*/ 370 w 602"/>
                <a:gd name="T63" fmla="*/ 582 h 912"/>
                <a:gd name="T64" fmla="*/ 417 w 602"/>
                <a:gd name="T65" fmla="*/ 525 h 912"/>
                <a:gd name="T66" fmla="*/ 453 w 602"/>
                <a:gd name="T67" fmla="*/ 468 h 912"/>
                <a:gd name="T68" fmla="*/ 481 w 602"/>
                <a:gd name="T69" fmla="*/ 414 h 912"/>
                <a:gd name="T70" fmla="*/ 503 w 602"/>
                <a:gd name="T71" fmla="*/ 347 h 912"/>
                <a:gd name="T72" fmla="*/ 521 w 602"/>
                <a:gd name="T73" fmla="*/ 282 h 912"/>
                <a:gd name="T74" fmla="*/ 537 w 602"/>
                <a:gd name="T75" fmla="*/ 204 h 912"/>
                <a:gd name="T76" fmla="*/ 540 w 602"/>
                <a:gd name="T77" fmla="*/ 144 h 912"/>
                <a:gd name="T78" fmla="*/ 536 w 602"/>
                <a:gd name="T79" fmla="*/ 98 h 912"/>
                <a:gd name="T80" fmla="*/ 524 w 602"/>
                <a:gd name="T81" fmla="*/ 61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2" h="912">
                  <a:moveTo>
                    <a:pt x="498" y="0"/>
                  </a:moveTo>
                  <a:lnTo>
                    <a:pt x="540" y="44"/>
                  </a:lnTo>
                  <a:lnTo>
                    <a:pt x="551" y="63"/>
                  </a:lnTo>
                  <a:lnTo>
                    <a:pt x="562" y="86"/>
                  </a:lnTo>
                  <a:lnTo>
                    <a:pt x="571" y="104"/>
                  </a:lnTo>
                  <a:lnTo>
                    <a:pt x="579" y="128"/>
                  </a:lnTo>
                  <a:lnTo>
                    <a:pt x="587" y="152"/>
                  </a:lnTo>
                  <a:lnTo>
                    <a:pt x="592" y="180"/>
                  </a:lnTo>
                  <a:lnTo>
                    <a:pt x="596" y="202"/>
                  </a:lnTo>
                  <a:lnTo>
                    <a:pt x="599" y="224"/>
                  </a:lnTo>
                  <a:lnTo>
                    <a:pt x="601" y="257"/>
                  </a:lnTo>
                  <a:lnTo>
                    <a:pt x="599" y="286"/>
                  </a:lnTo>
                  <a:lnTo>
                    <a:pt x="597" y="320"/>
                  </a:lnTo>
                  <a:lnTo>
                    <a:pt x="594" y="367"/>
                  </a:lnTo>
                  <a:lnTo>
                    <a:pt x="588" y="404"/>
                  </a:lnTo>
                  <a:lnTo>
                    <a:pt x="580" y="434"/>
                  </a:lnTo>
                  <a:lnTo>
                    <a:pt x="570" y="478"/>
                  </a:lnTo>
                  <a:lnTo>
                    <a:pt x="560" y="511"/>
                  </a:lnTo>
                  <a:lnTo>
                    <a:pt x="547" y="543"/>
                  </a:lnTo>
                  <a:lnTo>
                    <a:pt x="534" y="576"/>
                  </a:lnTo>
                  <a:lnTo>
                    <a:pt x="517" y="609"/>
                  </a:lnTo>
                  <a:lnTo>
                    <a:pt x="500" y="638"/>
                  </a:lnTo>
                  <a:lnTo>
                    <a:pt x="482" y="666"/>
                  </a:lnTo>
                  <a:lnTo>
                    <a:pt x="459" y="693"/>
                  </a:lnTo>
                  <a:lnTo>
                    <a:pt x="436" y="719"/>
                  </a:lnTo>
                  <a:lnTo>
                    <a:pt x="410" y="744"/>
                  </a:lnTo>
                  <a:lnTo>
                    <a:pt x="378" y="767"/>
                  </a:lnTo>
                  <a:lnTo>
                    <a:pt x="351" y="784"/>
                  </a:lnTo>
                  <a:lnTo>
                    <a:pt x="319" y="801"/>
                  </a:lnTo>
                  <a:lnTo>
                    <a:pt x="295" y="814"/>
                  </a:lnTo>
                  <a:lnTo>
                    <a:pt x="261" y="831"/>
                  </a:lnTo>
                  <a:lnTo>
                    <a:pt x="356" y="911"/>
                  </a:lnTo>
                  <a:lnTo>
                    <a:pt x="327" y="904"/>
                  </a:lnTo>
                  <a:lnTo>
                    <a:pt x="300" y="898"/>
                  </a:lnTo>
                  <a:lnTo>
                    <a:pt x="273" y="893"/>
                  </a:lnTo>
                  <a:lnTo>
                    <a:pt x="242" y="889"/>
                  </a:lnTo>
                  <a:lnTo>
                    <a:pt x="210" y="887"/>
                  </a:lnTo>
                  <a:lnTo>
                    <a:pt x="184" y="886"/>
                  </a:lnTo>
                  <a:lnTo>
                    <a:pt x="154" y="886"/>
                  </a:lnTo>
                  <a:lnTo>
                    <a:pt x="124" y="887"/>
                  </a:lnTo>
                  <a:lnTo>
                    <a:pt x="86" y="890"/>
                  </a:lnTo>
                  <a:lnTo>
                    <a:pt x="52" y="893"/>
                  </a:lnTo>
                  <a:lnTo>
                    <a:pt x="29" y="896"/>
                  </a:lnTo>
                  <a:lnTo>
                    <a:pt x="0" y="900"/>
                  </a:lnTo>
                  <a:lnTo>
                    <a:pt x="15" y="880"/>
                  </a:lnTo>
                  <a:lnTo>
                    <a:pt x="29" y="861"/>
                  </a:lnTo>
                  <a:lnTo>
                    <a:pt x="43" y="837"/>
                  </a:lnTo>
                  <a:lnTo>
                    <a:pt x="54" y="814"/>
                  </a:lnTo>
                  <a:lnTo>
                    <a:pt x="59" y="800"/>
                  </a:lnTo>
                  <a:lnTo>
                    <a:pt x="62" y="786"/>
                  </a:lnTo>
                  <a:lnTo>
                    <a:pt x="68" y="764"/>
                  </a:lnTo>
                  <a:lnTo>
                    <a:pt x="70" y="744"/>
                  </a:lnTo>
                  <a:lnTo>
                    <a:pt x="71" y="726"/>
                  </a:lnTo>
                  <a:lnTo>
                    <a:pt x="69" y="704"/>
                  </a:lnTo>
                  <a:lnTo>
                    <a:pt x="68" y="680"/>
                  </a:lnTo>
                  <a:lnTo>
                    <a:pt x="60" y="647"/>
                  </a:lnTo>
                  <a:lnTo>
                    <a:pt x="162" y="745"/>
                  </a:lnTo>
                  <a:lnTo>
                    <a:pt x="195" y="723"/>
                  </a:lnTo>
                  <a:lnTo>
                    <a:pt x="234" y="698"/>
                  </a:lnTo>
                  <a:lnTo>
                    <a:pt x="265" y="675"/>
                  </a:lnTo>
                  <a:lnTo>
                    <a:pt x="303" y="646"/>
                  </a:lnTo>
                  <a:lnTo>
                    <a:pt x="323" y="626"/>
                  </a:lnTo>
                  <a:lnTo>
                    <a:pt x="344" y="608"/>
                  </a:lnTo>
                  <a:lnTo>
                    <a:pt x="370" y="582"/>
                  </a:lnTo>
                  <a:lnTo>
                    <a:pt x="394" y="556"/>
                  </a:lnTo>
                  <a:lnTo>
                    <a:pt x="417" y="525"/>
                  </a:lnTo>
                  <a:lnTo>
                    <a:pt x="435" y="498"/>
                  </a:lnTo>
                  <a:lnTo>
                    <a:pt x="453" y="468"/>
                  </a:lnTo>
                  <a:lnTo>
                    <a:pt x="470" y="438"/>
                  </a:lnTo>
                  <a:lnTo>
                    <a:pt x="481" y="414"/>
                  </a:lnTo>
                  <a:lnTo>
                    <a:pt x="493" y="381"/>
                  </a:lnTo>
                  <a:lnTo>
                    <a:pt x="503" y="347"/>
                  </a:lnTo>
                  <a:lnTo>
                    <a:pt x="512" y="316"/>
                  </a:lnTo>
                  <a:lnTo>
                    <a:pt x="521" y="282"/>
                  </a:lnTo>
                  <a:lnTo>
                    <a:pt x="529" y="243"/>
                  </a:lnTo>
                  <a:lnTo>
                    <a:pt x="537" y="204"/>
                  </a:lnTo>
                  <a:lnTo>
                    <a:pt x="537" y="168"/>
                  </a:lnTo>
                  <a:lnTo>
                    <a:pt x="540" y="144"/>
                  </a:lnTo>
                  <a:lnTo>
                    <a:pt x="539" y="118"/>
                  </a:lnTo>
                  <a:lnTo>
                    <a:pt x="536" y="98"/>
                  </a:lnTo>
                  <a:lnTo>
                    <a:pt x="532" y="79"/>
                  </a:lnTo>
                  <a:lnTo>
                    <a:pt x="524" y="61"/>
                  </a:lnTo>
                  <a:lnTo>
                    <a:pt x="498" y="0"/>
                  </a:lnTo>
                </a:path>
              </a:pathLst>
            </a:custGeom>
            <a:solidFill>
              <a:srgbClr val="00FF00"/>
            </a:solidFill>
            <a:ln>
              <a:noFill/>
            </a:ln>
            <a:effectLst/>
            <a:extLst>
              <a:ext uri="{91240B29-F687-4F45-9708-019B960494DF}">
                <a14:hiddenLine xmlns:a14="http://schemas.microsoft.com/office/drawing/2010/main" w="12700" cap="rnd">
                  <a:solidFill>
                    <a:srgbClr val="FAFD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grpSp>
      <p:sp>
        <p:nvSpPr>
          <p:cNvPr id="433157" name="Rectangle 5">
            <a:extLst>
              <a:ext uri="{FF2B5EF4-FFF2-40B4-BE49-F238E27FC236}">
                <a16:creationId xmlns:a16="http://schemas.microsoft.com/office/drawing/2014/main" id="{E0C65A3B-CD64-4E4C-88DF-E61678A113C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33158" name="Picture 6">
            <a:extLst>
              <a:ext uri="{FF2B5EF4-FFF2-40B4-BE49-F238E27FC236}">
                <a16:creationId xmlns:a16="http://schemas.microsoft.com/office/drawing/2014/main" id="{E6C5E3ED-67C1-4A6D-9E8D-AD6304AD7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063" y="688975"/>
            <a:ext cx="4551362" cy="5380038"/>
          </a:xfrm>
          <a:prstGeom prst="rect">
            <a:avLst/>
          </a:prstGeom>
          <a:noFill/>
          <a:extLst>
            <a:ext uri="{909E8E84-426E-40DD-AFC4-6F175D3DCCD1}">
              <a14:hiddenFill xmlns:a14="http://schemas.microsoft.com/office/drawing/2010/main">
                <a:solidFill>
                  <a:srgbClr val="FFFFFF"/>
                </a:solidFill>
              </a14:hiddenFill>
            </a:ext>
          </a:extLst>
        </p:spPr>
      </p:pic>
      <p:sp>
        <p:nvSpPr>
          <p:cNvPr id="433159" name="Rectangle 7">
            <a:extLst>
              <a:ext uri="{FF2B5EF4-FFF2-40B4-BE49-F238E27FC236}">
                <a16:creationId xmlns:a16="http://schemas.microsoft.com/office/drawing/2014/main" id="{02FA2D27-B113-4B7F-B40F-63DD64441927}"/>
              </a:ext>
            </a:extLst>
          </p:cNvPr>
          <p:cNvSpPr>
            <a:spLocks noChangeArrowheads="1"/>
          </p:cNvSpPr>
          <p:nvPr/>
        </p:nvSpPr>
        <p:spPr bwMode="auto">
          <a:xfrm>
            <a:off x="2984500" y="4824413"/>
            <a:ext cx="3714750" cy="5048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a:spcBef>
                <a:spcPct val="50%"/>
              </a:spcBef>
            </a:pPr>
            <a:r>
              <a:rPr lang="en-US" altLang="uk-UA" sz="2000" b="1">
                <a:solidFill>
                  <a:schemeClr val="bg2"/>
                </a:solidFill>
                <a:cs typeface="Arial" panose="020B0604020202020204" pitchFamily="34" charset="0"/>
              </a:rPr>
              <a:t>Cardio-thoracic ratio &gt; 65%</a:t>
            </a:r>
            <a:r>
              <a:rPr lang="en-US" altLang="uk-UA" sz="2500" b="1">
                <a:cs typeface="Arial" panose="020B0604020202020204" pitchFamily="34" charset="0"/>
              </a:rPr>
              <a:t> </a:t>
            </a:r>
            <a:endParaRPr lang="en-US" altLang="uk-UA"/>
          </a:p>
        </p:txBody>
      </p:sp>
      <p:grpSp>
        <p:nvGrpSpPr>
          <p:cNvPr id="433160" name="Group 8">
            <a:extLst>
              <a:ext uri="{FF2B5EF4-FFF2-40B4-BE49-F238E27FC236}">
                <a16:creationId xmlns:a16="http://schemas.microsoft.com/office/drawing/2014/main" id="{84B2ECA7-A09F-4238-88FF-26DC750FC2F8}"/>
              </a:ext>
            </a:extLst>
          </p:cNvPr>
          <p:cNvGrpSpPr>
            <a:grpSpLocks/>
          </p:cNvGrpSpPr>
          <p:nvPr/>
        </p:nvGrpSpPr>
        <p:grpSpPr bwMode="auto">
          <a:xfrm>
            <a:off x="1512888" y="2232025"/>
            <a:ext cx="1377950" cy="2171700"/>
            <a:chOff x="431" y="1004"/>
            <a:chExt cx="651" cy="912"/>
          </a:xfrm>
        </p:grpSpPr>
        <p:sp>
          <p:nvSpPr>
            <p:cNvPr id="433161" name="Freeform 9">
              <a:extLst>
                <a:ext uri="{FF2B5EF4-FFF2-40B4-BE49-F238E27FC236}">
                  <a16:creationId xmlns:a16="http://schemas.microsoft.com/office/drawing/2014/main" id="{80247856-5799-4AEE-BF55-4A21D6324898}"/>
                </a:ext>
              </a:extLst>
            </p:cNvPr>
            <p:cNvSpPr>
              <a:spLocks/>
            </p:cNvSpPr>
            <p:nvPr/>
          </p:nvSpPr>
          <p:spPr bwMode="auto">
            <a:xfrm>
              <a:off x="451" y="1004"/>
              <a:ext cx="631" cy="912"/>
            </a:xfrm>
            <a:custGeom>
              <a:avLst/>
              <a:gdLst>
                <a:gd name="T0" fmla="*/ 83 w 631"/>
                <a:gd name="T1" fmla="*/ 1 h 912"/>
                <a:gd name="T2" fmla="*/ 42 w 631"/>
                <a:gd name="T3" fmla="*/ 62 h 912"/>
                <a:gd name="T4" fmla="*/ 25 w 631"/>
                <a:gd name="T5" fmla="*/ 105 h 912"/>
                <a:gd name="T6" fmla="*/ 11 w 631"/>
                <a:gd name="T7" fmla="*/ 153 h 912"/>
                <a:gd name="T8" fmla="*/ 4 w 631"/>
                <a:gd name="T9" fmla="*/ 202 h 912"/>
                <a:gd name="T10" fmla="*/ 0 w 631"/>
                <a:gd name="T11" fmla="*/ 257 h 912"/>
                <a:gd name="T12" fmla="*/ 2 w 631"/>
                <a:gd name="T13" fmla="*/ 320 h 912"/>
                <a:gd name="T14" fmla="*/ 12 w 631"/>
                <a:gd name="T15" fmla="*/ 404 h 912"/>
                <a:gd name="T16" fmla="*/ 32 w 631"/>
                <a:gd name="T17" fmla="*/ 478 h 912"/>
                <a:gd name="T18" fmla="*/ 55 w 631"/>
                <a:gd name="T19" fmla="*/ 543 h 912"/>
                <a:gd name="T20" fmla="*/ 88 w 631"/>
                <a:gd name="T21" fmla="*/ 609 h 912"/>
                <a:gd name="T22" fmla="*/ 125 w 631"/>
                <a:gd name="T23" fmla="*/ 666 h 912"/>
                <a:gd name="T24" fmla="*/ 172 w 631"/>
                <a:gd name="T25" fmla="*/ 719 h 912"/>
                <a:gd name="T26" fmla="*/ 233 w 631"/>
                <a:gd name="T27" fmla="*/ 767 h 912"/>
                <a:gd name="T28" fmla="*/ 295 w 631"/>
                <a:gd name="T29" fmla="*/ 801 h 912"/>
                <a:gd name="T30" fmla="*/ 334 w 631"/>
                <a:gd name="T31" fmla="*/ 819 h 912"/>
                <a:gd name="T32" fmla="*/ 256 w 631"/>
                <a:gd name="T33" fmla="*/ 911 h 912"/>
                <a:gd name="T34" fmla="*/ 315 w 631"/>
                <a:gd name="T35" fmla="*/ 898 h 912"/>
                <a:gd name="T36" fmla="*/ 377 w 631"/>
                <a:gd name="T37" fmla="*/ 889 h 912"/>
                <a:gd name="T38" fmla="*/ 437 w 631"/>
                <a:gd name="T39" fmla="*/ 886 h 912"/>
                <a:gd name="T40" fmla="*/ 500 w 631"/>
                <a:gd name="T41" fmla="*/ 887 h 912"/>
                <a:gd name="T42" fmla="*/ 584 w 631"/>
                <a:gd name="T43" fmla="*/ 900 h 912"/>
                <a:gd name="T44" fmla="*/ 614 w 631"/>
                <a:gd name="T45" fmla="*/ 880 h 912"/>
                <a:gd name="T46" fmla="*/ 585 w 631"/>
                <a:gd name="T47" fmla="*/ 837 h 912"/>
                <a:gd name="T48" fmla="*/ 569 w 631"/>
                <a:gd name="T49" fmla="*/ 800 h 912"/>
                <a:gd name="T50" fmla="*/ 559 w 631"/>
                <a:gd name="T51" fmla="*/ 764 h 912"/>
                <a:gd name="T52" fmla="*/ 556 w 631"/>
                <a:gd name="T53" fmla="*/ 726 h 912"/>
                <a:gd name="T54" fmla="*/ 559 w 631"/>
                <a:gd name="T55" fmla="*/ 680 h 912"/>
                <a:gd name="T56" fmla="*/ 524 w 631"/>
                <a:gd name="T57" fmla="*/ 647 h 912"/>
                <a:gd name="T58" fmla="*/ 425 w 631"/>
                <a:gd name="T59" fmla="*/ 723 h 912"/>
                <a:gd name="T60" fmla="*/ 352 w 631"/>
                <a:gd name="T61" fmla="*/ 675 h 912"/>
                <a:gd name="T62" fmla="*/ 291 w 631"/>
                <a:gd name="T63" fmla="*/ 626 h 912"/>
                <a:gd name="T64" fmla="*/ 242 w 631"/>
                <a:gd name="T65" fmla="*/ 582 h 912"/>
                <a:gd name="T66" fmla="*/ 192 w 631"/>
                <a:gd name="T67" fmla="*/ 525 h 912"/>
                <a:gd name="T68" fmla="*/ 155 w 631"/>
                <a:gd name="T69" fmla="*/ 468 h 912"/>
                <a:gd name="T70" fmla="*/ 126 w 631"/>
                <a:gd name="T71" fmla="*/ 414 h 912"/>
                <a:gd name="T72" fmla="*/ 102 w 631"/>
                <a:gd name="T73" fmla="*/ 347 h 912"/>
                <a:gd name="T74" fmla="*/ 83 w 631"/>
                <a:gd name="T75" fmla="*/ 282 h 912"/>
                <a:gd name="T76" fmla="*/ 67 w 631"/>
                <a:gd name="T77" fmla="*/ 204 h 912"/>
                <a:gd name="T78" fmla="*/ 64 w 631"/>
                <a:gd name="T79" fmla="*/ 144 h 912"/>
                <a:gd name="T80" fmla="*/ 68 w 631"/>
                <a:gd name="T81" fmla="*/ 99 h 912"/>
                <a:gd name="T82" fmla="*/ 80 w 631"/>
                <a:gd name="T83" fmla="*/ 61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1" h="912">
                  <a:moveTo>
                    <a:pt x="107" y="0"/>
                  </a:moveTo>
                  <a:lnTo>
                    <a:pt x="83" y="1"/>
                  </a:lnTo>
                  <a:lnTo>
                    <a:pt x="57" y="39"/>
                  </a:lnTo>
                  <a:lnTo>
                    <a:pt x="42" y="62"/>
                  </a:lnTo>
                  <a:lnTo>
                    <a:pt x="34" y="86"/>
                  </a:lnTo>
                  <a:lnTo>
                    <a:pt x="25" y="105"/>
                  </a:lnTo>
                  <a:lnTo>
                    <a:pt x="18" y="130"/>
                  </a:lnTo>
                  <a:lnTo>
                    <a:pt x="11" y="153"/>
                  </a:lnTo>
                  <a:lnTo>
                    <a:pt x="8" y="180"/>
                  </a:lnTo>
                  <a:lnTo>
                    <a:pt x="4" y="202"/>
                  </a:lnTo>
                  <a:lnTo>
                    <a:pt x="1" y="224"/>
                  </a:lnTo>
                  <a:lnTo>
                    <a:pt x="0" y="257"/>
                  </a:lnTo>
                  <a:lnTo>
                    <a:pt x="1" y="286"/>
                  </a:lnTo>
                  <a:lnTo>
                    <a:pt x="2" y="320"/>
                  </a:lnTo>
                  <a:lnTo>
                    <a:pt x="6" y="367"/>
                  </a:lnTo>
                  <a:lnTo>
                    <a:pt x="12" y="404"/>
                  </a:lnTo>
                  <a:lnTo>
                    <a:pt x="20" y="434"/>
                  </a:lnTo>
                  <a:lnTo>
                    <a:pt x="32" y="478"/>
                  </a:lnTo>
                  <a:lnTo>
                    <a:pt x="42" y="511"/>
                  </a:lnTo>
                  <a:lnTo>
                    <a:pt x="55" y="543"/>
                  </a:lnTo>
                  <a:lnTo>
                    <a:pt x="70" y="576"/>
                  </a:lnTo>
                  <a:lnTo>
                    <a:pt x="88" y="609"/>
                  </a:lnTo>
                  <a:lnTo>
                    <a:pt x="105" y="638"/>
                  </a:lnTo>
                  <a:lnTo>
                    <a:pt x="125" y="666"/>
                  </a:lnTo>
                  <a:lnTo>
                    <a:pt x="149" y="693"/>
                  </a:lnTo>
                  <a:lnTo>
                    <a:pt x="172" y="719"/>
                  </a:lnTo>
                  <a:lnTo>
                    <a:pt x="200" y="744"/>
                  </a:lnTo>
                  <a:lnTo>
                    <a:pt x="233" y="767"/>
                  </a:lnTo>
                  <a:lnTo>
                    <a:pt x="261" y="784"/>
                  </a:lnTo>
                  <a:lnTo>
                    <a:pt x="295" y="801"/>
                  </a:lnTo>
                  <a:lnTo>
                    <a:pt x="321" y="814"/>
                  </a:lnTo>
                  <a:lnTo>
                    <a:pt x="334" y="819"/>
                  </a:lnTo>
                  <a:lnTo>
                    <a:pt x="226" y="911"/>
                  </a:lnTo>
                  <a:lnTo>
                    <a:pt x="256" y="911"/>
                  </a:lnTo>
                  <a:lnTo>
                    <a:pt x="287" y="904"/>
                  </a:lnTo>
                  <a:lnTo>
                    <a:pt x="315" y="898"/>
                  </a:lnTo>
                  <a:lnTo>
                    <a:pt x="344" y="893"/>
                  </a:lnTo>
                  <a:lnTo>
                    <a:pt x="377" y="889"/>
                  </a:lnTo>
                  <a:lnTo>
                    <a:pt x="410" y="887"/>
                  </a:lnTo>
                  <a:lnTo>
                    <a:pt x="437" y="886"/>
                  </a:lnTo>
                  <a:lnTo>
                    <a:pt x="469" y="886"/>
                  </a:lnTo>
                  <a:lnTo>
                    <a:pt x="500" y="887"/>
                  </a:lnTo>
                  <a:lnTo>
                    <a:pt x="540" y="890"/>
                  </a:lnTo>
                  <a:lnTo>
                    <a:pt x="584" y="900"/>
                  </a:lnTo>
                  <a:lnTo>
                    <a:pt x="630" y="900"/>
                  </a:lnTo>
                  <a:lnTo>
                    <a:pt x="614" y="880"/>
                  </a:lnTo>
                  <a:lnTo>
                    <a:pt x="600" y="861"/>
                  </a:lnTo>
                  <a:lnTo>
                    <a:pt x="585" y="837"/>
                  </a:lnTo>
                  <a:lnTo>
                    <a:pt x="574" y="814"/>
                  </a:lnTo>
                  <a:lnTo>
                    <a:pt x="569" y="800"/>
                  </a:lnTo>
                  <a:lnTo>
                    <a:pt x="565" y="786"/>
                  </a:lnTo>
                  <a:lnTo>
                    <a:pt x="559" y="764"/>
                  </a:lnTo>
                  <a:lnTo>
                    <a:pt x="557" y="744"/>
                  </a:lnTo>
                  <a:lnTo>
                    <a:pt x="556" y="726"/>
                  </a:lnTo>
                  <a:lnTo>
                    <a:pt x="558" y="704"/>
                  </a:lnTo>
                  <a:lnTo>
                    <a:pt x="559" y="680"/>
                  </a:lnTo>
                  <a:lnTo>
                    <a:pt x="568" y="647"/>
                  </a:lnTo>
                  <a:lnTo>
                    <a:pt x="524" y="647"/>
                  </a:lnTo>
                  <a:lnTo>
                    <a:pt x="439" y="729"/>
                  </a:lnTo>
                  <a:lnTo>
                    <a:pt x="425" y="723"/>
                  </a:lnTo>
                  <a:lnTo>
                    <a:pt x="385" y="698"/>
                  </a:lnTo>
                  <a:lnTo>
                    <a:pt x="352" y="675"/>
                  </a:lnTo>
                  <a:lnTo>
                    <a:pt x="312" y="646"/>
                  </a:lnTo>
                  <a:lnTo>
                    <a:pt x="291" y="626"/>
                  </a:lnTo>
                  <a:lnTo>
                    <a:pt x="269" y="608"/>
                  </a:lnTo>
                  <a:lnTo>
                    <a:pt x="242" y="582"/>
                  </a:lnTo>
                  <a:lnTo>
                    <a:pt x="216" y="556"/>
                  </a:lnTo>
                  <a:lnTo>
                    <a:pt x="192" y="525"/>
                  </a:lnTo>
                  <a:lnTo>
                    <a:pt x="173" y="498"/>
                  </a:lnTo>
                  <a:lnTo>
                    <a:pt x="155" y="468"/>
                  </a:lnTo>
                  <a:lnTo>
                    <a:pt x="136" y="438"/>
                  </a:lnTo>
                  <a:lnTo>
                    <a:pt x="126" y="414"/>
                  </a:lnTo>
                  <a:lnTo>
                    <a:pt x="113" y="381"/>
                  </a:lnTo>
                  <a:lnTo>
                    <a:pt x="102" y="347"/>
                  </a:lnTo>
                  <a:lnTo>
                    <a:pt x="93" y="316"/>
                  </a:lnTo>
                  <a:lnTo>
                    <a:pt x="83" y="282"/>
                  </a:lnTo>
                  <a:lnTo>
                    <a:pt x="75" y="243"/>
                  </a:lnTo>
                  <a:lnTo>
                    <a:pt x="67" y="204"/>
                  </a:lnTo>
                  <a:lnTo>
                    <a:pt x="66" y="168"/>
                  </a:lnTo>
                  <a:lnTo>
                    <a:pt x="64" y="144"/>
                  </a:lnTo>
                  <a:lnTo>
                    <a:pt x="65" y="118"/>
                  </a:lnTo>
                  <a:lnTo>
                    <a:pt x="68" y="99"/>
                  </a:lnTo>
                  <a:lnTo>
                    <a:pt x="73" y="79"/>
                  </a:lnTo>
                  <a:lnTo>
                    <a:pt x="80" y="61"/>
                  </a:lnTo>
                  <a:lnTo>
                    <a:pt x="107" y="0"/>
                  </a:lnTo>
                </a:path>
              </a:pathLst>
            </a:custGeom>
            <a:solidFill>
              <a:srgbClr val="008000"/>
            </a:solidFill>
            <a:ln>
              <a:noFill/>
            </a:ln>
            <a:effectLst/>
            <a:extLst>
              <a:ext uri="{91240B29-F687-4F45-9708-019B960494DF}">
                <a14:hiddenLine xmlns:a14="http://schemas.microsoft.com/office/drawing/2010/main" w="12700" cap="rnd">
                  <a:solidFill>
                    <a:srgbClr val="FAFD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33162" name="Freeform 10">
              <a:extLst>
                <a:ext uri="{FF2B5EF4-FFF2-40B4-BE49-F238E27FC236}">
                  <a16:creationId xmlns:a16="http://schemas.microsoft.com/office/drawing/2014/main" id="{A8BA3E8E-1921-4006-89EE-95081C19FE61}"/>
                </a:ext>
              </a:extLst>
            </p:cNvPr>
            <p:cNvSpPr>
              <a:spLocks/>
            </p:cNvSpPr>
            <p:nvPr/>
          </p:nvSpPr>
          <p:spPr bwMode="auto">
            <a:xfrm>
              <a:off x="431" y="1004"/>
              <a:ext cx="602" cy="912"/>
            </a:xfrm>
            <a:custGeom>
              <a:avLst/>
              <a:gdLst>
                <a:gd name="T0" fmla="*/ 61 w 602"/>
                <a:gd name="T1" fmla="*/ 44 h 912"/>
                <a:gd name="T2" fmla="*/ 39 w 602"/>
                <a:gd name="T3" fmla="*/ 86 h 912"/>
                <a:gd name="T4" fmla="*/ 22 w 602"/>
                <a:gd name="T5" fmla="*/ 128 h 912"/>
                <a:gd name="T6" fmla="*/ 9 w 602"/>
                <a:gd name="T7" fmla="*/ 180 h 912"/>
                <a:gd name="T8" fmla="*/ 2 w 602"/>
                <a:gd name="T9" fmla="*/ 224 h 912"/>
                <a:gd name="T10" fmla="*/ 2 w 602"/>
                <a:gd name="T11" fmla="*/ 286 h 912"/>
                <a:gd name="T12" fmla="*/ 7 w 602"/>
                <a:gd name="T13" fmla="*/ 367 h 912"/>
                <a:gd name="T14" fmla="*/ 21 w 602"/>
                <a:gd name="T15" fmla="*/ 434 h 912"/>
                <a:gd name="T16" fmla="*/ 41 w 602"/>
                <a:gd name="T17" fmla="*/ 511 h 912"/>
                <a:gd name="T18" fmla="*/ 67 w 602"/>
                <a:gd name="T19" fmla="*/ 576 h 912"/>
                <a:gd name="T20" fmla="*/ 101 w 602"/>
                <a:gd name="T21" fmla="*/ 638 h 912"/>
                <a:gd name="T22" fmla="*/ 142 w 602"/>
                <a:gd name="T23" fmla="*/ 693 h 912"/>
                <a:gd name="T24" fmla="*/ 191 w 602"/>
                <a:gd name="T25" fmla="*/ 744 h 912"/>
                <a:gd name="T26" fmla="*/ 250 w 602"/>
                <a:gd name="T27" fmla="*/ 784 h 912"/>
                <a:gd name="T28" fmla="*/ 306 w 602"/>
                <a:gd name="T29" fmla="*/ 814 h 912"/>
                <a:gd name="T30" fmla="*/ 245 w 602"/>
                <a:gd name="T31" fmla="*/ 911 h 912"/>
                <a:gd name="T32" fmla="*/ 301 w 602"/>
                <a:gd name="T33" fmla="*/ 898 h 912"/>
                <a:gd name="T34" fmla="*/ 359 w 602"/>
                <a:gd name="T35" fmla="*/ 889 h 912"/>
                <a:gd name="T36" fmla="*/ 417 w 602"/>
                <a:gd name="T37" fmla="*/ 886 h 912"/>
                <a:gd name="T38" fmla="*/ 477 w 602"/>
                <a:gd name="T39" fmla="*/ 887 h 912"/>
                <a:gd name="T40" fmla="*/ 549 w 602"/>
                <a:gd name="T41" fmla="*/ 893 h 912"/>
                <a:gd name="T42" fmla="*/ 601 w 602"/>
                <a:gd name="T43" fmla="*/ 900 h 912"/>
                <a:gd name="T44" fmla="*/ 572 w 602"/>
                <a:gd name="T45" fmla="*/ 861 h 912"/>
                <a:gd name="T46" fmla="*/ 547 w 602"/>
                <a:gd name="T47" fmla="*/ 814 h 912"/>
                <a:gd name="T48" fmla="*/ 539 w 602"/>
                <a:gd name="T49" fmla="*/ 786 h 912"/>
                <a:gd name="T50" fmla="*/ 531 w 602"/>
                <a:gd name="T51" fmla="*/ 744 h 912"/>
                <a:gd name="T52" fmla="*/ 532 w 602"/>
                <a:gd name="T53" fmla="*/ 704 h 912"/>
                <a:gd name="T54" fmla="*/ 541 w 602"/>
                <a:gd name="T55" fmla="*/ 647 h 912"/>
                <a:gd name="T56" fmla="*/ 406 w 602"/>
                <a:gd name="T57" fmla="*/ 723 h 912"/>
                <a:gd name="T58" fmla="*/ 336 w 602"/>
                <a:gd name="T59" fmla="*/ 675 h 912"/>
                <a:gd name="T60" fmla="*/ 278 w 602"/>
                <a:gd name="T61" fmla="*/ 626 h 912"/>
                <a:gd name="T62" fmla="*/ 231 w 602"/>
                <a:gd name="T63" fmla="*/ 582 h 912"/>
                <a:gd name="T64" fmla="*/ 184 w 602"/>
                <a:gd name="T65" fmla="*/ 525 h 912"/>
                <a:gd name="T66" fmla="*/ 148 w 602"/>
                <a:gd name="T67" fmla="*/ 468 h 912"/>
                <a:gd name="T68" fmla="*/ 120 w 602"/>
                <a:gd name="T69" fmla="*/ 414 h 912"/>
                <a:gd name="T70" fmla="*/ 98 w 602"/>
                <a:gd name="T71" fmla="*/ 347 h 912"/>
                <a:gd name="T72" fmla="*/ 80 w 602"/>
                <a:gd name="T73" fmla="*/ 282 h 912"/>
                <a:gd name="T74" fmla="*/ 64 w 602"/>
                <a:gd name="T75" fmla="*/ 204 h 912"/>
                <a:gd name="T76" fmla="*/ 61 w 602"/>
                <a:gd name="T77" fmla="*/ 144 h 912"/>
                <a:gd name="T78" fmla="*/ 65 w 602"/>
                <a:gd name="T79" fmla="*/ 98 h 912"/>
                <a:gd name="T80" fmla="*/ 77 w 602"/>
                <a:gd name="T81" fmla="*/ 61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2" h="912">
                  <a:moveTo>
                    <a:pt x="103" y="0"/>
                  </a:moveTo>
                  <a:lnTo>
                    <a:pt x="61" y="44"/>
                  </a:lnTo>
                  <a:lnTo>
                    <a:pt x="50" y="63"/>
                  </a:lnTo>
                  <a:lnTo>
                    <a:pt x="39" y="86"/>
                  </a:lnTo>
                  <a:lnTo>
                    <a:pt x="30" y="104"/>
                  </a:lnTo>
                  <a:lnTo>
                    <a:pt x="22" y="128"/>
                  </a:lnTo>
                  <a:lnTo>
                    <a:pt x="14" y="152"/>
                  </a:lnTo>
                  <a:lnTo>
                    <a:pt x="9" y="180"/>
                  </a:lnTo>
                  <a:lnTo>
                    <a:pt x="5" y="202"/>
                  </a:lnTo>
                  <a:lnTo>
                    <a:pt x="2" y="224"/>
                  </a:lnTo>
                  <a:lnTo>
                    <a:pt x="0" y="257"/>
                  </a:lnTo>
                  <a:lnTo>
                    <a:pt x="2" y="286"/>
                  </a:lnTo>
                  <a:lnTo>
                    <a:pt x="4" y="320"/>
                  </a:lnTo>
                  <a:lnTo>
                    <a:pt x="7" y="367"/>
                  </a:lnTo>
                  <a:lnTo>
                    <a:pt x="13" y="404"/>
                  </a:lnTo>
                  <a:lnTo>
                    <a:pt x="21" y="434"/>
                  </a:lnTo>
                  <a:lnTo>
                    <a:pt x="31" y="478"/>
                  </a:lnTo>
                  <a:lnTo>
                    <a:pt x="41" y="511"/>
                  </a:lnTo>
                  <a:lnTo>
                    <a:pt x="54" y="543"/>
                  </a:lnTo>
                  <a:lnTo>
                    <a:pt x="67" y="576"/>
                  </a:lnTo>
                  <a:lnTo>
                    <a:pt x="84" y="609"/>
                  </a:lnTo>
                  <a:lnTo>
                    <a:pt x="101" y="638"/>
                  </a:lnTo>
                  <a:lnTo>
                    <a:pt x="119" y="666"/>
                  </a:lnTo>
                  <a:lnTo>
                    <a:pt x="142" y="693"/>
                  </a:lnTo>
                  <a:lnTo>
                    <a:pt x="165" y="719"/>
                  </a:lnTo>
                  <a:lnTo>
                    <a:pt x="191" y="744"/>
                  </a:lnTo>
                  <a:lnTo>
                    <a:pt x="223" y="767"/>
                  </a:lnTo>
                  <a:lnTo>
                    <a:pt x="250" y="784"/>
                  </a:lnTo>
                  <a:lnTo>
                    <a:pt x="282" y="801"/>
                  </a:lnTo>
                  <a:lnTo>
                    <a:pt x="306" y="814"/>
                  </a:lnTo>
                  <a:lnTo>
                    <a:pt x="340" y="831"/>
                  </a:lnTo>
                  <a:lnTo>
                    <a:pt x="245" y="911"/>
                  </a:lnTo>
                  <a:lnTo>
                    <a:pt x="274" y="904"/>
                  </a:lnTo>
                  <a:lnTo>
                    <a:pt x="301" y="898"/>
                  </a:lnTo>
                  <a:lnTo>
                    <a:pt x="328" y="893"/>
                  </a:lnTo>
                  <a:lnTo>
                    <a:pt x="359" y="889"/>
                  </a:lnTo>
                  <a:lnTo>
                    <a:pt x="391" y="887"/>
                  </a:lnTo>
                  <a:lnTo>
                    <a:pt x="417" y="886"/>
                  </a:lnTo>
                  <a:lnTo>
                    <a:pt x="447" y="886"/>
                  </a:lnTo>
                  <a:lnTo>
                    <a:pt x="477" y="887"/>
                  </a:lnTo>
                  <a:lnTo>
                    <a:pt x="515" y="890"/>
                  </a:lnTo>
                  <a:lnTo>
                    <a:pt x="549" y="893"/>
                  </a:lnTo>
                  <a:lnTo>
                    <a:pt x="572" y="896"/>
                  </a:lnTo>
                  <a:lnTo>
                    <a:pt x="601" y="900"/>
                  </a:lnTo>
                  <a:lnTo>
                    <a:pt x="586" y="880"/>
                  </a:lnTo>
                  <a:lnTo>
                    <a:pt x="572" y="861"/>
                  </a:lnTo>
                  <a:lnTo>
                    <a:pt x="558" y="837"/>
                  </a:lnTo>
                  <a:lnTo>
                    <a:pt x="547" y="814"/>
                  </a:lnTo>
                  <a:lnTo>
                    <a:pt x="542" y="800"/>
                  </a:lnTo>
                  <a:lnTo>
                    <a:pt x="539" y="786"/>
                  </a:lnTo>
                  <a:lnTo>
                    <a:pt x="533" y="764"/>
                  </a:lnTo>
                  <a:lnTo>
                    <a:pt x="531" y="744"/>
                  </a:lnTo>
                  <a:lnTo>
                    <a:pt x="530" y="726"/>
                  </a:lnTo>
                  <a:lnTo>
                    <a:pt x="532" y="704"/>
                  </a:lnTo>
                  <a:lnTo>
                    <a:pt x="533" y="680"/>
                  </a:lnTo>
                  <a:lnTo>
                    <a:pt x="541" y="647"/>
                  </a:lnTo>
                  <a:lnTo>
                    <a:pt x="439" y="745"/>
                  </a:lnTo>
                  <a:lnTo>
                    <a:pt x="406" y="723"/>
                  </a:lnTo>
                  <a:lnTo>
                    <a:pt x="367" y="698"/>
                  </a:lnTo>
                  <a:lnTo>
                    <a:pt x="336" y="675"/>
                  </a:lnTo>
                  <a:lnTo>
                    <a:pt x="298" y="646"/>
                  </a:lnTo>
                  <a:lnTo>
                    <a:pt x="278" y="626"/>
                  </a:lnTo>
                  <a:lnTo>
                    <a:pt x="257" y="608"/>
                  </a:lnTo>
                  <a:lnTo>
                    <a:pt x="231" y="582"/>
                  </a:lnTo>
                  <a:lnTo>
                    <a:pt x="207" y="556"/>
                  </a:lnTo>
                  <a:lnTo>
                    <a:pt x="184" y="525"/>
                  </a:lnTo>
                  <a:lnTo>
                    <a:pt x="166" y="498"/>
                  </a:lnTo>
                  <a:lnTo>
                    <a:pt x="148" y="468"/>
                  </a:lnTo>
                  <a:lnTo>
                    <a:pt x="131" y="438"/>
                  </a:lnTo>
                  <a:lnTo>
                    <a:pt x="120" y="414"/>
                  </a:lnTo>
                  <a:lnTo>
                    <a:pt x="108" y="381"/>
                  </a:lnTo>
                  <a:lnTo>
                    <a:pt x="98" y="347"/>
                  </a:lnTo>
                  <a:lnTo>
                    <a:pt x="89" y="316"/>
                  </a:lnTo>
                  <a:lnTo>
                    <a:pt x="80" y="282"/>
                  </a:lnTo>
                  <a:lnTo>
                    <a:pt x="72" y="243"/>
                  </a:lnTo>
                  <a:lnTo>
                    <a:pt x="64" y="204"/>
                  </a:lnTo>
                  <a:lnTo>
                    <a:pt x="64" y="168"/>
                  </a:lnTo>
                  <a:lnTo>
                    <a:pt x="61" y="144"/>
                  </a:lnTo>
                  <a:lnTo>
                    <a:pt x="62" y="118"/>
                  </a:lnTo>
                  <a:lnTo>
                    <a:pt x="65" y="98"/>
                  </a:lnTo>
                  <a:lnTo>
                    <a:pt x="69" y="79"/>
                  </a:lnTo>
                  <a:lnTo>
                    <a:pt x="77" y="61"/>
                  </a:lnTo>
                  <a:lnTo>
                    <a:pt x="103" y="0"/>
                  </a:lnTo>
                </a:path>
              </a:pathLst>
            </a:custGeom>
            <a:solidFill>
              <a:srgbClr val="00FF00"/>
            </a:solidFill>
            <a:ln>
              <a:noFill/>
            </a:ln>
            <a:effectLst/>
            <a:extLst>
              <a:ext uri="{91240B29-F687-4F45-9708-019B960494DF}">
                <a14:hiddenLine xmlns:a14="http://schemas.microsoft.com/office/drawing/2010/main" w="12700" cap="rnd">
                  <a:solidFill>
                    <a:srgbClr val="FAFD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grpSp>
      <p:sp>
        <p:nvSpPr>
          <p:cNvPr id="433163" name="Line 11">
            <a:extLst>
              <a:ext uri="{FF2B5EF4-FFF2-40B4-BE49-F238E27FC236}">
                <a16:creationId xmlns:a16="http://schemas.microsoft.com/office/drawing/2014/main" id="{090FA13C-2722-4239-B8AA-A8B19A95FF34}"/>
              </a:ext>
            </a:extLst>
          </p:cNvPr>
          <p:cNvSpPr>
            <a:spLocks noChangeShapeType="1"/>
          </p:cNvSpPr>
          <p:nvPr/>
        </p:nvSpPr>
        <p:spPr bwMode="auto">
          <a:xfrm>
            <a:off x="3087688" y="4586288"/>
            <a:ext cx="3386137" cy="0"/>
          </a:xfrm>
          <a:prstGeom prst="line">
            <a:avLst/>
          </a:prstGeom>
          <a:noFill/>
          <a:ln w="57150">
            <a:solidFill>
              <a:srgbClr val="E8226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33164" name="Text Box 12">
            <a:extLst>
              <a:ext uri="{FF2B5EF4-FFF2-40B4-BE49-F238E27FC236}">
                <a16:creationId xmlns:a16="http://schemas.microsoft.com/office/drawing/2014/main" id="{93166811-0D13-4A91-881B-CC512BBE0C35}"/>
              </a:ext>
            </a:extLst>
          </p:cNvPr>
          <p:cNvSpPr txBox="1">
            <a:spLocks noChangeArrowheads="1"/>
          </p:cNvSpPr>
          <p:nvPr/>
        </p:nvSpPr>
        <p:spPr bwMode="auto">
          <a:xfrm>
            <a:off x="2806700" y="1387475"/>
            <a:ext cx="3883025" cy="94615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spAutoFit/>
          </a:bodyPr>
          <a:lstStyle/>
          <a:p>
            <a:pPr>
              <a:spcBef>
                <a:spcPct val="50%"/>
              </a:spcBef>
            </a:pPr>
            <a:r>
              <a:rPr lang="en-US" altLang="uk-UA" sz="2800" b="1">
                <a:effectLst>
                  <a:outerShdw blurRad="38100" dist="38100" dir="2700000" algn="tl">
                    <a:srgbClr val="000000"/>
                  </a:outerShdw>
                </a:effectLst>
                <a:latin typeface="Arial" panose="020B0604020202020204" pitchFamily="34" charset="0"/>
                <a:cs typeface="Arial" panose="020B0604020202020204" pitchFamily="34" charset="0"/>
              </a:rPr>
              <a:t>1. Pericardial effusion</a:t>
            </a:r>
            <a:br>
              <a:rPr lang="en-US" altLang="uk-UA" sz="2800" b="1">
                <a:effectLst>
                  <a:outerShdw blurRad="38100" dist="38100" dir="2700000" algn="tl">
                    <a:srgbClr val="000000"/>
                  </a:outerShdw>
                </a:effectLst>
                <a:latin typeface="Arial" panose="020B0604020202020204" pitchFamily="34" charset="0"/>
                <a:cs typeface="Arial" panose="020B0604020202020204" pitchFamily="34" charset="0"/>
              </a:rPr>
            </a:br>
            <a:r>
              <a:rPr lang="en-US" altLang="uk-UA" sz="2800" b="1">
                <a:effectLst>
                  <a:outerShdw blurRad="38100" dist="38100" dir="2700000" algn="tl">
                    <a:srgbClr val="000000"/>
                  </a:outerShdw>
                </a:effectLst>
                <a:latin typeface="Arial" panose="020B0604020202020204" pitchFamily="34" charset="0"/>
                <a:cs typeface="Arial" panose="020B0604020202020204" pitchFamily="34" charset="0"/>
              </a:rPr>
              <a:t>2. Cardiomyopathy</a:t>
            </a:r>
            <a:r>
              <a:rPr lang="en-US" altLang="uk-UA" sz="2400" b="1">
                <a:effectLst>
                  <a:outerShdw blurRad="38100" dist="38100" dir="2700000" algn="tl">
                    <a:srgbClr val="000000"/>
                  </a:outerShdw>
                </a:effectLst>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33163"/>
                                        </p:tgtEl>
                                        <p:attrNameLst>
                                          <p:attrName>style.visibility</p:attrName>
                                        </p:attrNameLst>
                                      </p:cBhvr>
                                      <p:to>
                                        <p:strVal val="visible"/>
                                      </p:to>
                                    </p:set>
                                    <p:anim calcmode="lin" valueType="num">
                                      <p:cBhvr>
                                        <p:cTn id="7" dur="500" fill="hold"/>
                                        <p:tgtEl>
                                          <p:spTgt spid="433163"/>
                                        </p:tgtEl>
                                        <p:attrNameLst>
                                          <p:attrName>ppt_w</p:attrName>
                                        </p:attrNameLst>
                                      </p:cBhvr>
                                      <p:tavLst>
                                        <p:tav tm="0%">
                                          <p:val>
                                            <p:fltVal val="0"/>
                                          </p:val>
                                        </p:tav>
                                        <p:tav tm="100%">
                                          <p:val>
                                            <p:strVal val="#ppt_w"/>
                                          </p:val>
                                        </p:tav>
                                      </p:tavLst>
                                    </p:anim>
                                    <p:anim calcmode="lin" valueType="num">
                                      <p:cBhvr>
                                        <p:cTn id="8" dur="500" fill="hold"/>
                                        <p:tgtEl>
                                          <p:spTgt spid="433163"/>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33159"/>
                                        </p:tgtEl>
                                        <p:attrNameLst>
                                          <p:attrName>style.visibility</p:attrName>
                                        </p:attrNameLst>
                                      </p:cBhvr>
                                      <p:to>
                                        <p:strVal val="visible"/>
                                      </p:to>
                                    </p:set>
                                    <p:animEffect transition="in" filter="wipe(up)">
                                      <p:cBhvr>
                                        <p:cTn id="12" dur="500"/>
                                        <p:tgtEl>
                                          <p:spTgt spid="433159"/>
                                        </p:tgtEl>
                                      </p:cBhvr>
                                    </p:animEffect>
                                  </p:childTnLst>
                                </p:cTn>
                              </p:par>
                            </p:childTnLst>
                          </p:cTn>
                        </p:par>
                        <p:par>
                          <p:cTn id="13" fill="hold" nodeType="afterGroup">
                            <p:stCondLst>
                              <p:cond delay="1000"/>
                            </p:stCondLst>
                            <p:childTnLst>
                              <p:par>
                                <p:cTn id="14" presetID="17" presetClass="entr" presetSubtype="8" fill="hold" nodeType="afterEffect">
                                  <p:stCondLst>
                                    <p:cond delay="0"/>
                                  </p:stCondLst>
                                  <p:childTnLst>
                                    <p:set>
                                      <p:cBhvr>
                                        <p:cTn id="15" dur="1" fill="hold">
                                          <p:stCondLst>
                                            <p:cond delay="0"/>
                                          </p:stCondLst>
                                        </p:cTn>
                                        <p:tgtEl>
                                          <p:spTgt spid="433160"/>
                                        </p:tgtEl>
                                        <p:attrNameLst>
                                          <p:attrName>style.visibility</p:attrName>
                                        </p:attrNameLst>
                                      </p:cBhvr>
                                      <p:to>
                                        <p:strVal val="visible"/>
                                      </p:to>
                                    </p:set>
                                    <p:anim calcmode="lin" valueType="num">
                                      <p:cBhvr>
                                        <p:cTn id="16" dur="500" fill="hold"/>
                                        <p:tgtEl>
                                          <p:spTgt spid="433160"/>
                                        </p:tgtEl>
                                        <p:attrNameLst>
                                          <p:attrName>ppt_x</p:attrName>
                                        </p:attrNameLst>
                                      </p:cBhvr>
                                      <p:tavLst>
                                        <p:tav tm="0%">
                                          <p:val>
                                            <p:strVal val="#ppt_x-#ppt_w/2"/>
                                          </p:val>
                                        </p:tav>
                                        <p:tav tm="100%">
                                          <p:val>
                                            <p:strVal val="#ppt_x"/>
                                          </p:val>
                                        </p:tav>
                                      </p:tavLst>
                                    </p:anim>
                                    <p:anim calcmode="lin" valueType="num">
                                      <p:cBhvr>
                                        <p:cTn id="17" dur="500" fill="hold"/>
                                        <p:tgtEl>
                                          <p:spTgt spid="433160"/>
                                        </p:tgtEl>
                                        <p:attrNameLst>
                                          <p:attrName>ppt_y</p:attrName>
                                        </p:attrNameLst>
                                      </p:cBhvr>
                                      <p:tavLst>
                                        <p:tav tm="0%">
                                          <p:val>
                                            <p:strVal val="#ppt_y"/>
                                          </p:val>
                                        </p:tav>
                                        <p:tav tm="100%">
                                          <p:val>
                                            <p:strVal val="#ppt_y"/>
                                          </p:val>
                                        </p:tav>
                                      </p:tavLst>
                                    </p:anim>
                                    <p:anim calcmode="lin" valueType="num">
                                      <p:cBhvr>
                                        <p:cTn id="18" dur="500" fill="hold"/>
                                        <p:tgtEl>
                                          <p:spTgt spid="433160"/>
                                        </p:tgtEl>
                                        <p:attrNameLst>
                                          <p:attrName>ppt_w</p:attrName>
                                        </p:attrNameLst>
                                      </p:cBhvr>
                                      <p:tavLst>
                                        <p:tav tm="0%">
                                          <p:val>
                                            <p:fltVal val="0"/>
                                          </p:val>
                                        </p:tav>
                                        <p:tav tm="100%">
                                          <p:val>
                                            <p:strVal val="#ppt_w"/>
                                          </p:val>
                                        </p:tav>
                                      </p:tavLst>
                                    </p:anim>
                                    <p:anim calcmode="lin" valueType="num">
                                      <p:cBhvr>
                                        <p:cTn id="19" dur="500" fill="hold"/>
                                        <p:tgtEl>
                                          <p:spTgt spid="433160"/>
                                        </p:tgtEl>
                                        <p:attrNameLst>
                                          <p:attrName>ppt_h</p:attrName>
                                        </p:attrNameLst>
                                      </p:cBhvr>
                                      <p:tavLst>
                                        <p:tav tm="0%">
                                          <p:val>
                                            <p:strVal val="#ppt_h"/>
                                          </p:val>
                                        </p:tav>
                                        <p:tav tm="100%">
                                          <p:val>
                                            <p:strVal val="#ppt_h"/>
                                          </p:val>
                                        </p:tav>
                                      </p:tavLst>
                                    </p:anim>
                                  </p:childTnLst>
                                </p:cTn>
                              </p:par>
                            </p:childTnLst>
                          </p:cTn>
                        </p:par>
                        <p:par>
                          <p:cTn id="20" fill="hold" nodeType="afterGroup">
                            <p:stCondLst>
                              <p:cond delay="1500"/>
                            </p:stCondLst>
                            <p:childTnLst>
                              <p:par>
                                <p:cTn id="21" presetID="17" presetClass="entr" presetSubtype="2" fill="hold" nodeType="afterEffect">
                                  <p:stCondLst>
                                    <p:cond delay="0"/>
                                  </p:stCondLst>
                                  <p:childTnLst>
                                    <p:set>
                                      <p:cBhvr>
                                        <p:cTn id="22" dur="1" fill="hold">
                                          <p:stCondLst>
                                            <p:cond delay="0"/>
                                          </p:stCondLst>
                                        </p:cTn>
                                        <p:tgtEl>
                                          <p:spTgt spid="433154"/>
                                        </p:tgtEl>
                                        <p:attrNameLst>
                                          <p:attrName>style.visibility</p:attrName>
                                        </p:attrNameLst>
                                      </p:cBhvr>
                                      <p:to>
                                        <p:strVal val="visible"/>
                                      </p:to>
                                    </p:set>
                                    <p:anim calcmode="lin" valueType="num">
                                      <p:cBhvr>
                                        <p:cTn id="23" dur="500" fill="hold"/>
                                        <p:tgtEl>
                                          <p:spTgt spid="433154"/>
                                        </p:tgtEl>
                                        <p:attrNameLst>
                                          <p:attrName>ppt_x</p:attrName>
                                        </p:attrNameLst>
                                      </p:cBhvr>
                                      <p:tavLst>
                                        <p:tav tm="0%">
                                          <p:val>
                                            <p:strVal val="#ppt_x+#ppt_w/2"/>
                                          </p:val>
                                        </p:tav>
                                        <p:tav tm="100%">
                                          <p:val>
                                            <p:strVal val="#ppt_x"/>
                                          </p:val>
                                        </p:tav>
                                      </p:tavLst>
                                    </p:anim>
                                    <p:anim calcmode="lin" valueType="num">
                                      <p:cBhvr>
                                        <p:cTn id="24" dur="500" fill="hold"/>
                                        <p:tgtEl>
                                          <p:spTgt spid="433154"/>
                                        </p:tgtEl>
                                        <p:attrNameLst>
                                          <p:attrName>ppt_y</p:attrName>
                                        </p:attrNameLst>
                                      </p:cBhvr>
                                      <p:tavLst>
                                        <p:tav tm="0%">
                                          <p:val>
                                            <p:strVal val="#ppt_y"/>
                                          </p:val>
                                        </p:tav>
                                        <p:tav tm="100%">
                                          <p:val>
                                            <p:strVal val="#ppt_y"/>
                                          </p:val>
                                        </p:tav>
                                      </p:tavLst>
                                    </p:anim>
                                    <p:anim calcmode="lin" valueType="num">
                                      <p:cBhvr>
                                        <p:cTn id="25" dur="500" fill="hold"/>
                                        <p:tgtEl>
                                          <p:spTgt spid="433154"/>
                                        </p:tgtEl>
                                        <p:attrNameLst>
                                          <p:attrName>ppt_w</p:attrName>
                                        </p:attrNameLst>
                                      </p:cBhvr>
                                      <p:tavLst>
                                        <p:tav tm="0%">
                                          <p:val>
                                            <p:fltVal val="0"/>
                                          </p:val>
                                        </p:tav>
                                        <p:tav tm="100%">
                                          <p:val>
                                            <p:strVal val="#ppt_w"/>
                                          </p:val>
                                        </p:tav>
                                      </p:tavLst>
                                    </p:anim>
                                    <p:anim calcmode="lin" valueType="num">
                                      <p:cBhvr>
                                        <p:cTn id="26" dur="500" fill="hold"/>
                                        <p:tgtEl>
                                          <p:spTgt spid="433154"/>
                                        </p:tgtEl>
                                        <p:attrNameLst>
                                          <p:attrName>ppt_h</p:attrName>
                                        </p:attrNameLst>
                                      </p:cBhvr>
                                      <p:tavLst>
                                        <p:tav tm="0%">
                                          <p:val>
                                            <p:strVal val="#ppt_h"/>
                                          </p:val>
                                        </p:tav>
                                        <p:tav tm="100%">
                                          <p:val>
                                            <p:strVal val="#ppt_h"/>
                                          </p:val>
                                        </p:tav>
                                      </p:tavLst>
                                    </p:anim>
                                  </p:childTnLst>
                                </p:cTn>
                              </p:par>
                            </p:childTnLst>
                          </p:cTn>
                        </p:par>
                        <p:par>
                          <p:cTn id="27" fill="hold" nodeType="afterGroup">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433164"/>
                                        </p:tgtEl>
                                        <p:attrNameLst>
                                          <p:attrName>style.visibility</p:attrName>
                                        </p:attrNameLst>
                                      </p:cBhvr>
                                      <p:to>
                                        <p:strVal val="visible"/>
                                      </p:to>
                                    </p:set>
                                    <p:animEffect transition="in" filter="wipe(up)">
                                      <p:cBhvr>
                                        <p:cTn id="30" dur="500"/>
                                        <p:tgtEl>
                                          <p:spTgt spid="433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9" grpId="0" autoUpdateAnimBg="0"/>
      <p:bldP spid="433164" grpId="0" autoUpdateAnimBg="0"/>
    </p:bldLst>
  </p:timing>
</p:sld>
</file>

<file path=ppt/slides/slide8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34182" name="Picture 6">
            <a:extLst>
              <a:ext uri="{FF2B5EF4-FFF2-40B4-BE49-F238E27FC236}">
                <a16:creationId xmlns:a16="http://schemas.microsoft.com/office/drawing/2014/main" id="{4DA6CE16-5C11-45E4-A142-E33029B0DC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1066800"/>
            <a:ext cx="4405313" cy="426720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434181" name="Rectangle 5">
            <a:extLst>
              <a:ext uri="{FF2B5EF4-FFF2-40B4-BE49-F238E27FC236}">
                <a16:creationId xmlns:a16="http://schemas.microsoft.com/office/drawing/2014/main" id="{D727D671-8F04-4D33-A6AE-F41454B7F72C}"/>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34180" name="Text Box 4">
            <a:extLst>
              <a:ext uri="{FF2B5EF4-FFF2-40B4-BE49-F238E27FC236}">
                <a16:creationId xmlns:a16="http://schemas.microsoft.com/office/drawing/2014/main" id="{43CEA51B-DC52-4A32-A801-AF8843E048D2}"/>
              </a:ext>
            </a:extLst>
          </p:cNvPr>
          <p:cNvSpPr txBox="1">
            <a:spLocks noChangeArrowheads="1"/>
          </p:cNvSpPr>
          <p:nvPr/>
        </p:nvSpPr>
        <p:spPr bwMode="auto">
          <a:xfrm>
            <a:off x="2362200" y="5562600"/>
            <a:ext cx="4419600" cy="36671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b="1">
                <a:solidFill>
                  <a:schemeClr val="tx2"/>
                </a:solidFill>
                <a:latin typeface="Arial" panose="020B0604020202020204" pitchFamily="34" charset="0"/>
                <a:cs typeface="Arial" panose="020B0604020202020204" pitchFamily="34" charset="0"/>
              </a:rPr>
              <a:t>Dilated Cardiomyopathy</a:t>
            </a:r>
            <a:endParaRPr lang="en-US" altLang="uk-UA">
              <a:latin typeface="Arial" panose="020B0604020202020204" pitchFamily="34" charset="0"/>
            </a:endParaRPr>
          </a:p>
        </p:txBody>
      </p:sp>
    </p:spTree>
  </p:cSld>
  <p:clrMapOvr>
    <a:masterClrMapping/>
  </p:clrMapOvr>
</p:sld>
</file>

<file path=ppt/slides/slide8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35210" name="Picture 10">
            <a:extLst>
              <a:ext uri="{FF2B5EF4-FFF2-40B4-BE49-F238E27FC236}">
                <a16:creationId xmlns:a16="http://schemas.microsoft.com/office/drawing/2014/main" id="{31D6E9EE-E29B-45D8-9BAF-99354A9EB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914400"/>
            <a:ext cx="4953000" cy="3859213"/>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435209" name="Text Box 9">
            <a:extLst>
              <a:ext uri="{FF2B5EF4-FFF2-40B4-BE49-F238E27FC236}">
                <a16:creationId xmlns:a16="http://schemas.microsoft.com/office/drawing/2014/main" id="{62309099-DF00-4795-A2E5-63D360CD0F8A}"/>
              </a:ext>
            </a:extLst>
          </p:cNvPr>
          <p:cNvSpPr txBox="1">
            <a:spLocks noChangeArrowheads="1"/>
          </p:cNvSpPr>
          <p:nvPr/>
        </p:nvSpPr>
        <p:spPr bwMode="auto">
          <a:xfrm>
            <a:off x="457200" y="5715000"/>
            <a:ext cx="81534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b="1">
                <a:latin typeface="Arial" panose="020B0604020202020204" pitchFamily="34" charset="0"/>
                <a:cs typeface="Arial" panose="020B0604020202020204" pitchFamily="34" charset="0"/>
              </a:rPr>
              <a:t>ECG-gated spin-echo image in </a:t>
            </a:r>
            <a:br>
              <a:rPr lang="en-US" altLang="uk-UA" b="1">
                <a:latin typeface="Arial" panose="020B0604020202020204" pitchFamily="34" charset="0"/>
                <a:cs typeface="Arial" panose="020B0604020202020204" pitchFamily="34" charset="0"/>
              </a:rPr>
            </a:br>
            <a:r>
              <a:rPr lang="en-US" altLang="uk-UA" b="1">
                <a:latin typeface="Arial" panose="020B0604020202020204" pitchFamily="34" charset="0"/>
                <a:cs typeface="Arial" panose="020B0604020202020204" pitchFamily="34" charset="0"/>
              </a:rPr>
              <a:t>coronal plane - severe symmetrical hypertrophy of LV</a:t>
            </a:r>
            <a:endParaRPr lang="en-US" altLang="uk-UA">
              <a:latin typeface="Arial" panose="020B0604020202020204" pitchFamily="34" charset="0"/>
            </a:endParaRPr>
          </a:p>
        </p:txBody>
      </p:sp>
      <p:sp>
        <p:nvSpPr>
          <p:cNvPr id="435208" name="Text Box 8">
            <a:extLst>
              <a:ext uri="{FF2B5EF4-FFF2-40B4-BE49-F238E27FC236}">
                <a16:creationId xmlns:a16="http://schemas.microsoft.com/office/drawing/2014/main" id="{A92BB91F-3B7A-41EF-B58F-BA05F147E027}"/>
              </a:ext>
            </a:extLst>
          </p:cNvPr>
          <p:cNvSpPr txBox="1">
            <a:spLocks noChangeArrowheads="1"/>
          </p:cNvSpPr>
          <p:nvPr/>
        </p:nvSpPr>
        <p:spPr bwMode="auto">
          <a:xfrm>
            <a:off x="2209800" y="4967288"/>
            <a:ext cx="4876800"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b="1">
                <a:solidFill>
                  <a:schemeClr val="tx2"/>
                </a:solidFill>
                <a:latin typeface="Arial" panose="020B0604020202020204" pitchFamily="34" charset="0"/>
                <a:cs typeface="Arial" panose="020B0604020202020204" pitchFamily="34" charset="0"/>
              </a:rPr>
              <a:t>Hypertrophic Cardiomyopathy</a:t>
            </a:r>
            <a:endParaRPr lang="en-US" altLang="uk-UA">
              <a:latin typeface="Arial" panose="020B0604020202020204" pitchFamily="34" charset="0"/>
            </a:endParaRPr>
          </a:p>
        </p:txBody>
      </p:sp>
      <p:sp>
        <p:nvSpPr>
          <p:cNvPr id="435207" name="Text Box 7">
            <a:extLst>
              <a:ext uri="{FF2B5EF4-FFF2-40B4-BE49-F238E27FC236}">
                <a16:creationId xmlns:a16="http://schemas.microsoft.com/office/drawing/2014/main" id="{22A26C6E-CFEB-4D77-AF0C-24CB57E31018}"/>
              </a:ext>
            </a:extLst>
          </p:cNvPr>
          <p:cNvSpPr txBox="1">
            <a:spLocks noChangeArrowheads="1"/>
          </p:cNvSpPr>
          <p:nvPr/>
        </p:nvSpPr>
        <p:spPr bwMode="auto">
          <a:xfrm>
            <a:off x="5715000" y="4495800"/>
            <a:ext cx="1371600" cy="2444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r">
              <a:spcBef>
                <a:spcPct val="50%"/>
              </a:spcBef>
            </a:pPr>
            <a:r>
              <a:rPr lang="en-US" altLang="uk-UA" sz="1000" b="1">
                <a:solidFill>
                  <a:schemeClr val="bg2"/>
                </a:solidFill>
                <a:latin typeface="Arial" panose="020B0604020202020204" pitchFamily="34" charset="0"/>
                <a:cs typeface="Arial" panose="020B0604020202020204" pitchFamily="34" charset="0"/>
              </a:rPr>
              <a:t>Amersham</a:t>
            </a:r>
            <a:endParaRPr lang="en-US" altLang="uk-UA">
              <a:latin typeface="Arial" panose="020B0604020202020204" pitchFamily="34" charset="0"/>
            </a:endParaRPr>
          </a:p>
        </p:txBody>
      </p:sp>
      <p:sp>
        <p:nvSpPr>
          <p:cNvPr id="435206" name="Rectangle 6">
            <a:extLst>
              <a:ext uri="{FF2B5EF4-FFF2-40B4-BE49-F238E27FC236}">
                <a16:creationId xmlns:a16="http://schemas.microsoft.com/office/drawing/2014/main" id="{96EBC849-FFCF-405A-8995-F6303817081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35205" name="Picture 5">
            <a:extLst>
              <a:ext uri="{FF2B5EF4-FFF2-40B4-BE49-F238E27FC236}">
                <a16:creationId xmlns:a16="http://schemas.microsoft.com/office/drawing/2014/main" id="{D443076C-77E6-4CDC-8269-A489E55A2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3163" y="5080000"/>
            <a:ext cx="1130300" cy="125095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762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35204" name="Line 4">
            <a:extLst>
              <a:ext uri="{FF2B5EF4-FFF2-40B4-BE49-F238E27FC236}">
                <a16:creationId xmlns:a16="http://schemas.microsoft.com/office/drawing/2014/main" id="{6FB8B7B6-1855-4BFF-AAF5-5ABF1AF7D0EB}"/>
              </a:ext>
            </a:extLst>
          </p:cNvPr>
          <p:cNvSpPr>
            <a:spLocks noChangeShapeType="1"/>
          </p:cNvSpPr>
          <p:nvPr/>
        </p:nvSpPr>
        <p:spPr bwMode="auto">
          <a:xfrm flipH="1">
            <a:off x="6083300" y="2762250"/>
            <a:ext cx="1436688" cy="522288"/>
          </a:xfrm>
          <a:prstGeom prst="line">
            <a:avLst/>
          </a:prstGeom>
          <a:noFill/>
          <a:ln w="76200">
            <a:solidFill>
              <a:srgbClr val="CF0E3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8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36233" name="Rectangle 9">
            <a:extLst>
              <a:ext uri="{FF2B5EF4-FFF2-40B4-BE49-F238E27FC236}">
                <a16:creationId xmlns:a16="http://schemas.microsoft.com/office/drawing/2014/main" id="{311036B0-41D8-4CFC-BA56-1B347DAB4B1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36232" name="Picture 8">
            <a:extLst>
              <a:ext uri="{FF2B5EF4-FFF2-40B4-BE49-F238E27FC236}">
                <a16:creationId xmlns:a16="http://schemas.microsoft.com/office/drawing/2014/main" id="{F32252DE-7DAD-41BA-ADD2-CE35EB61E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275" y="596900"/>
            <a:ext cx="3854450" cy="405765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436231" name="Text Box 7">
            <a:extLst>
              <a:ext uri="{FF2B5EF4-FFF2-40B4-BE49-F238E27FC236}">
                <a16:creationId xmlns:a16="http://schemas.microsoft.com/office/drawing/2014/main" id="{786E3B32-3FDE-40AE-B2C3-48270C8D60A4}"/>
              </a:ext>
            </a:extLst>
          </p:cNvPr>
          <p:cNvSpPr txBox="1">
            <a:spLocks noChangeArrowheads="1"/>
          </p:cNvSpPr>
          <p:nvPr/>
        </p:nvSpPr>
        <p:spPr bwMode="auto">
          <a:xfrm>
            <a:off x="1381125" y="5319713"/>
            <a:ext cx="6624638"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b="1">
                <a:solidFill>
                  <a:schemeClr val="tx2"/>
                </a:solidFill>
                <a:latin typeface="Arial" panose="020B0604020202020204" pitchFamily="34" charset="0"/>
                <a:cs typeface="Arial" panose="020B0604020202020204" pitchFamily="34" charset="0"/>
              </a:rPr>
              <a:t>Constrictive Pericarditis</a:t>
            </a:r>
            <a:br>
              <a:rPr lang="en-US" altLang="uk-UA" b="1">
                <a:solidFill>
                  <a:schemeClr val="tx2"/>
                </a:solidFill>
                <a:latin typeface="Arial" panose="020B0604020202020204" pitchFamily="34" charset="0"/>
                <a:cs typeface="Arial" panose="020B0604020202020204" pitchFamily="34" charset="0"/>
              </a:rPr>
            </a:br>
            <a:r>
              <a:rPr lang="en-US" altLang="uk-UA" b="1">
                <a:solidFill>
                  <a:schemeClr val="tx2"/>
                </a:solidFill>
                <a:latin typeface="Arial" panose="020B0604020202020204" pitchFamily="34" charset="0"/>
                <a:cs typeface="Arial" panose="020B0604020202020204" pitchFamily="34" charset="0"/>
              </a:rPr>
              <a:t>Thick calcification as seen in tuberculous pericarditis</a:t>
            </a:r>
            <a:endParaRPr lang="en-US" altLang="uk-UA">
              <a:latin typeface="Arial" panose="020B0604020202020204" pitchFamily="34" charset="0"/>
            </a:endParaRPr>
          </a:p>
        </p:txBody>
      </p:sp>
      <p:pic>
        <p:nvPicPr>
          <p:cNvPr id="436230" name="Picture 6">
            <a:extLst>
              <a:ext uri="{FF2B5EF4-FFF2-40B4-BE49-F238E27FC236}">
                <a16:creationId xmlns:a16="http://schemas.microsoft.com/office/drawing/2014/main" id="{1BBBB6A7-308A-4103-A372-588344447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63" y="614363"/>
            <a:ext cx="3902075" cy="4040187"/>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436229" name="Line 5">
            <a:extLst>
              <a:ext uri="{FF2B5EF4-FFF2-40B4-BE49-F238E27FC236}">
                <a16:creationId xmlns:a16="http://schemas.microsoft.com/office/drawing/2014/main" id="{B65823F4-76DA-4041-A100-054ACF46DDC2}"/>
              </a:ext>
            </a:extLst>
          </p:cNvPr>
          <p:cNvSpPr>
            <a:spLocks noChangeShapeType="1"/>
          </p:cNvSpPr>
          <p:nvPr/>
        </p:nvSpPr>
        <p:spPr bwMode="auto">
          <a:xfrm flipH="1" flipV="1">
            <a:off x="3171825" y="3956050"/>
            <a:ext cx="242888" cy="709613"/>
          </a:xfrm>
          <a:prstGeom prst="line">
            <a:avLst/>
          </a:prstGeom>
          <a:noFill/>
          <a:ln w="76200">
            <a:solidFill>
              <a:srgbClr val="CF0E3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436228" name="Line 4">
            <a:extLst>
              <a:ext uri="{FF2B5EF4-FFF2-40B4-BE49-F238E27FC236}">
                <a16:creationId xmlns:a16="http://schemas.microsoft.com/office/drawing/2014/main" id="{FCB9AD5D-6F18-46AD-8FC8-D26C05FFD952}"/>
              </a:ext>
            </a:extLst>
          </p:cNvPr>
          <p:cNvSpPr>
            <a:spLocks noChangeShapeType="1"/>
          </p:cNvSpPr>
          <p:nvPr/>
        </p:nvSpPr>
        <p:spPr bwMode="auto">
          <a:xfrm flipH="1" flipV="1">
            <a:off x="7743825" y="3806825"/>
            <a:ext cx="392113" cy="596900"/>
          </a:xfrm>
          <a:prstGeom prst="line">
            <a:avLst/>
          </a:prstGeom>
          <a:noFill/>
          <a:ln w="76200">
            <a:solidFill>
              <a:srgbClr val="CF0E3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8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98350" name="Picture 14">
            <a:extLst>
              <a:ext uri="{FF2B5EF4-FFF2-40B4-BE49-F238E27FC236}">
                <a16:creationId xmlns:a16="http://schemas.microsoft.com/office/drawing/2014/main" id="{54D4856C-0D3F-4992-9944-4042C3A9A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398349" name="Text Box 13">
            <a:extLst>
              <a:ext uri="{FF2B5EF4-FFF2-40B4-BE49-F238E27FC236}">
                <a16:creationId xmlns:a16="http://schemas.microsoft.com/office/drawing/2014/main" id="{911E1ADD-9B61-4794-99E5-9A2178B359DC}"/>
              </a:ext>
            </a:extLst>
          </p:cNvPr>
          <p:cNvSpPr txBox="1">
            <a:spLocks noChangeArrowheads="1"/>
          </p:cNvSpPr>
          <p:nvPr/>
        </p:nvSpPr>
        <p:spPr bwMode="auto">
          <a:xfrm>
            <a:off x="190500" y="2068513"/>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Ascending Aorta</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8" name="Text Box 12">
            <a:extLst>
              <a:ext uri="{FF2B5EF4-FFF2-40B4-BE49-F238E27FC236}">
                <a16:creationId xmlns:a16="http://schemas.microsoft.com/office/drawing/2014/main" id="{E2D72B6A-0FF8-4516-86A5-6DEE0F6C0485}"/>
              </a:ext>
            </a:extLst>
          </p:cNvPr>
          <p:cNvSpPr txBox="1">
            <a:spLocks noChangeArrowheads="1"/>
          </p:cNvSpPr>
          <p:nvPr/>
        </p:nvSpPr>
        <p:spPr bwMode="auto">
          <a:xfrm>
            <a:off x="79375" y="3262313"/>
            <a:ext cx="2998788"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“Double density” of LA enlargement</a:t>
            </a:r>
            <a:r>
              <a:rPr lang="en-US" altLang="uk-UA" sz="20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7" name="Text Box 11">
            <a:extLst>
              <a:ext uri="{FF2B5EF4-FFF2-40B4-BE49-F238E27FC236}">
                <a16:creationId xmlns:a16="http://schemas.microsoft.com/office/drawing/2014/main" id="{B1B0EE20-ED06-407F-9CC3-C3F49DB495F0}"/>
              </a:ext>
            </a:extLst>
          </p:cNvPr>
          <p:cNvSpPr txBox="1">
            <a:spLocks noChangeArrowheads="1"/>
          </p:cNvSpPr>
          <p:nvPr/>
        </p:nvSpPr>
        <p:spPr bwMode="auto">
          <a:xfrm>
            <a:off x="138113" y="4560888"/>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Right atrium</a:t>
            </a:r>
            <a:r>
              <a:rPr lang="en-US" altLang="uk-UA" sz="20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6" name="Text Box 10">
            <a:extLst>
              <a:ext uri="{FF2B5EF4-FFF2-40B4-BE49-F238E27FC236}">
                <a16:creationId xmlns:a16="http://schemas.microsoft.com/office/drawing/2014/main" id="{DEE5FE5A-8623-496C-8A86-46C3034D32FF}"/>
              </a:ext>
            </a:extLst>
          </p:cNvPr>
          <p:cNvSpPr txBox="1">
            <a:spLocks noChangeArrowheads="1"/>
          </p:cNvSpPr>
          <p:nvPr/>
        </p:nvSpPr>
        <p:spPr bwMode="auto">
          <a:xfrm>
            <a:off x="6278563" y="4829175"/>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Left ventricle</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5" name="Text Box 9">
            <a:extLst>
              <a:ext uri="{FF2B5EF4-FFF2-40B4-BE49-F238E27FC236}">
                <a16:creationId xmlns:a16="http://schemas.microsoft.com/office/drawing/2014/main" id="{D71E7923-F0E7-4965-96CA-BFD6886A27FD}"/>
              </a:ext>
            </a:extLst>
          </p:cNvPr>
          <p:cNvSpPr txBox="1">
            <a:spLocks noChangeArrowheads="1"/>
          </p:cNvSpPr>
          <p:nvPr/>
        </p:nvSpPr>
        <p:spPr bwMode="auto">
          <a:xfrm>
            <a:off x="5862638" y="3678238"/>
            <a:ext cx="2787650"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Indentation for LA</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4" name="Text Box 8">
            <a:extLst>
              <a:ext uri="{FF2B5EF4-FFF2-40B4-BE49-F238E27FC236}">
                <a16:creationId xmlns:a16="http://schemas.microsoft.com/office/drawing/2014/main" id="{8B9C04AF-3FDA-4ADF-9D7A-BCBDFC54FCB7}"/>
              </a:ext>
            </a:extLst>
          </p:cNvPr>
          <p:cNvSpPr txBox="1">
            <a:spLocks noChangeArrowheads="1"/>
          </p:cNvSpPr>
          <p:nvPr/>
        </p:nvSpPr>
        <p:spPr bwMode="auto">
          <a:xfrm>
            <a:off x="5465763" y="2827338"/>
            <a:ext cx="2787650"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Main pulmonary artery</a:t>
            </a:r>
            <a:r>
              <a:rPr lang="en-US" altLang="uk-UA" sz="20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3" name="Text Box 7">
            <a:extLst>
              <a:ext uri="{FF2B5EF4-FFF2-40B4-BE49-F238E27FC236}">
                <a16:creationId xmlns:a16="http://schemas.microsoft.com/office/drawing/2014/main" id="{2AE147EA-94D0-477E-B3B8-B43126A37E77}"/>
              </a:ext>
            </a:extLst>
          </p:cNvPr>
          <p:cNvSpPr txBox="1">
            <a:spLocks noChangeArrowheads="1"/>
          </p:cNvSpPr>
          <p:nvPr/>
        </p:nvSpPr>
        <p:spPr bwMode="auto">
          <a:xfrm>
            <a:off x="4810125" y="1692275"/>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Aortic knob</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8342" name="Rectangle 6">
            <a:extLst>
              <a:ext uri="{FF2B5EF4-FFF2-40B4-BE49-F238E27FC236}">
                <a16:creationId xmlns:a16="http://schemas.microsoft.com/office/drawing/2014/main" id="{CA2E4424-6F15-4336-B974-3B29FCFC3BF4}"/>
              </a:ext>
            </a:extLst>
          </p:cNvPr>
          <p:cNvSpPr>
            <a:spLocks noChangeArrowheads="1"/>
          </p:cNvSpPr>
          <p:nvPr/>
        </p:nvSpPr>
        <p:spPr bwMode="auto">
          <a:xfrm>
            <a:off x="106363" y="571500"/>
            <a:ext cx="522287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The Cardiac Contours</a:t>
            </a:r>
            <a:br>
              <a:rPr lang="en-US" altLang="uk-UA" sz="3700">
                <a:solidFill>
                  <a:schemeClr val="hlink"/>
                </a:solidFill>
                <a:latin typeface="Times New Roman" panose="02020603050405020304" pitchFamily="18" charset="0"/>
                <a:cs typeface="Times New Roman" panose="02020603050405020304" pitchFamily="18" charset="0"/>
              </a:rPr>
            </a:br>
            <a:endParaRPr lang="en-US" altLang="uk-UA">
              <a:latin typeface="Arial" panose="020B0604020202020204" pitchFamily="34" charset="0"/>
            </a:endParaRPr>
          </a:p>
        </p:txBody>
      </p:sp>
      <p:sp>
        <p:nvSpPr>
          <p:cNvPr id="398341" name="Text Box 5">
            <a:extLst>
              <a:ext uri="{FF2B5EF4-FFF2-40B4-BE49-F238E27FC236}">
                <a16:creationId xmlns:a16="http://schemas.microsoft.com/office/drawing/2014/main" id="{B3C9822A-DBE8-4258-BEFC-DDF24EBC64AE}"/>
              </a:ext>
            </a:extLst>
          </p:cNvPr>
          <p:cNvSpPr txBox="1">
            <a:spLocks noChangeArrowheads="1"/>
          </p:cNvSpPr>
          <p:nvPr/>
        </p:nvSpPr>
        <p:spPr bwMode="auto">
          <a:xfrm>
            <a:off x="311150" y="5407025"/>
            <a:ext cx="8421688" cy="4572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endParaRPr lang="uk-UA" altLang="uk-UA">
              <a:latin typeface="Arial" panose="020B0604020202020204" pitchFamily="34" charset="0"/>
            </a:endParaRPr>
          </a:p>
        </p:txBody>
      </p:sp>
      <p:sp>
        <p:nvSpPr>
          <p:cNvPr id="398340" name="Text Box 4">
            <a:extLst>
              <a:ext uri="{FF2B5EF4-FFF2-40B4-BE49-F238E27FC236}">
                <a16:creationId xmlns:a16="http://schemas.microsoft.com/office/drawing/2014/main" id="{8D9F0803-65C2-4A1D-A2B1-7A48FBF2E8CA}"/>
              </a:ext>
            </a:extLst>
          </p:cNvPr>
          <p:cNvSpPr txBox="1">
            <a:spLocks noChangeArrowheads="1"/>
          </p:cNvSpPr>
          <p:nvPr/>
        </p:nvSpPr>
        <p:spPr bwMode="auto">
          <a:xfrm>
            <a:off x="227013" y="5619750"/>
            <a:ext cx="8526462" cy="7620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There are 7 contours to the heart in the</a:t>
            </a:r>
            <a:br>
              <a:rPr lang="en-US" altLang="uk-UA" sz="2000" b="1">
                <a:solidFill>
                  <a:schemeClr val="bg2"/>
                </a:solidFill>
                <a:latin typeface="Arial" panose="020B0604020202020204" pitchFamily="34" charset="0"/>
                <a:cs typeface="Arial" panose="020B0604020202020204" pitchFamily="34" charset="0"/>
              </a:rPr>
            </a:br>
            <a:r>
              <a:rPr lang="en-US" altLang="uk-UA" sz="2000" b="1">
                <a:solidFill>
                  <a:schemeClr val="bg2"/>
                </a:solidFill>
                <a:latin typeface="Arial" panose="020B0604020202020204" pitchFamily="34" charset="0"/>
                <a:cs typeface="Arial" panose="020B0604020202020204" pitchFamily="34" charset="0"/>
              </a:rPr>
              <a:t> frontal projection in this system</a:t>
            </a:r>
            <a:r>
              <a:rPr lang="en-US" altLang="uk-UA" sz="2000" b="1">
                <a:latin typeface="Arial" panose="020B0604020202020204" pitchFamily="34" charset="0"/>
                <a:cs typeface="Arial" panose="020B0604020202020204" pitchFamily="34" charset="0"/>
              </a:rPr>
              <a:t>.</a:t>
            </a:r>
            <a:r>
              <a:rPr lang="en-US" altLang="uk-UA" sz="24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8349"/>
                                        </p:tgtEl>
                                        <p:attrNameLst>
                                          <p:attrName>style.visibility</p:attrName>
                                        </p:attrNameLst>
                                      </p:cBhvr>
                                      <p:to>
                                        <p:strVal val="visible"/>
                                      </p:to>
                                    </p:set>
                                    <p:animEffect transition="in" filter="wipe(up)">
                                      <p:cBhvr>
                                        <p:cTn id="7" dur="500"/>
                                        <p:tgtEl>
                                          <p:spTgt spid="398349"/>
                                        </p:tgtEl>
                                      </p:cBhvr>
                                    </p:animEffect>
                                  </p:childTnLst>
                                </p:cTn>
                              </p:par>
                            </p:childTnLst>
                          </p:cTn>
                        </p:par>
                        <p:par>
                          <p:cTn id="8" fill="hold" nodeType="afterGroup">
                            <p:stCondLst>
                              <p:cond delay="500"/>
                            </p:stCondLst>
                            <p:childTnLst>
                              <p:par>
                                <p:cTn id="9" presetID="22" presetClass="entr" presetSubtype="1" fill="hold" grpId="0" nodeType="afterEffect">
                                  <p:stCondLst>
                                    <p:cond delay="1000"/>
                                  </p:stCondLst>
                                  <p:childTnLst>
                                    <p:set>
                                      <p:cBhvr>
                                        <p:cTn id="10" dur="1" fill="hold">
                                          <p:stCondLst>
                                            <p:cond delay="0"/>
                                          </p:stCondLst>
                                        </p:cTn>
                                        <p:tgtEl>
                                          <p:spTgt spid="398348"/>
                                        </p:tgtEl>
                                        <p:attrNameLst>
                                          <p:attrName>style.visibility</p:attrName>
                                        </p:attrNameLst>
                                      </p:cBhvr>
                                      <p:to>
                                        <p:strVal val="visible"/>
                                      </p:to>
                                    </p:set>
                                    <p:animEffect transition="in" filter="wipe(up)">
                                      <p:cBhvr>
                                        <p:cTn id="11" dur="500"/>
                                        <p:tgtEl>
                                          <p:spTgt spid="398348"/>
                                        </p:tgtEl>
                                      </p:cBhvr>
                                    </p:animEffect>
                                  </p:childTnLst>
                                </p:cTn>
                              </p:par>
                            </p:childTnLst>
                          </p:cTn>
                        </p:par>
                        <p:par>
                          <p:cTn id="12" fill="hold" nodeType="afterGroup">
                            <p:stCondLst>
                              <p:cond delay="2000"/>
                            </p:stCondLst>
                            <p:childTnLst>
                              <p:par>
                                <p:cTn id="13" presetID="22" presetClass="entr" presetSubtype="1" fill="hold" grpId="0" nodeType="afterEffect">
                                  <p:stCondLst>
                                    <p:cond delay="1000"/>
                                  </p:stCondLst>
                                  <p:childTnLst>
                                    <p:set>
                                      <p:cBhvr>
                                        <p:cTn id="14" dur="1" fill="hold">
                                          <p:stCondLst>
                                            <p:cond delay="0"/>
                                          </p:stCondLst>
                                        </p:cTn>
                                        <p:tgtEl>
                                          <p:spTgt spid="398347"/>
                                        </p:tgtEl>
                                        <p:attrNameLst>
                                          <p:attrName>style.visibility</p:attrName>
                                        </p:attrNameLst>
                                      </p:cBhvr>
                                      <p:to>
                                        <p:strVal val="visible"/>
                                      </p:to>
                                    </p:set>
                                    <p:animEffect transition="in" filter="wipe(up)">
                                      <p:cBhvr>
                                        <p:cTn id="15" dur="500"/>
                                        <p:tgtEl>
                                          <p:spTgt spid="398347"/>
                                        </p:tgtEl>
                                      </p:cBhvr>
                                    </p:animEffect>
                                  </p:childTnLst>
                                </p:cTn>
                              </p:par>
                            </p:childTnLst>
                          </p:cTn>
                        </p:par>
                        <p:par>
                          <p:cTn id="16" fill="hold" nodeType="afterGroup">
                            <p:stCondLst>
                              <p:cond delay="3500"/>
                            </p:stCondLst>
                            <p:childTnLst>
                              <p:par>
                                <p:cTn id="17" presetID="22" presetClass="entr" presetSubtype="1" fill="hold" grpId="0" nodeType="afterEffect">
                                  <p:stCondLst>
                                    <p:cond delay="1000"/>
                                  </p:stCondLst>
                                  <p:childTnLst>
                                    <p:set>
                                      <p:cBhvr>
                                        <p:cTn id="18" dur="1" fill="hold">
                                          <p:stCondLst>
                                            <p:cond delay="0"/>
                                          </p:stCondLst>
                                        </p:cTn>
                                        <p:tgtEl>
                                          <p:spTgt spid="398343"/>
                                        </p:tgtEl>
                                        <p:attrNameLst>
                                          <p:attrName>style.visibility</p:attrName>
                                        </p:attrNameLst>
                                      </p:cBhvr>
                                      <p:to>
                                        <p:strVal val="visible"/>
                                      </p:to>
                                    </p:set>
                                    <p:animEffect transition="in" filter="wipe(up)">
                                      <p:cBhvr>
                                        <p:cTn id="19" dur="500"/>
                                        <p:tgtEl>
                                          <p:spTgt spid="398343"/>
                                        </p:tgtEl>
                                      </p:cBhvr>
                                    </p:animEffect>
                                  </p:childTnLst>
                                </p:cTn>
                              </p:par>
                            </p:childTnLst>
                          </p:cTn>
                        </p:par>
                        <p:par>
                          <p:cTn id="20" fill="hold" nodeType="afterGroup">
                            <p:stCondLst>
                              <p:cond delay="5000"/>
                            </p:stCondLst>
                            <p:childTnLst>
                              <p:par>
                                <p:cTn id="21" presetID="22" presetClass="entr" presetSubtype="1" fill="hold" grpId="0" nodeType="afterEffect">
                                  <p:stCondLst>
                                    <p:cond delay="1000"/>
                                  </p:stCondLst>
                                  <p:childTnLst>
                                    <p:set>
                                      <p:cBhvr>
                                        <p:cTn id="22" dur="1" fill="hold">
                                          <p:stCondLst>
                                            <p:cond delay="0"/>
                                          </p:stCondLst>
                                        </p:cTn>
                                        <p:tgtEl>
                                          <p:spTgt spid="398344"/>
                                        </p:tgtEl>
                                        <p:attrNameLst>
                                          <p:attrName>style.visibility</p:attrName>
                                        </p:attrNameLst>
                                      </p:cBhvr>
                                      <p:to>
                                        <p:strVal val="visible"/>
                                      </p:to>
                                    </p:set>
                                    <p:animEffect transition="in" filter="wipe(up)">
                                      <p:cBhvr>
                                        <p:cTn id="23" dur="500"/>
                                        <p:tgtEl>
                                          <p:spTgt spid="398344"/>
                                        </p:tgtEl>
                                      </p:cBhvr>
                                    </p:animEffect>
                                  </p:childTnLst>
                                </p:cTn>
                              </p:par>
                            </p:childTnLst>
                          </p:cTn>
                        </p:par>
                        <p:par>
                          <p:cTn id="24" fill="hold" nodeType="afterGroup">
                            <p:stCondLst>
                              <p:cond delay="6500"/>
                            </p:stCondLst>
                            <p:childTnLst>
                              <p:par>
                                <p:cTn id="25" presetID="22" presetClass="entr" presetSubtype="1" fill="hold" grpId="0" nodeType="afterEffect">
                                  <p:stCondLst>
                                    <p:cond delay="1000"/>
                                  </p:stCondLst>
                                  <p:childTnLst>
                                    <p:set>
                                      <p:cBhvr>
                                        <p:cTn id="26" dur="1" fill="hold">
                                          <p:stCondLst>
                                            <p:cond delay="0"/>
                                          </p:stCondLst>
                                        </p:cTn>
                                        <p:tgtEl>
                                          <p:spTgt spid="398345"/>
                                        </p:tgtEl>
                                        <p:attrNameLst>
                                          <p:attrName>style.visibility</p:attrName>
                                        </p:attrNameLst>
                                      </p:cBhvr>
                                      <p:to>
                                        <p:strVal val="visible"/>
                                      </p:to>
                                    </p:set>
                                    <p:animEffect transition="in" filter="wipe(up)">
                                      <p:cBhvr>
                                        <p:cTn id="27" dur="500"/>
                                        <p:tgtEl>
                                          <p:spTgt spid="398345"/>
                                        </p:tgtEl>
                                      </p:cBhvr>
                                    </p:animEffect>
                                  </p:childTnLst>
                                </p:cTn>
                              </p:par>
                            </p:childTnLst>
                          </p:cTn>
                        </p:par>
                        <p:par>
                          <p:cTn id="28" fill="hold" nodeType="afterGroup">
                            <p:stCondLst>
                              <p:cond delay="8000"/>
                            </p:stCondLst>
                            <p:childTnLst>
                              <p:par>
                                <p:cTn id="29" presetID="22" presetClass="entr" presetSubtype="1" fill="hold" grpId="0" nodeType="afterEffect">
                                  <p:stCondLst>
                                    <p:cond delay="1000"/>
                                  </p:stCondLst>
                                  <p:childTnLst>
                                    <p:set>
                                      <p:cBhvr>
                                        <p:cTn id="30" dur="1" fill="hold">
                                          <p:stCondLst>
                                            <p:cond delay="0"/>
                                          </p:stCondLst>
                                        </p:cTn>
                                        <p:tgtEl>
                                          <p:spTgt spid="398346"/>
                                        </p:tgtEl>
                                        <p:attrNameLst>
                                          <p:attrName>style.visibility</p:attrName>
                                        </p:attrNameLst>
                                      </p:cBhvr>
                                      <p:to>
                                        <p:strVal val="visible"/>
                                      </p:to>
                                    </p:set>
                                    <p:animEffect transition="in" filter="wipe(up)">
                                      <p:cBhvr>
                                        <p:cTn id="31" dur="500"/>
                                        <p:tgtEl>
                                          <p:spTgt spid="398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9" grpId="0" autoUpdateAnimBg="0"/>
      <p:bldP spid="398348" grpId="0" autoUpdateAnimBg="0"/>
      <p:bldP spid="398347" grpId="0" autoUpdateAnimBg="0"/>
      <p:bldP spid="398346" grpId="0" autoUpdateAnimBg="0"/>
      <p:bldP spid="398345" grpId="0" autoUpdateAnimBg="0"/>
      <p:bldP spid="398344" grpId="0" autoUpdateAnimBg="0"/>
      <p:bldP spid="398343" grpId="0" autoUpdateAnimBg="0"/>
    </p:bldLst>
  </p:timing>
</p:sld>
</file>

<file path=ppt/slides/slide9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99373" name="Picture 13">
            <a:extLst>
              <a:ext uri="{FF2B5EF4-FFF2-40B4-BE49-F238E27FC236}">
                <a16:creationId xmlns:a16="http://schemas.microsoft.com/office/drawing/2014/main" id="{7B0EBF3F-0C18-4BF2-B8A3-27FE01E34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399372" name="Text Box 12">
            <a:extLst>
              <a:ext uri="{FF2B5EF4-FFF2-40B4-BE49-F238E27FC236}">
                <a16:creationId xmlns:a16="http://schemas.microsoft.com/office/drawing/2014/main" id="{53832519-4060-412C-9A86-9288DC5F2377}"/>
              </a:ext>
            </a:extLst>
          </p:cNvPr>
          <p:cNvSpPr txBox="1">
            <a:spLocks noChangeArrowheads="1"/>
          </p:cNvSpPr>
          <p:nvPr/>
        </p:nvSpPr>
        <p:spPr bwMode="auto">
          <a:xfrm>
            <a:off x="190500" y="2068513"/>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Ascending Aorta</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71" name="Text Box 11">
            <a:extLst>
              <a:ext uri="{FF2B5EF4-FFF2-40B4-BE49-F238E27FC236}">
                <a16:creationId xmlns:a16="http://schemas.microsoft.com/office/drawing/2014/main" id="{ED7EB5CD-223C-4F23-89D7-145DCECF0AC3}"/>
              </a:ext>
            </a:extLst>
          </p:cNvPr>
          <p:cNvSpPr txBox="1">
            <a:spLocks noChangeArrowheads="1"/>
          </p:cNvSpPr>
          <p:nvPr/>
        </p:nvSpPr>
        <p:spPr bwMode="auto">
          <a:xfrm>
            <a:off x="79375" y="3262313"/>
            <a:ext cx="2998788"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“Double density” of LA enlargement</a:t>
            </a:r>
            <a:r>
              <a:rPr lang="en-US" altLang="uk-UA" sz="20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70" name="Text Box 10">
            <a:extLst>
              <a:ext uri="{FF2B5EF4-FFF2-40B4-BE49-F238E27FC236}">
                <a16:creationId xmlns:a16="http://schemas.microsoft.com/office/drawing/2014/main" id="{6170AF93-58E2-4B20-86C3-A0A750F7DFD0}"/>
              </a:ext>
            </a:extLst>
          </p:cNvPr>
          <p:cNvSpPr txBox="1">
            <a:spLocks noChangeArrowheads="1"/>
          </p:cNvSpPr>
          <p:nvPr/>
        </p:nvSpPr>
        <p:spPr bwMode="auto">
          <a:xfrm>
            <a:off x="138113" y="4560888"/>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rgbClr val="C0C0C0"/>
                </a:solidFill>
                <a:latin typeface="Arial" panose="020B0604020202020204" pitchFamily="34" charset="0"/>
                <a:cs typeface="Arial" panose="020B0604020202020204" pitchFamily="34" charset="0"/>
              </a:rPr>
              <a:t>Right atrium</a:t>
            </a:r>
            <a:r>
              <a:rPr lang="en-US" altLang="uk-UA" sz="2000" b="1">
                <a:solidFill>
                  <a:srgbClr val="C0C0C0"/>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69" name="Text Box 9">
            <a:extLst>
              <a:ext uri="{FF2B5EF4-FFF2-40B4-BE49-F238E27FC236}">
                <a16:creationId xmlns:a16="http://schemas.microsoft.com/office/drawing/2014/main" id="{8440EC89-BFF8-4C28-A90C-56E54456CEE3}"/>
              </a:ext>
            </a:extLst>
          </p:cNvPr>
          <p:cNvSpPr txBox="1">
            <a:spLocks noChangeArrowheads="1"/>
          </p:cNvSpPr>
          <p:nvPr/>
        </p:nvSpPr>
        <p:spPr bwMode="auto">
          <a:xfrm>
            <a:off x="6278563" y="4829175"/>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rgbClr val="C0C0C0"/>
                </a:solidFill>
                <a:latin typeface="Arial" panose="020B0604020202020204" pitchFamily="34" charset="0"/>
                <a:cs typeface="Arial" panose="020B0604020202020204" pitchFamily="34" charset="0"/>
              </a:rPr>
              <a:t>Left ventricle</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68" name="Text Box 8">
            <a:extLst>
              <a:ext uri="{FF2B5EF4-FFF2-40B4-BE49-F238E27FC236}">
                <a16:creationId xmlns:a16="http://schemas.microsoft.com/office/drawing/2014/main" id="{86960DE4-C4DD-4D9F-B63E-F94A26C6D84C}"/>
              </a:ext>
            </a:extLst>
          </p:cNvPr>
          <p:cNvSpPr txBox="1">
            <a:spLocks noChangeArrowheads="1"/>
          </p:cNvSpPr>
          <p:nvPr/>
        </p:nvSpPr>
        <p:spPr bwMode="auto">
          <a:xfrm>
            <a:off x="5862638" y="3678238"/>
            <a:ext cx="2787650"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Indentation for LA</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67" name="Text Box 7">
            <a:extLst>
              <a:ext uri="{FF2B5EF4-FFF2-40B4-BE49-F238E27FC236}">
                <a16:creationId xmlns:a16="http://schemas.microsoft.com/office/drawing/2014/main" id="{B8D081BA-AE21-4E96-8092-6F7165EEC66F}"/>
              </a:ext>
            </a:extLst>
          </p:cNvPr>
          <p:cNvSpPr txBox="1">
            <a:spLocks noChangeArrowheads="1"/>
          </p:cNvSpPr>
          <p:nvPr/>
        </p:nvSpPr>
        <p:spPr bwMode="auto">
          <a:xfrm>
            <a:off x="5376863" y="2827338"/>
            <a:ext cx="2787650" cy="8223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Main pulmonary artery</a:t>
            </a:r>
            <a:r>
              <a:rPr lang="en-US" altLang="uk-UA" sz="2000" b="1">
                <a:solidFill>
                  <a:srgbClr val="E82269"/>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66" name="Text Box 6">
            <a:extLst>
              <a:ext uri="{FF2B5EF4-FFF2-40B4-BE49-F238E27FC236}">
                <a16:creationId xmlns:a16="http://schemas.microsoft.com/office/drawing/2014/main" id="{C6BE5445-CFE7-4FE4-AF87-C0D8788FB667}"/>
              </a:ext>
            </a:extLst>
          </p:cNvPr>
          <p:cNvSpPr txBox="1">
            <a:spLocks noChangeArrowheads="1"/>
          </p:cNvSpPr>
          <p:nvPr/>
        </p:nvSpPr>
        <p:spPr bwMode="auto">
          <a:xfrm>
            <a:off x="4810125" y="1692275"/>
            <a:ext cx="2787650" cy="457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Aortic knob</a:t>
            </a:r>
            <a:r>
              <a:rPr lang="en-US" altLang="uk-UA" sz="2000" b="1">
                <a:solidFill>
                  <a:schemeClr val="tx2"/>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399365" name="Rectangle 5">
            <a:extLst>
              <a:ext uri="{FF2B5EF4-FFF2-40B4-BE49-F238E27FC236}">
                <a16:creationId xmlns:a16="http://schemas.microsoft.com/office/drawing/2014/main" id="{47846EE7-6752-48B2-846F-7EF8218A0E95}"/>
              </a:ext>
            </a:extLst>
          </p:cNvPr>
          <p:cNvSpPr>
            <a:spLocks noChangeArrowheads="1"/>
          </p:cNvSpPr>
          <p:nvPr/>
        </p:nvSpPr>
        <p:spPr bwMode="auto">
          <a:xfrm>
            <a:off x="106363" y="571500"/>
            <a:ext cx="522287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The Cardiac Contours</a:t>
            </a:r>
            <a:br>
              <a:rPr lang="en-US" altLang="uk-UA" sz="3700">
                <a:solidFill>
                  <a:schemeClr val="hlink"/>
                </a:solidFill>
                <a:latin typeface="Times New Roman" panose="02020603050405020304" pitchFamily="18" charset="0"/>
                <a:cs typeface="Times New Roman" panose="02020603050405020304" pitchFamily="18" charset="0"/>
              </a:rPr>
            </a:br>
            <a:endParaRPr lang="en-US" altLang="uk-UA">
              <a:latin typeface="Arial" panose="020B0604020202020204" pitchFamily="34" charset="0"/>
            </a:endParaRPr>
          </a:p>
        </p:txBody>
      </p:sp>
      <p:sp>
        <p:nvSpPr>
          <p:cNvPr id="399364" name="Text Box 4">
            <a:extLst>
              <a:ext uri="{FF2B5EF4-FFF2-40B4-BE49-F238E27FC236}">
                <a16:creationId xmlns:a16="http://schemas.microsoft.com/office/drawing/2014/main" id="{57071535-604E-4FBB-922B-455A36900B37}"/>
              </a:ext>
            </a:extLst>
          </p:cNvPr>
          <p:cNvSpPr txBox="1">
            <a:spLocks noChangeArrowheads="1"/>
          </p:cNvSpPr>
          <p:nvPr/>
        </p:nvSpPr>
        <p:spPr bwMode="auto">
          <a:xfrm>
            <a:off x="227013" y="5619750"/>
            <a:ext cx="8526462" cy="7620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But only the top five are really important </a:t>
            </a:r>
            <a:br>
              <a:rPr lang="en-US" altLang="uk-UA" sz="2000" b="1">
                <a:solidFill>
                  <a:schemeClr val="bg2"/>
                </a:solidFill>
                <a:latin typeface="Arial" panose="020B0604020202020204" pitchFamily="34" charset="0"/>
                <a:cs typeface="Arial" panose="020B0604020202020204" pitchFamily="34" charset="0"/>
              </a:rPr>
            </a:br>
            <a:r>
              <a:rPr lang="en-US" altLang="uk-UA" sz="2000" b="1">
                <a:solidFill>
                  <a:schemeClr val="bg2"/>
                </a:solidFill>
                <a:latin typeface="Arial" panose="020B0604020202020204" pitchFamily="34" charset="0"/>
                <a:cs typeface="Arial" panose="020B0604020202020204" pitchFamily="34" charset="0"/>
              </a:rPr>
              <a:t>in making a diagnosis.</a:t>
            </a:r>
            <a:r>
              <a:rPr lang="en-US" altLang="uk-UA" sz="24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9370"/>
                                        </p:tgtEl>
                                        <p:attrNameLst>
                                          <p:attrName>style.visibility</p:attrName>
                                        </p:attrNameLst>
                                      </p:cBhvr>
                                      <p:to>
                                        <p:strVal val="visible"/>
                                      </p:to>
                                    </p:set>
                                    <p:animEffect transition="in" filter="wipe(up)">
                                      <p:cBhvr>
                                        <p:cTn id="7" dur="500"/>
                                        <p:tgtEl>
                                          <p:spTgt spid="39937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99369"/>
                                        </p:tgtEl>
                                        <p:attrNameLst>
                                          <p:attrName>style.visibility</p:attrName>
                                        </p:attrNameLst>
                                      </p:cBhvr>
                                      <p:to>
                                        <p:strVal val="visible"/>
                                      </p:to>
                                    </p:set>
                                    <p:animEffect transition="in" filter="wipe(up)">
                                      <p:cBhvr>
                                        <p:cTn id="11" dur="500"/>
                                        <p:tgtEl>
                                          <p:spTgt spid="399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0" grpId="0" autoUpdateAnimBg="0"/>
      <p:bldP spid="399369" grpId="0" autoUpdateAnimBg="0"/>
    </p:bldLst>
  </p:timing>
</p:sld>
</file>

<file path=ppt/slides/slide9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1417" name="Picture 9">
            <a:extLst>
              <a:ext uri="{FF2B5EF4-FFF2-40B4-BE49-F238E27FC236}">
                <a16:creationId xmlns:a16="http://schemas.microsoft.com/office/drawing/2014/main" id="{19B5F14F-375A-4218-8E8A-150942B18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1416" name="Rectangle 8">
            <a:extLst>
              <a:ext uri="{FF2B5EF4-FFF2-40B4-BE49-F238E27FC236}">
                <a16:creationId xmlns:a16="http://schemas.microsoft.com/office/drawing/2014/main" id="{6481C4A6-1507-4A8B-BCC8-D8270304F00D}"/>
              </a:ext>
            </a:extLst>
          </p:cNvPr>
          <p:cNvSpPr>
            <a:spLocks noChangeArrowheads="1"/>
          </p:cNvSpPr>
          <p:nvPr/>
        </p:nvSpPr>
        <p:spPr bwMode="auto">
          <a:xfrm>
            <a:off x="800100" y="1682750"/>
            <a:ext cx="2438400" cy="1952625"/>
          </a:xfrm>
          <a:prstGeom prst="rect">
            <a:avLst/>
          </a:prstGeom>
          <a:noFill/>
          <a:ln>
            <a:noFill/>
          </a:ln>
          <a:effectLst>
            <a:outerShdw dist="35921" dir="2700000" algn="ctr" rotWithShape="0">
              <a:srgbClr val="000000">
                <a:alpha val="50%"/>
              </a:srgbClr>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cs typeface="Arial" panose="020B0604020202020204" pitchFamily="34" charset="0"/>
              </a:rPr>
              <a:t>Low density,</a:t>
            </a:r>
            <a:br>
              <a:rPr lang="en-US" altLang="uk-UA" sz="2000" b="1">
                <a:cs typeface="Arial" panose="020B0604020202020204" pitchFamily="34" charset="0"/>
              </a:rPr>
            </a:br>
            <a:r>
              <a:rPr lang="en-US" altLang="uk-UA" sz="2000" b="1">
                <a:cs typeface="Arial" panose="020B0604020202020204" pitchFamily="34" charset="0"/>
              </a:rPr>
              <a:t>almost straight edge  </a:t>
            </a:r>
            <a:br>
              <a:rPr lang="en-US" altLang="uk-UA" sz="2000" b="1">
                <a:cs typeface="Arial" panose="020B0604020202020204" pitchFamily="34" charset="0"/>
              </a:rPr>
            </a:br>
            <a:r>
              <a:rPr lang="en-US" altLang="uk-UA" sz="2000" b="1">
                <a:cs typeface="Arial" panose="020B0604020202020204" pitchFamily="34" charset="0"/>
              </a:rPr>
              <a:t>represents size </a:t>
            </a:r>
            <a:br>
              <a:rPr lang="en-US" altLang="uk-UA" sz="2000" b="1">
                <a:cs typeface="Arial" panose="020B0604020202020204" pitchFamily="34" charset="0"/>
              </a:rPr>
            </a:br>
            <a:r>
              <a:rPr lang="en-US" altLang="uk-UA" sz="2000" b="1">
                <a:cs typeface="Arial" panose="020B0604020202020204" pitchFamily="34" charset="0"/>
              </a:rPr>
              <a:t>of ascending aorta</a:t>
            </a:r>
            <a:endParaRPr lang="en-US" altLang="uk-UA"/>
          </a:p>
        </p:txBody>
      </p:sp>
      <p:sp>
        <p:nvSpPr>
          <p:cNvPr id="401415" name="Line 7">
            <a:extLst>
              <a:ext uri="{FF2B5EF4-FFF2-40B4-BE49-F238E27FC236}">
                <a16:creationId xmlns:a16="http://schemas.microsoft.com/office/drawing/2014/main" id="{02CF7CA0-1524-4D5B-B9CB-145CB276CDE0}"/>
              </a:ext>
            </a:extLst>
          </p:cNvPr>
          <p:cNvSpPr>
            <a:spLocks noChangeShapeType="1"/>
          </p:cNvSpPr>
          <p:nvPr/>
        </p:nvSpPr>
        <p:spPr bwMode="auto">
          <a:xfrm rot="-1012060">
            <a:off x="3619500" y="3130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1414" name="Line 6">
            <a:extLst>
              <a:ext uri="{FF2B5EF4-FFF2-40B4-BE49-F238E27FC236}">
                <a16:creationId xmlns:a16="http://schemas.microsoft.com/office/drawing/2014/main" id="{44A20702-7496-440C-94A8-CBD2EAD95069}"/>
              </a:ext>
            </a:extLst>
          </p:cNvPr>
          <p:cNvSpPr>
            <a:spLocks noChangeShapeType="1"/>
          </p:cNvSpPr>
          <p:nvPr/>
        </p:nvSpPr>
        <p:spPr bwMode="auto">
          <a:xfrm rot="-585829">
            <a:off x="3771900" y="2601913"/>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1413" name="Line 5">
            <a:extLst>
              <a:ext uri="{FF2B5EF4-FFF2-40B4-BE49-F238E27FC236}">
                <a16:creationId xmlns:a16="http://schemas.microsoft.com/office/drawing/2014/main" id="{2E5896A8-0C35-46E1-BA2B-04B083160AC2}"/>
              </a:ext>
            </a:extLst>
          </p:cNvPr>
          <p:cNvSpPr>
            <a:spLocks noChangeShapeType="1"/>
          </p:cNvSpPr>
          <p:nvPr/>
        </p:nvSpPr>
        <p:spPr bwMode="auto">
          <a:xfrm rot="-761032">
            <a:off x="3924300" y="21399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1412" name="Rectangle 4">
            <a:extLst>
              <a:ext uri="{FF2B5EF4-FFF2-40B4-BE49-F238E27FC236}">
                <a16:creationId xmlns:a16="http://schemas.microsoft.com/office/drawing/2014/main" id="{88539419-C8C0-4428-B162-20BF7758E845}"/>
              </a:ext>
            </a:extLst>
          </p:cNvPr>
          <p:cNvSpPr>
            <a:spLocks noChangeArrowheads="1"/>
          </p:cNvSpPr>
          <p:nvPr/>
        </p:nvSpPr>
        <p:spPr bwMode="auto">
          <a:xfrm>
            <a:off x="422275" y="571500"/>
            <a:ext cx="522287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Ascending Aorta</a:t>
            </a:r>
            <a:r>
              <a:rPr lang="en-US" altLang="uk-UA" sz="33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1413"/>
                                        </p:tgtEl>
                                        <p:attrNameLst>
                                          <p:attrName>style.visibility</p:attrName>
                                        </p:attrNameLst>
                                      </p:cBhvr>
                                      <p:to>
                                        <p:strVal val="visible"/>
                                      </p:to>
                                    </p:set>
                                    <p:anim calcmode="lin" valueType="num">
                                      <p:cBhvr>
                                        <p:cTn id="7" dur="500" fill="hold"/>
                                        <p:tgtEl>
                                          <p:spTgt spid="401413"/>
                                        </p:tgtEl>
                                        <p:attrNameLst>
                                          <p:attrName>ppt_w</p:attrName>
                                        </p:attrNameLst>
                                      </p:cBhvr>
                                      <p:tavLst>
                                        <p:tav tm="0%">
                                          <p:val>
                                            <p:fltVal val="0"/>
                                          </p:val>
                                        </p:tav>
                                        <p:tav tm="100%">
                                          <p:val>
                                            <p:strVal val="#ppt_w"/>
                                          </p:val>
                                        </p:tav>
                                      </p:tavLst>
                                    </p:anim>
                                    <p:anim calcmode="lin" valueType="num">
                                      <p:cBhvr>
                                        <p:cTn id="8" dur="500" fill="hold"/>
                                        <p:tgtEl>
                                          <p:spTgt spid="401413"/>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1414"/>
                                        </p:tgtEl>
                                        <p:attrNameLst>
                                          <p:attrName>style.visibility</p:attrName>
                                        </p:attrNameLst>
                                      </p:cBhvr>
                                      <p:to>
                                        <p:strVal val="visible"/>
                                      </p:to>
                                    </p:set>
                                    <p:anim calcmode="lin" valueType="num">
                                      <p:cBhvr>
                                        <p:cTn id="12" dur="500" fill="hold"/>
                                        <p:tgtEl>
                                          <p:spTgt spid="401414"/>
                                        </p:tgtEl>
                                        <p:attrNameLst>
                                          <p:attrName>ppt_w</p:attrName>
                                        </p:attrNameLst>
                                      </p:cBhvr>
                                      <p:tavLst>
                                        <p:tav tm="0%">
                                          <p:val>
                                            <p:fltVal val="0"/>
                                          </p:val>
                                        </p:tav>
                                        <p:tav tm="100%">
                                          <p:val>
                                            <p:strVal val="#ppt_w"/>
                                          </p:val>
                                        </p:tav>
                                      </p:tavLst>
                                    </p:anim>
                                    <p:anim calcmode="lin" valueType="num">
                                      <p:cBhvr>
                                        <p:cTn id="13" dur="500" fill="hold"/>
                                        <p:tgtEl>
                                          <p:spTgt spid="401414"/>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1415"/>
                                        </p:tgtEl>
                                        <p:attrNameLst>
                                          <p:attrName>style.visibility</p:attrName>
                                        </p:attrNameLst>
                                      </p:cBhvr>
                                      <p:to>
                                        <p:strVal val="visible"/>
                                      </p:to>
                                    </p:set>
                                    <p:anim calcmode="lin" valueType="num">
                                      <p:cBhvr>
                                        <p:cTn id="17" dur="500" fill="hold"/>
                                        <p:tgtEl>
                                          <p:spTgt spid="401415"/>
                                        </p:tgtEl>
                                        <p:attrNameLst>
                                          <p:attrName>ppt_w</p:attrName>
                                        </p:attrNameLst>
                                      </p:cBhvr>
                                      <p:tavLst>
                                        <p:tav tm="0%">
                                          <p:val>
                                            <p:fltVal val="0"/>
                                          </p:val>
                                        </p:tav>
                                        <p:tav tm="100%">
                                          <p:val>
                                            <p:strVal val="#ppt_w"/>
                                          </p:val>
                                        </p:tav>
                                      </p:tavLst>
                                    </p:anim>
                                    <p:anim calcmode="lin" valueType="num">
                                      <p:cBhvr>
                                        <p:cTn id="18" dur="500" fill="hold"/>
                                        <p:tgtEl>
                                          <p:spTgt spid="401415"/>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22" presetClass="entr" presetSubtype="1" fill="hold" grpId="0" nodeType="afterEffect">
                                  <p:stCondLst>
                                    <p:cond delay="2000"/>
                                  </p:stCondLst>
                                  <p:childTnLst>
                                    <p:set>
                                      <p:cBhvr>
                                        <p:cTn id="21" dur="1" fill="hold">
                                          <p:stCondLst>
                                            <p:cond delay="0"/>
                                          </p:stCondLst>
                                        </p:cTn>
                                        <p:tgtEl>
                                          <p:spTgt spid="401416"/>
                                        </p:tgtEl>
                                        <p:attrNameLst>
                                          <p:attrName>style.visibility</p:attrName>
                                        </p:attrNameLst>
                                      </p:cBhvr>
                                      <p:to>
                                        <p:strVal val="visible"/>
                                      </p:to>
                                    </p:set>
                                    <p:animEffect transition="in" filter="wipe(up)">
                                      <p:cBhvr>
                                        <p:cTn id="22" dur="500"/>
                                        <p:tgtEl>
                                          <p:spTgt spid="401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6" grpId="0" autoUpdateAnimBg="0"/>
    </p:bldLst>
  </p:timing>
</p:sld>
</file>

<file path=ppt/slides/slide9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0398" name="Picture 14">
            <a:extLst>
              <a:ext uri="{FF2B5EF4-FFF2-40B4-BE49-F238E27FC236}">
                <a16:creationId xmlns:a16="http://schemas.microsoft.com/office/drawing/2014/main" id="{1B5E65AE-4DED-4E85-AC05-1D2380C0E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1575" y="990600"/>
            <a:ext cx="3689350" cy="5259388"/>
          </a:xfrm>
          <a:prstGeom prst="rect">
            <a:avLst/>
          </a:prstGeom>
          <a:noFill/>
          <a:extLst>
            <a:ext uri="{909E8E84-426E-40DD-AFC4-6F175D3DCCD1}">
              <a14:hiddenFill xmlns:a14="http://schemas.microsoft.com/office/drawing/2010/main">
                <a:solidFill>
                  <a:srgbClr val="FFFFFF"/>
                </a:solidFill>
              </a14:hiddenFill>
            </a:ext>
          </a:extLst>
        </p:spPr>
      </p:pic>
      <p:pic>
        <p:nvPicPr>
          <p:cNvPr id="400397" name="Picture 13">
            <a:extLst>
              <a:ext uri="{FF2B5EF4-FFF2-40B4-BE49-F238E27FC236}">
                <a16:creationId xmlns:a16="http://schemas.microsoft.com/office/drawing/2014/main" id="{FF7404E9-58A7-49D5-ADB6-178F3E1A1E43}"/>
              </a:ext>
            </a:extLst>
          </p:cNvPr>
          <p:cNvPicPr>
            <a:picLocks noChangeAspect="1" noChangeArrowheads="1"/>
          </p:cNvPicPr>
          <p:nvPr/>
        </p:nvPicPr>
        <p:blipFill>
          <a:blip r:embed="rId3">
            <a:lum bright="12%"/>
            <a:extLst>
              <a:ext uri="{28A0092B-C50C-407E-A947-70E740481C1C}">
                <a14:useLocalDpi xmlns:a14="http://schemas.microsoft.com/office/drawing/2010/main" val="0"/>
              </a:ext>
            </a:extLst>
          </a:blip>
          <a:srcRect/>
          <a:stretch>
            <a:fillRect/>
          </a:stretch>
        </p:blipFill>
        <p:spPr bwMode="auto">
          <a:xfrm>
            <a:off x="533400" y="896938"/>
            <a:ext cx="3451225" cy="5340350"/>
          </a:xfrm>
          <a:prstGeom prst="rect">
            <a:avLst/>
          </a:prstGeom>
          <a:noFill/>
          <a:extLst>
            <a:ext uri="{909E8E84-426E-40DD-AFC4-6F175D3DCCD1}">
              <a14:hiddenFill xmlns:a14="http://schemas.microsoft.com/office/drawing/2010/main">
                <a:solidFill>
                  <a:srgbClr val="FFFFFF"/>
                </a:solidFill>
              </a14:hiddenFill>
            </a:ext>
          </a:extLst>
        </p:spPr>
      </p:pic>
      <p:sp>
        <p:nvSpPr>
          <p:cNvPr id="400396" name="Line 12">
            <a:extLst>
              <a:ext uri="{FF2B5EF4-FFF2-40B4-BE49-F238E27FC236}">
                <a16:creationId xmlns:a16="http://schemas.microsoft.com/office/drawing/2014/main" id="{C0EF168A-BB87-4CF6-93EB-DAC7E3948A9F}"/>
              </a:ext>
            </a:extLst>
          </p:cNvPr>
          <p:cNvSpPr>
            <a:spLocks noChangeShapeType="1"/>
          </p:cNvSpPr>
          <p:nvPr/>
        </p:nvSpPr>
        <p:spPr bwMode="auto">
          <a:xfrm>
            <a:off x="728663" y="2085975"/>
            <a:ext cx="808037" cy="215900"/>
          </a:xfrm>
          <a:prstGeom prst="line">
            <a:avLst/>
          </a:prstGeom>
          <a:noFill/>
          <a:ln w="381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95" name="Line 11">
            <a:extLst>
              <a:ext uri="{FF2B5EF4-FFF2-40B4-BE49-F238E27FC236}">
                <a16:creationId xmlns:a16="http://schemas.microsoft.com/office/drawing/2014/main" id="{EAD06357-B673-404D-A712-18233DBA61CC}"/>
              </a:ext>
            </a:extLst>
          </p:cNvPr>
          <p:cNvSpPr>
            <a:spLocks noChangeShapeType="1"/>
          </p:cNvSpPr>
          <p:nvPr/>
        </p:nvSpPr>
        <p:spPr bwMode="auto">
          <a:xfrm>
            <a:off x="5567363" y="2176463"/>
            <a:ext cx="376237" cy="376237"/>
          </a:xfrm>
          <a:prstGeom prst="line">
            <a:avLst/>
          </a:prstGeom>
          <a:noFill/>
          <a:ln w="381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94" name="Line 10">
            <a:extLst>
              <a:ext uri="{FF2B5EF4-FFF2-40B4-BE49-F238E27FC236}">
                <a16:creationId xmlns:a16="http://schemas.microsoft.com/office/drawing/2014/main" id="{F77502F3-2405-4B03-A7D8-6F954F0A1CB8}"/>
              </a:ext>
            </a:extLst>
          </p:cNvPr>
          <p:cNvSpPr>
            <a:spLocks noChangeShapeType="1"/>
          </p:cNvSpPr>
          <p:nvPr/>
        </p:nvSpPr>
        <p:spPr bwMode="auto">
          <a:xfrm>
            <a:off x="5210175" y="3071813"/>
            <a:ext cx="412750" cy="0"/>
          </a:xfrm>
          <a:prstGeom prst="line">
            <a:avLst/>
          </a:prstGeom>
          <a:noFill/>
          <a:ln w="381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93" name="Line 9">
            <a:extLst>
              <a:ext uri="{FF2B5EF4-FFF2-40B4-BE49-F238E27FC236}">
                <a16:creationId xmlns:a16="http://schemas.microsoft.com/office/drawing/2014/main" id="{5F40D549-1EA9-40A2-B689-6AC91B53B5BE}"/>
              </a:ext>
            </a:extLst>
          </p:cNvPr>
          <p:cNvSpPr>
            <a:spLocks noChangeShapeType="1"/>
          </p:cNvSpPr>
          <p:nvPr/>
        </p:nvSpPr>
        <p:spPr bwMode="auto">
          <a:xfrm flipV="1">
            <a:off x="5337175" y="3717925"/>
            <a:ext cx="269875" cy="269875"/>
          </a:xfrm>
          <a:prstGeom prst="line">
            <a:avLst/>
          </a:prstGeom>
          <a:noFill/>
          <a:ln w="381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92" name="Line 8">
            <a:extLst>
              <a:ext uri="{FF2B5EF4-FFF2-40B4-BE49-F238E27FC236}">
                <a16:creationId xmlns:a16="http://schemas.microsoft.com/office/drawing/2014/main" id="{806B7135-D32B-48BB-92CE-A1E54D8B1119}"/>
              </a:ext>
            </a:extLst>
          </p:cNvPr>
          <p:cNvSpPr>
            <a:spLocks noChangeShapeType="1"/>
          </p:cNvSpPr>
          <p:nvPr/>
        </p:nvSpPr>
        <p:spPr bwMode="auto">
          <a:xfrm flipV="1">
            <a:off x="854075" y="2947988"/>
            <a:ext cx="669925" cy="179387"/>
          </a:xfrm>
          <a:prstGeom prst="line">
            <a:avLst/>
          </a:prstGeom>
          <a:noFill/>
          <a:ln w="381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91" name="Text Box 7">
            <a:extLst>
              <a:ext uri="{FF2B5EF4-FFF2-40B4-BE49-F238E27FC236}">
                <a16:creationId xmlns:a16="http://schemas.microsoft.com/office/drawing/2014/main" id="{EB22A259-1589-4BC0-9E86-9F838D67DA83}"/>
              </a:ext>
            </a:extLst>
          </p:cNvPr>
          <p:cNvSpPr txBox="1">
            <a:spLocks noChangeArrowheads="1"/>
          </p:cNvSpPr>
          <p:nvPr/>
        </p:nvSpPr>
        <p:spPr bwMode="auto">
          <a:xfrm>
            <a:off x="1390650" y="4740275"/>
            <a:ext cx="2044700" cy="519113"/>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800" b="1">
                <a:solidFill>
                  <a:schemeClr val="folHlink"/>
                </a:solidFill>
                <a:latin typeface="Arial" panose="020B0604020202020204" pitchFamily="34" charset="0"/>
                <a:cs typeface="Arial" panose="020B0604020202020204" pitchFamily="34" charset="0"/>
              </a:rPr>
              <a:t>Small</a:t>
            </a:r>
            <a:r>
              <a:rPr lang="en-US" altLang="uk-UA" sz="2800" b="1">
                <a:solidFill>
                  <a:schemeClr val="hlink"/>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00390" name="Text Box 6">
            <a:extLst>
              <a:ext uri="{FF2B5EF4-FFF2-40B4-BE49-F238E27FC236}">
                <a16:creationId xmlns:a16="http://schemas.microsoft.com/office/drawing/2014/main" id="{EBD1DF61-3F98-4479-9F9B-9108E12DCC72}"/>
              </a:ext>
            </a:extLst>
          </p:cNvPr>
          <p:cNvSpPr txBox="1">
            <a:spLocks noChangeArrowheads="1"/>
          </p:cNvSpPr>
          <p:nvPr/>
        </p:nvSpPr>
        <p:spPr bwMode="auto">
          <a:xfrm>
            <a:off x="6223000" y="4695825"/>
            <a:ext cx="2455863" cy="519113"/>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800" b="1">
                <a:solidFill>
                  <a:schemeClr val="folHlink"/>
                </a:solidFill>
                <a:latin typeface="Arial" panose="020B0604020202020204" pitchFamily="34" charset="0"/>
                <a:cs typeface="Arial" panose="020B0604020202020204" pitchFamily="34" charset="0"/>
              </a:rPr>
              <a:t>Prominent</a:t>
            </a:r>
            <a:r>
              <a:rPr lang="en-US" altLang="uk-UA" sz="2800" b="1">
                <a:solidFill>
                  <a:schemeClr val="hlink"/>
                </a:solidFill>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00389" name="Line 5">
            <a:extLst>
              <a:ext uri="{FF2B5EF4-FFF2-40B4-BE49-F238E27FC236}">
                <a16:creationId xmlns:a16="http://schemas.microsoft.com/office/drawing/2014/main" id="{394AB270-02DD-419A-AF7B-39A206FE5893}"/>
              </a:ext>
            </a:extLst>
          </p:cNvPr>
          <p:cNvSpPr>
            <a:spLocks noChangeShapeType="1"/>
          </p:cNvSpPr>
          <p:nvPr/>
        </p:nvSpPr>
        <p:spPr bwMode="auto">
          <a:xfrm>
            <a:off x="5257800" y="5216525"/>
            <a:ext cx="587375" cy="0"/>
          </a:xfrm>
          <a:prstGeom prst="line">
            <a:avLst/>
          </a:prstGeom>
          <a:noFill/>
          <a:ln w="38100">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0388" name="Rectangle 4">
            <a:extLst>
              <a:ext uri="{FF2B5EF4-FFF2-40B4-BE49-F238E27FC236}">
                <a16:creationId xmlns:a16="http://schemas.microsoft.com/office/drawing/2014/main" id="{9817459B-E1B1-4498-8562-35C81DE17472}"/>
              </a:ext>
            </a:extLst>
          </p:cNvPr>
          <p:cNvSpPr>
            <a:spLocks noChangeArrowheads="1"/>
          </p:cNvSpPr>
          <p:nvPr/>
        </p:nvSpPr>
        <p:spPr bwMode="auto">
          <a:xfrm>
            <a:off x="466725" y="608013"/>
            <a:ext cx="522287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Ascending Aorta</a:t>
            </a:r>
            <a:r>
              <a:rPr lang="en-US" altLang="uk-UA" sz="33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0396"/>
                                        </p:tgtEl>
                                        <p:attrNameLst>
                                          <p:attrName>style.visibility</p:attrName>
                                        </p:attrNameLst>
                                      </p:cBhvr>
                                      <p:to>
                                        <p:strVal val="visible"/>
                                      </p:to>
                                    </p:set>
                                    <p:anim calcmode="lin" valueType="num">
                                      <p:cBhvr>
                                        <p:cTn id="7" dur="500" fill="hold"/>
                                        <p:tgtEl>
                                          <p:spTgt spid="400396"/>
                                        </p:tgtEl>
                                        <p:attrNameLst>
                                          <p:attrName>ppt_w</p:attrName>
                                        </p:attrNameLst>
                                      </p:cBhvr>
                                      <p:tavLst>
                                        <p:tav tm="0%">
                                          <p:val>
                                            <p:fltVal val="0"/>
                                          </p:val>
                                        </p:tav>
                                        <p:tav tm="100%">
                                          <p:val>
                                            <p:strVal val="#ppt_w"/>
                                          </p:val>
                                        </p:tav>
                                      </p:tavLst>
                                    </p:anim>
                                    <p:anim calcmode="lin" valueType="num">
                                      <p:cBhvr>
                                        <p:cTn id="8" dur="500" fill="hold"/>
                                        <p:tgtEl>
                                          <p:spTgt spid="400396"/>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0392"/>
                                        </p:tgtEl>
                                        <p:attrNameLst>
                                          <p:attrName>style.visibility</p:attrName>
                                        </p:attrNameLst>
                                      </p:cBhvr>
                                      <p:to>
                                        <p:strVal val="visible"/>
                                      </p:to>
                                    </p:set>
                                    <p:anim calcmode="lin" valueType="num">
                                      <p:cBhvr>
                                        <p:cTn id="12" dur="500" fill="hold"/>
                                        <p:tgtEl>
                                          <p:spTgt spid="400392"/>
                                        </p:tgtEl>
                                        <p:attrNameLst>
                                          <p:attrName>ppt_w</p:attrName>
                                        </p:attrNameLst>
                                      </p:cBhvr>
                                      <p:tavLst>
                                        <p:tav tm="0%">
                                          <p:val>
                                            <p:fltVal val="0"/>
                                          </p:val>
                                        </p:tav>
                                        <p:tav tm="100%">
                                          <p:val>
                                            <p:strVal val="#ppt_w"/>
                                          </p:val>
                                        </p:tav>
                                      </p:tavLst>
                                    </p:anim>
                                    <p:anim calcmode="lin" valueType="num">
                                      <p:cBhvr>
                                        <p:cTn id="13" dur="500" fill="hold"/>
                                        <p:tgtEl>
                                          <p:spTgt spid="400392"/>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0395"/>
                                        </p:tgtEl>
                                        <p:attrNameLst>
                                          <p:attrName>style.visibility</p:attrName>
                                        </p:attrNameLst>
                                      </p:cBhvr>
                                      <p:to>
                                        <p:strVal val="visible"/>
                                      </p:to>
                                    </p:set>
                                    <p:anim calcmode="lin" valueType="num">
                                      <p:cBhvr>
                                        <p:cTn id="17" dur="500" fill="hold"/>
                                        <p:tgtEl>
                                          <p:spTgt spid="400395"/>
                                        </p:tgtEl>
                                        <p:attrNameLst>
                                          <p:attrName>ppt_w</p:attrName>
                                        </p:attrNameLst>
                                      </p:cBhvr>
                                      <p:tavLst>
                                        <p:tav tm="0%">
                                          <p:val>
                                            <p:fltVal val="0"/>
                                          </p:val>
                                        </p:tav>
                                        <p:tav tm="100%">
                                          <p:val>
                                            <p:strVal val="#ppt_w"/>
                                          </p:val>
                                        </p:tav>
                                      </p:tavLst>
                                    </p:anim>
                                    <p:anim calcmode="lin" valueType="num">
                                      <p:cBhvr>
                                        <p:cTn id="18" dur="500" fill="hold"/>
                                        <p:tgtEl>
                                          <p:spTgt spid="400395"/>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17" presetClass="entr" presetSubtype="10" fill="hold" nodeType="afterEffect">
                                  <p:stCondLst>
                                    <p:cond delay="0"/>
                                  </p:stCondLst>
                                  <p:childTnLst>
                                    <p:set>
                                      <p:cBhvr>
                                        <p:cTn id="21" dur="1" fill="hold">
                                          <p:stCondLst>
                                            <p:cond delay="0"/>
                                          </p:stCondLst>
                                        </p:cTn>
                                        <p:tgtEl>
                                          <p:spTgt spid="400394"/>
                                        </p:tgtEl>
                                        <p:attrNameLst>
                                          <p:attrName>style.visibility</p:attrName>
                                        </p:attrNameLst>
                                      </p:cBhvr>
                                      <p:to>
                                        <p:strVal val="visible"/>
                                      </p:to>
                                    </p:set>
                                    <p:anim calcmode="lin" valueType="num">
                                      <p:cBhvr>
                                        <p:cTn id="22" dur="500" fill="hold"/>
                                        <p:tgtEl>
                                          <p:spTgt spid="400394"/>
                                        </p:tgtEl>
                                        <p:attrNameLst>
                                          <p:attrName>ppt_w</p:attrName>
                                        </p:attrNameLst>
                                      </p:cBhvr>
                                      <p:tavLst>
                                        <p:tav tm="0%">
                                          <p:val>
                                            <p:fltVal val="0"/>
                                          </p:val>
                                        </p:tav>
                                        <p:tav tm="100%">
                                          <p:val>
                                            <p:strVal val="#ppt_w"/>
                                          </p:val>
                                        </p:tav>
                                      </p:tavLst>
                                    </p:anim>
                                    <p:anim calcmode="lin" valueType="num">
                                      <p:cBhvr>
                                        <p:cTn id="23" dur="500" fill="hold"/>
                                        <p:tgtEl>
                                          <p:spTgt spid="400394"/>
                                        </p:tgtEl>
                                        <p:attrNameLst>
                                          <p:attrName>ppt_h</p:attrName>
                                        </p:attrNameLst>
                                      </p:cBhvr>
                                      <p:tavLst>
                                        <p:tav tm="0%">
                                          <p:val>
                                            <p:strVal val="#ppt_h"/>
                                          </p:val>
                                        </p:tav>
                                        <p:tav tm="100%">
                                          <p:val>
                                            <p:strVal val="#ppt_h"/>
                                          </p:val>
                                        </p:tav>
                                      </p:tavLst>
                                    </p:anim>
                                  </p:childTnLst>
                                </p:cTn>
                              </p:par>
                            </p:childTnLst>
                          </p:cTn>
                        </p:par>
                        <p:par>
                          <p:cTn id="24" fill="hold" nodeType="afterGroup">
                            <p:stCondLst>
                              <p:cond delay="2000"/>
                            </p:stCondLst>
                            <p:childTnLst>
                              <p:par>
                                <p:cTn id="25" presetID="17" presetClass="entr" presetSubtype="10" fill="hold" nodeType="afterEffect">
                                  <p:stCondLst>
                                    <p:cond delay="0"/>
                                  </p:stCondLst>
                                  <p:childTnLst>
                                    <p:set>
                                      <p:cBhvr>
                                        <p:cTn id="26" dur="1" fill="hold">
                                          <p:stCondLst>
                                            <p:cond delay="0"/>
                                          </p:stCondLst>
                                        </p:cTn>
                                        <p:tgtEl>
                                          <p:spTgt spid="400393"/>
                                        </p:tgtEl>
                                        <p:attrNameLst>
                                          <p:attrName>style.visibility</p:attrName>
                                        </p:attrNameLst>
                                      </p:cBhvr>
                                      <p:to>
                                        <p:strVal val="visible"/>
                                      </p:to>
                                    </p:set>
                                    <p:anim calcmode="lin" valueType="num">
                                      <p:cBhvr>
                                        <p:cTn id="27" dur="500" fill="hold"/>
                                        <p:tgtEl>
                                          <p:spTgt spid="400393"/>
                                        </p:tgtEl>
                                        <p:attrNameLst>
                                          <p:attrName>ppt_w</p:attrName>
                                        </p:attrNameLst>
                                      </p:cBhvr>
                                      <p:tavLst>
                                        <p:tav tm="0%">
                                          <p:val>
                                            <p:fltVal val="0"/>
                                          </p:val>
                                        </p:tav>
                                        <p:tav tm="100%">
                                          <p:val>
                                            <p:strVal val="#ppt_w"/>
                                          </p:val>
                                        </p:tav>
                                      </p:tavLst>
                                    </p:anim>
                                    <p:anim calcmode="lin" valueType="num">
                                      <p:cBhvr>
                                        <p:cTn id="28" dur="500" fill="hold"/>
                                        <p:tgtEl>
                                          <p:spTgt spid="400393"/>
                                        </p:tgtEl>
                                        <p:attrNameLst>
                                          <p:attrName>ppt_h</p:attrName>
                                        </p:attrNameLst>
                                      </p:cBhvr>
                                      <p:tavLst>
                                        <p:tav tm="0%">
                                          <p:val>
                                            <p:strVal val="#ppt_h"/>
                                          </p:val>
                                        </p:tav>
                                        <p:tav tm="100%">
                                          <p:val>
                                            <p:strVal val="#ppt_h"/>
                                          </p:val>
                                        </p:tav>
                                      </p:tavLst>
                                    </p:anim>
                                  </p:childTnLst>
                                </p:cTn>
                              </p:par>
                            </p:childTnLst>
                          </p:cTn>
                        </p:par>
                        <p:par>
                          <p:cTn id="29" fill="hold" nodeType="afterGroup">
                            <p:stCondLst>
                              <p:cond delay="2500"/>
                            </p:stCondLst>
                            <p:childTnLst>
                              <p:par>
                                <p:cTn id="30" presetID="17" presetClass="entr" presetSubtype="10" fill="hold" nodeType="afterEffect">
                                  <p:stCondLst>
                                    <p:cond delay="2000"/>
                                  </p:stCondLst>
                                  <p:childTnLst>
                                    <p:set>
                                      <p:cBhvr>
                                        <p:cTn id="31" dur="1" fill="hold">
                                          <p:stCondLst>
                                            <p:cond delay="0"/>
                                          </p:stCondLst>
                                        </p:cTn>
                                        <p:tgtEl>
                                          <p:spTgt spid="400389"/>
                                        </p:tgtEl>
                                        <p:attrNameLst>
                                          <p:attrName>style.visibility</p:attrName>
                                        </p:attrNameLst>
                                      </p:cBhvr>
                                      <p:to>
                                        <p:strVal val="visible"/>
                                      </p:to>
                                    </p:set>
                                    <p:anim calcmode="lin" valueType="num">
                                      <p:cBhvr>
                                        <p:cTn id="32" dur="500" fill="hold"/>
                                        <p:tgtEl>
                                          <p:spTgt spid="400389"/>
                                        </p:tgtEl>
                                        <p:attrNameLst>
                                          <p:attrName>ppt_w</p:attrName>
                                        </p:attrNameLst>
                                      </p:cBhvr>
                                      <p:tavLst>
                                        <p:tav tm="0%">
                                          <p:val>
                                            <p:fltVal val="0"/>
                                          </p:val>
                                        </p:tav>
                                        <p:tav tm="100%">
                                          <p:val>
                                            <p:strVal val="#ppt_w"/>
                                          </p:val>
                                        </p:tav>
                                      </p:tavLst>
                                    </p:anim>
                                    <p:anim calcmode="lin" valueType="num">
                                      <p:cBhvr>
                                        <p:cTn id="33" dur="500" fill="hold"/>
                                        <p:tgtEl>
                                          <p:spTgt spid="400389"/>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2441" name="Picture 9">
            <a:extLst>
              <a:ext uri="{FF2B5EF4-FFF2-40B4-BE49-F238E27FC236}">
                <a16:creationId xmlns:a16="http://schemas.microsoft.com/office/drawing/2014/main" id="{185EEB5F-9BDB-41DB-B1DF-5D58041471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2440" name="Rectangle 8">
            <a:extLst>
              <a:ext uri="{FF2B5EF4-FFF2-40B4-BE49-F238E27FC236}">
                <a16:creationId xmlns:a16="http://schemas.microsoft.com/office/drawing/2014/main" id="{B8F0253F-1CA2-46DB-9DFE-CC385421E053}"/>
              </a:ext>
            </a:extLst>
          </p:cNvPr>
          <p:cNvSpPr>
            <a:spLocks noChangeArrowheads="1"/>
          </p:cNvSpPr>
          <p:nvPr/>
        </p:nvSpPr>
        <p:spPr bwMode="auto">
          <a:xfrm>
            <a:off x="876300" y="2520950"/>
            <a:ext cx="2309813" cy="19526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cs typeface="Arial" panose="020B0604020202020204" pitchFamily="34" charset="0"/>
              </a:rPr>
              <a:t>Indentation where “double density” of left atrial enlargement will appear</a:t>
            </a:r>
            <a:endParaRPr lang="en-US" altLang="uk-UA"/>
          </a:p>
        </p:txBody>
      </p:sp>
      <p:sp>
        <p:nvSpPr>
          <p:cNvPr id="402439" name="Line 7">
            <a:extLst>
              <a:ext uri="{FF2B5EF4-FFF2-40B4-BE49-F238E27FC236}">
                <a16:creationId xmlns:a16="http://schemas.microsoft.com/office/drawing/2014/main" id="{4F3F0419-D594-4B96-9F61-ED3C8C3061AB}"/>
              </a:ext>
            </a:extLst>
          </p:cNvPr>
          <p:cNvSpPr>
            <a:spLocks noChangeShapeType="1"/>
          </p:cNvSpPr>
          <p:nvPr/>
        </p:nvSpPr>
        <p:spPr bwMode="auto">
          <a:xfrm rot="-1714111">
            <a:off x="3619500" y="3511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2438" name="Line 6">
            <a:extLst>
              <a:ext uri="{FF2B5EF4-FFF2-40B4-BE49-F238E27FC236}">
                <a16:creationId xmlns:a16="http://schemas.microsoft.com/office/drawing/2014/main" id="{919817DA-E2BD-4742-9BBE-C1CCDF9F370E}"/>
              </a:ext>
            </a:extLst>
          </p:cNvPr>
          <p:cNvSpPr>
            <a:spLocks noChangeShapeType="1"/>
          </p:cNvSpPr>
          <p:nvPr/>
        </p:nvSpPr>
        <p:spPr bwMode="auto">
          <a:xfrm rot="-571637">
            <a:off x="3543300" y="38163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2437" name="Line 5">
            <a:extLst>
              <a:ext uri="{FF2B5EF4-FFF2-40B4-BE49-F238E27FC236}">
                <a16:creationId xmlns:a16="http://schemas.microsoft.com/office/drawing/2014/main" id="{0735DF58-DF41-43EF-90ED-7AD2CC8AD8E4}"/>
              </a:ext>
            </a:extLst>
          </p:cNvPr>
          <p:cNvSpPr>
            <a:spLocks noChangeShapeType="1"/>
          </p:cNvSpPr>
          <p:nvPr/>
        </p:nvSpPr>
        <p:spPr bwMode="auto">
          <a:xfrm rot="549604">
            <a:off x="3467100" y="41211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2436" name="Rectangle 4">
            <a:extLst>
              <a:ext uri="{FF2B5EF4-FFF2-40B4-BE49-F238E27FC236}">
                <a16:creationId xmlns:a16="http://schemas.microsoft.com/office/drawing/2014/main" id="{A01D0BCC-68D3-4A87-92DB-636FE5A130F2}"/>
              </a:ext>
            </a:extLst>
          </p:cNvPr>
          <p:cNvSpPr>
            <a:spLocks noChangeArrowheads="1"/>
          </p:cNvSpPr>
          <p:nvPr/>
        </p:nvSpPr>
        <p:spPr bwMode="auto">
          <a:xfrm>
            <a:off x="422275" y="571500"/>
            <a:ext cx="754062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Double density of left atrial enlargement</a:t>
            </a:r>
            <a:r>
              <a:rPr lang="en-US" altLang="uk-UA" sz="3300">
                <a:latin typeface="Times New Roman" panose="02020603050405020304" pitchFamily="18" charset="0"/>
                <a:cs typeface="Times New Roman" panose="02020603050405020304" pitchFamily="18" charset="0"/>
              </a:rPr>
              <a:t>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2439"/>
                                        </p:tgtEl>
                                        <p:attrNameLst>
                                          <p:attrName>style.visibility</p:attrName>
                                        </p:attrNameLst>
                                      </p:cBhvr>
                                      <p:to>
                                        <p:strVal val="visible"/>
                                      </p:to>
                                    </p:set>
                                    <p:anim calcmode="lin" valueType="num">
                                      <p:cBhvr>
                                        <p:cTn id="7" dur="500" fill="hold"/>
                                        <p:tgtEl>
                                          <p:spTgt spid="402439"/>
                                        </p:tgtEl>
                                        <p:attrNameLst>
                                          <p:attrName>ppt_w</p:attrName>
                                        </p:attrNameLst>
                                      </p:cBhvr>
                                      <p:tavLst>
                                        <p:tav tm="0%">
                                          <p:val>
                                            <p:fltVal val="0"/>
                                          </p:val>
                                        </p:tav>
                                        <p:tav tm="100%">
                                          <p:val>
                                            <p:strVal val="#ppt_w"/>
                                          </p:val>
                                        </p:tav>
                                      </p:tavLst>
                                    </p:anim>
                                    <p:anim calcmode="lin" valueType="num">
                                      <p:cBhvr>
                                        <p:cTn id="8" dur="500" fill="hold"/>
                                        <p:tgtEl>
                                          <p:spTgt spid="402439"/>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2438"/>
                                        </p:tgtEl>
                                        <p:attrNameLst>
                                          <p:attrName>style.visibility</p:attrName>
                                        </p:attrNameLst>
                                      </p:cBhvr>
                                      <p:to>
                                        <p:strVal val="visible"/>
                                      </p:to>
                                    </p:set>
                                    <p:anim calcmode="lin" valueType="num">
                                      <p:cBhvr>
                                        <p:cTn id="12" dur="500" fill="hold"/>
                                        <p:tgtEl>
                                          <p:spTgt spid="402438"/>
                                        </p:tgtEl>
                                        <p:attrNameLst>
                                          <p:attrName>ppt_w</p:attrName>
                                        </p:attrNameLst>
                                      </p:cBhvr>
                                      <p:tavLst>
                                        <p:tav tm="0%">
                                          <p:val>
                                            <p:fltVal val="0"/>
                                          </p:val>
                                        </p:tav>
                                        <p:tav tm="100%">
                                          <p:val>
                                            <p:strVal val="#ppt_w"/>
                                          </p:val>
                                        </p:tav>
                                      </p:tavLst>
                                    </p:anim>
                                    <p:anim calcmode="lin" valueType="num">
                                      <p:cBhvr>
                                        <p:cTn id="13" dur="500" fill="hold"/>
                                        <p:tgtEl>
                                          <p:spTgt spid="402438"/>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2437"/>
                                        </p:tgtEl>
                                        <p:attrNameLst>
                                          <p:attrName>style.visibility</p:attrName>
                                        </p:attrNameLst>
                                      </p:cBhvr>
                                      <p:to>
                                        <p:strVal val="visible"/>
                                      </p:to>
                                    </p:set>
                                    <p:anim calcmode="lin" valueType="num">
                                      <p:cBhvr>
                                        <p:cTn id="17" dur="500" fill="hold"/>
                                        <p:tgtEl>
                                          <p:spTgt spid="402437"/>
                                        </p:tgtEl>
                                        <p:attrNameLst>
                                          <p:attrName>ppt_w</p:attrName>
                                        </p:attrNameLst>
                                      </p:cBhvr>
                                      <p:tavLst>
                                        <p:tav tm="0%">
                                          <p:val>
                                            <p:fltVal val="0"/>
                                          </p:val>
                                        </p:tav>
                                        <p:tav tm="100%">
                                          <p:val>
                                            <p:strVal val="#ppt_w"/>
                                          </p:val>
                                        </p:tav>
                                      </p:tavLst>
                                    </p:anim>
                                    <p:anim calcmode="lin" valueType="num">
                                      <p:cBhvr>
                                        <p:cTn id="18" dur="500" fill="hold"/>
                                        <p:tgtEl>
                                          <p:spTgt spid="402437"/>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22" presetClass="entr" presetSubtype="1" fill="hold" grpId="0" nodeType="afterEffect">
                                  <p:stCondLst>
                                    <p:cond delay="1000"/>
                                  </p:stCondLst>
                                  <p:childTnLst>
                                    <p:set>
                                      <p:cBhvr>
                                        <p:cTn id="21" dur="1" fill="hold">
                                          <p:stCondLst>
                                            <p:cond delay="0"/>
                                          </p:stCondLst>
                                        </p:cTn>
                                        <p:tgtEl>
                                          <p:spTgt spid="402440"/>
                                        </p:tgtEl>
                                        <p:attrNameLst>
                                          <p:attrName>style.visibility</p:attrName>
                                        </p:attrNameLst>
                                      </p:cBhvr>
                                      <p:to>
                                        <p:strVal val="visible"/>
                                      </p:to>
                                    </p:set>
                                    <p:animEffect transition="in" filter="wipe(up)">
                                      <p:cBhvr>
                                        <p:cTn id="22" dur="500"/>
                                        <p:tgtEl>
                                          <p:spTgt spid="402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40" grpId="0" autoUpdateAnimBg="0"/>
    </p:bldLst>
  </p:timing>
</p:sld>
</file>

<file path=ppt/slides/slide9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3473" name="Picture 17">
            <a:extLst>
              <a:ext uri="{FF2B5EF4-FFF2-40B4-BE49-F238E27FC236}">
                <a16:creationId xmlns:a16="http://schemas.microsoft.com/office/drawing/2014/main" id="{00CF5224-07D8-4996-9189-EAA7EF320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3472" name="Oval 16">
            <a:extLst>
              <a:ext uri="{FF2B5EF4-FFF2-40B4-BE49-F238E27FC236}">
                <a16:creationId xmlns:a16="http://schemas.microsoft.com/office/drawing/2014/main" id="{3C6F1652-E77D-4009-92A0-67D0BC20EA99}"/>
              </a:ext>
            </a:extLst>
          </p:cNvPr>
          <p:cNvSpPr>
            <a:spLocks noChangeAspect="1" noChangeArrowheads="1"/>
          </p:cNvSpPr>
          <p:nvPr/>
        </p:nvSpPr>
        <p:spPr bwMode="auto">
          <a:xfrm>
            <a:off x="3516313" y="2978150"/>
            <a:ext cx="2312987" cy="19050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3471" name="Rectangle 15">
            <a:extLst>
              <a:ext uri="{FF2B5EF4-FFF2-40B4-BE49-F238E27FC236}">
                <a16:creationId xmlns:a16="http://schemas.microsoft.com/office/drawing/2014/main" id="{1D686BF5-09C9-48BA-B3D4-3A0F9F4C8AB8}"/>
              </a:ext>
            </a:extLst>
          </p:cNvPr>
          <p:cNvSpPr>
            <a:spLocks noChangeArrowheads="1"/>
          </p:cNvSpPr>
          <p:nvPr/>
        </p:nvSpPr>
        <p:spPr bwMode="auto">
          <a:xfrm>
            <a:off x="876300" y="3054350"/>
            <a:ext cx="2232025" cy="13430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r>
              <a:rPr lang="en-US" altLang="uk-UA" sz="2000" b="1">
                <a:effectLst>
                  <a:outerShdw blurRad="38100" dist="38100" dir="2700000" algn="tl">
                    <a:srgbClr val="000000"/>
                  </a:outerShdw>
                </a:effectLst>
                <a:cs typeface="Arial" panose="020B0604020202020204" pitchFamily="34" charset="0"/>
              </a:rPr>
              <a:t>Left atrium </a:t>
            </a:r>
            <a:endParaRPr lang="en-US" altLang="uk-UA" sz="1000">
              <a:latin typeface="Tahoma" panose="020B0604030504040204" pitchFamily="34" charset="0"/>
            </a:endParaRPr>
          </a:p>
          <a:p>
            <a:pPr eaLnBrk="0" hangingPunct="0"/>
            <a:r>
              <a:rPr lang="en-US" altLang="uk-UA" sz="2000" b="1">
                <a:effectLst>
                  <a:outerShdw blurRad="38100" dist="38100" dir="2700000" algn="tl">
                    <a:srgbClr val="000000"/>
                  </a:outerShdw>
                </a:effectLst>
                <a:cs typeface="Arial" panose="020B0604020202020204" pitchFamily="34" charset="0"/>
              </a:rPr>
              <a:t>sits in middle of heart posteriorly</a:t>
            </a:r>
            <a:endParaRPr lang="en-US" altLang="uk-UA"/>
          </a:p>
        </p:txBody>
      </p:sp>
      <p:sp>
        <p:nvSpPr>
          <p:cNvPr id="403470" name="Rectangle 14">
            <a:extLst>
              <a:ext uri="{FF2B5EF4-FFF2-40B4-BE49-F238E27FC236}">
                <a16:creationId xmlns:a16="http://schemas.microsoft.com/office/drawing/2014/main" id="{64E471A2-1FE3-44E0-BC81-6585468CB7E4}"/>
              </a:ext>
            </a:extLst>
          </p:cNvPr>
          <p:cNvSpPr>
            <a:spLocks noChangeArrowheads="1"/>
          </p:cNvSpPr>
          <p:nvPr/>
        </p:nvSpPr>
        <p:spPr bwMode="auto">
          <a:xfrm>
            <a:off x="5981700" y="2139950"/>
            <a:ext cx="2232025" cy="13430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r>
              <a:rPr lang="en-US" altLang="uk-UA" sz="2000" b="1">
                <a:effectLst>
                  <a:outerShdw blurRad="38100" dist="38100" dir="2700000" algn="tl">
                    <a:srgbClr val="000000"/>
                  </a:outerShdw>
                </a:effectLst>
                <a:cs typeface="Arial" panose="020B0604020202020204" pitchFamily="34" charset="0"/>
              </a:rPr>
              <a:t>Left atrium </a:t>
            </a:r>
            <a:endParaRPr lang="en-US" altLang="uk-UA" sz="1000">
              <a:latin typeface="Tahoma" panose="020B0604030504040204" pitchFamily="34" charset="0"/>
            </a:endParaRPr>
          </a:p>
          <a:p>
            <a:pPr eaLnBrk="0" hangingPunct="0"/>
            <a:r>
              <a:rPr lang="en-US" altLang="uk-UA" sz="2000" b="1">
                <a:effectLst>
                  <a:outerShdw blurRad="38100" dist="38100" dir="2700000" algn="tl">
                    <a:srgbClr val="000000"/>
                  </a:outerShdw>
                </a:effectLst>
                <a:cs typeface="Arial" panose="020B0604020202020204" pitchFamily="34" charset="0"/>
              </a:rPr>
              <a:t>forms no border of normal heart in PA view</a:t>
            </a:r>
            <a:endParaRPr lang="en-US" altLang="uk-UA"/>
          </a:p>
        </p:txBody>
      </p:sp>
      <p:pic>
        <p:nvPicPr>
          <p:cNvPr id="403469" name="Picture 13">
            <a:extLst>
              <a:ext uri="{FF2B5EF4-FFF2-40B4-BE49-F238E27FC236}">
                <a16:creationId xmlns:a16="http://schemas.microsoft.com/office/drawing/2014/main" id="{69F023F9-A725-4543-8895-AA6C79F08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6550" y="5065713"/>
            <a:ext cx="1992313" cy="1495425"/>
          </a:xfrm>
          <a:prstGeom prst="rect">
            <a:avLst/>
          </a:prstGeom>
          <a:noFill/>
          <a:extLst>
            <a:ext uri="{909E8E84-426E-40DD-AFC4-6F175D3DCCD1}">
              <a14:hiddenFill xmlns:a14="http://schemas.microsoft.com/office/drawing/2010/main">
                <a:solidFill>
                  <a:srgbClr val="FFFFFF"/>
                </a:solidFill>
              </a14:hiddenFill>
            </a:ext>
          </a:extLst>
        </p:spPr>
      </p:pic>
      <p:sp>
        <p:nvSpPr>
          <p:cNvPr id="403468" name="Text Box 12">
            <a:extLst>
              <a:ext uri="{FF2B5EF4-FFF2-40B4-BE49-F238E27FC236}">
                <a16:creationId xmlns:a16="http://schemas.microsoft.com/office/drawing/2014/main" id="{C3F699D5-401F-4AD6-BAA8-CABFC94C917F}"/>
              </a:ext>
            </a:extLst>
          </p:cNvPr>
          <p:cNvSpPr txBox="1">
            <a:spLocks noChangeArrowheads="1"/>
          </p:cNvSpPr>
          <p:nvPr/>
        </p:nvSpPr>
        <p:spPr bwMode="auto">
          <a:xfrm>
            <a:off x="7493000" y="5486400"/>
            <a:ext cx="476250" cy="2444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1000" b="1">
                <a:solidFill>
                  <a:schemeClr val="bg2"/>
                </a:solidFill>
                <a:latin typeface="Arial" panose="020B0604020202020204" pitchFamily="34" charset="0"/>
                <a:cs typeface="Arial" panose="020B0604020202020204" pitchFamily="34" charset="0"/>
              </a:rPr>
              <a:t>LA</a:t>
            </a:r>
            <a:r>
              <a:rPr lang="en-US" altLang="uk-UA" sz="10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nvGrpSpPr>
          <p:cNvPr id="403465" name="Group 9">
            <a:extLst>
              <a:ext uri="{FF2B5EF4-FFF2-40B4-BE49-F238E27FC236}">
                <a16:creationId xmlns:a16="http://schemas.microsoft.com/office/drawing/2014/main" id="{02350699-9193-4A4C-A292-F9F5F37ECE2C}"/>
              </a:ext>
            </a:extLst>
          </p:cNvPr>
          <p:cNvGrpSpPr>
            <a:grpSpLocks/>
          </p:cNvGrpSpPr>
          <p:nvPr/>
        </p:nvGrpSpPr>
        <p:grpSpPr bwMode="auto">
          <a:xfrm>
            <a:off x="6742113" y="5232400"/>
            <a:ext cx="614362" cy="244475"/>
            <a:chOff x="4223" y="3292"/>
            <a:chExt cx="387" cy="154"/>
          </a:xfrm>
        </p:grpSpPr>
        <p:sp>
          <p:nvSpPr>
            <p:cNvPr id="403467" name="Line 11">
              <a:extLst>
                <a:ext uri="{FF2B5EF4-FFF2-40B4-BE49-F238E27FC236}">
                  <a16:creationId xmlns:a16="http://schemas.microsoft.com/office/drawing/2014/main" id="{F219DD9F-5217-45F2-9951-714DF9D9D071}"/>
                </a:ext>
              </a:extLst>
            </p:cNvPr>
            <p:cNvSpPr>
              <a:spLocks noChangeShapeType="1"/>
            </p:cNvSpPr>
            <p:nvPr/>
          </p:nvSpPr>
          <p:spPr bwMode="auto">
            <a:xfrm>
              <a:off x="4450" y="3370"/>
              <a:ext cx="160" cy="0"/>
            </a:xfrm>
            <a:prstGeom prst="line">
              <a:avLst/>
            </a:prstGeom>
            <a:noFill/>
            <a:ln w="12700">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3466" name="Text Box 10">
              <a:extLst>
                <a:ext uri="{FF2B5EF4-FFF2-40B4-BE49-F238E27FC236}">
                  <a16:creationId xmlns:a16="http://schemas.microsoft.com/office/drawing/2014/main" id="{CAD5A2F2-47B3-4838-8524-92FA6E1B8CD4}"/>
                </a:ext>
              </a:extLst>
            </p:cNvPr>
            <p:cNvSpPr txBox="1">
              <a:spLocks noChangeArrowheads="1"/>
            </p:cNvSpPr>
            <p:nvPr/>
          </p:nvSpPr>
          <p:spPr bwMode="auto">
            <a:xfrm>
              <a:off x="4223" y="3292"/>
              <a:ext cx="300" cy="154"/>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1000" b="1">
                  <a:solidFill>
                    <a:schemeClr val="tx2"/>
                  </a:solidFill>
                  <a:latin typeface="Arial" panose="020B0604020202020204" pitchFamily="34" charset="0"/>
                  <a:cs typeface="Arial" panose="020B0604020202020204" pitchFamily="34" charset="0"/>
                </a:rPr>
                <a:t>RA</a:t>
              </a:r>
              <a:endParaRPr lang="en-US" altLang="uk-UA">
                <a:latin typeface="Arial" panose="020B0604020202020204" pitchFamily="34" charset="0"/>
              </a:endParaRPr>
            </a:p>
          </p:txBody>
        </p:sp>
      </p:grpSp>
      <p:grpSp>
        <p:nvGrpSpPr>
          <p:cNvPr id="403462" name="Group 6">
            <a:extLst>
              <a:ext uri="{FF2B5EF4-FFF2-40B4-BE49-F238E27FC236}">
                <a16:creationId xmlns:a16="http://schemas.microsoft.com/office/drawing/2014/main" id="{6A5FFC40-A17F-4416-98C5-8A4441F81CF6}"/>
              </a:ext>
            </a:extLst>
          </p:cNvPr>
          <p:cNvGrpSpPr>
            <a:grpSpLocks/>
          </p:cNvGrpSpPr>
          <p:nvPr/>
        </p:nvGrpSpPr>
        <p:grpSpPr bwMode="auto">
          <a:xfrm>
            <a:off x="8043863" y="5105400"/>
            <a:ext cx="549275" cy="244475"/>
            <a:chOff x="5043" y="3212"/>
            <a:chExt cx="346" cy="154"/>
          </a:xfrm>
        </p:grpSpPr>
        <p:sp>
          <p:nvSpPr>
            <p:cNvPr id="403464" name="Text Box 8">
              <a:extLst>
                <a:ext uri="{FF2B5EF4-FFF2-40B4-BE49-F238E27FC236}">
                  <a16:creationId xmlns:a16="http://schemas.microsoft.com/office/drawing/2014/main" id="{35694238-BF78-4EFA-9ED4-65ECDA7AEB75}"/>
                </a:ext>
              </a:extLst>
            </p:cNvPr>
            <p:cNvSpPr txBox="1">
              <a:spLocks noChangeArrowheads="1"/>
            </p:cNvSpPr>
            <p:nvPr/>
          </p:nvSpPr>
          <p:spPr bwMode="auto">
            <a:xfrm>
              <a:off x="5089" y="3212"/>
              <a:ext cx="300" cy="154"/>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1000" b="1">
                  <a:solidFill>
                    <a:schemeClr val="tx2"/>
                  </a:solidFill>
                  <a:latin typeface="Arial" panose="020B0604020202020204" pitchFamily="34" charset="0"/>
                  <a:cs typeface="Arial" panose="020B0604020202020204" pitchFamily="34" charset="0"/>
                </a:rPr>
                <a:t>LV</a:t>
              </a:r>
              <a:endParaRPr lang="en-US" altLang="uk-UA">
                <a:latin typeface="Arial" panose="020B0604020202020204" pitchFamily="34" charset="0"/>
              </a:endParaRPr>
            </a:p>
          </p:txBody>
        </p:sp>
        <p:sp>
          <p:nvSpPr>
            <p:cNvPr id="403463" name="Line 7">
              <a:extLst>
                <a:ext uri="{FF2B5EF4-FFF2-40B4-BE49-F238E27FC236}">
                  <a16:creationId xmlns:a16="http://schemas.microsoft.com/office/drawing/2014/main" id="{45FA7070-FBB8-46B9-A0F4-B82D497CF784}"/>
                </a:ext>
              </a:extLst>
            </p:cNvPr>
            <p:cNvSpPr>
              <a:spLocks noChangeShapeType="1"/>
            </p:cNvSpPr>
            <p:nvPr/>
          </p:nvSpPr>
          <p:spPr bwMode="auto">
            <a:xfrm>
              <a:off x="5043" y="3293"/>
              <a:ext cx="125" cy="0"/>
            </a:xfrm>
            <a:prstGeom prst="line">
              <a:avLst/>
            </a:prstGeom>
            <a:noFill/>
            <a:ln w="127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sp>
        <p:nvSpPr>
          <p:cNvPr id="403461" name="Text Box 5">
            <a:extLst>
              <a:ext uri="{FF2B5EF4-FFF2-40B4-BE49-F238E27FC236}">
                <a16:creationId xmlns:a16="http://schemas.microsoft.com/office/drawing/2014/main" id="{72B22C3A-79DD-4B81-936E-968411FD96F7}"/>
              </a:ext>
            </a:extLst>
          </p:cNvPr>
          <p:cNvSpPr txBox="1">
            <a:spLocks noChangeArrowheads="1"/>
          </p:cNvSpPr>
          <p:nvPr/>
        </p:nvSpPr>
        <p:spPr bwMode="auto">
          <a:xfrm>
            <a:off x="293688" y="282575"/>
            <a:ext cx="8483600" cy="15525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Even though we are on the right side of the heart, we can see left atrial enlargement. Normally the left atrium sits right in the middle of the heart posteriorly and does not form a normal border on the frontal film.</a:t>
            </a:r>
            <a:endParaRPr lang="en-US" altLang="uk-UA">
              <a:latin typeface="Arial" panose="020B0604020202020204" pitchFamily="34" charset="0"/>
            </a:endParaRPr>
          </a:p>
        </p:txBody>
      </p:sp>
      <p:sp>
        <p:nvSpPr>
          <p:cNvPr id="403460" name="Text Box 4">
            <a:extLst>
              <a:ext uri="{FF2B5EF4-FFF2-40B4-BE49-F238E27FC236}">
                <a16:creationId xmlns:a16="http://schemas.microsoft.com/office/drawing/2014/main" id="{2C38D0ED-D240-4ECC-9196-37CDF3DEAF9F}"/>
              </a:ext>
            </a:extLst>
          </p:cNvPr>
          <p:cNvSpPr txBox="1">
            <a:spLocks noChangeArrowheads="1"/>
          </p:cNvSpPr>
          <p:nvPr/>
        </p:nvSpPr>
        <p:spPr bwMode="auto">
          <a:xfrm>
            <a:off x="1443038" y="5551488"/>
            <a:ext cx="5253037" cy="10064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81D58">
                      <a:alpha val="50%"/>
                    </a:srgbClr>
                  </a:outerShdw>
                </a:effectLst>
              </a14:hiddenEffects>
            </a:ext>
          </a:extLst>
        </p:spPr>
        <p:txBody>
          <a:bodyPr>
            <a:spAutoFit/>
          </a:bodyPr>
          <a:lstStyle/>
          <a:p>
            <a:pPr algn="r">
              <a:spcBef>
                <a:spcPct val="50%"/>
              </a:spcBef>
            </a:pPr>
            <a:r>
              <a:rPr lang="en-US" altLang="uk-UA" sz="2000" b="1">
                <a:solidFill>
                  <a:schemeClr val="bg2"/>
                </a:solidFill>
                <a:latin typeface="Arial" panose="020B0604020202020204" pitchFamily="34" charset="0"/>
                <a:cs typeface="Arial" panose="020B0604020202020204" pitchFamily="34" charset="0"/>
              </a:rPr>
              <a:t>This inset from a CT scan of the chest shows how RA and LV obscure LA from forming a heart border on the frontal film.</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403472"/>
                                        </p:tgtEl>
                                        <p:attrNameLst>
                                          <p:attrName>style.visibility</p:attrName>
                                        </p:attrNameLst>
                                      </p:cBhvr>
                                      <p:to>
                                        <p:strVal val="visible"/>
                                      </p:to>
                                    </p:set>
                                    <p:anim calcmode="lin" valueType="num">
                                      <p:cBhvr>
                                        <p:cTn id="7" dur="500" fill="hold"/>
                                        <p:tgtEl>
                                          <p:spTgt spid="403472"/>
                                        </p:tgtEl>
                                        <p:attrNameLst>
                                          <p:attrName>ppt_w</p:attrName>
                                        </p:attrNameLst>
                                      </p:cBhvr>
                                      <p:tavLst>
                                        <p:tav tm="0%">
                                          <p:val>
                                            <p:fltVal val="0"/>
                                          </p:val>
                                        </p:tav>
                                        <p:tav tm="100%">
                                          <p:val>
                                            <p:strVal val="#ppt_w"/>
                                          </p:val>
                                        </p:tav>
                                      </p:tavLst>
                                    </p:anim>
                                    <p:anim calcmode="lin" valueType="num">
                                      <p:cBhvr>
                                        <p:cTn id="8" dur="500" fill="hold"/>
                                        <p:tgtEl>
                                          <p:spTgt spid="403472"/>
                                        </p:tgtEl>
                                        <p:attrNameLst>
                                          <p:attrName>ppt_h</p:attrName>
                                        </p:attrNameLst>
                                      </p:cBhvr>
                                      <p:tavLst>
                                        <p:tav tm="0%">
                                          <p:val>
                                            <p:fltVal val="0"/>
                                          </p:val>
                                        </p:tav>
                                        <p:tav tm="100%">
                                          <p:val>
                                            <p:strVal val="#ppt_h"/>
                                          </p:val>
                                        </p:tav>
                                      </p:tavLst>
                                    </p:anim>
                                  </p:childTnLst>
                                </p:cTn>
                              </p:par>
                            </p:childTnLst>
                          </p:cTn>
                        </p:par>
                        <p:par>
                          <p:cTn id="9" fill="hold" nodeType="afterGroup">
                            <p:stCondLst>
                              <p:cond delay="500"/>
                            </p:stCondLst>
                            <p:childTnLst>
                              <p:par>
                                <p:cTn id="10" presetID="22" presetClass="entr" presetSubtype="1" fill="hold" grpId="0" nodeType="afterEffect">
                                  <p:stCondLst>
                                    <p:cond delay="1000"/>
                                  </p:stCondLst>
                                  <p:childTnLst>
                                    <p:set>
                                      <p:cBhvr>
                                        <p:cTn id="11" dur="1" fill="hold">
                                          <p:stCondLst>
                                            <p:cond delay="0"/>
                                          </p:stCondLst>
                                        </p:cTn>
                                        <p:tgtEl>
                                          <p:spTgt spid="403471"/>
                                        </p:tgtEl>
                                        <p:attrNameLst>
                                          <p:attrName>style.visibility</p:attrName>
                                        </p:attrNameLst>
                                      </p:cBhvr>
                                      <p:to>
                                        <p:strVal val="visible"/>
                                      </p:to>
                                    </p:set>
                                    <p:animEffect transition="in" filter="wipe(up)">
                                      <p:cBhvr>
                                        <p:cTn id="12" dur="500"/>
                                        <p:tgtEl>
                                          <p:spTgt spid="403471"/>
                                        </p:tgtEl>
                                      </p:cBhvr>
                                    </p:animEffect>
                                  </p:childTnLst>
                                </p:cTn>
                              </p:par>
                            </p:childTnLst>
                          </p:cTn>
                        </p:par>
                        <p:par>
                          <p:cTn id="13" fill="hold" nodeType="afterGroup">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403470"/>
                                        </p:tgtEl>
                                        <p:attrNameLst>
                                          <p:attrName>style.visibility</p:attrName>
                                        </p:attrNameLst>
                                      </p:cBhvr>
                                      <p:to>
                                        <p:strVal val="visible"/>
                                      </p:to>
                                    </p:set>
                                    <p:animEffect transition="in" filter="wipe(up)">
                                      <p:cBhvr>
                                        <p:cTn id="16" dur="500"/>
                                        <p:tgtEl>
                                          <p:spTgt spid="403470"/>
                                        </p:tgtEl>
                                      </p:cBhvr>
                                    </p:animEffect>
                                  </p:childTnLst>
                                </p:cTn>
                              </p:par>
                            </p:childTnLst>
                          </p:cTn>
                        </p:par>
                        <p:par>
                          <p:cTn id="17" fill="hold" nodeType="afterGroup">
                            <p:stCondLst>
                              <p:cond delay="2500"/>
                            </p:stCondLst>
                            <p:childTnLst>
                              <p:par>
                                <p:cTn id="18" presetID="23" presetClass="entr" presetSubtype="16" fill="hold" nodeType="afterEffect">
                                  <p:stCondLst>
                                    <p:cond delay="0"/>
                                  </p:stCondLst>
                                  <p:childTnLst>
                                    <p:set>
                                      <p:cBhvr>
                                        <p:cTn id="19" dur="1" fill="hold">
                                          <p:stCondLst>
                                            <p:cond delay="0"/>
                                          </p:stCondLst>
                                        </p:cTn>
                                        <p:tgtEl>
                                          <p:spTgt spid="403469"/>
                                        </p:tgtEl>
                                        <p:attrNameLst>
                                          <p:attrName>style.visibility</p:attrName>
                                        </p:attrNameLst>
                                      </p:cBhvr>
                                      <p:to>
                                        <p:strVal val="visible"/>
                                      </p:to>
                                    </p:set>
                                    <p:anim calcmode="lin" valueType="num">
                                      <p:cBhvr>
                                        <p:cTn id="20" dur="500" fill="hold"/>
                                        <p:tgtEl>
                                          <p:spTgt spid="403469"/>
                                        </p:tgtEl>
                                        <p:attrNameLst>
                                          <p:attrName>ppt_w</p:attrName>
                                        </p:attrNameLst>
                                      </p:cBhvr>
                                      <p:tavLst>
                                        <p:tav tm="0%">
                                          <p:val>
                                            <p:fltVal val="0"/>
                                          </p:val>
                                        </p:tav>
                                        <p:tav tm="100%">
                                          <p:val>
                                            <p:strVal val="#ppt_w"/>
                                          </p:val>
                                        </p:tav>
                                      </p:tavLst>
                                    </p:anim>
                                    <p:anim calcmode="lin" valueType="num">
                                      <p:cBhvr>
                                        <p:cTn id="21" dur="500" fill="hold"/>
                                        <p:tgtEl>
                                          <p:spTgt spid="403469"/>
                                        </p:tgtEl>
                                        <p:attrNameLst>
                                          <p:attrName>ppt_h</p:attrName>
                                        </p:attrNameLst>
                                      </p:cBhvr>
                                      <p:tavLst>
                                        <p:tav tm="0%">
                                          <p:val>
                                            <p:fltVal val="0"/>
                                          </p:val>
                                        </p:tav>
                                        <p:tav tm="100%">
                                          <p:val>
                                            <p:strVal val="#ppt_h"/>
                                          </p:val>
                                        </p:tav>
                                      </p:tavLst>
                                    </p:anim>
                                  </p:childTnLst>
                                </p:cTn>
                              </p:par>
                            </p:childTnLst>
                          </p:cTn>
                        </p:par>
                        <p:par>
                          <p:cTn id="22" fill="hold" nodeType="afterGroup">
                            <p:stCondLst>
                              <p:cond delay="3000"/>
                            </p:stCondLst>
                            <p:childTnLst>
                              <p:par>
                                <p:cTn id="23" presetID="23" presetClass="entr" presetSubtype="16" fill="hold" grpId="0" nodeType="afterEffect">
                                  <p:stCondLst>
                                    <p:cond delay="0"/>
                                  </p:stCondLst>
                                  <p:childTnLst>
                                    <p:set>
                                      <p:cBhvr>
                                        <p:cTn id="24" dur="1" fill="hold">
                                          <p:stCondLst>
                                            <p:cond delay="0"/>
                                          </p:stCondLst>
                                        </p:cTn>
                                        <p:tgtEl>
                                          <p:spTgt spid="403468"/>
                                        </p:tgtEl>
                                        <p:attrNameLst>
                                          <p:attrName>style.visibility</p:attrName>
                                        </p:attrNameLst>
                                      </p:cBhvr>
                                      <p:to>
                                        <p:strVal val="visible"/>
                                      </p:to>
                                    </p:set>
                                    <p:anim calcmode="lin" valueType="num">
                                      <p:cBhvr>
                                        <p:cTn id="25" dur="500" fill="hold"/>
                                        <p:tgtEl>
                                          <p:spTgt spid="403468"/>
                                        </p:tgtEl>
                                        <p:attrNameLst>
                                          <p:attrName>ppt_w</p:attrName>
                                        </p:attrNameLst>
                                      </p:cBhvr>
                                      <p:tavLst>
                                        <p:tav tm="0%">
                                          <p:val>
                                            <p:fltVal val="0"/>
                                          </p:val>
                                        </p:tav>
                                        <p:tav tm="100%">
                                          <p:val>
                                            <p:strVal val="#ppt_w"/>
                                          </p:val>
                                        </p:tav>
                                      </p:tavLst>
                                    </p:anim>
                                    <p:anim calcmode="lin" valueType="num">
                                      <p:cBhvr>
                                        <p:cTn id="26" dur="500" fill="hold"/>
                                        <p:tgtEl>
                                          <p:spTgt spid="403468"/>
                                        </p:tgtEl>
                                        <p:attrNameLst>
                                          <p:attrName>ppt_h</p:attrName>
                                        </p:attrNameLst>
                                      </p:cBhvr>
                                      <p:tavLst>
                                        <p:tav tm="0%">
                                          <p:val>
                                            <p:fltVal val="0"/>
                                          </p:val>
                                        </p:tav>
                                        <p:tav tm="100%">
                                          <p:val>
                                            <p:strVal val="#ppt_h"/>
                                          </p:val>
                                        </p:tav>
                                      </p:tavLst>
                                    </p:anim>
                                  </p:childTnLst>
                                </p:cTn>
                              </p:par>
                            </p:childTnLst>
                          </p:cTn>
                        </p:par>
                        <p:par>
                          <p:cTn id="27" fill="hold" nodeType="afterGroup">
                            <p:stCondLst>
                              <p:cond delay="3500"/>
                            </p:stCondLst>
                            <p:childTnLst>
                              <p:par>
                                <p:cTn id="28" presetID="1" presetClass="entr" presetSubtype="0" fill="hold" nodeType="afterEffect">
                                  <p:stCondLst>
                                    <p:cond delay="3000"/>
                                  </p:stCondLst>
                                  <p:childTnLst>
                                    <p:set>
                                      <p:cBhvr>
                                        <p:cTn id="29" dur="1" fill="hold">
                                          <p:stCondLst>
                                            <p:cond delay="499"/>
                                          </p:stCondLst>
                                        </p:cTn>
                                        <p:tgtEl>
                                          <p:spTgt spid="403465"/>
                                        </p:tgtEl>
                                        <p:attrNameLst>
                                          <p:attrName>style.visibility</p:attrName>
                                        </p:attrNameLst>
                                      </p:cBhvr>
                                      <p:to>
                                        <p:strVal val="visible"/>
                                      </p:to>
                                    </p:set>
                                  </p:childTnLst>
                                </p:cTn>
                              </p:par>
                            </p:childTnLst>
                          </p:cTn>
                        </p:par>
                        <p:par>
                          <p:cTn id="30" fill="hold" nodeType="afterGroup">
                            <p:stCondLst>
                              <p:cond delay="7000"/>
                            </p:stCondLst>
                            <p:childTnLst>
                              <p:par>
                                <p:cTn id="31" presetID="1" presetClass="entr" presetSubtype="0" fill="hold" nodeType="afterEffect">
                                  <p:stCondLst>
                                    <p:cond delay="0"/>
                                  </p:stCondLst>
                                  <p:childTnLst>
                                    <p:set>
                                      <p:cBhvr>
                                        <p:cTn id="32" dur="1" fill="hold">
                                          <p:stCondLst>
                                            <p:cond delay="499"/>
                                          </p:stCondLst>
                                        </p:cTn>
                                        <p:tgtEl>
                                          <p:spTgt spid="40346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03460"/>
                                        </p:tgtEl>
                                        <p:attrNameLst>
                                          <p:attrName>style.visibility</p:attrName>
                                        </p:attrNameLst>
                                      </p:cBhvr>
                                      <p:to>
                                        <p:strVal val="visible"/>
                                      </p:to>
                                    </p:set>
                                    <p:animEffect transition="in" filter="wipe(up)">
                                      <p:cBhvr>
                                        <p:cTn id="37" dur="500"/>
                                        <p:tgtEl>
                                          <p:spTgt spid="403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71" grpId="0" autoUpdateAnimBg="0"/>
      <p:bldP spid="403470" grpId="0" autoUpdateAnimBg="0"/>
      <p:bldP spid="403468" grpId="0" autoUpdateAnimBg="0"/>
      <p:bldP spid="403460" grpId="0" autoUpdateAnimBg="0"/>
    </p:bldLst>
  </p:timing>
</p:sld>
</file>

<file path=ppt/slides/slide9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4489" name="Picture 9">
            <a:extLst>
              <a:ext uri="{FF2B5EF4-FFF2-40B4-BE49-F238E27FC236}">
                <a16:creationId xmlns:a16="http://schemas.microsoft.com/office/drawing/2014/main" id="{FC337B4E-8B75-464F-AA62-9B2D7B9EE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4488" name="Oval 8">
            <a:extLst>
              <a:ext uri="{FF2B5EF4-FFF2-40B4-BE49-F238E27FC236}">
                <a16:creationId xmlns:a16="http://schemas.microsoft.com/office/drawing/2014/main" id="{7C60C2FF-6792-4FC4-8DD3-EFD196288B6B}"/>
              </a:ext>
            </a:extLst>
          </p:cNvPr>
          <p:cNvSpPr>
            <a:spLocks noChangeAspect="1" noChangeArrowheads="1"/>
          </p:cNvSpPr>
          <p:nvPr/>
        </p:nvSpPr>
        <p:spPr bwMode="auto">
          <a:xfrm>
            <a:off x="3238500" y="2978150"/>
            <a:ext cx="2819400" cy="2133600"/>
          </a:xfrm>
          <a:prstGeom prst="ellipse">
            <a:avLst/>
          </a:pr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4487" name="Rectangle 7">
            <a:extLst>
              <a:ext uri="{FF2B5EF4-FFF2-40B4-BE49-F238E27FC236}">
                <a16:creationId xmlns:a16="http://schemas.microsoft.com/office/drawing/2014/main" id="{B0E44A0A-C036-4DFC-898E-B92D6D864B57}"/>
              </a:ext>
            </a:extLst>
          </p:cNvPr>
          <p:cNvSpPr>
            <a:spLocks noChangeArrowheads="1"/>
          </p:cNvSpPr>
          <p:nvPr/>
        </p:nvSpPr>
        <p:spPr bwMode="auto">
          <a:xfrm>
            <a:off x="1028700" y="2978150"/>
            <a:ext cx="1949450" cy="13430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effectLst>
                  <a:outerShdw blurRad="38100" dist="38100" dir="2700000" algn="tl">
                    <a:srgbClr val="000000"/>
                  </a:outerShdw>
                </a:effectLst>
                <a:cs typeface="Arial" panose="020B0604020202020204" pitchFamily="34" charset="0"/>
              </a:rPr>
              <a:t>“Double Density” </a:t>
            </a:r>
            <a:br>
              <a:rPr lang="en-US" altLang="uk-UA" sz="2000" b="1">
                <a:effectLst>
                  <a:outerShdw blurRad="38100" dist="38100" dir="2700000" algn="tl">
                    <a:srgbClr val="000000"/>
                  </a:outerShdw>
                </a:effectLst>
                <a:cs typeface="Arial" panose="020B0604020202020204" pitchFamily="34" charset="0"/>
              </a:rPr>
            </a:br>
            <a:r>
              <a:rPr lang="en-US" altLang="uk-UA" sz="2000" b="1">
                <a:effectLst>
                  <a:outerShdw blurRad="38100" dist="38100" dir="2700000" algn="tl">
                    <a:srgbClr val="000000"/>
                  </a:outerShdw>
                </a:effectLst>
                <a:cs typeface="Arial" panose="020B0604020202020204" pitchFamily="34" charset="0"/>
              </a:rPr>
              <a:t>of left atrial enlargement</a:t>
            </a:r>
            <a:endParaRPr lang="en-US" altLang="uk-UA"/>
          </a:p>
        </p:txBody>
      </p:sp>
      <p:sp>
        <p:nvSpPr>
          <p:cNvPr id="404486" name="Line 6">
            <a:extLst>
              <a:ext uri="{FF2B5EF4-FFF2-40B4-BE49-F238E27FC236}">
                <a16:creationId xmlns:a16="http://schemas.microsoft.com/office/drawing/2014/main" id="{B93B3160-E200-481E-A4E0-E731BD9AE4CB}"/>
              </a:ext>
            </a:extLst>
          </p:cNvPr>
          <p:cNvSpPr>
            <a:spLocks noChangeShapeType="1"/>
          </p:cNvSpPr>
          <p:nvPr/>
        </p:nvSpPr>
        <p:spPr bwMode="auto">
          <a:xfrm flipV="1">
            <a:off x="4884738" y="3657600"/>
            <a:ext cx="850900" cy="385763"/>
          </a:xfrm>
          <a:prstGeom prst="line">
            <a:avLst/>
          </a:prstGeom>
          <a:noFill/>
          <a:ln w="76200">
            <a:solidFill>
              <a:srgbClr val="E8226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4485" name="Line 5">
            <a:extLst>
              <a:ext uri="{FF2B5EF4-FFF2-40B4-BE49-F238E27FC236}">
                <a16:creationId xmlns:a16="http://schemas.microsoft.com/office/drawing/2014/main" id="{60BA3285-25FE-4684-A840-B84F3B5B4063}"/>
              </a:ext>
            </a:extLst>
          </p:cNvPr>
          <p:cNvSpPr>
            <a:spLocks noChangeShapeType="1"/>
          </p:cNvSpPr>
          <p:nvPr/>
        </p:nvSpPr>
        <p:spPr bwMode="auto">
          <a:xfrm>
            <a:off x="3443288" y="3957638"/>
            <a:ext cx="793750" cy="404812"/>
          </a:xfrm>
          <a:prstGeom prst="line">
            <a:avLst/>
          </a:prstGeom>
          <a:noFill/>
          <a:ln w="76200">
            <a:solidFill>
              <a:srgbClr val="E82269"/>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4484" name="Text Box 4">
            <a:extLst>
              <a:ext uri="{FF2B5EF4-FFF2-40B4-BE49-F238E27FC236}">
                <a16:creationId xmlns:a16="http://schemas.microsoft.com/office/drawing/2014/main" id="{312EF1A2-E2DF-4AAE-A217-7D76290B0286}"/>
              </a:ext>
            </a:extLst>
          </p:cNvPr>
          <p:cNvSpPr txBox="1">
            <a:spLocks noChangeArrowheads="1"/>
          </p:cNvSpPr>
          <p:nvPr/>
        </p:nvSpPr>
        <p:spPr bwMode="auto">
          <a:xfrm>
            <a:off x="293688" y="282575"/>
            <a:ext cx="8483600" cy="11874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Lst>
        </p:spPr>
        <p:txBody>
          <a:bodyPr>
            <a:spAutoFit/>
          </a:bodyPr>
          <a:lstStyle/>
          <a:p>
            <a:pPr algn="ctr">
              <a:spcBef>
                <a:spcPct val="50%"/>
              </a:spcBef>
            </a:pPr>
            <a:r>
              <a:rPr lang="en-US" altLang="uk-UA" sz="2400" b="1">
                <a:solidFill>
                  <a:schemeClr val="tx2"/>
                </a:solidFill>
                <a:latin typeface="Arial" panose="020B0604020202020204" pitchFamily="34" charset="0"/>
                <a:cs typeface="Arial" panose="020B0604020202020204" pitchFamily="34" charset="0"/>
              </a:rPr>
              <a:t>When the LA enlarges, it will do something on the left side of the heart we’ll talk about in a minute. And it may produce a “double-density” on the right side of the heart.</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404488"/>
                                        </p:tgtEl>
                                        <p:attrNameLst>
                                          <p:attrName>style.visibility</p:attrName>
                                        </p:attrNameLst>
                                      </p:cBhvr>
                                      <p:to>
                                        <p:strVal val="visible"/>
                                      </p:to>
                                    </p:set>
                                    <p:anim calcmode="lin" valueType="num">
                                      <p:cBhvr>
                                        <p:cTn id="7" dur="500" fill="hold"/>
                                        <p:tgtEl>
                                          <p:spTgt spid="404488"/>
                                        </p:tgtEl>
                                        <p:attrNameLst>
                                          <p:attrName>ppt_w</p:attrName>
                                        </p:attrNameLst>
                                      </p:cBhvr>
                                      <p:tavLst>
                                        <p:tav tm="0%">
                                          <p:val>
                                            <p:fltVal val="0"/>
                                          </p:val>
                                        </p:tav>
                                        <p:tav tm="100%">
                                          <p:val>
                                            <p:strVal val="#ppt_w"/>
                                          </p:val>
                                        </p:tav>
                                      </p:tavLst>
                                    </p:anim>
                                    <p:anim calcmode="lin" valueType="num">
                                      <p:cBhvr>
                                        <p:cTn id="8" dur="500" fill="hold"/>
                                        <p:tgtEl>
                                          <p:spTgt spid="404488"/>
                                        </p:tgtEl>
                                        <p:attrNameLst>
                                          <p:attrName>ppt_h</p:attrName>
                                        </p:attrNameLst>
                                      </p:cBhvr>
                                      <p:tavLst>
                                        <p:tav tm="0%">
                                          <p:val>
                                            <p:fltVal val="0"/>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4486"/>
                                        </p:tgtEl>
                                        <p:attrNameLst>
                                          <p:attrName>style.visibility</p:attrName>
                                        </p:attrNameLst>
                                      </p:cBhvr>
                                      <p:to>
                                        <p:strVal val="visible"/>
                                      </p:to>
                                    </p:set>
                                    <p:anim calcmode="lin" valueType="num">
                                      <p:cBhvr>
                                        <p:cTn id="12" dur="500" fill="hold"/>
                                        <p:tgtEl>
                                          <p:spTgt spid="404486"/>
                                        </p:tgtEl>
                                        <p:attrNameLst>
                                          <p:attrName>ppt_w</p:attrName>
                                        </p:attrNameLst>
                                      </p:cBhvr>
                                      <p:tavLst>
                                        <p:tav tm="0%">
                                          <p:val>
                                            <p:fltVal val="0"/>
                                          </p:val>
                                        </p:tav>
                                        <p:tav tm="100%">
                                          <p:val>
                                            <p:strVal val="#ppt_w"/>
                                          </p:val>
                                        </p:tav>
                                      </p:tavLst>
                                    </p:anim>
                                    <p:anim calcmode="lin" valueType="num">
                                      <p:cBhvr>
                                        <p:cTn id="13" dur="500" fill="hold"/>
                                        <p:tgtEl>
                                          <p:spTgt spid="404486"/>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4485"/>
                                        </p:tgtEl>
                                        <p:attrNameLst>
                                          <p:attrName>style.visibility</p:attrName>
                                        </p:attrNameLst>
                                      </p:cBhvr>
                                      <p:to>
                                        <p:strVal val="visible"/>
                                      </p:to>
                                    </p:set>
                                    <p:anim calcmode="lin" valueType="num">
                                      <p:cBhvr>
                                        <p:cTn id="17" dur="500" fill="hold"/>
                                        <p:tgtEl>
                                          <p:spTgt spid="404485"/>
                                        </p:tgtEl>
                                        <p:attrNameLst>
                                          <p:attrName>ppt_w</p:attrName>
                                        </p:attrNameLst>
                                      </p:cBhvr>
                                      <p:tavLst>
                                        <p:tav tm="0%">
                                          <p:val>
                                            <p:fltVal val="0"/>
                                          </p:val>
                                        </p:tav>
                                        <p:tav tm="100%">
                                          <p:val>
                                            <p:strVal val="#ppt_w"/>
                                          </p:val>
                                        </p:tav>
                                      </p:tavLst>
                                    </p:anim>
                                    <p:anim calcmode="lin" valueType="num">
                                      <p:cBhvr>
                                        <p:cTn id="18" dur="500" fill="hold"/>
                                        <p:tgtEl>
                                          <p:spTgt spid="404485"/>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22" presetClass="entr" presetSubtype="1" fill="hold" grpId="0" nodeType="afterEffect">
                                  <p:stCondLst>
                                    <p:cond delay="1000"/>
                                  </p:stCondLst>
                                  <p:childTnLst>
                                    <p:set>
                                      <p:cBhvr>
                                        <p:cTn id="21" dur="1" fill="hold">
                                          <p:stCondLst>
                                            <p:cond delay="0"/>
                                          </p:stCondLst>
                                        </p:cTn>
                                        <p:tgtEl>
                                          <p:spTgt spid="404487"/>
                                        </p:tgtEl>
                                        <p:attrNameLst>
                                          <p:attrName>style.visibility</p:attrName>
                                        </p:attrNameLst>
                                      </p:cBhvr>
                                      <p:to>
                                        <p:strVal val="visible"/>
                                      </p:to>
                                    </p:set>
                                    <p:animEffect transition="in" filter="wipe(up)">
                                      <p:cBhvr>
                                        <p:cTn id="22" dur="500"/>
                                        <p:tgtEl>
                                          <p:spTgt spid="404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7" grpId="0" autoUpdateAnimBg="0"/>
    </p:bldLst>
  </p:timing>
</p:sld>
</file>

<file path=ppt/slides/slide9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5516" name="Picture 12">
            <a:extLst>
              <a:ext uri="{FF2B5EF4-FFF2-40B4-BE49-F238E27FC236}">
                <a16:creationId xmlns:a16="http://schemas.microsoft.com/office/drawing/2014/main" id="{CF1B68B5-41B4-43ED-A394-A7E39A61D0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5515" name="Freeform 11">
            <a:extLst>
              <a:ext uri="{FF2B5EF4-FFF2-40B4-BE49-F238E27FC236}">
                <a16:creationId xmlns:a16="http://schemas.microsoft.com/office/drawing/2014/main" id="{29CD3FDB-4711-48AD-8B80-EDA5341D6CBF}"/>
              </a:ext>
            </a:extLst>
          </p:cNvPr>
          <p:cNvSpPr>
            <a:spLocks/>
          </p:cNvSpPr>
          <p:nvPr/>
        </p:nvSpPr>
        <p:spPr bwMode="auto">
          <a:xfrm>
            <a:off x="4559300" y="1587500"/>
            <a:ext cx="127000" cy="1314450"/>
          </a:xfrm>
          <a:custGeom>
            <a:avLst/>
            <a:gdLst>
              <a:gd name="T0" fmla="*/ 0 w 80"/>
              <a:gd name="T1" fmla="*/ 0 h 828"/>
              <a:gd name="T2" fmla="*/ 4 w 80"/>
              <a:gd name="T3" fmla="*/ 124 h 828"/>
              <a:gd name="T4" fmla="*/ 12 w 80"/>
              <a:gd name="T5" fmla="*/ 292 h 828"/>
              <a:gd name="T6" fmla="*/ 12 w 80"/>
              <a:gd name="T7" fmla="*/ 412 h 828"/>
              <a:gd name="T8" fmla="*/ 24 w 80"/>
              <a:gd name="T9" fmla="*/ 552 h 828"/>
              <a:gd name="T10" fmla="*/ 44 w 80"/>
              <a:gd name="T11" fmla="*/ 684 h 828"/>
              <a:gd name="T12" fmla="*/ 60 w 80"/>
              <a:gd name="T13" fmla="*/ 748 h 828"/>
              <a:gd name="T14" fmla="*/ 80 w 80"/>
              <a:gd name="T15" fmla="*/ 828 h 8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28">
                <a:moveTo>
                  <a:pt x="0" y="0"/>
                </a:moveTo>
                <a:cubicBezTo>
                  <a:pt x="0" y="21"/>
                  <a:pt x="2" y="75"/>
                  <a:pt x="4" y="124"/>
                </a:cubicBezTo>
                <a:cubicBezTo>
                  <a:pt x="6" y="173"/>
                  <a:pt x="11" y="244"/>
                  <a:pt x="12" y="292"/>
                </a:cubicBezTo>
                <a:cubicBezTo>
                  <a:pt x="13" y="340"/>
                  <a:pt x="10" y="369"/>
                  <a:pt x="12" y="412"/>
                </a:cubicBezTo>
                <a:cubicBezTo>
                  <a:pt x="14" y="455"/>
                  <a:pt x="19" y="507"/>
                  <a:pt x="24" y="552"/>
                </a:cubicBezTo>
                <a:cubicBezTo>
                  <a:pt x="29" y="597"/>
                  <a:pt x="38" y="651"/>
                  <a:pt x="44" y="684"/>
                </a:cubicBezTo>
                <a:cubicBezTo>
                  <a:pt x="50" y="717"/>
                  <a:pt x="54" y="724"/>
                  <a:pt x="60" y="748"/>
                </a:cubicBezTo>
                <a:cubicBezTo>
                  <a:pt x="66" y="772"/>
                  <a:pt x="77" y="815"/>
                  <a:pt x="80" y="828"/>
                </a:cubicBezTo>
              </a:path>
            </a:pathLst>
          </a:custGeom>
          <a:noFill/>
          <a:ln w="12700">
            <a:solidFill>
              <a:srgbClr val="00279F"/>
            </a:solidFill>
            <a:prstDash val="sysDot"/>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5514" name="AutoShape 10">
            <a:extLst>
              <a:ext uri="{FF2B5EF4-FFF2-40B4-BE49-F238E27FC236}">
                <a16:creationId xmlns:a16="http://schemas.microsoft.com/office/drawing/2014/main" id="{7F64BE98-4A3C-44B1-83F8-6075A13FFE65}"/>
              </a:ext>
            </a:extLst>
          </p:cNvPr>
          <p:cNvSpPr>
            <a:spLocks noChangeArrowheads="1"/>
          </p:cNvSpPr>
          <p:nvPr/>
        </p:nvSpPr>
        <p:spPr bwMode="auto">
          <a:xfrm>
            <a:off x="4686300" y="2216150"/>
            <a:ext cx="533400" cy="76200"/>
          </a:xfrm>
          <a:prstGeom prst="leftRightArrow">
            <a:avLst>
              <a:gd name="adj1" fmla="val 50000"/>
              <a:gd name="adj2" fmla="val 140000"/>
            </a:avLst>
          </a:prstGeom>
          <a:solidFill>
            <a:schemeClr val="tx1"/>
          </a:solidFill>
          <a:ln w="50800">
            <a:solidFill>
              <a:srgbClr val="F51555"/>
            </a:solidFill>
            <a:miter lim="8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5513" name="Rectangle 9">
            <a:extLst>
              <a:ext uri="{FF2B5EF4-FFF2-40B4-BE49-F238E27FC236}">
                <a16:creationId xmlns:a16="http://schemas.microsoft.com/office/drawing/2014/main" id="{ABD8AFF1-969F-42DA-A60D-E05FDA0AB0CD}"/>
              </a:ext>
            </a:extLst>
          </p:cNvPr>
          <p:cNvSpPr>
            <a:spLocks noChangeArrowheads="1"/>
          </p:cNvSpPr>
          <p:nvPr/>
        </p:nvSpPr>
        <p:spPr bwMode="auto">
          <a:xfrm>
            <a:off x="6210300" y="1530350"/>
            <a:ext cx="1905000" cy="13430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cs typeface="Arial" panose="020B0604020202020204" pitchFamily="34" charset="0"/>
              </a:rPr>
              <a:t>Aortic knob should measure </a:t>
            </a:r>
            <a:br>
              <a:rPr lang="en-US" altLang="uk-UA" sz="2000" b="1">
                <a:cs typeface="Arial" panose="020B0604020202020204" pitchFamily="34" charset="0"/>
              </a:rPr>
            </a:br>
            <a:r>
              <a:rPr lang="en-US" altLang="uk-UA" sz="2000" b="1">
                <a:cs typeface="Arial" panose="020B0604020202020204" pitchFamily="34" charset="0"/>
              </a:rPr>
              <a:t>&lt; 35mm </a:t>
            </a:r>
            <a:endParaRPr lang="en-US" altLang="uk-UA"/>
          </a:p>
        </p:txBody>
      </p:sp>
      <p:sp>
        <p:nvSpPr>
          <p:cNvPr id="405512" name="Line 8">
            <a:extLst>
              <a:ext uri="{FF2B5EF4-FFF2-40B4-BE49-F238E27FC236}">
                <a16:creationId xmlns:a16="http://schemas.microsoft.com/office/drawing/2014/main" id="{719113E6-3837-46A0-BC6A-97C138D0BB05}"/>
              </a:ext>
            </a:extLst>
          </p:cNvPr>
          <p:cNvSpPr>
            <a:spLocks noChangeShapeType="1"/>
          </p:cNvSpPr>
          <p:nvPr/>
        </p:nvSpPr>
        <p:spPr bwMode="auto">
          <a:xfrm rot="-753916">
            <a:off x="5600700" y="24447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5511" name="Line 7">
            <a:extLst>
              <a:ext uri="{FF2B5EF4-FFF2-40B4-BE49-F238E27FC236}">
                <a16:creationId xmlns:a16="http://schemas.microsoft.com/office/drawing/2014/main" id="{B1C5CB37-CC47-4495-8D50-36213A817829}"/>
              </a:ext>
            </a:extLst>
          </p:cNvPr>
          <p:cNvSpPr>
            <a:spLocks noChangeShapeType="1"/>
          </p:cNvSpPr>
          <p:nvPr/>
        </p:nvSpPr>
        <p:spPr bwMode="auto">
          <a:xfrm rot="-1685873">
            <a:off x="5524500" y="1987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5510" name="Line 6">
            <a:extLst>
              <a:ext uri="{FF2B5EF4-FFF2-40B4-BE49-F238E27FC236}">
                <a16:creationId xmlns:a16="http://schemas.microsoft.com/office/drawing/2014/main" id="{BB0FA25F-70F2-45FB-A167-13A8E3B1B92F}"/>
              </a:ext>
            </a:extLst>
          </p:cNvPr>
          <p:cNvSpPr>
            <a:spLocks noChangeShapeType="1"/>
          </p:cNvSpPr>
          <p:nvPr/>
        </p:nvSpPr>
        <p:spPr bwMode="auto">
          <a:xfrm rot="-2247540">
            <a:off x="5448300" y="1606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5509" name="Rectangle 5">
            <a:extLst>
              <a:ext uri="{FF2B5EF4-FFF2-40B4-BE49-F238E27FC236}">
                <a16:creationId xmlns:a16="http://schemas.microsoft.com/office/drawing/2014/main" id="{E36F6386-D95E-40F7-9A7D-9A6C6C84B3BA}"/>
              </a:ext>
            </a:extLst>
          </p:cNvPr>
          <p:cNvSpPr>
            <a:spLocks noChangeArrowheads="1"/>
          </p:cNvSpPr>
          <p:nvPr/>
        </p:nvSpPr>
        <p:spPr bwMode="auto">
          <a:xfrm>
            <a:off x="482600" y="571500"/>
            <a:ext cx="3106738"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Aortic Knob</a:t>
            </a:r>
            <a:br>
              <a:rPr lang="en-US" altLang="uk-UA" sz="3700">
                <a:solidFill>
                  <a:schemeClr val="hlink"/>
                </a:solidFill>
                <a:latin typeface="Times New Roman" panose="02020603050405020304" pitchFamily="18" charset="0"/>
                <a:cs typeface="Times New Roman" panose="02020603050405020304" pitchFamily="18" charset="0"/>
              </a:rPr>
            </a:br>
            <a:endParaRPr lang="en-US" altLang="uk-UA">
              <a:latin typeface="Arial" panose="020B0604020202020204" pitchFamily="34" charset="0"/>
            </a:endParaRPr>
          </a:p>
        </p:txBody>
      </p:sp>
      <p:sp>
        <p:nvSpPr>
          <p:cNvPr id="405508" name="Text Box 4">
            <a:extLst>
              <a:ext uri="{FF2B5EF4-FFF2-40B4-BE49-F238E27FC236}">
                <a16:creationId xmlns:a16="http://schemas.microsoft.com/office/drawing/2014/main" id="{8A3505B8-73E5-4EF7-BFE5-06581D2E2756}"/>
              </a:ext>
            </a:extLst>
          </p:cNvPr>
          <p:cNvSpPr txBox="1">
            <a:spLocks noChangeArrowheads="1"/>
          </p:cNvSpPr>
          <p:nvPr/>
        </p:nvSpPr>
        <p:spPr bwMode="auto">
          <a:xfrm>
            <a:off x="485775" y="1431925"/>
            <a:ext cx="2974975" cy="3378200"/>
          </a:xfrm>
          <a:prstGeom prst="rect">
            <a:avLst/>
          </a:prstGeom>
          <a:noFill/>
          <a:ln>
            <a:noFill/>
          </a:ln>
          <a:effectLst>
            <a:outerShdw dist="35921" dir="2700000" algn="ctr" rotWithShape="0">
              <a:srgbClr val="081D58"/>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000000"/>
                </a:solidFill>
                <a:miter lim="800%"/>
                <a:headEnd/>
                <a:tailEnd/>
              </a14:hiddenLine>
            </a:ext>
          </a:extLst>
        </p:spPr>
        <p:txBody>
          <a:bodyPr>
            <a:spAutoFit/>
          </a:bodyPr>
          <a:lstStyle/>
          <a:p>
            <a:pPr>
              <a:spcBef>
                <a:spcPct val="50%"/>
              </a:spcBef>
            </a:pPr>
            <a:r>
              <a:rPr lang="en-US" altLang="uk-UA" sz="2400" b="1">
                <a:solidFill>
                  <a:schemeClr val="tx2"/>
                </a:solidFill>
                <a:latin typeface="Arial" panose="020B0604020202020204" pitchFamily="34" charset="0"/>
                <a:cs typeface="Arial" panose="020B0604020202020204" pitchFamily="34" charset="0"/>
              </a:rPr>
              <a:t>The first bump on the left-side is the aortic arch. We can measure the knob from the lateral border of air in the trachea to the edge of the aortic knob.</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5510"/>
                                        </p:tgtEl>
                                        <p:attrNameLst>
                                          <p:attrName>style.visibility</p:attrName>
                                        </p:attrNameLst>
                                      </p:cBhvr>
                                      <p:to>
                                        <p:strVal val="visible"/>
                                      </p:to>
                                    </p:set>
                                    <p:anim calcmode="lin" valueType="num">
                                      <p:cBhvr>
                                        <p:cTn id="7" dur="500" fill="hold"/>
                                        <p:tgtEl>
                                          <p:spTgt spid="405510"/>
                                        </p:tgtEl>
                                        <p:attrNameLst>
                                          <p:attrName>ppt_w</p:attrName>
                                        </p:attrNameLst>
                                      </p:cBhvr>
                                      <p:tavLst>
                                        <p:tav tm="0%">
                                          <p:val>
                                            <p:fltVal val="0"/>
                                          </p:val>
                                        </p:tav>
                                        <p:tav tm="100%">
                                          <p:val>
                                            <p:strVal val="#ppt_w"/>
                                          </p:val>
                                        </p:tav>
                                      </p:tavLst>
                                    </p:anim>
                                    <p:anim calcmode="lin" valueType="num">
                                      <p:cBhvr>
                                        <p:cTn id="8" dur="500" fill="hold"/>
                                        <p:tgtEl>
                                          <p:spTgt spid="405510"/>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5511"/>
                                        </p:tgtEl>
                                        <p:attrNameLst>
                                          <p:attrName>style.visibility</p:attrName>
                                        </p:attrNameLst>
                                      </p:cBhvr>
                                      <p:to>
                                        <p:strVal val="visible"/>
                                      </p:to>
                                    </p:set>
                                    <p:anim calcmode="lin" valueType="num">
                                      <p:cBhvr>
                                        <p:cTn id="12" dur="500" fill="hold"/>
                                        <p:tgtEl>
                                          <p:spTgt spid="405511"/>
                                        </p:tgtEl>
                                        <p:attrNameLst>
                                          <p:attrName>ppt_w</p:attrName>
                                        </p:attrNameLst>
                                      </p:cBhvr>
                                      <p:tavLst>
                                        <p:tav tm="0%">
                                          <p:val>
                                            <p:fltVal val="0"/>
                                          </p:val>
                                        </p:tav>
                                        <p:tav tm="100%">
                                          <p:val>
                                            <p:strVal val="#ppt_w"/>
                                          </p:val>
                                        </p:tav>
                                      </p:tavLst>
                                    </p:anim>
                                    <p:anim calcmode="lin" valueType="num">
                                      <p:cBhvr>
                                        <p:cTn id="13" dur="500" fill="hold"/>
                                        <p:tgtEl>
                                          <p:spTgt spid="405511"/>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5512"/>
                                        </p:tgtEl>
                                        <p:attrNameLst>
                                          <p:attrName>style.visibility</p:attrName>
                                        </p:attrNameLst>
                                      </p:cBhvr>
                                      <p:to>
                                        <p:strVal val="visible"/>
                                      </p:to>
                                    </p:set>
                                    <p:anim calcmode="lin" valueType="num">
                                      <p:cBhvr>
                                        <p:cTn id="17" dur="500" fill="hold"/>
                                        <p:tgtEl>
                                          <p:spTgt spid="405512"/>
                                        </p:tgtEl>
                                        <p:attrNameLst>
                                          <p:attrName>ppt_w</p:attrName>
                                        </p:attrNameLst>
                                      </p:cBhvr>
                                      <p:tavLst>
                                        <p:tav tm="0%">
                                          <p:val>
                                            <p:fltVal val="0"/>
                                          </p:val>
                                        </p:tav>
                                        <p:tav tm="100%">
                                          <p:val>
                                            <p:strVal val="#ppt_w"/>
                                          </p:val>
                                        </p:tav>
                                      </p:tavLst>
                                    </p:anim>
                                    <p:anim calcmode="lin" valueType="num">
                                      <p:cBhvr>
                                        <p:cTn id="18" dur="500" fill="hold"/>
                                        <p:tgtEl>
                                          <p:spTgt spid="405512"/>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22" presetClass="entr" presetSubtype="1" fill="hold" nodeType="afterEffect">
                                  <p:stCondLst>
                                    <p:cond delay="0"/>
                                  </p:stCondLst>
                                  <p:childTnLst>
                                    <p:set>
                                      <p:cBhvr>
                                        <p:cTn id="21" dur="1" fill="hold">
                                          <p:stCondLst>
                                            <p:cond delay="0"/>
                                          </p:stCondLst>
                                        </p:cTn>
                                        <p:tgtEl>
                                          <p:spTgt spid="405515"/>
                                        </p:tgtEl>
                                        <p:attrNameLst>
                                          <p:attrName>style.visibility</p:attrName>
                                        </p:attrNameLst>
                                      </p:cBhvr>
                                      <p:to>
                                        <p:strVal val="visible"/>
                                      </p:to>
                                    </p:set>
                                    <p:animEffect transition="in" filter="wipe(up)">
                                      <p:cBhvr>
                                        <p:cTn id="22" dur="500"/>
                                        <p:tgtEl>
                                          <p:spTgt spid="405515"/>
                                        </p:tgtEl>
                                      </p:cBhvr>
                                    </p:animEffect>
                                  </p:childTnLst>
                                </p:cTn>
                              </p:par>
                            </p:childTnLst>
                          </p:cTn>
                        </p:par>
                        <p:par>
                          <p:cTn id="23" fill="hold" nodeType="afterGroup">
                            <p:stCondLst>
                              <p:cond delay="2000"/>
                            </p:stCondLst>
                            <p:childTnLst>
                              <p:par>
                                <p:cTn id="24" presetID="17" presetClass="entr" presetSubtype="10" fill="hold" nodeType="afterEffect">
                                  <p:stCondLst>
                                    <p:cond delay="0"/>
                                  </p:stCondLst>
                                  <p:childTnLst>
                                    <p:set>
                                      <p:cBhvr>
                                        <p:cTn id="25" dur="1" fill="hold">
                                          <p:stCondLst>
                                            <p:cond delay="0"/>
                                          </p:stCondLst>
                                        </p:cTn>
                                        <p:tgtEl>
                                          <p:spTgt spid="405514"/>
                                        </p:tgtEl>
                                        <p:attrNameLst>
                                          <p:attrName>style.visibility</p:attrName>
                                        </p:attrNameLst>
                                      </p:cBhvr>
                                      <p:to>
                                        <p:strVal val="visible"/>
                                      </p:to>
                                    </p:set>
                                    <p:anim calcmode="lin" valueType="num">
                                      <p:cBhvr>
                                        <p:cTn id="26" dur="500" fill="hold"/>
                                        <p:tgtEl>
                                          <p:spTgt spid="405514"/>
                                        </p:tgtEl>
                                        <p:attrNameLst>
                                          <p:attrName>ppt_w</p:attrName>
                                        </p:attrNameLst>
                                      </p:cBhvr>
                                      <p:tavLst>
                                        <p:tav tm="0%">
                                          <p:val>
                                            <p:fltVal val="0"/>
                                          </p:val>
                                        </p:tav>
                                        <p:tav tm="100%">
                                          <p:val>
                                            <p:strVal val="#ppt_w"/>
                                          </p:val>
                                        </p:tav>
                                      </p:tavLst>
                                    </p:anim>
                                    <p:anim calcmode="lin" valueType="num">
                                      <p:cBhvr>
                                        <p:cTn id="27" dur="500" fill="hold"/>
                                        <p:tgtEl>
                                          <p:spTgt spid="405514"/>
                                        </p:tgtEl>
                                        <p:attrNameLst>
                                          <p:attrName>ppt_h</p:attrName>
                                        </p:attrNameLst>
                                      </p:cBhvr>
                                      <p:tavLst>
                                        <p:tav tm="0%">
                                          <p:val>
                                            <p:strVal val="#ppt_h"/>
                                          </p:val>
                                        </p:tav>
                                        <p:tav tm="100%">
                                          <p:val>
                                            <p:strVal val="#ppt_h"/>
                                          </p:val>
                                        </p:tav>
                                      </p:tavLst>
                                    </p:anim>
                                  </p:childTnLst>
                                </p:cTn>
                              </p:par>
                            </p:childTnLst>
                          </p:cTn>
                        </p:par>
                        <p:par>
                          <p:cTn id="28" fill="hold" nodeType="afterGroup">
                            <p:stCondLst>
                              <p:cond delay="2500"/>
                            </p:stCondLst>
                            <p:childTnLst>
                              <p:par>
                                <p:cTn id="29" presetID="22" presetClass="entr" presetSubtype="1" fill="hold" grpId="0" nodeType="afterEffect">
                                  <p:stCondLst>
                                    <p:cond delay="1000"/>
                                  </p:stCondLst>
                                  <p:childTnLst>
                                    <p:set>
                                      <p:cBhvr>
                                        <p:cTn id="30" dur="1" fill="hold">
                                          <p:stCondLst>
                                            <p:cond delay="0"/>
                                          </p:stCondLst>
                                        </p:cTn>
                                        <p:tgtEl>
                                          <p:spTgt spid="405513"/>
                                        </p:tgtEl>
                                        <p:attrNameLst>
                                          <p:attrName>style.visibility</p:attrName>
                                        </p:attrNameLst>
                                      </p:cBhvr>
                                      <p:to>
                                        <p:strVal val="visible"/>
                                      </p:to>
                                    </p:set>
                                    <p:animEffect transition="in" filter="wipe(up)">
                                      <p:cBhvr>
                                        <p:cTn id="31" dur="500"/>
                                        <p:tgtEl>
                                          <p:spTgt spid="405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3" grpId="0" autoUpdateAnimBg="0"/>
    </p:bldLst>
  </p:timing>
</p:sld>
</file>

<file path=ppt/slides/slide9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6536" name="Picture 8">
            <a:extLst>
              <a:ext uri="{FF2B5EF4-FFF2-40B4-BE49-F238E27FC236}">
                <a16:creationId xmlns:a16="http://schemas.microsoft.com/office/drawing/2014/main" id="{FC6DCB9C-8FC1-4D21-9475-1C851B8BA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925" y="257175"/>
            <a:ext cx="6105525" cy="6343650"/>
          </a:xfrm>
          <a:prstGeom prst="rect">
            <a:avLst/>
          </a:prstGeom>
          <a:noFill/>
          <a:extLst>
            <a:ext uri="{909E8E84-426E-40DD-AFC4-6F175D3DCCD1}">
              <a14:hiddenFill xmlns:a14="http://schemas.microsoft.com/office/drawing/2010/main">
                <a:solidFill>
                  <a:srgbClr val="FFFFFF"/>
                </a:solidFill>
              </a14:hiddenFill>
            </a:ext>
          </a:extLst>
        </p:spPr>
      </p:pic>
      <p:sp>
        <p:nvSpPr>
          <p:cNvPr id="406535" name="Line 7">
            <a:extLst>
              <a:ext uri="{FF2B5EF4-FFF2-40B4-BE49-F238E27FC236}">
                <a16:creationId xmlns:a16="http://schemas.microsoft.com/office/drawing/2014/main" id="{135D4408-593E-49F8-8939-EE17D2696D5E}"/>
              </a:ext>
            </a:extLst>
          </p:cNvPr>
          <p:cNvSpPr>
            <a:spLocks noChangeShapeType="1"/>
          </p:cNvSpPr>
          <p:nvPr/>
        </p:nvSpPr>
        <p:spPr bwMode="auto">
          <a:xfrm>
            <a:off x="5975350" y="2003425"/>
            <a:ext cx="841375" cy="0"/>
          </a:xfrm>
          <a:prstGeom prst="line">
            <a:avLst/>
          </a:prstGeom>
          <a:noFill/>
          <a:ln w="38100">
            <a:solidFill>
              <a:srgbClr val="E8226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6534" name="Text Box 6">
            <a:extLst>
              <a:ext uri="{FF2B5EF4-FFF2-40B4-BE49-F238E27FC236}">
                <a16:creationId xmlns:a16="http://schemas.microsoft.com/office/drawing/2014/main" id="{AE5A8638-3812-4738-A748-DAB0CCEFB14B}"/>
              </a:ext>
            </a:extLst>
          </p:cNvPr>
          <p:cNvSpPr txBox="1">
            <a:spLocks noChangeArrowheads="1"/>
          </p:cNvSpPr>
          <p:nvPr/>
        </p:nvSpPr>
        <p:spPr bwMode="auto">
          <a:xfrm>
            <a:off x="5854700" y="1531938"/>
            <a:ext cx="1143000" cy="3968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000" b="1">
                <a:solidFill>
                  <a:srgbClr val="E82269"/>
                </a:solidFill>
                <a:latin typeface="Arial" panose="020B0604020202020204" pitchFamily="34" charset="0"/>
                <a:cs typeface="Arial" panose="020B0604020202020204" pitchFamily="34" charset="0"/>
              </a:rPr>
              <a:t>42mm</a:t>
            </a:r>
            <a:endParaRPr lang="en-US" altLang="uk-UA">
              <a:latin typeface="Arial" panose="020B0604020202020204" pitchFamily="34" charset="0"/>
            </a:endParaRPr>
          </a:p>
        </p:txBody>
      </p:sp>
      <p:sp>
        <p:nvSpPr>
          <p:cNvPr id="406533" name="Text Box 5">
            <a:extLst>
              <a:ext uri="{FF2B5EF4-FFF2-40B4-BE49-F238E27FC236}">
                <a16:creationId xmlns:a16="http://schemas.microsoft.com/office/drawing/2014/main" id="{55A170CE-1BF2-48BF-A669-8F21D029E36B}"/>
              </a:ext>
            </a:extLst>
          </p:cNvPr>
          <p:cNvSpPr txBox="1">
            <a:spLocks noChangeArrowheads="1"/>
          </p:cNvSpPr>
          <p:nvPr/>
        </p:nvSpPr>
        <p:spPr bwMode="auto">
          <a:xfrm>
            <a:off x="338138" y="1833563"/>
            <a:ext cx="3819525" cy="21621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800" b="1">
                <a:latin typeface="Arial" panose="020B0604020202020204" pitchFamily="34" charset="0"/>
                <a:cs typeface="Arial" panose="020B0604020202020204" pitchFamily="34" charset="0"/>
              </a:rPr>
              <a:t>Enlarged with: </a:t>
            </a:r>
            <a:endParaRPr lang="en-US" altLang="uk-UA" sz="2400">
              <a:latin typeface="Times New Roman" panose="02020603050405020304" pitchFamily="18" charset="0"/>
              <a:cs typeface="Times New Roman" panose="02020603050405020304" pitchFamily="18" charset="0"/>
            </a:endParaRPr>
          </a:p>
          <a:p>
            <a:pPr>
              <a:spcBef>
                <a:spcPct val="50%"/>
              </a:spcBef>
              <a:buClr>
                <a:schemeClr val="tx2"/>
              </a:buClr>
              <a:buSzPct val="50%"/>
              <a:buFont typeface="Monotype Sorts" charset="2"/>
              <a:buChar char="l"/>
            </a:pPr>
            <a:r>
              <a:rPr lang="en-US" altLang="uk-UA" sz="2400" b="1">
                <a:latin typeface="Arial" panose="020B0604020202020204" pitchFamily="34" charset="0"/>
                <a:cs typeface="Arial" panose="020B0604020202020204" pitchFamily="34" charset="0"/>
              </a:rPr>
              <a:t> Increased pressure </a:t>
            </a:r>
            <a:endParaRPr lang="en-US" altLang="uk-UA" sz="2400">
              <a:latin typeface="Times New Roman" panose="02020603050405020304" pitchFamily="18" charset="0"/>
              <a:cs typeface="Times New Roman" panose="02020603050405020304" pitchFamily="18" charset="0"/>
            </a:endParaRPr>
          </a:p>
          <a:p>
            <a:pPr>
              <a:spcBef>
                <a:spcPct val="50%"/>
              </a:spcBef>
              <a:buClr>
                <a:schemeClr val="tx2"/>
              </a:buClr>
              <a:buSzPct val="50%"/>
              <a:buFont typeface="Monotype Sorts" charset="2"/>
              <a:buChar char="l"/>
            </a:pPr>
            <a:r>
              <a:rPr lang="en-US" altLang="uk-UA" sz="2400" b="1">
                <a:latin typeface="Arial" panose="020B0604020202020204" pitchFamily="34" charset="0"/>
                <a:cs typeface="Arial" panose="020B0604020202020204" pitchFamily="34" charset="0"/>
              </a:rPr>
              <a:t> Increased flow </a:t>
            </a:r>
            <a:endParaRPr lang="en-US" altLang="uk-UA" sz="2400">
              <a:latin typeface="Times New Roman" panose="02020603050405020304" pitchFamily="18" charset="0"/>
              <a:cs typeface="Times New Roman" panose="02020603050405020304" pitchFamily="18" charset="0"/>
            </a:endParaRPr>
          </a:p>
          <a:p>
            <a:pPr>
              <a:spcBef>
                <a:spcPct val="50%"/>
              </a:spcBef>
              <a:buClr>
                <a:schemeClr val="tx2"/>
              </a:buClr>
              <a:buSzPct val="50%"/>
              <a:buFont typeface="Monotype Sorts" charset="2"/>
              <a:buChar char="l"/>
            </a:pPr>
            <a:r>
              <a:rPr lang="en-US" altLang="uk-UA" sz="2400" b="1">
                <a:latin typeface="Arial" panose="020B0604020202020204" pitchFamily="34" charset="0"/>
                <a:cs typeface="Arial" panose="020B0604020202020204" pitchFamily="34" charset="0"/>
              </a:rPr>
              <a:t> Changes in aortic wall</a:t>
            </a:r>
            <a:endParaRPr lang="en-US" altLang="uk-UA">
              <a:latin typeface="Arial" panose="020B0604020202020204" pitchFamily="34" charset="0"/>
            </a:endParaRPr>
          </a:p>
        </p:txBody>
      </p:sp>
      <p:sp>
        <p:nvSpPr>
          <p:cNvPr id="406532" name="Rectangle 4">
            <a:extLst>
              <a:ext uri="{FF2B5EF4-FFF2-40B4-BE49-F238E27FC236}">
                <a16:creationId xmlns:a16="http://schemas.microsoft.com/office/drawing/2014/main" id="{9F944EEA-8C5B-4C4F-9088-73CFEED34D25}"/>
              </a:ext>
            </a:extLst>
          </p:cNvPr>
          <p:cNvSpPr>
            <a:spLocks noChangeArrowheads="1"/>
          </p:cNvSpPr>
          <p:nvPr/>
        </p:nvSpPr>
        <p:spPr bwMode="auto">
          <a:xfrm>
            <a:off x="338138" y="533400"/>
            <a:ext cx="3106737"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Aortic Knob</a:t>
            </a:r>
            <a:br>
              <a:rPr lang="en-US" altLang="uk-UA" sz="3700">
                <a:solidFill>
                  <a:schemeClr val="hlink"/>
                </a:solidFill>
                <a:latin typeface="Times New Roman" panose="02020603050405020304" pitchFamily="18" charset="0"/>
                <a:cs typeface="Times New Roman" panose="02020603050405020304" pitchFamily="18" charset="0"/>
              </a:rPr>
            </a:b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6535"/>
                                        </p:tgtEl>
                                        <p:attrNameLst>
                                          <p:attrName>style.visibility</p:attrName>
                                        </p:attrNameLst>
                                      </p:cBhvr>
                                      <p:to>
                                        <p:strVal val="visible"/>
                                      </p:to>
                                    </p:set>
                                    <p:anim calcmode="lin" valueType="num">
                                      <p:cBhvr>
                                        <p:cTn id="7" dur="500" fill="hold"/>
                                        <p:tgtEl>
                                          <p:spTgt spid="406535"/>
                                        </p:tgtEl>
                                        <p:attrNameLst>
                                          <p:attrName>ppt_w</p:attrName>
                                        </p:attrNameLst>
                                      </p:cBhvr>
                                      <p:tavLst>
                                        <p:tav tm="0%">
                                          <p:val>
                                            <p:fltVal val="0"/>
                                          </p:val>
                                        </p:tav>
                                        <p:tav tm="100%">
                                          <p:val>
                                            <p:strVal val="#ppt_w"/>
                                          </p:val>
                                        </p:tav>
                                      </p:tavLst>
                                    </p:anim>
                                    <p:anim calcmode="lin" valueType="num">
                                      <p:cBhvr>
                                        <p:cTn id="8" dur="500" fill="hold"/>
                                        <p:tgtEl>
                                          <p:spTgt spid="406535"/>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06534"/>
                                        </p:tgtEl>
                                        <p:attrNameLst>
                                          <p:attrName>style.visibility</p:attrName>
                                        </p:attrNameLst>
                                      </p:cBhvr>
                                      <p:to>
                                        <p:strVal val="visible"/>
                                      </p:to>
                                    </p:set>
                                    <p:anim calcmode="lin" valueType="num">
                                      <p:cBhvr>
                                        <p:cTn id="12" dur="500" fill="hold"/>
                                        <p:tgtEl>
                                          <p:spTgt spid="406534"/>
                                        </p:tgtEl>
                                        <p:attrNameLst>
                                          <p:attrName>ppt_w</p:attrName>
                                        </p:attrNameLst>
                                      </p:cBhvr>
                                      <p:tavLst>
                                        <p:tav tm="0%">
                                          <p:val>
                                            <p:fltVal val="0"/>
                                          </p:val>
                                        </p:tav>
                                        <p:tav tm="100%">
                                          <p:val>
                                            <p:strVal val="#ppt_w"/>
                                          </p:val>
                                        </p:tav>
                                      </p:tavLst>
                                    </p:anim>
                                    <p:anim calcmode="lin" valueType="num">
                                      <p:cBhvr>
                                        <p:cTn id="13" dur="500" fill="hold"/>
                                        <p:tgtEl>
                                          <p:spTgt spid="406534"/>
                                        </p:tgtEl>
                                        <p:attrNameLst>
                                          <p:attrName>ppt_h</p:attrName>
                                        </p:attrNameLst>
                                      </p:cBhvr>
                                      <p:tavLst>
                                        <p:tav tm="0%">
                                          <p:val>
                                            <p:fltVal val="0"/>
                                          </p:val>
                                        </p:tav>
                                        <p:tav tm="100%">
                                          <p:val>
                                            <p:strVal val="#ppt_h"/>
                                          </p:val>
                                        </p:tav>
                                      </p:tavLst>
                                    </p:anim>
                                  </p:childTnLst>
                                </p:cTn>
                              </p:par>
                            </p:childTnLst>
                          </p:cTn>
                        </p:par>
                        <p:par>
                          <p:cTn id="14" fill="hold" nodeType="afterGroup">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06533"/>
                                        </p:tgtEl>
                                        <p:attrNameLst>
                                          <p:attrName>style.visibility</p:attrName>
                                        </p:attrNameLst>
                                      </p:cBhvr>
                                      <p:to>
                                        <p:strVal val="visible"/>
                                      </p:to>
                                    </p:set>
                                    <p:animEffect transition="in" filter="wipe(up)">
                                      <p:cBhvr>
                                        <p:cTn id="17" dur="500"/>
                                        <p:tgtEl>
                                          <p:spTgt spid="406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4" grpId="0" autoUpdateAnimBg="0"/>
      <p:bldP spid="406533" grpId="0" autoUpdateAnimBg="0"/>
    </p:bldLst>
  </p:timing>
</p:sld>
</file>

<file path=ppt/slides/slide9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7562" name="Picture 10">
            <a:extLst>
              <a:ext uri="{FF2B5EF4-FFF2-40B4-BE49-F238E27FC236}">
                <a16:creationId xmlns:a16="http://schemas.microsoft.com/office/drawing/2014/main" id="{466B75AB-32FD-4C76-9018-695537DD6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7561" name="Text Box 9">
            <a:extLst>
              <a:ext uri="{FF2B5EF4-FFF2-40B4-BE49-F238E27FC236}">
                <a16:creationId xmlns:a16="http://schemas.microsoft.com/office/drawing/2014/main" id="{C88031BA-7132-45AD-BDF0-58D8ACA0D872}"/>
              </a:ext>
            </a:extLst>
          </p:cNvPr>
          <p:cNvSpPr txBox="1">
            <a:spLocks noChangeArrowheads="1"/>
          </p:cNvSpPr>
          <p:nvPr/>
        </p:nvSpPr>
        <p:spPr bwMode="auto">
          <a:xfrm>
            <a:off x="5905500" y="2855913"/>
            <a:ext cx="2286000"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pPr algn="ctr" eaLnBrk="0" hangingPunct="0">
              <a:spcBef>
                <a:spcPct val="50%"/>
              </a:spcBef>
            </a:pPr>
            <a:r>
              <a:rPr lang="en-US" altLang="uk-UA" sz="3200" b="1">
                <a:solidFill>
                  <a:srgbClr val="F51555"/>
                </a:solidFill>
                <a:effectLst>
                  <a:outerShdw blurRad="38100" dist="38100" dir="2700000" algn="tl">
                    <a:srgbClr val="000000"/>
                  </a:outerShdw>
                </a:effectLst>
                <a:latin typeface="Arial" panose="020B0604020202020204" pitchFamily="34" charset="0"/>
                <a:cs typeface="Arial" panose="020B0604020202020204" pitchFamily="34" charset="0"/>
              </a:rPr>
              <a:t>Important</a:t>
            </a:r>
            <a:endParaRPr lang="en-US" altLang="uk-UA">
              <a:latin typeface="Arial" panose="020B0604020202020204" pitchFamily="34" charset="0"/>
            </a:endParaRPr>
          </a:p>
        </p:txBody>
      </p:sp>
      <p:sp>
        <p:nvSpPr>
          <p:cNvPr id="407560" name="Line 8">
            <a:extLst>
              <a:ext uri="{FF2B5EF4-FFF2-40B4-BE49-F238E27FC236}">
                <a16:creationId xmlns:a16="http://schemas.microsoft.com/office/drawing/2014/main" id="{25EF0ABD-1F2D-49B1-99BF-E23E1D61715B}"/>
              </a:ext>
            </a:extLst>
          </p:cNvPr>
          <p:cNvSpPr>
            <a:spLocks noChangeShapeType="1"/>
          </p:cNvSpPr>
          <p:nvPr/>
        </p:nvSpPr>
        <p:spPr bwMode="auto">
          <a:xfrm rot="6983925">
            <a:off x="5334000" y="38544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7559" name="Line 7">
            <a:extLst>
              <a:ext uri="{FF2B5EF4-FFF2-40B4-BE49-F238E27FC236}">
                <a16:creationId xmlns:a16="http://schemas.microsoft.com/office/drawing/2014/main" id="{1363A584-25FF-4343-B8A6-5152B3B67689}"/>
              </a:ext>
            </a:extLst>
          </p:cNvPr>
          <p:cNvSpPr>
            <a:spLocks noChangeShapeType="1"/>
          </p:cNvSpPr>
          <p:nvPr/>
        </p:nvSpPr>
        <p:spPr bwMode="auto">
          <a:xfrm rot="-13154362">
            <a:off x="5219700" y="3511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7558" name="Line 6">
            <a:extLst>
              <a:ext uri="{FF2B5EF4-FFF2-40B4-BE49-F238E27FC236}">
                <a16:creationId xmlns:a16="http://schemas.microsoft.com/office/drawing/2014/main" id="{E0F38521-B6BB-4C75-8B44-996701DFB453}"/>
              </a:ext>
            </a:extLst>
          </p:cNvPr>
          <p:cNvSpPr>
            <a:spLocks noChangeShapeType="1"/>
          </p:cNvSpPr>
          <p:nvPr/>
        </p:nvSpPr>
        <p:spPr bwMode="auto">
          <a:xfrm rot="-12170168">
            <a:off x="4991100" y="3130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7557" name="Rectangle 5">
            <a:extLst>
              <a:ext uri="{FF2B5EF4-FFF2-40B4-BE49-F238E27FC236}">
                <a16:creationId xmlns:a16="http://schemas.microsoft.com/office/drawing/2014/main" id="{9D450878-B5B6-4B2F-8F61-C54DF8A401A7}"/>
              </a:ext>
            </a:extLst>
          </p:cNvPr>
          <p:cNvSpPr>
            <a:spLocks noChangeArrowheads="1"/>
          </p:cNvSpPr>
          <p:nvPr/>
        </p:nvSpPr>
        <p:spPr bwMode="auto">
          <a:xfrm>
            <a:off x="585788" y="746125"/>
            <a:ext cx="3071812" cy="17510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pPr eaLnBrk="0" hangingPunct="0">
              <a:lnSpc>
                <a:spcPct val="90%"/>
              </a:lnSpc>
            </a:pPr>
            <a:r>
              <a:rPr lang="en-US" altLang="uk-UA" sz="3700" b="1">
                <a:solidFill>
                  <a:schemeClr val="hlink"/>
                </a:solidFill>
                <a:latin typeface="Arial" panose="020B0604020202020204" pitchFamily="34" charset="0"/>
                <a:cs typeface="Arial" panose="020B0604020202020204" pitchFamily="34" charset="0"/>
              </a:rPr>
              <a:t>Main Pulmonary Artery</a:t>
            </a:r>
            <a:br>
              <a:rPr lang="en-US" altLang="uk-UA" sz="3700" b="1">
                <a:solidFill>
                  <a:schemeClr val="hlink"/>
                </a:solidFill>
                <a:latin typeface="Arial" panose="020B0604020202020204" pitchFamily="34" charset="0"/>
                <a:cs typeface="Arial" panose="020B0604020202020204" pitchFamily="34" charset="0"/>
              </a:rPr>
            </a:br>
            <a:endParaRPr lang="en-US" altLang="uk-UA">
              <a:latin typeface="Arial" panose="020B0604020202020204" pitchFamily="34" charset="0"/>
            </a:endParaRPr>
          </a:p>
        </p:txBody>
      </p:sp>
      <p:sp>
        <p:nvSpPr>
          <p:cNvPr id="407556" name="Text Box 4">
            <a:extLst>
              <a:ext uri="{FF2B5EF4-FFF2-40B4-BE49-F238E27FC236}">
                <a16:creationId xmlns:a16="http://schemas.microsoft.com/office/drawing/2014/main" id="{C3ADE21B-8535-452B-A58F-805EF906C61C}"/>
              </a:ext>
            </a:extLst>
          </p:cNvPr>
          <p:cNvSpPr txBox="1">
            <a:spLocks noChangeArrowheads="1"/>
          </p:cNvSpPr>
          <p:nvPr/>
        </p:nvSpPr>
        <p:spPr bwMode="auto">
          <a:xfrm>
            <a:off x="2867025" y="5257800"/>
            <a:ext cx="4741863" cy="118745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a:spcBef>
                <a:spcPct val="50%"/>
              </a:spcBef>
            </a:pPr>
            <a:r>
              <a:rPr lang="en-US" altLang="uk-UA" sz="2400" b="1">
                <a:solidFill>
                  <a:schemeClr val="bg2"/>
                </a:solidFill>
                <a:latin typeface="Arial" panose="020B0604020202020204" pitchFamily="34" charset="0"/>
                <a:cs typeface="Arial" panose="020B0604020202020204" pitchFamily="34" charset="0"/>
              </a:rPr>
              <a:t>The next bump down is the main pulmonary artery and is the keystone of this system.</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7558"/>
                                        </p:tgtEl>
                                        <p:attrNameLst>
                                          <p:attrName>style.visibility</p:attrName>
                                        </p:attrNameLst>
                                      </p:cBhvr>
                                      <p:to>
                                        <p:strVal val="visible"/>
                                      </p:to>
                                    </p:set>
                                    <p:anim calcmode="lin" valueType="num">
                                      <p:cBhvr>
                                        <p:cTn id="7" dur="500" fill="hold"/>
                                        <p:tgtEl>
                                          <p:spTgt spid="407558"/>
                                        </p:tgtEl>
                                        <p:attrNameLst>
                                          <p:attrName>ppt_w</p:attrName>
                                        </p:attrNameLst>
                                      </p:cBhvr>
                                      <p:tavLst>
                                        <p:tav tm="0%">
                                          <p:val>
                                            <p:fltVal val="0"/>
                                          </p:val>
                                        </p:tav>
                                        <p:tav tm="100%">
                                          <p:val>
                                            <p:strVal val="#ppt_w"/>
                                          </p:val>
                                        </p:tav>
                                      </p:tavLst>
                                    </p:anim>
                                    <p:anim calcmode="lin" valueType="num">
                                      <p:cBhvr>
                                        <p:cTn id="8" dur="500" fill="hold"/>
                                        <p:tgtEl>
                                          <p:spTgt spid="407558"/>
                                        </p:tgtEl>
                                        <p:attrNameLst>
                                          <p:attrName>ppt_h</p:attrName>
                                        </p:attrNameLst>
                                      </p:cBhvr>
                                      <p:tavLst>
                                        <p:tav tm="0%">
                                          <p:val>
                                            <p:strVal val="#ppt_h"/>
                                          </p:val>
                                        </p:tav>
                                        <p:tav tm="1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7559"/>
                                        </p:tgtEl>
                                        <p:attrNameLst>
                                          <p:attrName>style.visibility</p:attrName>
                                        </p:attrNameLst>
                                      </p:cBhvr>
                                      <p:to>
                                        <p:strVal val="visible"/>
                                      </p:to>
                                    </p:set>
                                    <p:anim calcmode="lin" valueType="num">
                                      <p:cBhvr>
                                        <p:cTn id="12" dur="500" fill="hold"/>
                                        <p:tgtEl>
                                          <p:spTgt spid="407559"/>
                                        </p:tgtEl>
                                        <p:attrNameLst>
                                          <p:attrName>ppt_w</p:attrName>
                                        </p:attrNameLst>
                                      </p:cBhvr>
                                      <p:tavLst>
                                        <p:tav tm="0%">
                                          <p:val>
                                            <p:fltVal val="0"/>
                                          </p:val>
                                        </p:tav>
                                        <p:tav tm="100%">
                                          <p:val>
                                            <p:strVal val="#ppt_w"/>
                                          </p:val>
                                        </p:tav>
                                      </p:tavLst>
                                    </p:anim>
                                    <p:anim calcmode="lin" valueType="num">
                                      <p:cBhvr>
                                        <p:cTn id="13" dur="500" fill="hold"/>
                                        <p:tgtEl>
                                          <p:spTgt spid="407559"/>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7560"/>
                                        </p:tgtEl>
                                        <p:attrNameLst>
                                          <p:attrName>style.visibility</p:attrName>
                                        </p:attrNameLst>
                                      </p:cBhvr>
                                      <p:to>
                                        <p:strVal val="visible"/>
                                      </p:to>
                                    </p:set>
                                    <p:anim calcmode="lin" valueType="num">
                                      <p:cBhvr>
                                        <p:cTn id="17" dur="500" fill="hold"/>
                                        <p:tgtEl>
                                          <p:spTgt spid="407560"/>
                                        </p:tgtEl>
                                        <p:attrNameLst>
                                          <p:attrName>ppt_w</p:attrName>
                                        </p:attrNameLst>
                                      </p:cBhvr>
                                      <p:tavLst>
                                        <p:tav tm="0%">
                                          <p:val>
                                            <p:fltVal val="0"/>
                                          </p:val>
                                        </p:tav>
                                        <p:tav tm="100%">
                                          <p:val>
                                            <p:strVal val="#ppt_w"/>
                                          </p:val>
                                        </p:tav>
                                      </p:tavLst>
                                    </p:anim>
                                    <p:anim calcmode="lin" valueType="num">
                                      <p:cBhvr>
                                        <p:cTn id="18" dur="500" fill="hold"/>
                                        <p:tgtEl>
                                          <p:spTgt spid="407560"/>
                                        </p:tgtEl>
                                        <p:attrNameLst>
                                          <p:attrName>ppt_h</p:attrName>
                                        </p:attrNameLst>
                                      </p:cBhvr>
                                      <p:tavLst>
                                        <p:tav tm="0%">
                                          <p:val>
                                            <p:strVal val="#ppt_h"/>
                                          </p:val>
                                        </p:tav>
                                        <p:tav tm="100%">
                                          <p:val>
                                            <p:strVal val="#ppt_h"/>
                                          </p:val>
                                        </p:tav>
                                      </p:tavLst>
                                    </p:anim>
                                  </p:childTnLst>
                                </p:cTn>
                              </p:par>
                            </p:childTnLst>
                          </p:cTn>
                        </p:par>
                        <p:par>
                          <p:cTn id="19" fill="hold" nodeType="afterGroup">
                            <p:stCondLst>
                              <p:cond delay="1500"/>
                            </p:stCondLst>
                            <p:childTnLst>
                              <p:par>
                                <p:cTn id="20" presetID="19" presetClass="entr" presetSubtype="10" fill="hold" grpId="0" nodeType="afterEffect">
                                  <p:stCondLst>
                                    <p:cond delay="0"/>
                                  </p:stCondLst>
                                  <p:childTnLst>
                                    <p:set>
                                      <p:cBhvr>
                                        <p:cTn id="21" dur="1" fill="hold">
                                          <p:stCondLst>
                                            <p:cond delay="0"/>
                                          </p:stCondLst>
                                        </p:cTn>
                                        <p:tgtEl>
                                          <p:spTgt spid="407561"/>
                                        </p:tgtEl>
                                        <p:attrNameLst>
                                          <p:attrName>style.visibility</p:attrName>
                                        </p:attrNameLst>
                                      </p:cBhvr>
                                      <p:to>
                                        <p:strVal val="visible"/>
                                      </p:to>
                                    </p:set>
                                    <p:anim calcmode="lin" valueType="num">
                                      <p:cBhvr>
                                        <p:cTn id="22" dur="5000" fill="hold"/>
                                        <p:tgtEl>
                                          <p:spTgt spid="407561"/>
                                        </p:tgtEl>
                                        <p:attrNameLst>
                                          <p:attrName>ppt_w</p:attrName>
                                        </p:attrNameLst>
                                      </p:cBhvr>
                                      <p:tavLst>
                                        <p:tav tm="0%" fmla="#ppt_w*sin(2.5*pi*$)">
                                          <p:val>
                                            <p:fltVal val="0"/>
                                          </p:val>
                                        </p:tav>
                                        <p:tav tm="100%">
                                          <p:val>
                                            <p:fltVal val="1"/>
                                          </p:val>
                                        </p:tav>
                                      </p:tavLst>
                                    </p:anim>
                                    <p:anim calcmode="lin" valueType="num">
                                      <p:cBhvr>
                                        <p:cTn id="23" dur="5000" fill="hold"/>
                                        <p:tgtEl>
                                          <p:spTgt spid="407561"/>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61" grpId="0" autoUpdateAnimBg="0"/>
    </p:bldLst>
  </p:timing>
</p:sld>
</file>

<file path=ppt/slides/slide9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8582" name="Picture 6">
            <a:extLst>
              <a:ext uri="{FF2B5EF4-FFF2-40B4-BE49-F238E27FC236}">
                <a16:creationId xmlns:a16="http://schemas.microsoft.com/office/drawing/2014/main" id="{12DCCA8F-5EBC-4D9F-8003-CB8E495ED3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8581" name="AutoShape 5">
            <a:extLst>
              <a:ext uri="{FF2B5EF4-FFF2-40B4-BE49-F238E27FC236}">
                <a16:creationId xmlns:a16="http://schemas.microsoft.com/office/drawing/2014/main" id="{8174DEC2-DD7B-44D0-8454-7DB6AAB47C5A}"/>
              </a:ext>
            </a:extLst>
          </p:cNvPr>
          <p:cNvSpPr>
            <a:spLocks noChangeArrowheads="1"/>
          </p:cNvSpPr>
          <p:nvPr/>
        </p:nvSpPr>
        <p:spPr bwMode="auto">
          <a:xfrm>
            <a:off x="5067300" y="3359150"/>
            <a:ext cx="457200" cy="152400"/>
          </a:xfrm>
          <a:prstGeom prst="rightArrow">
            <a:avLst>
              <a:gd name="adj1" fmla="val 50000"/>
              <a:gd name="adj2" fmla="val 75000"/>
            </a:avLst>
          </a:prstGeom>
          <a:solidFill>
            <a:srgbClr val="F51555"/>
          </a:solidFill>
          <a:ln w="50800">
            <a:solidFill>
              <a:srgbClr val="F51555"/>
            </a:solidFill>
            <a:miter lim="8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08580" name="Rectangle 4">
            <a:extLst>
              <a:ext uri="{FF2B5EF4-FFF2-40B4-BE49-F238E27FC236}">
                <a16:creationId xmlns:a16="http://schemas.microsoft.com/office/drawing/2014/main" id="{EE0AD609-4170-4644-B19C-281163C81E91}"/>
              </a:ext>
            </a:extLst>
          </p:cNvPr>
          <p:cNvSpPr>
            <a:spLocks noChangeArrowheads="1"/>
          </p:cNvSpPr>
          <p:nvPr/>
        </p:nvSpPr>
        <p:spPr bwMode="auto">
          <a:xfrm>
            <a:off x="585788" y="746125"/>
            <a:ext cx="3071812" cy="17510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pPr eaLnBrk="0" hangingPunct="0">
              <a:lnSpc>
                <a:spcPct val="90%"/>
              </a:lnSpc>
            </a:pPr>
            <a:r>
              <a:rPr lang="en-US" altLang="uk-UA" sz="3700" b="1">
                <a:solidFill>
                  <a:schemeClr val="hlink"/>
                </a:solidFill>
                <a:latin typeface="Arial" panose="020B0604020202020204" pitchFamily="34" charset="0"/>
                <a:cs typeface="Arial" panose="020B0604020202020204" pitchFamily="34" charset="0"/>
              </a:rPr>
              <a:t>Finding the Main Pulmonary Artery</a:t>
            </a:r>
            <a:br>
              <a:rPr lang="en-US" altLang="uk-UA" sz="3700" b="1">
                <a:solidFill>
                  <a:schemeClr val="hlink"/>
                </a:solidFill>
                <a:latin typeface="Arial" panose="020B0604020202020204" pitchFamily="34" charset="0"/>
                <a:cs typeface="Arial" panose="020B0604020202020204" pitchFamily="34" charset="0"/>
              </a:rPr>
            </a:b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1000"/>
                                  </p:stCondLst>
                                  <p:childTnLst>
                                    <p:set>
                                      <p:cBhvr>
                                        <p:cTn id="6" dur="1" fill="hold">
                                          <p:stCondLst>
                                            <p:cond delay="0"/>
                                          </p:stCondLst>
                                        </p:cTn>
                                        <p:tgtEl>
                                          <p:spTgt spid="408581"/>
                                        </p:tgtEl>
                                        <p:attrNameLst>
                                          <p:attrName>style.visibility</p:attrName>
                                        </p:attrNameLst>
                                      </p:cBhvr>
                                      <p:to>
                                        <p:strVal val="visible"/>
                                      </p:to>
                                    </p:set>
                                    <p:anim calcmode="lin" valueType="num">
                                      <p:cBhvr>
                                        <p:cTn id="7" dur="500" fill="hold"/>
                                        <p:tgtEl>
                                          <p:spTgt spid="408581"/>
                                        </p:tgtEl>
                                        <p:attrNameLst>
                                          <p:attrName>ppt_w</p:attrName>
                                        </p:attrNameLst>
                                      </p:cBhvr>
                                      <p:tavLst>
                                        <p:tav tm="0%">
                                          <p:val>
                                            <p:fltVal val="0"/>
                                          </p:val>
                                        </p:tav>
                                        <p:tav tm="100%">
                                          <p:val>
                                            <p:strVal val="#ppt_w"/>
                                          </p:val>
                                        </p:tav>
                                      </p:tavLst>
                                    </p:anim>
                                    <p:anim calcmode="lin" valueType="num">
                                      <p:cBhvr>
                                        <p:cTn id="8" dur="500" fill="hold"/>
                                        <p:tgtEl>
                                          <p:spTgt spid="408581"/>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09615" name="Picture 15">
            <a:extLst>
              <a:ext uri="{FF2B5EF4-FFF2-40B4-BE49-F238E27FC236}">
                <a16:creationId xmlns:a16="http://schemas.microsoft.com/office/drawing/2014/main" id="{7C775164-D647-41D8-9DD9-B773CCFFF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09614" name="Line 14">
            <a:extLst>
              <a:ext uri="{FF2B5EF4-FFF2-40B4-BE49-F238E27FC236}">
                <a16:creationId xmlns:a16="http://schemas.microsoft.com/office/drawing/2014/main" id="{2C4FE7F2-8A5A-4413-9FA3-83FE050664C5}"/>
              </a:ext>
            </a:extLst>
          </p:cNvPr>
          <p:cNvSpPr>
            <a:spLocks noChangeShapeType="1"/>
          </p:cNvSpPr>
          <p:nvPr/>
        </p:nvSpPr>
        <p:spPr bwMode="auto">
          <a:xfrm rot="20823008" flipV="1">
            <a:off x="5746750" y="2292350"/>
            <a:ext cx="304800" cy="304800"/>
          </a:xfrm>
          <a:prstGeom prst="line">
            <a:avLst/>
          </a:prstGeom>
          <a:noFill/>
          <a:ln w="508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13" name="Line 13">
            <a:extLst>
              <a:ext uri="{FF2B5EF4-FFF2-40B4-BE49-F238E27FC236}">
                <a16:creationId xmlns:a16="http://schemas.microsoft.com/office/drawing/2014/main" id="{F690E901-8034-4555-AB0E-2363506ACBEF}"/>
              </a:ext>
            </a:extLst>
          </p:cNvPr>
          <p:cNvSpPr>
            <a:spLocks noChangeShapeType="1"/>
          </p:cNvSpPr>
          <p:nvPr/>
        </p:nvSpPr>
        <p:spPr bwMode="auto">
          <a:xfrm flipV="1">
            <a:off x="6127750" y="2368550"/>
            <a:ext cx="304800" cy="304800"/>
          </a:xfrm>
          <a:prstGeom prst="line">
            <a:avLst/>
          </a:prstGeom>
          <a:noFill/>
          <a:ln w="508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12" name="Line 12">
            <a:extLst>
              <a:ext uri="{FF2B5EF4-FFF2-40B4-BE49-F238E27FC236}">
                <a16:creationId xmlns:a16="http://schemas.microsoft.com/office/drawing/2014/main" id="{9111AED2-41FA-478B-A426-3F4FFC784210}"/>
              </a:ext>
            </a:extLst>
          </p:cNvPr>
          <p:cNvSpPr>
            <a:spLocks noChangeShapeType="1"/>
          </p:cNvSpPr>
          <p:nvPr/>
        </p:nvSpPr>
        <p:spPr bwMode="auto">
          <a:xfrm flipV="1">
            <a:off x="6356350" y="2673350"/>
            <a:ext cx="304800" cy="304800"/>
          </a:xfrm>
          <a:prstGeom prst="line">
            <a:avLst/>
          </a:prstGeom>
          <a:noFill/>
          <a:ln w="508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11" name="Line 11">
            <a:extLst>
              <a:ext uri="{FF2B5EF4-FFF2-40B4-BE49-F238E27FC236}">
                <a16:creationId xmlns:a16="http://schemas.microsoft.com/office/drawing/2014/main" id="{4F59A386-4821-4703-916C-4D1D8D2612E4}"/>
              </a:ext>
            </a:extLst>
          </p:cNvPr>
          <p:cNvSpPr>
            <a:spLocks noChangeShapeType="1"/>
          </p:cNvSpPr>
          <p:nvPr/>
        </p:nvSpPr>
        <p:spPr bwMode="auto">
          <a:xfrm rot="2708138" flipV="1">
            <a:off x="6432550" y="3054350"/>
            <a:ext cx="304800" cy="304800"/>
          </a:xfrm>
          <a:prstGeom prst="line">
            <a:avLst/>
          </a:prstGeom>
          <a:noFill/>
          <a:ln w="508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10" name="Line 10">
            <a:extLst>
              <a:ext uri="{FF2B5EF4-FFF2-40B4-BE49-F238E27FC236}">
                <a16:creationId xmlns:a16="http://schemas.microsoft.com/office/drawing/2014/main" id="{59558976-49F7-4EFC-9F92-AF977B00DB0D}"/>
              </a:ext>
            </a:extLst>
          </p:cNvPr>
          <p:cNvSpPr>
            <a:spLocks noChangeShapeType="1"/>
          </p:cNvSpPr>
          <p:nvPr/>
        </p:nvSpPr>
        <p:spPr bwMode="auto">
          <a:xfrm rot="3379661" flipV="1">
            <a:off x="6432550" y="3435350"/>
            <a:ext cx="304800" cy="304800"/>
          </a:xfrm>
          <a:prstGeom prst="line">
            <a:avLst/>
          </a:prstGeom>
          <a:noFill/>
          <a:ln w="5080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09" name="Rectangle 9">
            <a:extLst>
              <a:ext uri="{FF2B5EF4-FFF2-40B4-BE49-F238E27FC236}">
                <a16:creationId xmlns:a16="http://schemas.microsoft.com/office/drawing/2014/main" id="{36DDB795-4506-40D8-9B1C-8346A90B3C8D}"/>
              </a:ext>
            </a:extLst>
          </p:cNvPr>
          <p:cNvSpPr>
            <a:spLocks noChangeArrowheads="1"/>
          </p:cNvSpPr>
          <p:nvPr/>
        </p:nvSpPr>
        <p:spPr bwMode="auto">
          <a:xfrm>
            <a:off x="6280150" y="3892550"/>
            <a:ext cx="2438400" cy="7334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cs typeface="Arial" panose="020B0604020202020204" pitchFamily="34" charset="0"/>
              </a:rPr>
              <a:t>Adjacent to left pulmonary artery</a:t>
            </a:r>
            <a:endParaRPr lang="en-US" altLang="uk-UA"/>
          </a:p>
        </p:txBody>
      </p:sp>
      <p:sp>
        <p:nvSpPr>
          <p:cNvPr id="409608" name="Line 8">
            <a:extLst>
              <a:ext uri="{FF2B5EF4-FFF2-40B4-BE49-F238E27FC236}">
                <a16:creationId xmlns:a16="http://schemas.microsoft.com/office/drawing/2014/main" id="{64F0BFC1-4F04-447B-9608-353F9AC6167B}"/>
              </a:ext>
            </a:extLst>
          </p:cNvPr>
          <p:cNvSpPr>
            <a:spLocks noChangeShapeType="1"/>
          </p:cNvSpPr>
          <p:nvPr/>
        </p:nvSpPr>
        <p:spPr bwMode="auto">
          <a:xfrm rot="6983925">
            <a:off x="5327650" y="38544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07" name="Line 7">
            <a:extLst>
              <a:ext uri="{FF2B5EF4-FFF2-40B4-BE49-F238E27FC236}">
                <a16:creationId xmlns:a16="http://schemas.microsoft.com/office/drawing/2014/main" id="{B46A8CBF-B447-4C39-8534-19DF1626A9E5}"/>
              </a:ext>
            </a:extLst>
          </p:cNvPr>
          <p:cNvSpPr>
            <a:spLocks noChangeShapeType="1"/>
          </p:cNvSpPr>
          <p:nvPr/>
        </p:nvSpPr>
        <p:spPr bwMode="auto">
          <a:xfrm rot="-13154362">
            <a:off x="5213350" y="3511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06" name="Line 6">
            <a:extLst>
              <a:ext uri="{FF2B5EF4-FFF2-40B4-BE49-F238E27FC236}">
                <a16:creationId xmlns:a16="http://schemas.microsoft.com/office/drawing/2014/main" id="{0102CA45-AEBA-4516-A87A-F69B6D38F512}"/>
              </a:ext>
            </a:extLst>
          </p:cNvPr>
          <p:cNvSpPr>
            <a:spLocks noChangeShapeType="1"/>
          </p:cNvSpPr>
          <p:nvPr/>
        </p:nvSpPr>
        <p:spPr bwMode="auto">
          <a:xfrm rot="-12170168">
            <a:off x="4984750" y="31305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09605" name="Rectangle 5">
            <a:extLst>
              <a:ext uri="{FF2B5EF4-FFF2-40B4-BE49-F238E27FC236}">
                <a16:creationId xmlns:a16="http://schemas.microsoft.com/office/drawing/2014/main" id="{15489342-E9D8-493E-A2E2-EDC02B75E425}"/>
              </a:ext>
            </a:extLst>
          </p:cNvPr>
          <p:cNvSpPr>
            <a:spLocks noChangeArrowheads="1"/>
          </p:cNvSpPr>
          <p:nvPr/>
        </p:nvSpPr>
        <p:spPr bwMode="auto">
          <a:xfrm>
            <a:off x="579438" y="746125"/>
            <a:ext cx="3071812" cy="17510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pPr eaLnBrk="0" hangingPunct="0">
              <a:lnSpc>
                <a:spcPct val="90%"/>
              </a:lnSpc>
            </a:pPr>
            <a:r>
              <a:rPr lang="en-US" altLang="uk-UA" sz="3700" b="1">
                <a:solidFill>
                  <a:schemeClr val="hlink"/>
                </a:solidFill>
                <a:latin typeface="Arial" panose="020B0604020202020204" pitchFamily="34" charset="0"/>
                <a:cs typeface="Arial" panose="020B0604020202020204" pitchFamily="34" charset="0"/>
              </a:rPr>
              <a:t>Finding the Main Pulmonary Artery</a:t>
            </a:r>
            <a:br>
              <a:rPr lang="en-US" altLang="uk-UA" sz="3700" b="1">
                <a:solidFill>
                  <a:schemeClr val="hlink"/>
                </a:solidFill>
                <a:latin typeface="Arial" panose="020B0604020202020204" pitchFamily="34" charset="0"/>
                <a:cs typeface="Arial" panose="020B0604020202020204" pitchFamily="34" charset="0"/>
              </a:rPr>
            </a:br>
            <a:endParaRPr lang="en-US" altLang="uk-UA">
              <a:latin typeface="Arial" panose="020B0604020202020204" pitchFamily="34" charset="0"/>
            </a:endParaRPr>
          </a:p>
        </p:txBody>
      </p:sp>
      <p:sp>
        <p:nvSpPr>
          <p:cNvPr id="409604" name="Text Box 4">
            <a:extLst>
              <a:ext uri="{FF2B5EF4-FFF2-40B4-BE49-F238E27FC236}">
                <a16:creationId xmlns:a16="http://schemas.microsoft.com/office/drawing/2014/main" id="{89A77E5C-D6E0-42F8-9B90-FEAB25692DFF}"/>
              </a:ext>
            </a:extLst>
          </p:cNvPr>
          <p:cNvSpPr txBox="1">
            <a:spLocks noChangeArrowheads="1"/>
          </p:cNvSpPr>
          <p:nvPr/>
        </p:nvSpPr>
        <p:spPr bwMode="auto">
          <a:xfrm>
            <a:off x="1603375" y="6124575"/>
            <a:ext cx="7253288" cy="4572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400" b="1">
                <a:solidFill>
                  <a:schemeClr val="bg1"/>
                </a:solidFill>
                <a:latin typeface="Arial" panose="020B0604020202020204" pitchFamily="34" charset="0"/>
                <a:cs typeface="Arial" panose="020B0604020202020204" pitchFamily="34" charset="0"/>
              </a:rPr>
              <a:t>We can measure the main pulmonary artery  . . . </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9609"/>
                                        </p:tgtEl>
                                        <p:attrNameLst>
                                          <p:attrName>style.visibility</p:attrName>
                                        </p:attrNameLst>
                                      </p:cBhvr>
                                      <p:to>
                                        <p:strVal val="visible"/>
                                      </p:to>
                                    </p:set>
                                    <p:animEffect transition="in" filter="wipe(up)">
                                      <p:cBhvr>
                                        <p:cTn id="7" dur="500"/>
                                        <p:tgtEl>
                                          <p:spTgt spid="409609"/>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09614"/>
                                        </p:tgtEl>
                                        <p:attrNameLst>
                                          <p:attrName>style.visibility</p:attrName>
                                        </p:attrNameLst>
                                      </p:cBhvr>
                                      <p:to>
                                        <p:strVal val="visible"/>
                                      </p:to>
                                    </p:set>
                                    <p:anim calcmode="lin" valueType="num">
                                      <p:cBhvr>
                                        <p:cTn id="11" dur="500" fill="hold"/>
                                        <p:tgtEl>
                                          <p:spTgt spid="409614"/>
                                        </p:tgtEl>
                                        <p:attrNameLst>
                                          <p:attrName>ppt_w</p:attrName>
                                        </p:attrNameLst>
                                      </p:cBhvr>
                                      <p:tavLst>
                                        <p:tav tm="0%">
                                          <p:val>
                                            <p:fltVal val="0"/>
                                          </p:val>
                                        </p:tav>
                                        <p:tav tm="100%">
                                          <p:val>
                                            <p:strVal val="#ppt_w"/>
                                          </p:val>
                                        </p:tav>
                                      </p:tavLst>
                                    </p:anim>
                                    <p:anim calcmode="lin" valueType="num">
                                      <p:cBhvr>
                                        <p:cTn id="12" dur="500" fill="hold"/>
                                        <p:tgtEl>
                                          <p:spTgt spid="409614"/>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17" presetClass="entr" presetSubtype="10" fill="hold" nodeType="afterEffect">
                                  <p:stCondLst>
                                    <p:cond delay="0"/>
                                  </p:stCondLst>
                                  <p:childTnLst>
                                    <p:set>
                                      <p:cBhvr>
                                        <p:cTn id="15" dur="1" fill="hold">
                                          <p:stCondLst>
                                            <p:cond delay="0"/>
                                          </p:stCondLst>
                                        </p:cTn>
                                        <p:tgtEl>
                                          <p:spTgt spid="409613"/>
                                        </p:tgtEl>
                                        <p:attrNameLst>
                                          <p:attrName>style.visibility</p:attrName>
                                        </p:attrNameLst>
                                      </p:cBhvr>
                                      <p:to>
                                        <p:strVal val="visible"/>
                                      </p:to>
                                    </p:set>
                                    <p:anim calcmode="lin" valueType="num">
                                      <p:cBhvr>
                                        <p:cTn id="16" dur="500" fill="hold"/>
                                        <p:tgtEl>
                                          <p:spTgt spid="409613"/>
                                        </p:tgtEl>
                                        <p:attrNameLst>
                                          <p:attrName>ppt_w</p:attrName>
                                        </p:attrNameLst>
                                      </p:cBhvr>
                                      <p:tavLst>
                                        <p:tav tm="0%">
                                          <p:val>
                                            <p:fltVal val="0"/>
                                          </p:val>
                                        </p:tav>
                                        <p:tav tm="100%">
                                          <p:val>
                                            <p:strVal val="#ppt_w"/>
                                          </p:val>
                                        </p:tav>
                                      </p:tavLst>
                                    </p:anim>
                                    <p:anim calcmode="lin" valueType="num">
                                      <p:cBhvr>
                                        <p:cTn id="17" dur="500" fill="hold"/>
                                        <p:tgtEl>
                                          <p:spTgt spid="409613"/>
                                        </p:tgtEl>
                                        <p:attrNameLst>
                                          <p:attrName>ppt_h</p:attrName>
                                        </p:attrNameLst>
                                      </p:cBhvr>
                                      <p:tavLst>
                                        <p:tav tm="0%">
                                          <p:val>
                                            <p:strVal val="#ppt_h"/>
                                          </p:val>
                                        </p:tav>
                                        <p:tav tm="100%">
                                          <p:val>
                                            <p:strVal val="#ppt_h"/>
                                          </p:val>
                                        </p:tav>
                                      </p:tavLst>
                                    </p:anim>
                                  </p:childTnLst>
                                </p:cTn>
                              </p:par>
                            </p:childTnLst>
                          </p:cTn>
                        </p:par>
                        <p:par>
                          <p:cTn id="18" fill="hold" nodeType="afterGroup">
                            <p:stCondLst>
                              <p:cond delay="1500"/>
                            </p:stCondLst>
                            <p:childTnLst>
                              <p:par>
                                <p:cTn id="19" presetID="17" presetClass="entr" presetSubtype="10" fill="hold" nodeType="afterEffect">
                                  <p:stCondLst>
                                    <p:cond delay="0"/>
                                  </p:stCondLst>
                                  <p:childTnLst>
                                    <p:set>
                                      <p:cBhvr>
                                        <p:cTn id="20" dur="1" fill="hold">
                                          <p:stCondLst>
                                            <p:cond delay="0"/>
                                          </p:stCondLst>
                                        </p:cTn>
                                        <p:tgtEl>
                                          <p:spTgt spid="409612"/>
                                        </p:tgtEl>
                                        <p:attrNameLst>
                                          <p:attrName>style.visibility</p:attrName>
                                        </p:attrNameLst>
                                      </p:cBhvr>
                                      <p:to>
                                        <p:strVal val="visible"/>
                                      </p:to>
                                    </p:set>
                                    <p:anim calcmode="lin" valueType="num">
                                      <p:cBhvr>
                                        <p:cTn id="21" dur="500" fill="hold"/>
                                        <p:tgtEl>
                                          <p:spTgt spid="409612"/>
                                        </p:tgtEl>
                                        <p:attrNameLst>
                                          <p:attrName>ppt_w</p:attrName>
                                        </p:attrNameLst>
                                      </p:cBhvr>
                                      <p:tavLst>
                                        <p:tav tm="0%">
                                          <p:val>
                                            <p:fltVal val="0"/>
                                          </p:val>
                                        </p:tav>
                                        <p:tav tm="100%">
                                          <p:val>
                                            <p:strVal val="#ppt_w"/>
                                          </p:val>
                                        </p:tav>
                                      </p:tavLst>
                                    </p:anim>
                                    <p:anim calcmode="lin" valueType="num">
                                      <p:cBhvr>
                                        <p:cTn id="22" dur="500" fill="hold"/>
                                        <p:tgtEl>
                                          <p:spTgt spid="409612"/>
                                        </p:tgtEl>
                                        <p:attrNameLst>
                                          <p:attrName>ppt_h</p:attrName>
                                        </p:attrNameLst>
                                      </p:cBhvr>
                                      <p:tavLst>
                                        <p:tav tm="0%">
                                          <p:val>
                                            <p:strVal val="#ppt_h"/>
                                          </p:val>
                                        </p:tav>
                                        <p:tav tm="100%">
                                          <p:val>
                                            <p:strVal val="#ppt_h"/>
                                          </p:val>
                                        </p:tav>
                                      </p:tavLst>
                                    </p:anim>
                                  </p:childTnLst>
                                </p:cTn>
                              </p:par>
                            </p:childTnLst>
                          </p:cTn>
                        </p:par>
                        <p:par>
                          <p:cTn id="23" fill="hold" nodeType="afterGroup">
                            <p:stCondLst>
                              <p:cond delay="2000"/>
                            </p:stCondLst>
                            <p:childTnLst>
                              <p:par>
                                <p:cTn id="24" presetID="17" presetClass="entr" presetSubtype="10" fill="hold" nodeType="afterEffect">
                                  <p:stCondLst>
                                    <p:cond delay="0"/>
                                  </p:stCondLst>
                                  <p:childTnLst>
                                    <p:set>
                                      <p:cBhvr>
                                        <p:cTn id="25" dur="1" fill="hold">
                                          <p:stCondLst>
                                            <p:cond delay="0"/>
                                          </p:stCondLst>
                                        </p:cTn>
                                        <p:tgtEl>
                                          <p:spTgt spid="409611"/>
                                        </p:tgtEl>
                                        <p:attrNameLst>
                                          <p:attrName>style.visibility</p:attrName>
                                        </p:attrNameLst>
                                      </p:cBhvr>
                                      <p:to>
                                        <p:strVal val="visible"/>
                                      </p:to>
                                    </p:set>
                                    <p:anim calcmode="lin" valueType="num">
                                      <p:cBhvr>
                                        <p:cTn id="26" dur="500" fill="hold"/>
                                        <p:tgtEl>
                                          <p:spTgt spid="409611"/>
                                        </p:tgtEl>
                                        <p:attrNameLst>
                                          <p:attrName>ppt_w</p:attrName>
                                        </p:attrNameLst>
                                      </p:cBhvr>
                                      <p:tavLst>
                                        <p:tav tm="0%">
                                          <p:val>
                                            <p:fltVal val="0"/>
                                          </p:val>
                                        </p:tav>
                                        <p:tav tm="100%">
                                          <p:val>
                                            <p:strVal val="#ppt_w"/>
                                          </p:val>
                                        </p:tav>
                                      </p:tavLst>
                                    </p:anim>
                                    <p:anim calcmode="lin" valueType="num">
                                      <p:cBhvr>
                                        <p:cTn id="27" dur="500" fill="hold"/>
                                        <p:tgtEl>
                                          <p:spTgt spid="409611"/>
                                        </p:tgtEl>
                                        <p:attrNameLst>
                                          <p:attrName>ppt_h</p:attrName>
                                        </p:attrNameLst>
                                      </p:cBhvr>
                                      <p:tavLst>
                                        <p:tav tm="0%">
                                          <p:val>
                                            <p:strVal val="#ppt_h"/>
                                          </p:val>
                                        </p:tav>
                                        <p:tav tm="100%">
                                          <p:val>
                                            <p:strVal val="#ppt_h"/>
                                          </p:val>
                                        </p:tav>
                                      </p:tavLst>
                                    </p:anim>
                                  </p:childTnLst>
                                </p:cTn>
                              </p:par>
                            </p:childTnLst>
                          </p:cTn>
                        </p:par>
                        <p:par>
                          <p:cTn id="28" fill="hold" nodeType="afterGroup">
                            <p:stCondLst>
                              <p:cond delay="2500"/>
                            </p:stCondLst>
                            <p:childTnLst>
                              <p:par>
                                <p:cTn id="29" presetID="17" presetClass="entr" presetSubtype="10" fill="hold" nodeType="afterEffect">
                                  <p:stCondLst>
                                    <p:cond delay="0"/>
                                  </p:stCondLst>
                                  <p:childTnLst>
                                    <p:set>
                                      <p:cBhvr>
                                        <p:cTn id="30" dur="1" fill="hold">
                                          <p:stCondLst>
                                            <p:cond delay="0"/>
                                          </p:stCondLst>
                                        </p:cTn>
                                        <p:tgtEl>
                                          <p:spTgt spid="409610"/>
                                        </p:tgtEl>
                                        <p:attrNameLst>
                                          <p:attrName>style.visibility</p:attrName>
                                        </p:attrNameLst>
                                      </p:cBhvr>
                                      <p:to>
                                        <p:strVal val="visible"/>
                                      </p:to>
                                    </p:set>
                                    <p:anim calcmode="lin" valueType="num">
                                      <p:cBhvr>
                                        <p:cTn id="31" dur="500" fill="hold"/>
                                        <p:tgtEl>
                                          <p:spTgt spid="409610"/>
                                        </p:tgtEl>
                                        <p:attrNameLst>
                                          <p:attrName>ppt_w</p:attrName>
                                        </p:attrNameLst>
                                      </p:cBhvr>
                                      <p:tavLst>
                                        <p:tav tm="0%">
                                          <p:val>
                                            <p:fltVal val="0"/>
                                          </p:val>
                                        </p:tav>
                                        <p:tav tm="100%">
                                          <p:val>
                                            <p:strVal val="#ppt_w"/>
                                          </p:val>
                                        </p:tav>
                                      </p:tavLst>
                                    </p:anim>
                                    <p:anim calcmode="lin" valueType="num">
                                      <p:cBhvr>
                                        <p:cTn id="32" dur="500" fill="hold"/>
                                        <p:tgtEl>
                                          <p:spTgt spid="409610"/>
                                        </p:tgtEl>
                                        <p:attrNameLst>
                                          <p:attrName>ppt_h</p:attrName>
                                        </p:attrNameLst>
                                      </p:cBhvr>
                                      <p:tavLst>
                                        <p:tav tm="0%">
                                          <p:val>
                                            <p:strVal val="#ppt_h"/>
                                          </p:val>
                                        </p:tav>
                                        <p:tav tm="100%">
                                          <p:val>
                                            <p:strVal val="#ppt_h"/>
                                          </p:val>
                                        </p:tav>
                                      </p:tavLst>
                                    </p:anim>
                                  </p:childTnLst>
                                </p:cTn>
                              </p:par>
                            </p:childTnLst>
                          </p:cTn>
                        </p:par>
                        <p:par>
                          <p:cTn id="33" fill="hold" nodeType="afterGroup">
                            <p:stCondLst>
                              <p:cond delay="3000"/>
                            </p:stCondLst>
                            <p:childTnLst>
                              <p:par>
                                <p:cTn id="34" presetID="17" presetClass="entr" presetSubtype="10" fill="hold" nodeType="afterEffect">
                                  <p:stCondLst>
                                    <p:cond delay="0"/>
                                  </p:stCondLst>
                                  <p:childTnLst>
                                    <p:set>
                                      <p:cBhvr>
                                        <p:cTn id="35" dur="1" fill="hold">
                                          <p:stCondLst>
                                            <p:cond delay="0"/>
                                          </p:stCondLst>
                                        </p:cTn>
                                        <p:tgtEl>
                                          <p:spTgt spid="409606"/>
                                        </p:tgtEl>
                                        <p:attrNameLst>
                                          <p:attrName>style.visibility</p:attrName>
                                        </p:attrNameLst>
                                      </p:cBhvr>
                                      <p:to>
                                        <p:strVal val="visible"/>
                                      </p:to>
                                    </p:set>
                                    <p:anim calcmode="lin" valueType="num">
                                      <p:cBhvr>
                                        <p:cTn id="36" dur="500" fill="hold"/>
                                        <p:tgtEl>
                                          <p:spTgt spid="409606"/>
                                        </p:tgtEl>
                                        <p:attrNameLst>
                                          <p:attrName>ppt_w</p:attrName>
                                        </p:attrNameLst>
                                      </p:cBhvr>
                                      <p:tavLst>
                                        <p:tav tm="0%">
                                          <p:val>
                                            <p:fltVal val="0"/>
                                          </p:val>
                                        </p:tav>
                                        <p:tav tm="100%">
                                          <p:val>
                                            <p:strVal val="#ppt_w"/>
                                          </p:val>
                                        </p:tav>
                                      </p:tavLst>
                                    </p:anim>
                                    <p:anim calcmode="lin" valueType="num">
                                      <p:cBhvr>
                                        <p:cTn id="37" dur="500" fill="hold"/>
                                        <p:tgtEl>
                                          <p:spTgt spid="409606"/>
                                        </p:tgtEl>
                                        <p:attrNameLst>
                                          <p:attrName>ppt_h</p:attrName>
                                        </p:attrNameLst>
                                      </p:cBhvr>
                                      <p:tavLst>
                                        <p:tav tm="0%">
                                          <p:val>
                                            <p:strVal val="#ppt_h"/>
                                          </p:val>
                                        </p:tav>
                                        <p:tav tm="100%">
                                          <p:val>
                                            <p:strVal val="#ppt_h"/>
                                          </p:val>
                                        </p:tav>
                                      </p:tavLst>
                                    </p:anim>
                                  </p:childTnLst>
                                </p:cTn>
                              </p:par>
                            </p:childTnLst>
                          </p:cTn>
                        </p:par>
                        <p:par>
                          <p:cTn id="38" fill="hold" nodeType="afterGroup">
                            <p:stCondLst>
                              <p:cond delay="3500"/>
                            </p:stCondLst>
                            <p:childTnLst>
                              <p:par>
                                <p:cTn id="39" presetID="17" presetClass="entr" presetSubtype="10" fill="hold" nodeType="afterEffect">
                                  <p:stCondLst>
                                    <p:cond delay="0"/>
                                  </p:stCondLst>
                                  <p:childTnLst>
                                    <p:set>
                                      <p:cBhvr>
                                        <p:cTn id="40" dur="1" fill="hold">
                                          <p:stCondLst>
                                            <p:cond delay="0"/>
                                          </p:stCondLst>
                                        </p:cTn>
                                        <p:tgtEl>
                                          <p:spTgt spid="409607"/>
                                        </p:tgtEl>
                                        <p:attrNameLst>
                                          <p:attrName>style.visibility</p:attrName>
                                        </p:attrNameLst>
                                      </p:cBhvr>
                                      <p:to>
                                        <p:strVal val="visible"/>
                                      </p:to>
                                    </p:set>
                                    <p:anim calcmode="lin" valueType="num">
                                      <p:cBhvr>
                                        <p:cTn id="41" dur="500" fill="hold"/>
                                        <p:tgtEl>
                                          <p:spTgt spid="409607"/>
                                        </p:tgtEl>
                                        <p:attrNameLst>
                                          <p:attrName>ppt_w</p:attrName>
                                        </p:attrNameLst>
                                      </p:cBhvr>
                                      <p:tavLst>
                                        <p:tav tm="0%">
                                          <p:val>
                                            <p:fltVal val="0"/>
                                          </p:val>
                                        </p:tav>
                                        <p:tav tm="100%">
                                          <p:val>
                                            <p:strVal val="#ppt_w"/>
                                          </p:val>
                                        </p:tav>
                                      </p:tavLst>
                                    </p:anim>
                                    <p:anim calcmode="lin" valueType="num">
                                      <p:cBhvr>
                                        <p:cTn id="42" dur="500" fill="hold"/>
                                        <p:tgtEl>
                                          <p:spTgt spid="409607"/>
                                        </p:tgtEl>
                                        <p:attrNameLst>
                                          <p:attrName>ppt_h</p:attrName>
                                        </p:attrNameLst>
                                      </p:cBhvr>
                                      <p:tavLst>
                                        <p:tav tm="0%">
                                          <p:val>
                                            <p:strVal val="#ppt_h"/>
                                          </p:val>
                                        </p:tav>
                                        <p:tav tm="100%">
                                          <p:val>
                                            <p:strVal val="#ppt_h"/>
                                          </p:val>
                                        </p:tav>
                                      </p:tavLst>
                                    </p:anim>
                                  </p:childTnLst>
                                </p:cTn>
                              </p:par>
                            </p:childTnLst>
                          </p:cTn>
                        </p:par>
                        <p:par>
                          <p:cTn id="43" fill="hold" nodeType="afterGroup">
                            <p:stCondLst>
                              <p:cond delay="4000"/>
                            </p:stCondLst>
                            <p:childTnLst>
                              <p:par>
                                <p:cTn id="44" presetID="17" presetClass="entr" presetSubtype="10" fill="hold" nodeType="afterEffect">
                                  <p:stCondLst>
                                    <p:cond delay="0"/>
                                  </p:stCondLst>
                                  <p:childTnLst>
                                    <p:set>
                                      <p:cBhvr>
                                        <p:cTn id="45" dur="1" fill="hold">
                                          <p:stCondLst>
                                            <p:cond delay="0"/>
                                          </p:stCondLst>
                                        </p:cTn>
                                        <p:tgtEl>
                                          <p:spTgt spid="409608"/>
                                        </p:tgtEl>
                                        <p:attrNameLst>
                                          <p:attrName>style.visibility</p:attrName>
                                        </p:attrNameLst>
                                      </p:cBhvr>
                                      <p:to>
                                        <p:strVal val="visible"/>
                                      </p:to>
                                    </p:set>
                                    <p:anim calcmode="lin" valueType="num">
                                      <p:cBhvr>
                                        <p:cTn id="46" dur="500" fill="hold"/>
                                        <p:tgtEl>
                                          <p:spTgt spid="409608"/>
                                        </p:tgtEl>
                                        <p:attrNameLst>
                                          <p:attrName>ppt_w</p:attrName>
                                        </p:attrNameLst>
                                      </p:cBhvr>
                                      <p:tavLst>
                                        <p:tav tm="0%">
                                          <p:val>
                                            <p:fltVal val="0"/>
                                          </p:val>
                                        </p:tav>
                                        <p:tav tm="100%">
                                          <p:val>
                                            <p:strVal val="#ppt_w"/>
                                          </p:val>
                                        </p:tav>
                                      </p:tavLst>
                                    </p:anim>
                                    <p:anim calcmode="lin" valueType="num">
                                      <p:cBhvr>
                                        <p:cTn id="47" dur="500" fill="hold"/>
                                        <p:tgtEl>
                                          <p:spTgt spid="409608"/>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9" grpId="0" autoUpdateAnimBg="0"/>
    </p:bldLst>
  </p:timing>
</p:sld>
</file>

<file path=ppt/slides/slide10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0649" name="Line 25">
            <a:extLst>
              <a:ext uri="{FF2B5EF4-FFF2-40B4-BE49-F238E27FC236}">
                <a16:creationId xmlns:a16="http://schemas.microsoft.com/office/drawing/2014/main" id="{92E7F7EB-DE0E-43B4-956B-EFB1185FE61B}"/>
              </a:ext>
            </a:extLst>
          </p:cNvPr>
          <p:cNvSpPr>
            <a:spLocks noChangeShapeType="1"/>
          </p:cNvSpPr>
          <p:nvPr/>
        </p:nvSpPr>
        <p:spPr bwMode="auto">
          <a:xfrm rot="88204">
            <a:off x="1147763" y="585788"/>
            <a:ext cx="3154362" cy="4937125"/>
          </a:xfrm>
          <a:prstGeom prst="line">
            <a:avLst/>
          </a:prstGeom>
          <a:noFill/>
          <a:ln w="50800">
            <a:solidFill>
              <a:srgbClr val="F515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48" name="Arc 24">
            <a:extLst>
              <a:ext uri="{FF2B5EF4-FFF2-40B4-BE49-F238E27FC236}">
                <a16:creationId xmlns:a16="http://schemas.microsoft.com/office/drawing/2014/main" id="{E4E48BAA-98D0-4188-91CF-29947309970B}"/>
              </a:ext>
            </a:extLst>
          </p:cNvPr>
          <p:cNvSpPr>
            <a:spLocks/>
          </p:cNvSpPr>
          <p:nvPr/>
        </p:nvSpPr>
        <p:spPr bwMode="auto">
          <a:xfrm rot="771810">
            <a:off x="1219200" y="2112963"/>
            <a:ext cx="1600200" cy="1447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47" name="Text Box 23">
            <a:extLst>
              <a:ext uri="{FF2B5EF4-FFF2-40B4-BE49-F238E27FC236}">
                <a16:creationId xmlns:a16="http://schemas.microsoft.com/office/drawing/2014/main" id="{9E8BA8D6-4406-465B-944D-FF0B62BBA589}"/>
              </a:ext>
            </a:extLst>
          </p:cNvPr>
          <p:cNvSpPr txBox="1">
            <a:spLocks noChangeArrowheads="1"/>
          </p:cNvSpPr>
          <p:nvPr/>
        </p:nvSpPr>
        <p:spPr bwMode="auto">
          <a:xfrm>
            <a:off x="1828800" y="357188"/>
            <a:ext cx="22860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3600" b="1">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0 mm</a:t>
            </a:r>
            <a:endParaRPr lang="en-US" altLang="uk-UA">
              <a:latin typeface="Arial" panose="020B0604020202020204" pitchFamily="34" charset="0"/>
            </a:endParaRPr>
          </a:p>
        </p:txBody>
      </p:sp>
      <p:sp>
        <p:nvSpPr>
          <p:cNvPr id="410646" name="Text Box 22">
            <a:extLst>
              <a:ext uri="{FF2B5EF4-FFF2-40B4-BE49-F238E27FC236}">
                <a16:creationId xmlns:a16="http://schemas.microsoft.com/office/drawing/2014/main" id="{14C98643-E61A-4826-B49C-56701123F591}"/>
              </a:ext>
            </a:extLst>
          </p:cNvPr>
          <p:cNvSpPr txBox="1">
            <a:spLocks noChangeArrowheads="1"/>
          </p:cNvSpPr>
          <p:nvPr/>
        </p:nvSpPr>
        <p:spPr bwMode="auto">
          <a:xfrm>
            <a:off x="990600" y="2490788"/>
            <a:ext cx="1600200" cy="91598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Main</a:t>
            </a:r>
            <a:b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b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Pulmonary</a:t>
            </a:r>
            <a:b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b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Artery</a:t>
            </a:r>
            <a:endParaRPr lang="en-US" altLang="uk-UA">
              <a:latin typeface="Arial" panose="020B0604020202020204" pitchFamily="34" charset="0"/>
            </a:endParaRPr>
          </a:p>
        </p:txBody>
      </p:sp>
      <p:sp>
        <p:nvSpPr>
          <p:cNvPr id="410645" name="Arc 21">
            <a:extLst>
              <a:ext uri="{FF2B5EF4-FFF2-40B4-BE49-F238E27FC236}">
                <a16:creationId xmlns:a16="http://schemas.microsoft.com/office/drawing/2014/main" id="{DB7D14C0-1A22-4FE4-95BD-17969F9E11DB}"/>
              </a:ext>
            </a:extLst>
          </p:cNvPr>
          <p:cNvSpPr>
            <a:spLocks/>
          </p:cNvSpPr>
          <p:nvPr/>
        </p:nvSpPr>
        <p:spPr bwMode="auto">
          <a:xfrm flipH="1" flipV="1">
            <a:off x="2667000" y="3713163"/>
            <a:ext cx="609600" cy="914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44" name="Arc 20">
            <a:extLst>
              <a:ext uri="{FF2B5EF4-FFF2-40B4-BE49-F238E27FC236}">
                <a16:creationId xmlns:a16="http://schemas.microsoft.com/office/drawing/2014/main" id="{22101401-C20E-401C-AC16-EF3CE527587C}"/>
              </a:ext>
            </a:extLst>
          </p:cNvPr>
          <p:cNvSpPr>
            <a:spLocks/>
          </p:cNvSpPr>
          <p:nvPr/>
        </p:nvSpPr>
        <p:spPr bwMode="auto">
          <a:xfrm rot="1041174">
            <a:off x="914400" y="817563"/>
            <a:ext cx="685800" cy="1066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43" name="Arc 19">
            <a:extLst>
              <a:ext uri="{FF2B5EF4-FFF2-40B4-BE49-F238E27FC236}">
                <a16:creationId xmlns:a16="http://schemas.microsoft.com/office/drawing/2014/main" id="{201D24A4-2C77-4A62-A618-9F27DC89874A}"/>
              </a:ext>
            </a:extLst>
          </p:cNvPr>
          <p:cNvSpPr>
            <a:spLocks/>
          </p:cNvSpPr>
          <p:nvPr/>
        </p:nvSpPr>
        <p:spPr bwMode="auto">
          <a:xfrm>
            <a:off x="3124200" y="4627563"/>
            <a:ext cx="1143000" cy="1752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42" name="Text Box 18">
            <a:extLst>
              <a:ext uri="{FF2B5EF4-FFF2-40B4-BE49-F238E27FC236}">
                <a16:creationId xmlns:a16="http://schemas.microsoft.com/office/drawing/2014/main" id="{13E5C074-C2D1-461A-A6AE-E6CE55671087}"/>
              </a:ext>
            </a:extLst>
          </p:cNvPr>
          <p:cNvSpPr txBox="1">
            <a:spLocks noChangeArrowheads="1"/>
          </p:cNvSpPr>
          <p:nvPr/>
        </p:nvSpPr>
        <p:spPr bwMode="auto">
          <a:xfrm>
            <a:off x="304800" y="1087438"/>
            <a:ext cx="1447800"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Ao</a:t>
            </a:r>
            <a:endParaRPr lang="en-US" altLang="uk-UA">
              <a:latin typeface="Arial" panose="020B0604020202020204" pitchFamily="34" charset="0"/>
            </a:endParaRPr>
          </a:p>
        </p:txBody>
      </p:sp>
      <p:sp>
        <p:nvSpPr>
          <p:cNvPr id="410641" name="Line 17">
            <a:extLst>
              <a:ext uri="{FF2B5EF4-FFF2-40B4-BE49-F238E27FC236}">
                <a16:creationId xmlns:a16="http://schemas.microsoft.com/office/drawing/2014/main" id="{19E1FB93-C9CA-4047-9BCB-83F6CC361D73}"/>
              </a:ext>
            </a:extLst>
          </p:cNvPr>
          <p:cNvSpPr>
            <a:spLocks noChangeShapeType="1"/>
          </p:cNvSpPr>
          <p:nvPr/>
        </p:nvSpPr>
        <p:spPr bwMode="auto">
          <a:xfrm flipV="1">
            <a:off x="6096000" y="2871788"/>
            <a:ext cx="762000" cy="457200"/>
          </a:xfrm>
          <a:prstGeom prst="line">
            <a:avLst/>
          </a:prstGeom>
          <a:noFill/>
          <a:ln w="50800">
            <a:solidFill>
              <a:srgbClr val="FAFD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40" name="Line 16">
            <a:extLst>
              <a:ext uri="{FF2B5EF4-FFF2-40B4-BE49-F238E27FC236}">
                <a16:creationId xmlns:a16="http://schemas.microsoft.com/office/drawing/2014/main" id="{A99849A4-FA3E-4E80-8123-3D89381AAC13}"/>
              </a:ext>
            </a:extLst>
          </p:cNvPr>
          <p:cNvSpPr>
            <a:spLocks noChangeShapeType="1"/>
          </p:cNvSpPr>
          <p:nvPr/>
        </p:nvSpPr>
        <p:spPr bwMode="auto">
          <a:xfrm flipV="1">
            <a:off x="6781800" y="2033588"/>
            <a:ext cx="304800" cy="762000"/>
          </a:xfrm>
          <a:prstGeom prst="line">
            <a:avLst/>
          </a:prstGeom>
          <a:noFill/>
          <a:ln w="57150">
            <a:solidFill>
              <a:srgbClr val="00A4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39" name="Arc 15">
            <a:extLst>
              <a:ext uri="{FF2B5EF4-FFF2-40B4-BE49-F238E27FC236}">
                <a16:creationId xmlns:a16="http://schemas.microsoft.com/office/drawing/2014/main" id="{74BC9C50-8BCA-4297-8A4D-52A1C7B55EB7}"/>
              </a:ext>
            </a:extLst>
          </p:cNvPr>
          <p:cNvSpPr>
            <a:spLocks/>
          </p:cNvSpPr>
          <p:nvPr/>
        </p:nvSpPr>
        <p:spPr bwMode="auto">
          <a:xfrm rot="11441204">
            <a:off x="5715000" y="2414588"/>
            <a:ext cx="1600200" cy="1447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618FFD"/>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38" name="Text Box 14">
            <a:extLst>
              <a:ext uri="{FF2B5EF4-FFF2-40B4-BE49-F238E27FC236}">
                <a16:creationId xmlns:a16="http://schemas.microsoft.com/office/drawing/2014/main" id="{44B867BC-0FA7-483C-9DFE-5791D17EE72D}"/>
              </a:ext>
            </a:extLst>
          </p:cNvPr>
          <p:cNvSpPr txBox="1">
            <a:spLocks noChangeArrowheads="1"/>
          </p:cNvSpPr>
          <p:nvPr/>
        </p:nvSpPr>
        <p:spPr bwMode="auto">
          <a:xfrm>
            <a:off x="6248400" y="357188"/>
            <a:ext cx="22860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3600" b="1">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15 mm</a:t>
            </a:r>
            <a:endParaRPr lang="en-US" altLang="uk-UA">
              <a:latin typeface="Arial" panose="020B0604020202020204" pitchFamily="34" charset="0"/>
            </a:endParaRPr>
          </a:p>
        </p:txBody>
      </p:sp>
      <p:sp>
        <p:nvSpPr>
          <p:cNvPr id="410637" name="Text Box 13">
            <a:extLst>
              <a:ext uri="{FF2B5EF4-FFF2-40B4-BE49-F238E27FC236}">
                <a16:creationId xmlns:a16="http://schemas.microsoft.com/office/drawing/2014/main" id="{5990CB33-69C1-4A13-837D-FDAF2FC8FDEF}"/>
              </a:ext>
            </a:extLst>
          </p:cNvPr>
          <p:cNvSpPr txBox="1">
            <a:spLocks noChangeArrowheads="1"/>
          </p:cNvSpPr>
          <p:nvPr/>
        </p:nvSpPr>
        <p:spPr bwMode="auto">
          <a:xfrm>
            <a:off x="4724400" y="3176588"/>
            <a:ext cx="1600200" cy="91598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Main</a:t>
            </a:r>
            <a:b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b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Pulmonary</a:t>
            </a:r>
            <a:b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b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Artery</a:t>
            </a:r>
            <a:endParaRPr lang="en-US" altLang="uk-UA">
              <a:latin typeface="Arial" panose="020B0604020202020204" pitchFamily="34" charset="0"/>
            </a:endParaRPr>
          </a:p>
        </p:txBody>
      </p:sp>
      <p:sp>
        <p:nvSpPr>
          <p:cNvPr id="410636" name="Line 12">
            <a:extLst>
              <a:ext uri="{FF2B5EF4-FFF2-40B4-BE49-F238E27FC236}">
                <a16:creationId xmlns:a16="http://schemas.microsoft.com/office/drawing/2014/main" id="{3E7F734A-21A8-43C2-A4E7-F886933FDAC3}"/>
              </a:ext>
            </a:extLst>
          </p:cNvPr>
          <p:cNvSpPr>
            <a:spLocks noChangeShapeType="1"/>
          </p:cNvSpPr>
          <p:nvPr/>
        </p:nvSpPr>
        <p:spPr bwMode="auto">
          <a:xfrm rot="88204">
            <a:off x="5486400" y="965200"/>
            <a:ext cx="3354388" cy="4802188"/>
          </a:xfrm>
          <a:prstGeom prst="line">
            <a:avLst/>
          </a:prstGeom>
          <a:noFill/>
          <a:ln w="50800">
            <a:solidFill>
              <a:srgbClr val="F515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35" name="Arc 11">
            <a:extLst>
              <a:ext uri="{FF2B5EF4-FFF2-40B4-BE49-F238E27FC236}">
                <a16:creationId xmlns:a16="http://schemas.microsoft.com/office/drawing/2014/main" id="{BD667E5C-4BC4-49CB-A265-5F311CF69D63}"/>
              </a:ext>
            </a:extLst>
          </p:cNvPr>
          <p:cNvSpPr>
            <a:spLocks/>
          </p:cNvSpPr>
          <p:nvPr/>
        </p:nvSpPr>
        <p:spPr bwMode="auto">
          <a:xfrm rot="1041174">
            <a:off x="5334000" y="1195388"/>
            <a:ext cx="685800" cy="1066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34" name="Arc 10">
            <a:extLst>
              <a:ext uri="{FF2B5EF4-FFF2-40B4-BE49-F238E27FC236}">
                <a16:creationId xmlns:a16="http://schemas.microsoft.com/office/drawing/2014/main" id="{4D85E291-5A39-4668-8B26-F358A2ABA0BD}"/>
              </a:ext>
            </a:extLst>
          </p:cNvPr>
          <p:cNvSpPr>
            <a:spLocks/>
          </p:cNvSpPr>
          <p:nvPr/>
        </p:nvSpPr>
        <p:spPr bwMode="auto">
          <a:xfrm>
            <a:off x="7086600" y="4014788"/>
            <a:ext cx="1143000" cy="1752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a:solidFill>
              <a:srgbClr val="FAFD00"/>
            </a:solidFill>
            <a:round/>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0633" name="Text Box 9">
            <a:extLst>
              <a:ext uri="{FF2B5EF4-FFF2-40B4-BE49-F238E27FC236}">
                <a16:creationId xmlns:a16="http://schemas.microsoft.com/office/drawing/2014/main" id="{19A50AF4-9B50-45AD-AC80-9F882E389B38}"/>
              </a:ext>
            </a:extLst>
          </p:cNvPr>
          <p:cNvSpPr txBox="1">
            <a:spLocks noChangeArrowheads="1"/>
          </p:cNvSpPr>
          <p:nvPr/>
        </p:nvSpPr>
        <p:spPr bwMode="auto">
          <a:xfrm>
            <a:off x="4648200" y="1423988"/>
            <a:ext cx="1600200"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Ao</a:t>
            </a:r>
            <a:endParaRPr lang="en-US" altLang="uk-UA">
              <a:latin typeface="Arial" panose="020B0604020202020204" pitchFamily="34" charset="0"/>
            </a:endParaRPr>
          </a:p>
        </p:txBody>
      </p:sp>
      <p:sp>
        <p:nvSpPr>
          <p:cNvPr id="410632" name="Line 8">
            <a:extLst>
              <a:ext uri="{FF2B5EF4-FFF2-40B4-BE49-F238E27FC236}">
                <a16:creationId xmlns:a16="http://schemas.microsoft.com/office/drawing/2014/main" id="{549D590A-133B-4E4B-9AC6-8B7C72E6036A}"/>
              </a:ext>
            </a:extLst>
          </p:cNvPr>
          <p:cNvSpPr>
            <a:spLocks noChangeShapeType="1"/>
          </p:cNvSpPr>
          <p:nvPr/>
        </p:nvSpPr>
        <p:spPr bwMode="auto">
          <a:xfrm>
            <a:off x="3810000" y="738188"/>
            <a:ext cx="2667000" cy="0"/>
          </a:xfrm>
          <a:prstGeom prst="line">
            <a:avLst/>
          </a:prstGeom>
          <a:noFill/>
          <a:ln w="50800">
            <a:solidFill>
              <a:srgbClr val="618FF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31" name="Line 7">
            <a:extLst>
              <a:ext uri="{FF2B5EF4-FFF2-40B4-BE49-F238E27FC236}">
                <a16:creationId xmlns:a16="http://schemas.microsoft.com/office/drawing/2014/main" id="{145693FD-A1D7-4BD9-BB24-0660381FB8C1}"/>
              </a:ext>
            </a:extLst>
          </p:cNvPr>
          <p:cNvSpPr>
            <a:spLocks noChangeShapeType="1"/>
          </p:cNvSpPr>
          <p:nvPr/>
        </p:nvSpPr>
        <p:spPr bwMode="auto">
          <a:xfrm>
            <a:off x="5334000" y="2643188"/>
            <a:ext cx="762000" cy="533400"/>
          </a:xfrm>
          <a:prstGeom prst="line">
            <a:avLst/>
          </a:prstGeom>
          <a:noFill/>
          <a:ln w="57150">
            <a:solidFill>
              <a:srgbClr val="00A4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0630" name="Text Box 6">
            <a:extLst>
              <a:ext uri="{FF2B5EF4-FFF2-40B4-BE49-F238E27FC236}">
                <a16:creationId xmlns:a16="http://schemas.microsoft.com/office/drawing/2014/main" id="{D9AADAB7-5A58-43FC-87AF-93AAD1ECCFC3}"/>
              </a:ext>
            </a:extLst>
          </p:cNvPr>
          <p:cNvSpPr txBox="1">
            <a:spLocks noChangeArrowheads="1"/>
          </p:cNvSpPr>
          <p:nvPr/>
        </p:nvSpPr>
        <p:spPr bwMode="auto">
          <a:xfrm>
            <a:off x="2819400" y="5081588"/>
            <a:ext cx="1447800"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LV</a:t>
            </a:r>
            <a:endParaRPr lang="en-US" altLang="uk-UA">
              <a:latin typeface="Arial" panose="020B0604020202020204" pitchFamily="34" charset="0"/>
            </a:endParaRPr>
          </a:p>
        </p:txBody>
      </p:sp>
      <p:sp>
        <p:nvSpPr>
          <p:cNvPr id="410629" name="Text Box 5">
            <a:extLst>
              <a:ext uri="{FF2B5EF4-FFF2-40B4-BE49-F238E27FC236}">
                <a16:creationId xmlns:a16="http://schemas.microsoft.com/office/drawing/2014/main" id="{DB5C7431-BF2A-47C5-911B-D2761BA3FC65}"/>
              </a:ext>
            </a:extLst>
          </p:cNvPr>
          <p:cNvSpPr txBox="1">
            <a:spLocks noChangeArrowheads="1"/>
          </p:cNvSpPr>
          <p:nvPr/>
        </p:nvSpPr>
        <p:spPr bwMode="auto">
          <a:xfrm>
            <a:off x="6858000" y="4548188"/>
            <a:ext cx="1447800"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effectLst>
                  <a:outerShdw blurRad="38100" dist="38100" dir="2700000" algn="tl">
                    <a:srgbClr val="000000"/>
                  </a:outerShdw>
                </a:effectLst>
                <a:latin typeface="Arial" panose="020B0604020202020204" pitchFamily="34" charset="0"/>
                <a:cs typeface="Arial" panose="020B0604020202020204" pitchFamily="34" charset="0"/>
              </a:rPr>
              <a:t>LV</a:t>
            </a:r>
            <a:endParaRPr lang="en-US" altLang="uk-UA">
              <a:latin typeface="Arial" panose="020B0604020202020204" pitchFamily="34" charset="0"/>
            </a:endParaRPr>
          </a:p>
        </p:txBody>
      </p:sp>
      <p:sp>
        <p:nvSpPr>
          <p:cNvPr id="410628" name="Rectangle 4">
            <a:extLst>
              <a:ext uri="{FF2B5EF4-FFF2-40B4-BE49-F238E27FC236}">
                <a16:creationId xmlns:a16="http://schemas.microsoft.com/office/drawing/2014/main" id="{E5C343D8-7ACD-4D9D-A48F-739FE21A24D9}"/>
              </a:ext>
            </a:extLst>
          </p:cNvPr>
          <p:cNvSpPr>
            <a:spLocks noChangeArrowheads="1"/>
          </p:cNvSpPr>
          <p:nvPr/>
        </p:nvSpPr>
        <p:spPr bwMode="auto">
          <a:xfrm>
            <a:off x="4953000" y="5157788"/>
            <a:ext cx="2513013" cy="13430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000" b="1">
                <a:solidFill>
                  <a:schemeClr val="hlink"/>
                </a:solidFill>
                <a:cs typeface="Arial" panose="020B0604020202020204" pitchFamily="34" charset="0"/>
              </a:rPr>
              <a:t>Main pulmonary </a:t>
            </a:r>
            <a:br>
              <a:rPr lang="en-US" altLang="uk-UA" sz="2000" b="1">
                <a:solidFill>
                  <a:schemeClr val="hlink"/>
                </a:solidFill>
                <a:cs typeface="Arial" panose="020B0604020202020204" pitchFamily="34" charset="0"/>
              </a:rPr>
            </a:br>
            <a:r>
              <a:rPr lang="en-US" altLang="uk-UA" sz="2000" b="1">
                <a:solidFill>
                  <a:schemeClr val="hlink"/>
                </a:solidFill>
                <a:cs typeface="Arial" panose="020B0604020202020204" pitchFamily="34" charset="0"/>
              </a:rPr>
              <a:t>artery ranges from </a:t>
            </a:r>
            <a:br>
              <a:rPr lang="en-US" altLang="uk-UA" sz="2000" b="1">
                <a:solidFill>
                  <a:schemeClr val="hlink"/>
                </a:solidFill>
                <a:cs typeface="Arial" panose="020B0604020202020204" pitchFamily="34" charset="0"/>
              </a:rPr>
            </a:br>
            <a:r>
              <a:rPr lang="en-US" altLang="uk-UA" sz="2000" b="1">
                <a:solidFill>
                  <a:schemeClr val="hlink"/>
                </a:solidFill>
                <a:cs typeface="Arial" panose="020B0604020202020204" pitchFamily="34" charset="0"/>
              </a:rPr>
              <a:t>0 mm–15mm </a:t>
            </a:r>
            <a:br>
              <a:rPr lang="en-US" altLang="uk-UA" sz="2000" b="1">
                <a:solidFill>
                  <a:schemeClr val="hlink"/>
                </a:solidFill>
                <a:cs typeface="Arial" panose="020B0604020202020204" pitchFamily="34" charset="0"/>
              </a:rPr>
            </a:br>
            <a:r>
              <a:rPr lang="en-US" altLang="uk-UA" sz="2000" b="1">
                <a:solidFill>
                  <a:schemeClr val="hlink"/>
                </a:solidFill>
                <a:cs typeface="Arial" panose="020B0604020202020204" pitchFamily="34" charset="0"/>
              </a:rPr>
              <a:t>from tangent line</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0628"/>
                                        </p:tgtEl>
                                        <p:attrNameLst>
                                          <p:attrName>style.visibility</p:attrName>
                                        </p:attrNameLst>
                                      </p:cBhvr>
                                      <p:to>
                                        <p:strVal val="visible"/>
                                      </p:to>
                                    </p:set>
                                    <p:animEffect transition="in" filter="wipe(up)">
                                      <p:cBhvr>
                                        <p:cTn id="7" dur="500"/>
                                        <p:tgtEl>
                                          <p:spTgt spid="410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0648"/>
                                        </p:tgtEl>
                                        <p:attrNameLst>
                                          <p:attrName>style.visibility</p:attrName>
                                        </p:attrNameLst>
                                      </p:cBhvr>
                                      <p:to>
                                        <p:strVal val="visible"/>
                                      </p:to>
                                    </p:set>
                                    <p:animEffect transition="in" filter="wipe(up)">
                                      <p:cBhvr>
                                        <p:cTn id="12" dur="500"/>
                                        <p:tgtEl>
                                          <p:spTgt spid="410648"/>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10647"/>
                                        </p:tgtEl>
                                        <p:attrNameLst>
                                          <p:attrName>style.visibility</p:attrName>
                                        </p:attrNameLst>
                                      </p:cBhvr>
                                      <p:to>
                                        <p:strVal val="visible"/>
                                      </p:to>
                                    </p:set>
                                    <p:animEffect transition="in" filter="wipe(up)">
                                      <p:cBhvr>
                                        <p:cTn id="16" dur="500"/>
                                        <p:tgtEl>
                                          <p:spTgt spid="410647"/>
                                        </p:tgtEl>
                                      </p:cBhvr>
                                    </p:animEffect>
                                  </p:childTnLst>
                                </p:cTn>
                              </p:par>
                            </p:childTnLst>
                          </p:cTn>
                        </p:par>
                        <p:par>
                          <p:cTn id="17" fill="hold" nodeType="afterGroup">
                            <p:stCondLst>
                              <p:cond delay="1000"/>
                            </p:stCondLst>
                            <p:childTnLst>
                              <p:par>
                                <p:cTn id="18" presetID="17" presetClass="entr" presetSubtype="10" fill="hold" nodeType="afterEffect">
                                  <p:stCondLst>
                                    <p:cond delay="0"/>
                                  </p:stCondLst>
                                  <p:childTnLst>
                                    <p:set>
                                      <p:cBhvr>
                                        <p:cTn id="19" dur="1" fill="hold">
                                          <p:stCondLst>
                                            <p:cond delay="0"/>
                                          </p:stCondLst>
                                        </p:cTn>
                                        <p:tgtEl>
                                          <p:spTgt spid="410632"/>
                                        </p:tgtEl>
                                        <p:attrNameLst>
                                          <p:attrName>style.visibility</p:attrName>
                                        </p:attrNameLst>
                                      </p:cBhvr>
                                      <p:to>
                                        <p:strVal val="visible"/>
                                      </p:to>
                                    </p:set>
                                    <p:anim calcmode="lin" valueType="num">
                                      <p:cBhvr>
                                        <p:cTn id="20" dur="500" fill="hold"/>
                                        <p:tgtEl>
                                          <p:spTgt spid="410632"/>
                                        </p:tgtEl>
                                        <p:attrNameLst>
                                          <p:attrName>ppt_w</p:attrName>
                                        </p:attrNameLst>
                                      </p:cBhvr>
                                      <p:tavLst>
                                        <p:tav tm="0%">
                                          <p:val>
                                            <p:fltVal val="0"/>
                                          </p:val>
                                        </p:tav>
                                        <p:tav tm="100%">
                                          <p:val>
                                            <p:strVal val="#ppt_w"/>
                                          </p:val>
                                        </p:tav>
                                      </p:tavLst>
                                    </p:anim>
                                    <p:anim calcmode="lin" valueType="num">
                                      <p:cBhvr>
                                        <p:cTn id="21" dur="500" fill="hold"/>
                                        <p:tgtEl>
                                          <p:spTgt spid="410632"/>
                                        </p:tgtEl>
                                        <p:attrNameLst>
                                          <p:attrName>ppt_h</p:attrName>
                                        </p:attrNameLst>
                                      </p:cBhvr>
                                      <p:tavLst>
                                        <p:tav tm="0%">
                                          <p:val>
                                            <p:strVal val="#ppt_h"/>
                                          </p:val>
                                        </p:tav>
                                        <p:tav tm="1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410639"/>
                                        </p:tgtEl>
                                        <p:attrNameLst>
                                          <p:attrName>style.visibility</p:attrName>
                                        </p:attrNameLst>
                                      </p:cBhvr>
                                      <p:to>
                                        <p:strVal val="visible"/>
                                      </p:to>
                                    </p:set>
                                    <p:animEffect transition="in" filter="wipe(up)">
                                      <p:cBhvr>
                                        <p:cTn id="26" dur="500"/>
                                        <p:tgtEl>
                                          <p:spTgt spid="410639"/>
                                        </p:tgtEl>
                                      </p:cBhvr>
                                    </p:animEffect>
                                  </p:childTnLst>
                                </p:cTn>
                              </p:par>
                            </p:childTnLst>
                          </p:cTn>
                        </p:par>
                        <p:par>
                          <p:cTn id="27" fill="hold" nodeType="afterGroup">
                            <p:stCondLst>
                              <p:cond delay="500"/>
                            </p:stCondLst>
                            <p:childTnLst>
                              <p:par>
                                <p:cTn id="28" presetID="23" presetClass="entr" presetSubtype="16" fill="hold" grpId="0" nodeType="afterEffect">
                                  <p:stCondLst>
                                    <p:cond delay="0"/>
                                  </p:stCondLst>
                                  <p:childTnLst>
                                    <p:set>
                                      <p:cBhvr>
                                        <p:cTn id="29" dur="1" fill="hold">
                                          <p:stCondLst>
                                            <p:cond delay="0"/>
                                          </p:stCondLst>
                                        </p:cTn>
                                        <p:tgtEl>
                                          <p:spTgt spid="410638"/>
                                        </p:tgtEl>
                                        <p:attrNameLst>
                                          <p:attrName>style.visibility</p:attrName>
                                        </p:attrNameLst>
                                      </p:cBhvr>
                                      <p:to>
                                        <p:strVal val="visible"/>
                                      </p:to>
                                    </p:set>
                                    <p:anim calcmode="lin" valueType="num">
                                      <p:cBhvr>
                                        <p:cTn id="30" dur="500" fill="hold"/>
                                        <p:tgtEl>
                                          <p:spTgt spid="410638"/>
                                        </p:tgtEl>
                                        <p:attrNameLst>
                                          <p:attrName>ppt_w</p:attrName>
                                        </p:attrNameLst>
                                      </p:cBhvr>
                                      <p:tavLst>
                                        <p:tav tm="0%">
                                          <p:val>
                                            <p:fltVal val="0"/>
                                          </p:val>
                                        </p:tav>
                                        <p:tav tm="100%">
                                          <p:val>
                                            <p:strVal val="#ppt_w"/>
                                          </p:val>
                                        </p:tav>
                                      </p:tavLst>
                                    </p:anim>
                                    <p:anim calcmode="lin" valueType="num">
                                      <p:cBhvr>
                                        <p:cTn id="31" dur="500" fill="hold"/>
                                        <p:tgtEl>
                                          <p:spTgt spid="410638"/>
                                        </p:tgtEl>
                                        <p:attrNameLst>
                                          <p:attrName>ppt_h</p:attrName>
                                        </p:attrNameLst>
                                      </p:cBhvr>
                                      <p:tavLst>
                                        <p:tav tm="0%">
                                          <p:val>
                                            <p:fltVal val="0"/>
                                          </p:val>
                                        </p:tav>
                                        <p:tav tm="100%">
                                          <p:val>
                                            <p:strVal val="#ppt_h"/>
                                          </p:val>
                                        </p:tav>
                                      </p:tavLst>
                                    </p:anim>
                                  </p:childTnLst>
                                </p:cTn>
                              </p:par>
                            </p:childTnLst>
                          </p:cTn>
                        </p:par>
                        <p:par>
                          <p:cTn id="32" fill="hold" nodeType="afterGroup">
                            <p:stCondLst>
                              <p:cond delay="1000"/>
                            </p:stCondLst>
                            <p:childTnLst>
                              <p:par>
                                <p:cTn id="33" presetID="22" presetClass="entr" presetSubtype="1" fill="hold" nodeType="afterEffect">
                                  <p:stCondLst>
                                    <p:cond delay="0"/>
                                  </p:stCondLst>
                                  <p:childTnLst>
                                    <p:set>
                                      <p:cBhvr>
                                        <p:cTn id="34" dur="1" fill="hold">
                                          <p:stCondLst>
                                            <p:cond delay="0"/>
                                          </p:stCondLst>
                                        </p:cTn>
                                        <p:tgtEl>
                                          <p:spTgt spid="410641"/>
                                        </p:tgtEl>
                                        <p:attrNameLst>
                                          <p:attrName>style.visibility</p:attrName>
                                        </p:attrNameLst>
                                      </p:cBhvr>
                                      <p:to>
                                        <p:strVal val="visible"/>
                                      </p:to>
                                    </p:set>
                                    <p:animEffect transition="in" filter="wipe(up)">
                                      <p:cBhvr>
                                        <p:cTn id="35" dur="500"/>
                                        <p:tgtEl>
                                          <p:spTgt spid="410641"/>
                                        </p:tgtEl>
                                      </p:cBhvr>
                                    </p:animEffect>
                                  </p:childTnLst>
                                </p:cTn>
                              </p:par>
                            </p:childTnLst>
                          </p:cTn>
                        </p:par>
                        <p:par>
                          <p:cTn id="36" fill="hold" nodeType="afterGroup">
                            <p:stCondLst>
                              <p:cond delay="1500"/>
                            </p:stCondLst>
                            <p:childTnLst>
                              <p:par>
                                <p:cTn id="37" presetID="17" presetClass="entr" presetSubtype="10" fill="hold" nodeType="afterEffect">
                                  <p:stCondLst>
                                    <p:cond delay="0"/>
                                  </p:stCondLst>
                                  <p:childTnLst>
                                    <p:set>
                                      <p:cBhvr>
                                        <p:cTn id="38" dur="1" fill="hold">
                                          <p:stCondLst>
                                            <p:cond delay="0"/>
                                          </p:stCondLst>
                                        </p:cTn>
                                        <p:tgtEl>
                                          <p:spTgt spid="410640"/>
                                        </p:tgtEl>
                                        <p:attrNameLst>
                                          <p:attrName>style.visibility</p:attrName>
                                        </p:attrNameLst>
                                      </p:cBhvr>
                                      <p:to>
                                        <p:strVal val="visible"/>
                                      </p:to>
                                    </p:set>
                                    <p:anim calcmode="lin" valueType="num">
                                      <p:cBhvr>
                                        <p:cTn id="39" dur="500" fill="hold"/>
                                        <p:tgtEl>
                                          <p:spTgt spid="410640"/>
                                        </p:tgtEl>
                                        <p:attrNameLst>
                                          <p:attrName>ppt_w</p:attrName>
                                        </p:attrNameLst>
                                      </p:cBhvr>
                                      <p:tavLst>
                                        <p:tav tm="0%">
                                          <p:val>
                                            <p:fltVal val="0"/>
                                          </p:val>
                                        </p:tav>
                                        <p:tav tm="100%">
                                          <p:val>
                                            <p:strVal val="#ppt_w"/>
                                          </p:val>
                                        </p:tav>
                                      </p:tavLst>
                                    </p:anim>
                                    <p:anim calcmode="lin" valueType="num">
                                      <p:cBhvr>
                                        <p:cTn id="40" dur="500" fill="hold"/>
                                        <p:tgtEl>
                                          <p:spTgt spid="410640"/>
                                        </p:tgtEl>
                                        <p:attrNameLst>
                                          <p:attrName>ppt_h</p:attrName>
                                        </p:attrNameLst>
                                      </p:cBhvr>
                                      <p:tavLst>
                                        <p:tav tm="0%">
                                          <p:val>
                                            <p:strVal val="#ppt_h"/>
                                          </p:val>
                                        </p:tav>
                                        <p:tav tm="100%">
                                          <p:val>
                                            <p:strVal val="#ppt_h"/>
                                          </p:val>
                                        </p:tav>
                                      </p:tavLst>
                                    </p:anim>
                                  </p:childTnLst>
                                </p:cTn>
                              </p:par>
                            </p:childTnLst>
                          </p:cTn>
                        </p:par>
                        <p:par>
                          <p:cTn id="41" fill="hold" nodeType="afterGroup">
                            <p:stCondLst>
                              <p:cond delay="2000"/>
                            </p:stCondLst>
                            <p:childTnLst>
                              <p:par>
                                <p:cTn id="42" presetID="17" presetClass="entr" presetSubtype="10" fill="hold" nodeType="afterEffect">
                                  <p:stCondLst>
                                    <p:cond delay="0"/>
                                  </p:stCondLst>
                                  <p:childTnLst>
                                    <p:set>
                                      <p:cBhvr>
                                        <p:cTn id="43" dur="1" fill="hold">
                                          <p:stCondLst>
                                            <p:cond delay="0"/>
                                          </p:stCondLst>
                                        </p:cTn>
                                        <p:tgtEl>
                                          <p:spTgt spid="410631"/>
                                        </p:tgtEl>
                                        <p:attrNameLst>
                                          <p:attrName>style.visibility</p:attrName>
                                        </p:attrNameLst>
                                      </p:cBhvr>
                                      <p:to>
                                        <p:strVal val="visible"/>
                                      </p:to>
                                    </p:set>
                                    <p:anim calcmode="lin" valueType="num">
                                      <p:cBhvr>
                                        <p:cTn id="44" dur="500" fill="hold"/>
                                        <p:tgtEl>
                                          <p:spTgt spid="410631"/>
                                        </p:tgtEl>
                                        <p:attrNameLst>
                                          <p:attrName>ppt_w</p:attrName>
                                        </p:attrNameLst>
                                      </p:cBhvr>
                                      <p:tavLst>
                                        <p:tav tm="0%">
                                          <p:val>
                                            <p:fltVal val="0"/>
                                          </p:val>
                                        </p:tav>
                                        <p:tav tm="100%">
                                          <p:val>
                                            <p:strVal val="#ppt_w"/>
                                          </p:val>
                                        </p:tav>
                                      </p:tavLst>
                                    </p:anim>
                                    <p:anim calcmode="lin" valueType="num">
                                      <p:cBhvr>
                                        <p:cTn id="45" dur="500" fill="hold"/>
                                        <p:tgtEl>
                                          <p:spTgt spid="410631"/>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47" grpId="0" autoUpdateAnimBg="0"/>
      <p:bldP spid="410638" grpId="0" autoUpdateAnimBg="0"/>
      <p:bldP spid="410628" grpId="0" autoUpdateAnimBg="0"/>
    </p:bldLst>
  </p:timing>
</p:sld>
</file>

<file path=ppt/slides/slide10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11657" name="Picture 9">
            <a:extLst>
              <a:ext uri="{FF2B5EF4-FFF2-40B4-BE49-F238E27FC236}">
                <a16:creationId xmlns:a16="http://schemas.microsoft.com/office/drawing/2014/main" id="{E165D851-482E-4363-9F61-9F79EBCA9E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11656" name="Rectangle 8">
            <a:extLst>
              <a:ext uri="{FF2B5EF4-FFF2-40B4-BE49-F238E27FC236}">
                <a16:creationId xmlns:a16="http://schemas.microsoft.com/office/drawing/2014/main" id="{F4D70B19-C1B8-46D7-BB13-3DA690E61F3D}"/>
              </a:ext>
            </a:extLst>
          </p:cNvPr>
          <p:cNvSpPr>
            <a:spLocks noChangeArrowheads="1"/>
          </p:cNvSpPr>
          <p:nvPr/>
        </p:nvSpPr>
        <p:spPr bwMode="auto">
          <a:xfrm>
            <a:off x="6438900" y="3968750"/>
            <a:ext cx="1878013" cy="4286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000" b="1">
                <a:cs typeface="Arial" panose="020B0604020202020204" pitchFamily="34" charset="0"/>
              </a:rPr>
              <a:t>Left Ventricle</a:t>
            </a:r>
            <a:endParaRPr lang="en-US" altLang="uk-UA"/>
          </a:p>
        </p:txBody>
      </p:sp>
      <p:sp>
        <p:nvSpPr>
          <p:cNvPr id="411655" name="Line 7">
            <a:extLst>
              <a:ext uri="{FF2B5EF4-FFF2-40B4-BE49-F238E27FC236}">
                <a16:creationId xmlns:a16="http://schemas.microsoft.com/office/drawing/2014/main" id="{FABB75C2-70EC-44B4-AE90-83953F247B4B}"/>
              </a:ext>
            </a:extLst>
          </p:cNvPr>
          <p:cNvSpPr>
            <a:spLocks noChangeShapeType="1"/>
          </p:cNvSpPr>
          <p:nvPr/>
        </p:nvSpPr>
        <p:spPr bwMode="auto">
          <a:xfrm rot="-14057045">
            <a:off x="6638925" y="49720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1654" name="Line 6">
            <a:extLst>
              <a:ext uri="{FF2B5EF4-FFF2-40B4-BE49-F238E27FC236}">
                <a16:creationId xmlns:a16="http://schemas.microsoft.com/office/drawing/2014/main" id="{3A61195F-0B9A-4C5F-83B7-41A34DA16F63}"/>
              </a:ext>
            </a:extLst>
          </p:cNvPr>
          <p:cNvSpPr>
            <a:spLocks noChangeShapeType="1"/>
          </p:cNvSpPr>
          <p:nvPr/>
        </p:nvSpPr>
        <p:spPr bwMode="auto">
          <a:xfrm rot="7278713">
            <a:off x="6210300" y="45783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1653" name="Line 5">
            <a:extLst>
              <a:ext uri="{FF2B5EF4-FFF2-40B4-BE49-F238E27FC236}">
                <a16:creationId xmlns:a16="http://schemas.microsoft.com/office/drawing/2014/main" id="{8C092C0E-627E-497F-9A62-96C58E34CFE0}"/>
              </a:ext>
            </a:extLst>
          </p:cNvPr>
          <p:cNvSpPr>
            <a:spLocks noChangeShapeType="1"/>
          </p:cNvSpPr>
          <p:nvPr/>
        </p:nvSpPr>
        <p:spPr bwMode="auto">
          <a:xfrm rot="-12974469">
            <a:off x="6972300" y="5492750"/>
            <a:ext cx="457200" cy="228600"/>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1652" name="Rectangle 4">
            <a:extLst>
              <a:ext uri="{FF2B5EF4-FFF2-40B4-BE49-F238E27FC236}">
                <a16:creationId xmlns:a16="http://schemas.microsoft.com/office/drawing/2014/main" id="{F582CEE4-A988-4E28-9514-D0C4F154FE07}"/>
              </a:ext>
            </a:extLst>
          </p:cNvPr>
          <p:cNvSpPr>
            <a:spLocks noChangeArrowheads="1"/>
          </p:cNvSpPr>
          <p:nvPr/>
        </p:nvSpPr>
        <p:spPr bwMode="auto">
          <a:xfrm>
            <a:off x="482600" y="571500"/>
            <a:ext cx="7508875" cy="8001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76" tIns="42228" rIns="86676" bIns="42228" anchor="ctr"/>
          <a:lstStyle/>
          <a:p>
            <a:r>
              <a:rPr lang="en-US" altLang="uk-UA" sz="3700" b="1">
                <a:solidFill>
                  <a:schemeClr val="hlink"/>
                </a:solidFill>
                <a:latin typeface="Arial" panose="020B0604020202020204" pitchFamily="34" charset="0"/>
                <a:cs typeface="Arial" panose="020B0604020202020204" pitchFamily="34" charset="0"/>
              </a:rPr>
              <a:t>Left ventricle</a:t>
            </a:r>
            <a:br>
              <a:rPr lang="en-US" altLang="uk-UA" sz="3700">
                <a:solidFill>
                  <a:schemeClr val="hlink"/>
                </a:solidFill>
                <a:latin typeface="Times New Roman" panose="02020603050405020304" pitchFamily="18" charset="0"/>
                <a:cs typeface="Times New Roman" panose="02020603050405020304" pitchFamily="18" charset="0"/>
              </a:rPr>
            </a:b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11656"/>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0" fill="hold" nodeType="afterEffect">
                                  <p:stCondLst>
                                    <p:cond delay="0"/>
                                  </p:stCondLst>
                                  <p:childTnLst>
                                    <p:set>
                                      <p:cBhvr>
                                        <p:cTn id="9" dur="1" fill="hold">
                                          <p:stCondLst>
                                            <p:cond delay="0"/>
                                          </p:stCondLst>
                                        </p:cTn>
                                        <p:tgtEl>
                                          <p:spTgt spid="411654"/>
                                        </p:tgtEl>
                                        <p:attrNameLst>
                                          <p:attrName>style.visibility</p:attrName>
                                        </p:attrNameLst>
                                      </p:cBhvr>
                                      <p:to>
                                        <p:strVal val="visible"/>
                                      </p:to>
                                    </p:set>
                                    <p:anim calcmode="lin" valueType="num">
                                      <p:cBhvr>
                                        <p:cTn id="10" dur="500" fill="hold"/>
                                        <p:tgtEl>
                                          <p:spTgt spid="411654"/>
                                        </p:tgtEl>
                                        <p:attrNameLst>
                                          <p:attrName>ppt_w</p:attrName>
                                        </p:attrNameLst>
                                      </p:cBhvr>
                                      <p:tavLst>
                                        <p:tav tm="0%">
                                          <p:val>
                                            <p:fltVal val="0"/>
                                          </p:val>
                                        </p:tav>
                                        <p:tav tm="100%">
                                          <p:val>
                                            <p:strVal val="#ppt_w"/>
                                          </p:val>
                                        </p:tav>
                                      </p:tavLst>
                                    </p:anim>
                                    <p:anim calcmode="lin" valueType="num">
                                      <p:cBhvr>
                                        <p:cTn id="11" dur="500" fill="hold"/>
                                        <p:tgtEl>
                                          <p:spTgt spid="411654"/>
                                        </p:tgtEl>
                                        <p:attrNameLst>
                                          <p:attrName>ppt_h</p:attrName>
                                        </p:attrNameLst>
                                      </p:cBhvr>
                                      <p:tavLst>
                                        <p:tav tm="0%">
                                          <p:val>
                                            <p:strVal val="#ppt_h"/>
                                          </p:val>
                                        </p:tav>
                                        <p:tav tm="100%">
                                          <p:val>
                                            <p:strVal val="#ppt_h"/>
                                          </p:val>
                                        </p:tav>
                                      </p:tavLst>
                                    </p:anim>
                                  </p:childTnLst>
                                </p:cTn>
                              </p:par>
                            </p:childTnLst>
                          </p:cTn>
                        </p:par>
                        <p:par>
                          <p:cTn id="12" fill="hold" nodeType="afterGroup">
                            <p:stCondLst>
                              <p:cond delay="1000"/>
                            </p:stCondLst>
                            <p:childTnLst>
                              <p:par>
                                <p:cTn id="13" presetID="17" presetClass="entr" presetSubtype="10" fill="hold" nodeType="afterEffect">
                                  <p:stCondLst>
                                    <p:cond delay="0"/>
                                  </p:stCondLst>
                                  <p:childTnLst>
                                    <p:set>
                                      <p:cBhvr>
                                        <p:cTn id="14" dur="1" fill="hold">
                                          <p:stCondLst>
                                            <p:cond delay="0"/>
                                          </p:stCondLst>
                                        </p:cTn>
                                        <p:tgtEl>
                                          <p:spTgt spid="411655"/>
                                        </p:tgtEl>
                                        <p:attrNameLst>
                                          <p:attrName>style.visibility</p:attrName>
                                        </p:attrNameLst>
                                      </p:cBhvr>
                                      <p:to>
                                        <p:strVal val="visible"/>
                                      </p:to>
                                    </p:set>
                                    <p:anim calcmode="lin" valueType="num">
                                      <p:cBhvr>
                                        <p:cTn id="15" dur="500" fill="hold"/>
                                        <p:tgtEl>
                                          <p:spTgt spid="411655"/>
                                        </p:tgtEl>
                                        <p:attrNameLst>
                                          <p:attrName>ppt_w</p:attrName>
                                        </p:attrNameLst>
                                      </p:cBhvr>
                                      <p:tavLst>
                                        <p:tav tm="0%">
                                          <p:val>
                                            <p:fltVal val="0"/>
                                          </p:val>
                                        </p:tav>
                                        <p:tav tm="100%">
                                          <p:val>
                                            <p:strVal val="#ppt_w"/>
                                          </p:val>
                                        </p:tav>
                                      </p:tavLst>
                                    </p:anim>
                                    <p:anim calcmode="lin" valueType="num">
                                      <p:cBhvr>
                                        <p:cTn id="16" dur="500" fill="hold"/>
                                        <p:tgtEl>
                                          <p:spTgt spid="411655"/>
                                        </p:tgtEl>
                                        <p:attrNameLst>
                                          <p:attrName>ppt_h</p:attrName>
                                        </p:attrNameLst>
                                      </p:cBhvr>
                                      <p:tavLst>
                                        <p:tav tm="0%">
                                          <p:val>
                                            <p:strVal val="#ppt_h"/>
                                          </p:val>
                                        </p:tav>
                                        <p:tav tm="100%">
                                          <p:val>
                                            <p:strVal val="#ppt_h"/>
                                          </p:val>
                                        </p:tav>
                                      </p:tavLst>
                                    </p:anim>
                                  </p:childTnLst>
                                </p:cTn>
                              </p:par>
                            </p:childTnLst>
                          </p:cTn>
                        </p:par>
                        <p:par>
                          <p:cTn id="17" fill="hold" nodeType="afterGroup">
                            <p:stCondLst>
                              <p:cond delay="1500"/>
                            </p:stCondLst>
                            <p:childTnLst>
                              <p:par>
                                <p:cTn id="18" presetID="17" presetClass="entr" presetSubtype="10" fill="hold" nodeType="afterEffect">
                                  <p:stCondLst>
                                    <p:cond delay="0"/>
                                  </p:stCondLst>
                                  <p:childTnLst>
                                    <p:set>
                                      <p:cBhvr>
                                        <p:cTn id="19" dur="1" fill="hold">
                                          <p:stCondLst>
                                            <p:cond delay="0"/>
                                          </p:stCondLst>
                                        </p:cTn>
                                        <p:tgtEl>
                                          <p:spTgt spid="411653"/>
                                        </p:tgtEl>
                                        <p:attrNameLst>
                                          <p:attrName>style.visibility</p:attrName>
                                        </p:attrNameLst>
                                      </p:cBhvr>
                                      <p:to>
                                        <p:strVal val="visible"/>
                                      </p:to>
                                    </p:set>
                                    <p:anim calcmode="lin" valueType="num">
                                      <p:cBhvr>
                                        <p:cTn id="20" dur="500" fill="hold"/>
                                        <p:tgtEl>
                                          <p:spTgt spid="411653"/>
                                        </p:tgtEl>
                                        <p:attrNameLst>
                                          <p:attrName>ppt_w</p:attrName>
                                        </p:attrNameLst>
                                      </p:cBhvr>
                                      <p:tavLst>
                                        <p:tav tm="0%">
                                          <p:val>
                                            <p:fltVal val="0"/>
                                          </p:val>
                                        </p:tav>
                                        <p:tav tm="100%">
                                          <p:val>
                                            <p:strVal val="#ppt_w"/>
                                          </p:val>
                                        </p:tav>
                                      </p:tavLst>
                                    </p:anim>
                                    <p:anim calcmode="lin" valueType="num">
                                      <p:cBhvr>
                                        <p:cTn id="21" dur="500" fill="hold"/>
                                        <p:tgtEl>
                                          <p:spTgt spid="411653"/>
                                        </p:tgtEl>
                                        <p:attrNameLst>
                                          <p:attrName>ppt_h</p:attrName>
                                        </p:attrNameLst>
                                      </p:cBhvr>
                                      <p:tavLst>
                                        <p:tav tm="0%">
                                          <p:val>
                                            <p:strVal val="#ppt_h"/>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6" grpId="0" autoUpdateAnimBg="0"/>
    </p:bldLst>
  </p:timing>
</p:sld>
</file>

<file path=ppt/slides/slide10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2685" name="Line 13">
            <a:extLst>
              <a:ext uri="{FF2B5EF4-FFF2-40B4-BE49-F238E27FC236}">
                <a16:creationId xmlns:a16="http://schemas.microsoft.com/office/drawing/2014/main" id="{EEE1B1FD-74DC-4A0A-A341-2F99156BB59B}"/>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2684" name="Rectangle 12">
            <a:extLst>
              <a:ext uri="{FF2B5EF4-FFF2-40B4-BE49-F238E27FC236}">
                <a16:creationId xmlns:a16="http://schemas.microsoft.com/office/drawing/2014/main" id="{D12C9A23-E339-47A6-BBB1-5D128C37988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12683" name="Picture 11">
            <a:extLst>
              <a:ext uri="{FF2B5EF4-FFF2-40B4-BE49-F238E27FC236}">
                <a16:creationId xmlns:a16="http://schemas.microsoft.com/office/drawing/2014/main" id="{7E236E60-76D4-4282-B1A3-FE3451848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525" y="2405063"/>
            <a:ext cx="3473450" cy="3783012"/>
          </a:xfrm>
          <a:prstGeom prst="rect">
            <a:avLst/>
          </a:prstGeom>
          <a:noFill/>
          <a:extLst>
            <a:ext uri="{909E8E84-426E-40DD-AFC4-6F175D3DCCD1}">
              <a14:hiddenFill xmlns:a14="http://schemas.microsoft.com/office/drawing/2010/main">
                <a:solidFill>
                  <a:srgbClr val="FFFFFF"/>
                </a:solidFill>
              </a14:hiddenFill>
            </a:ext>
          </a:extLst>
        </p:spPr>
      </p:pic>
      <p:sp>
        <p:nvSpPr>
          <p:cNvPr id="412682" name="Rectangle 10">
            <a:extLst>
              <a:ext uri="{FF2B5EF4-FFF2-40B4-BE49-F238E27FC236}">
                <a16:creationId xmlns:a16="http://schemas.microsoft.com/office/drawing/2014/main" id="{B69FE9B8-5D54-4464-9694-912CCD2BFCD4}"/>
              </a:ext>
            </a:extLst>
          </p:cNvPr>
          <p:cNvSpPr>
            <a:spLocks noChangeArrowheads="1"/>
          </p:cNvSpPr>
          <p:nvPr/>
        </p:nvSpPr>
        <p:spPr bwMode="auto">
          <a:xfrm>
            <a:off x="4733925" y="2801938"/>
            <a:ext cx="3773488" cy="12668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r>
              <a:rPr lang="en-US" altLang="uk-UA" sz="2500" b="1">
                <a:cs typeface="Arial" panose="020B0604020202020204" pitchFamily="34" charset="0"/>
              </a:rPr>
              <a:t>If Heart Is Enlarged, </a:t>
            </a:r>
            <a:br>
              <a:rPr lang="en-US" altLang="uk-UA" sz="2500" b="1">
                <a:cs typeface="Arial" panose="020B0604020202020204" pitchFamily="34" charset="0"/>
              </a:rPr>
            </a:br>
            <a:r>
              <a:rPr lang="en-US" altLang="uk-UA" sz="2500" b="1">
                <a:cs typeface="Arial" panose="020B0604020202020204" pitchFamily="34" charset="0"/>
              </a:rPr>
              <a:t>And Main Pulmonary Artery is Big</a:t>
            </a:r>
            <a:endParaRPr lang="en-US" altLang="uk-UA"/>
          </a:p>
        </p:txBody>
      </p:sp>
      <p:sp>
        <p:nvSpPr>
          <p:cNvPr id="412681" name="Line 9">
            <a:extLst>
              <a:ext uri="{FF2B5EF4-FFF2-40B4-BE49-F238E27FC236}">
                <a16:creationId xmlns:a16="http://schemas.microsoft.com/office/drawing/2014/main" id="{D5719B33-B457-4AB1-B3AC-2EC0F36E7497}"/>
              </a:ext>
            </a:extLst>
          </p:cNvPr>
          <p:cNvSpPr>
            <a:spLocks noChangeShapeType="1"/>
          </p:cNvSpPr>
          <p:nvPr/>
        </p:nvSpPr>
        <p:spPr bwMode="auto">
          <a:xfrm>
            <a:off x="1866900" y="5130800"/>
            <a:ext cx="1993900" cy="0"/>
          </a:xfrm>
          <a:prstGeom prst="line">
            <a:avLst/>
          </a:prstGeom>
          <a:noFill/>
          <a:ln w="50800">
            <a:solidFill>
              <a:srgbClr val="CF0E3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2680" name="Rectangle 8">
            <a:extLst>
              <a:ext uri="{FF2B5EF4-FFF2-40B4-BE49-F238E27FC236}">
                <a16:creationId xmlns:a16="http://schemas.microsoft.com/office/drawing/2014/main" id="{7D084B94-7242-4F80-8FA1-20419518375F}"/>
              </a:ext>
            </a:extLst>
          </p:cNvPr>
          <p:cNvSpPr>
            <a:spLocks noChangeArrowheads="1"/>
          </p:cNvSpPr>
          <p:nvPr/>
        </p:nvSpPr>
        <p:spPr bwMode="auto">
          <a:xfrm>
            <a:off x="2325688" y="4498975"/>
            <a:ext cx="1038225" cy="47466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300" b="1">
                <a:solidFill>
                  <a:srgbClr val="E82269"/>
                </a:solidFill>
                <a:cs typeface="Arial" panose="020B0604020202020204" pitchFamily="34" charset="0"/>
              </a:rPr>
              <a:t>&gt;50%</a:t>
            </a:r>
            <a:endParaRPr lang="en-US" altLang="uk-UA"/>
          </a:p>
        </p:txBody>
      </p:sp>
      <p:sp>
        <p:nvSpPr>
          <p:cNvPr id="412679" name="Line 7">
            <a:extLst>
              <a:ext uri="{FF2B5EF4-FFF2-40B4-BE49-F238E27FC236}">
                <a16:creationId xmlns:a16="http://schemas.microsoft.com/office/drawing/2014/main" id="{26AFAC40-A410-466E-8137-03418EC9E707}"/>
              </a:ext>
            </a:extLst>
          </p:cNvPr>
          <p:cNvSpPr>
            <a:spLocks noChangeShapeType="1"/>
          </p:cNvSpPr>
          <p:nvPr/>
        </p:nvSpPr>
        <p:spPr bwMode="auto">
          <a:xfrm rot="-340160" flipH="1" flipV="1">
            <a:off x="2792413" y="2987675"/>
            <a:ext cx="1155700" cy="1993900"/>
          </a:xfrm>
          <a:prstGeom prst="line">
            <a:avLst/>
          </a:prstGeom>
          <a:noFill/>
          <a:ln w="57150">
            <a:solidFill>
              <a:srgbClr val="E8226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2678" name="Line 6">
            <a:extLst>
              <a:ext uri="{FF2B5EF4-FFF2-40B4-BE49-F238E27FC236}">
                <a16:creationId xmlns:a16="http://schemas.microsoft.com/office/drawing/2014/main" id="{7F362AFE-37DA-47D6-9C2F-9E7BE6D4410D}"/>
              </a:ext>
            </a:extLst>
          </p:cNvPr>
          <p:cNvSpPr>
            <a:spLocks noChangeShapeType="1"/>
          </p:cNvSpPr>
          <p:nvPr/>
        </p:nvSpPr>
        <p:spPr bwMode="auto">
          <a:xfrm flipV="1">
            <a:off x="3390900" y="3263900"/>
            <a:ext cx="355600" cy="203200"/>
          </a:xfrm>
          <a:prstGeom prst="line">
            <a:avLst/>
          </a:prstGeom>
          <a:noFill/>
          <a:ln w="57150">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2677" name="Rectangle 5">
            <a:extLst>
              <a:ext uri="{FF2B5EF4-FFF2-40B4-BE49-F238E27FC236}">
                <a16:creationId xmlns:a16="http://schemas.microsoft.com/office/drawing/2014/main" id="{C9F3F99D-A008-44A8-BFDE-AE81BF3B61AD}"/>
              </a:ext>
            </a:extLst>
          </p:cNvPr>
          <p:cNvSpPr>
            <a:spLocks noChangeArrowheads="1"/>
          </p:cNvSpPr>
          <p:nvPr/>
        </p:nvSpPr>
        <p:spPr bwMode="auto">
          <a:xfrm>
            <a:off x="420688" y="739775"/>
            <a:ext cx="8315325" cy="7175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3900" b="1">
                <a:solidFill>
                  <a:schemeClr val="tx2"/>
                </a:solidFill>
                <a:cs typeface="Arial" panose="020B0604020202020204" pitchFamily="34" charset="0"/>
              </a:rPr>
              <a:t>Which Ventricle is Enlarged?</a:t>
            </a:r>
            <a:endParaRPr lang="en-US" altLang="uk-UA"/>
          </a:p>
        </p:txBody>
      </p:sp>
      <p:sp>
        <p:nvSpPr>
          <p:cNvPr id="412676" name="Text Box 4">
            <a:extLst>
              <a:ext uri="{FF2B5EF4-FFF2-40B4-BE49-F238E27FC236}">
                <a16:creationId xmlns:a16="http://schemas.microsoft.com/office/drawing/2014/main" id="{0869AB4C-6C64-41C8-81C2-913EBFC8B9CE}"/>
              </a:ext>
            </a:extLst>
          </p:cNvPr>
          <p:cNvSpPr txBox="1">
            <a:spLocks noChangeArrowheads="1"/>
          </p:cNvSpPr>
          <p:nvPr/>
        </p:nvSpPr>
        <p:spPr bwMode="auto">
          <a:xfrm>
            <a:off x="4660900" y="4635500"/>
            <a:ext cx="3898900" cy="8540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500" b="1">
                <a:latin typeface="Arial" panose="020B0604020202020204" pitchFamily="34" charset="0"/>
                <a:cs typeface="Arial" panose="020B0604020202020204" pitchFamily="34" charset="0"/>
              </a:rPr>
              <a:t>Then Right Ventricle is Enlarged</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2682"/>
                                        </p:tgtEl>
                                        <p:attrNameLst>
                                          <p:attrName>style.visibility</p:attrName>
                                        </p:attrNameLst>
                                      </p:cBhvr>
                                      <p:to>
                                        <p:strVal val="visible"/>
                                      </p:to>
                                    </p:set>
                                    <p:animEffect transition="in" filter="wipe(up)">
                                      <p:cBhvr>
                                        <p:cTn id="7" dur="500"/>
                                        <p:tgtEl>
                                          <p:spTgt spid="412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412681"/>
                                        </p:tgtEl>
                                        <p:attrNameLst>
                                          <p:attrName>style.visibility</p:attrName>
                                        </p:attrNameLst>
                                      </p:cBhvr>
                                      <p:to>
                                        <p:strVal val="visible"/>
                                      </p:to>
                                    </p:set>
                                    <p:anim calcmode="lin" valueType="num">
                                      <p:cBhvr>
                                        <p:cTn id="12" dur="500" fill="hold"/>
                                        <p:tgtEl>
                                          <p:spTgt spid="412681"/>
                                        </p:tgtEl>
                                        <p:attrNameLst>
                                          <p:attrName>ppt_w</p:attrName>
                                        </p:attrNameLst>
                                      </p:cBhvr>
                                      <p:tavLst>
                                        <p:tav tm="0%">
                                          <p:val>
                                            <p:fltVal val="0"/>
                                          </p:val>
                                        </p:tav>
                                        <p:tav tm="100%">
                                          <p:val>
                                            <p:strVal val="#ppt_w"/>
                                          </p:val>
                                        </p:tav>
                                      </p:tavLst>
                                    </p:anim>
                                    <p:anim calcmode="lin" valueType="num">
                                      <p:cBhvr>
                                        <p:cTn id="13" dur="500" fill="hold"/>
                                        <p:tgtEl>
                                          <p:spTgt spid="412681"/>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500"/>
                            </p:stCondLst>
                            <p:childTnLst>
                              <p:par>
                                <p:cTn id="15" presetID="23" presetClass="entr" presetSubtype="16" fill="hold" grpId="0" nodeType="afterEffect">
                                  <p:stCondLst>
                                    <p:cond delay="0"/>
                                  </p:stCondLst>
                                  <p:childTnLst>
                                    <p:set>
                                      <p:cBhvr>
                                        <p:cTn id="16" dur="1" fill="hold">
                                          <p:stCondLst>
                                            <p:cond delay="0"/>
                                          </p:stCondLst>
                                        </p:cTn>
                                        <p:tgtEl>
                                          <p:spTgt spid="412680"/>
                                        </p:tgtEl>
                                        <p:attrNameLst>
                                          <p:attrName>style.visibility</p:attrName>
                                        </p:attrNameLst>
                                      </p:cBhvr>
                                      <p:to>
                                        <p:strVal val="visible"/>
                                      </p:to>
                                    </p:set>
                                    <p:anim calcmode="lin" valueType="num">
                                      <p:cBhvr>
                                        <p:cTn id="17" dur="500" fill="hold"/>
                                        <p:tgtEl>
                                          <p:spTgt spid="412680"/>
                                        </p:tgtEl>
                                        <p:attrNameLst>
                                          <p:attrName>ppt_w</p:attrName>
                                        </p:attrNameLst>
                                      </p:cBhvr>
                                      <p:tavLst>
                                        <p:tav tm="0%">
                                          <p:val>
                                            <p:fltVal val="0"/>
                                          </p:val>
                                        </p:tav>
                                        <p:tav tm="100%">
                                          <p:val>
                                            <p:strVal val="#ppt_w"/>
                                          </p:val>
                                        </p:tav>
                                      </p:tavLst>
                                    </p:anim>
                                    <p:anim calcmode="lin" valueType="num">
                                      <p:cBhvr>
                                        <p:cTn id="18" dur="500" fill="hold"/>
                                        <p:tgtEl>
                                          <p:spTgt spid="412680"/>
                                        </p:tgtEl>
                                        <p:attrNameLst>
                                          <p:attrName>ppt_h</p:attrName>
                                        </p:attrNameLst>
                                      </p:cBhvr>
                                      <p:tavLst>
                                        <p:tav tm="0%">
                                          <p:val>
                                            <p:fltVal val="0"/>
                                          </p:val>
                                        </p:tav>
                                        <p:tav tm="1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412679"/>
                                        </p:tgtEl>
                                        <p:attrNameLst>
                                          <p:attrName>style.visibility</p:attrName>
                                        </p:attrNameLst>
                                      </p:cBhvr>
                                      <p:to>
                                        <p:strVal val="visible"/>
                                      </p:to>
                                    </p:set>
                                    <p:animEffect transition="in" filter="wipe(down)">
                                      <p:cBhvr>
                                        <p:cTn id="23" dur="500"/>
                                        <p:tgtEl>
                                          <p:spTgt spid="412679"/>
                                        </p:tgtEl>
                                      </p:cBhvr>
                                    </p:animEffect>
                                  </p:childTnLst>
                                </p:cTn>
                              </p:par>
                            </p:childTnLst>
                          </p:cTn>
                        </p:par>
                        <p:par>
                          <p:cTn id="24" fill="hold" nodeType="afterGroup">
                            <p:stCondLst>
                              <p:cond delay="500"/>
                            </p:stCondLst>
                            <p:childTnLst>
                              <p:par>
                                <p:cTn id="25" presetID="17" presetClass="entr" presetSubtype="10" fill="hold" nodeType="afterEffect">
                                  <p:stCondLst>
                                    <p:cond delay="0"/>
                                  </p:stCondLst>
                                  <p:childTnLst>
                                    <p:set>
                                      <p:cBhvr>
                                        <p:cTn id="26" dur="1" fill="hold">
                                          <p:stCondLst>
                                            <p:cond delay="0"/>
                                          </p:stCondLst>
                                        </p:cTn>
                                        <p:tgtEl>
                                          <p:spTgt spid="412678"/>
                                        </p:tgtEl>
                                        <p:attrNameLst>
                                          <p:attrName>style.visibility</p:attrName>
                                        </p:attrNameLst>
                                      </p:cBhvr>
                                      <p:to>
                                        <p:strVal val="visible"/>
                                      </p:to>
                                    </p:set>
                                    <p:anim calcmode="lin" valueType="num">
                                      <p:cBhvr>
                                        <p:cTn id="27" dur="500" fill="hold"/>
                                        <p:tgtEl>
                                          <p:spTgt spid="412678"/>
                                        </p:tgtEl>
                                        <p:attrNameLst>
                                          <p:attrName>ppt_w</p:attrName>
                                        </p:attrNameLst>
                                      </p:cBhvr>
                                      <p:tavLst>
                                        <p:tav tm="0%">
                                          <p:val>
                                            <p:fltVal val="0"/>
                                          </p:val>
                                        </p:tav>
                                        <p:tav tm="100%">
                                          <p:val>
                                            <p:strVal val="#ppt_w"/>
                                          </p:val>
                                        </p:tav>
                                      </p:tavLst>
                                    </p:anim>
                                    <p:anim calcmode="lin" valueType="num">
                                      <p:cBhvr>
                                        <p:cTn id="28" dur="500" fill="hold"/>
                                        <p:tgtEl>
                                          <p:spTgt spid="412678"/>
                                        </p:tgtEl>
                                        <p:attrNameLst>
                                          <p:attrName>ppt_h</p:attrName>
                                        </p:attrNameLst>
                                      </p:cBhvr>
                                      <p:tavLst>
                                        <p:tav tm="0%">
                                          <p:val>
                                            <p:strVal val="#ppt_h"/>
                                          </p:val>
                                        </p:tav>
                                        <p:tav tm="1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12676"/>
                                        </p:tgtEl>
                                        <p:attrNameLst>
                                          <p:attrName>style.visibility</p:attrName>
                                        </p:attrNameLst>
                                      </p:cBhvr>
                                      <p:to>
                                        <p:strVal val="visible"/>
                                      </p:to>
                                    </p:set>
                                    <p:animEffect transition="in" filter="wipe(up)">
                                      <p:cBhvr>
                                        <p:cTn id="33" dur="500"/>
                                        <p:tgtEl>
                                          <p:spTgt spid="412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82" grpId="0" autoUpdateAnimBg="0"/>
      <p:bldP spid="412680" grpId="0" autoUpdateAnimBg="0"/>
      <p:bldP spid="412676" grpId="0" autoUpdateAnimBg="0"/>
    </p:bldLst>
  </p:timing>
</p:sld>
</file>

<file path=ppt/slides/slide10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3713" name="Line 17">
            <a:extLst>
              <a:ext uri="{FF2B5EF4-FFF2-40B4-BE49-F238E27FC236}">
                <a16:creationId xmlns:a16="http://schemas.microsoft.com/office/drawing/2014/main" id="{1AEDA919-2FF0-4A17-8DAE-6C5951913319}"/>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3712" name="Rectangle 16">
            <a:extLst>
              <a:ext uri="{FF2B5EF4-FFF2-40B4-BE49-F238E27FC236}">
                <a16:creationId xmlns:a16="http://schemas.microsoft.com/office/drawing/2014/main" id="{50B13D1D-A0B4-49D2-B64C-88CD2A6D2D5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13711" name="Picture 15">
            <a:extLst>
              <a:ext uri="{FF2B5EF4-FFF2-40B4-BE49-F238E27FC236}">
                <a16:creationId xmlns:a16="http://schemas.microsoft.com/office/drawing/2014/main" id="{7663D9C3-FB79-4F39-A307-F2995A25A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3" y="2411413"/>
            <a:ext cx="3838575" cy="3656012"/>
          </a:xfrm>
          <a:prstGeom prst="rect">
            <a:avLst/>
          </a:prstGeom>
          <a:noFill/>
          <a:extLst>
            <a:ext uri="{909E8E84-426E-40DD-AFC4-6F175D3DCCD1}">
              <a14:hiddenFill xmlns:a14="http://schemas.microsoft.com/office/drawing/2010/main">
                <a:solidFill>
                  <a:srgbClr val="FFFFFF"/>
                </a:solidFill>
              </a14:hiddenFill>
            </a:ext>
          </a:extLst>
        </p:spPr>
      </p:pic>
      <p:sp>
        <p:nvSpPr>
          <p:cNvPr id="413710" name="Rectangle 14">
            <a:extLst>
              <a:ext uri="{FF2B5EF4-FFF2-40B4-BE49-F238E27FC236}">
                <a16:creationId xmlns:a16="http://schemas.microsoft.com/office/drawing/2014/main" id="{F632D2DC-80B5-4065-827F-F319C1613A97}"/>
              </a:ext>
            </a:extLst>
          </p:cNvPr>
          <p:cNvSpPr>
            <a:spLocks noChangeArrowheads="1"/>
          </p:cNvSpPr>
          <p:nvPr/>
        </p:nvSpPr>
        <p:spPr bwMode="auto">
          <a:xfrm>
            <a:off x="5119688" y="3005138"/>
            <a:ext cx="3273425" cy="8858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r>
              <a:rPr lang="en-US" altLang="uk-UA" sz="2500" b="1">
                <a:cs typeface="Arial" panose="020B0604020202020204" pitchFamily="34" charset="0"/>
              </a:rPr>
              <a:t>If Heart Is Enlarged, </a:t>
            </a:r>
            <a:br>
              <a:rPr lang="en-US" altLang="uk-UA" sz="2500" b="1">
                <a:cs typeface="Arial" panose="020B0604020202020204" pitchFamily="34" charset="0"/>
              </a:rPr>
            </a:br>
            <a:r>
              <a:rPr lang="en-US" altLang="uk-UA" sz="2500" b="1">
                <a:cs typeface="Arial" panose="020B0604020202020204" pitchFamily="34" charset="0"/>
              </a:rPr>
              <a:t>And Aorta is Big</a:t>
            </a:r>
            <a:endParaRPr lang="en-US" altLang="uk-UA"/>
          </a:p>
        </p:txBody>
      </p:sp>
      <p:sp>
        <p:nvSpPr>
          <p:cNvPr id="413709" name="Rectangle 13">
            <a:extLst>
              <a:ext uri="{FF2B5EF4-FFF2-40B4-BE49-F238E27FC236}">
                <a16:creationId xmlns:a16="http://schemas.microsoft.com/office/drawing/2014/main" id="{FA2EECD8-E3B9-4BA4-B2C5-B85E25A9BC0B}"/>
              </a:ext>
            </a:extLst>
          </p:cNvPr>
          <p:cNvSpPr>
            <a:spLocks noChangeArrowheads="1"/>
          </p:cNvSpPr>
          <p:nvPr/>
        </p:nvSpPr>
        <p:spPr bwMode="auto">
          <a:xfrm>
            <a:off x="2200275" y="4654550"/>
            <a:ext cx="1328738" cy="4889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400" b="1">
                <a:solidFill>
                  <a:srgbClr val="E82269"/>
                </a:solidFill>
                <a:cs typeface="Arial" panose="020B0604020202020204" pitchFamily="34" charset="0"/>
              </a:rPr>
              <a:t>&gt;50%</a:t>
            </a:r>
            <a:r>
              <a:rPr lang="en-US" altLang="uk-UA" sz="2400" b="1">
                <a:solidFill>
                  <a:srgbClr val="E82269"/>
                </a:solidFill>
                <a:effectLst>
                  <a:outerShdw blurRad="38100" dist="38100" dir="2700000" algn="tl">
                    <a:srgbClr val="000000"/>
                  </a:outerShdw>
                </a:effectLst>
                <a:cs typeface="Arial" panose="020B0604020202020204" pitchFamily="34" charset="0"/>
              </a:rPr>
              <a:t> </a:t>
            </a:r>
            <a:endParaRPr lang="en-US" altLang="uk-UA"/>
          </a:p>
        </p:txBody>
      </p:sp>
      <p:sp>
        <p:nvSpPr>
          <p:cNvPr id="413708" name="Line 12">
            <a:extLst>
              <a:ext uri="{FF2B5EF4-FFF2-40B4-BE49-F238E27FC236}">
                <a16:creationId xmlns:a16="http://schemas.microsoft.com/office/drawing/2014/main" id="{7CD2D277-A2AB-4F17-B442-B61F06887839}"/>
              </a:ext>
            </a:extLst>
          </p:cNvPr>
          <p:cNvSpPr>
            <a:spLocks noChangeShapeType="1"/>
          </p:cNvSpPr>
          <p:nvPr/>
        </p:nvSpPr>
        <p:spPr bwMode="auto">
          <a:xfrm>
            <a:off x="1730375" y="5286375"/>
            <a:ext cx="2211388" cy="0"/>
          </a:xfrm>
          <a:prstGeom prst="line">
            <a:avLst/>
          </a:prstGeom>
          <a:noFill/>
          <a:ln w="50800">
            <a:solidFill>
              <a:srgbClr val="CF0E3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3707" name="Rectangle 11">
            <a:extLst>
              <a:ext uri="{FF2B5EF4-FFF2-40B4-BE49-F238E27FC236}">
                <a16:creationId xmlns:a16="http://schemas.microsoft.com/office/drawing/2014/main" id="{217DA831-967D-4692-AEC8-D4CE5D1C9017}"/>
              </a:ext>
            </a:extLst>
          </p:cNvPr>
          <p:cNvSpPr>
            <a:spLocks noChangeArrowheads="1"/>
          </p:cNvSpPr>
          <p:nvPr/>
        </p:nvSpPr>
        <p:spPr bwMode="auto">
          <a:xfrm>
            <a:off x="420688" y="739775"/>
            <a:ext cx="8315325" cy="7175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3900" b="1">
                <a:solidFill>
                  <a:schemeClr val="tx2"/>
                </a:solidFill>
                <a:cs typeface="Arial" panose="020B0604020202020204" pitchFamily="34" charset="0"/>
              </a:rPr>
              <a:t>Which Ventricle is Enlarged?</a:t>
            </a:r>
            <a:endParaRPr lang="en-US" altLang="uk-UA"/>
          </a:p>
        </p:txBody>
      </p:sp>
      <p:sp>
        <p:nvSpPr>
          <p:cNvPr id="413706" name="Line 10">
            <a:extLst>
              <a:ext uri="{FF2B5EF4-FFF2-40B4-BE49-F238E27FC236}">
                <a16:creationId xmlns:a16="http://schemas.microsoft.com/office/drawing/2014/main" id="{2D03CEB4-6DBD-4AFF-AC5F-742675A7C415}"/>
              </a:ext>
            </a:extLst>
          </p:cNvPr>
          <p:cNvSpPr>
            <a:spLocks noChangeShapeType="1"/>
          </p:cNvSpPr>
          <p:nvPr/>
        </p:nvSpPr>
        <p:spPr bwMode="auto">
          <a:xfrm>
            <a:off x="1309688" y="3692525"/>
            <a:ext cx="411162" cy="125413"/>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5" name="Line 9">
            <a:extLst>
              <a:ext uri="{FF2B5EF4-FFF2-40B4-BE49-F238E27FC236}">
                <a16:creationId xmlns:a16="http://schemas.microsoft.com/office/drawing/2014/main" id="{7741A00B-FF29-4C33-AFEB-6D08C6050A8B}"/>
              </a:ext>
            </a:extLst>
          </p:cNvPr>
          <p:cNvSpPr>
            <a:spLocks noChangeShapeType="1"/>
          </p:cNvSpPr>
          <p:nvPr/>
        </p:nvSpPr>
        <p:spPr bwMode="auto">
          <a:xfrm rot="19157223">
            <a:off x="3189288" y="2817813"/>
            <a:ext cx="411162" cy="125412"/>
          </a:xfrm>
          <a:prstGeom prst="line">
            <a:avLst/>
          </a:prstGeom>
          <a:noFill/>
          <a:ln w="28575">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4" name="Line 8">
            <a:extLst>
              <a:ext uri="{FF2B5EF4-FFF2-40B4-BE49-F238E27FC236}">
                <a16:creationId xmlns:a16="http://schemas.microsoft.com/office/drawing/2014/main" id="{9280CCF6-A399-4728-8B95-8D54708EA6DF}"/>
              </a:ext>
            </a:extLst>
          </p:cNvPr>
          <p:cNvSpPr>
            <a:spLocks noChangeShapeType="1"/>
          </p:cNvSpPr>
          <p:nvPr/>
        </p:nvSpPr>
        <p:spPr bwMode="auto">
          <a:xfrm rot="20375500">
            <a:off x="4032250" y="4144963"/>
            <a:ext cx="411163" cy="125412"/>
          </a:xfrm>
          <a:prstGeom prst="line">
            <a:avLst/>
          </a:prstGeom>
          <a:noFill/>
          <a:ln w="28575">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3" name="Line 7">
            <a:extLst>
              <a:ext uri="{FF2B5EF4-FFF2-40B4-BE49-F238E27FC236}">
                <a16:creationId xmlns:a16="http://schemas.microsoft.com/office/drawing/2014/main" id="{E3E5FFFA-4E00-4BB4-AA69-7B35E7916042}"/>
              </a:ext>
            </a:extLst>
          </p:cNvPr>
          <p:cNvSpPr>
            <a:spLocks noChangeShapeType="1"/>
          </p:cNvSpPr>
          <p:nvPr/>
        </p:nvSpPr>
        <p:spPr bwMode="auto">
          <a:xfrm rot="1100231">
            <a:off x="1528763" y="3082925"/>
            <a:ext cx="411162" cy="125413"/>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2" name="Line 6">
            <a:extLst>
              <a:ext uri="{FF2B5EF4-FFF2-40B4-BE49-F238E27FC236}">
                <a16:creationId xmlns:a16="http://schemas.microsoft.com/office/drawing/2014/main" id="{8D576967-61F0-4ACB-A2F9-B3F9356E808F}"/>
              </a:ext>
            </a:extLst>
          </p:cNvPr>
          <p:cNvSpPr>
            <a:spLocks noChangeShapeType="1"/>
          </p:cNvSpPr>
          <p:nvPr/>
        </p:nvSpPr>
        <p:spPr bwMode="auto">
          <a:xfrm rot="4455286">
            <a:off x="2232026" y="2709862"/>
            <a:ext cx="411162" cy="125413"/>
          </a:xfrm>
          <a:prstGeom prst="line">
            <a:avLst/>
          </a:prstGeom>
          <a:noFill/>
          <a:ln w="28575">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1" name="Line 5">
            <a:extLst>
              <a:ext uri="{FF2B5EF4-FFF2-40B4-BE49-F238E27FC236}">
                <a16:creationId xmlns:a16="http://schemas.microsoft.com/office/drawing/2014/main" id="{C6E2840A-0E65-4C6C-9EA0-BF87C6B4CF1F}"/>
              </a:ext>
            </a:extLst>
          </p:cNvPr>
          <p:cNvSpPr>
            <a:spLocks noChangeShapeType="1"/>
          </p:cNvSpPr>
          <p:nvPr/>
        </p:nvSpPr>
        <p:spPr bwMode="auto">
          <a:xfrm rot="19800000">
            <a:off x="3794125" y="3327400"/>
            <a:ext cx="411163" cy="125413"/>
          </a:xfrm>
          <a:prstGeom prst="line">
            <a:avLst/>
          </a:prstGeom>
          <a:noFill/>
          <a:ln w="28575">
            <a:solidFill>
              <a:srgbClr val="FAFD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3700" name="Text Box 4">
            <a:extLst>
              <a:ext uri="{FF2B5EF4-FFF2-40B4-BE49-F238E27FC236}">
                <a16:creationId xmlns:a16="http://schemas.microsoft.com/office/drawing/2014/main" id="{639D945E-4FA3-4B35-BB19-8B4E2ADD7148}"/>
              </a:ext>
            </a:extLst>
          </p:cNvPr>
          <p:cNvSpPr txBox="1">
            <a:spLocks noChangeArrowheads="1"/>
          </p:cNvSpPr>
          <p:nvPr/>
        </p:nvSpPr>
        <p:spPr bwMode="auto">
          <a:xfrm>
            <a:off x="5119688" y="4368800"/>
            <a:ext cx="3289300" cy="8540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500" b="1">
                <a:latin typeface="Arial" panose="020B0604020202020204" pitchFamily="34" charset="0"/>
                <a:cs typeface="Arial" panose="020B0604020202020204" pitchFamily="34" charset="0"/>
              </a:rPr>
              <a:t>Then Left Ventricle is Enlarged</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3710"/>
                                        </p:tgtEl>
                                        <p:attrNameLst>
                                          <p:attrName>style.visibility</p:attrName>
                                        </p:attrNameLst>
                                      </p:cBhvr>
                                      <p:to>
                                        <p:strVal val="visible"/>
                                      </p:to>
                                    </p:set>
                                    <p:animEffect transition="in" filter="wipe(up)">
                                      <p:cBhvr>
                                        <p:cTn id="7" dur="500"/>
                                        <p:tgtEl>
                                          <p:spTgt spid="4137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413708"/>
                                        </p:tgtEl>
                                        <p:attrNameLst>
                                          <p:attrName>style.visibility</p:attrName>
                                        </p:attrNameLst>
                                      </p:cBhvr>
                                      <p:to>
                                        <p:strVal val="visible"/>
                                      </p:to>
                                    </p:set>
                                    <p:anim calcmode="lin" valueType="num">
                                      <p:cBhvr>
                                        <p:cTn id="12" dur="500" fill="hold"/>
                                        <p:tgtEl>
                                          <p:spTgt spid="413708"/>
                                        </p:tgtEl>
                                        <p:attrNameLst>
                                          <p:attrName>ppt_w</p:attrName>
                                        </p:attrNameLst>
                                      </p:cBhvr>
                                      <p:tavLst>
                                        <p:tav tm="0%">
                                          <p:val>
                                            <p:fltVal val="0"/>
                                          </p:val>
                                        </p:tav>
                                        <p:tav tm="100%">
                                          <p:val>
                                            <p:strVal val="#ppt_w"/>
                                          </p:val>
                                        </p:tav>
                                      </p:tavLst>
                                    </p:anim>
                                    <p:anim calcmode="lin" valueType="num">
                                      <p:cBhvr>
                                        <p:cTn id="13" dur="500" fill="hold"/>
                                        <p:tgtEl>
                                          <p:spTgt spid="413708"/>
                                        </p:tgtEl>
                                        <p:attrNameLst>
                                          <p:attrName>ppt_h</p:attrName>
                                        </p:attrNameLst>
                                      </p:cBhvr>
                                      <p:tavLst>
                                        <p:tav tm="0%">
                                          <p:val>
                                            <p:strVal val="#ppt_h"/>
                                          </p:val>
                                        </p:tav>
                                        <p:tav tm="100%">
                                          <p:val>
                                            <p:strVal val="#ppt_h"/>
                                          </p:val>
                                        </p:tav>
                                      </p:tavLst>
                                    </p:anim>
                                  </p:childTnLst>
                                </p:cTn>
                              </p:par>
                            </p:childTnLst>
                          </p:cTn>
                        </p:par>
                        <p:par>
                          <p:cTn id="14" fill="hold" nodeType="afterGroup">
                            <p:stCondLst>
                              <p:cond delay="500"/>
                            </p:stCondLst>
                            <p:childTnLst>
                              <p:par>
                                <p:cTn id="15" presetID="23" presetClass="entr" presetSubtype="16" fill="hold" grpId="0" nodeType="afterEffect">
                                  <p:stCondLst>
                                    <p:cond delay="0"/>
                                  </p:stCondLst>
                                  <p:childTnLst>
                                    <p:set>
                                      <p:cBhvr>
                                        <p:cTn id="16" dur="1" fill="hold">
                                          <p:stCondLst>
                                            <p:cond delay="0"/>
                                          </p:stCondLst>
                                        </p:cTn>
                                        <p:tgtEl>
                                          <p:spTgt spid="413709"/>
                                        </p:tgtEl>
                                        <p:attrNameLst>
                                          <p:attrName>style.visibility</p:attrName>
                                        </p:attrNameLst>
                                      </p:cBhvr>
                                      <p:to>
                                        <p:strVal val="visible"/>
                                      </p:to>
                                    </p:set>
                                    <p:anim calcmode="lin" valueType="num">
                                      <p:cBhvr>
                                        <p:cTn id="17" dur="500" fill="hold"/>
                                        <p:tgtEl>
                                          <p:spTgt spid="413709"/>
                                        </p:tgtEl>
                                        <p:attrNameLst>
                                          <p:attrName>ppt_w</p:attrName>
                                        </p:attrNameLst>
                                      </p:cBhvr>
                                      <p:tavLst>
                                        <p:tav tm="0%">
                                          <p:val>
                                            <p:fltVal val="0"/>
                                          </p:val>
                                        </p:tav>
                                        <p:tav tm="100%">
                                          <p:val>
                                            <p:strVal val="#ppt_w"/>
                                          </p:val>
                                        </p:tav>
                                      </p:tavLst>
                                    </p:anim>
                                    <p:anim calcmode="lin" valueType="num">
                                      <p:cBhvr>
                                        <p:cTn id="18" dur="500" fill="hold"/>
                                        <p:tgtEl>
                                          <p:spTgt spid="413709"/>
                                        </p:tgtEl>
                                        <p:attrNameLst>
                                          <p:attrName>ppt_h</p:attrName>
                                        </p:attrNameLst>
                                      </p:cBhvr>
                                      <p:tavLst>
                                        <p:tav tm="0%">
                                          <p:val>
                                            <p:fltVal val="0"/>
                                          </p:val>
                                        </p:tav>
                                        <p:tav tm="1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0" fill="hold" nodeType="clickEffect">
                                  <p:stCondLst>
                                    <p:cond delay="0"/>
                                  </p:stCondLst>
                                  <p:childTnLst>
                                    <p:set>
                                      <p:cBhvr>
                                        <p:cTn id="22" dur="1" fill="hold">
                                          <p:stCondLst>
                                            <p:cond delay="0"/>
                                          </p:stCondLst>
                                        </p:cTn>
                                        <p:tgtEl>
                                          <p:spTgt spid="413706"/>
                                        </p:tgtEl>
                                        <p:attrNameLst>
                                          <p:attrName>style.visibility</p:attrName>
                                        </p:attrNameLst>
                                      </p:cBhvr>
                                      <p:to>
                                        <p:strVal val="visible"/>
                                      </p:to>
                                    </p:set>
                                    <p:anim calcmode="lin" valueType="num">
                                      <p:cBhvr>
                                        <p:cTn id="23" dur="500" fill="hold"/>
                                        <p:tgtEl>
                                          <p:spTgt spid="413706"/>
                                        </p:tgtEl>
                                        <p:attrNameLst>
                                          <p:attrName>ppt_w</p:attrName>
                                        </p:attrNameLst>
                                      </p:cBhvr>
                                      <p:tavLst>
                                        <p:tav tm="0%">
                                          <p:val>
                                            <p:fltVal val="0"/>
                                          </p:val>
                                        </p:tav>
                                        <p:tav tm="100%">
                                          <p:val>
                                            <p:strVal val="#ppt_w"/>
                                          </p:val>
                                        </p:tav>
                                      </p:tavLst>
                                    </p:anim>
                                    <p:anim calcmode="lin" valueType="num">
                                      <p:cBhvr>
                                        <p:cTn id="24" dur="500" fill="hold"/>
                                        <p:tgtEl>
                                          <p:spTgt spid="413706"/>
                                        </p:tgtEl>
                                        <p:attrNameLst>
                                          <p:attrName>ppt_h</p:attrName>
                                        </p:attrNameLst>
                                      </p:cBhvr>
                                      <p:tavLst>
                                        <p:tav tm="0%">
                                          <p:val>
                                            <p:strVal val="#ppt_h"/>
                                          </p:val>
                                        </p:tav>
                                        <p:tav tm="100%">
                                          <p:val>
                                            <p:strVal val="#ppt_h"/>
                                          </p:val>
                                        </p:tav>
                                      </p:tavLst>
                                    </p:anim>
                                  </p:childTnLst>
                                </p:cTn>
                              </p:par>
                            </p:childTnLst>
                          </p:cTn>
                        </p:par>
                        <p:par>
                          <p:cTn id="25" fill="hold" nodeType="afterGroup">
                            <p:stCondLst>
                              <p:cond delay="500"/>
                            </p:stCondLst>
                            <p:childTnLst>
                              <p:par>
                                <p:cTn id="26" presetID="17" presetClass="entr" presetSubtype="10" fill="hold" nodeType="afterEffect">
                                  <p:stCondLst>
                                    <p:cond delay="0"/>
                                  </p:stCondLst>
                                  <p:childTnLst>
                                    <p:set>
                                      <p:cBhvr>
                                        <p:cTn id="27" dur="1" fill="hold">
                                          <p:stCondLst>
                                            <p:cond delay="0"/>
                                          </p:stCondLst>
                                        </p:cTn>
                                        <p:tgtEl>
                                          <p:spTgt spid="413703"/>
                                        </p:tgtEl>
                                        <p:attrNameLst>
                                          <p:attrName>style.visibility</p:attrName>
                                        </p:attrNameLst>
                                      </p:cBhvr>
                                      <p:to>
                                        <p:strVal val="visible"/>
                                      </p:to>
                                    </p:set>
                                    <p:anim calcmode="lin" valueType="num">
                                      <p:cBhvr>
                                        <p:cTn id="28" dur="500" fill="hold"/>
                                        <p:tgtEl>
                                          <p:spTgt spid="413703"/>
                                        </p:tgtEl>
                                        <p:attrNameLst>
                                          <p:attrName>ppt_w</p:attrName>
                                        </p:attrNameLst>
                                      </p:cBhvr>
                                      <p:tavLst>
                                        <p:tav tm="0%">
                                          <p:val>
                                            <p:fltVal val="0"/>
                                          </p:val>
                                        </p:tav>
                                        <p:tav tm="100%">
                                          <p:val>
                                            <p:strVal val="#ppt_w"/>
                                          </p:val>
                                        </p:tav>
                                      </p:tavLst>
                                    </p:anim>
                                    <p:anim calcmode="lin" valueType="num">
                                      <p:cBhvr>
                                        <p:cTn id="29" dur="500" fill="hold"/>
                                        <p:tgtEl>
                                          <p:spTgt spid="413703"/>
                                        </p:tgtEl>
                                        <p:attrNameLst>
                                          <p:attrName>ppt_h</p:attrName>
                                        </p:attrNameLst>
                                      </p:cBhvr>
                                      <p:tavLst>
                                        <p:tav tm="0%">
                                          <p:val>
                                            <p:strVal val="#ppt_h"/>
                                          </p:val>
                                        </p:tav>
                                        <p:tav tm="100%">
                                          <p:val>
                                            <p:strVal val="#ppt_h"/>
                                          </p:val>
                                        </p:tav>
                                      </p:tavLst>
                                    </p:anim>
                                  </p:childTnLst>
                                </p:cTn>
                              </p:par>
                            </p:childTnLst>
                          </p:cTn>
                        </p:par>
                        <p:par>
                          <p:cTn id="30" fill="hold" nodeType="afterGroup">
                            <p:stCondLst>
                              <p:cond delay="1000"/>
                            </p:stCondLst>
                            <p:childTnLst>
                              <p:par>
                                <p:cTn id="31" presetID="17" presetClass="entr" presetSubtype="10" fill="hold" nodeType="afterEffect">
                                  <p:stCondLst>
                                    <p:cond delay="0"/>
                                  </p:stCondLst>
                                  <p:childTnLst>
                                    <p:set>
                                      <p:cBhvr>
                                        <p:cTn id="32" dur="1" fill="hold">
                                          <p:stCondLst>
                                            <p:cond delay="0"/>
                                          </p:stCondLst>
                                        </p:cTn>
                                        <p:tgtEl>
                                          <p:spTgt spid="413702"/>
                                        </p:tgtEl>
                                        <p:attrNameLst>
                                          <p:attrName>style.visibility</p:attrName>
                                        </p:attrNameLst>
                                      </p:cBhvr>
                                      <p:to>
                                        <p:strVal val="visible"/>
                                      </p:to>
                                    </p:set>
                                    <p:anim calcmode="lin" valueType="num">
                                      <p:cBhvr>
                                        <p:cTn id="33" dur="500" fill="hold"/>
                                        <p:tgtEl>
                                          <p:spTgt spid="413702"/>
                                        </p:tgtEl>
                                        <p:attrNameLst>
                                          <p:attrName>ppt_w</p:attrName>
                                        </p:attrNameLst>
                                      </p:cBhvr>
                                      <p:tavLst>
                                        <p:tav tm="0%">
                                          <p:val>
                                            <p:fltVal val="0"/>
                                          </p:val>
                                        </p:tav>
                                        <p:tav tm="100%">
                                          <p:val>
                                            <p:strVal val="#ppt_w"/>
                                          </p:val>
                                        </p:tav>
                                      </p:tavLst>
                                    </p:anim>
                                    <p:anim calcmode="lin" valueType="num">
                                      <p:cBhvr>
                                        <p:cTn id="34" dur="500" fill="hold"/>
                                        <p:tgtEl>
                                          <p:spTgt spid="413702"/>
                                        </p:tgtEl>
                                        <p:attrNameLst>
                                          <p:attrName>ppt_h</p:attrName>
                                        </p:attrNameLst>
                                      </p:cBhvr>
                                      <p:tavLst>
                                        <p:tav tm="0%">
                                          <p:val>
                                            <p:strVal val="#ppt_h"/>
                                          </p:val>
                                        </p:tav>
                                        <p:tav tm="100%">
                                          <p:val>
                                            <p:strVal val="#ppt_h"/>
                                          </p:val>
                                        </p:tav>
                                      </p:tavLst>
                                    </p:anim>
                                  </p:childTnLst>
                                </p:cTn>
                              </p:par>
                            </p:childTnLst>
                          </p:cTn>
                        </p:par>
                        <p:par>
                          <p:cTn id="35" fill="hold" nodeType="afterGroup">
                            <p:stCondLst>
                              <p:cond delay="1500"/>
                            </p:stCondLst>
                            <p:childTnLst>
                              <p:par>
                                <p:cTn id="36" presetID="17" presetClass="entr" presetSubtype="10" fill="hold" nodeType="afterEffect">
                                  <p:stCondLst>
                                    <p:cond delay="0"/>
                                  </p:stCondLst>
                                  <p:childTnLst>
                                    <p:set>
                                      <p:cBhvr>
                                        <p:cTn id="37" dur="1" fill="hold">
                                          <p:stCondLst>
                                            <p:cond delay="0"/>
                                          </p:stCondLst>
                                        </p:cTn>
                                        <p:tgtEl>
                                          <p:spTgt spid="413705"/>
                                        </p:tgtEl>
                                        <p:attrNameLst>
                                          <p:attrName>style.visibility</p:attrName>
                                        </p:attrNameLst>
                                      </p:cBhvr>
                                      <p:to>
                                        <p:strVal val="visible"/>
                                      </p:to>
                                    </p:set>
                                    <p:anim calcmode="lin" valueType="num">
                                      <p:cBhvr>
                                        <p:cTn id="38" dur="500" fill="hold"/>
                                        <p:tgtEl>
                                          <p:spTgt spid="413705"/>
                                        </p:tgtEl>
                                        <p:attrNameLst>
                                          <p:attrName>ppt_w</p:attrName>
                                        </p:attrNameLst>
                                      </p:cBhvr>
                                      <p:tavLst>
                                        <p:tav tm="0%">
                                          <p:val>
                                            <p:fltVal val="0"/>
                                          </p:val>
                                        </p:tav>
                                        <p:tav tm="100%">
                                          <p:val>
                                            <p:strVal val="#ppt_w"/>
                                          </p:val>
                                        </p:tav>
                                      </p:tavLst>
                                    </p:anim>
                                    <p:anim calcmode="lin" valueType="num">
                                      <p:cBhvr>
                                        <p:cTn id="39" dur="500" fill="hold"/>
                                        <p:tgtEl>
                                          <p:spTgt spid="413705"/>
                                        </p:tgtEl>
                                        <p:attrNameLst>
                                          <p:attrName>ppt_h</p:attrName>
                                        </p:attrNameLst>
                                      </p:cBhvr>
                                      <p:tavLst>
                                        <p:tav tm="0%">
                                          <p:val>
                                            <p:strVal val="#ppt_h"/>
                                          </p:val>
                                        </p:tav>
                                        <p:tav tm="100%">
                                          <p:val>
                                            <p:strVal val="#ppt_h"/>
                                          </p:val>
                                        </p:tav>
                                      </p:tavLst>
                                    </p:anim>
                                  </p:childTnLst>
                                </p:cTn>
                              </p:par>
                            </p:childTnLst>
                          </p:cTn>
                        </p:par>
                        <p:par>
                          <p:cTn id="40" fill="hold" nodeType="afterGroup">
                            <p:stCondLst>
                              <p:cond delay="2000"/>
                            </p:stCondLst>
                            <p:childTnLst>
                              <p:par>
                                <p:cTn id="41" presetID="17" presetClass="entr" presetSubtype="10" fill="hold" nodeType="afterEffect">
                                  <p:stCondLst>
                                    <p:cond delay="0"/>
                                  </p:stCondLst>
                                  <p:childTnLst>
                                    <p:set>
                                      <p:cBhvr>
                                        <p:cTn id="42" dur="1" fill="hold">
                                          <p:stCondLst>
                                            <p:cond delay="0"/>
                                          </p:stCondLst>
                                        </p:cTn>
                                        <p:tgtEl>
                                          <p:spTgt spid="413701"/>
                                        </p:tgtEl>
                                        <p:attrNameLst>
                                          <p:attrName>style.visibility</p:attrName>
                                        </p:attrNameLst>
                                      </p:cBhvr>
                                      <p:to>
                                        <p:strVal val="visible"/>
                                      </p:to>
                                    </p:set>
                                    <p:anim calcmode="lin" valueType="num">
                                      <p:cBhvr>
                                        <p:cTn id="43" dur="500" fill="hold"/>
                                        <p:tgtEl>
                                          <p:spTgt spid="413701"/>
                                        </p:tgtEl>
                                        <p:attrNameLst>
                                          <p:attrName>ppt_w</p:attrName>
                                        </p:attrNameLst>
                                      </p:cBhvr>
                                      <p:tavLst>
                                        <p:tav tm="0%">
                                          <p:val>
                                            <p:fltVal val="0"/>
                                          </p:val>
                                        </p:tav>
                                        <p:tav tm="100%">
                                          <p:val>
                                            <p:strVal val="#ppt_w"/>
                                          </p:val>
                                        </p:tav>
                                      </p:tavLst>
                                    </p:anim>
                                    <p:anim calcmode="lin" valueType="num">
                                      <p:cBhvr>
                                        <p:cTn id="44" dur="500" fill="hold"/>
                                        <p:tgtEl>
                                          <p:spTgt spid="413701"/>
                                        </p:tgtEl>
                                        <p:attrNameLst>
                                          <p:attrName>ppt_h</p:attrName>
                                        </p:attrNameLst>
                                      </p:cBhvr>
                                      <p:tavLst>
                                        <p:tav tm="0%">
                                          <p:val>
                                            <p:strVal val="#ppt_h"/>
                                          </p:val>
                                        </p:tav>
                                        <p:tav tm="100%">
                                          <p:val>
                                            <p:strVal val="#ppt_h"/>
                                          </p:val>
                                        </p:tav>
                                      </p:tavLst>
                                    </p:anim>
                                  </p:childTnLst>
                                </p:cTn>
                              </p:par>
                            </p:childTnLst>
                          </p:cTn>
                        </p:par>
                        <p:par>
                          <p:cTn id="45" fill="hold" nodeType="afterGroup">
                            <p:stCondLst>
                              <p:cond delay="2500"/>
                            </p:stCondLst>
                            <p:childTnLst>
                              <p:par>
                                <p:cTn id="46" presetID="17" presetClass="entr" presetSubtype="10" fill="hold" nodeType="afterEffect">
                                  <p:stCondLst>
                                    <p:cond delay="0"/>
                                  </p:stCondLst>
                                  <p:childTnLst>
                                    <p:set>
                                      <p:cBhvr>
                                        <p:cTn id="47" dur="1" fill="hold">
                                          <p:stCondLst>
                                            <p:cond delay="0"/>
                                          </p:stCondLst>
                                        </p:cTn>
                                        <p:tgtEl>
                                          <p:spTgt spid="413704"/>
                                        </p:tgtEl>
                                        <p:attrNameLst>
                                          <p:attrName>style.visibility</p:attrName>
                                        </p:attrNameLst>
                                      </p:cBhvr>
                                      <p:to>
                                        <p:strVal val="visible"/>
                                      </p:to>
                                    </p:set>
                                    <p:anim calcmode="lin" valueType="num">
                                      <p:cBhvr>
                                        <p:cTn id="48" dur="500" fill="hold"/>
                                        <p:tgtEl>
                                          <p:spTgt spid="413704"/>
                                        </p:tgtEl>
                                        <p:attrNameLst>
                                          <p:attrName>ppt_w</p:attrName>
                                        </p:attrNameLst>
                                      </p:cBhvr>
                                      <p:tavLst>
                                        <p:tav tm="0%">
                                          <p:val>
                                            <p:fltVal val="0"/>
                                          </p:val>
                                        </p:tav>
                                        <p:tav tm="100%">
                                          <p:val>
                                            <p:strVal val="#ppt_w"/>
                                          </p:val>
                                        </p:tav>
                                      </p:tavLst>
                                    </p:anim>
                                    <p:anim calcmode="lin" valueType="num">
                                      <p:cBhvr>
                                        <p:cTn id="49" dur="500" fill="hold"/>
                                        <p:tgtEl>
                                          <p:spTgt spid="413704"/>
                                        </p:tgtEl>
                                        <p:attrNameLst>
                                          <p:attrName>ppt_h</p:attrName>
                                        </p:attrNameLst>
                                      </p:cBhvr>
                                      <p:tavLst>
                                        <p:tav tm="0%">
                                          <p:val>
                                            <p:strVal val="#ppt_h"/>
                                          </p:val>
                                        </p:tav>
                                        <p:tav tm="1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413700"/>
                                        </p:tgtEl>
                                        <p:attrNameLst>
                                          <p:attrName>style.visibility</p:attrName>
                                        </p:attrNameLst>
                                      </p:cBhvr>
                                      <p:to>
                                        <p:strVal val="visible"/>
                                      </p:to>
                                    </p:set>
                                    <p:animEffect transition="in" filter="wipe(up)">
                                      <p:cBhvr>
                                        <p:cTn id="54" dur="500"/>
                                        <p:tgtEl>
                                          <p:spTgt spid="413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10" grpId="0" autoUpdateAnimBg="0"/>
      <p:bldP spid="413709" grpId="0" autoUpdateAnimBg="0"/>
      <p:bldP spid="413700" grpId="0" autoUpdateAnimBg="0"/>
    </p:bldLst>
  </p:timing>
</p:sld>
</file>

<file path=ppt/slides/slide10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4730" name="Line 10">
            <a:extLst>
              <a:ext uri="{FF2B5EF4-FFF2-40B4-BE49-F238E27FC236}">
                <a16:creationId xmlns:a16="http://schemas.microsoft.com/office/drawing/2014/main" id="{3C4A0FFF-DE9E-4B6C-8391-344D50098C16}"/>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4729" name="Rectangle 9">
            <a:extLst>
              <a:ext uri="{FF2B5EF4-FFF2-40B4-BE49-F238E27FC236}">
                <a16:creationId xmlns:a16="http://schemas.microsoft.com/office/drawing/2014/main" id="{28949DED-CADC-4E68-BC60-58C59920FCE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4727" name="Rectangle 7">
            <a:extLst>
              <a:ext uri="{FF2B5EF4-FFF2-40B4-BE49-F238E27FC236}">
                <a16:creationId xmlns:a16="http://schemas.microsoft.com/office/drawing/2014/main" id="{8398E432-2008-4EA9-BD02-0652A1ACDDC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8" tIns="42228" rIns="86678"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4500">
                <a:effectLst/>
                <a:latin typeface="Arial" panose="020B0604020202020204" pitchFamily="34" charset="0"/>
                <a:cs typeface="Arial" panose="020B0604020202020204" pitchFamily="34" charset="0"/>
              </a:rPr>
              <a:t>Which ventricle is enlarged?</a:t>
            </a:r>
            <a:endParaRPr lang="en-US" altLang="uk-UA"/>
          </a:p>
        </p:txBody>
      </p:sp>
      <p:sp>
        <p:nvSpPr>
          <p:cNvPr id="414725" name="Rectangle 5">
            <a:extLst>
              <a:ext uri="{FF2B5EF4-FFF2-40B4-BE49-F238E27FC236}">
                <a16:creationId xmlns:a16="http://schemas.microsoft.com/office/drawing/2014/main" id="{60A05D94-C200-4CBC-ADC3-97EC84740055}"/>
              </a:ext>
            </a:extLst>
          </p:cNvPr>
          <p:cNvSpPr>
            <a:spLocks noChangeArrowheads="1"/>
          </p:cNvSpPr>
          <p:nvPr/>
        </p:nvSpPr>
        <p:spPr bwMode="auto">
          <a:xfrm>
            <a:off x="998538" y="2328863"/>
            <a:ext cx="7246937" cy="360362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8" tIns="42228" rIns="86678"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The best way to determine which ventricle is enlarged is to look at the corresponding outflow tract for each ventricle </a:t>
            </a:r>
            <a:endParaRPr lang="en-US" altLang="uk-UA" sz="1000">
              <a:effectLst/>
            </a:endParaRPr>
          </a:p>
          <a:p>
            <a:pPr lvl="1" eaLnBrk="0" hangingPunct="0">
              <a:lnSpc>
                <a:spcPct val="11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Aorta for the LV </a:t>
            </a:r>
            <a:endParaRPr lang="en-US" altLang="uk-UA" sz="1000">
              <a:effectLst/>
            </a:endParaRPr>
          </a:p>
          <a:p>
            <a:pPr lvl="1" eaLnBrk="0" hangingPunct="0">
              <a:lnSpc>
                <a:spcPct val="115%"/>
              </a:lnSpc>
              <a:spcBef>
                <a:spcPct val="30%"/>
              </a:spcBef>
              <a:buClr>
                <a:schemeClr val="tx2"/>
              </a:buClr>
              <a:buSzPct val="50%"/>
              <a:buFont typeface="Monotype Sorts" charset="2"/>
              <a:buChar char="n"/>
            </a:pPr>
            <a:r>
              <a:rPr lang="en-US" altLang="uk-UA" sz="2600" b="1">
                <a:effectLst/>
                <a:latin typeface="Arial" panose="020B0604020202020204" pitchFamily="34" charset="0"/>
                <a:cs typeface="Arial" panose="020B0604020202020204" pitchFamily="34" charset="0"/>
              </a:rPr>
              <a:t>MPA for the RV </a:t>
            </a:r>
            <a:endParaRPr lang="en-US" altLang="uk-UA" sz="1000">
              <a:effectLst/>
            </a:endParaRPr>
          </a:p>
          <a:p>
            <a:pPr eaLnBrk="0" hangingPunct="0">
              <a:lnSpc>
                <a:spcPct val="105%"/>
              </a:lnSpc>
              <a:spcBef>
                <a:spcPct val="30%"/>
              </a:spcBef>
              <a:buClr>
                <a:schemeClr val="tx2"/>
              </a:buClr>
              <a:buSzPct val="50%"/>
              <a:buFont typeface="Monotype Sorts" charset="2"/>
              <a:buChar char="l"/>
            </a:pPr>
            <a:r>
              <a:rPr lang="en-US" altLang="uk-UA" sz="3300" b="1">
                <a:effectLst/>
                <a:latin typeface="Arial" panose="020B0604020202020204" pitchFamily="34" charset="0"/>
                <a:cs typeface="Arial" panose="020B0604020202020204" pitchFamily="34" charset="0"/>
              </a:rPr>
              <a:t> </a:t>
            </a:r>
            <a:endParaRPr lang="en-US" altLang="uk-UA"/>
          </a:p>
        </p:txBody>
      </p:sp>
      <p:sp>
        <p:nvSpPr>
          <p:cNvPr id="414724" name="Rectangle 4">
            <a:extLst>
              <a:ext uri="{FF2B5EF4-FFF2-40B4-BE49-F238E27FC236}">
                <a16:creationId xmlns:a16="http://schemas.microsoft.com/office/drawing/2014/main" id="{1E398323-B770-40EF-A686-A24376C5939F}"/>
              </a:ext>
            </a:extLst>
          </p:cNvPr>
          <p:cNvSpPr>
            <a:spLocks noChangeArrowheads="1"/>
          </p:cNvSpPr>
          <p:nvPr/>
        </p:nvSpPr>
        <p:spPr bwMode="auto">
          <a:xfrm>
            <a:off x="915988" y="2860675"/>
            <a:ext cx="7515225"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3400" b="1">
                <a:cs typeface="Arial" panose="020B0604020202020204" pitchFamily="34" charset="0"/>
              </a:rPr>
              <a:t> </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4724"/>
                                        </p:tgtEl>
                                        <p:attrNameLst>
                                          <p:attrName>style.visibility</p:attrName>
                                        </p:attrNameLst>
                                      </p:cBhvr>
                                      <p:to>
                                        <p:strVal val="visible"/>
                                      </p:to>
                                    </p:set>
                                    <p:animEffect transition="in" filter="wipe(up)">
                                      <p:cBhvr>
                                        <p:cTn id="7" dur="5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4" grpId="0" autoUpdateAnimBg="0"/>
    </p:bldLst>
  </p:timing>
</p:sld>
</file>

<file path=ppt/slides/slide10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15753" name="Line 9">
            <a:extLst>
              <a:ext uri="{FF2B5EF4-FFF2-40B4-BE49-F238E27FC236}">
                <a16:creationId xmlns:a16="http://schemas.microsoft.com/office/drawing/2014/main" id="{09C9640D-E078-452F-8BA7-FB8029C7C1C7}"/>
              </a:ext>
            </a:extLst>
          </p:cNvPr>
          <p:cNvSpPr>
            <a:spLocks noChangeShapeType="1"/>
          </p:cNvSpPr>
          <p:nvPr/>
        </p:nvSpPr>
        <p:spPr bwMode="auto">
          <a:xfrm>
            <a:off x="304800" y="1828800"/>
            <a:ext cx="8534400"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uk-UA"/>
          </a:p>
        </p:txBody>
      </p:sp>
      <p:sp>
        <p:nvSpPr>
          <p:cNvPr id="415752" name="Rectangle 8">
            <a:extLst>
              <a:ext uri="{FF2B5EF4-FFF2-40B4-BE49-F238E27FC236}">
                <a16:creationId xmlns:a16="http://schemas.microsoft.com/office/drawing/2014/main" id="{6DB8ABF1-2335-45BD-9282-03B3804518B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5750" name="Rectangle 6">
            <a:extLst>
              <a:ext uri="{FF2B5EF4-FFF2-40B4-BE49-F238E27FC236}">
                <a16:creationId xmlns:a16="http://schemas.microsoft.com/office/drawing/2014/main" id="{467142C1-7524-4892-833A-81755827CA72}"/>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4100">
                <a:effectLst/>
                <a:latin typeface="Arial" panose="020B0604020202020204" pitchFamily="34" charset="0"/>
                <a:cs typeface="Arial" panose="020B0604020202020204" pitchFamily="34" charset="0"/>
              </a:rPr>
              <a:t>Five States of the Pulmonary Vasculature</a:t>
            </a:r>
            <a:endParaRPr lang="en-US" altLang="uk-UA"/>
          </a:p>
        </p:txBody>
      </p:sp>
      <p:sp>
        <p:nvSpPr>
          <p:cNvPr id="415748" name="Rectangle 4">
            <a:extLst>
              <a:ext uri="{FF2B5EF4-FFF2-40B4-BE49-F238E27FC236}">
                <a16:creationId xmlns:a16="http://schemas.microsoft.com/office/drawing/2014/main" id="{4E6C9A54-10F7-4714-B7D0-FDA1D2441EAA}"/>
              </a:ext>
            </a:extLst>
          </p:cNvPr>
          <p:cNvSpPr>
            <a:spLocks noChangeArrowheads="1"/>
          </p:cNvSpPr>
          <p:nvPr/>
        </p:nvSpPr>
        <p:spPr bwMode="auto">
          <a:xfrm>
            <a:off x="1727200" y="2552700"/>
            <a:ext cx="6502400" cy="3162300"/>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Normal </a:t>
            </a:r>
          </a:p>
          <a:p>
            <a:pPr eaLnBrk="0" hangingPunct="0">
              <a:lnSpc>
                <a:spcPct val="10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Pulmonary venous hypertension </a:t>
            </a:r>
          </a:p>
          <a:p>
            <a:pPr eaLnBrk="0" hangingPunct="0">
              <a:lnSpc>
                <a:spcPct val="10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Pulmonary arterial hypertension </a:t>
            </a:r>
          </a:p>
          <a:p>
            <a:pPr eaLnBrk="0" hangingPunct="0">
              <a:lnSpc>
                <a:spcPct val="10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Increased flow </a:t>
            </a:r>
          </a:p>
          <a:p>
            <a:pPr eaLnBrk="0" hangingPunct="0">
              <a:lnSpc>
                <a:spcPct val="105%"/>
              </a:lnSpc>
              <a:spcBef>
                <a:spcPct val="30%"/>
              </a:spcBef>
              <a:buClr>
                <a:schemeClr val="tx2"/>
              </a:buClr>
              <a:buSzPct val="50%"/>
              <a:buFont typeface="Monotype Sorts" charset="2"/>
              <a:buChar char="l"/>
            </a:pPr>
            <a:r>
              <a:rPr lang="en-US" altLang="uk-UA" sz="2900" b="1">
                <a:effectLst/>
                <a:latin typeface="Arial" panose="020B0604020202020204" pitchFamily="34" charset="0"/>
                <a:cs typeface="Arial" panose="020B0604020202020204" pitchFamily="34" charset="0"/>
              </a:rPr>
              <a:t>Decreased flow</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5748">
                                            <p:txEl>
                                              <p:pRg st="0" end="0"/>
                                            </p:txEl>
                                          </p:spTgt>
                                        </p:tgtEl>
                                        <p:attrNameLst>
                                          <p:attrName>style.visibility</p:attrName>
                                        </p:attrNameLst>
                                      </p:cBhvr>
                                      <p:to>
                                        <p:strVal val="visible"/>
                                      </p:to>
                                    </p:set>
                                    <p:animEffect transition="in" filter="wipe(up)">
                                      <p:cBhvr>
                                        <p:cTn id="7" dur="500"/>
                                        <p:tgtEl>
                                          <p:spTgt spid="41574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5748">
                                            <p:txEl>
                                              <p:pRg st="1" end="1"/>
                                            </p:txEl>
                                          </p:spTgt>
                                        </p:tgtEl>
                                        <p:attrNameLst>
                                          <p:attrName>style.visibility</p:attrName>
                                        </p:attrNameLst>
                                      </p:cBhvr>
                                      <p:to>
                                        <p:strVal val="visible"/>
                                      </p:to>
                                    </p:set>
                                    <p:animEffect transition="in" filter="wipe(up)">
                                      <p:cBhvr>
                                        <p:cTn id="11" dur="500"/>
                                        <p:tgtEl>
                                          <p:spTgt spid="415748">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15748">
                                            <p:txEl>
                                              <p:pRg st="2" end="2"/>
                                            </p:txEl>
                                          </p:spTgt>
                                        </p:tgtEl>
                                        <p:attrNameLst>
                                          <p:attrName>style.visibility</p:attrName>
                                        </p:attrNameLst>
                                      </p:cBhvr>
                                      <p:to>
                                        <p:strVal val="visible"/>
                                      </p:to>
                                    </p:set>
                                    <p:animEffect transition="in" filter="wipe(up)">
                                      <p:cBhvr>
                                        <p:cTn id="15" dur="500"/>
                                        <p:tgtEl>
                                          <p:spTgt spid="415748">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15748">
                                            <p:txEl>
                                              <p:pRg st="3" end="3"/>
                                            </p:txEl>
                                          </p:spTgt>
                                        </p:tgtEl>
                                        <p:attrNameLst>
                                          <p:attrName>style.visibility</p:attrName>
                                        </p:attrNameLst>
                                      </p:cBhvr>
                                      <p:to>
                                        <p:strVal val="visible"/>
                                      </p:to>
                                    </p:set>
                                    <p:animEffect transition="in" filter="wipe(up)">
                                      <p:cBhvr>
                                        <p:cTn id="19" dur="500"/>
                                        <p:tgtEl>
                                          <p:spTgt spid="415748">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15748">
                                            <p:txEl>
                                              <p:pRg st="4" end="4"/>
                                            </p:txEl>
                                          </p:spTgt>
                                        </p:tgtEl>
                                        <p:attrNameLst>
                                          <p:attrName>style.visibility</p:attrName>
                                        </p:attrNameLst>
                                      </p:cBhvr>
                                      <p:to>
                                        <p:strVal val="visible"/>
                                      </p:to>
                                    </p:set>
                                    <p:animEffect transition="in" filter="wipe(up)">
                                      <p:cBhvr>
                                        <p:cTn id="23" dur="500"/>
                                        <p:tgtEl>
                                          <p:spTgt spid="41574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8" grpId="0" build="p" bldLvl="2" autoUpdateAnimBg="0" advAuto="0"/>
    </p:bldLst>
  </p:timing>
</p:sld>
</file>

<file path=ppt/slides/slide10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16777" name="Picture 9">
            <a:extLst>
              <a:ext uri="{FF2B5EF4-FFF2-40B4-BE49-F238E27FC236}">
                <a16:creationId xmlns:a16="http://schemas.microsoft.com/office/drawing/2014/main" id="{999BB596-A6EC-446C-A6B7-6F795B4BF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7488"/>
            <a:ext cx="8556625" cy="6424612"/>
          </a:xfrm>
          <a:prstGeom prst="rect">
            <a:avLst/>
          </a:prstGeom>
          <a:noFill/>
          <a:extLst>
            <a:ext uri="{909E8E84-426E-40DD-AFC4-6F175D3DCCD1}">
              <a14:hiddenFill xmlns:a14="http://schemas.microsoft.com/office/drawing/2010/main">
                <a:solidFill>
                  <a:srgbClr val="FFFFFF"/>
                </a:solidFill>
              </a14:hiddenFill>
            </a:ext>
          </a:extLst>
        </p:spPr>
      </p:pic>
      <p:sp>
        <p:nvSpPr>
          <p:cNvPr id="416776" name="Rectangle 8">
            <a:extLst>
              <a:ext uri="{FF2B5EF4-FFF2-40B4-BE49-F238E27FC236}">
                <a16:creationId xmlns:a16="http://schemas.microsoft.com/office/drawing/2014/main" id="{7AF6E4E7-4B4A-4577-A45E-59B433D4FFA5}"/>
              </a:ext>
            </a:extLst>
          </p:cNvPr>
          <p:cNvSpPr>
            <a:spLocks noChangeArrowheads="1"/>
          </p:cNvSpPr>
          <p:nvPr/>
        </p:nvSpPr>
        <p:spPr bwMode="auto">
          <a:xfrm>
            <a:off x="1376363" y="2263775"/>
            <a:ext cx="1641475" cy="18065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chemeClr val="tx1"/>
                </a:solidFill>
                <a:miter lim="800%"/>
                <a:headEnd/>
                <a:tailEnd/>
              </a14:hiddenLine>
            </a:ext>
          </a:extLst>
        </p:spPr>
        <p:txBody>
          <a:bodyPr lIns="86676" tIns="42228" rIns="86676" bIns="42228" anchor="ctr"/>
          <a:lstStyle/>
          <a:p>
            <a:r>
              <a:rPr lang="en-US" altLang="uk-UA" sz="2000" b="1">
                <a:latin typeface="Arial" panose="020B0604020202020204" pitchFamily="34" charset="0"/>
                <a:cs typeface="Arial" panose="020B0604020202020204" pitchFamily="34" charset="0"/>
              </a:rPr>
              <a:t>Right Descending Pulmonary Artery</a:t>
            </a:r>
            <a:endParaRPr lang="en-US" altLang="uk-UA">
              <a:latin typeface="Arial" panose="020B0604020202020204" pitchFamily="34" charset="0"/>
            </a:endParaRPr>
          </a:p>
        </p:txBody>
      </p:sp>
      <p:sp>
        <p:nvSpPr>
          <p:cNvPr id="416775" name="Rectangle 7">
            <a:extLst>
              <a:ext uri="{FF2B5EF4-FFF2-40B4-BE49-F238E27FC236}">
                <a16:creationId xmlns:a16="http://schemas.microsoft.com/office/drawing/2014/main" id="{F5436DF6-12D6-410D-80A5-D00501A03760}"/>
              </a:ext>
            </a:extLst>
          </p:cNvPr>
          <p:cNvSpPr>
            <a:spLocks noChangeArrowheads="1"/>
          </p:cNvSpPr>
          <p:nvPr/>
        </p:nvSpPr>
        <p:spPr bwMode="auto">
          <a:xfrm>
            <a:off x="947738" y="4321175"/>
            <a:ext cx="1651000" cy="10064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pPr eaLnBrk="0" hangingPunct="0"/>
            <a:r>
              <a:rPr lang="en-US" altLang="uk-UA" sz="2000" b="1">
                <a:latin typeface="Arial" panose="020B0604020202020204" pitchFamily="34" charset="0"/>
                <a:cs typeface="Arial" panose="020B0604020202020204" pitchFamily="34" charset="0"/>
              </a:rPr>
              <a:t>Serves right middle and lower lobes</a:t>
            </a:r>
            <a:endParaRPr lang="en-US" altLang="uk-UA">
              <a:latin typeface="Arial" panose="020B0604020202020204" pitchFamily="34" charset="0"/>
            </a:endParaRPr>
          </a:p>
        </p:txBody>
      </p:sp>
      <p:sp>
        <p:nvSpPr>
          <p:cNvPr id="416774" name="Line 6">
            <a:extLst>
              <a:ext uri="{FF2B5EF4-FFF2-40B4-BE49-F238E27FC236}">
                <a16:creationId xmlns:a16="http://schemas.microsoft.com/office/drawing/2014/main" id="{6617B783-E93E-43CB-AE0B-396ACC84DD0C}"/>
              </a:ext>
            </a:extLst>
          </p:cNvPr>
          <p:cNvSpPr>
            <a:spLocks noChangeShapeType="1"/>
          </p:cNvSpPr>
          <p:nvPr/>
        </p:nvSpPr>
        <p:spPr bwMode="auto">
          <a:xfrm>
            <a:off x="3313113" y="4079875"/>
            <a:ext cx="635000" cy="441325"/>
          </a:xfrm>
          <a:prstGeom prst="line">
            <a:avLst/>
          </a:prstGeom>
          <a:noFill/>
          <a:ln w="50800">
            <a:solidFill>
              <a:srgbClr val="F51555"/>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6773" name="Line 5">
            <a:extLst>
              <a:ext uri="{FF2B5EF4-FFF2-40B4-BE49-F238E27FC236}">
                <a16:creationId xmlns:a16="http://schemas.microsoft.com/office/drawing/2014/main" id="{CEA271F8-A2EF-4924-AC7A-CC7FF8504A61}"/>
              </a:ext>
            </a:extLst>
          </p:cNvPr>
          <p:cNvSpPr>
            <a:spLocks noChangeShapeType="1"/>
          </p:cNvSpPr>
          <p:nvPr/>
        </p:nvSpPr>
        <p:spPr bwMode="auto">
          <a:xfrm>
            <a:off x="1725613" y="3940175"/>
            <a:ext cx="971550" cy="0"/>
          </a:xfrm>
          <a:prstGeom prst="line">
            <a:avLst/>
          </a:prstGeom>
          <a:noFill/>
          <a:ln w="50800">
            <a:solidFill>
              <a:srgbClr val="F5155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6772" name="Text Box 4">
            <a:extLst>
              <a:ext uri="{FF2B5EF4-FFF2-40B4-BE49-F238E27FC236}">
                <a16:creationId xmlns:a16="http://schemas.microsoft.com/office/drawing/2014/main" id="{598232D9-73C5-4A95-9FC0-1CAB0C4A0B9C}"/>
              </a:ext>
            </a:extLst>
          </p:cNvPr>
          <p:cNvSpPr txBox="1">
            <a:spLocks noChangeArrowheads="1"/>
          </p:cNvSpPr>
          <p:nvPr/>
        </p:nvSpPr>
        <p:spPr bwMode="auto">
          <a:xfrm>
            <a:off x="284163" y="430213"/>
            <a:ext cx="855345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3600" b="1">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1. Right Descending Pulmonary Artery</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6776"/>
                                        </p:tgtEl>
                                        <p:attrNameLst>
                                          <p:attrName>style.visibility</p:attrName>
                                        </p:attrNameLst>
                                      </p:cBhvr>
                                      <p:to>
                                        <p:strVal val="visible"/>
                                      </p:to>
                                    </p:set>
                                    <p:animEffect transition="in" filter="wipe(up)">
                                      <p:cBhvr>
                                        <p:cTn id="7" dur="500"/>
                                        <p:tgtEl>
                                          <p:spTgt spid="416776"/>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16774"/>
                                        </p:tgtEl>
                                        <p:attrNameLst>
                                          <p:attrName>style.visibility</p:attrName>
                                        </p:attrNameLst>
                                      </p:cBhvr>
                                      <p:to>
                                        <p:strVal val="visible"/>
                                      </p:to>
                                    </p:set>
                                    <p:anim calcmode="lin" valueType="num">
                                      <p:cBhvr>
                                        <p:cTn id="11" dur="500" fill="hold"/>
                                        <p:tgtEl>
                                          <p:spTgt spid="416774"/>
                                        </p:tgtEl>
                                        <p:attrNameLst>
                                          <p:attrName>ppt_w</p:attrName>
                                        </p:attrNameLst>
                                      </p:cBhvr>
                                      <p:tavLst>
                                        <p:tav tm="0%">
                                          <p:val>
                                            <p:fltVal val="0"/>
                                          </p:val>
                                        </p:tav>
                                        <p:tav tm="100%">
                                          <p:val>
                                            <p:strVal val="#ppt_w"/>
                                          </p:val>
                                        </p:tav>
                                      </p:tavLst>
                                    </p:anim>
                                    <p:anim calcmode="lin" valueType="num">
                                      <p:cBhvr>
                                        <p:cTn id="12" dur="500" fill="hold"/>
                                        <p:tgtEl>
                                          <p:spTgt spid="416774"/>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17" presetClass="entr" presetSubtype="10" fill="hold" nodeType="afterEffect">
                                  <p:stCondLst>
                                    <p:cond delay="0"/>
                                  </p:stCondLst>
                                  <p:childTnLst>
                                    <p:set>
                                      <p:cBhvr>
                                        <p:cTn id="15" dur="1" fill="hold">
                                          <p:stCondLst>
                                            <p:cond delay="0"/>
                                          </p:stCondLst>
                                        </p:cTn>
                                        <p:tgtEl>
                                          <p:spTgt spid="416773"/>
                                        </p:tgtEl>
                                        <p:attrNameLst>
                                          <p:attrName>style.visibility</p:attrName>
                                        </p:attrNameLst>
                                      </p:cBhvr>
                                      <p:to>
                                        <p:strVal val="visible"/>
                                      </p:to>
                                    </p:set>
                                    <p:anim calcmode="lin" valueType="num">
                                      <p:cBhvr>
                                        <p:cTn id="16" dur="500" fill="hold"/>
                                        <p:tgtEl>
                                          <p:spTgt spid="416773"/>
                                        </p:tgtEl>
                                        <p:attrNameLst>
                                          <p:attrName>ppt_w</p:attrName>
                                        </p:attrNameLst>
                                      </p:cBhvr>
                                      <p:tavLst>
                                        <p:tav tm="0%">
                                          <p:val>
                                            <p:fltVal val="0"/>
                                          </p:val>
                                        </p:tav>
                                        <p:tav tm="100%">
                                          <p:val>
                                            <p:strVal val="#ppt_w"/>
                                          </p:val>
                                        </p:tav>
                                      </p:tavLst>
                                    </p:anim>
                                    <p:anim calcmode="lin" valueType="num">
                                      <p:cBhvr>
                                        <p:cTn id="17" dur="500" fill="hold"/>
                                        <p:tgtEl>
                                          <p:spTgt spid="416773"/>
                                        </p:tgtEl>
                                        <p:attrNameLst>
                                          <p:attrName>ppt_h</p:attrName>
                                        </p:attrNameLst>
                                      </p:cBhvr>
                                      <p:tavLst>
                                        <p:tav tm="0%">
                                          <p:val>
                                            <p:strVal val="#ppt_h"/>
                                          </p:val>
                                        </p:tav>
                                        <p:tav tm="100%">
                                          <p:val>
                                            <p:strVal val="#ppt_h"/>
                                          </p:val>
                                        </p:tav>
                                      </p:tavLst>
                                    </p:anim>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16775"/>
                                        </p:tgtEl>
                                        <p:attrNameLst>
                                          <p:attrName>style.visibility</p:attrName>
                                        </p:attrNameLst>
                                      </p:cBhvr>
                                      <p:to>
                                        <p:strVal val="visible"/>
                                      </p:to>
                                    </p:set>
                                    <p:animEffect transition="in" filter="wipe(up)">
                                      <p:cBhvr>
                                        <p:cTn id="21" dur="500"/>
                                        <p:tgtEl>
                                          <p:spTgt spid="416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6" grpId="0" autoUpdateAnimBg="0"/>
      <p:bldP spid="416775" grpId="0" autoUpdateAnimBg="0"/>
    </p:bldLst>
  </p:timing>
</p:sld>
</file>

<file path=ppt/slides/slide10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17801" name="Picture 9">
            <a:extLst>
              <a:ext uri="{FF2B5EF4-FFF2-40B4-BE49-F238E27FC236}">
                <a16:creationId xmlns:a16="http://schemas.microsoft.com/office/drawing/2014/main" id="{837CC57D-570E-402D-AC64-C89122A96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9988" y="993775"/>
            <a:ext cx="3830637" cy="5537200"/>
          </a:xfrm>
          <a:prstGeom prst="rect">
            <a:avLst/>
          </a:prstGeom>
          <a:noFill/>
          <a:extLst>
            <a:ext uri="{909E8E84-426E-40DD-AFC4-6F175D3DCCD1}">
              <a14:hiddenFill xmlns:a14="http://schemas.microsoft.com/office/drawing/2010/main">
                <a:solidFill>
                  <a:srgbClr val="FFFFFF"/>
                </a:solidFill>
              </a14:hiddenFill>
            </a:ext>
          </a:extLst>
        </p:spPr>
      </p:pic>
      <p:sp>
        <p:nvSpPr>
          <p:cNvPr id="417800" name="Line 8">
            <a:extLst>
              <a:ext uri="{FF2B5EF4-FFF2-40B4-BE49-F238E27FC236}">
                <a16:creationId xmlns:a16="http://schemas.microsoft.com/office/drawing/2014/main" id="{699B5141-8C74-422D-87E8-78232009F4A5}"/>
              </a:ext>
            </a:extLst>
          </p:cNvPr>
          <p:cNvSpPr>
            <a:spLocks noChangeShapeType="1"/>
          </p:cNvSpPr>
          <p:nvPr/>
        </p:nvSpPr>
        <p:spPr bwMode="auto">
          <a:xfrm>
            <a:off x="3848100" y="3379788"/>
            <a:ext cx="438150" cy="323850"/>
          </a:xfrm>
          <a:prstGeom prst="line">
            <a:avLst/>
          </a:prstGeom>
          <a:noFill/>
          <a:ln w="50800">
            <a:solidFill>
              <a:srgbClr val="F51555"/>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17799" name="Rectangle 7">
            <a:extLst>
              <a:ext uri="{FF2B5EF4-FFF2-40B4-BE49-F238E27FC236}">
                <a16:creationId xmlns:a16="http://schemas.microsoft.com/office/drawing/2014/main" id="{5A3D3687-4B74-4BBE-A945-8EF93952D363}"/>
              </a:ext>
            </a:extLst>
          </p:cNvPr>
          <p:cNvSpPr>
            <a:spLocks noChangeArrowheads="1"/>
          </p:cNvSpPr>
          <p:nvPr/>
        </p:nvSpPr>
        <p:spPr bwMode="auto">
          <a:xfrm>
            <a:off x="2532063" y="1409700"/>
            <a:ext cx="2035175" cy="13112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Lst>
        </p:spPr>
        <p:txBody>
          <a:bodyPr>
            <a:spAutoFit/>
          </a:bodyPr>
          <a:lstStyle/>
          <a:p>
            <a:pPr eaLnBrk="0" hangingPunct="0"/>
            <a:r>
              <a:rPr lang="en-US" altLang="uk-UA" sz="2000" b="1">
                <a:latin typeface="Arial" panose="020B0604020202020204" pitchFamily="34" charset="0"/>
                <a:cs typeface="Arial" panose="020B0604020202020204" pitchFamily="34" charset="0"/>
              </a:rPr>
              <a:t>Diameter can be measured (before bifurcation)</a:t>
            </a:r>
            <a:endParaRPr lang="en-US" altLang="uk-UA">
              <a:latin typeface="Arial" panose="020B0604020202020204" pitchFamily="34" charset="0"/>
            </a:endParaRPr>
          </a:p>
        </p:txBody>
      </p:sp>
      <p:sp>
        <p:nvSpPr>
          <p:cNvPr id="417798" name="Rectangle 6">
            <a:extLst>
              <a:ext uri="{FF2B5EF4-FFF2-40B4-BE49-F238E27FC236}">
                <a16:creationId xmlns:a16="http://schemas.microsoft.com/office/drawing/2014/main" id="{C6E2C72F-D433-40C8-8A49-A5F56F6E4557}"/>
              </a:ext>
            </a:extLst>
          </p:cNvPr>
          <p:cNvSpPr>
            <a:spLocks noChangeArrowheads="1"/>
          </p:cNvSpPr>
          <p:nvPr/>
        </p:nvSpPr>
        <p:spPr bwMode="auto">
          <a:xfrm>
            <a:off x="4540250" y="3525838"/>
            <a:ext cx="1482725" cy="8223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spAutoFit/>
          </a:bodyPr>
          <a:lstStyle/>
          <a:p>
            <a:pPr algn="ctr" eaLnBrk="0" hangingPunct="0"/>
            <a:r>
              <a:rPr lang="en-US" altLang="uk-UA" sz="2400" b="1">
                <a:solidFill>
                  <a:srgbClr val="F51555"/>
                </a:solidFill>
                <a:latin typeface="Arial" panose="020B0604020202020204" pitchFamily="34" charset="0"/>
                <a:cs typeface="Arial" panose="020B0604020202020204" pitchFamily="34" charset="0"/>
              </a:rPr>
              <a:t>RDPA </a:t>
            </a:r>
            <a:br>
              <a:rPr lang="en-US" altLang="uk-UA" sz="2400" b="1">
                <a:solidFill>
                  <a:srgbClr val="F51555"/>
                </a:solidFill>
                <a:latin typeface="Arial" panose="020B0604020202020204" pitchFamily="34" charset="0"/>
                <a:cs typeface="Arial" panose="020B0604020202020204" pitchFamily="34" charset="0"/>
              </a:rPr>
            </a:br>
            <a:r>
              <a:rPr lang="en-US" altLang="uk-UA" sz="2400" b="1">
                <a:solidFill>
                  <a:srgbClr val="F51555"/>
                </a:solidFill>
                <a:latin typeface="Arial" panose="020B0604020202020204" pitchFamily="34" charset="0"/>
                <a:cs typeface="Arial" panose="020B0604020202020204" pitchFamily="34" charset="0"/>
              </a:rPr>
              <a:t>&lt; 17 mm</a:t>
            </a:r>
            <a:r>
              <a:rPr lang="en-US" altLang="uk-UA" sz="2000"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sp>
        <p:nvSpPr>
          <p:cNvPr id="417797" name="Text Box 5">
            <a:extLst>
              <a:ext uri="{FF2B5EF4-FFF2-40B4-BE49-F238E27FC236}">
                <a16:creationId xmlns:a16="http://schemas.microsoft.com/office/drawing/2014/main" id="{5ED24626-A750-42DD-BFDD-A4B7BE36619F}"/>
              </a:ext>
            </a:extLst>
          </p:cNvPr>
          <p:cNvSpPr txBox="1">
            <a:spLocks noChangeArrowheads="1"/>
          </p:cNvSpPr>
          <p:nvPr/>
        </p:nvSpPr>
        <p:spPr bwMode="auto">
          <a:xfrm>
            <a:off x="287338" y="328613"/>
            <a:ext cx="855345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FAFD0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3600" b="1">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1. Right Descending Pulmonary Artery</a:t>
            </a:r>
            <a:endParaRPr lang="en-US" altLang="uk-UA">
              <a:latin typeface="Arial" panose="020B0604020202020204" pitchFamily="34" charset="0"/>
            </a:endParaRPr>
          </a:p>
        </p:txBody>
      </p:sp>
      <p:sp>
        <p:nvSpPr>
          <p:cNvPr id="417796" name="Text Box 4">
            <a:extLst>
              <a:ext uri="{FF2B5EF4-FFF2-40B4-BE49-F238E27FC236}">
                <a16:creationId xmlns:a16="http://schemas.microsoft.com/office/drawing/2014/main" id="{CFFDBAD1-F3B3-4DEF-BECC-F800B5153B77}"/>
              </a:ext>
            </a:extLst>
          </p:cNvPr>
          <p:cNvSpPr txBox="1">
            <a:spLocks noChangeArrowheads="1"/>
          </p:cNvSpPr>
          <p:nvPr/>
        </p:nvSpPr>
        <p:spPr bwMode="auto">
          <a:xfrm>
            <a:off x="6559550" y="3459163"/>
            <a:ext cx="2297113" cy="3013075"/>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28575">
                <a:solidFill>
                  <a:srgbClr val="E82269"/>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
              </a:spcBef>
            </a:pPr>
            <a:r>
              <a:rPr lang="en-US" altLang="uk-UA" sz="2400" b="1">
                <a:latin typeface="Arial" panose="020B0604020202020204" pitchFamily="34" charset="0"/>
                <a:cs typeface="Arial" panose="020B0604020202020204" pitchFamily="34" charset="0"/>
              </a:rPr>
              <a:t>Normally, the right descending pulmonary artery should not be more than 17mm in diameter</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7799"/>
                                        </p:tgtEl>
                                        <p:attrNameLst>
                                          <p:attrName>style.visibility</p:attrName>
                                        </p:attrNameLst>
                                      </p:cBhvr>
                                      <p:to>
                                        <p:strVal val="visible"/>
                                      </p:to>
                                    </p:set>
                                    <p:animEffect transition="in" filter="wipe(up)">
                                      <p:cBhvr>
                                        <p:cTn id="7" dur="500"/>
                                        <p:tgtEl>
                                          <p:spTgt spid="417799"/>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417800"/>
                                        </p:tgtEl>
                                        <p:attrNameLst>
                                          <p:attrName>style.visibility</p:attrName>
                                        </p:attrNameLst>
                                      </p:cBhvr>
                                      <p:to>
                                        <p:strVal val="visible"/>
                                      </p:to>
                                    </p:set>
                                    <p:anim calcmode="lin" valueType="num">
                                      <p:cBhvr>
                                        <p:cTn id="11" dur="500" fill="hold"/>
                                        <p:tgtEl>
                                          <p:spTgt spid="417800"/>
                                        </p:tgtEl>
                                        <p:attrNameLst>
                                          <p:attrName>ppt_w</p:attrName>
                                        </p:attrNameLst>
                                      </p:cBhvr>
                                      <p:tavLst>
                                        <p:tav tm="0%">
                                          <p:val>
                                            <p:fltVal val="0"/>
                                          </p:val>
                                        </p:tav>
                                        <p:tav tm="100%">
                                          <p:val>
                                            <p:strVal val="#ppt_w"/>
                                          </p:val>
                                        </p:tav>
                                      </p:tavLst>
                                    </p:anim>
                                    <p:anim calcmode="lin" valueType="num">
                                      <p:cBhvr>
                                        <p:cTn id="12" dur="500" fill="hold"/>
                                        <p:tgtEl>
                                          <p:spTgt spid="417800"/>
                                        </p:tgtEl>
                                        <p:attrNameLst>
                                          <p:attrName>ppt_h</p:attrName>
                                        </p:attrNameLst>
                                      </p:cBhvr>
                                      <p:tavLst>
                                        <p:tav tm="0%">
                                          <p:val>
                                            <p:strVal val="#ppt_h"/>
                                          </p:val>
                                        </p:tav>
                                        <p:tav tm="100%">
                                          <p:val>
                                            <p:strVal val="#ppt_h"/>
                                          </p:val>
                                        </p:tav>
                                      </p:tavLst>
                                    </p:anim>
                                  </p:childTnLst>
                                </p:cTn>
                              </p:par>
                            </p:childTnLst>
                          </p:cTn>
                        </p:par>
                        <p:par>
                          <p:cTn id="13" fill="hold" nodeType="afterGroup">
                            <p:stCondLst>
                              <p:cond delay="1000"/>
                            </p:stCondLst>
                            <p:childTnLst>
                              <p:par>
                                <p:cTn id="14" presetID="23" presetClass="entr" presetSubtype="16" fill="hold" grpId="0" nodeType="afterEffect">
                                  <p:stCondLst>
                                    <p:cond delay="3000"/>
                                  </p:stCondLst>
                                  <p:childTnLst>
                                    <p:set>
                                      <p:cBhvr>
                                        <p:cTn id="15" dur="1" fill="hold">
                                          <p:stCondLst>
                                            <p:cond delay="0"/>
                                          </p:stCondLst>
                                        </p:cTn>
                                        <p:tgtEl>
                                          <p:spTgt spid="417798"/>
                                        </p:tgtEl>
                                        <p:attrNameLst>
                                          <p:attrName>style.visibility</p:attrName>
                                        </p:attrNameLst>
                                      </p:cBhvr>
                                      <p:to>
                                        <p:strVal val="visible"/>
                                      </p:to>
                                    </p:set>
                                    <p:anim calcmode="lin" valueType="num">
                                      <p:cBhvr>
                                        <p:cTn id="16" dur="500" fill="hold"/>
                                        <p:tgtEl>
                                          <p:spTgt spid="417798"/>
                                        </p:tgtEl>
                                        <p:attrNameLst>
                                          <p:attrName>ppt_w</p:attrName>
                                        </p:attrNameLst>
                                      </p:cBhvr>
                                      <p:tavLst>
                                        <p:tav tm="0%">
                                          <p:val>
                                            <p:fltVal val="0"/>
                                          </p:val>
                                        </p:tav>
                                        <p:tav tm="100%">
                                          <p:val>
                                            <p:strVal val="#ppt_w"/>
                                          </p:val>
                                        </p:tav>
                                      </p:tavLst>
                                    </p:anim>
                                    <p:anim calcmode="lin" valueType="num">
                                      <p:cBhvr>
                                        <p:cTn id="17" dur="500" fill="hold"/>
                                        <p:tgtEl>
                                          <p:spTgt spid="417798"/>
                                        </p:tgtEl>
                                        <p:attrNameLst>
                                          <p:attrName>ppt_h</p:attrName>
                                        </p:attrNameLst>
                                      </p:cBhvr>
                                      <p:tavLst>
                                        <p:tav tm="0%">
                                          <p:val>
                                            <p:fltVal val="0"/>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9" grpId="0" autoUpdateAnimBg="0"/>
      <p:bldP spid="417798" grpId="0" autoUpdateAnimBg="0"/>
    </p:bldLst>
  </p:timing>
</p:sld>
</file>

<file path=ppt/slides/slide10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79906" name="Group 2">
            <a:extLst>
              <a:ext uri="{FF2B5EF4-FFF2-40B4-BE49-F238E27FC236}">
                <a16:creationId xmlns:a16="http://schemas.microsoft.com/office/drawing/2014/main" id="{C60BAADF-42A5-464A-BDD9-829EBB3CC038}"/>
              </a:ext>
            </a:extLst>
          </p:cNvPr>
          <p:cNvGrpSpPr>
            <a:grpSpLocks/>
          </p:cNvGrpSpPr>
          <p:nvPr/>
        </p:nvGrpSpPr>
        <p:grpSpPr bwMode="auto">
          <a:xfrm>
            <a:off x="1588" y="0"/>
            <a:ext cx="9140825" cy="6850063"/>
            <a:chOff x="0" y="0"/>
            <a:chExt cx="5758" cy="4315"/>
          </a:xfrm>
        </p:grpSpPr>
        <p:grpSp>
          <p:nvGrpSpPr>
            <p:cNvPr id="379907" name="Group 3">
              <a:extLst>
                <a:ext uri="{FF2B5EF4-FFF2-40B4-BE49-F238E27FC236}">
                  <a16:creationId xmlns:a16="http://schemas.microsoft.com/office/drawing/2014/main" id="{3CC20042-9EF3-4CA0-89CA-C19678A297F8}"/>
                </a:ext>
              </a:extLst>
            </p:cNvPr>
            <p:cNvGrpSpPr>
              <a:grpSpLocks/>
            </p:cNvGrpSpPr>
            <p:nvPr/>
          </p:nvGrpSpPr>
          <p:grpSpPr bwMode="auto">
            <a:xfrm>
              <a:off x="1728" y="2230"/>
              <a:ext cx="4027" cy="2085"/>
              <a:chOff x="1728" y="2230"/>
              <a:chExt cx="4027" cy="2085"/>
            </a:xfrm>
          </p:grpSpPr>
          <p:sp>
            <p:nvSpPr>
              <p:cNvPr id="379908" name="Freeform 4">
                <a:extLst>
                  <a:ext uri="{FF2B5EF4-FFF2-40B4-BE49-F238E27FC236}">
                    <a16:creationId xmlns:a16="http://schemas.microsoft.com/office/drawing/2014/main" id="{34959DC9-50CB-4705-9328-1CEB85FEBD06}"/>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9909" name="Freeform 5">
                <a:extLst>
                  <a:ext uri="{FF2B5EF4-FFF2-40B4-BE49-F238E27FC236}">
                    <a16:creationId xmlns:a16="http://schemas.microsoft.com/office/drawing/2014/main" id="{667F508E-989A-408E-97A6-3A1EB4493931}"/>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9910" name="Freeform 6">
                <a:extLst>
                  <a:ext uri="{FF2B5EF4-FFF2-40B4-BE49-F238E27FC236}">
                    <a16:creationId xmlns:a16="http://schemas.microsoft.com/office/drawing/2014/main" id="{E70DF754-92F6-43B0-A999-3A7C294B35C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9911" name="Freeform 7">
                <a:extLst>
                  <a:ext uri="{FF2B5EF4-FFF2-40B4-BE49-F238E27FC236}">
                    <a16:creationId xmlns:a16="http://schemas.microsoft.com/office/drawing/2014/main" id="{5F7EF3D8-0BE6-41F9-A8E2-A34800BEA56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9912" name="Freeform 8">
                <a:extLst>
                  <a:ext uri="{FF2B5EF4-FFF2-40B4-BE49-F238E27FC236}">
                    <a16:creationId xmlns:a16="http://schemas.microsoft.com/office/drawing/2014/main" id="{355DFEED-BD3F-4EAA-80CE-084804F26B7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79913" name="Freeform 9">
              <a:extLst>
                <a:ext uri="{FF2B5EF4-FFF2-40B4-BE49-F238E27FC236}">
                  <a16:creationId xmlns:a16="http://schemas.microsoft.com/office/drawing/2014/main" id="{67FD3339-40D6-4354-88F3-B538151D49C3}"/>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79914" name="Freeform 10">
              <a:extLst>
                <a:ext uri="{FF2B5EF4-FFF2-40B4-BE49-F238E27FC236}">
                  <a16:creationId xmlns:a16="http://schemas.microsoft.com/office/drawing/2014/main" id="{38DBB963-9C68-46C1-90E6-5091FD0BAD06}"/>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79915" name="Rectangle 11">
            <a:extLst>
              <a:ext uri="{FF2B5EF4-FFF2-40B4-BE49-F238E27FC236}">
                <a16:creationId xmlns:a16="http://schemas.microsoft.com/office/drawing/2014/main" id="{B6C86B74-F932-450B-A7DE-8634ACD13E84}"/>
              </a:ext>
            </a:extLst>
          </p:cNvPr>
          <p:cNvSpPr>
            <a:spLocks noChangeArrowheads="1"/>
          </p:cNvSpPr>
          <p:nvPr/>
        </p:nvSpPr>
        <p:spPr bwMode="auto">
          <a:xfrm>
            <a:off x="458788" y="274638"/>
            <a:ext cx="8229600" cy="81915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Normal heart contours</a:t>
            </a:r>
            <a:endParaRPr lang="en-US" altLang="uk-UA"/>
          </a:p>
        </p:txBody>
      </p:sp>
      <p:pic>
        <p:nvPicPr>
          <p:cNvPr id="379916" name="Picture 12">
            <a:extLst>
              <a:ext uri="{FF2B5EF4-FFF2-40B4-BE49-F238E27FC236}">
                <a16:creationId xmlns:a16="http://schemas.microsoft.com/office/drawing/2014/main" id="{49025FD9-E119-40A3-A17A-E1FFA540D396}"/>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l="24.825%" t="16.357%" r="17.686%" b="56.287%"/>
          <a:stretch>
            <a:fillRect/>
          </a:stretch>
        </p:blipFill>
        <p:spPr bwMode="auto">
          <a:xfrm>
            <a:off x="1700213" y="1173163"/>
            <a:ext cx="5975350" cy="5684837"/>
          </a:xfrm>
          <a:prstGeom prst="rect">
            <a:avLst/>
          </a:prstGeom>
          <a:noFill/>
          <a:ln w="76200">
            <a:solidFill>
              <a:srgbClr val="000000"/>
            </a:solidFill>
            <a:miter lim="800%"/>
            <a:headEnd/>
            <a:tailEnd/>
          </a:ln>
          <a:extLst>
            <a:ext uri="{909E8E84-426E-40DD-AFC4-6F175D3DCCD1}">
              <a14:hiddenFill xmlns:a14="http://schemas.microsoft.com/office/drawing/2010/main">
                <a:solidFill>
                  <a:srgbClr val="FFFFFF"/>
                </a:solidFill>
              </a14:hiddenFill>
            </a:ext>
          </a:extLst>
        </p:spPr>
      </p:pic>
      <p:grpSp>
        <p:nvGrpSpPr>
          <p:cNvPr id="379917" name="Group 13">
            <a:extLst>
              <a:ext uri="{FF2B5EF4-FFF2-40B4-BE49-F238E27FC236}">
                <a16:creationId xmlns:a16="http://schemas.microsoft.com/office/drawing/2014/main" id="{5355BA24-5995-4E58-B96E-C949817AD06C}"/>
              </a:ext>
            </a:extLst>
          </p:cNvPr>
          <p:cNvGrpSpPr>
            <a:grpSpLocks/>
          </p:cNvGrpSpPr>
          <p:nvPr/>
        </p:nvGrpSpPr>
        <p:grpSpPr bwMode="auto">
          <a:xfrm>
            <a:off x="5637213" y="4084638"/>
            <a:ext cx="1473200" cy="1209675"/>
            <a:chOff x="3550" y="2573"/>
            <a:chExt cx="928" cy="762"/>
          </a:xfrm>
        </p:grpSpPr>
        <p:sp>
          <p:nvSpPr>
            <p:cNvPr id="379918" name="Arc 14">
              <a:extLst>
                <a:ext uri="{FF2B5EF4-FFF2-40B4-BE49-F238E27FC236}">
                  <a16:creationId xmlns:a16="http://schemas.microsoft.com/office/drawing/2014/main" id="{C1B2C872-F897-40A8-884D-309291FDFD92}"/>
                </a:ext>
              </a:extLst>
            </p:cNvPr>
            <p:cNvSpPr>
              <a:spLocks/>
            </p:cNvSpPr>
            <p:nvPr/>
          </p:nvSpPr>
          <p:spPr bwMode="auto">
            <a:xfrm rot="19415540" flipH="1">
              <a:off x="3550" y="2666"/>
              <a:ext cx="148" cy="669"/>
            </a:xfrm>
            <a:custGeom>
              <a:avLst/>
              <a:gdLst>
                <a:gd name="G0" fmla="+- 0 0 0"/>
                <a:gd name="G1" fmla="+- 21600 0 0"/>
                <a:gd name="G2" fmla="+- 21600 0 0"/>
                <a:gd name="T0" fmla="*/ 0 w 21600"/>
                <a:gd name="T1" fmla="*/ 0 h 38612"/>
                <a:gd name="T2" fmla="*/ 13310 w 21600"/>
                <a:gd name="T3" fmla="*/ 38612 h 38612"/>
                <a:gd name="T4" fmla="*/ 0 w 21600"/>
                <a:gd name="T5" fmla="*/ 21600 h 38612"/>
              </a:gdLst>
              <a:ahLst/>
              <a:cxnLst>
                <a:cxn ang="0">
                  <a:pos x="T0" y="T1"/>
                </a:cxn>
                <a:cxn ang="0">
                  <a:pos x="T2" y="T3"/>
                </a:cxn>
                <a:cxn ang="0">
                  <a:pos x="T4" y="T5"/>
                </a:cxn>
              </a:cxnLst>
              <a:rect l="0" t="0" r="r" b="b"/>
              <a:pathLst>
                <a:path w="21600" h="38612" fill="none" extrusionOk="0">
                  <a:moveTo>
                    <a:pt x="-1" y="0"/>
                  </a:moveTo>
                  <a:cubicBezTo>
                    <a:pt x="11929" y="0"/>
                    <a:pt x="21600" y="9670"/>
                    <a:pt x="21600" y="21600"/>
                  </a:cubicBezTo>
                  <a:cubicBezTo>
                    <a:pt x="21600" y="28243"/>
                    <a:pt x="18542" y="34518"/>
                    <a:pt x="13309" y="38611"/>
                  </a:cubicBezTo>
                </a:path>
                <a:path w="21600" h="38612" stroke="0" extrusionOk="0">
                  <a:moveTo>
                    <a:pt x="-1" y="0"/>
                  </a:moveTo>
                  <a:cubicBezTo>
                    <a:pt x="11929" y="0"/>
                    <a:pt x="21600" y="9670"/>
                    <a:pt x="21600" y="21600"/>
                  </a:cubicBezTo>
                  <a:cubicBezTo>
                    <a:pt x="21600" y="28243"/>
                    <a:pt x="18542" y="34518"/>
                    <a:pt x="13309" y="38611"/>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79919" name="Text Box 15">
              <a:extLst>
                <a:ext uri="{FF2B5EF4-FFF2-40B4-BE49-F238E27FC236}">
                  <a16:creationId xmlns:a16="http://schemas.microsoft.com/office/drawing/2014/main" id="{431BEE35-DACD-40BC-BFEF-A69C2537BE4F}"/>
                </a:ext>
              </a:extLst>
            </p:cNvPr>
            <p:cNvSpPr txBox="1">
              <a:spLocks noChangeArrowheads="1"/>
            </p:cNvSpPr>
            <p:nvPr/>
          </p:nvSpPr>
          <p:spPr bwMode="auto">
            <a:xfrm>
              <a:off x="3707" y="2573"/>
              <a:ext cx="771" cy="518"/>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400" b="1">
                  <a:solidFill>
                    <a:srgbClr val="FF0211"/>
                  </a:solidFill>
                  <a:latin typeface="Arial" panose="020B0604020202020204" pitchFamily="34" charset="0"/>
                  <a:cs typeface="Arial" panose="020B0604020202020204" pitchFamily="34" charset="0"/>
                </a:rPr>
                <a:t>Left atrium</a:t>
              </a:r>
              <a:endParaRPr lang="en-US" altLang="uk-UA">
                <a:latin typeface="Arial" panose="020B0604020202020204" pitchFamily="34" charset="0"/>
              </a:endParaRPr>
            </a:p>
          </p:txBody>
        </p:sp>
      </p:grpSp>
      <p:grpSp>
        <p:nvGrpSpPr>
          <p:cNvPr id="379920" name="Group 16">
            <a:extLst>
              <a:ext uri="{FF2B5EF4-FFF2-40B4-BE49-F238E27FC236}">
                <a16:creationId xmlns:a16="http://schemas.microsoft.com/office/drawing/2014/main" id="{CDF42E5B-C0F3-439A-896F-5BC4390D7D48}"/>
              </a:ext>
            </a:extLst>
          </p:cNvPr>
          <p:cNvGrpSpPr>
            <a:grpSpLocks/>
          </p:cNvGrpSpPr>
          <p:nvPr/>
        </p:nvGrpSpPr>
        <p:grpSpPr bwMode="auto">
          <a:xfrm>
            <a:off x="6086475" y="5199063"/>
            <a:ext cx="1866900" cy="1062037"/>
            <a:chOff x="3833" y="3275"/>
            <a:chExt cx="1176" cy="669"/>
          </a:xfrm>
        </p:grpSpPr>
        <p:sp>
          <p:nvSpPr>
            <p:cNvPr id="379921" name="Arc 17">
              <a:extLst>
                <a:ext uri="{FF2B5EF4-FFF2-40B4-BE49-F238E27FC236}">
                  <a16:creationId xmlns:a16="http://schemas.microsoft.com/office/drawing/2014/main" id="{FC36AA06-7DA0-4036-94A8-C0B726EFCDD2}"/>
                </a:ext>
              </a:extLst>
            </p:cNvPr>
            <p:cNvSpPr>
              <a:spLocks/>
            </p:cNvSpPr>
            <p:nvPr/>
          </p:nvSpPr>
          <p:spPr bwMode="auto">
            <a:xfrm rot="-668502">
              <a:off x="3833" y="3275"/>
              <a:ext cx="148" cy="669"/>
            </a:xfrm>
            <a:custGeom>
              <a:avLst/>
              <a:gdLst>
                <a:gd name="G0" fmla="+- 0 0 0"/>
                <a:gd name="G1" fmla="+- 21600 0 0"/>
                <a:gd name="G2" fmla="+- 21600 0 0"/>
                <a:gd name="T0" fmla="*/ 0 w 21600"/>
                <a:gd name="T1" fmla="*/ 0 h 38612"/>
                <a:gd name="T2" fmla="*/ 13310 w 21600"/>
                <a:gd name="T3" fmla="*/ 38612 h 38612"/>
                <a:gd name="T4" fmla="*/ 0 w 21600"/>
                <a:gd name="T5" fmla="*/ 21600 h 38612"/>
              </a:gdLst>
              <a:ahLst/>
              <a:cxnLst>
                <a:cxn ang="0">
                  <a:pos x="T0" y="T1"/>
                </a:cxn>
                <a:cxn ang="0">
                  <a:pos x="T2" y="T3"/>
                </a:cxn>
                <a:cxn ang="0">
                  <a:pos x="T4" y="T5"/>
                </a:cxn>
              </a:cxnLst>
              <a:rect l="0" t="0" r="r" b="b"/>
              <a:pathLst>
                <a:path w="21600" h="38612" fill="none" extrusionOk="0">
                  <a:moveTo>
                    <a:pt x="-1" y="0"/>
                  </a:moveTo>
                  <a:cubicBezTo>
                    <a:pt x="11929" y="0"/>
                    <a:pt x="21600" y="9670"/>
                    <a:pt x="21600" y="21600"/>
                  </a:cubicBezTo>
                  <a:cubicBezTo>
                    <a:pt x="21600" y="28243"/>
                    <a:pt x="18542" y="34518"/>
                    <a:pt x="13309" y="38611"/>
                  </a:cubicBezTo>
                </a:path>
                <a:path w="21600" h="38612" stroke="0" extrusionOk="0">
                  <a:moveTo>
                    <a:pt x="-1" y="0"/>
                  </a:moveTo>
                  <a:cubicBezTo>
                    <a:pt x="11929" y="0"/>
                    <a:pt x="21600" y="9670"/>
                    <a:pt x="21600" y="21600"/>
                  </a:cubicBezTo>
                  <a:cubicBezTo>
                    <a:pt x="21600" y="28243"/>
                    <a:pt x="18542" y="34518"/>
                    <a:pt x="13309" y="38611"/>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79922" name="Text Box 18">
              <a:extLst>
                <a:ext uri="{FF2B5EF4-FFF2-40B4-BE49-F238E27FC236}">
                  <a16:creationId xmlns:a16="http://schemas.microsoft.com/office/drawing/2014/main" id="{D73F8369-F5E4-4289-9822-A990D789381C}"/>
                </a:ext>
              </a:extLst>
            </p:cNvPr>
            <p:cNvSpPr txBox="1">
              <a:spLocks noChangeArrowheads="1"/>
            </p:cNvSpPr>
            <p:nvPr/>
          </p:nvSpPr>
          <p:spPr bwMode="auto">
            <a:xfrm>
              <a:off x="4003" y="3373"/>
              <a:ext cx="1006" cy="518"/>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spcBef>
                  <a:spcPct val="50%"/>
                </a:spcBef>
              </a:pPr>
              <a:r>
                <a:rPr lang="en-US" altLang="uk-UA" sz="2400" b="1">
                  <a:solidFill>
                    <a:srgbClr val="FF0211"/>
                  </a:solidFill>
                  <a:latin typeface="Arial" panose="020B0604020202020204" pitchFamily="34" charset="0"/>
                  <a:cs typeface="Arial" panose="020B0604020202020204" pitchFamily="34" charset="0"/>
                </a:rPr>
                <a:t>Left ventricle</a:t>
              </a:r>
              <a:endParaRPr lang="en-US" altLang="uk-UA">
                <a:latin typeface="Arial" panose="020B0604020202020204" pitchFamily="34" charset="0"/>
              </a:endParaRPr>
            </a:p>
          </p:txBody>
        </p:sp>
      </p:grpSp>
      <p:grpSp>
        <p:nvGrpSpPr>
          <p:cNvPr id="379923" name="Group 19">
            <a:extLst>
              <a:ext uri="{FF2B5EF4-FFF2-40B4-BE49-F238E27FC236}">
                <a16:creationId xmlns:a16="http://schemas.microsoft.com/office/drawing/2014/main" id="{B7CF2E4F-0F04-4964-9081-F593A71100C2}"/>
              </a:ext>
            </a:extLst>
          </p:cNvPr>
          <p:cNvGrpSpPr>
            <a:grpSpLocks/>
          </p:cNvGrpSpPr>
          <p:nvPr/>
        </p:nvGrpSpPr>
        <p:grpSpPr bwMode="auto">
          <a:xfrm>
            <a:off x="2097088" y="4438650"/>
            <a:ext cx="2019300" cy="1062038"/>
            <a:chOff x="1320" y="2796"/>
            <a:chExt cx="1272" cy="669"/>
          </a:xfrm>
        </p:grpSpPr>
        <p:sp>
          <p:nvSpPr>
            <p:cNvPr id="379924" name="Line 20">
              <a:extLst>
                <a:ext uri="{FF2B5EF4-FFF2-40B4-BE49-F238E27FC236}">
                  <a16:creationId xmlns:a16="http://schemas.microsoft.com/office/drawing/2014/main" id="{3E4C18CD-00FB-4B78-8596-E3B98C8607F2}"/>
                </a:ext>
              </a:extLst>
            </p:cNvPr>
            <p:cNvSpPr>
              <a:spLocks noChangeShapeType="1"/>
            </p:cNvSpPr>
            <p:nvPr/>
          </p:nvSpPr>
          <p:spPr bwMode="auto">
            <a:xfrm flipH="1">
              <a:off x="2434" y="2945"/>
              <a:ext cx="158" cy="52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79925" name="Text Box 21">
              <a:extLst>
                <a:ext uri="{FF2B5EF4-FFF2-40B4-BE49-F238E27FC236}">
                  <a16:creationId xmlns:a16="http://schemas.microsoft.com/office/drawing/2014/main" id="{BDF20B30-CFDD-409F-A614-3D67B43DFDEB}"/>
                </a:ext>
              </a:extLst>
            </p:cNvPr>
            <p:cNvSpPr txBox="1">
              <a:spLocks noChangeArrowheads="1"/>
            </p:cNvSpPr>
            <p:nvPr/>
          </p:nvSpPr>
          <p:spPr bwMode="auto">
            <a:xfrm>
              <a:off x="1440" y="2936"/>
              <a:ext cx="901" cy="48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endParaRPr lang="uk-UA" altLang="uk-UA">
                <a:latin typeface="Arial" panose="020B0604020202020204" pitchFamily="34" charset="0"/>
              </a:endParaRPr>
            </a:p>
          </p:txBody>
        </p:sp>
        <p:sp>
          <p:nvSpPr>
            <p:cNvPr id="379926" name="Text Box 22">
              <a:extLst>
                <a:ext uri="{FF2B5EF4-FFF2-40B4-BE49-F238E27FC236}">
                  <a16:creationId xmlns:a16="http://schemas.microsoft.com/office/drawing/2014/main" id="{73E39960-5F72-43D9-8751-4C3A69C12614}"/>
                </a:ext>
              </a:extLst>
            </p:cNvPr>
            <p:cNvSpPr txBox="1">
              <a:spLocks noChangeArrowheads="1"/>
            </p:cNvSpPr>
            <p:nvPr/>
          </p:nvSpPr>
          <p:spPr bwMode="auto">
            <a:xfrm>
              <a:off x="1320" y="2796"/>
              <a:ext cx="1226" cy="596"/>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800" b="1">
                  <a:solidFill>
                    <a:srgbClr val="FF0211"/>
                  </a:solidFill>
                  <a:latin typeface="Arial" panose="020B0604020202020204" pitchFamily="34" charset="0"/>
                  <a:cs typeface="Arial" panose="020B0604020202020204" pitchFamily="34" charset="0"/>
                </a:rPr>
                <a:t>Right atrium</a:t>
              </a:r>
              <a:endParaRPr lang="en-US" altLang="uk-UA">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9923"/>
                                        </p:tgtEl>
                                        <p:attrNameLst>
                                          <p:attrName>style.visibility</p:attrName>
                                        </p:attrNameLst>
                                      </p:cBhvr>
                                      <p:to>
                                        <p:strVal val="visible"/>
                                      </p:to>
                                    </p:set>
                                    <p:animEffect transition="in" filter="wipe(up)">
                                      <p:cBhvr>
                                        <p:cTn id="7" dur="500"/>
                                        <p:tgtEl>
                                          <p:spTgt spid="3799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9917"/>
                                        </p:tgtEl>
                                        <p:attrNameLst>
                                          <p:attrName>style.visibility</p:attrName>
                                        </p:attrNameLst>
                                      </p:cBhvr>
                                      <p:to>
                                        <p:strVal val="visible"/>
                                      </p:to>
                                    </p:set>
                                    <p:animEffect transition="in" filter="wipe(up)">
                                      <p:cBhvr>
                                        <p:cTn id="12" dur="500"/>
                                        <p:tgtEl>
                                          <p:spTgt spid="3799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79920"/>
                                        </p:tgtEl>
                                        <p:attrNameLst>
                                          <p:attrName>style.visibility</p:attrName>
                                        </p:attrNameLst>
                                      </p:cBhvr>
                                      <p:to>
                                        <p:strVal val="visible"/>
                                      </p:to>
                                    </p:set>
                                    <p:animEffect transition="in" filter="wipe(up)">
                                      <p:cBhvr>
                                        <p:cTn id="17" dur="500"/>
                                        <p:tgtEl>
                                          <p:spTgt spid="379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0930" name="Group 2">
            <a:extLst>
              <a:ext uri="{FF2B5EF4-FFF2-40B4-BE49-F238E27FC236}">
                <a16:creationId xmlns:a16="http://schemas.microsoft.com/office/drawing/2014/main" id="{4216BBCE-03C8-4B1E-86E2-564F7547E897}"/>
              </a:ext>
            </a:extLst>
          </p:cNvPr>
          <p:cNvGrpSpPr>
            <a:grpSpLocks/>
          </p:cNvGrpSpPr>
          <p:nvPr/>
        </p:nvGrpSpPr>
        <p:grpSpPr bwMode="auto">
          <a:xfrm>
            <a:off x="0" y="0"/>
            <a:ext cx="9140825" cy="6850063"/>
            <a:chOff x="0" y="0"/>
            <a:chExt cx="5758" cy="4315"/>
          </a:xfrm>
        </p:grpSpPr>
        <p:grpSp>
          <p:nvGrpSpPr>
            <p:cNvPr id="380931" name="Group 3">
              <a:extLst>
                <a:ext uri="{FF2B5EF4-FFF2-40B4-BE49-F238E27FC236}">
                  <a16:creationId xmlns:a16="http://schemas.microsoft.com/office/drawing/2014/main" id="{1DB06D15-3239-4820-9FDF-63D6F05D1E53}"/>
                </a:ext>
              </a:extLst>
            </p:cNvPr>
            <p:cNvGrpSpPr>
              <a:grpSpLocks/>
            </p:cNvGrpSpPr>
            <p:nvPr/>
          </p:nvGrpSpPr>
          <p:grpSpPr bwMode="auto">
            <a:xfrm>
              <a:off x="1728" y="2230"/>
              <a:ext cx="4027" cy="2085"/>
              <a:chOff x="1728" y="2230"/>
              <a:chExt cx="4027" cy="2085"/>
            </a:xfrm>
          </p:grpSpPr>
          <p:sp>
            <p:nvSpPr>
              <p:cNvPr id="380932" name="Freeform 4">
                <a:extLst>
                  <a:ext uri="{FF2B5EF4-FFF2-40B4-BE49-F238E27FC236}">
                    <a16:creationId xmlns:a16="http://schemas.microsoft.com/office/drawing/2014/main" id="{EDD2A736-F025-4856-80E2-D26793A6C6F2}"/>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0933" name="Freeform 5">
                <a:extLst>
                  <a:ext uri="{FF2B5EF4-FFF2-40B4-BE49-F238E27FC236}">
                    <a16:creationId xmlns:a16="http://schemas.microsoft.com/office/drawing/2014/main" id="{71A2224D-E533-400C-848E-B10C07EA8060}"/>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0934" name="Freeform 6">
                <a:extLst>
                  <a:ext uri="{FF2B5EF4-FFF2-40B4-BE49-F238E27FC236}">
                    <a16:creationId xmlns:a16="http://schemas.microsoft.com/office/drawing/2014/main" id="{47955BE4-8A2F-4653-9462-2D0B517F04D4}"/>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0935" name="Freeform 7">
                <a:extLst>
                  <a:ext uri="{FF2B5EF4-FFF2-40B4-BE49-F238E27FC236}">
                    <a16:creationId xmlns:a16="http://schemas.microsoft.com/office/drawing/2014/main" id="{EF9025FD-37C3-46A7-9059-B21171094C2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0936" name="Freeform 8">
                <a:extLst>
                  <a:ext uri="{FF2B5EF4-FFF2-40B4-BE49-F238E27FC236}">
                    <a16:creationId xmlns:a16="http://schemas.microsoft.com/office/drawing/2014/main" id="{802DA234-2CFC-41BB-BD1A-3D11D5B2CF3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0937" name="Freeform 9">
              <a:extLst>
                <a:ext uri="{FF2B5EF4-FFF2-40B4-BE49-F238E27FC236}">
                  <a16:creationId xmlns:a16="http://schemas.microsoft.com/office/drawing/2014/main" id="{7583D888-1BD3-4A29-BBE3-D26EB0086EE1}"/>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0938" name="Freeform 10">
              <a:extLst>
                <a:ext uri="{FF2B5EF4-FFF2-40B4-BE49-F238E27FC236}">
                  <a16:creationId xmlns:a16="http://schemas.microsoft.com/office/drawing/2014/main" id="{CBD80861-0E22-4F18-AB52-7D87DD045C83}"/>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0939" name="Rectangle 11">
            <a:extLst>
              <a:ext uri="{FF2B5EF4-FFF2-40B4-BE49-F238E27FC236}">
                <a16:creationId xmlns:a16="http://schemas.microsoft.com/office/drawing/2014/main" id="{C3048F11-ABE5-4778-B3DA-92F52A7F72B8}"/>
              </a:ext>
            </a:extLst>
          </p:cNvPr>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sz="4000">
                <a:solidFill>
                  <a:schemeClr val="tx1"/>
                </a:solidFill>
                <a:latin typeface="Arial" panose="020B0604020202020204" pitchFamily="34" charset="0"/>
                <a:cs typeface="Arial" panose="020B0604020202020204" pitchFamily="34" charset="0"/>
              </a:rPr>
              <a:t>Left atrial enlargement-mitral stenosis</a:t>
            </a:r>
            <a:endParaRPr lang="en-US" altLang="uk-UA"/>
          </a:p>
        </p:txBody>
      </p:sp>
      <p:pic>
        <p:nvPicPr>
          <p:cNvPr id="380940" name="Picture 12">
            <a:extLst>
              <a:ext uri="{FF2B5EF4-FFF2-40B4-BE49-F238E27FC236}">
                <a16:creationId xmlns:a16="http://schemas.microsoft.com/office/drawing/2014/main" id="{609249BD-BE3C-453D-9853-1120EF737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6913" y="2065338"/>
            <a:ext cx="4637087" cy="4792662"/>
          </a:xfrm>
          <a:prstGeom prst="rect">
            <a:avLst/>
          </a:prstGeom>
          <a:noFill/>
          <a:extLst>
            <a:ext uri="{909E8E84-426E-40DD-AFC4-6F175D3DCCD1}">
              <a14:hiddenFill xmlns:a14="http://schemas.microsoft.com/office/drawing/2010/main">
                <a:solidFill>
                  <a:srgbClr val="FFFFFF"/>
                </a:solidFill>
              </a14:hiddenFill>
            </a:ext>
          </a:extLst>
        </p:spPr>
      </p:pic>
      <p:pic>
        <p:nvPicPr>
          <p:cNvPr id="380941" name="Picture 13">
            <a:extLst>
              <a:ext uri="{FF2B5EF4-FFF2-40B4-BE49-F238E27FC236}">
                <a16:creationId xmlns:a16="http://schemas.microsoft.com/office/drawing/2014/main" id="{6923DD47-04D8-403A-BDDC-62D596E3F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09788"/>
            <a:ext cx="4114800" cy="4748212"/>
          </a:xfrm>
          <a:prstGeom prst="rect">
            <a:avLst/>
          </a:prstGeom>
          <a:noFill/>
          <a:extLst>
            <a:ext uri="{909E8E84-426E-40DD-AFC4-6F175D3DCCD1}">
              <a14:hiddenFill xmlns:a14="http://schemas.microsoft.com/office/drawing/2010/main">
                <a:solidFill>
                  <a:srgbClr val="FFFFFF"/>
                </a:solidFill>
              </a14:hiddenFill>
            </a:ext>
          </a:extLst>
        </p:spPr>
      </p:pic>
      <p:sp>
        <p:nvSpPr>
          <p:cNvPr id="380942" name="Line 14">
            <a:extLst>
              <a:ext uri="{FF2B5EF4-FFF2-40B4-BE49-F238E27FC236}">
                <a16:creationId xmlns:a16="http://schemas.microsoft.com/office/drawing/2014/main" id="{8F5EC225-8E48-4557-8E46-D1101F1522E2}"/>
              </a:ext>
            </a:extLst>
          </p:cNvPr>
          <p:cNvSpPr>
            <a:spLocks noChangeShapeType="1"/>
          </p:cNvSpPr>
          <p:nvPr/>
        </p:nvSpPr>
        <p:spPr bwMode="auto">
          <a:xfrm flipV="1">
            <a:off x="1289050" y="5014913"/>
            <a:ext cx="179388" cy="1208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80943" name="Text Box 15">
            <a:extLst>
              <a:ext uri="{FF2B5EF4-FFF2-40B4-BE49-F238E27FC236}">
                <a16:creationId xmlns:a16="http://schemas.microsoft.com/office/drawing/2014/main" id="{64A2D28C-F3DE-4A9E-B5ED-48F304E64839}"/>
              </a:ext>
            </a:extLst>
          </p:cNvPr>
          <p:cNvSpPr txBox="1">
            <a:spLocks noChangeArrowheads="1"/>
          </p:cNvSpPr>
          <p:nvPr/>
        </p:nvSpPr>
        <p:spPr bwMode="auto">
          <a:xfrm>
            <a:off x="422275" y="6191250"/>
            <a:ext cx="1665288" cy="396875"/>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solidFill>
                  <a:schemeClr val="bg2"/>
                </a:solidFill>
                <a:latin typeface="Arial" panose="020B0604020202020204" pitchFamily="34" charset="0"/>
                <a:cs typeface="Arial" panose="020B0604020202020204" pitchFamily="34" charset="0"/>
              </a:rPr>
              <a:t>Mitral valve</a:t>
            </a:r>
            <a:endParaRPr lang="en-US" altLang="uk-UA">
              <a:latin typeface="Arial" panose="020B0604020202020204" pitchFamily="34" charset="0"/>
            </a:endParaRPr>
          </a:p>
        </p:txBody>
      </p:sp>
      <p:sp>
        <p:nvSpPr>
          <p:cNvPr id="380944" name="Arc 16">
            <a:extLst>
              <a:ext uri="{FF2B5EF4-FFF2-40B4-BE49-F238E27FC236}">
                <a16:creationId xmlns:a16="http://schemas.microsoft.com/office/drawing/2014/main" id="{646E5674-9E2B-4DD1-B4C7-ED1915A640DF}"/>
              </a:ext>
            </a:extLst>
          </p:cNvPr>
          <p:cNvSpPr>
            <a:spLocks/>
          </p:cNvSpPr>
          <p:nvPr/>
        </p:nvSpPr>
        <p:spPr bwMode="auto">
          <a:xfrm rot="9504290" flipH="1">
            <a:off x="7874000" y="4090988"/>
            <a:ext cx="161925" cy="1062037"/>
          </a:xfrm>
          <a:custGeom>
            <a:avLst/>
            <a:gdLst>
              <a:gd name="G0" fmla="+- 0 0 0"/>
              <a:gd name="G1" fmla="+- 21600 0 0"/>
              <a:gd name="G2" fmla="+- 21600 0 0"/>
              <a:gd name="T0" fmla="*/ 0 w 21600"/>
              <a:gd name="T1" fmla="*/ 0 h 38612"/>
              <a:gd name="T2" fmla="*/ 13310 w 21600"/>
              <a:gd name="T3" fmla="*/ 38612 h 38612"/>
              <a:gd name="T4" fmla="*/ 0 w 21600"/>
              <a:gd name="T5" fmla="*/ 21600 h 38612"/>
            </a:gdLst>
            <a:ahLst/>
            <a:cxnLst>
              <a:cxn ang="0">
                <a:pos x="T0" y="T1"/>
              </a:cxn>
              <a:cxn ang="0">
                <a:pos x="T2" y="T3"/>
              </a:cxn>
              <a:cxn ang="0">
                <a:pos x="T4" y="T5"/>
              </a:cxn>
            </a:cxnLst>
            <a:rect l="0" t="0" r="r" b="b"/>
            <a:pathLst>
              <a:path w="21600" h="38612" fill="none" extrusionOk="0">
                <a:moveTo>
                  <a:pt x="-1" y="0"/>
                </a:moveTo>
                <a:cubicBezTo>
                  <a:pt x="11929" y="0"/>
                  <a:pt x="21600" y="9670"/>
                  <a:pt x="21600" y="21600"/>
                </a:cubicBezTo>
                <a:cubicBezTo>
                  <a:pt x="21600" y="28243"/>
                  <a:pt x="18542" y="34518"/>
                  <a:pt x="13309" y="38611"/>
                </a:cubicBezTo>
              </a:path>
              <a:path w="21600" h="38612" stroke="0" extrusionOk="0">
                <a:moveTo>
                  <a:pt x="-1" y="0"/>
                </a:moveTo>
                <a:cubicBezTo>
                  <a:pt x="11929" y="0"/>
                  <a:pt x="21600" y="9670"/>
                  <a:pt x="21600" y="21600"/>
                </a:cubicBezTo>
                <a:cubicBezTo>
                  <a:pt x="21600" y="28243"/>
                  <a:pt x="18542" y="34518"/>
                  <a:pt x="13309" y="38611"/>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80945" name="Arc 17">
            <a:extLst>
              <a:ext uri="{FF2B5EF4-FFF2-40B4-BE49-F238E27FC236}">
                <a16:creationId xmlns:a16="http://schemas.microsoft.com/office/drawing/2014/main" id="{3F2AA1FF-FE0A-44F5-B546-45A237233726}"/>
              </a:ext>
            </a:extLst>
          </p:cNvPr>
          <p:cNvSpPr>
            <a:spLocks/>
          </p:cNvSpPr>
          <p:nvPr/>
        </p:nvSpPr>
        <p:spPr bwMode="auto">
          <a:xfrm rot="11718903" flipH="1">
            <a:off x="2663825" y="4232275"/>
            <a:ext cx="234950" cy="1062038"/>
          </a:xfrm>
          <a:custGeom>
            <a:avLst/>
            <a:gdLst>
              <a:gd name="G0" fmla="+- 0 0 0"/>
              <a:gd name="G1" fmla="+- 21600 0 0"/>
              <a:gd name="G2" fmla="+- 21600 0 0"/>
              <a:gd name="T0" fmla="*/ 0 w 21600"/>
              <a:gd name="T1" fmla="*/ 0 h 38612"/>
              <a:gd name="T2" fmla="*/ 13310 w 21600"/>
              <a:gd name="T3" fmla="*/ 38612 h 38612"/>
              <a:gd name="T4" fmla="*/ 0 w 21600"/>
              <a:gd name="T5" fmla="*/ 21600 h 38612"/>
            </a:gdLst>
            <a:ahLst/>
            <a:cxnLst>
              <a:cxn ang="0">
                <a:pos x="T0" y="T1"/>
              </a:cxn>
              <a:cxn ang="0">
                <a:pos x="T2" y="T3"/>
              </a:cxn>
              <a:cxn ang="0">
                <a:pos x="T4" y="T5"/>
              </a:cxn>
            </a:cxnLst>
            <a:rect l="0" t="0" r="r" b="b"/>
            <a:pathLst>
              <a:path w="21600" h="38612" fill="none" extrusionOk="0">
                <a:moveTo>
                  <a:pt x="-1" y="0"/>
                </a:moveTo>
                <a:cubicBezTo>
                  <a:pt x="11929" y="0"/>
                  <a:pt x="21600" y="9670"/>
                  <a:pt x="21600" y="21600"/>
                </a:cubicBezTo>
                <a:cubicBezTo>
                  <a:pt x="21600" y="28243"/>
                  <a:pt x="18542" y="34518"/>
                  <a:pt x="13309" y="38611"/>
                </a:cubicBezTo>
              </a:path>
              <a:path w="21600" h="38612" stroke="0" extrusionOk="0">
                <a:moveTo>
                  <a:pt x="-1" y="0"/>
                </a:moveTo>
                <a:cubicBezTo>
                  <a:pt x="11929" y="0"/>
                  <a:pt x="21600" y="9670"/>
                  <a:pt x="21600" y="21600"/>
                </a:cubicBezTo>
                <a:cubicBezTo>
                  <a:pt x="21600" y="28243"/>
                  <a:pt x="18542" y="34518"/>
                  <a:pt x="13309" y="38611"/>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Tree>
  </p:cSld>
  <p:clrMapOvr>
    <a:masterClrMapping/>
  </p:clrMapOvr>
</p:sld>
</file>

<file path=ppt/slides/slide11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1954" name="Group 2">
            <a:extLst>
              <a:ext uri="{FF2B5EF4-FFF2-40B4-BE49-F238E27FC236}">
                <a16:creationId xmlns:a16="http://schemas.microsoft.com/office/drawing/2014/main" id="{E1D59A98-7D12-4BCA-83F0-6B18A72CD874}"/>
              </a:ext>
            </a:extLst>
          </p:cNvPr>
          <p:cNvGrpSpPr>
            <a:grpSpLocks/>
          </p:cNvGrpSpPr>
          <p:nvPr/>
        </p:nvGrpSpPr>
        <p:grpSpPr bwMode="auto">
          <a:xfrm>
            <a:off x="1588" y="0"/>
            <a:ext cx="9140825" cy="6850063"/>
            <a:chOff x="0" y="0"/>
            <a:chExt cx="5758" cy="4315"/>
          </a:xfrm>
        </p:grpSpPr>
        <p:grpSp>
          <p:nvGrpSpPr>
            <p:cNvPr id="381955" name="Group 3">
              <a:extLst>
                <a:ext uri="{FF2B5EF4-FFF2-40B4-BE49-F238E27FC236}">
                  <a16:creationId xmlns:a16="http://schemas.microsoft.com/office/drawing/2014/main" id="{C469AAF4-DE7C-4859-B09F-818D6DE3703D}"/>
                </a:ext>
              </a:extLst>
            </p:cNvPr>
            <p:cNvGrpSpPr>
              <a:grpSpLocks/>
            </p:cNvGrpSpPr>
            <p:nvPr/>
          </p:nvGrpSpPr>
          <p:grpSpPr bwMode="auto">
            <a:xfrm>
              <a:off x="1728" y="2230"/>
              <a:ext cx="4027" cy="2085"/>
              <a:chOff x="1728" y="2230"/>
              <a:chExt cx="4027" cy="2085"/>
            </a:xfrm>
          </p:grpSpPr>
          <p:sp>
            <p:nvSpPr>
              <p:cNvPr id="381956" name="Freeform 4">
                <a:extLst>
                  <a:ext uri="{FF2B5EF4-FFF2-40B4-BE49-F238E27FC236}">
                    <a16:creationId xmlns:a16="http://schemas.microsoft.com/office/drawing/2014/main" id="{0080702D-4B0F-45F3-B469-CDC5286131E2}"/>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1957" name="Freeform 5">
                <a:extLst>
                  <a:ext uri="{FF2B5EF4-FFF2-40B4-BE49-F238E27FC236}">
                    <a16:creationId xmlns:a16="http://schemas.microsoft.com/office/drawing/2014/main" id="{B72FCC8F-9523-4089-83AE-4A6C61106B73}"/>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1958" name="Freeform 6">
                <a:extLst>
                  <a:ext uri="{FF2B5EF4-FFF2-40B4-BE49-F238E27FC236}">
                    <a16:creationId xmlns:a16="http://schemas.microsoft.com/office/drawing/2014/main" id="{2E0346EF-F1E0-4445-9FB1-D0BFCEE63B31}"/>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1959" name="Freeform 7">
                <a:extLst>
                  <a:ext uri="{FF2B5EF4-FFF2-40B4-BE49-F238E27FC236}">
                    <a16:creationId xmlns:a16="http://schemas.microsoft.com/office/drawing/2014/main" id="{FF529A17-1FA5-4570-B07F-26AEEA9592E9}"/>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1960" name="Freeform 8">
                <a:extLst>
                  <a:ext uri="{FF2B5EF4-FFF2-40B4-BE49-F238E27FC236}">
                    <a16:creationId xmlns:a16="http://schemas.microsoft.com/office/drawing/2014/main" id="{1319F447-A61E-496F-9687-9EA465E2572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1961" name="Freeform 9">
              <a:extLst>
                <a:ext uri="{FF2B5EF4-FFF2-40B4-BE49-F238E27FC236}">
                  <a16:creationId xmlns:a16="http://schemas.microsoft.com/office/drawing/2014/main" id="{780D3D8E-B795-43AB-92A0-B6ED3FEB25E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1962" name="Freeform 10">
              <a:extLst>
                <a:ext uri="{FF2B5EF4-FFF2-40B4-BE49-F238E27FC236}">
                  <a16:creationId xmlns:a16="http://schemas.microsoft.com/office/drawing/2014/main" id="{3C67DE54-B884-4948-AFC7-AFE45C00291D}"/>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1963" name="Rectangle 11">
            <a:extLst>
              <a:ext uri="{FF2B5EF4-FFF2-40B4-BE49-F238E27FC236}">
                <a16:creationId xmlns:a16="http://schemas.microsoft.com/office/drawing/2014/main" id="{14687EA0-3E81-4683-91C3-FDBE8BA0C04C}"/>
              </a:ext>
            </a:extLst>
          </p:cNvPr>
          <p:cNvSpPr>
            <a:spLocks noChangeArrowheads="1"/>
          </p:cNvSpPr>
          <p:nvPr/>
        </p:nvSpPr>
        <p:spPr bwMode="auto">
          <a:xfrm>
            <a:off x="458788"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Left atrial enlargement</a:t>
            </a:r>
            <a:endParaRPr lang="en-US" altLang="uk-UA"/>
          </a:p>
        </p:txBody>
      </p:sp>
      <p:pic>
        <p:nvPicPr>
          <p:cNvPr id="381964" name="Picture 12">
            <a:extLst>
              <a:ext uri="{FF2B5EF4-FFF2-40B4-BE49-F238E27FC236}">
                <a16:creationId xmlns:a16="http://schemas.microsoft.com/office/drawing/2014/main" id="{BBB4B988-CFFF-4F2D-A09C-B685B8A73944}"/>
              </a:ext>
            </a:extLst>
          </p:cNvPr>
          <p:cNvPicPr>
            <a:picLocks noChangeAspect="1" noChangeArrowheads="1"/>
          </p:cNvPicPr>
          <p:nvPr/>
        </p:nvPicPr>
        <p:blipFill>
          <a:blip r:embed="rId2">
            <a:lum bright="18%"/>
            <a:extLst>
              <a:ext uri="{28A0092B-C50C-407E-A947-70E740481C1C}">
                <a14:useLocalDpi xmlns:a14="http://schemas.microsoft.com/office/drawing/2010/main" val="0"/>
              </a:ext>
            </a:extLst>
          </a:blip>
          <a:srcRect/>
          <a:stretch>
            <a:fillRect/>
          </a:stretch>
        </p:blipFill>
        <p:spPr bwMode="auto">
          <a:xfrm>
            <a:off x="4464050" y="1600200"/>
            <a:ext cx="3943350" cy="5257800"/>
          </a:xfrm>
          <a:prstGeom prst="rect">
            <a:avLst/>
          </a:prstGeom>
          <a:noFill/>
          <a:extLst>
            <a:ext uri="{909E8E84-426E-40DD-AFC4-6F175D3DCCD1}">
              <a14:hiddenFill xmlns:a14="http://schemas.microsoft.com/office/drawing/2010/main">
                <a:solidFill>
                  <a:srgbClr val="FFFFFF"/>
                </a:solidFill>
              </a14:hiddenFill>
            </a:ext>
          </a:extLst>
        </p:spPr>
      </p:pic>
      <p:pic>
        <p:nvPicPr>
          <p:cNvPr id="381965" name="Picture 13">
            <a:extLst>
              <a:ext uri="{FF2B5EF4-FFF2-40B4-BE49-F238E27FC236}">
                <a16:creationId xmlns:a16="http://schemas.microsoft.com/office/drawing/2014/main" id="{ED395FA3-7426-483F-9600-51C85FFDBAE4}"/>
              </a:ext>
            </a:extLst>
          </p:cNvPr>
          <p:cNvPicPr>
            <a:picLocks noChangeAspect="1" noChangeArrowheads="1"/>
          </p:cNvPicPr>
          <p:nvPr/>
        </p:nvPicPr>
        <p:blipFill>
          <a:blip r:embed="rId3">
            <a:lum bright="6%"/>
            <a:extLst>
              <a:ext uri="{28A0092B-C50C-407E-A947-70E740481C1C}">
                <a14:useLocalDpi xmlns:a14="http://schemas.microsoft.com/office/drawing/2010/main" val="0"/>
              </a:ext>
            </a:extLst>
          </a:blip>
          <a:srcRect/>
          <a:stretch>
            <a:fillRect/>
          </a:stretch>
        </p:blipFill>
        <p:spPr bwMode="auto">
          <a:xfrm>
            <a:off x="338138" y="1771650"/>
            <a:ext cx="4198937" cy="5086350"/>
          </a:xfrm>
          <a:prstGeom prst="rect">
            <a:avLst/>
          </a:prstGeom>
          <a:noFill/>
          <a:extLst>
            <a:ext uri="{909E8E84-426E-40DD-AFC4-6F175D3DCCD1}">
              <a14:hiddenFill xmlns:a14="http://schemas.microsoft.com/office/drawing/2010/main">
                <a:solidFill>
                  <a:srgbClr val="FFFFFF"/>
                </a:solidFill>
              </a14:hiddenFill>
            </a:ext>
          </a:extLst>
        </p:spPr>
      </p:pic>
      <p:sp>
        <p:nvSpPr>
          <p:cNvPr id="381966" name="Text Box 14">
            <a:extLst>
              <a:ext uri="{FF2B5EF4-FFF2-40B4-BE49-F238E27FC236}">
                <a16:creationId xmlns:a16="http://schemas.microsoft.com/office/drawing/2014/main" id="{10D4FBD4-C8F0-4672-9F09-4106A9BBE6A8}"/>
              </a:ext>
            </a:extLst>
          </p:cNvPr>
          <p:cNvSpPr txBox="1">
            <a:spLocks noChangeArrowheads="1"/>
          </p:cNvSpPr>
          <p:nvPr/>
        </p:nvSpPr>
        <p:spPr bwMode="auto">
          <a:xfrm>
            <a:off x="514350" y="3429000"/>
            <a:ext cx="1389063" cy="701675"/>
          </a:xfrm>
          <a:prstGeom prst="rect">
            <a:avLst/>
          </a:prstGeom>
          <a:solidFill>
            <a:srgbClr val="000514"/>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latin typeface="Arial" panose="020B0604020202020204" pitchFamily="34" charset="0"/>
                <a:cs typeface="Arial" panose="020B0604020202020204" pitchFamily="34" charset="0"/>
              </a:rPr>
              <a:t>“Double density”</a:t>
            </a:r>
            <a:endParaRPr lang="en-US" altLang="uk-UA">
              <a:latin typeface="Arial" panose="020B0604020202020204" pitchFamily="34" charset="0"/>
            </a:endParaRPr>
          </a:p>
        </p:txBody>
      </p:sp>
      <p:sp>
        <p:nvSpPr>
          <p:cNvPr id="381967" name="Line 15">
            <a:extLst>
              <a:ext uri="{FF2B5EF4-FFF2-40B4-BE49-F238E27FC236}">
                <a16:creationId xmlns:a16="http://schemas.microsoft.com/office/drawing/2014/main" id="{4A35142B-BB5B-4291-9106-2E667C72CB9F}"/>
              </a:ext>
            </a:extLst>
          </p:cNvPr>
          <p:cNvSpPr>
            <a:spLocks noChangeShapeType="1"/>
          </p:cNvSpPr>
          <p:nvPr/>
        </p:nvSpPr>
        <p:spPr bwMode="auto">
          <a:xfrm>
            <a:off x="1139825" y="4138613"/>
            <a:ext cx="530225"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81968" name="Text Box 16">
            <a:extLst>
              <a:ext uri="{FF2B5EF4-FFF2-40B4-BE49-F238E27FC236}">
                <a16:creationId xmlns:a16="http://schemas.microsoft.com/office/drawing/2014/main" id="{1EFE6521-8F46-4C62-A60D-30155DD7615D}"/>
              </a:ext>
            </a:extLst>
          </p:cNvPr>
          <p:cNvSpPr txBox="1">
            <a:spLocks noChangeArrowheads="1"/>
          </p:cNvSpPr>
          <p:nvPr/>
        </p:nvSpPr>
        <p:spPr bwMode="auto">
          <a:xfrm>
            <a:off x="2967038" y="2728913"/>
            <a:ext cx="1754187" cy="1006475"/>
          </a:xfrm>
          <a:prstGeom prst="rect">
            <a:avLst/>
          </a:prstGeom>
          <a:solidFill>
            <a:srgbClr val="000514"/>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latin typeface="Arial" panose="020B0604020202020204" pitchFamily="34" charset="0"/>
                <a:cs typeface="Arial" panose="020B0604020202020204" pitchFamily="34" charset="0"/>
              </a:rPr>
              <a:t>Straightened left heart border</a:t>
            </a:r>
            <a:endParaRPr lang="en-US" altLang="uk-UA">
              <a:latin typeface="Arial" panose="020B0604020202020204" pitchFamily="34" charset="0"/>
            </a:endParaRPr>
          </a:p>
        </p:txBody>
      </p:sp>
      <p:sp>
        <p:nvSpPr>
          <p:cNvPr id="381969" name="Line 17">
            <a:extLst>
              <a:ext uri="{FF2B5EF4-FFF2-40B4-BE49-F238E27FC236}">
                <a16:creationId xmlns:a16="http://schemas.microsoft.com/office/drawing/2014/main" id="{52E3CAFD-804F-42C3-8A0B-4D4F3284D1E5}"/>
              </a:ext>
            </a:extLst>
          </p:cNvPr>
          <p:cNvSpPr>
            <a:spLocks noChangeShapeType="1"/>
          </p:cNvSpPr>
          <p:nvPr/>
        </p:nvSpPr>
        <p:spPr bwMode="auto">
          <a:xfrm flipH="1">
            <a:off x="3416300" y="3714750"/>
            <a:ext cx="206375" cy="99218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81970" name="Line 18">
            <a:extLst>
              <a:ext uri="{FF2B5EF4-FFF2-40B4-BE49-F238E27FC236}">
                <a16:creationId xmlns:a16="http://schemas.microsoft.com/office/drawing/2014/main" id="{17607619-E844-47FA-8099-B297DE924E9C}"/>
              </a:ext>
            </a:extLst>
          </p:cNvPr>
          <p:cNvSpPr>
            <a:spLocks noChangeShapeType="1"/>
          </p:cNvSpPr>
          <p:nvPr/>
        </p:nvSpPr>
        <p:spPr bwMode="auto">
          <a:xfrm flipH="1">
            <a:off x="7164388" y="3657600"/>
            <a:ext cx="533400"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81971" name="Line 19">
            <a:extLst>
              <a:ext uri="{FF2B5EF4-FFF2-40B4-BE49-F238E27FC236}">
                <a16:creationId xmlns:a16="http://schemas.microsoft.com/office/drawing/2014/main" id="{3F7C77F6-0171-4D2D-98E6-F4365A11A719}"/>
              </a:ext>
            </a:extLst>
          </p:cNvPr>
          <p:cNvSpPr>
            <a:spLocks noChangeShapeType="1"/>
          </p:cNvSpPr>
          <p:nvPr/>
        </p:nvSpPr>
        <p:spPr bwMode="auto">
          <a:xfrm flipH="1">
            <a:off x="6810375" y="4886325"/>
            <a:ext cx="588963" cy="32385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p>
            <a:endParaRPr lang="uk-UA"/>
          </a:p>
        </p:txBody>
      </p:sp>
      <p:sp>
        <p:nvSpPr>
          <p:cNvPr id="381972" name="Text Box 20">
            <a:extLst>
              <a:ext uri="{FF2B5EF4-FFF2-40B4-BE49-F238E27FC236}">
                <a16:creationId xmlns:a16="http://schemas.microsoft.com/office/drawing/2014/main" id="{B77F2D18-90CE-42A6-8554-0D4936FDC7A5}"/>
              </a:ext>
            </a:extLst>
          </p:cNvPr>
          <p:cNvSpPr txBox="1">
            <a:spLocks noChangeArrowheads="1"/>
          </p:cNvSpPr>
          <p:nvPr/>
        </p:nvSpPr>
        <p:spPr bwMode="auto">
          <a:xfrm>
            <a:off x="6645275" y="3201988"/>
            <a:ext cx="1666875" cy="396875"/>
          </a:xfrm>
          <a:prstGeom prst="rect">
            <a:avLst/>
          </a:prstGeom>
          <a:solidFill>
            <a:srgbClr val="000514"/>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latin typeface="Arial" panose="020B0604020202020204" pitchFamily="34" charset="0"/>
                <a:cs typeface="Arial" panose="020B0604020202020204" pitchFamily="34" charset="0"/>
              </a:rPr>
              <a:t>LA enlarged</a:t>
            </a:r>
            <a:endParaRPr lang="en-US" altLang="uk-UA">
              <a:latin typeface="Arial" panose="020B0604020202020204" pitchFamily="34" charset="0"/>
            </a:endParaRPr>
          </a:p>
        </p:txBody>
      </p:sp>
      <p:sp>
        <p:nvSpPr>
          <p:cNvPr id="381973" name="Text Box 21">
            <a:extLst>
              <a:ext uri="{FF2B5EF4-FFF2-40B4-BE49-F238E27FC236}">
                <a16:creationId xmlns:a16="http://schemas.microsoft.com/office/drawing/2014/main" id="{3AB44D86-D3A3-4FAC-9B58-23A69BA76870}"/>
              </a:ext>
            </a:extLst>
          </p:cNvPr>
          <p:cNvSpPr txBox="1">
            <a:spLocks noChangeArrowheads="1"/>
          </p:cNvSpPr>
          <p:nvPr/>
        </p:nvSpPr>
        <p:spPr bwMode="auto">
          <a:xfrm>
            <a:off x="7499350" y="4386263"/>
            <a:ext cx="1296988" cy="701675"/>
          </a:xfrm>
          <a:prstGeom prst="rect">
            <a:avLst/>
          </a:prstGeom>
          <a:solidFill>
            <a:srgbClr val="000514"/>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2000" b="1">
                <a:latin typeface="Arial" panose="020B0604020202020204" pitchFamily="34" charset="0"/>
                <a:cs typeface="Arial" panose="020B0604020202020204" pitchFamily="34" charset="0"/>
              </a:rPr>
              <a:t>LV normal</a:t>
            </a:r>
            <a:endParaRPr lang="en-US" altLang="uk-UA">
              <a:latin typeface="Arial" panose="020B0604020202020204" pitchFamily="34" charset="0"/>
            </a:endParaRPr>
          </a:p>
        </p:txBody>
      </p:sp>
    </p:spTree>
  </p:cSld>
  <p:clrMapOvr>
    <a:masterClrMapping/>
  </p:clrMapOvr>
</p:sld>
</file>

<file path=ppt/slides/slide11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2375" name="Picture 7">
            <a:extLst>
              <a:ext uri="{FF2B5EF4-FFF2-40B4-BE49-F238E27FC236}">
                <a16:creationId xmlns:a16="http://schemas.microsoft.com/office/drawing/2014/main" id="{13C0D3FE-14A9-465E-B62C-4F00A5C35A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1374775"/>
            <a:ext cx="4324350" cy="4117975"/>
          </a:xfrm>
          <a:prstGeom prst="rect">
            <a:avLst/>
          </a:prstGeom>
          <a:noFill/>
          <a:ln w="3810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42374" name="Rectangle 6">
            <a:extLst>
              <a:ext uri="{FF2B5EF4-FFF2-40B4-BE49-F238E27FC236}">
                <a16:creationId xmlns:a16="http://schemas.microsoft.com/office/drawing/2014/main" id="{F50BFFE2-5ACA-4A71-AA3A-928A0F7A2F3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442373" name="Rectangle 5">
            <a:extLst>
              <a:ext uri="{FF2B5EF4-FFF2-40B4-BE49-F238E27FC236}">
                <a16:creationId xmlns:a16="http://schemas.microsoft.com/office/drawing/2014/main" id="{184DF5BC-2174-4542-AE9C-9ED6E7C99A06}"/>
              </a:ext>
            </a:extLst>
          </p:cNvPr>
          <p:cNvSpPr>
            <a:spLocks noChangeArrowheads="1"/>
          </p:cNvSpPr>
          <p:nvPr/>
        </p:nvSpPr>
        <p:spPr bwMode="auto">
          <a:xfrm>
            <a:off x="520700" y="381000"/>
            <a:ext cx="7721600" cy="91916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12700">
                <a:solidFill>
                  <a:srgbClr val="F51555"/>
                </a:solidFill>
                <a:miter lim="800%"/>
                <a:headEnd/>
                <a:tailEnd/>
              </a14:hiddenLine>
            </a:ext>
          </a:extLst>
        </p:spPr>
        <p:txBody>
          <a:bodyPr lIns="86667" tIns="42224" rIns="86667" bIns="42224" anchor="ctr"/>
          <a:lstStyle>
            <a:lvl1pPr defTabSz="912813">
              <a:defRPr>
                <a:solidFill>
                  <a:schemeClr val="tx1"/>
                </a:solidFill>
                <a:latin typeface="Arial" panose="020B0604020202020204" pitchFamily="34" charset="0"/>
              </a:defRPr>
            </a:lvl1pPr>
            <a:lvl2pPr defTabSz="912813">
              <a:defRPr>
                <a:solidFill>
                  <a:schemeClr val="tx1"/>
                </a:solidFill>
                <a:latin typeface="Arial" panose="020B0604020202020204" pitchFamily="34" charset="0"/>
              </a:defRPr>
            </a:lvl2pPr>
            <a:lvl3pPr marL="912813" defTabSz="912813">
              <a:defRPr>
                <a:solidFill>
                  <a:schemeClr val="tx1"/>
                </a:solidFill>
                <a:latin typeface="Arial" panose="020B0604020202020204" pitchFamily="34" charset="0"/>
              </a:defRPr>
            </a:lvl3pPr>
            <a:lvl4pPr defTabSz="912813">
              <a:defRPr>
                <a:solidFill>
                  <a:schemeClr val="tx1"/>
                </a:solidFill>
                <a:latin typeface="Arial" panose="020B0604020202020204" pitchFamily="34" charset="0"/>
              </a:defRPr>
            </a:lvl4pPr>
            <a:lvl5pPr defTabSz="912813">
              <a:defRPr>
                <a:solidFill>
                  <a:schemeClr val="tx1"/>
                </a:solidFill>
                <a:latin typeface="Arial" panose="020B0604020202020204" pitchFamily="34" charset="0"/>
              </a:defRPr>
            </a:lvl5pPr>
            <a:lvl6pPr defTabSz="912813" fontAlgn="base">
              <a:spcBef>
                <a:spcPct val="0%"/>
              </a:spcBef>
              <a:spcAft>
                <a:spcPct val="0%"/>
              </a:spcAft>
              <a:defRPr>
                <a:solidFill>
                  <a:schemeClr val="tx1"/>
                </a:solidFill>
                <a:latin typeface="Arial" panose="020B0604020202020204" pitchFamily="34" charset="0"/>
              </a:defRPr>
            </a:lvl6pPr>
            <a:lvl7pPr defTabSz="912813" fontAlgn="base">
              <a:spcBef>
                <a:spcPct val="0%"/>
              </a:spcBef>
              <a:spcAft>
                <a:spcPct val="0%"/>
              </a:spcAft>
              <a:defRPr>
                <a:solidFill>
                  <a:schemeClr val="tx1"/>
                </a:solidFill>
                <a:latin typeface="Arial" panose="020B0604020202020204" pitchFamily="34" charset="0"/>
              </a:defRPr>
            </a:lvl7pPr>
            <a:lvl8pPr defTabSz="912813" fontAlgn="base">
              <a:spcBef>
                <a:spcPct val="0%"/>
              </a:spcBef>
              <a:spcAft>
                <a:spcPct val="0%"/>
              </a:spcAft>
              <a:defRPr>
                <a:solidFill>
                  <a:schemeClr val="tx1"/>
                </a:solidFill>
                <a:latin typeface="Arial" panose="020B0604020202020204" pitchFamily="34" charset="0"/>
              </a:defRPr>
            </a:lvl8pPr>
            <a:lvl9pPr defTabSz="912813" fontAlgn="base">
              <a:spcBef>
                <a:spcPct val="0%"/>
              </a:spcBef>
              <a:spcAft>
                <a:spcPct val="0%"/>
              </a:spcAft>
              <a:defRPr>
                <a:solidFill>
                  <a:schemeClr val="tx1"/>
                </a:solidFill>
                <a:latin typeface="Arial" panose="020B0604020202020204" pitchFamily="34" charset="0"/>
              </a:defRPr>
            </a:lvl9pPr>
          </a:lstStyle>
          <a:p>
            <a:r>
              <a:rPr lang="en-US" altLang="uk-UA" sz="3400" b="1">
                <a:solidFill>
                  <a:schemeClr val="hlink"/>
                </a:solidFill>
                <a:cs typeface="Arial" panose="020B0604020202020204" pitchFamily="34" charset="0"/>
              </a:rPr>
              <a:t>Mitral regurgitation</a:t>
            </a:r>
            <a:endParaRPr lang="en-US" altLang="uk-UA"/>
          </a:p>
        </p:txBody>
      </p:sp>
      <p:pic>
        <p:nvPicPr>
          <p:cNvPr id="442372" name="Picture 4">
            <a:extLst>
              <a:ext uri="{FF2B5EF4-FFF2-40B4-BE49-F238E27FC236}">
                <a16:creationId xmlns:a16="http://schemas.microsoft.com/office/drawing/2014/main" id="{2E1AD58E-6D64-43D3-8ECB-6E379B65A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1513" y="5972175"/>
            <a:ext cx="476250" cy="485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43402" name="Picture 10">
            <a:extLst>
              <a:ext uri="{FF2B5EF4-FFF2-40B4-BE49-F238E27FC236}">
                <a16:creationId xmlns:a16="http://schemas.microsoft.com/office/drawing/2014/main" id="{20236DE6-1ED0-4285-889A-4E165F320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638" y="1590675"/>
            <a:ext cx="2827337" cy="3770313"/>
          </a:xfrm>
          <a:prstGeom prst="rect">
            <a:avLst/>
          </a:prstGeom>
          <a:noFill/>
          <a:ln w="3810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43401" name="Text Box 9">
            <a:extLst>
              <a:ext uri="{FF2B5EF4-FFF2-40B4-BE49-F238E27FC236}">
                <a16:creationId xmlns:a16="http://schemas.microsoft.com/office/drawing/2014/main" id="{3D0EDBF6-2356-42C5-B243-6229CD8EFB20}"/>
              </a:ext>
            </a:extLst>
          </p:cNvPr>
          <p:cNvSpPr txBox="1">
            <a:spLocks noChangeArrowheads="1"/>
          </p:cNvSpPr>
          <p:nvPr/>
        </p:nvSpPr>
        <p:spPr bwMode="auto">
          <a:xfrm>
            <a:off x="806450" y="5729288"/>
            <a:ext cx="3033713"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Mitral Stenosis</a:t>
            </a:r>
            <a:endParaRPr lang="en-US" altLang="uk-UA">
              <a:latin typeface="Arial" panose="020B0604020202020204" pitchFamily="34" charset="0"/>
            </a:endParaRPr>
          </a:p>
        </p:txBody>
      </p:sp>
      <p:sp>
        <p:nvSpPr>
          <p:cNvPr id="443400" name="Text Box 8">
            <a:extLst>
              <a:ext uri="{FF2B5EF4-FFF2-40B4-BE49-F238E27FC236}">
                <a16:creationId xmlns:a16="http://schemas.microsoft.com/office/drawing/2014/main" id="{CC08FFC5-54A8-4AE4-96F2-3AC36AE4F0B2}"/>
              </a:ext>
            </a:extLst>
          </p:cNvPr>
          <p:cNvSpPr txBox="1">
            <a:spLocks noChangeArrowheads="1"/>
          </p:cNvSpPr>
          <p:nvPr/>
        </p:nvSpPr>
        <p:spPr bwMode="auto">
          <a:xfrm>
            <a:off x="4033838" y="5729288"/>
            <a:ext cx="4240212" cy="3667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Mitral Regurgitation</a:t>
            </a:r>
            <a:endParaRPr lang="en-US" altLang="uk-UA">
              <a:latin typeface="Arial" panose="020B0604020202020204" pitchFamily="34" charset="0"/>
            </a:endParaRPr>
          </a:p>
        </p:txBody>
      </p:sp>
      <p:sp>
        <p:nvSpPr>
          <p:cNvPr id="443399" name="Rectangle 7">
            <a:extLst>
              <a:ext uri="{FF2B5EF4-FFF2-40B4-BE49-F238E27FC236}">
                <a16:creationId xmlns:a16="http://schemas.microsoft.com/office/drawing/2014/main" id="{75E4518B-D336-4F6D-9D32-6349A6219CE7}"/>
              </a:ext>
            </a:extLst>
          </p:cNvPr>
          <p:cNvSpPr>
            <a:spLocks noChangeArrowheads="1"/>
          </p:cNvSpPr>
          <p:nvPr/>
        </p:nvSpPr>
        <p:spPr bwMode="auto">
          <a:xfrm>
            <a:off x="571500" y="576263"/>
            <a:ext cx="7734300" cy="57943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618FFD"/>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r>
              <a:rPr lang="en-US" altLang="uk-UA" sz="3200" b="1">
                <a:solidFill>
                  <a:schemeClr val="hlink"/>
                </a:solidFill>
                <a:latin typeface="Arial" panose="020B0604020202020204" pitchFamily="34" charset="0"/>
                <a:cs typeface="Arial" panose="020B0604020202020204" pitchFamily="34" charset="0"/>
              </a:rPr>
              <a:t>Difference in heart size – MS and MR</a:t>
            </a:r>
            <a:endParaRPr lang="en-US" altLang="uk-UA">
              <a:latin typeface="Arial" panose="020B0604020202020204" pitchFamily="34" charset="0"/>
            </a:endParaRPr>
          </a:p>
        </p:txBody>
      </p:sp>
      <p:pic>
        <p:nvPicPr>
          <p:cNvPr id="443398" name="Picture 6">
            <a:extLst>
              <a:ext uri="{FF2B5EF4-FFF2-40B4-BE49-F238E27FC236}">
                <a16:creationId xmlns:a16="http://schemas.microsoft.com/office/drawing/2014/main" id="{B3D84DA8-18AC-49AE-BB9E-39139A240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525" y="1590675"/>
            <a:ext cx="4160838" cy="3779838"/>
          </a:xfrm>
          <a:prstGeom prst="rect">
            <a:avLst/>
          </a:prstGeom>
          <a:noFill/>
          <a:ln w="38100">
            <a:solidFill>
              <a:srgbClr val="B2B2B2"/>
            </a:solidFill>
            <a:miter lim="800%"/>
            <a:headEnd/>
            <a:tailEnd/>
          </a:ln>
          <a:extLst>
            <a:ext uri="{909E8E84-426E-40DD-AFC4-6F175D3DCCD1}">
              <a14:hiddenFill xmlns:a14="http://schemas.microsoft.com/office/drawing/2010/main">
                <a:solidFill>
                  <a:srgbClr val="FFFFFF"/>
                </a:solidFill>
              </a14:hiddenFill>
            </a:ext>
          </a:extLst>
        </p:spPr>
      </p:pic>
      <p:sp>
        <p:nvSpPr>
          <p:cNvPr id="443397" name="Rectangle 5">
            <a:extLst>
              <a:ext uri="{FF2B5EF4-FFF2-40B4-BE49-F238E27FC236}">
                <a16:creationId xmlns:a16="http://schemas.microsoft.com/office/drawing/2014/main" id="{9A909CD0-A284-4307-892C-1174D88AEEA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443396" name="Picture 4">
            <a:extLst>
              <a:ext uri="{FF2B5EF4-FFF2-40B4-BE49-F238E27FC236}">
                <a16:creationId xmlns:a16="http://schemas.microsoft.com/office/drawing/2014/main" id="{CFE32FBA-F9A1-445C-9689-A0B44BB5A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1513" y="5972175"/>
            <a:ext cx="476250" cy="485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2978" name="Group 2">
            <a:extLst>
              <a:ext uri="{FF2B5EF4-FFF2-40B4-BE49-F238E27FC236}">
                <a16:creationId xmlns:a16="http://schemas.microsoft.com/office/drawing/2014/main" id="{CB866180-B0F9-496D-9E6E-DD29045F7AA3}"/>
              </a:ext>
            </a:extLst>
          </p:cNvPr>
          <p:cNvGrpSpPr>
            <a:grpSpLocks/>
          </p:cNvGrpSpPr>
          <p:nvPr/>
        </p:nvGrpSpPr>
        <p:grpSpPr bwMode="auto">
          <a:xfrm>
            <a:off x="1588" y="4763"/>
            <a:ext cx="9140825" cy="6850062"/>
            <a:chOff x="0" y="0"/>
            <a:chExt cx="5758" cy="4315"/>
          </a:xfrm>
        </p:grpSpPr>
        <p:grpSp>
          <p:nvGrpSpPr>
            <p:cNvPr id="382979" name="Group 3">
              <a:extLst>
                <a:ext uri="{FF2B5EF4-FFF2-40B4-BE49-F238E27FC236}">
                  <a16:creationId xmlns:a16="http://schemas.microsoft.com/office/drawing/2014/main" id="{C4BC8294-2629-4A60-83AD-B29EB16BBC6C}"/>
                </a:ext>
              </a:extLst>
            </p:cNvPr>
            <p:cNvGrpSpPr>
              <a:grpSpLocks/>
            </p:cNvGrpSpPr>
            <p:nvPr/>
          </p:nvGrpSpPr>
          <p:grpSpPr bwMode="auto">
            <a:xfrm>
              <a:off x="1728" y="2230"/>
              <a:ext cx="4027" cy="2085"/>
              <a:chOff x="1728" y="2230"/>
              <a:chExt cx="4027" cy="2085"/>
            </a:xfrm>
          </p:grpSpPr>
          <p:sp>
            <p:nvSpPr>
              <p:cNvPr id="382980" name="Freeform 4">
                <a:extLst>
                  <a:ext uri="{FF2B5EF4-FFF2-40B4-BE49-F238E27FC236}">
                    <a16:creationId xmlns:a16="http://schemas.microsoft.com/office/drawing/2014/main" id="{9461E3E8-DE95-4628-BCE8-9AC3CEA28D6A}"/>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2981" name="Freeform 5">
                <a:extLst>
                  <a:ext uri="{FF2B5EF4-FFF2-40B4-BE49-F238E27FC236}">
                    <a16:creationId xmlns:a16="http://schemas.microsoft.com/office/drawing/2014/main" id="{7E041922-ACFB-44B7-A1F8-AAC491C7997F}"/>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2982" name="Freeform 6">
                <a:extLst>
                  <a:ext uri="{FF2B5EF4-FFF2-40B4-BE49-F238E27FC236}">
                    <a16:creationId xmlns:a16="http://schemas.microsoft.com/office/drawing/2014/main" id="{CDC31CF7-E5D4-4004-9238-66CA040D2154}"/>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2983" name="Freeform 7">
                <a:extLst>
                  <a:ext uri="{FF2B5EF4-FFF2-40B4-BE49-F238E27FC236}">
                    <a16:creationId xmlns:a16="http://schemas.microsoft.com/office/drawing/2014/main" id="{AD627787-60A2-4DD7-8514-B7E8A05D24CF}"/>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2984" name="Freeform 8">
                <a:extLst>
                  <a:ext uri="{FF2B5EF4-FFF2-40B4-BE49-F238E27FC236}">
                    <a16:creationId xmlns:a16="http://schemas.microsoft.com/office/drawing/2014/main" id="{C436C4C1-26DB-40D3-A827-53A48753FCE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2985" name="Freeform 9">
              <a:extLst>
                <a:ext uri="{FF2B5EF4-FFF2-40B4-BE49-F238E27FC236}">
                  <a16:creationId xmlns:a16="http://schemas.microsoft.com/office/drawing/2014/main" id="{0170B776-4E12-43F4-AE24-474E5815FF39}"/>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2986" name="Freeform 10">
              <a:extLst>
                <a:ext uri="{FF2B5EF4-FFF2-40B4-BE49-F238E27FC236}">
                  <a16:creationId xmlns:a16="http://schemas.microsoft.com/office/drawing/2014/main" id="{46E6C0F7-7885-4724-8651-AE5F1D447297}"/>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2987" name="Rectangle 11">
            <a:extLst>
              <a:ext uri="{FF2B5EF4-FFF2-40B4-BE49-F238E27FC236}">
                <a16:creationId xmlns:a16="http://schemas.microsoft.com/office/drawing/2014/main" id="{5C204CA0-C765-4768-B19E-FBD14136A684}"/>
              </a:ext>
            </a:extLst>
          </p:cNvPr>
          <p:cNvSpPr>
            <a:spLocks noChangeArrowheads="1"/>
          </p:cNvSpPr>
          <p:nvPr/>
        </p:nvSpPr>
        <p:spPr bwMode="auto">
          <a:xfrm>
            <a:off x="45878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sz="4000">
                <a:solidFill>
                  <a:schemeClr val="tx1"/>
                </a:solidFill>
                <a:latin typeface="Arial" panose="020B0604020202020204" pitchFamily="34" charset="0"/>
                <a:cs typeface="Arial" panose="020B0604020202020204" pitchFamily="34" charset="0"/>
              </a:rPr>
              <a:t>Enlarged ascending aorta in AS</a:t>
            </a:r>
            <a:endParaRPr lang="en-US" altLang="uk-UA"/>
          </a:p>
        </p:txBody>
      </p:sp>
      <p:pic>
        <p:nvPicPr>
          <p:cNvPr id="382988" name="Picture 12">
            <a:extLst>
              <a:ext uri="{FF2B5EF4-FFF2-40B4-BE49-F238E27FC236}">
                <a16:creationId xmlns:a16="http://schemas.microsoft.com/office/drawing/2014/main" id="{E5A6E8CA-1110-42B3-A2B2-D46134FCF8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938" y="1920875"/>
            <a:ext cx="5048250" cy="4641850"/>
          </a:xfrm>
          <a:prstGeom prst="rect">
            <a:avLst/>
          </a:prstGeom>
          <a:noFill/>
          <a:extLst>
            <a:ext uri="{909E8E84-426E-40DD-AFC4-6F175D3DCCD1}">
              <a14:hiddenFill xmlns:a14="http://schemas.microsoft.com/office/drawing/2010/main">
                <a:solidFill>
                  <a:srgbClr val="FFFFFF"/>
                </a:solidFill>
              </a14:hiddenFill>
            </a:ext>
          </a:extLst>
        </p:spPr>
      </p:pic>
      <p:sp>
        <p:nvSpPr>
          <p:cNvPr id="382989" name="Arc 13">
            <a:extLst>
              <a:ext uri="{FF2B5EF4-FFF2-40B4-BE49-F238E27FC236}">
                <a16:creationId xmlns:a16="http://schemas.microsoft.com/office/drawing/2014/main" id="{61FA63CC-933E-44ED-B112-13F2D973C4FF}"/>
              </a:ext>
            </a:extLst>
          </p:cNvPr>
          <p:cNvSpPr>
            <a:spLocks/>
          </p:cNvSpPr>
          <p:nvPr/>
        </p:nvSpPr>
        <p:spPr bwMode="auto">
          <a:xfrm rot="21048794" flipH="1">
            <a:off x="3836988" y="3251200"/>
            <a:ext cx="234950" cy="1062038"/>
          </a:xfrm>
          <a:custGeom>
            <a:avLst/>
            <a:gdLst>
              <a:gd name="G0" fmla="+- 0 0 0"/>
              <a:gd name="G1" fmla="+- 21600 0 0"/>
              <a:gd name="G2" fmla="+- 21600 0 0"/>
              <a:gd name="T0" fmla="*/ 0 w 21600"/>
              <a:gd name="T1" fmla="*/ 0 h 38612"/>
              <a:gd name="T2" fmla="*/ 13310 w 21600"/>
              <a:gd name="T3" fmla="*/ 38612 h 38612"/>
              <a:gd name="T4" fmla="*/ 0 w 21600"/>
              <a:gd name="T5" fmla="*/ 21600 h 38612"/>
            </a:gdLst>
            <a:ahLst/>
            <a:cxnLst>
              <a:cxn ang="0">
                <a:pos x="T0" y="T1"/>
              </a:cxn>
              <a:cxn ang="0">
                <a:pos x="T2" y="T3"/>
              </a:cxn>
              <a:cxn ang="0">
                <a:pos x="T4" y="T5"/>
              </a:cxn>
            </a:cxnLst>
            <a:rect l="0" t="0" r="r" b="b"/>
            <a:pathLst>
              <a:path w="21600" h="38612" fill="none" extrusionOk="0">
                <a:moveTo>
                  <a:pt x="-1" y="0"/>
                </a:moveTo>
                <a:cubicBezTo>
                  <a:pt x="11929" y="0"/>
                  <a:pt x="21600" y="9670"/>
                  <a:pt x="21600" y="21600"/>
                </a:cubicBezTo>
                <a:cubicBezTo>
                  <a:pt x="21600" y="28243"/>
                  <a:pt x="18542" y="34518"/>
                  <a:pt x="13309" y="38611"/>
                </a:cubicBezTo>
              </a:path>
              <a:path w="21600" h="38612" stroke="0" extrusionOk="0">
                <a:moveTo>
                  <a:pt x="-1" y="0"/>
                </a:moveTo>
                <a:cubicBezTo>
                  <a:pt x="11929" y="0"/>
                  <a:pt x="21600" y="9670"/>
                  <a:pt x="21600" y="21600"/>
                </a:cubicBezTo>
                <a:cubicBezTo>
                  <a:pt x="21600" y="28243"/>
                  <a:pt x="18542" y="34518"/>
                  <a:pt x="13309" y="38611"/>
                </a:cubicBezTo>
                <a:lnTo>
                  <a:pt x="0" y="21600"/>
                </a:lnTo>
                <a:close/>
              </a:path>
            </a:pathLst>
          </a:custGeom>
          <a:noFill/>
          <a:ln w="762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Tree>
  </p:cSld>
  <p:clrMapOvr>
    <a:masterClrMapping/>
  </p:clrMapOvr>
</p:sld>
</file>

<file path=ppt/slides/slide11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4002" name="Group 2">
            <a:extLst>
              <a:ext uri="{FF2B5EF4-FFF2-40B4-BE49-F238E27FC236}">
                <a16:creationId xmlns:a16="http://schemas.microsoft.com/office/drawing/2014/main" id="{107488BF-78A9-41BF-B939-006C24779357}"/>
              </a:ext>
            </a:extLst>
          </p:cNvPr>
          <p:cNvGrpSpPr>
            <a:grpSpLocks/>
          </p:cNvGrpSpPr>
          <p:nvPr/>
        </p:nvGrpSpPr>
        <p:grpSpPr bwMode="auto">
          <a:xfrm>
            <a:off x="0" y="0"/>
            <a:ext cx="9140825" cy="6850063"/>
            <a:chOff x="0" y="0"/>
            <a:chExt cx="5758" cy="4315"/>
          </a:xfrm>
        </p:grpSpPr>
        <p:grpSp>
          <p:nvGrpSpPr>
            <p:cNvPr id="384003" name="Group 3">
              <a:extLst>
                <a:ext uri="{FF2B5EF4-FFF2-40B4-BE49-F238E27FC236}">
                  <a16:creationId xmlns:a16="http://schemas.microsoft.com/office/drawing/2014/main" id="{F111AAB0-7042-4276-9AA1-A2C9CE9C35A2}"/>
                </a:ext>
              </a:extLst>
            </p:cNvPr>
            <p:cNvGrpSpPr>
              <a:grpSpLocks/>
            </p:cNvGrpSpPr>
            <p:nvPr/>
          </p:nvGrpSpPr>
          <p:grpSpPr bwMode="auto">
            <a:xfrm>
              <a:off x="1728" y="2230"/>
              <a:ext cx="4027" cy="2085"/>
              <a:chOff x="1728" y="2230"/>
              <a:chExt cx="4027" cy="2085"/>
            </a:xfrm>
          </p:grpSpPr>
          <p:sp>
            <p:nvSpPr>
              <p:cNvPr id="384004" name="Freeform 4">
                <a:extLst>
                  <a:ext uri="{FF2B5EF4-FFF2-40B4-BE49-F238E27FC236}">
                    <a16:creationId xmlns:a16="http://schemas.microsoft.com/office/drawing/2014/main" id="{17A1A79A-1AAF-4320-9CE8-F2CEE96FE47A}"/>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4005" name="Freeform 5">
                <a:extLst>
                  <a:ext uri="{FF2B5EF4-FFF2-40B4-BE49-F238E27FC236}">
                    <a16:creationId xmlns:a16="http://schemas.microsoft.com/office/drawing/2014/main" id="{CDD3D254-CFC5-4362-865D-FFBA6C10AAA6}"/>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4006" name="Freeform 6">
                <a:extLst>
                  <a:ext uri="{FF2B5EF4-FFF2-40B4-BE49-F238E27FC236}">
                    <a16:creationId xmlns:a16="http://schemas.microsoft.com/office/drawing/2014/main" id="{E31D9675-CCFC-4910-B332-77D6E22C2C78}"/>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4007" name="Freeform 7">
                <a:extLst>
                  <a:ext uri="{FF2B5EF4-FFF2-40B4-BE49-F238E27FC236}">
                    <a16:creationId xmlns:a16="http://schemas.microsoft.com/office/drawing/2014/main" id="{BCDB7F06-B902-4FF1-A976-63657ADD7E80}"/>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4008" name="Freeform 8">
                <a:extLst>
                  <a:ext uri="{FF2B5EF4-FFF2-40B4-BE49-F238E27FC236}">
                    <a16:creationId xmlns:a16="http://schemas.microsoft.com/office/drawing/2014/main" id="{2D81344F-B18F-448F-AB29-1561DEE0C5F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4009" name="Freeform 9">
              <a:extLst>
                <a:ext uri="{FF2B5EF4-FFF2-40B4-BE49-F238E27FC236}">
                  <a16:creationId xmlns:a16="http://schemas.microsoft.com/office/drawing/2014/main" id="{F7AB27C3-5212-4C3F-96F5-F3A3EDFA280B}"/>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4010" name="Freeform 10">
              <a:extLst>
                <a:ext uri="{FF2B5EF4-FFF2-40B4-BE49-F238E27FC236}">
                  <a16:creationId xmlns:a16="http://schemas.microsoft.com/office/drawing/2014/main" id="{FF51C557-63B2-4479-90D8-DDA1BB1A3374}"/>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4011" name="Rectangle 11">
            <a:extLst>
              <a:ext uri="{FF2B5EF4-FFF2-40B4-BE49-F238E27FC236}">
                <a16:creationId xmlns:a16="http://schemas.microsoft.com/office/drawing/2014/main" id="{3F307771-1BD9-4588-9CD1-B1ABF527D5DC}"/>
              </a:ext>
            </a:extLst>
          </p:cNvPr>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Calcific Aortic Stenosis</a:t>
            </a:r>
            <a:endParaRPr lang="en-US" altLang="uk-UA"/>
          </a:p>
        </p:txBody>
      </p:sp>
      <p:sp>
        <p:nvSpPr>
          <p:cNvPr id="384012" name="Rectangle 12">
            <a:extLst>
              <a:ext uri="{FF2B5EF4-FFF2-40B4-BE49-F238E27FC236}">
                <a16:creationId xmlns:a16="http://schemas.microsoft.com/office/drawing/2014/main" id="{3101974C-3FAB-4DDC-83B6-04594A7142C2}"/>
              </a:ext>
            </a:extLst>
          </p:cNvPr>
          <p:cNvSpPr>
            <a:spLocks noChangeArrowheads="1"/>
          </p:cNvSpPr>
          <p:nvPr/>
        </p:nvSpPr>
        <p:spPr bwMode="auto">
          <a:xfrm>
            <a:off x="457200" y="1304925"/>
            <a:ext cx="8229600" cy="4821238"/>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r>
              <a:rPr lang="en-US" altLang="uk-UA">
                <a:effectLst/>
                <a:latin typeface="Arial" panose="020B0604020202020204" pitchFamily="34" charset="0"/>
                <a:cs typeface="Arial" panose="020B0604020202020204" pitchFamily="34" charset="0"/>
              </a:rPr>
              <a:t>Enlarged ascending aorta, normal arch, normal overall heart size</a:t>
            </a:r>
            <a:endParaRPr lang="en-US" altLang="uk-UA"/>
          </a:p>
        </p:txBody>
      </p:sp>
      <p:pic>
        <p:nvPicPr>
          <p:cNvPr id="384013" name="Picture 13">
            <a:extLst>
              <a:ext uri="{FF2B5EF4-FFF2-40B4-BE49-F238E27FC236}">
                <a16:creationId xmlns:a16="http://schemas.microsoft.com/office/drawing/2014/main" id="{1DD97CCC-CFAA-4944-9F70-57FF0EC32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038" y="2489200"/>
            <a:ext cx="3276600" cy="4368800"/>
          </a:xfrm>
          <a:prstGeom prst="rect">
            <a:avLst/>
          </a:prstGeom>
          <a:noFill/>
          <a:extLst>
            <a:ext uri="{909E8E84-426E-40DD-AFC4-6F175D3DCCD1}">
              <a14:hiddenFill xmlns:a14="http://schemas.microsoft.com/office/drawing/2010/main">
                <a:solidFill>
                  <a:srgbClr val="FFFFFF"/>
                </a:solidFill>
              </a14:hiddenFill>
            </a:ext>
          </a:extLst>
        </p:spPr>
      </p:pic>
      <p:pic>
        <p:nvPicPr>
          <p:cNvPr id="384014" name="Picture 14">
            <a:extLst>
              <a:ext uri="{FF2B5EF4-FFF2-40B4-BE49-F238E27FC236}">
                <a16:creationId xmlns:a16="http://schemas.microsoft.com/office/drawing/2014/main" id="{F7F73E3B-4E77-4233-A945-A2660CB6B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38" y="3246438"/>
            <a:ext cx="4424362" cy="3611562"/>
          </a:xfrm>
          <a:prstGeom prst="rect">
            <a:avLst/>
          </a:prstGeom>
          <a:noFill/>
          <a:extLst>
            <a:ext uri="{909E8E84-426E-40DD-AFC4-6F175D3DCCD1}">
              <a14:hiddenFill xmlns:a14="http://schemas.microsoft.com/office/drawing/2010/main">
                <a:solidFill>
                  <a:srgbClr val="FFFFFF"/>
                </a:solidFill>
              </a14:hiddenFill>
            </a:ext>
          </a:extLst>
        </p:spPr>
      </p:pic>
      <p:sp>
        <p:nvSpPr>
          <p:cNvPr id="384015" name="Oval 15">
            <a:extLst>
              <a:ext uri="{FF2B5EF4-FFF2-40B4-BE49-F238E27FC236}">
                <a16:creationId xmlns:a16="http://schemas.microsoft.com/office/drawing/2014/main" id="{27492A0C-4078-48BD-8F30-48DE69818CFB}"/>
              </a:ext>
            </a:extLst>
          </p:cNvPr>
          <p:cNvSpPr>
            <a:spLocks noChangeArrowheads="1"/>
          </p:cNvSpPr>
          <p:nvPr/>
        </p:nvSpPr>
        <p:spPr bwMode="auto">
          <a:xfrm>
            <a:off x="1997075" y="4300538"/>
            <a:ext cx="1109663" cy="1176337"/>
          </a:xfrm>
          <a:prstGeom prst="ellipse">
            <a:avLst/>
          </a:prstGeom>
          <a:noFill/>
          <a:ln w="38100">
            <a:solidFill>
              <a:srgbClr val="FF0000"/>
            </a:solidFill>
            <a:round/>
            <a:headEnd/>
            <a:tailEnd/>
          </a:ln>
          <a:effectLst/>
          <a:extLst>
            <a:ext uri="{909E8E84-426E-40DD-AFC4-6F175D3DCCD1}">
              <a14:hiddenFill xmlns:a14="http://schemas.microsoft.com/office/drawing/2010/main">
                <a:solidFill>
                  <a:srgbClr val="0099CC"/>
                </a:solidFill>
              </a14:hiddenFill>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
        <p:nvSpPr>
          <p:cNvPr id="384016" name="Text Box 16">
            <a:extLst>
              <a:ext uri="{FF2B5EF4-FFF2-40B4-BE49-F238E27FC236}">
                <a16:creationId xmlns:a16="http://schemas.microsoft.com/office/drawing/2014/main" id="{F3E3CA57-3730-4352-9F03-F5A18881B230}"/>
              </a:ext>
            </a:extLst>
          </p:cNvPr>
          <p:cNvSpPr txBox="1">
            <a:spLocks noChangeArrowheads="1"/>
          </p:cNvSpPr>
          <p:nvPr/>
        </p:nvSpPr>
        <p:spPr bwMode="auto">
          <a:xfrm>
            <a:off x="6499225" y="6008688"/>
            <a:ext cx="1468438" cy="5794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spAutoFit/>
          </a:bodyPr>
          <a:lstStyle/>
          <a:p>
            <a:pPr algn="ctr">
              <a:spcBef>
                <a:spcPct val="50%"/>
              </a:spcBef>
            </a:pPr>
            <a:r>
              <a:rPr lang="en-US" altLang="uk-UA" sz="3200" b="1">
                <a:solidFill>
                  <a:schemeClr val="bg2"/>
                </a:solidFill>
                <a:latin typeface="Arial" panose="020B0604020202020204" pitchFamily="34" charset="0"/>
                <a:cs typeface="Arial" panose="020B0604020202020204" pitchFamily="34" charset="0"/>
              </a:rPr>
              <a:t>LVH</a:t>
            </a:r>
            <a:endParaRPr lang="en-US" altLang="uk-UA">
              <a:latin typeface="Arial" panose="020B0604020202020204" pitchFamily="34" charset="0"/>
            </a:endParaRPr>
          </a:p>
        </p:txBody>
      </p:sp>
    </p:spTree>
  </p:cSld>
  <p:clrMapOvr>
    <a:masterClrMapping/>
  </p:clrMapOvr>
</p:sld>
</file>

<file path=ppt/slides/slide11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5026" name="Group 2">
            <a:extLst>
              <a:ext uri="{FF2B5EF4-FFF2-40B4-BE49-F238E27FC236}">
                <a16:creationId xmlns:a16="http://schemas.microsoft.com/office/drawing/2014/main" id="{0A0A1091-C644-42E4-89B0-7964BA79A0E6}"/>
              </a:ext>
            </a:extLst>
          </p:cNvPr>
          <p:cNvGrpSpPr>
            <a:grpSpLocks/>
          </p:cNvGrpSpPr>
          <p:nvPr/>
        </p:nvGrpSpPr>
        <p:grpSpPr bwMode="auto">
          <a:xfrm>
            <a:off x="1588" y="4763"/>
            <a:ext cx="9140825" cy="6850062"/>
            <a:chOff x="0" y="0"/>
            <a:chExt cx="5758" cy="4315"/>
          </a:xfrm>
        </p:grpSpPr>
        <p:grpSp>
          <p:nvGrpSpPr>
            <p:cNvPr id="385027" name="Group 3">
              <a:extLst>
                <a:ext uri="{FF2B5EF4-FFF2-40B4-BE49-F238E27FC236}">
                  <a16:creationId xmlns:a16="http://schemas.microsoft.com/office/drawing/2014/main" id="{11EDC8A5-66B9-4B88-B40D-05D814063BD5}"/>
                </a:ext>
              </a:extLst>
            </p:cNvPr>
            <p:cNvGrpSpPr>
              <a:grpSpLocks/>
            </p:cNvGrpSpPr>
            <p:nvPr/>
          </p:nvGrpSpPr>
          <p:grpSpPr bwMode="auto">
            <a:xfrm>
              <a:off x="1728" y="2230"/>
              <a:ext cx="4027" cy="2085"/>
              <a:chOff x="1728" y="2230"/>
              <a:chExt cx="4027" cy="2085"/>
            </a:xfrm>
          </p:grpSpPr>
          <p:sp>
            <p:nvSpPr>
              <p:cNvPr id="385028" name="Freeform 4">
                <a:extLst>
                  <a:ext uri="{FF2B5EF4-FFF2-40B4-BE49-F238E27FC236}">
                    <a16:creationId xmlns:a16="http://schemas.microsoft.com/office/drawing/2014/main" id="{FDE8F3FE-3BDB-4F3F-AEC0-C3D6DDE5906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5029" name="Freeform 5">
                <a:extLst>
                  <a:ext uri="{FF2B5EF4-FFF2-40B4-BE49-F238E27FC236}">
                    <a16:creationId xmlns:a16="http://schemas.microsoft.com/office/drawing/2014/main" id="{95ACC683-2CEC-432D-BAEF-3883810014DF}"/>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5030" name="Freeform 6">
                <a:extLst>
                  <a:ext uri="{FF2B5EF4-FFF2-40B4-BE49-F238E27FC236}">
                    <a16:creationId xmlns:a16="http://schemas.microsoft.com/office/drawing/2014/main" id="{8E695FE8-B236-40E6-87B8-18C36E44A2A9}"/>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5031" name="Freeform 7">
                <a:extLst>
                  <a:ext uri="{FF2B5EF4-FFF2-40B4-BE49-F238E27FC236}">
                    <a16:creationId xmlns:a16="http://schemas.microsoft.com/office/drawing/2014/main" id="{84B2F4BD-3AB6-4ABA-B4C9-0CB5E2602108}"/>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5032" name="Freeform 8">
                <a:extLst>
                  <a:ext uri="{FF2B5EF4-FFF2-40B4-BE49-F238E27FC236}">
                    <a16:creationId xmlns:a16="http://schemas.microsoft.com/office/drawing/2014/main" id="{AE724B41-084B-43F5-ABAF-ACD738DFA1A8}"/>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5033" name="Freeform 9">
              <a:extLst>
                <a:ext uri="{FF2B5EF4-FFF2-40B4-BE49-F238E27FC236}">
                  <a16:creationId xmlns:a16="http://schemas.microsoft.com/office/drawing/2014/main" id="{BFB1C9D4-68F5-4883-A9F5-5D1B6A1CCC55}"/>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5034" name="Freeform 10">
              <a:extLst>
                <a:ext uri="{FF2B5EF4-FFF2-40B4-BE49-F238E27FC236}">
                  <a16:creationId xmlns:a16="http://schemas.microsoft.com/office/drawing/2014/main" id="{A865B828-38C7-4001-884E-70668BDD5B0F}"/>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5035" name="Rectangle 11">
            <a:extLst>
              <a:ext uri="{FF2B5EF4-FFF2-40B4-BE49-F238E27FC236}">
                <a16:creationId xmlns:a16="http://schemas.microsoft.com/office/drawing/2014/main" id="{11B7214D-62A5-44FB-908C-23E1BE23F8BA}"/>
              </a:ext>
            </a:extLst>
          </p:cNvPr>
          <p:cNvSpPr>
            <a:spLocks noChangeArrowheads="1"/>
          </p:cNvSpPr>
          <p:nvPr/>
        </p:nvSpPr>
        <p:spPr bwMode="auto">
          <a:xfrm>
            <a:off x="45878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LV enlargement</a:t>
            </a:r>
            <a:endParaRPr lang="en-US" altLang="uk-UA"/>
          </a:p>
        </p:txBody>
      </p:sp>
      <p:pic>
        <p:nvPicPr>
          <p:cNvPr id="385036" name="Picture 12">
            <a:extLst>
              <a:ext uri="{FF2B5EF4-FFF2-40B4-BE49-F238E27FC236}">
                <a16:creationId xmlns:a16="http://schemas.microsoft.com/office/drawing/2014/main" id="{E4A25844-8E9B-4040-8996-A6D348542DFB}"/>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58750" y="2028825"/>
            <a:ext cx="4562475" cy="4476750"/>
          </a:xfrm>
          <a:prstGeom prst="rect">
            <a:avLst/>
          </a:prstGeom>
          <a:noFill/>
          <a:extLst>
            <a:ext uri="{909E8E84-426E-40DD-AFC4-6F175D3DCCD1}">
              <a14:hiddenFill xmlns:a14="http://schemas.microsoft.com/office/drawing/2010/main">
                <a:solidFill>
                  <a:srgbClr val="FFFFFF"/>
                </a:solidFill>
              </a14:hiddenFill>
            </a:ext>
          </a:extLst>
        </p:spPr>
      </p:pic>
      <p:pic>
        <p:nvPicPr>
          <p:cNvPr id="385037" name="Picture 13">
            <a:extLst>
              <a:ext uri="{FF2B5EF4-FFF2-40B4-BE49-F238E27FC236}">
                <a16:creationId xmlns:a16="http://schemas.microsoft.com/office/drawing/2014/main" id="{FD8C799F-7AA1-4E42-8906-9F7CC0FFA677}"/>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721225" y="2085975"/>
            <a:ext cx="3662363" cy="4494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86050" name="Group 2">
            <a:extLst>
              <a:ext uri="{FF2B5EF4-FFF2-40B4-BE49-F238E27FC236}">
                <a16:creationId xmlns:a16="http://schemas.microsoft.com/office/drawing/2014/main" id="{1690AF09-7208-4B53-B24C-32F4C0A281C1}"/>
              </a:ext>
            </a:extLst>
          </p:cNvPr>
          <p:cNvGrpSpPr>
            <a:grpSpLocks/>
          </p:cNvGrpSpPr>
          <p:nvPr/>
        </p:nvGrpSpPr>
        <p:grpSpPr bwMode="auto">
          <a:xfrm>
            <a:off x="1588" y="0"/>
            <a:ext cx="9140825" cy="6850063"/>
            <a:chOff x="0" y="0"/>
            <a:chExt cx="5758" cy="4315"/>
          </a:xfrm>
        </p:grpSpPr>
        <p:grpSp>
          <p:nvGrpSpPr>
            <p:cNvPr id="386051" name="Group 3">
              <a:extLst>
                <a:ext uri="{FF2B5EF4-FFF2-40B4-BE49-F238E27FC236}">
                  <a16:creationId xmlns:a16="http://schemas.microsoft.com/office/drawing/2014/main" id="{D17D95AD-BD59-4AAF-9671-1CCADEB304B6}"/>
                </a:ext>
              </a:extLst>
            </p:cNvPr>
            <p:cNvGrpSpPr>
              <a:grpSpLocks/>
            </p:cNvGrpSpPr>
            <p:nvPr/>
          </p:nvGrpSpPr>
          <p:grpSpPr bwMode="auto">
            <a:xfrm>
              <a:off x="1728" y="2230"/>
              <a:ext cx="4027" cy="2085"/>
              <a:chOff x="1728" y="2230"/>
              <a:chExt cx="4027" cy="2085"/>
            </a:xfrm>
          </p:grpSpPr>
          <p:sp>
            <p:nvSpPr>
              <p:cNvPr id="386052" name="Freeform 4">
                <a:extLst>
                  <a:ext uri="{FF2B5EF4-FFF2-40B4-BE49-F238E27FC236}">
                    <a16:creationId xmlns:a16="http://schemas.microsoft.com/office/drawing/2014/main" id="{71C644FE-941A-4423-9DF2-5948042307E5}"/>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6053" name="Freeform 5">
                <a:extLst>
                  <a:ext uri="{FF2B5EF4-FFF2-40B4-BE49-F238E27FC236}">
                    <a16:creationId xmlns:a16="http://schemas.microsoft.com/office/drawing/2014/main" id="{EDF991AB-DF4B-42D8-A937-A31EA15241E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6054" name="Freeform 6">
                <a:extLst>
                  <a:ext uri="{FF2B5EF4-FFF2-40B4-BE49-F238E27FC236}">
                    <a16:creationId xmlns:a16="http://schemas.microsoft.com/office/drawing/2014/main" id="{06550944-4121-4BFF-AA58-AED470308B2E}"/>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6055" name="Freeform 7">
                <a:extLst>
                  <a:ext uri="{FF2B5EF4-FFF2-40B4-BE49-F238E27FC236}">
                    <a16:creationId xmlns:a16="http://schemas.microsoft.com/office/drawing/2014/main" id="{9E57CA19-59EA-4380-82AA-17A3D3AFB300}"/>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6056" name="Freeform 8">
                <a:extLst>
                  <a:ext uri="{FF2B5EF4-FFF2-40B4-BE49-F238E27FC236}">
                    <a16:creationId xmlns:a16="http://schemas.microsoft.com/office/drawing/2014/main" id="{111A7BE5-B659-4D3C-BAD2-34D386C74854}"/>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6057" name="Freeform 9">
              <a:extLst>
                <a:ext uri="{FF2B5EF4-FFF2-40B4-BE49-F238E27FC236}">
                  <a16:creationId xmlns:a16="http://schemas.microsoft.com/office/drawing/2014/main" id="{A913DF9F-6AC0-42DD-B54D-E54BAA597DEE}"/>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86058" name="Freeform 10">
              <a:extLst>
                <a:ext uri="{FF2B5EF4-FFF2-40B4-BE49-F238E27FC236}">
                  <a16:creationId xmlns:a16="http://schemas.microsoft.com/office/drawing/2014/main" id="{E5D9E854-A6E0-4DC8-A783-1DDEF1686D55}"/>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86059" name="Rectangle 11">
            <a:extLst>
              <a:ext uri="{FF2B5EF4-FFF2-40B4-BE49-F238E27FC236}">
                <a16:creationId xmlns:a16="http://schemas.microsoft.com/office/drawing/2014/main" id="{A96725CC-84AD-42BE-ACC1-ACFA5C846B0D}"/>
              </a:ext>
            </a:extLst>
          </p:cNvPr>
          <p:cNvSpPr>
            <a:spLocks noChangeArrowheads="1"/>
          </p:cNvSpPr>
          <p:nvPr/>
        </p:nvSpPr>
        <p:spPr bwMode="auto">
          <a:xfrm>
            <a:off x="458788" y="274638"/>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sz="4000">
                <a:solidFill>
                  <a:schemeClr val="tx1"/>
                </a:solidFill>
                <a:latin typeface="Arial" panose="020B0604020202020204" pitchFamily="34" charset="0"/>
                <a:cs typeface="Arial" panose="020B0604020202020204" pitchFamily="34" charset="0"/>
              </a:rPr>
              <a:t>Dilated cardiomyopathy multichamber enlargement</a:t>
            </a:r>
            <a:endParaRPr lang="en-US" altLang="uk-UA"/>
          </a:p>
        </p:txBody>
      </p:sp>
      <p:pic>
        <p:nvPicPr>
          <p:cNvPr id="386060" name="Picture 12">
            <a:extLst>
              <a:ext uri="{FF2B5EF4-FFF2-40B4-BE49-F238E27FC236}">
                <a16:creationId xmlns:a16="http://schemas.microsoft.com/office/drawing/2014/main" id="{E49C9DD3-6771-4880-9864-1D770117F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075" y="1974850"/>
            <a:ext cx="5868988" cy="4883150"/>
          </a:xfrm>
          <a:prstGeom prst="rect">
            <a:avLst/>
          </a:prstGeom>
          <a:noFill/>
          <a:extLst>
            <a:ext uri="{909E8E84-426E-40DD-AFC4-6F175D3DCCD1}">
              <a14:hiddenFill xmlns:a14="http://schemas.microsoft.com/office/drawing/2010/main">
                <a:solidFill>
                  <a:srgbClr val="FFFFFF"/>
                </a:solidFill>
              </a14:hiddenFill>
            </a:ext>
          </a:extLst>
        </p:spPr>
      </p:pic>
      <p:sp>
        <p:nvSpPr>
          <p:cNvPr id="386061" name="Rectangle 13">
            <a:extLst>
              <a:ext uri="{FF2B5EF4-FFF2-40B4-BE49-F238E27FC236}">
                <a16:creationId xmlns:a16="http://schemas.microsoft.com/office/drawing/2014/main" id="{ADD55324-59AF-4869-B01C-C627A3D71BF0}"/>
              </a:ext>
            </a:extLst>
          </p:cNvPr>
          <p:cNvSpPr>
            <a:spLocks noChangeArrowheads="1"/>
          </p:cNvSpPr>
          <p:nvPr/>
        </p:nvSpPr>
        <p:spPr bwMode="auto">
          <a:xfrm>
            <a:off x="3748088" y="5570538"/>
            <a:ext cx="1946275" cy="869950"/>
          </a:xfrm>
          <a:prstGeom prst="rect">
            <a:avLst/>
          </a:prstGeom>
          <a:solidFill>
            <a:srgbClr val="C0C0C0"/>
          </a:solidFill>
          <a:ln>
            <a:noFill/>
          </a:ln>
          <a:effectLst/>
          <a:extLst>
            <a:ext uri="{91240B29-F687-4F45-9708-019B960494DF}">
              <a14:hiddenLine xmlns:a14="http://schemas.microsoft.com/office/drawing/2010/main" w="38100">
                <a:solidFill>
                  <a:srgbClr val="FF0000"/>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wrap="none" anchor="ctr"/>
          <a:lstStyle/>
          <a:p>
            <a:endParaRPr lang="uk-UA"/>
          </a:p>
        </p:txBody>
      </p:sp>
    </p:spTree>
  </p:cSld>
  <p:clrMapOvr>
    <a:masterClrMapping/>
  </p:clrMapOvr>
</p:sld>
</file>

<file path=ppt/slides/slide11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3FB36B48-2E02-4CF1-91D2-3357F11DCC88}"/>
              </a:ext>
            </a:extLst>
          </p:cNvPr>
          <p:cNvSpPr>
            <a:spLocks noChangeArrowheads="1"/>
          </p:cNvSpPr>
          <p:nvPr/>
        </p:nvSpPr>
        <p:spPr bwMode="auto">
          <a:xfrm>
            <a:off x="508000" y="571500"/>
            <a:ext cx="8229600" cy="1143000"/>
          </a:xfrm>
          <a:prstGeom prst="rect">
            <a:avLst/>
          </a:prstGeom>
          <a:noFill/>
          <a:ln>
            <a:noFill/>
          </a:ln>
          <a:effectLst/>
          <a:extLst>
            <a:ext uri="{909E8E84-426E-40DD-AFC4-6F175D3DCCD1}">
              <a14:hiddenFill xmlns:a14="http://schemas.microsoft.com/office/drawing/2010/main">
                <a:solidFill>
                  <a:srgbClr val="F57B49"/>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lstStyle>
            <a:lvl1pPr defTabSz="765175">
              <a:defRPr sz="4400" b="1">
                <a:solidFill>
                  <a:schemeClr val="tx2"/>
                </a:solidFill>
                <a:effectLst>
                  <a:outerShdw blurRad="38100" dist="38100" dir="2700000" algn="tl">
                    <a:srgbClr val="000000"/>
                  </a:outerShdw>
                </a:effectLst>
                <a:latin typeface="Tahoma" panose="020B0604030504040204" pitchFamily="34" charset="0"/>
              </a:defRPr>
            </a:lvl1pPr>
            <a:lvl2pPr defTabSz="765175">
              <a:defRPr sz="4400" b="1">
                <a:solidFill>
                  <a:schemeClr val="tx2"/>
                </a:solidFill>
                <a:effectLst>
                  <a:outerShdw blurRad="38100" dist="38100" dir="2700000" algn="tl">
                    <a:srgbClr val="000000"/>
                  </a:outerShdw>
                </a:effectLst>
                <a:latin typeface="Tahoma" panose="020B0604030504040204" pitchFamily="34" charset="0"/>
              </a:defRPr>
            </a:lvl2pPr>
            <a:lvl3pPr defTabSz="765175">
              <a:defRPr sz="4400" b="1">
                <a:solidFill>
                  <a:schemeClr val="tx2"/>
                </a:solidFill>
                <a:effectLst>
                  <a:outerShdw blurRad="38100" dist="38100" dir="2700000" algn="tl">
                    <a:srgbClr val="000000"/>
                  </a:outerShdw>
                </a:effectLst>
                <a:latin typeface="Tahoma" panose="020B0604030504040204" pitchFamily="34" charset="0"/>
              </a:defRPr>
            </a:lvl3pPr>
            <a:lvl4pPr defTabSz="765175">
              <a:defRPr sz="4400" b="1">
                <a:solidFill>
                  <a:schemeClr val="tx2"/>
                </a:solidFill>
                <a:effectLst>
                  <a:outerShdw blurRad="38100" dist="38100" dir="2700000" algn="tl">
                    <a:srgbClr val="000000"/>
                  </a:outerShdw>
                </a:effectLst>
                <a:latin typeface="Tahoma" panose="020B0604030504040204" pitchFamily="34" charset="0"/>
              </a:defRPr>
            </a:lvl4pPr>
            <a:lvl5pPr defTabSz="765175">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765175"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765175"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765175"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765175"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900">
                <a:effectLst/>
                <a:latin typeface="Arial" panose="020B0604020202020204" pitchFamily="34" charset="0"/>
                <a:cs typeface="Arial" panose="020B0604020202020204" pitchFamily="34" charset="0"/>
              </a:rPr>
              <a:t>Penetrating Atherosclerotic Ulcer</a:t>
            </a:r>
            <a:endParaRPr lang="en-US" altLang="uk-UA"/>
          </a:p>
        </p:txBody>
      </p:sp>
      <p:sp>
        <p:nvSpPr>
          <p:cNvPr id="387075" name="Rectangle 3">
            <a:extLst>
              <a:ext uri="{FF2B5EF4-FFF2-40B4-BE49-F238E27FC236}">
                <a16:creationId xmlns:a16="http://schemas.microsoft.com/office/drawing/2014/main" id="{2F498CB9-9AD0-416A-B617-C4DBF1D793AB}"/>
              </a:ext>
            </a:extLst>
          </p:cNvPr>
          <p:cNvSpPr>
            <a:spLocks noChangeArrowheads="1"/>
          </p:cNvSpPr>
          <p:nvPr/>
        </p:nvSpPr>
        <p:spPr bwMode="auto">
          <a:xfrm>
            <a:off x="698500" y="2368550"/>
            <a:ext cx="7721600" cy="2981325"/>
          </a:xfrm>
          <a:prstGeom prst="rect">
            <a:avLst/>
          </a:prstGeom>
          <a:noFill/>
          <a:ln>
            <a:noFill/>
          </a:ln>
          <a:effectLst/>
          <a:extLst>
            <a:ext uri="{909E8E84-426E-40DD-AFC4-6F175D3DCCD1}">
              <a14:hiddenFill xmlns:a14="http://schemas.microsoft.com/office/drawing/2010/main">
                <a:solidFill>
                  <a:srgbClr val="F57B49"/>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lstStyle>
            <a:lvl1pPr marL="342900" indent="-342900" defTabSz="765175">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765175">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765175">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765175">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765175">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765175"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765175"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765175"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765175"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May result in aneurysms, particularly saccular type </a:t>
            </a:r>
            <a:endParaRPr lang="en-US" altLang="uk-UA" sz="3400" b="1">
              <a:effectLst/>
              <a:latin typeface="Arial" panose="020B0604020202020204" pitchFamily="34" charset="0"/>
              <a:cs typeface="Arial" panose="020B0604020202020204" pitchFamily="34" charset="0"/>
            </a:endParaRPr>
          </a:p>
          <a:p>
            <a:pPr eaLnBrk="0" hangingPunct="0">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Often occur in elderly with atherosclerosis </a:t>
            </a:r>
            <a:endParaRPr lang="en-US" altLang="uk-UA" sz="3400" b="1">
              <a:effectLst/>
              <a:latin typeface="Arial" panose="020B0604020202020204" pitchFamily="34" charset="0"/>
              <a:cs typeface="Arial" panose="020B0604020202020204" pitchFamily="34" charset="0"/>
            </a:endParaRPr>
          </a:p>
          <a:p>
            <a:pPr eaLnBrk="0" hangingPunct="0">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Typically involve arch and descending aorta</a:t>
            </a:r>
            <a:endParaRPr lang="en-US" altLang="uk-UA"/>
          </a:p>
        </p:txBody>
      </p:sp>
      <p:sp>
        <p:nvSpPr>
          <p:cNvPr id="387076" name="Rectangle 4">
            <a:extLst>
              <a:ext uri="{FF2B5EF4-FFF2-40B4-BE49-F238E27FC236}">
                <a16:creationId xmlns:a16="http://schemas.microsoft.com/office/drawing/2014/main" id="{FA9AD682-B4D9-47B5-A2DB-5D8BD7A2D77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81D58"/>
                  </a:outerShdw>
                </a:effectLst>
              </a14:hiddenEffects>
            </a:ext>
          </a:extLst>
        </p:spPr>
        <p:txBody>
          <a:bodyPr wrap="none" anchor="ctr"/>
          <a:lstStyle/>
          <a:p>
            <a:endParaRPr lang="uk-UA"/>
          </a:p>
        </p:txBody>
      </p:sp>
    </p:spTree>
  </p:cSld>
  <p:clrMapOvr>
    <a:masterClrMapping/>
  </p:clrMapOvr>
</p:sld>
</file>

<file path=ppt/slides/slide11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88098" name="Picture 2">
            <a:extLst>
              <a:ext uri="{FF2B5EF4-FFF2-40B4-BE49-F238E27FC236}">
                <a16:creationId xmlns:a16="http://schemas.microsoft.com/office/drawing/2014/main" id="{90B3229B-9426-4F3F-B377-35E6E73373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685800"/>
            <a:ext cx="2317750" cy="2486025"/>
          </a:xfrm>
          <a:prstGeom prst="rect">
            <a:avLst/>
          </a:prstGeom>
          <a:noFill/>
          <a:extLst>
            <a:ext uri="{909E8E84-426E-40DD-AFC4-6F175D3DCCD1}">
              <a14:hiddenFill xmlns:a14="http://schemas.microsoft.com/office/drawing/2010/main">
                <a:solidFill>
                  <a:srgbClr val="FFFFFF"/>
                </a:solidFill>
              </a14:hiddenFill>
            </a:ext>
          </a:extLst>
        </p:spPr>
      </p:pic>
      <p:pic>
        <p:nvPicPr>
          <p:cNvPr id="388099" name="Picture 3">
            <a:extLst>
              <a:ext uri="{FF2B5EF4-FFF2-40B4-BE49-F238E27FC236}">
                <a16:creationId xmlns:a16="http://schemas.microsoft.com/office/drawing/2014/main" id="{7BE928F6-9CFC-46A4-91CC-197C41E02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7050" y="685800"/>
            <a:ext cx="2317750" cy="2489200"/>
          </a:xfrm>
          <a:prstGeom prst="rect">
            <a:avLst/>
          </a:prstGeom>
          <a:noFill/>
          <a:extLst>
            <a:ext uri="{909E8E84-426E-40DD-AFC4-6F175D3DCCD1}">
              <a14:hiddenFill xmlns:a14="http://schemas.microsoft.com/office/drawing/2010/main">
                <a:solidFill>
                  <a:srgbClr val="FFFFFF"/>
                </a:solidFill>
              </a14:hiddenFill>
            </a:ext>
          </a:extLst>
        </p:spPr>
      </p:pic>
      <p:pic>
        <p:nvPicPr>
          <p:cNvPr id="388100" name="Picture 4">
            <a:extLst>
              <a:ext uri="{FF2B5EF4-FFF2-40B4-BE49-F238E27FC236}">
                <a16:creationId xmlns:a16="http://schemas.microsoft.com/office/drawing/2014/main" id="{6D018DC8-9DD4-42BB-BF20-0AE16D8D8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588" y="3425825"/>
            <a:ext cx="2362200" cy="2752725"/>
          </a:xfrm>
          <a:prstGeom prst="rect">
            <a:avLst/>
          </a:prstGeom>
          <a:noFill/>
          <a:extLst>
            <a:ext uri="{909E8E84-426E-40DD-AFC4-6F175D3DCCD1}">
              <a14:hiddenFill xmlns:a14="http://schemas.microsoft.com/office/drawing/2010/main">
                <a:solidFill>
                  <a:srgbClr val="FFFFFF"/>
                </a:solidFill>
              </a14:hiddenFill>
            </a:ext>
          </a:extLst>
        </p:spPr>
      </p:pic>
      <p:pic>
        <p:nvPicPr>
          <p:cNvPr id="388101" name="Picture 5">
            <a:extLst>
              <a:ext uri="{FF2B5EF4-FFF2-40B4-BE49-F238E27FC236}">
                <a16:creationId xmlns:a16="http://schemas.microsoft.com/office/drawing/2014/main" id="{F4296DC5-0202-4296-984C-E63E646519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7050" y="3403600"/>
            <a:ext cx="2322513" cy="2705100"/>
          </a:xfrm>
          <a:prstGeom prst="rect">
            <a:avLst/>
          </a:prstGeom>
          <a:noFill/>
          <a:extLst>
            <a:ext uri="{909E8E84-426E-40DD-AFC4-6F175D3DCCD1}">
              <a14:hiddenFill xmlns:a14="http://schemas.microsoft.com/office/drawing/2010/main">
                <a:solidFill>
                  <a:srgbClr val="FFFFFF"/>
                </a:solidFill>
              </a14:hiddenFill>
            </a:ext>
          </a:extLst>
        </p:spPr>
      </p:pic>
      <p:sp>
        <p:nvSpPr>
          <p:cNvPr id="388102" name="Text Box 6">
            <a:extLst>
              <a:ext uri="{FF2B5EF4-FFF2-40B4-BE49-F238E27FC236}">
                <a16:creationId xmlns:a16="http://schemas.microsoft.com/office/drawing/2014/main" id="{0E83C85C-E48C-4618-8CF9-21956C2C3B28}"/>
              </a:ext>
            </a:extLst>
          </p:cNvPr>
          <p:cNvSpPr txBox="1">
            <a:spLocks noChangeArrowheads="1"/>
          </p:cNvSpPr>
          <p:nvPr/>
        </p:nvSpPr>
        <p:spPr bwMode="auto">
          <a:xfrm>
            <a:off x="463550" y="1411288"/>
            <a:ext cx="508000" cy="508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500" b="1">
                <a:cs typeface="Arial" panose="020B0604020202020204" pitchFamily="34" charset="0"/>
              </a:rPr>
              <a:t>1</a:t>
            </a:r>
            <a:endParaRPr lang="en-US" altLang="uk-UA"/>
          </a:p>
        </p:txBody>
      </p:sp>
      <p:sp>
        <p:nvSpPr>
          <p:cNvPr id="388103" name="Text Box 7">
            <a:extLst>
              <a:ext uri="{FF2B5EF4-FFF2-40B4-BE49-F238E27FC236}">
                <a16:creationId xmlns:a16="http://schemas.microsoft.com/office/drawing/2014/main" id="{883B84ED-2FE8-40B1-AAF2-B42108BBFF3A}"/>
              </a:ext>
            </a:extLst>
          </p:cNvPr>
          <p:cNvSpPr txBox="1">
            <a:spLocks noChangeArrowheads="1"/>
          </p:cNvSpPr>
          <p:nvPr/>
        </p:nvSpPr>
        <p:spPr bwMode="auto">
          <a:xfrm>
            <a:off x="4857750" y="1436688"/>
            <a:ext cx="508000" cy="508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500" b="1">
                <a:cs typeface="Arial" panose="020B0604020202020204" pitchFamily="34" charset="0"/>
              </a:rPr>
              <a:t>2 </a:t>
            </a:r>
            <a:endParaRPr lang="en-US" altLang="uk-UA"/>
          </a:p>
        </p:txBody>
      </p:sp>
      <p:sp>
        <p:nvSpPr>
          <p:cNvPr id="388104" name="Text Box 8">
            <a:extLst>
              <a:ext uri="{FF2B5EF4-FFF2-40B4-BE49-F238E27FC236}">
                <a16:creationId xmlns:a16="http://schemas.microsoft.com/office/drawing/2014/main" id="{F9E9BF7A-5567-4A23-9923-1F1055D012BD}"/>
              </a:ext>
            </a:extLst>
          </p:cNvPr>
          <p:cNvSpPr txBox="1">
            <a:spLocks noChangeArrowheads="1"/>
          </p:cNvSpPr>
          <p:nvPr/>
        </p:nvSpPr>
        <p:spPr bwMode="auto">
          <a:xfrm>
            <a:off x="517525" y="4611688"/>
            <a:ext cx="400050" cy="508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500" b="1">
                <a:cs typeface="Arial" panose="020B0604020202020204" pitchFamily="34" charset="0"/>
              </a:rPr>
              <a:t>3</a:t>
            </a:r>
            <a:endParaRPr lang="en-US" altLang="uk-UA"/>
          </a:p>
        </p:txBody>
      </p:sp>
      <p:sp>
        <p:nvSpPr>
          <p:cNvPr id="388105" name="Rectangle 9">
            <a:extLst>
              <a:ext uri="{FF2B5EF4-FFF2-40B4-BE49-F238E27FC236}">
                <a16:creationId xmlns:a16="http://schemas.microsoft.com/office/drawing/2014/main" id="{319822A7-0B5D-41E2-A486-67D7FA57F2AE}"/>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81D58"/>
                  </a:outerShdw>
                </a:effectLst>
              </a14:hiddenEffects>
            </a:ext>
          </a:extLst>
        </p:spPr>
        <p:txBody>
          <a:bodyPr wrap="none" anchor="ctr"/>
          <a:lstStyle/>
          <a:p>
            <a:endParaRPr lang="uk-UA"/>
          </a:p>
        </p:txBody>
      </p:sp>
      <p:sp>
        <p:nvSpPr>
          <p:cNvPr id="388106" name="Text Box 10">
            <a:extLst>
              <a:ext uri="{FF2B5EF4-FFF2-40B4-BE49-F238E27FC236}">
                <a16:creationId xmlns:a16="http://schemas.microsoft.com/office/drawing/2014/main" id="{5FC488E5-F499-4577-AE99-D9CEAF15AB65}"/>
              </a:ext>
            </a:extLst>
          </p:cNvPr>
          <p:cNvSpPr txBox="1">
            <a:spLocks noChangeArrowheads="1"/>
          </p:cNvSpPr>
          <p:nvPr/>
        </p:nvSpPr>
        <p:spPr bwMode="auto">
          <a:xfrm>
            <a:off x="4919663" y="4294188"/>
            <a:ext cx="508000" cy="508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500" b="1">
                <a:cs typeface="Arial" panose="020B0604020202020204" pitchFamily="34" charset="0"/>
              </a:rPr>
              <a:t>4</a:t>
            </a:r>
            <a:endParaRPr lang="en-US" altLang="uk-UA"/>
          </a:p>
        </p:txBody>
      </p:sp>
    </p:spTree>
  </p:cSld>
  <p:clrMapOvr>
    <a:masterClrMapping/>
  </p:clrMapOvr>
</p:sld>
</file>

<file path=ppt/slides/slide12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89122" name="Picture 2">
            <a:extLst>
              <a:ext uri="{FF2B5EF4-FFF2-40B4-BE49-F238E27FC236}">
                <a16:creationId xmlns:a16="http://schemas.microsoft.com/office/drawing/2014/main" id="{9DCD7245-C291-49B3-8BBF-CC8E226090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763" y="735013"/>
            <a:ext cx="3603625" cy="4148137"/>
          </a:xfrm>
          <a:prstGeom prst="rect">
            <a:avLst/>
          </a:prstGeom>
          <a:noFill/>
          <a:extLst>
            <a:ext uri="{909E8E84-426E-40DD-AFC4-6F175D3DCCD1}">
              <a14:hiddenFill xmlns:a14="http://schemas.microsoft.com/office/drawing/2010/main">
                <a:solidFill>
                  <a:srgbClr val="FFFFFF"/>
                </a:solidFill>
              </a14:hiddenFill>
            </a:ext>
          </a:extLst>
        </p:spPr>
      </p:pic>
      <p:pic>
        <p:nvPicPr>
          <p:cNvPr id="389123" name="Picture 3">
            <a:extLst>
              <a:ext uri="{FF2B5EF4-FFF2-40B4-BE49-F238E27FC236}">
                <a16:creationId xmlns:a16="http://schemas.microsoft.com/office/drawing/2014/main" id="{718DD0E8-C8C5-4845-84F6-6ADD42FD5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788" y="855663"/>
            <a:ext cx="3533775" cy="4067175"/>
          </a:xfrm>
          <a:prstGeom prst="rect">
            <a:avLst/>
          </a:prstGeom>
          <a:noFill/>
          <a:extLst>
            <a:ext uri="{909E8E84-426E-40DD-AFC4-6F175D3DCCD1}">
              <a14:hiddenFill xmlns:a14="http://schemas.microsoft.com/office/drawing/2010/main">
                <a:solidFill>
                  <a:srgbClr val="FFFFFF"/>
                </a:solidFill>
              </a14:hiddenFill>
            </a:ext>
          </a:extLst>
        </p:spPr>
      </p:pic>
      <p:sp>
        <p:nvSpPr>
          <p:cNvPr id="389124" name="Text Box 4">
            <a:extLst>
              <a:ext uri="{FF2B5EF4-FFF2-40B4-BE49-F238E27FC236}">
                <a16:creationId xmlns:a16="http://schemas.microsoft.com/office/drawing/2014/main" id="{DA9A7CA4-C1DC-4D53-8EC8-56311F03B889}"/>
              </a:ext>
            </a:extLst>
          </p:cNvPr>
          <p:cNvSpPr txBox="1">
            <a:spLocks noChangeArrowheads="1"/>
          </p:cNvSpPr>
          <p:nvPr/>
        </p:nvSpPr>
        <p:spPr bwMode="auto">
          <a:xfrm>
            <a:off x="360363" y="5372100"/>
            <a:ext cx="8453437" cy="9937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81D58"/>
                  </a:outerShdw>
                </a:effectLst>
              </a14:hiddenEffects>
            </a:ext>
          </a:extLst>
        </p:spPr>
        <p:txBody>
          <a:bodyPr lIns="128016" tIns="64008" rIns="128016" bIns="64008">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algn="ctr" eaLnBrk="0" hangingPunct="0"/>
            <a:r>
              <a:rPr lang="en-US" altLang="uk-UA" sz="1900" b="1">
                <a:cs typeface="Arial" panose="020B0604020202020204" pitchFamily="34" charset="0"/>
              </a:rPr>
              <a:t>Saccular aneurysm of arch caused by penetrating ulcer, unenhanced shows aneurysm with thrombus  enhanced shows out pouching of contrast from lumen</a:t>
            </a:r>
            <a:endParaRPr lang="en-US" altLang="uk-UA"/>
          </a:p>
        </p:txBody>
      </p:sp>
      <p:sp>
        <p:nvSpPr>
          <p:cNvPr id="389125" name="Rectangle 5">
            <a:extLst>
              <a:ext uri="{FF2B5EF4-FFF2-40B4-BE49-F238E27FC236}">
                <a16:creationId xmlns:a16="http://schemas.microsoft.com/office/drawing/2014/main" id="{437A8978-4A05-4B4C-9E29-881029E5C5FA}"/>
              </a:ext>
            </a:extLst>
          </p:cNvPr>
          <p:cNvSpPr>
            <a:spLocks noChangeArrowheads="1"/>
          </p:cNvSpPr>
          <p:nvPr/>
        </p:nvSpPr>
        <p:spPr bwMode="auto">
          <a:xfrm>
            <a:off x="3302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81D58"/>
                  </a:outerShdw>
                </a:effectLst>
              </a14:hiddenEffects>
            </a:ext>
          </a:extLst>
        </p:spPr>
        <p:txBody>
          <a:bodyPr wrap="none" anchor="ctr"/>
          <a:lstStyle/>
          <a:p>
            <a:endParaRPr lang="uk-UA"/>
          </a:p>
        </p:txBody>
      </p:sp>
    </p:spTree>
  </p:cSld>
  <p:clrMapOvr>
    <a:masterClrMapping/>
  </p:clrMapOvr>
</p:sld>
</file>

<file path=ppt/slides/slide12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17442" name="Line 2">
            <a:extLst>
              <a:ext uri="{FF2B5EF4-FFF2-40B4-BE49-F238E27FC236}">
                <a16:creationId xmlns:a16="http://schemas.microsoft.com/office/drawing/2014/main" id="{66BBC434-DA5A-452D-8130-71941909780B}"/>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17443" name="Rectangle 3">
            <a:extLst>
              <a:ext uri="{FF2B5EF4-FFF2-40B4-BE49-F238E27FC236}">
                <a16:creationId xmlns:a16="http://schemas.microsoft.com/office/drawing/2014/main" id="{CC7EED1C-CBFD-4212-A4B0-46BE3388F4A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317444" name="Rectangle 4">
            <a:extLst>
              <a:ext uri="{FF2B5EF4-FFF2-40B4-BE49-F238E27FC236}">
                <a16:creationId xmlns:a16="http://schemas.microsoft.com/office/drawing/2014/main" id="{9E1086C7-2054-414A-BC46-5848F7390A9B}"/>
              </a:ext>
            </a:extLst>
          </p:cNvPr>
          <p:cNvSpPr>
            <a:spLocks noChangeArrowheads="1"/>
          </p:cNvSpPr>
          <p:nvPr/>
        </p:nvSpPr>
        <p:spPr bwMode="auto">
          <a:xfrm>
            <a:off x="401638" y="398463"/>
            <a:ext cx="8335962" cy="143033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eaLnBrk="0" hangingPunct="0">
              <a:lnSpc>
                <a:spcPct val="90%"/>
              </a:lnSpc>
            </a:pPr>
            <a:r>
              <a:rPr lang="en-US" altLang="uk-UA" b="0">
                <a:cs typeface="Arial" panose="020B0604020202020204" pitchFamily="34" charset="0"/>
              </a:rPr>
              <a:t>Pneumococcal Pneumonia</a:t>
            </a:r>
            <a:br>
              <a:rPr lang="en-US" altLang="uk-UA" b="0">
                <a:cs typeface="Arial" panose="020B0604020202020204" pitchFamily="34" charset="0"/>
              </a:rPr>
            </a:br>
            <a:r>
              <a:rPr lang="en-US" altLang="uk-UA" sz="3000" b="0">
                <a:cs typeface="Arial" panose="020B0604020202020204" pitchFamily="34" charset="0"/>
              </a:rPr>
              <a:t>X-ray Findings</a:t>
            </a:r>
            <a:endParaRPr lang="en-US" altLang="uk-UA"/>
          </a:p>
        </p:txBody>
      </p:sp>
      <p:sp>
        <p:nvSpPr>
          <p:cNvPr id="317445" name="Rectangle 5">
            <a:extLst>
              <a:ext uri="{FF2B5EF4-FFF2-40B4-BE49-F238E27FC236}">
                <a16:creationId xmlns:a16="http://schemas.microsoft.com/office/drawing/2014/main" id="{8F913CC0-85FC-46CE-8800-FD39238D1587}"/>
              </a:ext>
            </a:extLst>
          </p:cNvPr>
          <p:cNvSpPr>
            <a:spLocks noChangeArrowheads="1"/>
          </p:cNvSpPr>
          <p:nvPr/>
        </p:nvSpPr>
        <p:spPr bwMode="auto">
          <a:xfrm>
            <a:off x="757238" y="2574925"/>
            <a:ext cx="7777162" cy="32543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700" b="1">
                <a:cs typeface="Arial" panose="020B0604020202020204" pitchFamily="34" charset="0"/>
              </a:rPr>
              <a:t>Organism aspirated into lungs </a:t>
            </a:r>
            <a:endParaRPr lang="en-US" altLang="uk-UA" sz="900"/>
          </a:p>
          <a:p>
            <a:pPr eaLnBrk="0" hangingPunct="0">
              <a:lnSpc>
                <a:spcPct val="115%"/>
              </a:lnSpc>
              <a:spcBef>
                <a:spcPct val="30%"/>
              </a:spcBef>
              <a:buClr>
                <a:schemeClr val="tx2"/>
              </a:buClr>
              <a:buSzPct val="50%"/>
              <a:buFont typeface="Monotype Sorts" charset="2"/>
              <a:buChar char=""/>
            </a:pPr>
            <a:r>
              <a:rPr lang="en-US" altLang="uk-UA" sz="2700" b="1">
                <a:cs typeface="Arial" panose="020B0604020202020204" pitchFamily="34" charset="0"/>
              </a:rPr>
              <a:t>Predilection for lower lobes </a:t>
            </a:r>
            <a:endParaRPr lang="en-US" altLang="uk-UA" sz="900"/>
          </a:p>
          <a:p>
            <a:pPr eaLnBrk="0" hangingPunct="0">
              <a:lnSpc>
                <a:spcPct val="115%"/>
              </a:lnSpc>
              <a:spcBef>
                <a:spcPct val="30%"/>
              </a:spcBef>
              <a:buClr>
                <a:schemeClr val="tx2"/>
              </a:buClr>
              <a:buSzPct val="50%"/>
              <a:buFont typeface="Monotype Sorts" charset="2"/>
              <a:buChar char=""/>
            </a:pPr>
            <a:r>
              <a:rPr lang="en-US" altLang="uk-UA" sz="2700" b="1">
                <a:cs typeface="Arial" panose="020B0604020202020204" pitchFamily="34" charset="0"/>
              </a:rPr>
              <a:t>Extensive infiltrate abutting pleural surface </a:t>
            </a:r>
            <a:endParaRPr lang="en-US" altLang="uk-UA" sz="900"/>
          </a:p>
          <a:p>
            <a:pPr eaLnBrk="0" hangingPunct="0">
              <a:lnSpc>
                <a:spcPct val="115%"/>
              </a:lnSpc>
              <a:spcBef>
                <a:spcPct val="30%"/>
              </a:spcBef>
              <a:buClr>
                <a:schemeClr val="tx2"/>
              </a:buClr>
              <a:buSzPct val="50%"/>
              <a:buFont typeface="Monotype Sorts" charset="2"/>
              <a:buChar char=""/>
            </a:pPr>
            <a:r>
              <a:rPr lang="en-US" altLang="uk-UA" sz="2700" b="1">
                <a:cs typeface="Arial" panose="020B0604020202020204" pitchFamily="34" charset="0"/>
              </a:rPr>
              <a:t>Prominent air bronchograms </a:t>
            </a:r>
            <a:endParaRPr lang="en-US" altLang="uk-UA" sz="900"/>
          </a:p>
          <a:p>
            <a:pPr lvl="1" eaLnBrk="0" hangingPunct="0">
              <a:lnSpc>
                <a:spcPct val="115%"/>
              </a:lnSpc>
              <a:spcBef>
                <a:spcPct val="30%"/>
              </a:spcBef>
              <a:buClr>
                <a:schemeClr val="tx2"/>
              </a:buClr>
              <a:buSzPct val="50%"/>
              <a:buFont typeface="Monotype Sorts" charset="2"/>
              <a:buChar char=""/>
            </a:pPr>
            <a:r>
              <a:rPr lang="en-US" altLang="uk-UA" sz="2400" b="1">
                <a:cs typeface="Arial" panose="020B0604020202020204" pitchFamily="34" charset="0"/>
              </a:rPr>
              <a:t>DDX: Staph has no air bronchogram </a:t>
            </a:r>
            <a:endParaRPr lang="en-US" altLang="uk-UA" sz="900"/>
          </a:p>
          <a:p>
            <a:pPr eaLnBrk="0" hangingPunct="0">
              <a:lnSpc>
                <a:spcPct val="115%"/>
              </a:lnSpc>
              <a:spcBef>
                <a:spcPct val="30%"/>
              </a:spcBef>
              <a:buClr>
                <a:schemeClr val="tx2"/>
              </a:buClr>
              <a:buSzPct val="50%"/>
              <a:buFont typeface="Monotype Sorts" charset="2"/>
              <a:buChar char=""/>
            </a:pPr>
            <a:r>
              <a:rPr lang="en-US" altLang="uk-UA" sz="2700" b="1">
                <a:cs typeface="Arial" panose="020B0604020202020204" pitchFamily="34" charset="0"/>
              </a:rPr>
              <a:t>Does not respect segmental boundaries</a:t>
            </a:r>
            <a:endParaRPr lang="en-US" altLang="uk-UA"/>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7445">
                                            <p:txEl>
                                              <p:pRg st="0" end="0"/>
                                            </p:txEl>
                                          </p:spTgt>
                                        </p:tgtEl>
                                        <p:attrNameLst>
                                          <p:attrName>style.visibility</p:attrName>
                                        </p:attrNameLst>
                                      </p:cBhvr>
                                      <p:to>
                                        <p:strVal val="visible"/>
                                      </p:to>
                                    </p:set>
                                    <p:animEffect transition="in" filter="wipe(up)">
                                      <p:cBhvr>
                                        <p:cTn id="7" dur="500"/>
                                        <p:tgtEl>
                                          <p:spTgt spid="31744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7445">
                                            <p:txEl>
                                              <p:pRg st="1" end="1"/>
                                            </p:txEl>
                                          </p:spTgt>
                                        </p:tgtEl>
                                        <p:attrNameLst>
                                          <p:attrName>style.visibility</p:attrName>
                                        </p:attrNameLst>
                                      </p:cBhvr>
                                      <p:to>
                                        <p:strVal val="visible"/>
                                      </p:to>
                                    </p:set>
                                    <p:animEffect transition="in" filter="wipe(up)">
                                      <p:cBhvr>
                                        <p:cTn id="11" dur="500"/>
                                        <p:tgtEl>
                                          <p:spTgt spid="31744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7445">
                                            <p:txEl>
                                              <p:pRg st="2" end="2"/>
                                            </p:txEl>
                                          </p:spTgt>
                                        </p:tgtEl>
                                        <p:attrNameLst>
                                          <p:attrName>style.visibility</p:attrName>
                                        </p:attrNameLst>
                                      </p:cBhvr>
                                      <p:to>
                                        <p:strVal val="visible"/>
                                      </p:to>
                                    </p:set>
                                    <p:animEffect transition="in" filter="wipe(up)">
                                      <p:cBhvr>
                                        <p:cTn id="15" dur="500"/>
                                        <p:tgtEl>
                                          <p:spTgt spid="31744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7445">
                                            <p:txEl>
                                              <p:pRg st="3" end="3"/>
                                            </p:txEl>
                                          </p:spTgt>
                                        </p:tgtEl>
                                        <p:attrNameLst>
                                          <p:attrName>style.visibility</p:attrName>
                                        </p:attrNameLst>
                                      </p:cBhvr>
                                      <p:to>
                                        <p:strVal val="visible"/>
                                      </p:to>
                                    </p:set>
                                    <p:animEffect transition="in" filter="wipe(up)">
                                      <p:cBhvr>
                                        <p:cTn id="19" dur="500"/>
                                        <p:tgtEl>
                                          <p:spTgt spid="317445">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17445">
                                            <p:txEl>
                                              <p:pRg st="4" end="4"/>
                                            </p:txEl>
                                          </p:spTgt>
                                        </p:tgtEl>
                                        <p:attrNameLst>
                                          <p:attrName>style.visibility</p:attrName>
                                        </p:attrNameLst>
                                      </p:cBhvr>
                                      <p:to>
                                        <p:strVal val="visible"/>
                                      </p:to>
                                    </p:set>
                                    <p:animEffect transition="in" filter="wipe(up)">
                                      <p:cBhvr>
                                        <p:cTn id="22" dur="500"/>
                                        <p:tgtEl>
                                          <p:spTgt spid="317445">
                                            <p:txEl>
                                              <p:pRg st="4" end="4"/>
                                            </p:txEl>
                                          </p:spTgt>
                                        </p:tgtEl>
                                      </p:cBhvr>
                                    </p:animEffect>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317445">
                                            <p:txEl>
                                              <p:pRg st="5" end="5"/>
                                            </p:txEl>
                                          </p:spTgt>
                                        </p:tgtEl>
                                        <p:attrNameLst>
                                          <p:attrName>style.visibility</p:attrName>
                                        </p:attrNameLst>
                                      </p:cBhvr>
                                      <p:to>
                                        <p:strVal val="visible"/>
                                      </p:to>
                                    </p:set>
                                    <p:animEffect transition="in" filter="wipe(up)">
                                      <p:cBhvr>
                                        <p:cTn id="26" dur="500"/>
                                        <p:tgtEl>
                                          <p:spTgt spid="31744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5" grpId="0" build="p" autoUpdateAnimBg="0" advAuto="0"/>
    </p:bldLst>
  </p:timing>
</p:sld>
</file>

<file path=ppt/slides/slide12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103" name="mSeries22040321003300002">
            <a:extLst>
              <a:ext uri="{FF2B5EF4-FFF2-40B4-BE49-F238E27FC236}">
                <a16:creationId xmlns:a16="http://schemas.microsoft.com/office/drawing/2014/main" id="{3406372E-8988-45F1-BBE9-5F90E5D196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300" y="1257300"/>
            <a:ext cx="5473700" cy="4432300"/>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102" name="Text Box 6">
            <a:extLst>
              <a:ext uri="{FF2B5EF4-FFF2-40B4-BE49-F238E27FC236}">
                <a16:creationId xmlns:a16="http://schemas.microsoft.com/office/drawing/2014/main" id="{057E00B6-1F80-4848-A5D5-0126B1756ED7}"/>
              </a:ext>
            </a:extLst>
          </p:cNvPr>
          <p:cNvSpPr txBox="1">
            <a:spLocks noChangeArrowheads="1"/>
          </p:cNvSpPr>
          <p:nvPr/>
        </p:nvSpPr>
        <p:spPr bwMode="auto">
          <a:xfrm>
            <a:off x="1849438" y="59436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Pneumococcal pneumonia</a:t>
            </a:r>
            <a:endParaRPr lang="en-US" altLang="uk-UA">
              <a:latin typeface="Arial" panose="020B0604020202020204" pitchFamily="34" charset="0"/>
            </a:endParaRPr>
          </a:p>
        </p:txBody>
      </p:sp>
      <p:sp>
        <p:nvSpPr>
          <p:cNvPr id="4100" name="Rectangle 4">
            <a:extLst>
              <a:ext uri="{FF2B5EF4-FFF2-40B4-BE49-F238E27FC236}">
                <a16:creationId xmlns:a16="http://schemas.microsoft.com/office/drawing/2014/main" id="{98A2AFB8-9BD1-4B9E-89C6-8448311A5DEF}"/>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2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52234" name="Line 10">
            <a:extLst>
              <a:ext uri="{FF2B5EF4-FFF2-40B4-BE49-F238E27FC236}">
                <a16:creationId xmlns:a16="http://schemas.microsoft.com/office/drawing/2014/main" id="{67F9F40C-BB4E-4B0E-A697-950437B46E13}"/>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52233" name="Rectangle 9">
            <a:extLst>
              <a:ext uri="{FF2B5EF4-FFF2-40B4-BE49-F238E27FC236}">
                <a16:creationId xmlns:a16="http://schemas.microsoft.com/office/drawing/2014/main" id="{0C929E3A-7F56-45D6-A961-AEE9318F288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52231" name="Rectangle 7">
            <a:extLst>
              <a:ext uri="{FF2B5EF4-FFF2-40B4-BE49-F238E27FC236}">
                <a16:creationId xmlns:a16="http://schemas.microsoft.com/office/drawing/2014/main" id="{6FE10D31-1293-4BBE-935C-4C27E24C5D33}"/>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eaLnBrk="0" hangingPunct="0">
              <a:lnSpc>
                <a:spcPct val="90%"/>
              </a:lnSpc>
            </a:pPr>
            <a:r>
              <a:rPr lang="en-US" altLang="uk-UA" b="0">
                <a:latin typeface="Helvetica" panose="020B0604020202020204" pitchFamily="34" charset="0"/>
              </a:rPr>
              <a:t>Acute Alveolar infiltrate</a:t>
            </a:r>
            <a:endParaRPr lang="en-US" altLang="uk-UA"/>
          </a:p>
        </p:txBody>
      </p:sp>
      <p:sp>
        <p:nvSpPr>
          <p:cNvPr id="52229" name="Rectangle 5">
            <a:extLst>
              <a:ext uri="{FF2B5EF4-FFF2-40B4-BE49-F238E27FC236}">
                <a16:creationId xmlns:a16="http://schemas.microsoft.com/office/drawing/2014/main" id="{7A525BC1-A16D-4594-8C1A-1252DCE16FD8}"/>
              </a:ext>
            </a:extLst>
          </p:cNvPr>
          <p:cNvSpPr>
            <a:spLocks noChangeArrowheads="1"/>
          </p:cNvSpPr>
          <p:nvPr/>
        </p:nvSpPr>
        <p:spPr bwMode="auto">
          <a:xfrm>
            <a:off x="2320925" y="2895600"/>
            <a:ext cx="4835525" cy="2476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latin typeface="Helvetica" panose="020B0604020202020204" pitchFamily="34" charset="0"/>
              </a:rPr>
              <a:t>1.	Pulmonary edema </a:t>
            </a:r>
            <a:endParaRPr lang="en-US" altLang="uk-UA" sz="2800" b="1">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latin typeface="Helvetica" panose="020B0604020202020204" pitchFamily="34" charset="0"/>
              </a:rPr>
              <a:t>2.	Pneumonia </a:t>
            </a:r>
            <a:endParaRPr lang="en-US" altLang="uk-UA" sz="2800" b="1">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latin typeface="Helvetica" panose="020B0604020202020204" pitchFamily="34" charset="0"/>
              </a:rPr>
              <a:t>3.	Aspiration </a:t>
            </a:r>
            <a:endParaRPr lang="en-US" altLang="uk-UA" sz="2800" b="1">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latin typeface="Helvetica" panose="020B0604020202020204" pitchFamily="34" charset="0"/>
              </a:rPr>
              <a:t>4.	Hemorrhage</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2229">
                                            <p:txEl>
                                              <p:pRg st="0" end="0"/>
                                            </p:txEl>
                                          </p:spTgt>
                                        </p:tgtEl>
                                        <p:attrNameLst>
                                          <p:attrName>style.visibility</p:attrName>
                                        </p:attrNameLst>
                                      </p:cBhvr>
                                      <p:to>
                                        <p:strVal val="visible"/>
                                      </p:to>
                                    </p:set>
                                    <p:animEffect transition="in" filter="wipe(up)">
                                      <p:cBhvr>
                                        <p:cTn id="7" dur="500"/>
                                        <p:tgtEl>
                                          <p:spTgt spid="5222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2229">
                                            <p:txEl>
                                              <p:pRg st="1" end="1"/>
                                            </p:txEl>
                                          </p:spTgt>
                                        </p:tgtEl>
                                        <p:attrNameLst>
                                          <p:attrName>style.visibility</p:attrName>
                                        </p:attrNameLst>
                                      </p:cBhvr>
                                      <p:to>
                                        <p:strVal val="visible"/>
                                      </p:to>
                                    </p:set>
                                    <p:animEffect transition="in" filter="wipe(up)">
                                      <p:cBhvr>
                                        <p:cTn id="12" dur="500"/>
                                        <p:tgtEl>
                                          <p:spTgt spid="5222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2229">
                                            <p:txEl>
                                              <p:pRg st="2" end="2"/>
                                            </p:txEl>
                                          </p:spTgt>
                                        </p:tgtEl>
                                        <p:attrNameLst>
                                          <p:attrName>style.visibility</p:attrName>
                                        </p:attrNameLst>
                                      </p:cBhvr>
                                      <p:to>
                                        <p:strVal val="visible"/>
                                      </p:to>
                                    </p:set>
                                    <p:animEffect transition="in" filter="wipe(up)">
                                      <p:cBhvr>
                                        <p:cTn id="17" dur="500"/>
                                        <p:tgtEl>
                                          <p:spTgt spid="5222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2229">
                                            <p:txEl>
                                              <p:pRg st="3" end="3"/>
                                            </p:txEl>
                                          </p:spTgt>
                                        </p:tgtEl>
                                        <p:attrNameLst>
                                          <p:attrName>style.visibility</p:attrName>
                                        </p:attrNameLst>
                                      </p:cBhvr>
                                      <p:to>
                                        <p:strVal val="visible"/>
                                      </p:to>
                                    </p:set>
                                    <p:animEffect transition="in" filter="wipe(up)">
                                      <p:cBhvr>
                                        <p:cTn id="22" dur="500"/>
                                        <p:tgtEl>
                                          <p:spTgt spid="522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build="p" autoUpdateAnimBg="0"/>
    </p:bldLst>
  </p:timing>
</p:sld>
</file>

<file path=ppt/slides/slide12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71017" name="Picture 9">
            <a:extLst>
              <a:ext uri="{FF2B5EF4-FFF2-40B4-BE49-F238E27FC236}">
                <a16:creationId xmlns:a16="http://schemas.microsoft.com/office/drawing/2014/main" id="{12F2AAED-5D8B-40B1-A26D-CCD440C6B53B}"/>
              </a:ext>
            </a:extLst>
          </p:cNvPr>
          <p:cNvPicPr>
            <a:picLocks noChangeAspect="1" noChangeArrowheads="1"/>
          </p:cNvPicPr>
          <p:nvPr/>
        </p:nvPicPr>
        <p:blipFill>
          <a:blip r:embed="rId2">
            <a:lum bright="8%"/>
            <a:extLst>
              <a:ext uri="{28A0092B-C50C-407E-A947-70E740481C1C}">
                <a14:useLocalDpi xmlns:a14="http://schemas.microsoft.com/office/drawing/2010/main" val="0"/>
              </a:ext>
            </a:extLst>
          </a:blip>
          <a:srcRect/>
          <a:stretch>
            <a:fillRect/>
          </a:stretch>
        </p:blipFill>
        <p:spPr bwMode="auto">
          <a:xfrm>
            <a:off x="304800" y="1933575"/>
            <a:ext cx="4189413" cy="4013200"/>
          </a:xfrm>
          <a:prstGeom prst="rect">
            <a:avLst/>
          </a:prstGeom>
          <a:noFill/>
          <a:extLst>
            <a:ext uri="{909E8E84-426E-40DD-AFC4-6F175D3DCCD1}">
              <a14:hiddenFill xmlns:a14="http://schemas.microsoft.com/office/drawing/2010/main">
                <a:solidFill>
                  <a:srgbClr val="FFFFFF"/>
                </a:solidFill>
              </a14:hiddenFill>
            </a:ext>
          </a:extLst>
        </p:spPr>
      </p:pic>
      <p:pic>
        <p:nvPicPr>
          <p:cNvPr id="171016" name="Picture 8">
            <a:extLst>
              <a:ext uri="{FF2B5EF4-FFF2-40B4-BE49-F238E27FC236}">
                <a16:creationId xmlns:a16="http://schemas.microsoft.com/office/drawing/2014/main" id="{582CDB11-A111-440A-982D-E59DCE1254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1900238"/>
            <a:ext cx="4249737" cy="4033837"/>
          </a:xfrm>
          <a:prstGeom prst="rect">
            <a:avLst/>
          </a:prstGeom>
          <a:noFill/>
          <a:extLst>
            <a:ext uri="{909E8E84-426E-40DD-AFC4-6F175D3DCCD1}">
              <a14:hiddenFill xmlns:a14="http://schemas.microsoft.com/office/drawing/2010/main">
                <a:solidFill>
                  <a:srgbClr val="FFFFFF"/>
                </a:solidFill>
              </a14:hiddenFill>
            </a:ext>
          </a:extLst>
        </p:spPr>
      </p:pic>
      <p:sp>
        <p:nvSpPr>
          <p:cNvPr id="171015" name="Text Box 7">
            <a:extLst>
              <a:ext uri="{FF2B5EF4-FFF2-40B4-BE49-F238E27FC236}">
                <a16:creationId xmlns:a16="http://schemas.microsoft.com/office/drawing/2014/main" id="{6D98600E-743B-4F21-9490-D576DE72BE6C}"/>
              </a:ext>
            </a:extLst>
          </p:cNvPr>
          <p:cNvSpPr txBox="1">
            <a:spLocks noChangeArrowheads="1"/>
          </p:cNvSpPr>
          <p:nvPr/>
        </p:nvSpPr>
        <p:spPr bwMode="auto">
          <a:xfrm>
            <a:off x="4978400" y="5476875"/>
            <a:ext cx="3149600" cy="5016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400" b="1">
                <a:solidFill>
                  <a:schemeClr val="bg2"/>
                </a:solidFill>
                <a:cs typeface="Arial" panose="020B0604020202020204" pitchFamily="34" charset="0"/>
              </a:rPr>
              <a:t>Two days later</a:t>
            </a:r>
            <a:endParaRPr lang="en-US" altLang="uk-UA"/>
          </a:p>
        </p:txBody>
      </p:sp>
      <p:sp>
        <p:nvSpPr>
          <p:cNvPr id="171014" name="Text Box 6">
            <a:extLst>
              <a:ext uri="{FF2B5EF4-FFF2-40B4-BE49-F238E27FC236}">
                <a16:creationId xmlns:a16="http://schemas.microsoft.com/office/drawing/2014/main" id="{C719A0D1-823A-4AB9-A2AF-9558904F16A1}"/>
              </a:ext>
            </a:extLst>
          </p:cNvPr>
          <p:cNvSpPr txBox="1">
            <a:spLocks noChangeArrowheads="1"/>
          </p:cNvSpPr>
          <p:nvPr/>
        </p:nvSpPr>
        <p:spPr bwMode="auto">
          <a:xfrm>
            <a:off x="711200" y="5476875"/>
            <a:ext cx="3149600" cy="5016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400" b="1">
                <a:solidFill>
                  <a:schemeClr val="bg2"/>
                </a:solidFill>
                <a:cs typeface="Arial" panose="020B0604020202020204" pitchFamily="34" charset="0"/>
              </a:rPr>
              <a:t>Day 1</a:t>
            </a:r>
            <a:endParaRPr lang="en-US" altLang="uk-UA"/>
          </a:p>
        </p:txBody>
      </p:sp>
      <p:sp>
        <p:nvSpPr>
          <p:cNvPr id="171013" name="Text Box 5">
            <a:extLst>
              <a:ext uri="{FF2B5EF4-FFF2-40B4-BE49-F238E27FC236}">
                <a16:creationId xmlns:a16="http://schemas.microsoft.com/office/drawing/2014/main" id="{8FF10281-F356-4928-A2BB-005658CD7EB6}"/>
              </a:ext>
            </a:extLst>
          </p:cNvPr>
          <p:cNvSpPr txBox="1">
            <a:spLocks noChangeArrowheads="1"/>
          </p:cNvSpPr>
          <p:nvPr/>
        </p:nvSpPr>
        <p:spPr bwMode="auto">
          <a:xfrm>
            <a:off x="390525" y="468313"/>
            <a:ext cx="7475538"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Hemorrhage-Pulmonary Contusion</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1013"/>
                                        </p:tgtEl>
                                        <p:attrNameLst>
                                          <p:attrName>style.visibility</p:attrName>
                                        </p:attrNameLst>
                                      </p:cBhvr>
                                      <p:to>
                                        <p:strVal val="visible"/>
                                      </p:to>
                                    </p:set>
                                    <p:animEffect transition="in" filter="wipe(up)">
                                      <p:cBhvr>
                                        <p:cTn id="7" dur="500"/>
                                        <p:tgtEl>
                                          <p:spTgt spid="17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3" grpId="0" autoUpdateAnimBg="0"/>
    </p:bldLst>
  </p:timing>
</p:sld>
</file>

<file path=ppt/slides/slide12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74090" name="Line 10">
            <a:extLst>
              <a:ext uri="{FF2B5EF4-FFF2-40B4-BE49-F238E27FC236}">
                <a16:creationId xmlns:a16="http://schemas.microsoft.com/office/drawing/2014/main" id="{1253E914-1481-4FCD-B3E3-5362A9B02005}"/>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4089" name="Rectangle 9">
            <a:extLst>
              <a:ext uri="{FF2B5EF4-FFF2-40B4-BE49-F238E27FC236}">
                <a16:creationId xmlns:a16="http://schemas.microsoft.com/office/drawing/2014/main" id="{23312863-2CBC-43B8-A01E-24BAC9E818D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4087" name="Rectangle 7">
            <a:extLst>
              <a:ext uri="{FF2B5EF4-FFF2-40B4-BE49-F238E27FC236}">
                <a16:creationId xmlns:a16="http://schemas.microsoft.com/office/drawing/2014/main" id="{5D053ABA-CCFD-4EAB-A879-7D2D3C4B51A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Opacified Hemithorax</a:t>
            </a:r>
            <a:endParaRPr lang="en-US" altLang="uk-UA"/>
          </a:p>
        </p:txBody>
      </p:sp>
      <p:sp>
        <p:nvSpPr>
          <p:cNvPr id="174085" name="Rectangle 5">
            <a:extLst>
              <a:ext uri="{FF2B5EF4-FFF2-40B4-BE49-F238E27FC236}">
                <a16:creationId xmlns:a16="http://schemas.microsoft.com/office/drawing/2014/main" id="{89B6BAFD-4949-4613-B55A-EDDC588027CA}"/>
              </a:ext>
            </a:extLst>
          </p:cNvPr>
          <p:cNvSpPr>
            <a:spLocks noChangeArrowheads="1"/>
          </p:cNvSpPr>
          <p:nvPr/>
        </p:nvSpPr>
        <p:spPr bwMode="auto">
          <a:xfrm>
            <a:off x="2235200" y="2895600"/>
            <a:ext cx="5446713" cy="2590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Atelectasis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Pleural effusion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Pneumonia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Post-pneumonectomy</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4085">
                                            <p:txEl>
                                              <p:pRg st="0" end="0"/>
                                            </p:txEl>
                                          </p:spTgt>
                                        </p:tgtEl>
                                        <p:attrNameLst>
                                          <p:attrName>style.visibility</p:attrName>
                                        </p:attrNameLst>
                                      </p:cBhvr>
                                      <p:to>
                                        <p:strVal val="visible"/>
                                      </p:to>
                                    </p:set>
                                    <p:animEffect transition="in" filter="wipe(up)">
                                      <p:cBhvr>
                                        <p:cTn id="7" dur="500"/>
                                        <p:tgtEl>
                                          <p:spTgt spid="17408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4085">
                                            <p:txEl>
                                              <p:pRg st="1" end="1"/>
                                            </p:txEl>
                                          </p:spTgt>
                                        </p:tgtEl>
                                        <p:attrNameLst>
                                          <p:attrName>style.visibility</p:attrName>
                                        </p:attrNameLst>
                                      </p:cBhvr>
                                      <p:to>
                                        <p:strVal val="visible"/>
                                      </p:to>
                                    </p:set>
                                    <p:animEffect transition="in" filter="wipe(up)">
                                      <p:cBhvr>
                                        <p:cTn id="12" dur="500"/>
                                        <p:tgtEl>
                                          <p:spTgt spid="17408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74085">
                                            <p:txEl>
                                              <p:pRg st="2" end="2"/>
                                            </p:txEl>
                                          </p:spTgt>
                                        </p:tgtEl>
                                        <p:attrNameLst>
                                          <p:attrName>style.visibility</p:attrName>
                                        </p:attrNameLst>
                                      </p:cBhvr>
                                      <p:to>
                                        <p:strVal val="visible"/>
                                      </p:to>
                                    </p:set>
                                    <p:animEffect transition="in" filter="wipe(up)">
                                      <p:cBhvr>
                                        <p:cTn id="17" dur="500"/>
                                        <p:tgtEl>
                                          <p:spTgt spid="17408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4085">
                                            <p:txEl>
                                              <p:pRg st="3" end="3"/>
                                            </p:txEl>
                                          </p:spTgt>
                                        </p:tgtEl>
                                        <p:attrNameLst>
                                          <p:attrName>style.visibility</p:attrName>
                                        </p:attrNameLst>
                                      </p:cBhvr>
                                      <p:to>
                                        <p:strVal val="visible"/>
                                      </p:to>
                                    </p:set>
                                    <p:animEffect transition="in" filter="wipe(up)">
                                      <p:cBhvr>
                                        <p:cTn id="22" dur="500"/>
                                        <p:tgtEl>
                                          <p:spTgt spid="1740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5" grpId="0" build="p" autoUpdateAnimBg="0"/>
    </p:bldLst>
  </p:timing>
</p:sld>
</file>

<file path=ppt/slides/slide12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99018" name="Group 10">
            <a:extLst>
              <a:ext uri="{FF2B5EF4-FFF2-40B4-BE49-F238E27FC236}">
                <a16:creationId xmlns:a16="http://schemas.microsoft.com/office/drawing/2014/main" id="{8DF05E03-64C9-46FD-85C3-0B9149663DA7}"/>
              </a:ext>
            </a:extLst>
          </p:cNvPr>
          <p:cNvGrpSpPr>
            <a:grpSpLocks/>
          </p:cNvGrpSpPr>
          <p:nvPr/>
        </p:nvGrpSpPr>
        <p:grpSpPr bwMode="auto">
          <a:xfrm>
            <a:off x="228600" y="3767138"/>
            <a:ext cx="3400425" cy="2949575"/>
            <a:chOff x="0" y="2458"/>
            <a:chExt cx="2142" cy="1858"/>
          </a:xfrm>
        </p:grpSpPr>
        <p:sp>
          <p:nvSpPr>
            <p:cNvPr id="299025" name="Freeform 17">
              <a:extLst>
                <a:ext uri="{FF2B5EF4-FFF2-40B4-BE49-F238E27FC236}">
                  <a16:creationId xmlns:a16="http://schemas.microsoft.com/office/drawing/2014/main" id="{63452AD7-88A6-42C1-802E-B79B8322050F}"/>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24" name="Freeform 16">
              <a:extLst>
                <a:ext uri="{FF2B5EF4-FFF2-40B4-BE49-F238E27FC236}">
                  <a16:creationId xmlns:a16="http://schemas.microsoft.com/office/drawing/2014/main" id="{A21AEA9E-82BB-4C15-971E-4563B5C8829C}"/>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23" name="Freeform 15">
              <a:extLst>
                <a:ext uri="{FF2B5EF4-FFF2-40B4-BE49-F238E27FC236}">
                  <a16:creationId xmlns:a16="http://schemas.microsoft.com/office/drawing/2014/main" id="{038C82A7-9588-4F0F-BBCA-D9F6D812B8F5}"/>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22" name="Freeform 14">
              <a:extLst>
                <a:ext uri="{FF2B5EF4-FFF2-40B4-BE49-F238E27FC236}">
                  <a16:creationId xmlns:a16="http://schemas.microsoft.com/office/drawing/2014/main" id="{53011B22-4D16-4426-8C17-07983A52959D}"/>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21" name="Oval 13">
              <a:extLst>
                <a:ext uri="{FF2B5EF4-FFF2-40B4-BE49-F238E27FC236}">
                  <a16:creationId xmlns:a16="http://schemas.microsoft.com/office/drawing/2014/main" id="{7DBEA3DF-7219-4A3D-AC08-5F5CA6F4E1FF}"/>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20" name="Oval 12">
              <a:extLst>
                <a:ext uri="{FF2B5EF4-FFF2-40B4-BE49-F238E27FC236}">
                  <a16:creationId xmlns:a16="http://schemas.microsoft.com/office/drawing/2014/main" id="{C32A272D-82AB-4F48-AA4A-F68F1FF2799A}"/>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99019" name="Oval 11">
              <a:extLst>
                <a:ext uri="{FF2B5EF4-FFF2-40B4-BE49-F238E27FC236}">
                  <a16:creationId xmlns:a16="http://schemas.microsoft.com/office/drawing/2014/main" id="{5E16EB4C-AA0B-45BB-8F3E-B7A344C92FFC}"/>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99014" name="Rectangle 6">
            <a:extLst>
              <a:ext uri="{FF2B5EF4-FFF2-40B4-BE49-F238E27FC236}">
                <a16:creationId xmlns:a16="http://schemas.microsoft.com/office/drawing/2014/main" id="{CC7EB885-F855-4A63-AF5B-27ADE11EABD6}"/>
              </a:ext>
            </a:extLst>
          </p:cNvPr>
          <p:cNvSpPr>
            <a:spLocks noChangeArrowheads="1"/>
          </p:cNvSpPr>
          <p:nvPr/>
        </p:nvSpPr>
        <p:spPr bwMode="auto">
          <a:xfrm>
            <a:off x="6858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Pleural Effusion</a:t>
            </a:r>
            <a:endParaRPr lang="en-US" altLang="uk-UA"/>
          </a:p>
        </p:txBody>
      </p:sp>
      <p:sp>
        <p:nvSpPr>
          <p:cNvPr id="299012" name="Rectangle 4">
            <a:extLst>
              <a:ext uri="{FF2B5EF4-FFF2-40B4-BE49-F238E27FC236}">
                <a16:creationId xmlns:a16="http://schemas.microsoft.com/office/drawing/2014/main" id="{A10E021A-9B2D-49A0-AF5A-84F10C848767}"/>
              </a:ext>
            </a:extLst>
          </p:cNvPr>
          <p:cNvSpPr>
            <a:spLocks noChangeArrowheads="1"/>
          </p:cNvSpPr>
          <p:nvPr/>
        </p:nvSpPr>
        <p:spPr bwMode="auto">
          <a:xfrm>
            <a:off x="685800" y="2590800"/>
            <a:ext cx="5721350" cy="3405188"/>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Radiographic signs: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Meniscus sign </a:t>
            </a:r>
            <a:endParaRPr lang="en-US" altLang="uk-UA" sz="1100">
              <a:effectLst/>
            </a:endParaRPr>
          </a:p>
          <a:p>
            <a:pPr lvl="1">
              <a:buClr>
                <a:schemeClr val="tx2"/>
              </a:buClr>
              <a:buSzPct val="75%"/>
              <a:buFont typeface="Wingdings" panose="05000000000000000000" pitchFamily="2" charset="2"/>
              <a:buChar char="l"/>
            </a:pPr>
            <a:r>
              <a:rPr lang="en-US" altLang="uk-UA">
                <a:solidFill>
                  <a:schemeClr val="folHlink"/>
                </a:solidFill>
                <a:latin typeface="Arial" panose="020B0604020202020204" pitchFamily="34" charset="0"/>
                <a:cs typeface="Arial" panose="020B0604020202020204" pitchFamily="34" charset="0"/>
              </a:rPr>
              <a:t>Laminar effusion</a:t>
            </a:r>
            <a:endParaRPr lang="en-US" altLang="uk-UA"/>
          </a:p>
        </p:txBody>
      </p:sp>
    </p:spTree>
  </p:cSld>
  <p:clrMapOvr>
    <a:masterClrMapping/>
  </p:clrMapOvr>
</p:sld>
</file>

<file path=ppt/slides/slide12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4138" name="Group 10">
            <a:extLst>
              <a:ext uri="{FF2B5EF4-FFF2-40B4-BE49-F238E27FC236}">
                <a16:creationId xmlns:a16="http://schemas.microsoft.com/office/drawing/2014/main" id="{951D8588-6EFB-47E7-99A7-99E9AC737492}"/>
              </a:ext>
            </a:extLst>
          </p:cNvPr>
          <p:cNvGrpSpPr>
            <a:grpSpLocks/>
          </p:cNvGrpSpPr>
          <p:nvPr/>
        </p:nvGrpSpPr>
        <p:grpSpPr bwMode="auto">
          <a:xfrm>
            <a:off x="0" y="3767138"/>
            <a:ext cx="3400425" cy="2949575"/>
            <a:chOff x="0" y="2458"/>
            <a:chExt cx="2142" cy="1858"/>
          </a:xfrm>
        </p:grpSpPr>
        <p:sp>
          <p:nvSpPr>
            <p:cNvPr id="304145" name="Freeform 17">
              <a:extLst>
                <a:ext uri="{FF2B5EF4-FFF2-40B4-BE49-F238E27FC236}">
                  <a16:creationId xmlns:a16="http://schemas.microsoft.com/office/drawing/2014/main" id="{1C62CFF2-2749-48D0-B7EC-137686B1ADD4}"/>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44" name="Freeform 16">
              <a:extLst>
                <a:ext uri="{FF2B5EF4-FFF2-40B4-BE49-F238E27FC236}">
                  <a16:creationId xmlns:a16="http://schemas.microsoft.com/office/drawing/2014/main" id="{F91FB107-861A-4C7C-8016-4675AE38C50D}"/>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43" name="Freeform 15">
              <a:extLst>
                <a:ext uri="{FF2B5EF4-FFF2-40B4-BE49-F238E27FC236}">
                  <a16:creationId xmlns:a16="http://schemas.microsoft.com/office/drawing/2014/main" id="{24F33D23-BB06-4341-9641-0A7813F9212D}"/>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42" name="Freeform 14">
              <a:extLst>
                <a:ext uri="{FF2B5EF4-FFF2-40B4-BE49-F238E27FC236}">
                  <a16:creationId xmlns:a16="http://schemas.microsoft.com/office/drawing/2014/main" id="{2D3EF6B7-AD8A-43C8-BF27-5C17125679A1}"/>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41" name="Oval 13">
              <a:extLst>
                <a:ext uri="{FF2B5EF4-FFF2-40B4-BE49-F238E27FC236}">
                  <a16:creationId xmlns:a16="http://schemas.microsoft.com/office/drawing/2014/main" id="{E6FA2448-8151-4EAA-BB06-B3065570DB0B}"/>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40" name="Oval 12">
              <a:extLst>
                <a:ext uri="{FF2B5EF4-FFF2-40B4-BE49-F238E27FC236}">
                  <a16:creationId xmlns:a16="http://schemas.microsoft.com/office/drawing/2014/main" id="{4C12AC27-966A-4344-BCE3-29FBF9920DA0}"/>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4139" name="Oval 11">
              <a:extLst>
                <a:ext uri="{FF2B5EF4-FFF2-40B4-BE49-F238E27FC236}">
                  <a16:creationId xmlns:a16="http://schemas.microsoft.com/office/drawing/2014/main" id="{13A5241A-EF3C-4A64-8336-02879D53EE94}"/>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04134" name="Rectangle 6">
            <a:extLst>
              <a:ext uri="{FF2B5EF4-FFF2-40B4-BE49-F238E27FC236}">
                <a16:creationId xmlns:a16="http://schemas.microsoft.com/office/drawing/2014/main" id="{3331B005-5F7C-4C38-ABA2-AEA192370959}"/>
              </a:ext>
            </a:extLst>
          </p:cNvPr>
          <p:cNvSpPr>
            <a:spLocks noChangeArrowheads="1"/>
          </p:cNvSpPr>
          <p:nvPr/>
        </p:nvSpPr>
        <p:spPr bwMode="auto">
          <a:xfrm>
            <a:off x="4572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Pleural effusion</a:t>
            </a:r>
            <a:endParaRPr lang="en-US" altLang="uk-UA"/>
          </a:p>
        </p:txBody>
      </p:sp>
      <p:sp>
        <p:nvSpPr>
          <p:cNvPr id="304132" name="Rectangle 4">
            <a:extLst>
              <a:ext uri="{FF2B5EF4-FFF2-40B4-BE49-F238E27FC236}">
                <a16:creationId xmlns:a16="http://schemas.microsoft.com/office/drawing/2014/main" id="{A4B103BD-6040-4DC7-A93F-2DE4F814A2B1}"/>
              </a:ext>
            </a:extLst>
          </p:cNvPr>
          <p:cNvSpPr>
            <a:spLocks noChangeArrowheads="1"/>
          </p:cNvSpPr>
          <p:nvPr/>
        </p:nvSpPr>
        <p:spPr bwMode="auto">
          <a:xfrm>
            <a:off x="457200" y="1465263"/>
            <a:ext cx="8686800" cy="45307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Radiographic signs - learn to recognize it! </a:t>
            </a:r>
            <a:endParaRPr lang="en-US" altLang="uk-UA" sz="1100">
              <a:effectLst/>
            </a:endParaRPr>
          </a:p>
          <a:p>
            <a:pP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Meniscus sign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Laminar effusion </a:t>
            </a:r>
            <a:endParaRPr lang="en-US" altLang="uk-UA" sz="1100">
              <a:effectLst/>
            </a:endParaRPr>
          </a:p>
          <a:p>
            <a:pPr lvl="1">
              <a:buClr>
                <a:schemeClr val="tx2"/>
              </a:buClr>
              <a:buSzPct val="75%"/>
              <a:buFont typeface="Wingdings" panose="05000000000000000000" pitchFamily="2" charset="2"/>
              <a:buChar char="l"/>
            </a:pPr>
            <a:r>
              <a:rPr lang="en-US" altLang="uk-UA">
                <a:solidFill>
                  <a:schemeClr val="folHlink"/>
                </a:solidFill>
                <a:latin typeface="Arial" panose="020B0604020202020204" pitchFamily="34" charset="0"/>
                <a:cs typeface="Arial" panose="020B0604020202020204" pitchFamily="34" charset="0"/>
              </a:rPr>
              <a:t>Fluid in a fissure </a:t>
            </a:r>
            <a:endParaRPr lang="en-US" altLang="uk-UA"/>
          </a:p>
        </p:txBody>
      </p:sp>
    </p:spTree>
  </p:cSld>
  <p:clrMapOvr>
    <a:masterClrMapping/>
  </p:clrMapOvr>
</p:sld>
</file>

<file path=ppt/slides/slide12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329730" name="Picture 2">
            <a:extLst>
              <a:ext uri="{FF2B5EF4-FFF2-40B4-BE49-F238E27FC236}">
                <a16:creationId xmlns:a16="http://schemas.microsoft.com/office/drawing/2014/main" id="{02D5716B-BBB5-4ED1-9F1B-099E970D521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601913" y="768350"/>
            <a:ext cx="4192587" cy="5349875"/>
          </a:xfrm>
          <a:prstGeom prst="rect">
            <a:avLst/>
          </a:prstGeom>
          <a:noFill/>
          <a:extLst>
            <a:ext uri="{909E8E84-426E-40DD-AFC4-6F175D3DCCD1}">
              <a14:hiddenFill xmlns:a14="http://schemas.microsoft.com/office/drawing/2010/main">
                <a:solidFill>
                  <a:srgbClr val="FFFFFF"/>
                </a:solidFill>
              </a14:hiddenFill>
            </a:ext>
          </a:extLst>
        </p:spPr>
      </p:pic>
      <p:sp>
        <p:nvSpPr>
          <p:cNvPr id="329731" name="Text Box 3">
            <a:extLst>
              <a:ext uri="{FF2B5EF4-FFF2-40B4-BE49-F238E27FC236}">
                <a16:creationId xmlns:a16="http://schemas.microsoft.com/office/drawing/2014/main" id="{7331351F-DCDD-43E4-9ED6-92E95D430D33}"/>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Pleural Effusion</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9731"/>
                                        </p:tgtEl>
                                        <p:attrNameLst>
                                          <p:attrName>style.visibility</p:attrName>
                                        </p:attrNameLst>
                                      </p:cBhvr>
                                      <p:to>
                                        <p:strVal val="visible"/>
                                      </p:to>
                                    </p:set>
                                    <p:animEffect transition="in" filter="wipe(up)">
                                      <p:cBhvr>
                                        <p:cTn id="7" dur="500"/>
                                        <p:tgtEl>
                                          <p:spTgt spid="329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autoUpdateAnimBg="0"/>
    </p:bldLst>
  </p:timing>
</p:sld>
</file>

<file path=ppt/slides/slide12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5160" name="Group 8">
            <a:extLst>
              <a:ext uri="{FF2B5EF4-FFF2-40B4-BE49-F238E27FC236}">
                <a16:creationId xmlns:a16="http://schemas.microsoft.com/office/drawing/2014/main" id="{6C75DDA3-628A-4F45-A0D1-37C96DA09A28}"/>
              </a:ext>
            </a:extLst>
          </p:cNvPr>
          <p:cNvGrpSpPr>
            <a:grpSpLocks/>
          </p:cNvGrpSpPr>
          <p:nvPr/>
        </p:nvGrpSpPr>
        <p:grpSpPr bwMode="auto">
          <a:xfrm>
            <a:off x="411163" y="3151188"/>
            <a:ext cx="3400425" cy="2949575"/>
            <a:chOff x="0" y="2458"/>
            <a:chExt cx="2142" cy="1858"/>
          </a:xfrm>
        </p:grpSpPr>
        <p:sp>
          <p:nvSpPr>
            <p:cNvPr id="305167" name="Freeform 15">
              <a:extLst>
                <a:ext uri="{FF2B5EF4-FFF2-40B4-BE49-F238E27FC236}">
                  <a16:creationId xmlns:a16="http://schemas.microsoft.com/office/drawing/2014/main" id="{EA3A8361-6F3B-40CB-9AE3-A535D492B3A8}"/>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6" name="Freeform 14">
              <a:extLst>
                <a:ext uri="{FF2B5EF4-FFF2-40B4-BE49-F238E27FC236}">
                  <a16:creationId xmlns:a16="http://schemas.microsoft.com/office/drawing/2014/main" id="{9ED82FD6-B924-43BF-9A31-BB812BE1F580}"/>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5" name="Freeform 13">
              <a:extLst>
                <a:ext uri="{FF2B5EF4-FFF2-40B4-BE49-F238E27FC236}">
                  <a16:creationId xmlns:a16="http://schemas.microsoft.com/office/drawing/2014/main" id="{506CD9C5-404B-4E1F-BE07-27DDB137AA55}"/>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4" name="Freeform 12">
              <a:extLst>
                <a:ext uri="{FF2B5EF4-FFF2-40B4-BE49-F238E27FC236}">
                  <a16:creationId xmlns:a16="http://schemas.microsoft.com/office/drawing/2014/main" id="{F74557ED-BD23-4C3B-95AC-45ABF1B3B809}"/>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3" name="Oval 11">
              <a:extLst>
                <a:ext uri="{FF2B5EF4-FFF2-40B4-BE49-F238E27FC236}">
                  <a16:creationId xmlns:a16="http://schemas.microsoft.com/office/drawing/2014/main" id="{48F22532-1DD7-4923-A615-688DA490922D}"/>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2" name="Oval 10">
              <a:extLst>
                <a:ext uri="{FF2B5EF4-FFF2-40B4-BE49-F238E27FC236}">
                  <a16:creationId xmlns:a16="http://schemas.microsoft.com/office/drawing/2014/main" id="{8D6405F5-DB0C-4E7C-88CD-0336206C9077}"/>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5161" name="Oval 9">
              <a:extLst>
                <a:ext uri="{FF2B5EF4-FFF2-40B4-BE49-F238E27FC236}">
                  <a16:creationId xmlns:a16="http://schemas.microsoft.com/office/drawing/2014/main" id="{F71F28FC-35C1-47AF-A7F0-D6AC75EAA84B}"/>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05157" name="Picture 5">
            <a:extLst>
              <a:ext uri="{FF2B5EF4-FFF2-40B4-BE49-F238E27FC236}">
                <a16:creationId xmlns:a16="http://schemas.microsoft.com/office/drawing/2014/main" id="{7C811B58-4E51-4401-9F59-166A4C6D1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828675"/>
            <a:ext cx="4425950" cy="4589463"/>
          </a:xfrm>
          <a:prstGeom prst="rect">
            <a:avLst/>
          </a:prstGeom>
          <a:noFill/>
          <a:extLst>
            <a:ext uri="{909E8E84-426E-40DD-AFC4-6F175D3DCCD1}">
              <a14:hiddenFill xmlns:a14="http://schemas.microsoft.com/office/drawing/2010/main">
                <a:solidFill>
                  <a:srgbClr val="FFFFFF"/>
                </a:solidFill>
              </a14:hiddenFill>
            </a:ext>
          </a:extLst>
        </p:spPr>
      </p:pic>
      <p:pic>
        <p:nvPicPr>
          <p:cNvPr id="305156" name="Picture 4">
            <a:extLst>
              <a:ext uri="{FF2B5EF4-FFF2-40B4-BE49-F238E27FC236}">
                <a16:creationId xmlns:a16="http://schemas.microsoft.com/office/drawing/2014/main" id="{C665F1AB-3BF4-442E-80DB-0C7244CEC7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200" y="757238"/>
            <a:ext cx="3576638" cy="4645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5156"/>
                                        </p:tgtEl>
                                        <p:attrNameLst>
                                          <p:attrName>style.visibility</p:attrName>
                                        </p:attrNameLst>
                                      </p:cBhvr>
                                      <p:to>
                                        <p:strVal val="visible"/>
                                      </p:to>
                                    </p:set>
                                    <p:animEffect transition="in" filter="wipe(left)">
                                      <p:cBhvr>
                                        <p:cTn id="7" dur="500"/>
                                        <p:tgtEl>
                                          <p:spTgt spid="305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7210" name="Group 10">
            <a:extLst>
              <a:ext uri="{FF2B5EF4-FFF2-40B4-BE49-F238E27FC236}">
                <a16:creationId xmlns:a16="http://schemas.microsoft.com/office/drawing/2014/main" id="{77DE2D90-8D81-4DC1-8731-1DF5A3AFBBCC}"/>
              </a:ext>
            </a:extLst>
          </p:cNvPr>
          <p:cNvGrpSpPr>
            <a:grpSpLocks/>
          </p:cNvGrpSpPr>
          <p:nvPr/>
        </p:nvGrpSpPr>
        <p:grpSpPr bwMode="auto">
          <a:xfrm>
            <a:off x="228600" y="3767138"/>
            <a:ext cx="3400425" cy="2949575"/>
            <a:chOff x="0" y="2458"/>
            <a:chExt cx="2142" cy="1858"/>
          </a:xfrm>
        </p:grpSpPr>
        <p:sp>
          <p:nvSpPr>
            <p:cNvPr id="307217" name="Freeform 17">
              <a:extLst>
                <a:ext uri="{FF2B5EF4-FFF2-40B4-BE49-F238E27FC236}">
                  <a16:creationId xmlns:a16="http://schemas.microsoft.com/office/drawing/2014/main" id="{CC46190B-0C63-4D0D-9C98-25719C7A5A19}"/>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6" name="Freeform 16">
              <a:extLst>
                <a:ext uri="{FF2B5EF4-FFF2-40B4-BE49-F238E27FC236}">
                  <a16:creationId xmlns:a16="http://schemas.microsoft.com/office/drawing/2014/main" id="{BDC85A4D-6AB8-46AA-B76B-6F1B09783C3F}"/>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5" name="Freeform 15">
              <a:extLst>
                <a:ext uri="{FF2B5EF4-FFF2-40B4-BE49-F238E27FC236}">
                  <a16:creationId xmlns:a16="http://schemas.microsoft.com/office/drawing/2014/main" id="{05324779-F8CD-4FB4-807A-5ECF77B77CF4}"/>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4" name="Freeform 14">
              <a:extLst>
                <a:ext uri="{FF2B5EF4-FFF2-40B4-BE49-F238E27FC236}">
                  <a16:creationId xmlns:a16="http://schemas.microsoft.com/office/drawing/2014/main" id="{9AD56473-3F96-4345-94A4-705E0A544720}"/>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3" name="Oval 13">
              <a:extLst>
                <a:ext uri="{FF2B5EF4-FFF2-40B4-BE49-F238E27FC236}">
                  <a16:creationId xmlns:a16="http://schemas.microsoft.com/office/drawing/2014/main" id="{03975FE4-7819-45F4-AC7A-CC1B3AFA459B}"/>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2" name="Oval 12">
              <a:extLst>
                <a:ext uri="{FF2B5EF4-FFF2-40B4-BE49-F238E27FC236}">
                  <a16:creationId xmlns:a16="http://schemas.microsoft.com/office/drawing/2014/main" id="{857DCC0C-4249-4DE6-917D-2C4437C816FD}"/>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7211" name="Oval 11">
              <a:extLst>
                <a:ext uri="{FF2B5EF4-FFF2-40B4-BE49-F238E27FC236}">
                  <a16:creationId xmlns:a16="http://schemas.microsoft.com/office/drawing/2014/main" id="{010616A1-2EE0-4727-B8CD-0ACB24295F24}"/>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07206" name="Rectangle 6">
            <a:extLst>
              <a:ext uri="{FF2B5EF4-FFF2-40B4-BE49-F238E27FC236}">
                <a16:creationId xmlns:a16="http://schemas.microsoft.com/office/drawing/2014/main" id="{EBF3AD0C-6C2A-47B0-9356-AD2B60EFB940}"/>
              </a:ext>
            </a:extLst>
          </p:cNvPr>
          <p:cNvSpPr>
            <a:spLocks noChangeArrowheads="1"/>
          </p:cNvSpPr>
          <p:nvPr/>
        </p:nvSpPr>
        <p:spPr bwMode="auto">
          <a:xfrm>
            <a:off x="6858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Pleural Effusion</a:t>
            </a:r>
            <a:endParaRPr lang="en-US" altLang="uk-UA"/>
          </a:p>
        </p:txBody>
      </p:sp>
      <p:sp>
        <p:nvSpPr>
          <p:cNvPr id="307204" name="Rectangle 4">
            <a:extLst>
              <a:ext uri="{FF2B5EF4-FFF2-40B4-BE49-F238E27FC236}">
                <a16:creationId xmlns:a16="http://schemas.microsoft.com/office/drawing/2014/main" id="{0E040C23-DE16-4B18-B649-DDCD05EC606A}"/>
              </a:ext>
            </a:extLst>
          </p:cNvPr>
          <p:cNvSpPr>
            <a:spLocks noChangeArrowheads="1"/>
          </p:cNvSpPr>
          <p:nvPr/>
        </p:nvSpPr>
        <p:spPr bwMode="auto">
          <a:xfrm>
            <a:off x="731838" y="1957388"/>
            <a:ext cx="8042275" cy="45307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Radiographic signs - learn to recognize it! </a:t>
            </a:r>
            <a:endParaRPr lang="en-US" altLang="uk-UA" sz="1100">
              <a:effectLst/>
            </a:endParaRPr>
          </a:p>
          <a:p>
            <a:pP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Meniscus sign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Laminar effusion </a:t>
            </a:r>
            <a:endParaRPr lang="en-US" altLang="uk-UA" sz="1100">
              <a:effectLst/>
            </a:endParaRPr>
          </a:p>
          <a:p>
            <a:pPr lvl="1">
              <a:buClr>
                <a:schemeClr val="tx2"/>
              </a:buClr>
              <a:buSzPct val="75%"/>
              <a:buFont typeface="Wingdings" panose="05000000000000000000" pitchFamily="2" charset="2"/>
              <a:buChar char="l"/>
            </a:pPr>
            <a:r>
              <a:rPr lang="en-US" altLang="uk-UA">
                <a:latin typeface="Arial" panose="020B0604020202020204" pitchFamily="34" charset="0"/>
                <a:cs typeface="Arial" panose="020B0604020202020204" pitchFamily="34" charset="0"/>
              </a:rPr>
              <a:t>Fluid in fissure </a:t>
            </a:r>
            <a:endParaRPr lang="en-US" altLang="uk-UA" sz="1100">
              <a:effectLst/>
            </a:endParaRPr>
          </a:p>
          <a:p>
            <a:pPr lvl="1">
              <a:buClr>
                <a:schemeClr val="tx2"/>
              </a:buClr>
              <a:buSzPct val="75%"/>
              <a:buFont typeface="Wingdings" panose="05000000000000000000" pitchFamily="2" charset="2"/>
              <a:buChar char="l"/>
            </a:pPr>
            <a:r>
              <a:rPr lang="en-US" altLang="uk-UA">
                <a:solidFill>
                  <a:schemeClr val="folHlink"/>
                </a:solidFill>
                <a:latin typeface="Arial" panose="020B0604020202020204" pitchFamily="34" charset="0"/>
                <a:cs typeface="Arial" panose="020B0604020202020204" pitchFamily="34" charset="0"/>
              </a:rPr>
              <a:t>Subpulmonic effusion</a:t>
            </a:r>
            <a:endParaRPr lang="en-US" altLang="uk-UA"/>
          </a:p>
        </p:txBody>
      </p:sp>
    </p:spTree>
  </p:cSld>
  <p:clrMapOvr>
    <a:masterClrMapping/>
  </p:clrMapOvr>
</p:sld>
</file>

<file path=ppt/slides/slide13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6185" name="Group 9">
            <a:extLst>
              <a:ext uri="{FF2B5EF4-FFF2-40B4-BE49-F238E27FC236}">
                <a16:creationId xmlns:a16="http://schemas.microsoft.com/office/drawing/2014/main" id="{C0F246A6-C646-472A-A5B7-5A934A906032}"/>
              </a:ext>
            </a:extLst>
          </p:cNvPr>
          <p:cNvGrpSpPr>
            <a:grpSpLocks/>
          </p:cNvGrpSpPr>
          <p:nvPr/>
        </p:nvGrpSpPr>
        <p:grpSpPr bwMode="auto">
          <a:xfrm>
            <a:off x="0" y="3890963"/>
            <a:ext cx="3400425" cy="2949575"/>
            <a:chOff x="0" y="2458"/>
            <a:chExt cx="2142" cy="1858"/>
          </a:xfrm>
        </p:grpSpPr>
        <p:sp>
          <p:nvSpPr>
            <p:cNvPr id="306192" name="Freeform 16">
              <a:extLst>
                <a:ext uri="{FF2B5EF4-FFF2-40B4-BE49-F238E27FC236}">
                  <a16:creationId xmlns:a16="http://schemas.microsoft.com/office/drawing/2014/main" id="{5FA1BB1E-A53D-433C-94AC-02166495071A}"/>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91" name="Freeform 15">
              <a:extLst>
                <a:ext uri="{FF2B5EF4-FFF2-40B4-BE49-F238E27FC236}">
                  <a16:creationId xmlns:a16="http://schemas.microsoft.com/office/drawing/2014/main" id="{58DD80C1-754E-4857-A83A-2269A3519523}"/>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90" name="Freeform 14">
              <a:extLst>
                <a:ext uri="{FF2B5EF4-FFF2-40B4-BE49-F238E27FC236}">
                  <a16:creationId xmlns:a16="http://schemas.microsoft.com/office/drawing/2014/main" id="{226DB983-3DA3-4B48-92CA-90332BBFD16E}"/>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89" name="Freeform 13">
              <a:extLst>
                <a:ext uri="{FF2B5EF4-FFF2-40B4-BE49-F238E27FC236}">
                  <a16:creationId xmlns:a16="http://schemas.microsoft.com/office/drawing/2014/main" id="{15736F02-535F-420B-854E-A5435077621E}"/>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88" name="Oval 12">
              <a:extLst>
                <a:ext uri="{FF2B5EF4-FFF2-40B4-BE49-F238E27FC236}">
                  <a16:creationId xmlns:a16="http://schemas.microsoft.com/office/drawing/2014/main" id="{9908A153-F02E-4CE7-A894-15E760D45630}"/>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87" name="Oval 11">
              <a:extLst>
                <a:ext uri="{FF2B5EF4-FFF2-40B4-BE49-F238E27FC236}">
                  <a16:creationId xmlns:a16="http://schemas.microsoft.com/office/drawing/2014/main" id="{24BA37D2-1FB6-45F7-8B22-E74A340C3FD8}"/>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6186" name="Oval 10">
              <a:extLst>
                <a:ext uri="{FF2B5EF4-FFF2-40B4-BE49-F238E27FC236}">
                  <a16:creationId xmlns:a16="http://schemas.microsoft.com/office/drawing/2014/main" id="{837BE737-AA2C-4E0E-8FD1-F2EC915850CA}"/>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06182" name="Picture 6">
            <a:extLst>
              <a:ext uri="{FF2B5EF4-FFF2-40B4-BE49-F238E27FC236}">
                <a16:creationId xmlns:a16="http://schemas.microsoft.com/office/drawing/2014/main" id="{10C9B236-9BC0-4E31-B62B-8C045CA0D0BB}"/>
              </a:ext>
            </a:extLst>
          </p:cNvPr>
          <p:cNvPicPr>
            <a:picLocks noChangeAspect="1" noChangeArrowheads="1"/>
          </p:cNvPicPr>
          <p:nvPr/>
        </p:nvPicPr>
        <p:blipFill>
          <a:blip r:embed="rId2">
            <a:lum bright="-24%"/>
            <a:grayscl/>
            <a:extLst>
              <a:ext uri="{28A0092B-C50C-407E-A947-70E740481C1C}">
                <a14:useLocalDpi xmlns:a14="http://schemas.microsoft.com/office/drawing/2010/main" val="0"/>
              </a:ext>
            </a:extLst>
          </a:blip>
          <a:srcRect/>
          <a:stretch>
            <a:fillRect/>
          </a:stretch>
        </p:blipFill>
        <p:spPr bwMode="auto">
          <a:xfrm>
            <a:off x="495300" y="-11113"/>
            <a:ext cx="8153400" cy="6880226"/>
          </a:xfrm>
          <a:prstGeom prst="rect">
            <a:avLst/>
          </a:prstGeom>
          <a:noFill/>
          <a:extLst>
            <a:ext uri="{909E8E84-426E-40DD-AFC4-6F175D3DCCD1}">
              <a14:hiddenFill xmlns:a14="http://schemas.microsoft.com/office/drawing/2010/main">
                <a:solidFill>
                  <a:srgbClr val="FFFFFF"/>
                </a:solidFill>
              </a14:hiddenFill>
            </a:ext>
          </a:extLst>
        </p:spPr>
      </p:pic>
      <p:pic>
        <p:nvPicPr>
          <p:cNvPr id="306181" name="Picture 5">
            <a:extLst>
              <a:ext uri="{FF2B5EF4-FFF2-40B4-BE49-F238E27FC236}">
                <a16:creationId xmlns:a16="http://schemas.microsoft.com/office/drawing/2014/main" id="{DAD4E0F8-D657-4D07-B805-2C092A8E262C}"/>
              </a:ext>
            </a:extLst>
          </p:cNvPr>
          <p:cNvPicPr>
            <a:picLocks noChangeAspect="1" noChangeArrowheads="1"/>
          </p:cNvPicPr>
          <p:nvPr/>
        </p:nvPicPr>
        <p:blipFill>
          <a:blip r:embed="rId3">
            <a:lum bright="-12%"/>
            <a:grayscl/>
            <a:extLst>
              <a:ext uri="{28A0092B-C50C-407E-A947-70E740481C1C}">
                <a14:useLocalDpi xmlns:a14="http://schemas.microsoft.com/office/drawing/2010/main" val="0"/>
              </a:ext>
            </a:extLst>
          </a:blip>
          <a:srcRect/>
          <a:stretch>
            <a:fillRect/>
          </a:stretch>
        </p:blipFill>
        <p:spPr bwMode="auto">
          <a:xfrm>
            <a:off x="611188" y="2565400"/>
            <a:ext cx="4267200" cy="3602038"/>
          </a:xfrm>
          <a:prstGeom prst="rect">
            <a:avLst/>
          </a:prstGeom>
          <a:noFill/>
          <a:extLst>
            <a:ext uri="{909E8E84-426E-40DD-AFC4-6F175D3DCCD1}">
              <a14:hiddenFill xmlns:a14="http://schemas.microsoft.com/office/drawing/2010/main">
                <a:solidFill>
                  <a:srgbClr val="FFFFFF"/>
                </a:solidFill>
              </a14:hiddenFill>
            </a:ext>
          </a:extLst>
        </p:spPr>
      </p:pic>
      <p:pic>
        <p:nvPicPr>
          <p:cNvPr id="306180" name="Picture 4">
            <a:extLst>
              <a:ext uri="{FF2B5EF4-FFF2-40B4-BE49-F238E27FC236}">
                <a16:creationId xmlns:a16="http://schemas.microsoft.com/office/drawing/2014/main" id="{7C0FFB2C-431E-4E08-A8B0-205C26906E30}"/>
              </a:ext>
            </a:extLst>
          </p:cNvPr>
          <p:cNvPicPr>
            <a:picLocks noChangeAspect="1" noChangeArrowheads="1"/>
          </p:cNvPicPr>
          <p:nvPr/>
        </p:nvPicPr>
        <p:blipFill>
          <a:blip r:embed="rId4">
            <a:lum bright="-6%"/>
            <a:grayscl/>
            <a:extLst>
              <a:ext uri="{28A0092B-C50C-407E-A947-70E740481C1C}">
                <a14:useLocalDpi xmlns:a14="http://schemas.microsoft.com/office/drawing/2010/main" val="0"/>
              </a:ext>
            </a:extLst>
          </a:blip>
          <a:srcRect/>
          <a:stretch>
            <a:fillRect/>
          </a:stretch>
        </p:blipFill>
        <p:spPr bwMode="auto">
          <a:xfrm>
            <a:off x="4876800" y="1989138"/>
            <a:ext cx="4267200" cy="3602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6181"/>
                                        </p:tgtEl>
                                        <p:attrNameLst>
                                          <p:attrName>style.visibility</p:attrName>
                                        </p:attrNameLst>
                                      </p:cBhvr>
                                      <p:to>
                                        <p:strVal val="visible"/>
                                      </p:to>
                                    </p:set>
                                    <p:animEffect transition="in" filter="wipe(left)">
                                      <p:cBhvr>
                                        <p:cTn id="7" dur="500"/>
                                        <p:tgtEl>
                                          <p:spTgt spid="3061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06180"/>
                                        </p:tgtEl>
                                        <p:attrNameLst>
                                          <p:attrName>style.visibility</p:attrName>
                                        </p:attrNameLst>
                                      </p:cBhvr>
                                      <p:to>
                                        <p:strVal val="visible"/>
                                      </p:to>
                                    </p:set>
                                    <p:animEffect transition="in" filter="wipe(right)">
                                      <p:cBhvr>
                                        <p:cTn id="12" dur="500"/>
                                        <p:tgtEl>
                                          <p:spTgt spid="306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8237" name="Group 13">
            <a:extLst>
              <a:ext uri="{FF2B5EF4-FFF2-40B4-BE49-F238E27FC236}">
                <a16:creationId xmlns:a16="http://schemas.microsoft.com/office/drawing/2014/main" id="{4325529D-5655-4F5F-A641-E2C9309EBF97}"/>
              </a:ext>
            </a:extLst>
          </p:cNvPr>
          <p:cNvGrpSpPr>
            <a:grpSpLocks/>
          </p:cNvGrpSpPr>
          <p:nvPr/>
        </p:nvGrpSpPr>
        <p:grpSpPr bwMode="auto">
          <a:xfrm>
            <a:off x="0" y="3767138"/>
            <a:ext cx="3400425" cy="2949575"/>
            <a:chOff x="0" y="2458"/>
            <a:chExt cx="2142" cy="1858"/>
          </a:xfrm>
        </p:grpSpPr>
        <p:sp>
          <p:nvSpPr>
            <p:cNvPr id="308244" name="Freeform 20">
              <a:extLst>
                <a:ext uri="{FF2B5EF4-FFF2-40B4-BE49-F238E27FC236}">
                  <a16:creationId xmlns:a16="http://schemas.microsoft.com/office/drawing/2014/main" id="{F096002E-6D4D-4B6E-B563-029B025230D0}"/>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43" name="Freeform 19">
              <a:extLst>
                <a:ext uri="{FF2B5EF4-FFF2-40B4-BE49-F238E27FC236}">
                  <a16:creationId xmlns:a16="http://schemas.microsoft.com/office/drawing/2014/main" id="{8B377E01-1773-45C9-A0B3-423C7ADD6FD2}"/>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42" name="Freeform 18">
              <a:extLst>
                <a:ext uri="{FF2B5EF4-FFF2-40B4-BE49-F238E27FC236}">
                  <a16:creationId xmlns:a16="http://schemas.microsoft.com/office/drawing/2014/main" id="{25A67BFF-7B1F-4E7A-A099-2F507A0AD48C}"/>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41" name="Freeform 17">
              <a:extLst>
                <a:ext uri="{FF2B5EF4-FFF2-40B4-BE49-F238E27FC236}">
                  <a16:creationId xmlns:a16="http://schemas.microsoft.com/office/drawing/2014/main" id="{200103E5-5CFE-4BD5-9418-2DFA80F2E49F}"/>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40" name="Oval 16">
              <a:extLst>
                <a:ext uri="{FF2B5EF4-FFF2-40B4-BE49-F238E27FC236}">
                  <a16:creationId xmlns:a16="http://schemas.microsoft.com/office/drawing/2014/main" id="{44B417A6-B8BC-40CF-9C35-D9AB6FC89A82}"/>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39" name="Oval 15">
              <a:extLst>
                <a:ext uri="{FF2B5EF4-FFF2-40B4-BE49-F238E27FC236}">
                  <a16:creationId xmlns:a16="http://schemas.microsoft.com/office/drawing/2014/main" id="{F6ECE5CC-E871-434C-A512-4D736F2567FD}"/>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8238" name="Oval 14">
              <a:extLst>
                <a:ext uri="{FF2B5EF4-FFF2-40B4-BE49-F238E27FC236}">
                  <a16:creationId xmlns:a16="http://schemas.microsoft.com/office/drawing/2014/main" id="{55B37646-5649-495F-943A-0F0B71AB3797}"/>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08233" name="Rectangle 9">
            <a:extLst>
              <a:ext uri="{FF2B5EF4-FFF2-40B4-BE49-F238E27FC236}">
                <a16:creationId xmlns:a16="http://schemas.microsoft.com/office/drawing/2014/main" id="{BE6EDAC1-D69B-4C28-998B-26E1296A24AA}"/>
              </a:ext>
            </a:extLst>
          </p:cNvPr>
          <p:cNvSpPr>
            <a:spLocks noChangeArrowheads="1"/>
          </p:cNvSpPr>
          <p:nvPr/>
        </p:nvSpPr>
        <p:spPr bwMode="auto">
          <a:xfrm>
            <a:off x="4572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lIns="92868" tIns="45243" rIns="92868" bIns="45243"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Subpulmonic Effusion</a:t>
            </a:r>
            <a:endParaRPr lang="en-US" altLang="uk-UA"/>
          </a:p>
        </p:txBody>
      </p:sp>
      <p:sp>
        <p:nvSpPr>
          <p:cNvPr id="308231" name="Rectangle 7">
            <a:extLst>
              <a:ext uri="{FF2B5EF4-FFF2-40B4-BE49-F238E27FC236}">
                <a16:creationId xmlns:a16="http://schemas.microsoft.com/office/drawing/2014/main" id="{72165D50-C504-4706-9DBC-DC7674FEA891}"/>
              </a:ext>
            </a:extLst>
          </p:cNvPr>
          <p:cNvSpPr>
            <a:spLocks noChangeArrowheads="1"/>
          </p:cNvSpPr>
          <p:nvPr/>
        </p:nvSpPr>
        <p:spPr bwMode="auto">
          <a:xfrm>
            <a:off x="298450" y="1765300"/>
            <a:ext cx="5476875" cy="4614863"/>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lIns="92868" tIns="45243" rIns="92868" bIns="45243"/>
          <a:lstStyle>
            <a:lvl1pPr marL="342900" indent="-34290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Char char="l"/>
            </a:pPr>
            <a:r>
              <a:rPr lang="en-US" altLang="uk-UA" sz="3300">
                <a:solidFill>
                  <a:schemeClr val="tx2"/>
                </a:solidFill>
                <a:latin typeface="Arial" panose="020B0604020202020204" pitchFamily="34" charset="0"/>
                <a:cs typeface="Arial" panose="020B0604020202020204" pitchFamily="34" charset="0"/>
              </a:rPr>
              <a:t>Lung floats on effusion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3300">
                <a:solidFill>
                  <a:schemeClr val="tx2"/>
                </a:solidFill>
                <a:latin typeface="Arial" panose="020B0604020202020204" pitchFamily="34" charset="0"/>
                <a:cs typeface="Arial" panose="020B0604020202020204" pitchFamily="34" charset="0"/>
              </a:rPr>
              <a:t>Lateral peaking of “diaphragm”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3300">
                <a:solidFill>
                  <a:schemeClr val="tx2"/>
                </a:solidFill>
                <a:latin typeface="Arial" panose="020B0604020202020204" pitchFamily="34" charset="0"/>
                <a:cs typeface="Arial" panose="020B0604020202020204" pitchFamily="34" charset="0"/>
              </a:rPr>
              <a:t>Change in “diaphragm” contour </a:t>
            </a:r>
            <a:endParaRPr lang="en-US" altLang="uk-UA">
              <a:latin typeface="Arial" panose="020B0604020202020204" pitchFamily="34" charset="0"/>
              <a:cs typeface="Arial" panose="020B0604020202020204" pitchFamily="34" charset="0"/>
            </a:endParaRPr>
          </a:p>
          <a:p>
            <a:pPr>
              <a:buSzPct val="75%"/>
              <a:buFont typeface="Wingdings" panose="05000000000000000000" pitchFamily="2" charset="2"/>
              <a:buChar char="l"/>
            </a:pPr>
            <a:r>
              <a:rPr lang="en-US" altLang="uk-UA" sz="3300">
                <a:solidFill>
                  <a:schemeClr val="tx2"/>
                </a:solidFill>
                <a:latin typeface="Arial" panose="020B0604020202020204" pitchFamily="34" charset="0"/>
                <a:cs typeface="Arial" panose="020B0604020202020204" pitchFamily="34" charset="0"/>
              </a:rPr>
              <a:t>Distance to stomach bubble - upright view only</a:t>
            </a:r>
            <a:endParaRPr lang="en-US" altLang="uk-UA"/>
          </a:p>
        </p:txBody>
      </p:sp>
      <p:grpSp>
        <p:nvGrpSpPr>
          <p:cNvPr id="308228" name="Group 4">
            <a:extLst>
              <a:ext uri="{FF2B5EF4-FFF2-40B4-BE49-F238E27FC236}">
                <a16:creationId xmlns:a16="http://schemas.microsoft.com/office/drawing/2014/main" id="{27939680-FCD6-47C0-A432-0DCD3E22D890}"/>
              </a:ext>
            </a:extLst>
          </p:cNvPr>
          <p:cNvGrpSpPr>
            <a:grpSpLocks/>
          </p:cNvGrpSpPr>
          <p:nvPr/>
        </p:nvGrpSpPr>
        <p:grpSpPr bwMode="auto">
          <a:xfrm>
            <a:off x="5995988" y="1387475"/>
            <a:ext cx="3148012" cy="5224463"/>
            <a:chOff x="3935" y="1169"/>
            <a:chExt cx="1536" cy="2585"/>
          </a:xfrm>
        </p:grpSpPr>
        <p:pic>
          <p:nvPicPr>
            <p:cNvPr id="308230" name="Picture 6">
              <a:extLst>
                <a:ext uri="{FF2B5EF4-FFF2-40B4-BE49-F238E27FC236}">
                  <a16:creationId xmlns:a16="http://schemas.microsoft.com/office/drawing/2014/main" id="{A9D963BB-B323-4263-AFEE-81D291717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 y="1169"/>
              <a:ext cx="1536" cy="1152"/>
            </a:xfrm>
            <a:prstGeom prst="rect">
              <a:avLst/>
            </a:prstGeom>
            <a:noFill/>
            <a:extLst>
              <a:ext uri="{909E8E84-426E-40DD-AFC4-6F175D3DCCD1}">
                <a14:hiddenFill xmlns:a14="http://schemas.microsoft.com/office/drawing/2010/main">
                  <a:solidFill>
                    <a:srgbClr val="FFFFFF"/>
                  </a:solidFill>
                </a14:hiddenFill>
              </a:ext>
            </a:extLst>
          </p:spPr>
        </p:pic>
        <p:pic>
          <p:nvPicPr>
            <p:cNvPr id="308229" name="Picture 5">
              <a:extLst>
                <a:ext uri="{FF2B5EF4-FFF2-40B4-BE49-F238E27FC236}">
                  <a16:creationId xmlns:a16="http://schemas.microsoft.com/office/drawing/2014/main" id="{4FE2B4A8-76C2-4B3D-AFAE-F2AA88678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5" y="2602"/>
              <a:ext cx="1536" cy="1152"/>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8231">
                                            <p:txEl>
                                              <p:pRg st="0" end="0"/>
                                            </p:txEl>
                                          </p:spTgt>
                                        </p:tgtEl>
                                        <p:attrNameLst>
                                          <p:attrName>style.visibility</p:attrName>
                                        </p:attrNameLst>
                                      </p:cBhvr>
                                      <p:to>
                                        <p:strVal val="visible"/>
                                      </p:to>
                                    </p:set>
                                    <p:animEffect transition="in" filter="wipe(left)">
                                      <p:cBhvr>
                                        <p:cTn id="7" dur="500"/>
                                        <p:tgtEl>
                                          <p:spTgt spid="308231">
                                            <p:txEl>
                                              <p:pRg st="0" end="0"/>
                                            </p:txEl>
                                          </p:spTgt>
                                        </p:tgtEl>
                                      </p:cBhvr>
                                    </p:animEffect>
                                  </p:childTnLst>
                                  <p:subTnLst>
                                    <p:animClr clrSpc="rgb" dir="cw">
                                      <p:cBhvr override="childStyle">
                                        <p:cTn dur="1" fill="hold" display="0" masterRel="nextClick" afterEffect="1"/>
                                        <p:tgtEl>
                                          <p:spTgt spid="308231">
                                            <p:txEl>
                                              <p:pRg st="0" end="0"/>
                                            </p:txEl>
                                          </p:spTgt>
                                        </p:tgtEl>
                                        <p:attrNameLst>
                                          <p:attrName>ppt_c</p:attrName>
                                        </p:attrNameLst>
                                      </p:cBhvr>
                                      <p:to>
                                        <a:srgbClr val="C2C2C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8231">
                                            <p:txEl>
                                              <p:pRg st="1" end="1"/>
                                            </p:txEl>
                                          </p:spTgt>
                                        </p:tgtEl>
                                        <p:attrNameLst>
                                          <p:attrName>style.visibility</p:attrName>
                                        </p:attrNameLst>
                                      </p:cBhvr>
                                      <p:to>
                                        <p:strVal val="visible"/>
                                      </p:to>
                                    </p:set>
                                    <p:animEffect transition="in" filter="wipe(left)">
                                      <p:cBhvr>
                                        <p:cTn id="12" dur="500"/>
                                        <p:tgtEl>
                                          <p:spTgt spid="308231">
                                            <p:txEl>
                                              <p:pRg st="1" end="1"/>
                                            </p:txEl>
                                          </p:spTgt>
                                        </p:tgtEl>
                                      </p:cBhvr>
                                    </p:animEffect>
                                  </p:childTnLst>
                                  <p:subTnLst>
                                    <p:animClr clrSpc="rgb" dir="cw">
                                      <p:cBhvr override="childStyle">
                                        <p:cTn dur="1" fill="hold" display="0" masterRel="nextClick" afterEffect="1"/>
                                        <p:tgtEl>
                                          <p:spTgt spid="308231">
                                            <p:txEl>
                                              <p:pRg st="1" end="1"/>
                                            </p:txEl>
                                          </p:spTgt>
                                        </p:tgtEl>
                                        <p:attrNameLst>
                                          <p:attrName>ppt_c</p:attrName>
                                        </p:attrNameLst>
                                      </p:cBhvr>
                                      <p:to>
                                        <a:srgbClr val="C2C2C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8231">
                                            <p:txEl>
                                              <p:pRg st="2" end="2"/>
                                            </p:txEl>
                                          </p:spTgt>
                                        </p:tgtEl>
                                        <p:attrNameLst>
                                          <p:attrName>style.visibility</p:attrName>
                                        </p:attrNameLst>
                                      </p:cBhvr>
                                      <p:to>
                                        <p:strVal val="visible"/>
                                      </p:to>
                                    </p:set>
                                    <p:animEffect transition="in" filter="wipe(left)">
                                      <p:cBhvr>
                                        <p:cTn id="17" dur="500"/>
                                        <p:tgtEl>
                                          <p:spTgt spid="308231">
                                            <p:txEl>
                                              <p:pRg st="2" end="2"/>
                                            </p:txEl>
                                          </p:spTgt>
                                        </p:tgtEl>
                                      </p:cBhvr>
                                    </p:animEffect>
                                  </p:childTnLst>
                                  <p:subTnLst>
                                    <p:animClr clrSpc="rgb" dir="cw">
                                      <p:cBhvr override="childStyle">
                                        <p:cTn dur="1" fill="hold" display="0" masterRel="nextClick" afterEffect="1"/>
                                        <p:tgtEl>
                                          <p:spTgt spid="308231">
                                            <p:txEl>
                                              <p:pRg st="2" end="2"/>
                                            </p:txEl>
                                          </p:spTgt>
                                        </p:tgtEl>
                                        <p:attrNameLst>
                                          <p:attrName>ppt_c</p:attrName>
                                        </p:attrNameLst>
                                      </p:cBhvr>
                                      <p:to>
                                        <a:srgbClr val="C2C2C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8231">
                                            <p:txEl>
                                              <p:pRg st="3" end="3"/>
                                            </p:txEl>
                                          </p:spTgt>
                                        </p:tgtEl>
                                        <p:attrNameLst>
                                          <p:attrName>style.visibility</p:attrName>
                                        </p:attrNameLst>
                                      </p:cBhvr>
                                      <p:to>
                                        <p:strVal val="visible"/>
                                      </p:to>
                                    </p:set>
                                    <p:animEffect transition="in" filter="wipe(left)">
                                      <p:cBhvr>
                                        <p:cTn id="22" dur="500"/>
                                        <p:tgtEl>
                                          <p:spTgt spid="308231">
                                            <p:txEl>
                                              <p:pRg st="3" end="3"/>
                                            </p:txEl>
                                          </p:spTgt>
                                        </p:tgtEl>
                                      </p:cBhvr>
                                    </p:animEffect>
                                  </p:childTnLst>
                                  <p:subTnLst>
                                    <p:animClr clrSpc="rgb" dir="cw">
                                      <p:cBhvr override="childStyle">
                                        <p:cTn dur="1" fill="hold" display="0" masterRel="nextClick" afterEffect="1"/>
                                        <p:tgtEl>
                                          <p:spTgt spid="308231">
                                            <p:txEl>
                                              <p:pRg st="3" end="3"/>
                                            </p:txEl>
                                          </p:spTgt>
                                        </p:tgtEl>
                                        <p:attrNameLst>
                                          <p:attrName>ppt_c</p:attrName>
                                        </p:attrNameLst>
                                      </p:cBhvr>
                                      <p:to>
                                        <a:srgbClr val="C2C2C2"/>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08228"/>
                                        </p:tgtEl>
                                        <p:attrNameLst>
                                          <p:attrName>style.visibility</p:attrName>
                                        </p:attrNameLst>
                                      </p:cBhvr>
                                      <p:to>
                                        <p:strVal val="visible"/>
                                      </p:to>
                                    </p:set>
                                    <p:animEffect transition="in" filter="wipe(left)">
                                      <p:cBhvr>
                                        <p:cTn id="27" dur="500"/>
                                        <p:tgtEl>
                                          <p:spTgt spid="308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31" grpId="0" build="p" bldLvl="2" autoUpdateAnimBg="0"/>
    </p:bldLst>
  </p:timing>
</p:sld>
</file>

<file path=ppt/slides/slide13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09257" name="Group 9">
            <a:extLst>
              <a:ext uri="{FF2B5EF4-FFF2-40B4-BE49-F238E27FC236}">
                <a16:creationId xmlns:a16="http://schemas.microsoft.com/office/drawing/2014/main" id="{41D06407-C043-4EC9-B4D8-F548C90F156E}"/>
              </a:ext>
            </a:extLst>
          </p:cNvPr>
          <p:cNvGrpSpPr>
            <a:grpSpLocks/>
          </p:cNvGrpSpPr>
          <p:nvPr/>
        </p:nvGrpSpPr>
        <p:grpSpPr bwMode="auto">
          <a:xfrm>
            <a:off x="0" y="3521075"/>
            <a:ext cx="3400425" cy="2949575"/>
            <a:chOff x="0" y="2458"/>
            <a:chExt cx="2142" cy="1858"/>
          </a:xfrm>
        </p:grpSpPr>
        <p:sp>
          <p:nvSpPr>
            <p:cNvPr id="309264" name="Freeform 16">
              <a:extLst>
                <a:ext uri="{FF2B5EF4-FFF2-40B4-BE49-F238E27FC236}">
                  <a16:creationId xmlns:a16="http://schemas.microsoft.com/office/drawing/2014/main" id="{8D0BC646-1445-4443-988E-0FF03BFACE4D}"/>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63" name="Freeform 15">
              <a:extLst>
                <a:ext uri="{FF2B5EF4-FFF2-40B4-BE49-F238E27FC236}">
                  <a16:creationId xmlns:a16="http://schemas.microsoft.com/office/drawing/2014/main" id="{FE0C48B5-EDB2-4158-8367-054AB3B67C9C}"/>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62" name="Freeform 14">
              <a:extLst>
                <a:ext uri="{FF2B5EF4-FFF2-40B4-BE49-F238E27FC236}">
                  <a16:creationId xmlns:a16="http://schemas.microsoft.com/office/drawing/2014/main" id="{C2A8098F-4E86-467B-9FED-0564F737D65A}"/>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61" name="Freeform 13">
              <a:extLst>
                <a:ext uri="{FF2B5EF4-FFF2-40B4-BE49-F238E27FC236}">
                  <a16:creationId xmlns:a16="http://schemas.microsoft.com/office/drawing/2014/main" id="{D83664E3-B1F5-418B-8C74-A8E4EB918DB1}"/>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60" name="Oval 12">
              <a:extLst>
                <a:ext uri="{FF2B5EF4-FFF2-40B4-BE49-F238E27FC236}">
                  <a16:creationId xmlns:a16="http://schemas.microsoft.com/office/drawing/2014/main" id="{62DA22E2-4018-4CF1-AA95-90B1E4BF45A0}"/>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59" name="Oval 11">
              <a:extLst>
                <a:ext uri="{FF2B5EF4-FFF2-40B4-BE49-F238E27FC236}">
                  <a16:creationId xmlns:a16="http://schemas.microsoft.com/office/drawing/2014/main" id="{4B869071-48D5-46D9-8B76-6AF59142BAB1}"/>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09258" name="Oval 10">
              <a:extLst>
                <a:ext uri="{FF2B5EF4-FFF2-40B4-BE49-F238E27FC236}">
                  <a16:creationId xmlns:a16="http://schemas.microsoft.com/office/drawing/2014/main" id="{5A75ABB9-96AF-40B5-B85F-43F2EC5CF7E9}"/>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09254" name="Picture 6">
            <a:extLst>
              <a:ext uri="{FF2B5EF4-FFF2-40B4-BE49-F238E27FC236}">
                <a16:creationId xmlns:a16="http://schemas.microsoft.com/office/drawing/2014/main" id="{A341FD12-4739-4148-BC48-F9871CE11ACD}"/>
              </a:ext>
            </a:extLst>
          </p:cNvPr>
          <p:cNvPicPr>
            <a:picLocks noChangeAspect="1" noChangeArrowheads="1"/>
          </p:cNvPicPr>
          <p:nvPr/>
        </p:nvPicPr>
        <p:blipFill>
          <a:blip r:embed="rId2">
            <a:lum contrast="12%"/>
            <a:extLst>
              <a:ext uri="{28A0092B-C50C-407E-A947-70E740481C1C}">
                <a14:useLocalDpi xmlns:a14="http://schemas.microsoft.com/office/drawing/2010/main" val="0"/>
              </a:ext>
            </a:extLst>
          </a:blip>
          <a:srcRect/>
          <a:stretch>
            <a:fillRect/>
          </a:stretch>
        </p:blipFill>
        <p:spPr bwMode="auto">
          <a:xfrm>
            <a:off x="0" y="381000"/>
            <a:ext cx="4572000" cy="6096000"/>
          </a:xfrm>
          <a:prstGeom prst="rect">
            <a:avLst/>
          </a:prstGeom>
          <a:noFill/>
          <a:ln w="9525">
            <a:solidFill>
              <a:srgbClr val="000000"/>
            </a:solidFill>
            <a:miter lim="800%"/>
            <a:headEnd/>
            <a:tailEnd/>
          </a:ln>
          <a:extLst>
            <a:ext uri="{909E8E84-426E-40DD-AFC4-6F175D3DCCD1}">
              <a14:hiddenFill xmlns:a14="http://schemas.microsoft.com/office/drawing/2010/main">
                <a:solidFill>
                  <a:srgbClr val="FFFFFF"/>
                </a:solidFill>
              </a14:hiddenFill>
            </a:ext>
          </a:extLst>
        </p:spPr>
      </p:pic>
      <p:pic>
        <p:nvPicPr>
          <p:cNvPr id="309253" name="Picture 5">
            <a:extLst>
              <a:ext uri="{FF2B5EF4-FFF2-40B4-BE49-F238E27FC236}">
                <a16:creationId xmlns:a16="http://schemas.microsoft.com/office/drawing/2014/main" id="{0C61AF20-5168-410F-92AC-57BF72446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81000"/>
            <a:ext cx="457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309252" name="Line 4">
            <a:extLst>
              <a:ext uri="{FF2B5EF4-FFF2-40B4-BE49-F238E27FC236}">
                <a16:creationId xmlns:a16="http://schemas.microsoft.com/office/drawing/2014/main" id="{7D06DF55-5897-488D-A750-D1D9825480D1}"/>
              </a:ext>
            </a:extLst>
          </p:cNvPr>
          <p:cNvSpPr>
            <a:spLocks noChangeShapeType="1"/>
          </p:cNvSpPr>
          <p:nvPr/>
        </p:nvSpPr>
        <p:spPr bwMode="auto">
          <a:xfrm>
            <a:off x="3505200" y="3962400"/>
            <a:ext cx="0" cy="990600"/>
          </a:xfrm>
          <a:prstGeom prst="line">
            <a:avLst/>
          </a:prstGeom>
          <a:noFill/>
          <a:ln w="127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10199"/>
                  </a:outerShdw>
                </a:effectLst>
              </a14:hiddenEffects>
            </a:ext>
          </a:extLst>
        </p:spPr>
        <p:txBody>
          <a:bodyPr wrap="none" anchor="ctr"/>
          <a:lstStyle/>
          <a:p>
            <a:endParaRPr 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nodeType="clickEffect">
                                  <p:stCondLst>
                                    <p:cond delay="0"/>
                                  </p:stCondLst>
                                  <p:childTnLst>
                                    <p:set>
                                      <p:cBhvr>
                                        <p:cTn id="6" dur="1" fill="hold">
                                          <p:stCondLst>
                                            <p:cond delay="0"/>
                                          </p:stCondLst>
                                        </p:cTn>
                                        <p:tgtEl>
                                          <p:spTgt spid="309252"/>
                                        </p:tgtEl>
                                        <p:attrNameLst>
                                          <p:attrName>style.visibility</p:attrName>
                                        </p:attrNameLst>
                                      </p:cBhvr>
                                      <p:to>
                                        <p:strVal val="visible"/>
                                      </p:to>
                                    </p:set>
                                    <p:anim calcmode="lin" valueType="num">
                                      <p:cBhvr>
                                        <p:cTn id="7" dur="500" fill="hold"/>
                                        <p:tgtEl>
                                          <p:spTgt spid="309252"/>
                                        </p:tgtEl>
                                        <p:attrNameLst>
                                          <p:attrName>ppt_x</p:attrName>
                                        </p:attrNameLst>
                                      </p:cBhvr>
                                      <p:tavLst>
                                        <p:tav tm="0%">
                                          <p:val>
                                            <p:strVal val="#ppt_x"/>
                                          </p:val>
                                        </p:tav>
                                        <p:tav tm="100%">
                                          <p:val>
                                            <p:strVal val="#ppt_x"/>
                                          </p:val>
                                        </p:tav>
                                      </p:tavLst>
                                    </p:anim>
                                    <p:anim calcmode="lin" valueType="num">
                                      <p:cBhvr>
                                        <p:cTn id="8" dur="500" fill="hold"/>
                                        <p:tgtEl>
                                          <p:spTgt spid="309252"/>
                                        </p:tgtEl>
                                        <p:attrNameLst>
                                          <p:attrName>ppt_y</p:attrName>
                                        </p:attrNameLst>
                                      </p:cBhvr>
                                      <p:tavLst>
                                        <p:tav tm="0%">
                                          <p:val>
                                            <p:strVal val="#ppt_y+#ppt_h/2"/>
                                          </p:val>
                                        </p:tav>
                                        <p:tav tm="100%">
                                          <p:val>
                                            <p:strVal val="#ppt_y"/>
                                          </p:val>
                                        </p:tav>
                                      </p:tavLst>
                                    </p:anim>
                                    <p:anim calcmode="lin" valueType="num">
                                      <p:cBhvr>
                                        <p:cTn id="9" dur="500" fill="hold"/>
                                        <p:tgtEl>
                                          <p:spTgt spid="309252"/>
                                        </p:tgtEl>
                                        <p:attrNameLst>
                                          <p:attrName>ppt_w</p:attrName>
                                        </p:attrNameLst>
                                      </p:cBhvr>
                                      <p:tavLst>
                                        <p:tav tm="0%">
                                          <p:val>
                                            <p:strVal val="#ppt_w"/>
                                          </p:val>
                                        </p:tav>
                                        <p:tav tm="100%">
                                          <p:val>
                                            <p:strVal val="#ppt_w"/>
                                          </p:val>
                                        </p:tav>
                                      </p:tavLst>
                                    </p:anim>
                                    <p:anim calcmode="lin" valueType="num">
                                      <p:cBhvr>
                                        <p:cTn id="10" dur="500" fill="hold"/>
                                        <p:tgtEl>
                                          <p:spTgt spid="309252"/>
                                        </p:tgtEl>
                                        <p:attrNameLst>
                                          <p:attrName>ppt_h</p:attrName>
                                        </p:attrNameLst>
                                      </p:cBhvr>
                                      <p:tavLst>
                                        <p:tav tm="0%">
                                          <p:val>
                                            <p:fltVal val="0"/>
                                          </p:val>
                                        </p:tav>
                                        <p:tav tm="1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10279" name="Group 7">
            <a:extLst>
              <a:ext uri="{FF2B5EF4-FFF2-40B4-BE49-F238E27FC236}">
                <a16:creationId xmlns:a16="http://schemas.microsoft.com/office/drawing/2014/main" id="{856B8BD3-E7CE-4FBA-874B-AC73637CEBED}"/>
              </a:ext>
            </a:extLst>
          </p:cNvPr>
          <p:cNvGrpSpPr>
            <a:grpSpLocks/>
          </p:cNvGrpSpPr>
          <p:nvPr/>
        </p:nvGrpSpPr>
        <p:grpSpPr bwMode="auto">
          <a:xfrm>
            <a:off x="1122363" y="3173413"/>
            <a:ext cx="3400425" cy="2949575"/>
            <a:chOff x="0" y="2458"/>
            <a:chExt cx="2142" cy="1858"/>
          </a:xfrm>
        </p:grpSpPr>
        <p:sp>
          <p:nvSpPr>
            <p:cNvPr id="310286" name="Freeform 14">
              <a:extLst>
                <a:ext uri="{FF2B5EF4-FFF2-40B4-BE49-F238E27FC236}">
                  <a16:creationId xmlns:a16="http://schemas.microsoft.com/office/drawing/2014/main" id="{6F86B89E-001C-4CD8-B873-4F656AACC337}"/>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5" name="Freeform 13">
              <a:extLst>
                <a:ext uri="{FF2B5EF4-FFF2-40B4-BE49-F238E27FC236}">
                  <a16:creationId xmlns:a16="http://schemas.microsoft.com/office/drawing/2014/main" id="{C508F019-073B-4025-A3B6-F9E7ACFAE5BB}"/>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4" name="Freeform 12">
              <a:extLst>
                <a:ext uri="{FF2B5EF4-FFF2-40B4-BE49-F238E27FC236}">
                  <a16:creationId xmlns:a16="http://schemas.microsoft.com/office/drawing/2014/main" id="{0C81B8CA-D5BE-4BA0-8D19-0DEB3DF1D6D9}"/>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3" name="Freeform 11">
              <a:extLst>
                <a:ext uri="{FF2B5EF4-FFF2-40B4-BE49-F238E27FC236}">
                  <a16:creationId xmlns:a16="http://schemas.microsoft.com/office/drawing/2014/main" id="{4CB55584-60B4-43ED-B688-522DD9E92C5A}"/>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2" name="Oval 10">
              <a:extLst>
                <a:ext uri="{FF2B5EF4-FFF2-40B4-BE49-F238E27FC236}">
                  <a16:creationId xmlns:a16="http://schemas.microsoft.com/office/drawing/2014/main" id="{08A3433B-4632-4B44-B054-53B61C0434AB}"/>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1" name="Oval 9">
              <a:extLst>
                <a:ext uri="{FF2B5EF4-FFF2-40B4-BE49-F238E27FC236}">
                  <a16:creationId xmlns:a16="http://schemas.microsoft.com/office/drawing/2014/main" id="{A2B0FF55-2FC4-48BE-8CCC-49A76B0A37C1}"/>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0280" name="Oval 8">
              <a:extLst>
                <a:ext uri="{FF2B5EF4-FFF2-40B4-BE49-F238E27FC236}">
                  <a16:creationId xmlns:a16="http://schemas.microsoft.com/office/drawing/2014/main" id="{27A43699-7720-437C-9CB2-5DFCA9FD2281}"/>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pic>
        <p:nvPicPr>
          <p:cNvPr id="310276" name="Picture 4">
            <a:extLst>
              <a:ext uri="{FF2B5EF4-FFF2-40B4-BE49-F238E27FC236}">
                <a16:creationId xmlns:a16="http://schemas.microsoft.com/office/drawing/2014/main" id="{63512C93-0571-4721-A894-C540D5129597}"/>
              </a:ext>
            </a:extLst>
          </p:cNvPr>
          <p:cNvPicPr>
            <a:picLocks noChangeAspect="1" noChangeArrowheads="1"/>
          </p:cNvPicPr>
          <p:nvPr/>
        </p:nvPicPr>
        <p:blipFill>
          <a:blip r:embed="rId2">
            <a:lum bright="-6%"/>
            <a:extLst>
              <a:ext uri="{28A0092B-C50C-407E-A947-70E740481C1C}">
                <a14:useLocalDpi xmlns:a14="http://schemas.microsoft.com/office/drawing/2010/main" val="0"/>
              </a:ext>
            </a:extLst>
          </a:blip>
          <a:srcRect/>
          <a:stretch>
            <a:fillRect/>
          </a:stretch>
        </p:blipFill>
        <p:spPr bwMode="auto">
          <a:xfrm>
            <a:off x="2670175" y="736600"/>
            <a:ext cx="5351463" cy="451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11309" name="Group 13">
            <a:extLst>
              <a:ext uri="{FF2B5EF4-FFF2-40B4-BE49-F238E27FC236}">
                <a16:creationId xmlns:a16="http://schemas.microsoft.com/office/drawing/2014/main" id="{E63D8850-8057-42B8-A5D5-AB04E39C2F09}"/>
              </a:ext>
            </a:extLst>
          </p:cNvPr>
          <p:cNvGrpSpPr>
            <a:grpSpLocks/>
          </p:cNvGrpSpPr>
          <p:nvPr/>
        </p:nvGrpSpPr>
        <p:grpSpPr bwMode="auto">
          <a:xfrm>
            <a:off x="0" y="3767138"/>
            <a:ext cx="3400425" cy="2949575"/>
            <a:chOff x="0" y="2458"/>
            <a:chExt cx="2142" cy="1858"/>
          </a:xfrm>
        </p:grpSpPr>
        <p:sp>
          <p:nvSpPr>
            <p:cNvPr id="311316" name="Freeform 20">
              <a:extLst>
                <a:ext uri="{FF2B5EF4-FFF2-40B4-BE49-F238E27FC236}">
                  <a16:creationId xmlns:a16="http://schemas.microsoft.com/office/drawing/2014/main" id="{8D883E5C-E611-4486-BFAE-D297E146F964}"/>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5" name="Freeform 19">
              <a:extLst>
                <a:ext uri="{FF2B5EF4-FFF2-40B4-BE49-F238E27FC236}">
                  <a16:creationId xmlns:a16="http://schemas.microsoft.com/office/drawing/2014/main" id="{4211C71C-8488-4A04-88B9-65C06F6C24A5}"/>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4" name="Freeform 18">
              <a:extLst>
                <a:ext uri="{FF2B5EF4-FFF2-40B4-BE49-F238E27FC236}">
                  <a16:creationId xmlns:a16="http://schemas.microsoft.com/office/drawing/2014/main" id="{DE2360B7-85E6-4B99-8B29-D16CA159BE15}"/>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3" name="Freeform 17">
              <a:extLst>
                <a:ext uri="{FF2B5EF4-FFF2-40B4-BE49-F238E27FC236}">
                  <a16:creationId xmlns:a16="http://schemas.microsoft.com/office/drawing/2014/main" id="{8F0DEE31-AB5D-474E-9BC9-4599DB7EDFD0}"/>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2" name="Oval 16">
              <a:extLst>
                <a:ext uri="{FF2B5EF4-FFF2-40B4-BE49-F238E27FC236}">
                  <a16:creationId xmlns:a16="http://schemas.microsoft.com/office/drawing/2014/main" id="{4E215459-4BBD-4696-86BB-8725FE8397BC}"/>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1" name="Oval 15">
              <a:extLst>
                <a:ext uri="{FF2B5EF4-FFF2-40B4-BE49-F238E27FC236}">
                  <a16:creationId xmlns:a16="http://schemas.microsoft.com/office/drawing/2014/main" id="{BAEF6E13-9C7E-484F-9872-2EC4F03A2AE3}"/>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1310" name="Oval 14">
              <a:extLst>
                <a:ext uri="{FF2B5EF4-FFF2-40B4-BE49-F238E27FC236}">
                  <a16:creationId xmlns:a16="http://schemas.microsoft.com/office/drawing/2014/main" id="{CDDB26D2-40BF-4B74-9C10-CB82F81A8827}"/>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11305" name="Rectangle 9">
            <a:extLst>
              <a:ext uri="{FF2B5EF4-FFF2-40B4-BE49-F238E27FC236}">
                <a16:creationId xmlns:a16="http://schemas.microsoft.com/office/drawing/2014/main" id="{28425DBE-A2F5-4770-90A1-A56C38A2323F}"/>
              </a:ext>
            </a:extLst>
          </p:cNvPr>
          <p:cNvSpPr>
            <a:spLocks noChangeArrowheads="1"/>
          </p:cNvSpPr>
          <p:nvPr/>
        </p:nvSpPr>
        <p:spPr bwMode="auto">
          <a:xfrm>
            <a:off x="4572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Empyema</a:t>
            </a:r>
            <a:endParaRPr lang="en-US" altLang="uk-UA"/>
          </a:p>
        </p:txBody>
      </p:sp>
      <p:pic>
        <p:nvPicPr>
          <p:cNvPr id="311304" name="Picture 8">
            <a:extLst>
              <a:ext uri="{FF2B5EF4-FFF2-40B4-BE49-F238E27FC236}">
                <a16:creationId xmlns:a16="http://schemas.microsoft.com/office/drawing/2014/main" id="{7305EB72-2FBC-4EFB-8774-66E57F4025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93975"/>
            <a:ext cx="3311525" cy="2679700"/>
          </a:xfrm>
          <a:prstGeom prst="rect">
            <a:avLst/>
          </a:prstGeom>
          <a:noFill/>
          <a:extLst>
            <a:ext uri="{909E8E84-426E-40DD-AFC4-6F175D3DCCD1}">
              <a14:hiddenFill xmlns:a14="http://schemas.microsoft.com/office/drawing/2010/main">
                <a:solidFill>
                  <a:srgbClr val="FFFFFF"/>
                </a:solidFill>
              </a14:hiddenFill>
            </a:ext>
          </a:extLst>
        </p:spPr>
      </p:pic>
      <p:pic>
        <p:nvPicPr>
          <p:cNvPr id="311303" name="Picture 7">
            <a:extLst>
              <a:ext uri="{FF2B5EF4-FFF2-40B4-BE49-F238E27FC236}">
                <a16:creationId xmlns:a16="http://schemas.microsoft.com/office/drawing/2014/main" id="{D173B1F5-CC2E-43A9-87EF-9E74FEE6DA57}"/>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368675" y="2359025"/>
            <a:ext cx="2405063" cy="2865438"/>
          </a:xfrm>
          <a:prstGeom prst="rect">
            <a:avLst/>
          </a:prstGeom>
          <a:noFill/>
          <a:extLst>
            <a:ext uri="{909E8E84-426E-40DD-AFC4-6F175D3DCCD1}">
              <a14:hiddenFill xmlns:a14="http://schemas.microsoft.com/office/drawing/2010/main">
                <a:solidFill>
                  <a:srgbClr val="FFFFFF"/>
                </a:solidFill>
              </a14:hiddenFill>
            </a:ext>
          </a:extLst>
        </p:spPr>
      </p:pic>
      <p:grpSp>
        <p:nvGrpSpPr>
          <p:cNvPr id="311300" name="Group 4">
            <a:extLst>
              <a:ext uri="{FF2B5EF4-FFF2-40B4-BE49-F238E27FC236}">
                <a16:creationId xmlns:a16="http://schemas.microsoft.com/office/drawing/2014/main" id="{85FBD330-9431-4880-84D3-D06E51A54575}"/>
              </a:ext>
            </a:extLst>
          </p:cNvPr>
          <p:cNvGrpSpPr>
            <a:grpSpLocks/>
          </p:cNvGrpSpPr>
          <p:nvPr/>
        </p:nvGrpSpPr>
        <p:grpSpPr bwMode="auto">
          <a:xfrm>
            <a:off x="5656263" y="2414588"/>
            <a:ext cx="3487737" cy="3543300"/>
            <a:chOff x="3563" y="1606"/>
            <a:chExt cx="2197" cy="2232"/>
          </a:xfrm>
        </p:grpSpPr>
        <p:pic>
          <p:nvPicPr>
            <p:cNvPr id="311302" name="Picture 6">
              <a:extLst>
                <a:ext uri="{FF2B5EF4-FFF2-40B4-BE49-F238E27FC236}">
                  <a16:creationId xmlns:a16="http://schemas.microsoft.com/office/drawing/2014/main" id="{944EB4F7-D737-4F6B-88E8-DEA371220A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 y="1606"/>
              <a:ext cx="2197" cy="1835"/>
            </a:xfrm>
            <a:prstGeom prst="rect">
              <a:avLst/>
            </a:prstGeom>
            <a:noFill/>
            <a:extLst>
              <a:ext uri="{909E8E84-426E-40DD-AFC4-6F175D3DCCD1}">
                <a14:hiddenFill xmlns:a14="http://schemas.microsoft.com/office/drawing/2010/main">
                  <a:solidFill>
                    <a:srgbClr val="FFFFFF"/>
                  </a:solidFill>
                </a14:hiddenFill>
              </a:ext>
            </a:extLst>
          </p:spPr>
        </p:pic>
        <p:sp>
          <p:nvSpPr>
            <p:cNvPr id="311301" name="Text Box 5">
              <a:extLst>
                <a:ext uri="{FF2B5EF4-FFF2-40B4-BE49-F238E27FC236}">
                  <a16:creationId xmlns:a16="http://schemas.microsoft.com/office/drawing/2014/main" id="{1986608F-9562-4A06-B142-3C2A18B84575}"/>
                </a:ext>
              </a:extLst>
            </p:cNvPr>
            <p:cNvSpPr txBox="1">
              <a:spLocks noChangeArrowheads="1"/>
            </p:cNvSpPr>
            <p:nvPr/>
          </p:nvSpPr>
          <p:spPr bwMode="auto">
            <a:xfrm>
              <a:off x="3624" y="3550"/>
              <a:ext cx="2010" cy="288"/>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400">
                  <a:latin typeface="Arial" panose="020B0604020202020204" pitchFamily="34" charset="0"/>
                  <a:cs typeface="Arial" panose="020B0604020202020204" pitchFamily="34" charset="0"/>
                </a:rPr>
                <a:t>“split pleura” sign</a:t>
              </a:r>
              <a:endParaRPr lang="en-US" altLang="uk-UA">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11300"/>
                                        </p:tgtEl>
                                        <p:attrNameLst>
                                          <p:attrName>style.visibility</p:attrName>
                                        </p:attrNameLst>
                                      </p:cBhvr>
                                      <p:to>
                                        <p:strVal val="visible"/>
                                      </p:to>
                                    </p:set>
                                    <p:animEffect transition="in" filter="wipe(left)">
                                      <p:cBhvr>
                                        <p:cTn id="7" dur="500"/>
                                        <p:tgtEl>
                                          <p:spTgt spid="311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312330" name="Group 10">
            <a:extLst>
              <a:ext uri="{FF2B5EF4-FFF2-40B4-BE49-F238E27FC236}">
                <a16:creationId xmlns:a16="http://schemas.microsoft.com/office/drawing/2014/main" id="{13A2EBFB-4A0E-47B1-A345-78479495BEEF}"/>
              </a:ext>
            </a:extLst>
          </p:cNvPr>
          <p:cNvGrpSpPr>
            <a:grpSpLocks/>
          </p:cNvGrpSpPr>
          <p:nvPr/>
        </p:nvGrpSpPr>
        <p:grpSpPr bwMode="auto">
          <a:xfrm>
            <a:off x="228600" y="3767138"/>
            <a:ext cx="3400425" cy="2949575"/>
            <a:chOff x="0" y="2458"/>
            <a:chExt cx="2142" cy="1858"/>
          </a:xfrm>
        </p:grpSpPr>
        <p:sp>
          <p:nvSpPr>
            <p:cNvPr id="312337" name="Freeform 17">
              <a:extLst>
                <a:ext uri="{FF2B5EF4-FFF2-40B4-BE49-F238E27FC236}">
                  <a16:creationId xmlns:a16="http://schemas.microsoft.com/office/drawing/2014/main" id="{E3AA22C3-4649-41FE-A6F3-E8BFBF3A3535}"/>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6" name="Freeform 16">
              <a:extLst>
                <a:ext uri="{FF2B5EF4-FFF2-40B4-BE49-F238E27FC236}">
                  <a16:creationId xmlns:a16="http://schemas.microsoft.com/office/drawing/2014/main" id="{DDAA9439-E234-4986-AA56-D0DC9B7D97D8}"/>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5" name="Freeform 15">
              <a:extLst>
                <a:ext uri="{FF2B5EF4-FFF2-40B4-BE49-F238E27FC236}">
                  <a16:creationId xmlns:a16="http://schemas.microsoft.com/office/drawing/2014/main" id="{C3932A3B-F4FF-41BF-9D0A-1693B33AD203}"/>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4" name="Freeform 14">
              <a:extLst>
                <a:ext uri="{FF2B5EF4-FFF2-40B4-BE49-F238E27FC236}">
                  <a16:creationId xmlns:a16="http://schemas.microsoft.com/office/drawing/2014/main" id="{AEFC1136-DD09-4353-8BD1-749BA36BCE53}"/>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3" name="Oval 13">
              <a:extLst>
                <a:ext uri="{FF2B5EF4-FFF2-40B4-BE49-F238E27FC236}">
                  <a16:creationId xmlns:a16="http://schemas.microsoft.com/office/drawing/2014/main" id="{BC8FD688-213F-424F-978F-B9794D2DE4BD}"/>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2" name="Oval 12">
              <a:extLst>
                <a:ext uri="{FF2B5EF4-FFF2-40B4-BE49-F238E27FC236}">
                  <a16:creationId xmlns:a16="http://schemas.microsoft.com/office/drawing/2014/main" id="{A8C6681B-B971-4A70-B21F-FBCC29C16789}"/>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312331" name="Oval 11">
              <a:extLst>
                <a:ext uri="{FF2B5EF4-FFF2-40B4-BE49-F238E27FC236}">
                  <a16:creationId xmlns:a16="http://schemas.microsoft.com/office/drawing/2014/main" id="{3DA8A564-67E7-4C27-AD07-CD8DA55E1654}"/>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312326" name="Rectangle 6">
            <a:extLst>
              <a:ext uri="{FF2B5EF4-FFF2-40B4-BE49-F238E27FC236}">
                <a16:creationId xmlns:a16="http://schemas.microsoft.com/office/drawing/2014/main" id="{DDE7F5FC-73B2-453A-8660-AF089DB99B55}"/>
              </a:ext>
            </a:extLst>
          </p:cNvPr>
          <p:cNvSpPr>
            <a:spLocks noChangeArrowheads="1"/>
          </p:cNvSpPr>
          <p:nvPr/>
        </p:nvSpPr>
        <p:spPr bwMode="auto">
          <a:xfrm>
            <a:off x="6858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latin typeface="Arial" panose="020B0604020202020204" pitchFamily="34" charset="0"/>
                <a:cs typeface="Arial" panose="020B0604020202020204" pitchFamily="34" charset="0"/>
              </a:rPr>
              <a:t>Empyema</a:t>
            </a:r>
            <a:endParaRPr lang="en-US" altLang="uk-UA"/>
          </a:p>
        </p:txBody>
      </p:sp>
      <p:pic>
        <p:nvPicPr>
          <p:cNvPr id="312325" name="Picture 5">
            <a:extLst>
              <a:ext uri="{FF2B5EF4-FFF2-40B4-BE49-F238E27FC236}">
                <a16:creationId xmlns:a16="http://schemas.microsoft.com/office/drawing/2014/main" id="{F6F29E49-4486-45DF-AD0C-82A75ACAAAC8}"/>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173288" y="1727200"/>
            <a:ext cx="5018087" cy="3763963"/>
          </a:xfrm>
          <a:prstGeom prst="rect">
            <a:avLst/>
          </a:prstGeom>
          <a:noFill/>
          <a:extLst>
            <a:ext uri="{909E8E84-426E-40DD-AFC4-6F175D3DCCD1}">
              <a14:hiddenFill xmlns:a14="http://schemas.microsoft.com/office/drawing/2010/main">
                <a:solidFill>
                  <a:srgbClr val="FFFFFF"/>
                </a:solidFill>
              </a14:hiddenFill>
            </a:ext>
          </a:extLst>
        </p:spPr>
      </p:pic>
      <p:sp>
        <p:nvSpPr>
          <p:cNvPr id="312324" name="Text Box 4">
            <a:extLst>
              <a:ext uri="{FF2B5EF4-FFF2-40B4-BE49-F238E27FC236}">
                <a16:creationId xmlns:a16="http://schemas.microsoft.com/office/drawing/2014/main" id="{1B215260-2490-4DFF-85B2-B9119C9DAA20}"/>
              </a:ext>
            </a:extLst>
          </p:cNvPr>
          <p:cNvSpPr txBox="1">
            <a:spLocks noChangeArrowheads="1"/>
          </p:cNvSpPr>
          <p:nvPr/>
        </p:nvSpPr>
        <p:spPr bwMode="auto">
          <a:xfrm>
            <a:off x="2597150" y="5813425"/>
            <a:ext cx="4310063" cy="8223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a:spcBef>
                <a:spcPct val="50%"/>
              </a:spcBef>
            </a:pPr>
            <a:r>
              <a:rPr lang="en-US" altLang="uk-UA" sz="2400">
                <a:latin typeface="Arial" panose="020B0604020202020204" pitchFamily="34" charset="0"/>
                <a:cs typeface="Arial" panose="020B0604020202020204" pitchFamily="34" charset="0"/>
              </a:rPr>
              <a:t>Compressed lung drapes over pleural collection</a:t>
            </a:r>
            <a:endParaRPr lang="en-US" altLang="uk-UA">
              <a:latin typeface="Arial" panose="020B0604020202020204" pitchFamily="34" charset="0"/>
            </a:endParaRPr>
          </a:p>
        </p:txBody>
      </p:sp>
    </p:spTree>
  </p:cSld>
  <p:clrMapOvr>
    <a:masterClrMapping/>
  </p:clrMapOvr>
</p:sld>
</file>

<file path=ppt/slides/slide13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2456" name="Rectangle 8">
            <a:extLst>
              <a:ext uri="{FF2B5EF4-FFF2-40B4-BE49-F238E27FC236}">
                <a16:creationId xmlns:a16="http://schemas.microsoft.com/office/drawing/2014/main" id="{BBDFABB7-5F70-4F2C-BA07-C3C88A7AB08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232455" name="Picture 7">
            <a:extLst>
              <a:ext uri="{FF2B5EF4-FFF2-40B4-BE49-F238E27FC236}">
                <a16:creationId xmlns:a16="http://schemas.microsoft.com/office/drawing/2014/main" id="{4C83D325-C047-49AC-A33B-13BBB632B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1113" y="579438"/>
            <a:ext cx="3228975" cy="2643187"/>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pic>
        <p:nvPicPr>
          <p:cNvPr id="232454" name="Picture 6">
            <a:extLst>
              <a:ext uri="{FF2B5EF4-FFF2-40B4-BE49-F238E27FC236}">
                <a16:creationId xmlns:a16="http://schemas.microsoft.com/office/drawing/2014/main" id="{D8786BBE-188D-4469-B163-D21993E54C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25" y="671513"/>
            <a:ext cx="4200525" cy="2486025"/>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pic>
        <p:nvPicPr>
          <p:cNvPr id="232453" name="Picture 5">
            <a:extLst>
              <a:ext uri="{FF2B5EF4-FFF2-40B4-BE49-F238E27FC236}">
                <a16:creationId xmlns:a16="http://schemas.microsoft.com/office/drawing/2014/main" id="{66C3A8EB-5757-4086-A19F-83F20E4C1E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50" y="3417888"/>
            <a:ext cx="3548063" cy="2827337"/>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sp>
        <p:nvSpPr>
          <p:cNvPr id="232457" name="Text Box 9">
            <a:extLst>
              <a:ext uri="{FF2B5EF4-FFF2-40B4-BE49-F238E27FC236}">
                <a16:creationId xmlns:a16="http://schemas.microsoft.com/office/drawing/2014/main" id="{8EDC3C64-5B86-41E8-83EB-D15899275613}"/>
              </a:ext>
            </a:extLst>
          </p:cNvPr>
          <p:cNvSpPr txBox="1">
            <a:spLocks noChangeArrowheads="1"/>
          </p:cNvSpPr>
          <p:nvPr/>
        </p:nvSpPr>
        <p:spPr bwMode="auto">
          <a:xfrm>
            <a:off x="539750" y="4652963"/>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
              </a:spcBef>
            </a:pPr>
            <a:r>
              <a:rPr lang="en-US" altLang="uk-UA" sz="2400" b="1"/>
              <a:t>Pneumonia</a:t>
            </a:r>
            <a:endParaRPr lang="ru-RU" altLang="uk-UA" sz="2400" b="1"/>
          </a:p>
        </p:txBody>
      </p:sp>
    </p:spTree>
  </p:cSld>
  <p:clrMapOvr>
    <a:masterClrMapping/>
  </p:clrMapOvr>
</p:sld>
</file>

<file path=ppt/slides/slide13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3480" name="Rectangle 8">
            <a:extLst>
              <a:ext uri="{FF2B5EF4-FFF2-40B4-BE49-F238E27FC236}">
                <a16:creationId xmlns:a16="http://schemas.microsoft.com/office/drawing/2014/main" id="{09915210-5862-4A5A-ACA9-56D163D919C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233479" name="Picture 7">
            <a:extLst>
              <a:ext uri="{FF2B5EF4-FFF2-40B4-BE49-F238E27FC236}">
                <a16:creationId xmlns:a16="http://schemas.microsoft.com/office/drawing/2014/main" id="{01EBAA31-0BE9-401E-BE8D-774B82824E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063" y="560388"/>
            <a:ext cx="3678237" cy="2487612"/>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pic>
        <p:nvPicPr>
          <p:cNvPr id="233478" name="Picture 6">
            <a:extLst>
              <a:ext uri="{FF2B5EF4-FFF2-40B4-BE49-F238E27FC236}">
                <a16:creationId xmlns:a16="http://schemas.microsoft.com/office/drawing/2014/main" id="{3F3AAD29-077C-4500-9F8B-A246B90CC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 y="3322638"/>
            <a:ext cx="3676650" cy="2741612"/>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pic>
        <p:nvPicPr>
          <p:cNvPr id="233477" name="Picture 5">
            <a:extLst>
              <a:ext uri="{FF2B5EF4-FFF2-40B4-BE49-F238E27FC236}">
                <a16:creationId xmlns:a16="http://schemas.microsoft.com/office/drawing/2014/main" id="{A57E57B8-1C37-4F05-82BD-DAF5E0677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2325" y="3313113"/>
            <a:ext cx="3960813" cy="2741612"/>
          </a:xfrm>
          <a:prstGeom prst="rect">
            <a:avLst/>
          </a:prstGeom>
          <a:noFill/>
          <a:ln w="57150">
            <a:solidFill>
              <a:srgbClr val="969696"/>
            </a:solidFill>
            <a:miter lim="800%"/>
            <a:headEnd/>
            <a:tailEnd/>
          </a:ln>
          <a:extLst>
            <a:ext uri="{909E8E84-426E-40DD-AFC4-6F175D3DCCD1}">
              <a14:hiddenFill xmlns:a14="http://schemas.microsoft.com/office/drawing/2010/main">
                <a:solidFill>
                  <a:srgbClr val="FFFFFF"/>
                </a:solidFill>
              </a14:hiddenFill>
            </a:ext>
          </a:extLst>
        </p:spPr>
      </p:pic>
      <p:sp>
        <p:nvSpPr>
          <p:cNvPr id="233476" name="Text Box 4">
            <a:extLst>
              <a:ext uri="{FF2B5EF4-FFF2-40B4-BE49-F238E27FC236}">
                <a16:creationId xmlns:a16="http://schemas.microsoft.com/office/drawing/2014/main" id="{823D767A-6022-48BF-8EFF-C0DF66303E77}"/>
              </a:ext>
            </a:extLst>
          </p:cNvPr>
          <p:cNvSpPr txBox="1">
            <a:spLocks noChangeArrowheads="1"/>
          </p:cNvSpPr>
          <p:nvPr/>
        </p:nvSpPr>
        <p:spPr bwMode="auto">
          <a:xfrm>
            <a:off x="611188" y="1268413"/>
            <a:ext cx="27352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Lst>
        </p:spPr>
        <p:txBody>
          <a:bodyPr>
            <a:spAutoFit/>
          </a:bodyPr>
          <a:lstStyle/>
          <a:p>
            <a:pPr algn="ctr" eaLnBrk="0" hangingPunct="0">
              <a:spcBef>
                <a:spcPct val="50%"/>
              </a:spcBef>
            </a:pPr>
            <a:r>
              <a:rPr lang="en-US" altLang="uk-UA" sz="3200" b="1"/>
              <a:t>Pneumonia</a:t>
            </a:r>
          </a:p>
        </p:txBody>
      </p:sp>
    </p:spTree>
  </p:cSld>
  <p:clrMapOvr>
    <a:masterClrMapping/>
  </p:clrMapOvr>
</p:sld>
</file>

<file path=ppt/slides/slide13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4505" name="Line 9">
            <a:extLst>
              <a:ext uri="{FF2B5EF4-FFF2-40B4-BE49-F238E27FC236}">
                <a16:creationId xmlns:a16="http://schemas.microsoft.com/office/drawing/2014/main" id="{645D0C46-F22A-480A-97B7-EE3B5B98EE4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4504" name="Rectangle 8">
            <a:extLst>
              <a:ext uri="{FF2B5EF4-FFF2-40B4-BE49-F238E27FC236}">
                <a16:creationId xmlns:a16="http://schemas.microsoft.com/office/drawing/2014/main" id="{93B24132-E032-46E7-A988-8ADE2CFF1AB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4502" name="Rectangle 6">
            <a:extLst>
              <a:ext uri="{FF2B5EF4-FFF2-40B4-BE49-F238E27FC236}">
                <a16:creationId xmlns:a16="http://schemas.microsoft.com/office/drawing/2014/main" id="{EB15146F-341F-4BA6-B854-1132178F0D46}"/>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Staph Aureus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Appearance In Children</a:t>
            </a:r>
            <a:endParaRPr lang="en-US" altLang="uk-UA"/>
          </a:p>
        </p:txBody>
      </p:sp>
      <p:sp>
        <p:nvSpPr>
          <p:cNvPr id="234500" name="Rectangle 4">
            <a:extLst>
              <a:ext uri="{FF2B5EF4-FFF2-40B4-BE49-F238E27FC236}">
                <a16:creationId xmlns:a16="http://schemas.microsoft.com/office/drawing/2014/main" id="{D47BD46F-2FEA-4050-AF8D-68A1A634238F}"/>
              </a:ext>
            </a:extLst>
          </p:cNvPr>
          <p:cNvSpPr>
            <a:spLocks noChangeArrowheads="1"/>
          </p:cNvSpPr>
          <p:nvPr/>
        </p:nvSpPr>
        <p:spPr bwMode="auto">
          <a:xfrm>
            <a:off x="2046288" y="2832100"/>
            <a:ext cx="6423025" cy="241458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Rapidly developing lobar/multilobar consolidation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Pleural effusion (90%)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Pneumatocoele</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4500">
                                            <p:txEl>
                                              <p:pRg st="0" end="0"/>
                                            </p:txEl>
                                          </p:spTgt>
                                        </p:tgtEl>
                                        <p:attrNameLst>
                                          <p:attrName>style.visibility</p:attrName>
                                        </p:attrNameLst>
                                      </p:cBhvr>
                                      <p:to>
                                        <p:strVal val="visible"/>
                                      </p:to>
                                    </p:set>
                                    <p:animEffect transition="in" filter="wipe(up)">
                                      <p:cBhvr>
                                        <p:cTn id="7" dur="500"/>
                                        <p:tgtEl>
                                          <p:spTgt spid="234500">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4500">
                                            <p:txEl>
                                              <p:pRg st="1" end="1"/>
                                            </p:txEl>
                                          </p:spTgt>
                                        </p:tgtEl>
                                        <p:attrNameLst>
                                          <p:attrName>style.visibility</p:attrName>
                                        </p:attrNameLst>
                                      </p:cBhvr>
                                      <p:to>
                                        <p:strVal val="visible"/>
                                      </p:to>
                                    </p:set>
                                    <p:animEffect transition="in" filter="wipe(up)">
                                      <p:cBhvr>
                                        <p:cTn id="11" dur="500"/>
                                        <p:tgtEl>
                                          <p:spTgt spid="234500">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4500">
                                            <p:txEl>
                                              <p:pRg st="2" end="2"/>
                                            </p:txEl>
                                          </p:spTgt>
                                        </p:tgtEl>
                                        <p:attrNameLst>
                                          <p:attrName>style.visibility</p:attrName>
                                        </p:attrNameLst>
                                      </p:cBhvr>
                                      <p:to>
                                        <p:strVal val="visible"/>
                                      </p:to>
                                    </p:set>
                                    <p:animEffect transition="in" filter="wipe(up)">
                                      <p:cBhvr>
                                        <p:cTn id="15" dur="500"/>
                                        <p:tgtEl>
                                          <p:spTgt spid="2345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0" grpId="0" build="p" autoUpdateAnimBg="0" advAuto="0"/>
    </p:bldLst>
  </p:timing>
</p:sld>
</file>

<file path=ppt/slides/slide14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5529" name="Text Box 9">
            <a:extLst>
              <a:ext uri="{FF2B5EF4-FFF2-40B4-BE49-F238E27FC236}">
                <a16:creationId xmlns:a16="http://schemas.microsoft.com/office/drawing/2014/main" id="{BF705173-5CCB-40B5-8ED2-DDF00FFDC01A}"/>
              </a:ext>
            </a:extLst>
          </p:cNvPr>
          <p:cNvSpPr txBox="1">
            <a:spLocks noChangeArrowheads="1"/>
          </p:cNvSpPr>
          <p:nvPr/>
        </p:nvSpPr>
        <p:spPr bwMode="auto">
          <a:xfrm>
            <a:off x="1849438" y="5840413"/>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Staph pneumonia</a:t>
            </a:r>
            <a:endParaRPr lang="en-US" altLang="uk-UA">
              <a:latin typeface="Arial" panose="020B0604020202020204" pitchFamily="34" charset="0"/>
            </a:endParaRPr>
          </a:p>
        </p:txBody>
      </p:sp>
      <p:pic>
        <p:nvPicPr>
          <p:cNvPr id="235528" name="mSeries22040321003300043">
            <a:extLst>
              <a:ext uri="{FF2B5EF4-FFF2-40B4-BE49-F238E27FC236}">
                <a16:creationId xmlns:a16="http://schemas.microsoft.com/office/drawing/2014/main" id="{7A45103A-9258-4746-B045-B16813E881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988" y="1782763"/>
            <a:ext cx="3951287" cy="3157537"/>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35527" name="mSeries22040321003300049">
            <a:extLst>
              <a:ext uri="{FF2B5EF4-FFF2-40B4-BE49-F238E27FC236}">
                <a16:creationId xmlns:a16="http://schemas.microsoft.com/office/drawing/2014/main" id="{79B24852-F1C8-460B-A519-103A796751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38" y="1784350"/>
            <a:ext cx="3648075" cy="3141663"/>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35526" name="Text Box 6">
            <a:extLst>
              <a:ext uri="{FF2B5EF4-FFF2-40B4-BE49-F238E27FC236}">
                <a16:creationId xmlns:a16="http://schemas.microsoft.com/office/drawing/2014/main" id="{45535FF3-305D-47D7-A962-AB5C9F5DFE5B}"/>
              </a:ext>
            </a:extLst>
          </p:cNvPr>
          <p:cNvSpPr txBox="1">
            <a:spLocks noChangeArrowheads="1"/>
          </p:cNvSpPr>
          <p:nvPr/>
        </p:nvSpPr>
        <p:spPr bwMode="auto">
          <a:xfrm>
            <a:off x="966788" y="5140325"/>
            <a:ext cx="3027362"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Day 1</a:t>
            </a:r>
            <a:endParaRPr lang="en-US" altLang="uk-UA">
              <a:latin typeface="Arial" panose="020B0604020202020204" pitchFamily="34" charset="0"/>
            </a:endParaRPr>
          </a:p>
        </p:txBody>
      </p:sp>
      <p:sp>
        <p:nvSpPr>
          <p:cNvPr id="235525" name="Text Box 5">
            <a:extLst>
              <a:ext uri="{FF2B5EF4-FFF2-40B4-BE49-F238E27FC236}">
                <a16:creationId xmlns:a16="http://schemas.microsoft.com/office/drawing/2014/main" id="{B0BA7724-9C52-452C-ACD0-CD17268817F8}"/>
              </a:ext>
            </a:extLst>
          </p:cNvPr>
          <p:cNvSpPr txBox="1">
            <a:spLocks noChangeArrowheads="1"/>
          </p:cNvSpPr>
          <p:nvPr/>
        </p:nvSpPr>
        <p:spPr bwMode="auto">
          <a:xfrm>
            <a:off x="5060950" y="5140325"/>
            <a:ext cx="3027363"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Day 4</a:t>
            </a:r>
            <a:endParaRPr lang="en-US" altLang="uk-UA">
              <a:latin typeface="Arial" panose="020B0604020202020204" pitchFamily="34" charset="0"/>
            </a:endParaRPr>
          </a:p>
        </p:txBody>
      </p:sp>
      <p:sp>
        <p:nvSpPr>
          <p:cNvPr id="235524" name="Rectangle 4">
            <a:extLst>
              <a:ext uri="{FF2B5EF4-FFF2-40B4-BE49-F238E27FC236}">
                <a16:creationId xmlns:a16="http://schemas.microsoft.com/office/drawing/2014/main" id="{881A1C5D-51FE-4BB1-B565-BF5173996855}"/>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4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36553" name="mSeries22040321003300027">
            <a:extLst>
              <a:ext uri="{FF2B5EF4-FFF2-40B4-BE49-F238E27FC236}">
                <a16:creationId xmlns:a16="http://schemas.microsoft.com/office/drawing/2014/main" id="{92DD087D-BFDA-410D-9ADD-B4FA7B446D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3150" y="1236663"/>
            <a:ext cx="4830763" cy="4432300"/>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36552" name="Text Box 8">
            <a:extLst>
              <a:ext uri="{FF2B5EF4-FFF2-40B4-BE49-F238E27FC236}">
                <a16:creationId xmlns:a16="http://schemas.microsoft.com/office/drawing/2014/main" id="{BD6290E7-DAD6-41D0-A205-F36CBD683CFA}"/>
              </a:ext>
            </a:extLst>
          </p:cNvPr>
          <p:cNvSpPr txBox="1">
            <a:spLocks noChangeArrowheads="1"/>
          </p:cNvSpPr>
          <p:nvPr/>
        </p:nvSpPr>
        <p:spPr bwMode="auto">
          <a:xfrm>
            <a:off x="1849438" y="59436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Staph pneumonia with pneumatocoele</a:t>
            </a:r>
            <a:endParaRPr lang="en-US" altLang="uk-UA">
              <a:latin typeface="Arial" panose="020B0604020202020204" pitchFamily="34" charset="0"/>
            </a:endParaRPr>
          </a:p>
        </p:txBody>
      </p:sp>
      <p:sp>
        <p:nvSpPr>
          <p:cNvPr id="236551" name="Rectangle 7">
            <a:extLst>
              <a:ext uri="{FF2B5EF4-FFF2-40B4-BE49-F238E27FC236}">
                <a16:creationId xmlns:a16="http://schemas.microsoft.com/office/drawing/2014/main" id="{CB222CFC-DBD0-40C2-BDED-1F4C8909A9E1}"/>
              </a:ext>
            </a:extLst>
          </p:cNvPr>
          <p:cNvSpPr>
            <a:spLocks noChangeArrowheads="1"/>
          </p:cNvSpPr>
          <p:nvPr/>
        </p:nvSpPr>
        <p:spPr bwMode="auto">
          <a:xfrm>
            <a:off x="3860800" y="5222875"/>
            <a:ext cx="1870075" cy="304800"/>
          </a:xfrm>
          <a:prstGeom prst="rect">
            <a:avLst/>
          </a:prstGeom>
          <a:solidFill>
            <a:srgbClr val="000000"/>
          </a:solidFill>
          <a:ln>
            <a:noFill/>
          </a:ln>
          <a:effectLst/>
          <a:extLs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6550" name="Rectangle 6">
            <a:extLst>
              <a:ext uri="{FF2B5EF4-FFF2-40B4-BE49-F238E27FC236}">
                <a16:creationId xmlns:a16="http://schemas.microsoft.com/office/drawing/2014/main" id="{95DCD83C-7DB4-444D-9438-5D974ED2099F}"/>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6548" name="Line 4">
            <a:extLst>
              <a:ext uri="{FF2B5EF4-FFF2-40B4-BE49-F238E27FC236}">
                <a16:creationId xmlns:a16="http://schemas.microsoft.com/office/drawing/2014/main" id="{776A9B99-B2FC-4372-A8C3-248FD062F6CB}"/>
              </a:ext>
            </a:extLst>
          </p:cNvPr>
          <p:cNvSpPr>
            <a:spLocks noChangeShapeType="1"/>
          </p:cNvSpPr>
          <p:nvPr/>
        </p:nvSpPr>
        <p:spPr bwMode="auto">
          <a:xfrm flipH="1">
            <a:off x="6645275" y="2417763"/>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4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37574" name="mSeries22040321003300051">
            <a:extLst>
              <a:ext uri="{FF2B5EF4-FFF2-40B4-BE49-F238E27FC236}">
                <a16:creationId xmlns:a16="http://schemas.microsoft.com/office/drawing/2014/main" id="{FCF892B5-7877-4179-A456-3B978876C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8" y="1257300"/>
            <a:ext cx="5335587" cy="4432300"/>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37573" name="Text Box 5">
            <a:extLst>
              <a:ext uri="{FF2B5EF4-FFF2-40B4-BE49-F238E27FC236}">
                <a16:creationId xmlns:a16="http://schemas.microsoft.com/office/drawing/2014/main" id="{789F380C-8330-45D6-B2A4-CAE9D079283B}"/>
              </a:ext>
            </a:extLst>
          </p:cNvPr>
          <p:cNvSpPr txBox="1">
            <a:spLocks noChangeArrowheads="1"/>
          </p:cNvSpPr>
          <p:nvPr/>
        </p:nvSpPr>
        <p:spPr bwMode="auto">
          <a:xfrm>
            <a:off x="1849438" y="59436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Staph pneumonia</a:t>
            </a:r>
            <a:endParaRPr lang="en-US" altLang="uk-UA">
              <a:latin typeface="Arial" panose="020B0604020202020204" pitchFamily="34" charset="0"/>
            </a:endParaRPr>
          </a:p>
        </p:txBody>
      </p:sp>
      <p:sp>
        <p:nvSpPr>
          <p:cNvPr id="237572" name="Rectangle 4">
            <a:extLst>
              <a:ext uri="{FF2B5EF4-FFF2-40B4-BE49-F238E27FC236}">
                <a16:creationId xmlns:a16="http://schemas.microsoft.com/office/drawing/2014/main" id="{E7D7F00B-05EE-468C-A2E6-7DD5224DA98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4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8601" name="Line 9">
            <a:extLst>
              <a:ext uri="{FF2B5EF4-FFF2-40B4-BE49-F238E27FC236}">
                <a16:creationId xmlns:a16="http://schemas.microsoft.com/office/drawing/2014/main" id="{4ABF66C3-BDEF-4139-9D24-17AB5EF957D0}"/>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8600" name="Rectangle 8">
            <a:extLst>
              <a:ext uri="{FF2B5EF4-FFF2-40B4-BE49-F238E27FC236}">
                <a16:creationId xmlns:a16="http://schemas.microsoft.com/office/drawing/2014/main" id="{83C157E5-B2B3-431B-AABB-CB1178A16FC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38598" name="Rectangle 6">
            <a:extLst>
              <a:ext uri="{FF2B5EF4-FFF2-40B4-BE49-F238E27FC236}">
                <a16:creationId xmlns:a16="http://schemas.microsoft.com/office/drawing/2014/main" id="{3F9E100C-A029-4824-83C9-EEC13F7A0522}"/>
              </a:ext>
            </a:extLst>
          </p:cNvPr>
          <p:cNvSpPr>
            <a:spLocks noChangeArrowheads="1"/>
          </p:cNvSpPr>
          <p:nvPr/>
        </p:nvSpPr>
        <p:spPr bwMode="auto">
          <a:xfrm>
            <a:off x="349250" y="419100"/>
            <a:ext cx="8388350" cy="1409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Staph Aureus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Appearance In Adults</a:t>
            </a:r>
            <a:endParaRPr lang="en-US" altLang="uk-UA"/>
          </a:p>
        </p:txBody>
      </p:sp>
      <p:sp>
        <p:nvSpPr>
          <p:cNvPr id="238596" name="Rectangle 4">
            <a:extLst>
              <a:ext uri="{FF2B5EF4-FFF2-40B4-BE49-F238E27FC236}">
                <a16:creationId xmlns:a16="http://schemas.microsoft.com/office/drawing/2014/main" id="{C23C1618-4062-4DC0-9585-7DD0BD38CC73}"/>
              </a:ext>
            </a:extLst>
          </p:cNvPr>
          <p:cNvSpPr>
            <a:spLocks noChangeArrowheads="1"/>
          </p:cNvSpPr>
          <p:nvPr/>
        </p:nvSpPr>
        <p:spPr bwMode="auto">
          <a:xfrm>
            <a:off x="908050" y="2303463"/>
            <a:ext cx="7423150" cy="3744912"/>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Patchy bronchopneumonia, segmental 	distribution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Frequently bilateral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May be associated with atelectasis since airways are filled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Not so with pneumococcal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Pleural effusion (50%)</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8596">
                                            <p:txEl>
                                              <p:pRg st="0" end="0"/>
                                            </p:txEl>
                                          </p:spTgt>
                                        </p:tgtEl>
                                        <p:attrNameLst>
                                          <p:attrName>style.visibility</p:attrName>
                                        </p:attrNameLst>
                                      </p:cBhvr>
                                      <p:to>
                                        <p:strVal val="visible"/>
                                      </p:to>
                                    </p:set>
                                    <p:animEffect transition="in" filter="wipe(up)">
                                      <p:cBhvr>
                                        <p:cTn id="7" dur="500"/>
                                        <p:tgtEl>
                                          <p:spTgt spid="238596">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8596">
                                            <p:txEl>
                                              <p:pRg st="1" end="1"/>
                                            </p:txEl>
                                          </p:spTgt>
                                        </p:tgtEl>
                                        <p:attrNameLst>
                                          <p:attrName>style.visibility</p:attrName>
                                        </p:attrNameLst>
                                      </p:cBhvr>
                                      <p:to>
                                        <p:strVal val="visible"/>
                                      </p:to>
                                    </p:set>
                                    <p:animEffect transition="in" filter="wipe(up)">
                                      <p:cBhvr>
                                        <p:cTn id="11" dur="500"/>
                                        <p:tgtEl>
                                          <p:spTgt spid="238596">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8596">
                                            <p:txEl>
                                              <p:pRg st="2" end="2"/>
                                            </p:txEl>
                                          </p:spTgt>
                                        </p:tgtEl>
                                        <p:attrNameLst>
                                          <p:attrName>style.visibility</p:attrName>
                                        </p:attrNameLst>
                                      </p:cBhvr>
                                      <p:to>
                                        <p:strVal val="visible"/>
                                      </p:to>
                                    </p:set>
                                    <p:animEffect transition="in" filter="wipe(up)">
                                      <p:cBhvr>
                                        <p:cTn id="15" dur="500"/>
                                        <p:tgtEl>
                                          <p:spTgt spid="238596">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38596">
                                            <p:txEl>
                                              <p:pRg st="3" end="3"/>
                                            </p:txEl>
                                          </p:spTgt>
                                        </p:tgtEl>
                                        <p:attrNameLst>
                                          <p:attrName>style.visibility</p:attrName>
                                        </p:attrNameLst>
                                      </p:cBhvr>
                                      <p:to>
                                        <p:strVal val="visible"/>
                                      </p:to>
                                    </p:set>
                                    <p:animEffect transition="in" filter="wipe(up)">
                                      <p:cBhvr>
                                        <p:cTn id="18" dur="500"/>
                                        <p:tgtEl>
                                          <p:spTgt spid="238596">
                                            <p:txEl>
                                              <p:pRg st="3" end="3"/>
                                            </p:txEl>
                                          </p:spTgt>
                                        </p:tgtEl>
                                      </p:cBhvr>
                                    </p:animEffect>
                                  </p:childTnLst>
                                </p:cTn>
                              </p:par>
                            </p:childTnLst>
                          </p:cTn>
                        </p:par>
                        <p:par>
                          <p:cTn id="19" fill="hold" nodeType="afterGroup">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38596">
                                            <p:txEl>
                                              <p:pRg st="4" end="4"/>
                                            </p:txEl>
                                          </p:spTgt>
                                        </p:tgtEl>
                                        <p:attrNameLst>
                                          <p:attrName>style.visibility</p:attrName>
                                        </p:attrNameLst>
                                      </p:cBhvr>
                                      <p:to>
                                        <p:strVal val="visible"/>
                                      </p:to>
                                    </p:set>
                                    <p:animEffect transition="in" filter="wipe(up)">
                                      <p:cBhvr>
                                        <p:cTn id="22" dur="500"/>
                                        <p:tgtEl>
                                          <p:spTgt spid="2385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6" grpId="0" build="p" autoUpdateAnimBg="0" advAuto="0"/>
    </p:bldLst>
  </p:timing>
</p:sld>
</file>

<file path=ppt/slides/slide14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9624" name="Text Box 8">
            <a:extLst>
              <a:ext uri="{FF2B5EF4-FFF2-40B4-BE49-F238E27FC236}">
                <a16:creationId xmlns:a16="http://schemas.microsoft.com/office/drawing/2014/main" id="{8E6AF268-8C2E-4412-BBE4-89343C095170}"/>
              </a:ext>
            </a:extLst>
          </p:cNvPr>
          <p:cNvSpPr txBox="1">
            <a:spLocks noChangeArrowheads="1"/>
          </p:cNvSpPr>
          <p:nvPr/>
        </p:nvSpPr>
        <p:spPr bwMode="auto">
          <a:xfrm>
            <a:off x="1849438" y="57785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Staph pneumonia</a:t>
            </a:r>
            <a:endParaRPr lang="en-US" altLang="uk-UA">
              <a:latin typeface="Arial" panose="020B0604020202020204" pitchFamily="34" charset="0"/>
            </a:endParaRPr>
          </a:p>
        </p:txBody>
      </p:sp>
      <p:sp>
        <p:nvSpPr>
          <p:cNvPr id="239623" name="Rectangle 7">
            <a:extLst>
              <a:ext uri="{FF2B5EF4-FFF2-40B4-BE49-F238E27FC236}">
                <a16:creationId xmlns:a16="http://schemas.microsoft.com/office/drawing/2014/main" id="{5DF9356C-C4F0-4BD6-9A30-CAA486F0B43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nvGrpSpPr>
          <p:cNvPr id="239620" name="Group 4">
            <a:extLst>
              <a:ext uri="{FF2B5EF4-FFF2-40B4-BE49-F238E27FC236}">
                <a16:creationId xmlns:a16="http://schemas.microsoft.com/office/drawing/2014/main" id="{BE396796-E29D-4DEB-B165-0BB3BBF8960E}"/>
              </a:ext>
            </a:extLst>
          </p:cNvPr>
          <p:cNvGrpSpPr>
            <a:grpSpLocks/>
          </p:cNvGrpSpPr>
          <p:nvPr/>
        </p:nvGrpSpPr>
        <p:grpSpPr bwMode="auto">
          <a:xfrm>
            <a:off x="2357438" y="1030288"/>
            <a:ext cx="4976812" cy="4441825"/>
            <a:chOff x="1485" y="649"/>
            <a:chExt cx="3135" cy="2798"/>
          </a:xfrm>
        </p:grpSpPr>
        <p:pic>
          <p:nvPicPr>
            <p:cNvPr id="239622" name="mSeries22040321003300003">
              <a:extLst>
                <a:ext uri="{FF2B5EF4-FFF2-40B4-BE49-F238E27FC236}">
                  <a16:creationId xmlns:a16="http://schemas.microsoft.com/office/drawing/2014/main" id="{F51C846D-76F2-41F6-8100-4D814937E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 y="649"/>
              <a:ext cx="3026" cy="2792"/>
            </a:xfrm>
            <a:prstGeom prst="rect">
              <a:avLst/>
            </a:prstGeom>
            <a:noFill/>
            <a:ln w="5715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39621" name="Text Box 5">
              <a:extLst>
                <a:ext uri="{FF2B5EF4-FFF2-40B4-BE49-F238E27FC236}">
                  <a16:creationId xmlns:a16="http://schemas.microsoft.com/office/drawing/2014/main" id="{73F270D2-905E-4E9D-901E-24825891D409}"/>
                </a:ext>
              </a:extLst>
            </p:cNvPr>
            <p:cNvSpPr txBox="1">
              <a:spLocks noChangeArrowheads="1"/>
            </p:cNvSpPr>
            <p:nvPr/>
          </p:nvSpPr>
          <p:spPr bwMode="auto">
            <a:xfrm>
              <a:off x="4070" y="3274"/>
              <a:ext cx="550"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grpSp>
    </p:spTree>
  </p:cSld>
  <p:clrMapOvr>
    <a:masterClrMapping/>
  </p:clrMapOvr>
</p:sld>
</file>

<file path=ppt/slides/slide14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0648" name="Text Box 8">
            <a:extLst>
              <a:ext uri="{FF2B5EF4-FFF2-40B4-BE49-F238E27FC236}">
                <a16:creationId xmlns:a16="http://schemas.microsoft.com/office/drawing/2014/main" id="{E7147EDA-E722-40A8-A922-7DF300E6B82A}"/>
              </a:ext>
            </a:extLst>
          </p:cNvPr>
          <p:cNvSpPr txBox="1">
            <a:spLocks noChangeArrowheads="1"/>
          </p:cNvSpPr>
          <p:nvPr/>
        </p:nvSpPr>
        <p:spPr bwMode="auto">
          <a:xfrm>
            <a:off x="1830388" y="5618163"/>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Staph pneumonia with atelectasis</a:t>
            </a:r>
            <a:endParaRPr lang="en-US" altLang="uk-UA">
              <a:latin typeface="Arial" panose="020B0604020202020204" pitchFamily="34" charset="0"/>
            </a:endParaRPr>
          </a:p>
        </p:txBody>
      </p:sp>
      <p:grpSp>
        <p:nvGrpSpPr>
          <p:cNvPr id="240645" name="Group 5">
            <a:extLst>
              <a:ext uri="{FF2B5EF4-FFF2-40B4-BE49-F238E27FC236}">
                <a16:creationId xmlns:a16="http://schemas.microsoft.com/office/drawing/2014/main" id="{DB4B2345-618F-40C5-8306-C45D422C1C02}"/>
              </a:ext>
            </a:extLst>
          </p:cNvPr>
          <p:cNvGrpSpPr>
            <a:grpSpLocks/>
          </p:cNvGrpSpPr>
          <p:nvPr/>
        </p:nvGrpSpPr>
        <p:grpSpPr bwMode="auto">
          <a:xfrm>
            <a:off x="996950" y="1716088"/>
            <a:ext cx="7537450" cy="3594100"/>
            <a:chOff x="628" y="1081"/>
            <a:chExt cx="4748" cy="2264"/>
          </a:xfrm>
        </p:grpSpPr>
        <p:pic>
          <p:nvPicPr>
            <p:cNvPr id="240647" name="mSeries22040321003300037">
              <a:extLst>
                <a:ext uri="{FF2B5EF4-FFF2-40B4-BE49-F238E27FC236}">
                  <a16:creationId xmlns:a16="http://schemas.microsoft.com/office/drawing/2014/main" id="{C9E78AEB-509E-40A9-98FF-8954AC681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 y="1081"/>
              <a:ext cx="4716" cy="2241"/>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0646" name="Text Box 6">
              <a:extLst>
                <a:ext uri="{FF2B5EF4-FFF2-40B4-BE49-F238E27FC236}">
                  <a16:creationId xmlns:a16="http://schemas.microsoft.com/office/drawing/2014/main" id="{3AA30FFE-1EF9-4520-80EC-24D2B30211E6}"/>
                </a:ext>
              </a:extLst>
            </p:cNvPr>
            <p:cNvSpPr txBox="1">
              <a:spLocks noChangeArrowheads="1"/>
            </p:cNvSpPr>
            <p:nvPr/>
          </p:nvSpPr>
          <p:spPr bwMode="auto">
            <a:xfrm>
              <a:off x="4002" y="3172"/>
              <a:ext cx="137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r" eaLnBrk="0" hangingPunct="0">
                <a:spcBef>
                  <a:spcPct val="50%"/>
                </a:spcBef>
              </a:pPr>
              <a:r>
                <a:rPr lang="en-US" altLang="uk-UA" sz="1200" b="1">
                  <a:solidFill>
                    <a:schemeClr val="bg2"/>
                  </a:solidFill>
                  <a:latin typeface="Arial" panose="020B0604020202020204" pitchFamily="34" charset="0"/>
                  <a:cs typeface="Arial" panose="020B0604020202020204" pitchFamily="34" charset="0"/>
                </a:rPr>
                <a:t>© Gower</a:t>
              </a:r>
              <a:endParaRPr lang="en-US" altLang="uk-UA">
                <a:latin typeface="Arial" panose="020B0604020202020204" pitchFamily="34" charset="0"/>
              </a:endParaRPr>
            </a:p>
          </p:txBody>
        </p:sp>
      </p:grpSp>
      <p:sp>
        <p:nvSpPr>
          <p:cNvPr id="240644" name="Rectangle 4">
            <a:extLst>
              <a:ext uri="{FF2B5EF4-FFF2-40B4-BE49-F238E27FC236}">
                <a16:creationId xmlns:a16="http://schemas.microsoft.com/office/drawing/2014/main" id="{C94D2529-10E5-4EBC-8551-8DADC0BBDA2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4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1673" name="Line 9">
            <a:extLst>
              <a:ext uri="{FF2B5EF4-FFF2-40B4-BE49-F238E27FC236}">
                <a16:creationId xmlns:a16="http://schemas.microsoft.com/office/drawing/2014/main" id="{9E2F23C2-D905-4ADC-BD6F-FE725DA5ECB3}"/>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1672" name="Rectangle 8">
            <a:extLst>
              <a:ext uri="{FF2B5EF4-FFF2-40B4-BE49-F238E27FC236}">
                <a16:creationId xmlns:a16="http://schemas.microsoft.com/office/drawing/2014/main" id="{A3C6453B-4A95-428A-8EF0-35F5CE1DAC2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1670" name="Rectangle 6">
            <a:extLst>
              <a:ext uri="{FF2B5EF4-FFF2-40B4-BE49-F238E27FC236}">
                <a16:creationId xmlns:a16="http://schemas.microsoft.com/office/drawing/2014/main" id="{367FC60D-CA5D-482C-9964-027D5B9E9554}"/>
              </a:ext>
            </a:extLst>
          </p:cNvPr>
          <p:cNvSpPr>
            <a:spLocks noChangeArrowheads="1"/>
          </p:cNvSpPr>
          <p:nvPr/>
        </p:nvSpPr>
        <p:spPr bwMode="auto">
          <a:xfrm>
            <a:off x="349250" y="419100"/>
            <a:ext cx="8388350" cy="1409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Streptococcal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X-ray Findings</a:t>
            </a:r>
            <a:endParaRPr lang="en-US" altLang="uk-UA"/>
          </a:p>
        </p:txBody>
      </p:sp>
      <p:sp>
        <p:nvSpPr>
          <p:cNvPr id="241668" name="Rectangle 4">
            <a:extLst>
              <a:ext uri="{FF2B5EF4-FFF2-40B4-BE49-F238E27FC236}">
                <a16:creationId xmlns:a16="http://schemas.microsoft.com/office/drawing/2014/main" id="{9D2B3CB5-5157-4985-802A-AEA5B6590E6B}"/>
              </a:ext>
            </a:extLst>
          </p:cNvPr>
          <p:cNvSpPr>
            <a:spLocks noChangeArrowheads="1"/>
          </p:cNvSpPr>
          <p:nvPr/>
        </p:nvSpPr>
        <p:spPr bwMode="auto">
          <a:xfrm>
            <a:off x="1128713" y="2392363"/>
            <a:ext cx="6389687" cy="3581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Looks like staph pneumonia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Less tendency to produce pneumatocoeles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Almost always lower lobes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Patchy bronchopneumonia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Empyemas do form</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1668">
                                            <p:txEl>
                                              <p:pRg st="0" end="0"/>
                                            </p:txEl>
                                          </p:spTgt>
                                        </p:tgtEl>
                                        <p:attrNameLst>
                                          <p:attrName>style.visibility</p:attrName>
                                        </p:attrNameLst>
                                      </p:cBhvr>
                                      <p:to>
                                        <p:strVal val="visible"/>
                                      </p:to>
                                    </p:set>
                                    <p:animEffect transition="in" filter="wipe(up)">
                                      <p:cBhvr>
                                        <p:cTn id="7" dur="500"/>
                                        <p:tgtEl>
                                          <p:spTgt spid="241668">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41668">
                                            <p:txEl>
                                              <p:pRg st="1" end="1"/>
                                            </p:txEl>
                                          </p:spTgt>
                                        </p:tgtEl>
                                        <p:attrNameLst>
                                          <p:attrName>style.visibility</p:attrName>
                                        </p:attrNameLst>
                                      </p:cBhvr>
                                      <p:to>
                                        <p:strVal val="visible"/>
                                      </p:to>
                                    </p:set>
                                    <p:animEffect transition="in" filter="wipe(up)">
                                      <p:cBhvr>
                                        <p:cTn id="10" dur="500"/>
                                        <p:tgtEl>
                                          <p:spTgt spid="241668">
                                            <p:txEl>
                                              <p:pRg st="1" end="1"/>
                                            </p:txEl>
                                          </p:spTgt>
                                        </p:tgtEl>
                                      </p:cBhvr>
                                    </p:animEffect>
                                  </p:childTnLst>
                                </p:cTn>
                              </p:par>
                            </p:childTnLst>
                          </p:cTn>
                        </p:par>
                        <p:par>
                          <p:cTn id="11" fill="hold" nodeType="afterGroup">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41668">
                                            <p:txEl>
                                              <p:pRg st="2" end="2"/>
                                            </p:txEl>
                                          </p:spTgt>
                                        </p:tgtEl>
                                        <p:attrNameLst>
                                          <p:attrName>style.visibility</p:attrName>
                                        </p:attrNameLst>
                                      </p:cBhvr>
                                      <p:to>
                                        <p:strVal val="visible"/>
                                      </p:to>
                                    </p:set>
                                    <p:animEffect transition="in" filter="wipe(up)">
                                      <p:cBhvr>
                                        <p:cTn id="14" dur="500"/>
                                        <p:tgtEl>
                                          <p:spTgt spid="241668">
                                            <p:txEl>
                                              <p:pRg st="2" end="2"/>
                                            </p:txEl>
                                          </p:spTgt>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41668">
                                            <p:txEl>
                                              <p:pRg st="3" end="3"/>
                                            </p:txEl>
                                          </p:spTgt>
                                        </p:tgtEl>
                                        <p:attrNameLst>
                                          <p:attrName>style.visibility</p:attrName>
                                        </p:attrNameLst>
                                      </p:cBhvr>
                                      <p:to>
                                        <p:strVal val="visible"/>
                                      </p:to>
                                    </p:set>
                                    <p:animEffect transition="in" filter="wipe(up)">
                                      <p:cBhvr>
                                        <p:cTn id="17" dur="500"/>
                                        <p:tgtEl>
                                          <p:spTgt spid="241668">
                                            <p:txEl>
                                              <p:pRg st="3" end="3"/>
                                            </p:txEl>
                                          </p:spTgt>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41668">
                                            <p:txEl>
                                              <p:pRg st="4" end="4"/>
                                            </p:txEl>
                                          </p:spTgt>
                                        </p:tgtEl>
                                        <p:attrNameLst>
                                          <p:attrName>style.visibility</p:attrName>
                                        </p:attrNameLst>
                                      </p:cBhvr>
                                      <p:to>
                                        <p:strVal val="visible"/>
                                      </p:to>
                                    </p:set>
                                    <p:animEffect transition="in" filter="wipe(up)">
                                      <p:cBhvr>
                                        <p:cTn id="21" dur="500"/>
                                        <p:tgtEl>
                                          <p:spTgt spid="2416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8" grpId="0" build="p" autoUpdateAnimBg="0" advAuto="0"/>
    </p:bldLst>
  </p:timing>
</p:sld>
</file>

<file path=ppt/slides/slide14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43719" name="mSeries22040321003300046">
            <a:extLst>
              <a:ext uri="{FF2B5EF4-FFF2-40B4-BE49-F238E27FC236}">
                <a16:creationId xmlns:a16="http://schemas.microsoft.com/office/drawing/2014/main" id="{643E78BC-AA64-42AA-A3EB-8CD725838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8238" y="1277938"/>
            <a:ext cx="4702175"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3718" name="Text Box 6">
            <a:extLst>
              <a:ext uri="{FF2B5EF4-FFF2-40B4-BE49-F238E27FC236}">
                <a16:creationId xmlns:a16="http://schemas.microsoft.com/office/drawing/2014/main" id="{86D4B998-AFEB-4738-A2E9-BDFB941117A7}"/>
              </a:ext>
            </a:extLst>
          </p:cNvPr>
          <p:cNvSpPr txBox="1">
            <a:spLocks noChangeArrowheads="1"/>
          </p:cNvSpPr>
          <p:nvPr/>
        </p:nvSpPr>
        <p:spPr bwMode="auto">
          <a:xfrm>
            <a:off x="1849438" y="59436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Strep pneumonia</a:t>
            </a:r>
            <a:endParaRPr lang="en-US" altLang="uk-UA">
              <a:latin typeface="Arial" panose="020B0604020202020204" pitchFamily="34" charset="0"/>
            </a:endParaRPr>
          </a:p>
        </p:txBody>
      </p:sp>
      <p:sp>
        <p:nvSpPr>
          <p:cNvPr id="243717" name="Rectangle 5">
            <a:extLst>
              <a:ext uri="{FF2B5EF4-FFF2-40B4-BE49-F238E27FC236}">
                <a16:creationId xmlns:a16="http://schemas.microsoft.com/office/drawing/2014/main" id="{A069B41C-E3AC-46EA-A3F1-570C9FF88EB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4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4744" name="Text Box 8">
            <a:extLst>
              <a:ext uri="{FF2B5EF4-FFF2-40B4-BE49-F238E27FC236}">
                <a16:creationId xmlns:a16="http://schemas.microsoft.com/office/drawing/2014/main" id="{46C191E9-DA86-4110-AE7F-009AAF404A4B}"/>
              </a:ext>
            </a:extLst>
          </p:cNvPr>
          <p:cNvSpPr txBox="1">
            <a:spLocks noChangeArrowheads="1"/>
          </p:cNvSpPr>
          <p:nvPr/>
        </p:nvSpPr>
        <p:spPr bwMode="auto">
          <a:xfrm>
            <a:off x="1870075" y="5737225"/>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Strep pneumonia in newborn</a:t>
            </a:r>
            <a:endParaRPr lang="en-US" altLang="uk-UA">
              <a:latin typeface="Arial" panose="020B0604020202020204" pitchFamily="34" charset="0"/>
            </a:endParaRPr>
          </a:p>
        </p:txBody>
      </p:sp>
      <p:sp>
        <p:nvSpPr>
          <p:cNvPr id="244743" name="Rectangle 7">
            <a:extLst>
              <a:ext uri="{FF2B5EF4-FFF2-40B4-BE49-F238E27FC236}">
                <a16:creationId xmlns:a16="http://schemas.microsoft.com/office/drawing/2014/main" id="{C82422C6-0FF7-4C6F-8D31-D650575B8C35}"/>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grpSp>
        <p:nvGrpSpPr>
          <p:cNvPr id="244740" name="Group 4">
            <a:extLst>
              <a:ext uri="{FF2B5EF4-FFF2-40B4-BE49-F238E27FC236}">
                <a16:creationId xmlns:a16="http://schemas.microsoft.com/office/drawing/2014/main" id="{A0092BC3-BFBF-40ED-A8DC-9EA60B8DFADE}"/>
              </a:ext>
            </a:extLst>
          </p:cNvPr>
          <p:cNvGrpSpPr>
            <a:grpSpLocks/>
          </p:cNvGrpSpPr>
          <p:nvPr/>
        </p:nvGrpSpPr>
        <p:grpSpPr bwMode="auto">
          <a:xfrm>
            <a:off x="2244725" y="1050925"/>
            <a:ext cx="4986338" cy="4462463"/>
            <a:chOff x="1401" y="792"/>
            <a:chExt cx="3141" cy="2811"/>
          </a:xfrm>
        </p:grpSpPr>
        <p:pic>
          <p:nvPicPr>
            <p:cNvPr id="244742" name="mSeries22040321003300045">
              <a:extLst>
                <a:ext uri="{FF2B5EF4-FFF2-40B4-BE49-F238E27FC236}">
                  <a16:creationId xmlns:a16="http://schemas.microsoft.com/office/drawing/2014/main" id="{BE458719-7CD5-4A37-959E-9ACAE68AB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 y="792"/>
              <a:ext cx="3012" cy="279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4741" name="Text Box 5">
              <a:extLst>
                <a:ext uri="{FF2B5EF4-FFF2-40B4-BE49-F238E27FC236}">
                  <a16:creationId xmlns:a16="http://schemas.microsoft.com/office/drawing/2014/main" id="{29F18AD9-97DC-42E9-B4F3-FFB7A0255767}"/>
                </a:ext>
              </a:extLst>
            </p:cNvPr>
            <p:cNvSpPr txBox="1">
              <a:spLocks noChangeArrowheads="1"/>
            </p:cNvSpPr>
            <p:nvPr/>
          </p:nvSpPr>
          <p:spPr bwMode="auto">
            <a:xfrm>
              <a:off x="3992" y="3430"/>
              <a:ext cx="550"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grpSp>
    </p:spTree>
  </p:cSld>
  <p:clrMapOvr>
    <a:masterClrMapping/>
  </p:clrMapOvr>
</p:sld>
</file>

<file path=ppt/slides/slide14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5769" name="Line 9">
            <a:extLst>
              <a:ext uri="{FF2B5EF4-FFF2-40B4-BE49-F238E27FC236}">
                <a16:creationId xmlns:a16="http://schemas.microsoft.com/office/drawing/2014/main" id="{217F6EAE-53A6-4D44-ADB8-E94F6520ADAC}"/>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5768" name="Rectangle 8">
            <a:extLst>
              <a:ext uri="{FF2B5EF4-FFF2-40B4-BE49-F238E27FC236}">
                <a16:creationId xmlns:a16="http://schemas.microsoft.com/office/drawing/2014/main" id="{D928FEA2-EABA-4787-B9D4-06515BFC423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5766" name="Rectangle 6">
            <a:extLst>
              <a:ext uri="{FF2B5EF4-FFF2-40B4-BE49-F238E27FC236}">
                <a16:creationId xmlns:a16="http://schemas.microsoft.com/office/drawing/2014/main" id="{44A12C3F-9800-451B-81B7-D430D40FEB8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Streptococcal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Complications and Associations</a:t>
            </a:r>
            <a:endParaRPr lang="en-US" altLang="uk-UA"/>
          </a:p>
        </p:txBody>
      </p:sp>
      <p:sp>
        <p:nvSpPr>
          <p:cNvPr id="245764" name="Rectangle 4">
            <a:extLst>
              <a:ext uri="{FF2B5EF4-FFF2-40B4-BE49-F238E27FC236}">
                <a16:creationId xmlns:a16="http://schemas.microsoft.com/office/drawing/2014/main" id="{20358D99-C45A-49F1-806F-C682CB24E13A}"/>
              </a:ext>
            </a:extLst>
          </p:cNvPr>
          <p:cNvSpPr>
            <a:spLocks noChangeArrowheads="1"/>
          </p:cNvSpPr>
          <p:nvPr/>
        </p:nvSpPr>
        <p:spPr bwMode="auto">
          <a:xfrm>
            <a:off x="1676400" y="2286000"/>
            <a:ext cx="6705600" cy="3733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Complications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Bronchiectasis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Lung abscess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Glomerulonephritis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Associated with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Delayed onset of diaphragmatic hernias in newborns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5764">
                                            <p:txEl>
                                              <p:pRg st="0" end="0"/>
                                            </p:txEl>
                                          </p:spTgt>
                                        </p:tgtEl>
                                        <p:attrNameLst>
                                          <p:attrName>style.visibility</p:attrName>
                                        </p:attrNameLst>
                                      </p:cBhvr>
                                      <p:to>
                                        <p:strVal val="visible"/>
                                      </p:to>
                                    </p:set>
                                    <p:animEffect transition="in" filter="wipe(up)">
                                      <p:cBhvr>
                                        <p:cTn id="7" dur="500"/>
                                        <p:tgtEl>
                                          <p:spTgt spid="245764">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45764">
                                            <p:txEl>
                                              <p:pRg st="1" end="1"/>
                                            </p:txEl>
                                          </p:spTgt>
                                        </p:tgtEl>
                                        <p:attrNameLst>
                                          <p:attrName>style.visibility</p:attrName>
                                        </p:attrNameLst>
                                      </p:cBhvr>
                                      <p:to>
                                        <p:strVal val="visible"/>
                                      </p:to>
                                    </p:set>
                                    <p:animEffect transition="in" filter="wipe(up)">
                                      <p:cBhvr>
                                        <p:cTn id="10" dur="500"/>
                                        <p:tgtEl>
                                          <p:spTgt spid="245764">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45764">
                                            <p:txEl>
                                              <p:pRg st="2" end="2"/>
                                            </p:txEl>
                                          </p:spTgt>
                                        </p:tgtEl>
                                        <p:attrNameLst>
                                          <p:attrName>style.visibility</p:attrName>
                                        </p:attrNameLst>
                                      </p:cBhvr>
                                      <p:to>
                                        <p:strVal val="visible"/>
                                      </p:to>
                                    </p:set>
                                    <p:animEffect transition="in" filter="wipe(up)">
                                      <p:cBhvr>
                                        <p:cTn id="13" dur="500"/>
                                        <p:tgtEl>
                                          <p:spTgt spid="245764">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45764">
                                            <p:txEl>
                                              <p:pRg st="3" end="3"/>
                                            </p:txEl>
                                          </p:spTgt>
                                        </p:tgtEl>
                                        <p:attrNameLst>
                                          <p:attrName>style.visibility</p:attrName>
                                        </p:attrNameLst>
                                      </p:cBhvr>
                                      <p:to>
                                        <p:strVal val="visible"/>
                                      </p:to>
                                    </p:set>
                                    <p:animEffect transition="in" filter="wipe(up)">
                                      <p:cBhvr>
                                        <p:cTn id="16" dur="500"/>
                                        <p:tgtEl>
                                          <p:spTgt spid="245764">
                                            <p:txEl>
                                              <p:pRg st="3" end="3"/>
                                            </p:txEl>
                                          </p:spTgt>
                                        </p:tgtEl>
                                      </p:cBhvr>
                                    </p:animEffect>
                                  </p:childTnLst>
                                </p:cTn>
                              </p:par>
                            </p:childTnLst>
                          </p:cTn>
                        </p:par>
                        <p:par>
                          <p:cTn id="17" fill="hold" nodeType="afterGroup">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45764">
                                            <p:txEl>
                                              <p:pRg st="4" end="4"/>
                                            </p:txEl>
                                          </p:spTgt>
                                        </p:tgtEl>
                                        <p:attrNameLst>
                                          <p:attrName>style.visibility</p:attrName>
                                        </p:attrNameLst>
                                      </p:cBhvr>
                                      <p:to>
                                        <p:strVal val="visible"/>
                                      </p:to>
                                    </p:set>
                                    <p:animEffect transition="in" filter="wipe(up)">
                                      <p:cBhvr>
                                        <p:cTn id="20" dur="500"/>
                                        <p:tgtEl>
                                          <p:spTgt spid="245764">
                                            <p:txEl>
                                              <p:pRg st="4" end="4"/>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45764">
                                            <p:txEl>
                                              <p:pRg st="5" end="5"/>
                                            </p:txEl>
                                          </p:spTgt>
                                        </p:tgtEl>
                                        <p:attrNameLst>
                                          <p:attrName>style.visibility</p:attrName>
                                        </p:attrNameLst>
                                      </p:cBhvr>
                                      <p:to>
                                        <p:strVal val="visible"/>
                                      </p:to>
                                    </p:set>
                                    <p:animEffect transition="in" filter="wipe(up)">
                                      <p:cBhvr>
                                        <p:cTn id="23" dur="500"/>
                                        <p:tgtEl>
                                          <p:spTgt spid="2457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4" grpId="0" build="p" autoUpdateAnimBg="0" advAuto="0"/>
    </p:bldLst>
  </p:timing>
</p:sld>
</file>

<file path=ppt/slides/slide15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6793" name="Line 9">
            <a:extLst>
              <a:ext uri="{FF2B5EF4-FFF2-40B4-BE49-F238E27FC236}">
                <a16:creationId xmlns:a16="http://schemas.microsoft.com/office/drawing/2014/main" id="{B50EF405-9119-46F5-B1EB-04B505D9760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6792" name="Rectangle 8">
            <a:extLst>
              <a:ext uri="{FF2B5EF4-FFF2-40B4-BE49-F238E27FC236}">
                <a16:creationId xmlns:a16="http://schemas.microsoft.com/office/drawing/2014/main" id="{FB08FCB2-0CEA-4315-9007-6F1C520C966F}"/>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6790" name="Rectangle 6">
            <a:extLst>
              <a:ext uri="{FF2B5EF4-FFF2-40B4-BE49-F238E27FC236}">
                <a16:creationId xmlns:a16="http://schemas.microsoft.com/office/drawing/2014/main" id="{89BF1EFF-FF4A-40B1-B458-F1A7EB12A354}"/>
              </a:ext>
            </a:extLst>
          </p:cNvPr>
          <p:cNvSpPr>
            <a:spLocks noChangeArrowheads="1"/>
          </p:cNvSpPr>
          <p:nvPr/>
        </p:nvSpPr>
        <p:spPr bwMode="auto">
          <a:xfrm>
            <a:off x="349250" y="419100"/>
            <a:ext cx="8388350"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Nocardiosis</a:t>
            </a:r>
            <a:endParaRPr lang="en-US" altLang="uk-UA"/>
          </a:p>
        </p:txBody>
      </p:sp>
      <p:sp>
        <p:nvSpPr>
          <p:cNvPr id="246788" name="Rectangle 4">
            <a:extLst>
              <a:ext uri="{FF2B5EF4-FFF2-40B4-BE49-F238E27FC236}">
                <a16:creationId xmlns:a16="http://schemas.microsoft.com/office/drawing/2014/main" id="{D5ECFC1E-6D8A-4198-80F0-D6668AC751E9}"/>
              </a:ext>
            </a:extLst>
          </p:cNvPr>
          <p:cNvSpPr>
            <a:spLocks noChangeArrowheads="1"/>
          </p:cNvSpPr>
          <p:nvPr/>
        </p:nvSpPr>
        <p:spPr bwMode="auto">
          <a:xfrm>
            <a:off x="1271588" y="2670175"/>
            <a:ext cx="7262812" cy="28924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Gram-positive, acid-fast bacterium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Occurs in immunocompromised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Multiple nodules with or without cavitation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Empyemas occur</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6788">
                                            <p:txEl>
                                              <p:pRg st="0" end="0"/>
                                            </p:txEl>
                                          </p:spTgt>
                                        </p:tgtEl>
                                        <p:attrNameLst>
                                          <p:attrName>style.visibility</p:attrName>
                                        </p:attrNameLst>
                                      </p:cBhvr>
                                      <p:to>
                                        <p:strVal val="visible"/>
                                      </p:to>
                                    </p:set>
                                    <p:animEffect transition="in" filter="wipe(up)">
                                      <p:cBhvr>
                                        <p:cTn id="7" dur="500"/>
                                        <p:tgtEl>
                                          <p:spTgt spid="24678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6788">
                                            <p:txEl>
                                              <p:pRg st="1" end="1"/>
                                            </p:txEl>
                                          </p:spTgt>
                                        </p:tgtEl>
                                        <p:attrNameLst>
                                          <p:attrName>style.visibility</p:attrName>
                                        </p:attrNameLst>
                                      </p:cBhvr>
                                      <p:to>
                                        <p:strVal val="visible"/>
                                      </p:to>
                                    </p:set>
                                    <p:animEffect transition="in" filter="wipe(up)">
                                      <p:cBhvr>
                                        <p:cTn id="11" dur="500"/>
                                        <p:tgtEl>
                                          <p:spTgt spid="246788">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46788">
                                            <p:txEl>
                                              <p:pRg st="2" end="2"/>
                                            </p:txEl>
                                          </p:spTgt>
                                        </p:tgtEl>
                                        <p:attrNameLst>
                                          <p:attrName>style.visibility</p:attrName>
                                        </p:attrNameLst>
                                      </p:cBhvr>
                                      <p:to>
                                        <p:strVal val="visible"/>
                                      </p:to>
                                    </p:set>
                                    <p:animEffect transition="in" filter="wipe(up)">
                                      <p:cBhvr>
                                        <p:cTn id="15" dur="500"/>
                                        <p:tgtEl>
                                          <p:spTgt spid="246788">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46788">
                                            <p:txEl>
                                              <p:pRg st="3" end="3"/>
                                            </p:txEl>
                                          </p:spTgt>
                                        </p:tgtEl>
                                        <p:attrNameLst>
                                          <p:attrName>style.visibility</p:attrName>
                                        </p:attrNameLst>
                                      </p:cBhvr>
                                      <p:to>
                                        <p:strVal val="visible"/>
                                      </p:to>
                                    </p:set>
                                    <p:animEffect transition="in" filter="wipe(up)">
                                      <p:cBhvr>
                                        <p:cTn id="19" dur="500"/>
                                        <p:tgtEl>
                                          <p:spTgt spid="2467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8" grpId="0" build="p" autoUpdateAnimBg="0" advAuto="0"/>
    </p:bldLst>
  </p:timing>
</p:sld>
</file>

<file path=ppt/slides/slide15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7818" name="Text Box 10">
            <a:extLst>
              <a:ext uri="{FF2B5EF4-FFF2-40B4-BE49-F238E27FC236}">
                <a16:creationId xmlns:a16="http://schemas.microsoft.com/office/drawing/2014/main" id="{D276010E-D5EC-4605-B222-8ED54BDC4FBE}"/>
              </a:ext>
            </a:extLst>
          </p:cNvPr>
          <p:cNvSpPr txBox="1">
            <a:spLocks noChangeArrowheads="1"/>
          </p:cNvSpPr>
          <p:nvPr/>
        </p:nvSpPr>
        <p:spPr bwMode="auto">
          <a:xfrm>
            <a:off x="1849438" y="57785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Nocardiosis – nodules with cavitation</a:t>
            </a:r>
            <a:endParaRPr lang="en-US" altLang="uk-UA">
              <a:latin typeface="Arial" panose="020B0604020202020204" pitchFamily="34" charset="0"/>
            </a:endParaRPr>
          </a:p>
        </p:txBody>
      </p:sp>
      <p:grpSp>
        <p:nvGrpSpPr>
          <p:cNvPr id="247815" name="Group 7">
            <a:extLst>
              <a:ext uri="{FF2B5EF4-FFF2-40B4-BE49-F238E27FC236}">
                <a16:creationId xmlns:a16="http://schemas.microsoft.com/office/drawing/2014/main" id="{F182C13D-BB8E-4AD7-A156-9070A18AEAB5}"/>
              </a:ext>
            </a:extLst>
          </p:cNvPr>
          <p:cNvGrpSpPr>
            <a:grpSpLocks/>
          </p:cNvGrpSpPr>
          <p:nvPr/>
        </p:nvGrpSpPr>
        <p:grpSpPr bwMode="auto">
          <a:xfrm>
            <a:off x="2297113" y="1050925"/>
            <a:ext cx="4924425" cy="4462463"/>
            <a:chOff x="1349" y="766"/>
            <a:chExt cx="3102" cy="2811"/>
          </a:xfrm>
        </p:grpSpPr>
        <p:pic>
          <p:nvPicPr>
            <p:cNvPr id="247817" name="mSeries22040321003300016">
              <a:extLst>
                <a:ext uri="{FF2B5EF4-FFF2-40B4-BE49-F238E27FC236}">
                  <a16:creationId xmlns:a16="http://schemas.microsoft.com/office/drawing/2014/main" id="{5668C80F-47DA-43DF-9454-8D8EEA8AC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 y="766"/>
              <a:ext cx="2992" cy="279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7816" name="Text Box 8">
              <a:extLst>
                <a:ext uri="{FF2B5EF4-FFF2-40B4-BE49-F238E27FC236}">
                  <a16:creationId xmlns:a16="http://schemas.microsoft.com/office/drawing/2014/main" id="{9DD24702-2F61-4C2F-A5CE-DF15B2A34FD2}"/>
                </a:ext>
              </a:extLst>
            </p:cNvPr>
            <p:cNvSpPr txBox="1">
              <a:spLocks noChangeArrowheads="1"/>
            </p:cNvSpPr>
            <p:nvPr/>
          </p:nvSpPr>
          <p:spPr bwMode="auto">
            <a:xfrm>
              <a:off x="3901" y="3404"/>
              <a:ext cx="550"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grpSp>
      <p:sp>
        <p:nvSpPr>
          <p:cNvPr id="247814" name="Rectangle 6">
            <a:extLst>
              <a:ext uri="{FF2B5EF4-FFF2-40B4-BE49-F238E27FC236}">
                <a16:creationId xmlns:a16="http://schemas.microsoft.com/office/drawing/2014/main" id="{34523E35-5569-400A-A3B2-972A1B2803F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7813" name="Line 5">
            <a:extLst>
              <a:ext uri="{FF2B5EF4-FFF2-40B4-BE49-F238E27FC236}">
                <a16:creationId xmlns:a16="http://schemas.microsoft.com/office/drawing/2014/main" id="{3E825294-DB9B-4F91-BA4E-C3757D43BCD1}"/>
              </a:ext>
            </a:extLst>
          </p:cNvPr>
          <p:cNvSpPr>
            <a:spLocks noChangeShapeType="1"/>
          </p:cNvSpPr>
          <p:nvPr/>
        </p:nvSpPr>
        <p:spPr bwMode="auto">
          <a:xfrm flipH="1">
            <a:off x="6543675" y="1808163"/>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
        <p:nvSpPr>
          <p:cNvPr id="247812" name="Line 4">
            <a:extLst>
              <a:ext uri="{FF2B5EF4-FFF2-40B4-BE49-F238E27FC236}">
                <a16:creationId xmlns:a16="http://schemas.microsoft.com/office/drawing/2014/main" id="{5B49190C-BEAA-4291-A6D0-DAF839A1CC8E}"/>
              </a:ext>
            </a:extLst>
          </p:cNvPr>
          <p:cNvSpPr>
            <a:spLocks noChangeShapeType="1"/>
          </p:cNvSpPr>
          <p:nvPr/>
        </p:nvSpPr>
        <p:spPr bwMode="auto">
          <a:xfrm flipH="1">
            <a:off x="6481763" y="3108325"/>
            <a:ext cx="508000" cy="487363"/>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5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48842" name="Line 10">
            <a:extLst>
              <a:ext uri="{FF2B5EF4-FFF2-40B4-BE49-F238E27FC236}">
                <a16:creationId xmlns:a16="http://schemas.microsoft.com/office/drawing/2014/main" id="{54453115-5D4B-44A6-A283-995BF10E236A}"/>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8841" name="Rectangle 9">
            <a:extLst>
              <a:ext uri="{FF2B5EF4-FFF2-40B4-BE49-F238E27FC236}">
                <a16:creationId xmlns:a16="http://schemas.microsoft.com/office/drawing/2014/main" id="{38CFFDA1-E732-4F07-BDFD-F867434B5DD4}"/>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8839" name="Rectangle 7">
            <a:extLst>
              <a:ext uri="{FF2B5EF4-FFF2-40B4-BE49-F238E27FC236}">
                <a16:creationId xmlns:a16="http://schemas.microsoft.com/office/drawing/2014/main" id="{C1D65FA8-983F-4DEC-A87A-14D9AE740FE8}"/>
              </a:ext>
            </a:extLst>
          </p:cNvPr>
          <p:cNvSpPr>
            <a:spLocks noChangeArrowheads="1"/>
          </p:cNvSpPr>
          <p:nvPr/>
        </p:nvSpPr>
        <p:spPr bwMode="auto">
          <a:xfrm>
            <a:off x="349250" y="419100"/>
            <a:ext cx="8388350" cy="1409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Gram Negative Pneumonias</a:t>
            </a:r>
            <a:endParaRPr lang="en-US" altLang="uk-UA"/>
          </a:p>
        </p:txBody>
      </p:sp>
      <p:sp>
        <p:nvSpPr>
          <p:cNvPr id="248838" name="Rectangle 6">
            <a:extLst>
              <a:ext uri="{FF2B5EF4-FFF2-40B4-BE49-F238E27FC236}">
                <a16:creationId xmlns:a16="http://schemas.microsoft.com/office/drawing/2014/main" id="{A518C205-B77A-4FE2-B339-AE5F46BD6AA8}"/>
              </a:ext>
            </a:extLst>
          </p:cNvPr>
          <p:cNvSpPr>
            <a:spLocks noChangeArrowheads="1"/>
          </p:cNvSpPr>
          <p:nvPr/>
        </p:nvSpPr>
        <p:spPr bwMode="auto">
          <a:xfrm>
            <a:off x="979488" y="2541588"/>
            <a:ext cx="7402512" cy="3810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8836" name="Rectangle 4">
            <a:extLst>
              <a:ext uri="{FF2B5EF4-FFF2-40B4-BE49-F238E27FC236}">
                <a16:creationId xmlns:a16="http://schemas.microsoft.com/office/drawing/2014/main" id="{7BB96204-7079-4871-9D84-578CA70CF061}"/>
              </a:ext>
            </a:extLst>
          </p:cNvPr>
          <p:cNvSpPr>
            <a:spLocks noChangeArrowheads="1"/>
          </p:cNvSpPr>
          <p:nvPr/>
        </p:nvSpPr>
        <p:spPr bwMode="auto">
          <a:xfrm>
            <a:off x="2970213" y="2708275"/>
            <a:ext cx="3532187" cy="31210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Pseudomonas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Klebsiella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Enterobacter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Serratia </a:t>
            </a: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Anaerobic</a:t>
            </a:r>
            <a:endParaRPr lang="en-US" altLang="uk-UA"/>
          </a:p>
        </p:txBody>
      </p:sp>
    </p:spTree>
  </p:cSld>
  <p:clrMapOvr>
    <a:masterClrMapping/>
  </p:clrMapOvr>
</p:sld>
</file>

<file path=ppt/slides/slide15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49864" name="mSeries22040321003300047">
            <a:extLst>
              <a:ext uri="{FF2B5EF4-FFF2-40B4-BE49-F238E27FC236}">
                <a16:creationId xmlns:a16="http://schemas.microsoft.com/office/drawing/2014/main" id="{18BB85D1-CA4C-4AD8-9345-6D9FA1960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50" y="1112838"/>
            <a:ext cx="5592763"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9863" name="Text Box 7">
            <a:extLst>
              <a:ext uri="{FF2B5EF4-FFF2-40B4-BE49-F238E27FC236}">
                <a16:creationId xmlns:a16="http://schemas.microsoft.com/office/drawing/2014/main" id="{F228AE40-FDF6-4364-AE53-6052D12DD43A}"/>
              </a:ext>
            </a:extLst>
          </p:cNvPr>
          <p:cNvSpPr txBox="1">
            <a:spLocks noChangeArrowheads="1"/>
          </p:cNvSpPr>
          <p:nvPr/>
        </p:nvSpPr>
        <p:spPr bwMode="auto">
          <a:xfrm>
            <a:off x="1849438" y="5737225"/>
            <a:ext cx="5819775"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Pseudomonas pneumonia with multiple cystic lucencies</a:t>
            </a:r>
            <a:endParaRPr lang="en-US" altLang="uk-UA">
              <a:latin typeface="Arial" panose="020B0604020202020204" pitchFamily="34" charset="0"/>
            </a:endParaRPr>
          </a:p>
        </p:txBody>
      </p:sp>
      <p:sp>
        <p:nvSpPr>
          <p:cNvPr id="249862" name="Rectangle 6">
            <a:extLst>
              <a:ext uri="{FF2B5EF4-FFF2-40B4-BE49-F238E27FC236}">
                <a16:creationId xmlns:a16="http://schemas.microsoft.com/office/drawing/2014/main" id="{04AE7B8F-7651-4013-824D-32A183EC20B5}"/>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49860" name="Line 4">
            <a:extLst>
              <a:ext uri="{FF2B5EF4-FFF2-40B4-BE49-F238E27FC236}">
                <a16:creationId xmlns:a16="http://schemas.microsoft.com/office/drawing/2014/main" id="{4D4A752F-6899-427B-87EF-091CFCA957DC}"/>
              </a:ext>
            </a:extLst>
          </p:cNvPr>
          <p:cNvSpPr>
            <a:spLocks noChangeShapeType="1"/>
          </p:cNvSpPr>
          <p:nvPr/>
        </p:nvSpPr>
        <p:spPr bwMode="auto">
          <a:xfrm flipH="1">
            <a:off x="3273425" y="2579688"/>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5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0887" name="mSeries22040321003300029">
            <a:extLst>
              <a:ext uri="{FF2B5EF4-FFF2-40B4-BE49-F238E27FC236}">
                <a16:creationId xmlns:a16="http://schemas.microsoft.com/office/drawing/2014/main" id="{746E0DE2-01A0-4653-A026-55EB74E6E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638" y="1112838"/>
            <a:ext cx="5835650"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0886" name="Text Box 6">
            <a:extLst>
              <a:ext uri="{FF2B5EF4-FFF2-40B4-BE49-F238E27FC236}">
                <a16:creationId xmlns:a16="http://schemas.microsoft.com/office/drawing/2014/main" id="{69B82AAC-8977-4F22-8B04-F33511C2D573}"/>
              </a:ext>
            </a:extLst>
          </p:cNvPr>
          <p:cNvSpPr txBox="1">
            <a:spLocks noChangeArrowheads="1"/>
          </p:cNvSpPr>
          <p:nvPr/>
        </p:nvSpPr>
        <p:spPr bwMode="auto">
          <a:xfrm>
            <a:off x="1825625" y="5799138"/>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Pseudomonas</a:t>
            </a:r>
            <a:endParaRPr lang="en-US" altLang="uk-UA">
              <a:latin typeface="Arial" panose="020B0604020202020204" pitchFamily="34" charset="0"/>
            </a:endParaRPr>
          </a:p>
        </p:txBody>
      </p:sp>
      <p:sp>
        <p:nvSpPr>
          <p:cNvPr id="250885" name="Rectangle 5">
            <a:extLst>
              <a:ext uri="{FF2B5EF4-FFF2-40B4-BE49-F238E27FC236}">
                <a16:creationId xmlns:a16="http://schemas.microsoft.com/office/drawing/2014/main" id="{9E85F051-69B1-4C94-8C4C-56FF2617F1B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50884" name="Line 4">
            <a:extLst>
              <a:ext uri="{FF2B5EF4-FFF2-40B4-BE49-F238E27FC236}">
                <a16:creationId xmlns:a16="http://schemas.microsoft.com/office/drawing/2014/main" id="{4E96CC6B-0514-46E4-B9F8-1ABBD8A5DAED}"/>
              </a:ext>
            </a:extLst>
          </p:cNvPr>
          <p:cNvSpPr>
            <a:spLocks noChangeShapeType="1"/>
          </p:cNvSpPr>
          <p:nvPr/>
        </p:nvSpPr>
        <p:spPr bwMode="auto">
          <a:xfrm flipH="1">
            <a:off x="6502400" y="1808163"/>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5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1911" name="mSeries22040321003300040">
            <a:extLst>
              <a:ext uri="{FF2B5EF4-FFF2-40B4-BE49-F238E27FC236}">
                <a16:creationId xmlns:a16="http://schemas.microsoft.com/office/drawing/2014/main" id="{12416FEF-988D-4788-80D5-C8BC4ACAD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031875"/>
            <a:ext cx="4529138"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1910" name="Text Box 6">
            <a:extLst>
              <a:ext uri="{FF2B5EF4-FFF2-40B4-BE49-F238E27FC236}">
                <a16:creationId xmlns:a16="http://schemas.microsoft.com/office/drawing/2014/main" id="{DA4925A0-649A-4BD8-897C-18671A504F5D}"/>
              </a:ext>
            </a:extLst>
          </p:cNvPr>
          <p:cNvSpPr txBox="1">
            <a:spLocks noChangeArrowheads="1"/>
          </p:cNvSpPr>
          <p:nvPr/>
        </p:nvSpPr>
        <p:spPr bwMode="auto">
          <a:xfrm>
            <a:off x="1889125" y="5799138"/>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Pseudomonas lung abscess</a:t>
            </a:r>
            <a:endParaRPr lang="en-US" altLang="uk-UA">
              <a:latin typeface="Arial" panose="020B0604020202020204" pitchFamily="34" charset="0"/>
            </a:endParaRPr>
          </a:p>
        </p:txBody>
      </p:sp>
      <p:sp>
        <p:nvSpPr>
          <p:cNvPr id="251909" name="Rectangle 5">
            <a:extLst>
              <a:ext uri="{FF2B5EF4-FFF2-40B4-BE49-F238E27FC236}">
                <a16:creationId xmlns:a16="http://schemas.microsoft.com/office/drawing/2014/main" id="{B97C19B2-754E-4EFA-A30D-415697904E3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51908" name="Line 4">
            <a:extLst>
              <a:ext uri="{FF2B5EF4-FFF2-40B4-BE49-F238E27FC236}">
                <a16:creationId xmlns:a16="http://schemas.microsoft.com/office/drawing/2014/main" id="{066C652D-14D0-4F1A-83CD-4088D7F2A756}"/>
              </a:ext>
            </a:extLst>
          </p:cNvPr>
          <p:cNvSpPr>
            <a:spLocks noChangeShapeType="1"/>
          </p:cNvSpPr>
          <p:nvPr/>
        </p:nvSpPr>
        <p:spPr bwMode="auto">
          <a:xfrm flipH="1">
            <a:off x="5772150" y="2214563"/>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5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2937" name="mSeries22040321003300010">
            <a:extLst>
              <a:ext uri="{FF2B5EF4-FFF2-40B4-BE49-F238E27FC236}">
                <a16:creationId xmlns:a16="http://schemas.microsoft.com/office/drawing/2014/main" id="{99AEEFFE-B7A9-4CC1-A77A-D310A6697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38" y="1573213"/>
            <a:ext cx="4233862" cy="368141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2936" name="Text Box 8">
            <a:extLst>
              <a:ext uri="{FF2B5EF4-FFF2-40B4-BE49-F238E27FC236}">
                <a16:creationId xmlns:a16="http://schemas.microsoft.com/office/drawing/2014/main" id="{68241328-7009-49B3-AF6B-27667E7FB828}"/>
              </a:ext>
            </a:extLst>
          </p:cNvPr>
          <p:cNvSpPr txBox="1">
            <a:spLocks noChangeArrowheads="1"/>
          </p:cNvSpPr>
          <p:nvPr/>
        </p:nvSpPr>
        <p:spPr bwMode="auto">
          <a:xfrm>
            <a:off x="1849438" y="5757863"/>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Cavitating Klebsiella pneumonia</a:t>
            </a:r>
            <a:endParaRPr lang="en-US" altLang="uk-UA">
              <a:latin typeface="Arial" panose="020B0604020202020204" pitchFamily="34" charset="0"/>
            </a:endParaRPr>
          </a:p>
        </p:txBody>
      </p:sp>
      <p:grpSp>
        <p:nvGrpSpPr>
          <p:cNvPr id="252933" name="Group 5">
            <a:extLst>
              <a:ext uri="{FF2B5EF4-FFF2-40B4-BE49-F238E27FC236}">
                <a16:creationId xmlns:a16="http://schemas.microsoft.com/office/drawing/2014/main" id="{D9F889EC-6F0E-493E-9889-DB9637DDD65A}"/>
              </a:ext>
            </a:extLst>
          </p:cNvPr>
          <p:cNvGrpSpPr>
            <a:grpSpLocks/>
          </p:cNvGrpSpPr>
          <p:nvPr/>
        </p:nvGrpSpPr>
        <p:grpSpPr bwMode="auto">
          <a:xfrm>
            <a:off x="5111750" y="1520825"/>
            <a:ext cx="3616325" cy="3735388"/>
            <a:chOff x="3220" y="958"/>
            <a:chExt cx="2278" cy="2353"/>
          </a:xfrm>
        </p:grpSpPr>
        <p:pic>
          <p:nvPicPr>
            <p:cNvPr id="252935" name="mSeries22040321003300011">
              <a:extLst>
                <a:ext uri="{FF2B5EF4-FFF2-40B4-BE49-F238E27FC236}">
                  <a16:creationId xmlns:a16="http://schemas.microsoft.com/office/drawing/2014/main" id="{1A4244DB-69B8-47FD-917B-AEFC71730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 y="958"/>
              <a:ext cx="2177" cy="2353"/>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2934" name="Text Box 6">
              <a:extLst>
                <a:ext uri="{FF2B5EF4-FFF2-40B4-BE49-F238E27FC236}">
                  <a16:creationId xmlns:a16="http://schemas.microsoft.com/office/drawing/2014/main" id="{ADC41968-1B15-4375-AE29-149C28958304}"/>
                </a:ext>
              </a:extLst>
            </p:cNvPr>
            <p:cNvSpPr txBox="1">
              <a:spLocks noChangeArrowheads="1"/>
            </p:cNvSpPr>
            <p:nvPr/>
          </p:nvSpPr>
          <p:spPr bwMode="auto">
            <a:xfrm>
              <a:off x="4948" y="3120"/>
              <a:ext cx="550"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grpSp>
      <p:sp>
        <p:nvSpPr>
          <p:cNvPr id="252932" name="Rectangle 4">
            <a:extLst>
              <a:ext uri="{FF2B5EF4-FFF2-40B4-BE49-F238E27FC236}">
                <a16:creationId xmlns:a16="http://schemas.microsoft.com/office/drawing/2014/main" id="{A56EF8FB-07ED-4C51-BE0F-385D518BB18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5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3959" name="mSeries22040321003300039">
            <a:extLst>
              <a:ext uri="{FF2B5EF4-FFF2-40B4-BE49-F238E27FC236}">
                <a16:creationId xmlns:a16="http://schemas.microsoft.com/office/drawing/2014/main" id="{915B461F-40CD-420D-AD9B-3E0F3B13C3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600" y="1074738"/>
            <a:ext cx="5038725"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3958" name="Text Box 6">
            <a:extLst>
              <a:ext uri="{FF2B5EF4-FFF2-40B4-BE49-F238E27FC236}">
                <a16:creationId xmlns:a16="http://schemas.microsoft.com/office/drawing/2014/main" id="{79B355DE-ADF0-4DA8-A18E-067568C0C839}"/>
              </a:ext>
            </a:extLst>
          </p:cNvPr>
          <p:cNvSpPr txBox="1">
            <a:spLocks noChangeArrowheads="1"/>
          </p:cNvSpPr>
          <p:nvPr/>
        </p:nvSpPr>
        <p:spPr bwMode="auto">
          <a:xfrm>
            <a:off x="1870075" y="58420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Anaerobic lower lobe cavitary pneumonia</a:t>
            </a:r>
            <a:endParaRPr lang="en-US" altLang="uk-UA">
              <a:latin typeface="Arial" panose="020B0604020202020204" pitchFamily="34" charset="0"/>
            </a:endParaRPr>
          </a:p>
        </p:txBody>
      </p:sp>
      <p:sp>
        <p:nvSpPr>
          <p:cNvPr id="253957" name="Rectangle 5">
            <a:extLst>
              <a:ext uri="{FF2B5EF4-FFF2-40B4-BE49-F238E27FC236}">
                <a16:creationId xmlns:a16="http://schemas.microsoft.com/office/drawing/2014/main" id="{C3898E01-C43A-4553-B999-BD84B858BC3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5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4982" name="mSeries22040321003300031">
            <a:extLst>
              <a:ext uri="{FF2B5EF4-FFF2-40B4-BE49-F238E27FC236}">
                <a16:creationId xmlns:a16="http://schemas.microsoft.com/office/drawing/2014/main" id="{B07C5E13-7A09-4A8F-A3DB-5BB35E49C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5" y="1133475"/>
            <a:ext cx="4210050"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4981" name="Text Box 5">
            <a:extLst>
              <a:ext uri="{FF2B5EF4-FFF2-40B4-BE49-F238E27FC236}">
                <a16:creationId xmlns:a16="http://schemas.microsoft.com/office/drawing/2014/main" id="{3F49E21D-A536-4B8D-8C5B-5969848D5EB1}"/>
              </a:ext>
            </a:extLst>
          </p:cNvPr>
          <p:cNvSpPr txBox="1">
            <a:spLocks noChangeArrowheads="1"/>
          </p:cNvSpPr>
          <p:nvPr/>
        </p:nvSpPr>
        <p:spPr bwMode="auto">
          <a:xfrm>
            <a:off x="1870075" y="5821363"/>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Anaerobic pneumonia with effusion</a:t>
            </a:r>
            <a:endParaRPr lang="en-US" altLang="uk-UA">
              <a:latin typeface="Arial" panose="020B0604020202020204" pitchFamily="34" charset="0"/>
            </a:endParaRPr>
          </a:p>
        </p:txBody>
      </p:sp>
      <p:sp>
        <p:nvSpPr>
          <p:cNvPr id="254980" name="Rectangle 4">
            <a:extLst>
              <a:ext uri="{FF2B5EF4-FFF2-40B4-BE49-F238E27FC236}">
                <a16:creationId xmlns:a16="http://schemas.microsoft.com/office/drawing/2014/main" id="{9BCF435E-6F02-4E86-B319-B27E204E614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5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7031" name="mSeries22040321003300017">
            <a:extLst>
              <a:ext uri="{FF2B5EF4-FFF2-40B4-BE49-F238E27FC236}">
                <a16:creationId xmlns:a16="http://schemas.microsoft.com/office/drawing/2014/main" id="{73E2D76B-15C1-4A37-84F9-425C6AE99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55713"/>
            <a:ext cx="4184650"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7030" name="Text Box 6">
            <a:extLst>
              <a:ext uri="{FF2B5EF4-FFF2-40B4-BE49-F238E27FC236}">
                <a16:creationId xmlns:a16="http://schemas.microsoft.com/office/drawing/2014/main" id="{9954FF36-D3B4-4DC8-8F6C-170110D852BE}"/>
              </a:ext>
            </a:extLst>
          </p:cNvPr>
          <p:cNvSpPr txBox="1">
            <a:spLocks noChangeArrowheads="1"/>
          </p:cNvSpPr>
          <p:nvPr/>
        </p:nvSpPr>
        <p:spPr bwMode="auto">
          <a:xfrm>
            <a:off x="1849438" y="5943600"/>
            <a:ext cx="581977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400" b="1"/>
              <a:t>Pneumocystis Pneumonia</a:t>
            </a:r>
            <a:br>
              <a:rPr lang="en-US" altLang="uk-UA" sz="2400" b="1"/>
            </a:br>
            <a:endParaRPr lang="en-US" altLang="uk-UA" sz="2400" b="1"/>
          </a:p>
        </p:txBody>
      </p:sp>
      <p:sp>
        <p:nvSpPr>
          <p:cNvPr id="257029" name="Text Box 5">
            <a:extLst>
              <a:ext uri="{FF2B5EF4-FFF2-40B4-BE49-F238E27FC236}">
                <a16:creationId xmlns:a16="http://schemas.microsoft.com/office/drawing/2014/main" id="{011B1C51-64A4-427C-A5B8-6051603BD669}"/>
              </a:ext>
            </a:extLst>
          </p:cNvPr>
          <p:cNvSpPr txBox="1">
            <a:spLocks noChangeArrowheads="1"/>
          </p:cNvSpPr>
          <p:nvPr/>
        </p:nvSpPr>
        <p:spPr bwMode="auto">
          <a:xfrm>
            <a:off x="6069013" y="5403850"/>
            <a:ext cx="87312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sp>
        <p:nvSpPr>
          <p:cNvPr id="257028" name="Rectangle 4">
            <a:extLst>
              <a:ext uri="{FF2B5EF4-FFF2-40B4-BE49-F238E27FC236}">
                <a16:creationId xmlns:a16="http://schemas.microsoft.com/office/drawing/2014/main" id="{DD606EFB-B7DC-44CE-A7F2-D6C3B85ED4A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6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58058" name="mSeries22040321003300022">
            <a:extLst>
              <a:ext uri="{FF2B5EF4-FFF2-40B4-BE49-F238E27FC236}">
                <a16:creationId xmlns:a16="http://schemas.microsoft.com/office/drawing/2014/main" id="{CF7E4204-FC2B-4AD0-A324-89E2A8D8B3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1614488"/>
            <a:ext cx="3181350" cy="338296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58057" name="mSeries22040321003300023">
            <a:extLst>
              <a:ext uri="{FF2B5EF4-FFF2-40B4-BE49-F238E27FC236}">
                <a16:creationId xmlns:a16="http://schemas.microsoft.com/office/drawing/2014/main" id="{9314C8F7-8AC0-4F15-932E-2405BD3A0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5" y="1620838"/>
            <a:ext cx="4175125" cy="337661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58056" name="Text Box 8">
            <a:extLst>
              <a:ext uri="{FF2B5EF4-FFF2-40B4-BE49-F238E27FC236}">
                <a16:creationId xmlns:a16="http://schemas.microsoft.com/office/drawing/2014/main" id="{FCDC959D-0F13-47A6-9B86-2EE7E45EC8FA}"/>
              </a:ext>
            </a:extLst>
          </p:cNvPr>
          <p:cNvSpPr txBox="1">
            <a:spLocks noChangeArrowheads="1"/>
          </p:cNvSpPr>
          <p:nvPr/>
        </p:nvSpPr>
        <p:spPr bwMode="auto">
          <a:xfrm>
            <a:off x="1911350" y="5821363"/>
            <a:ext cx="5819775" cy="731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400" b="1"/>
              <a:t>Pneumocystis Pneumonia</a:t>
            </a:r>
            <a:br>
              <a:rPr lang="en-US" altLang="uk-UA" b="1"/>
            </a:br>
            <a:endParaRPr lang="en-US" altLang="uk-UA" b="1"/>
          </a:p>
        </p:txBody>
      </p:sp>
      <p:sp>
        <p:nvSpPr>
          <p:cNvPr id="258055" name="Text Box 7">
            <a:extLst>
              <a:ext uri="{FF2B5EF4-FFF2-40B4-BE49-F238E27FC236}">
                <a16:creationId xmlns:a16="http://schemas.microsoft.com/office/drawing/2014/main" id="{DDB0E359-EE68-4010-BDC7-7D912A0A4BE1}"/>
              </a:ext>
            </a:extLst>
          </p:cNvPr>
          <p:cNvSpPr txBox="1">
            <a:spLocks noChangeArrowheads="1"/>
          </p:cNvSpPr>
          <p:nvPr/>
        </p:nvSpPr>
        <p:spPr bwMode="auto">
          <a:xfrm>
            <a:off x="7419975" y="4643438"/>
            <a:ext cx="873125"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latin typeface="Arial" panose="020B0604020202020204" pitchFamily="34" charset="0"/>
                <a:cs typeface="Arial" panose="020B0604020202020204" pitchFamily="34" charset="0"/>
              </a:rPr>
              <a:t>© R3</a:t>
            </a:r>
            <a:endParaRPr lang="en-US" altLang="uk-UA">
              <a:latin typeface="Arial" panose="020B0604020202020204" pitchFamily="34" charset="0"/>
            </a:endParaRPr>
          </a:p>
        </p:txBody>
      </p:sp>
      <p:sp>
        <p:nvSpPr>
          <p:cNvPr id="258054" name="Rectangle 6">
            <a:extLst>
              <a:ext uri="{FF2B5EF4-FFF2-40B4-BE49-F238E27FC236}">
                <a16:creationId xmlns:a16="http://schemas.microsoft.com/office/drawing/2014/main" id="{360BCC51-C622-4B84-8F54-EA64E04D47C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58053" name="Text Box 5">
            <a:extLst>
              <a:ext uri="{FF2B5EF4-FFF2-40B4-BE49-F238E27FC236}">
                <a16:creationId xmlns:a16="http://schemas.microsoft.com/office/drawing/2014/main" id="{92CFAA8E-4108-454C-B427-F64756318ED2}"/>
              </a:ext>
            </a:extLst>
          </p:cNvPr>
          <p:cNvSpPr txBox="1">
            <a:spLocks noChangeArrowheads="1"/>
          </p:cNvSpPr>
          <p:nvPr/>
        </p:nvSpPr>
        <p:spPr bwMode="auto">
          <a:xfrm>
            <a:off x="1341438" y="5202238"/>
            <a:ext cx="6786562"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Two different patients</a:t>
            </a:r>
            <a:endParaRPr lang="en-US" altLang="uk-UA">
              <a:latin typeface="Arial" panose="020B0604020202020204" pitchFamily="34" charset="0"/>
            </a:endParaRPr>
          </a:p>
        </p:txBody>
      </p:sp>
      <p:sp>
        <p:nvSpPr>
          <p:cNvPr id="258052" name="Rectangle 4">
            <a:extLst>
              <a:ext uri="{FF2B5EF4-FFF2-40B4-BE49-F238E27FC236}">
                <a16:creationId xmlns:a16="http://schemas.microsoft.com/office/drawing/2014/main" id="{FD3C4898-1E31-491A-BA30-B51F561B347A}"/>
              </a:ext>
            </a:extLst>
          </p:cNvPr>
          <p:cNvSpPr>
            <a:spLocks noChangeArrowheads="1"/>
          </p:cNvSpPr>
          <p:nvPr/>
        </p:nvSpPr>
        <p:spPr bwMode="auto">
          <a:xfrm>
            <a:off x="1685925" y="4754563"/>
            <a:ext cx="1403350" cy="203200"/>
          </a:xfrm>
          <a:prstGeom prst="rect">
            <a:avLst/>
          </a:prstGeom>
          <a:solidFill>
            <a:srgbClr val="000000"/>
          </a:solidFill>
          <a:ln>
            <a:noFill/>
          </a:ln>
          <a:effectLst/>
          <a:extLst>
            <a:ext uri="{91240B29-F687-4F45-9708-019B960494DF}">
              <a14:hiddenLine xmlns:a14="http://schemas.microsoft.com/office/drawing/2010/main" w="5715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6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59081" name="Line 9">
            <a:extLst>
              <a:ext uri="{FF2B5EF4-FFF2-40B4-BE49-F238E27FC236}">
                <a16:creationId xmlns:a16="http://schemas.microsoft.com/office/drawing/2014/main" id="{D345C1AC-F3DC-41BD-9D4D-4319C38A449B}"/>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59080" name="Rectangle 8">
            <a:extLst>
              <a:ext uri="{FF2B5EF4-FFF2-40B4-BE49-F238E27FC236}">
                <a16:creationId xmlns:a16="http://schemas.microsoft.com/office/drawing/2014/main" id="{68B06E16-17B9-4158-AADE-903BEF66C2F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59078" name="Rectangle 6">
            <a:extLst>
              <a:ext uri="{FF2B5EF4-FFF2-40B4-BE49-F238E27FC236}">
                <a16:creationId xmlns:a16="http://schemas.microsoft.com/office/drawing/2014/main" id="{9EBCE05A-3F5E-4917-AFBC-1A0DA7CE22E0}"/>
              </a:ext>
            </a:extLst>
          </p:cNvPr>
          <p:cNvSpPr>
            <a:spLocks noChangeArrowheads="1"/>
          </p:cNvSpPr>
          <p:nvPr/>
        </p:nvSpPr>
        <p:spPr bwMode="auto">
          <a:xfrm>
            <a:off x="349250" y="419100"/>
            <a:ext cx="8388350" cy="1409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Pulmonary Actinomycosis</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X-ray Findings</a:t>
            </a:r>
            <a:endParaRPr lang="en-US" altLang="uk-UA"/>
          </a:p>
        </p:txBody>
      </p:sp>
      <p:sp>
        <p:nvSpPr>
          <p:cNvPr id="259076" name="Rectangle 4">
            <a:extLst>
              <a:ext uri="{FF2B5EF4-FFF2-40B4-BE49-F238E27FC236}">
                <a16:creationId xmlns:a16="http://schemas.microsoft.com/office/drawing/2014/main" id="{62DDB81F-9069-4DB2-9FCA-F2DB7A8929D6}"/>
              </a:ext>
            </a:extLst>
          </p:cNvPr>
          <p:cNvSpPr>
            <a:spLocks noChangeArrowheads="1"/>
          </p:cNvSpPr>
          <p:nvPr/>
        </p:nvSpPr>
        <p:spPr bwMode="auto">
          <a:xfrm>
            <a:off x="992188" y="2166938"/>
            <a:ext cx="7402512" cy="40100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8900" tIns="42228" rIns="88900"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Abscess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Empyema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Osteomyelitis of the rib </a:t>
            </a:r>
            <a:endParaRPr lang="en-US" altLang="uk-UA" sz="1100">
              <a:effectLst/>
            </a:endParaRPr>
          </a:p>
          <a:p>
            <a:pPr lvl="1" eaLnBrk="0" hangingPunct="0">
              <a:lnSpc>
                <a:spcPct val="11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Wavy periosteal reaction, rarely rib 		destruction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Draining chest wall sinuses </a:t>
            </a:r>
            <a:endParaRPr lang="en-US" altLang="uk-UA" sz="1100">
              <a:effectLst/>
            </a:endParaRPr>
          </a:p>
          <a:p>
            <a:pPr eaLnBrk="0" hangingPunct="0">
              <a:lnSpc>
                <a:spcPct val="11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If chronic, it results in severe fibrosis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9076">
                                            <p:txEl>
                                              <p:pRg st="0" end="0"/>
                                            </p:txEl>
                                          </p:spTgt>
                                        </p:tgtEl>
                                        <p:attrNameLst>
                                          <p:attrName>style.visibility</p:attrName>
                                        </p:attrNameLst>
                                      </p:cBhvr>
                                      <p:to>
                                        <p:strVal val="visible"/>
                                      </p:to>
                                    </p:set>
                                    <p:animEffect transition="in" filter="wipe(up)">
                                      <p:cBhvr>
                                        <p:cTn id="7" dur="500"/>
                                        <p:tgtEl>
                                          <p:spTgt spid="259076">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9076">
                                            <p:txEl>
                                              <p:pRg st="1" end="1"/>
                                            </p:txEl>
                                          </p:spTgt>
                                        </p:tgtEl>
                                        <p:attrNameLst>
                                          <p:attrName>style.visibility</p:attrName>
                                        </p:attrNameLst>
                                      </p:cBhvr>
                                      <p:to>
                                        <p:strVal val="visible"/>
                                      </p:to>
                                    </p:set>
                                    <p:animEffect transition="in" filter="wipe(up)">
                                      <p:cBhvr>
                                        <p:cTn id="11" dur="500"/>
                                        <p:tgtEl>
                                          <p:spTgt spid="259076">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59076">
                                            <p:txEl>
                                              <p:pRg st="2" end="2"/>
                                            </p:txEl>
                                          </p:spTgt>
                                        </p:tgtEl>
                                        <p:attrNameLst>
                                          <p:attrName>style.visibility</p:attrName>
                                        </p:attrNameLst>
                                      </p:cBhvr>
                                      <p:to>
                                        <p:strVal val="visible"/>
                                      </p:to>
                                    </p:set>
                                    <p:animEffect transition="in" filter="wipe(up)">
                                      <p:cBhvr>
                                        <p:cTn id="15" dur="500"/>
                                        <p:tgtEl>
                                          <p:spTgt spid="259076">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59076">
                                            <p:txEl>
                                              <p:pRg st="3" end="3"/>
                                            </p:txEl>
                                          </p:spTgt>
                                        </p:tgtEl>
                                        <p:attrNameLst>
                                          <p:attrName>style.visibility</p:attrName>
                                        </p:attrNameLst>
                                      </p:cBhvr>
                                      <p:to>
                                        <p:strVal val="visible"/>
                                      </p:to>
                                    </p:set>
                                    <p:animEffect transition="in" filter="wipe(up)">
                                      <p:cBhvr>
                                        <p:cTn id="18" dur="500"/>
                                        <p:tgtEl>
                                          <p:spTgt spid="259076">
                                            <p:txEl>
                                              <p:pRg st="3" end="3"/>
                                            </p:txEl>
                                          </p:spTgt>
                                        </p:tgtEl>
                                      </p:cBhvr>
                                    </p:animEffect>
                                  </p:childTnLst>
                                </p:cTn>
                              </p:par>
                            </p:childTnLst>
                          </p:cTn>
                        </p:par>
                        <p:par>
                          <p:cTn id="19" fill="hold" nodeType="afterGroup">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59076">
                                            <p:txEl>
                                              <p:pRg st="4" end="4"/>
                                            </p:txEl>
                                          </p:spTgt>
                                        </p:tgtEl>
                                        <p:attrNameLst>
                                          <p:attrName>style.visibility</p:attrName>
                                        </p:attrNameLst>
                                      </p:cBhvr>
                                      <p:to>
                                        <p:strVal val="visible"/>
                                      </p:to>
                                    </p:set>
                                    <p:animEffect transition="in" filter="wipe(up)">
                                      <p:cBhvr>
                                        <p:cTn id="22" dur="500"/>
                                        <p:tgtEl>
                                          <p:spTgt spid="259076">
                                            <p:txEl>
                                              <p:pRg st="4" end="4"/>
                                            </p:txEl>
                                          </p:spTgt>
                                        </p:tgtEl>
                                      </p:cBhvr>
                                    </p:animEffect>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59076">
                                            <p:txEl>
                                              <p:pRg st="5" end="5"/>
                                            </p:txEl>
                                          </p:spTgt>
                                        </p:tgtEl>
                                        <p:attrNameLst>
                                          <p:attrName>style.visibility</p:attrName>
                                        </p:attrNameLst>
                                      </p:cBhvr>
                                      <p:to>
                                        <p:strVal val="visible"/>
                                      </p:to>
                                    </p:set>
                                    <p:animEffect transition="in" filter="wipe(up)">
                                      <p:cBhvr>
                                        <p:cTn id="26" dur="500"/>
                                        <p:tgtEl>
                                          <p:spTgt spid="25907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6" grpId="0" build="p" autoUpdateAnimBg="0" advAuto="0"/>
    </p:bldLst>
  </p:timing>
</p:sld>
</file>

<file path=ppt/slides/slide16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0102" name="mSeries22040321003300001">
            <a:extLst>
              <a:ext uri="{FF2B5EF4-FFF2-40B4-BE49-F238E27FC236}">
                <a16:creationId xmlns:a16="http://schemas.microsoft.com/office/drawing/2014/main" id="{6C2A2AF7-FA65-4613-9FF2-0D0B17ACD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050925"/>
            <a:ext cx="5127625"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60101" name="Text Box 5">
            <a:extLst>
              <a:ext uri="{FF2B5EF4-FFF2-40B4-BE49-F238E27FC236}">
                <a16:creationId xmlns:a16="http://schemas.microsoft.com/office/drawing/2014/main" id="{F589DEC9-5A10-4E57-BDC0-A23270DCC54C}"/>
              </a:ext>
            </a:extLst>
          </p:cNvPr>
          <p:cNvSpPr txBox="1">
            <a:spLocks noChangeArrowheads="1"/>
          </p:cNvSpPr>
          <p:nvPr/>
        </p:nvSpPr>
        <p:spPr bwMode="auto">
          <a:xfrm>
            <a:off x="1849438" y="5819775"/>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Actinomycosis</a:t>
            </a:r>
            <a:endParaRPr lang="en-US" altLang="uk-UA">
              <a:latin typeface="Arial" panose="020B0604020202020204" pitchFamily="34" charset="0"/>
            </a:endParaRPr>
          </a:p>
        </p:txBody>
      </p:sp>
      <p:sp>
        <p:nvSpPr>
          <p:cNvPr id="260100" name="Rectangle 4">
            <a:extLst>
              <a:ext uri="{FF2B5EF4-FFF2-40B4-BE49-F238E27FC236}">
                <a16:creationId xmlns:a16="http://schemas.microsoft.com/office/drawing/2014/main" id="{89825248-ED89-4169-BCBE-7F6A44AB940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16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1128" name="mSeries22040321003300000">
            <a:extLst>
              <a:ext uri="{FF2B5EF4-FFF2-40B4-BE49-F238E27FC236}">
                <a16:creationId xmlns:a16="http://schemas.microsoft.com/office/drawing/2014/main" id="{191BDCFA-D7CF-4267-AF3C-6CE3395526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538" y="1663700"/>
            <a:ext cx="5253037" cy="3557588"/>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61127" name="Text Box 7">
            <a:extLst>
              <a:ext uri="{FF2B5EF4-FFF2-40B4-BE49-F238E27FC236}">
                <a16:creationId xmlns:a16="http://schemas.microsoft.com/office/drawing/2014/main" id="{4102CA6B-CD0E-414F-9550-FDC477E381EF}"/>
              </a:ext>
            </a:extLst>
          </p:cNvPr>
          <p:cNvSpPr txBox="1">
            <a:spLocks noChangeArrowheads="1"/>
          </p:cNvSpPr>
          <p:nvPr/>
        </p:nvSpPr>
        <p:spPr bwMode="auto">
          <a:xfrm>
            <a:off x="1177925" y="5621338"/>
            <a:ext cx="718026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Actinomycosis extends from lung through pleura</a:t>
            </a:r>
            <a:endParaRPr lang="en-US" altLang="uk-UA">
              <a:latin typeface="Arial" panose="020B0604020202020204" pitchFamily="34" charset="0"/>
            </a:endParaRPr>
          </a:p>
        </p:txBody>
      </p:sp>
      <p:sp>
        <p:nvSpPr>
          <p:cNvPr id="261126" name="Rectangle 6">
            <a:extLst>
              <a:ext uri="{FF2B5EF4-FFF2-40B4-BE49-F238E27FC236}">
                <a16:creationId xmlns:a16="http://schemas.microsoft.com/office/drawing/2014/main" id="{27FC8F21-8F43-4F63-A80A-13A9A09414F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61124" name="Line 4">
            <a:extLst>
              <a:ext uri="{FF2B5EF4-FFF2-40B4-BE49-F238E27FC236}">
                <a16:creationId xmlns:a16="http://schemas.microsoft.com/office/drawing/2014/main" id="{D4E7B14C-EACC-447B-8D9F-1A8824454077}"/>
              </a:ext>
            </a:extLst>
          </p:cNvPr>
          <p:cNvSpPr>
            <a:spLocks noChangeShapeType="1"/>
          </p:cNvSpPr>
          <p:nvPr/>
        </p:nvSpPr>
        <p:spPr bwMode="auto">
          <a:xfrm flipH="1">
            <a:off x="6645275" y="1509713"/>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6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62150" name="Group 6">
            <a:extLst>
              <a:ext uri="{FF2B5EF4-FFF2-40B4-BE49-F238E27FC236}">
                <a16:creationId xmlns:a16="http://schemas.microsoft.com/office/drawing/2014/main" id="{68F457E0-CDE1-4FA2-BE6A-822F79E8D528}"/>
              </a:ext>
            </a:extLst>
          </p:cNvPr>
          <p:cNvGrpSpPr>
            <a:grpSpLocks/>
          </p:cNvGrpSpPr>
          <p:nvPr/>
        </p:nvGrpSpPr>
        <p:grpSpPr bwMode="auto">
          <a:xfrm>
            <a:off x="2101850" y="968375"/>
            <a:ext cx="5314950" cy="4484688"/>
            <a:chOff x="1448" y="610"/>
            <a:chExt cx="3348" cy="2825"/>
          </a:xfrm>
        </p:grpSpPr>
        <p:pic>
          <p:nvPicPr>
            <p:cNvPr id="262152" name="mSeries22040321003300014">
              <a:extLst>
                <a:ext uri="{FF2B5EF4-FFF2-40B4-BE49-F238E27FC236}">
                  <a16:creationId xmlns:a16="http://schemas.microsoft.com/office/drawing/2014/main" id="{92833761-25E4-479E-88FE-065C6A241B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8" y="610"/>
              <a:ext cx="3100" cy="2792"/>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62151" name="Text Box 7">
              <a:extLst>
                <a:ext uri="{FF2B5EF4-FFF2-40B4-BE49-F238E27FC236}">
                  <a16:creationId xmlns:a16="http://schemas.microsoft.com/office/drawing/2014/main" id="{3B032C53-5C0F-4DEA-A634-7A5F1D2FDB3F}"/>
                </a:ext>
              </a:extLst>
            </p:cNvPr>
            <p:cNvSpPr txBox="1">
              <a:spLocks noChangeArrowheads="1"/>
            </p:cNvSpPr>
            <p:nvPr/>
          </p:nvSpPr>
          <p:spPr bwMode="auto">
            <a:xfrm>
              <a:off x="3788" y="3262"/>
              <a:ext cx="100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1200" b="1">
                  <a:solidFill>
                    <a:schemeClr val="bg2"/>
                  </a:solidFill>
                  <a:latin typeface="Arial" panose="020B0604020202020204" pitchFamily="34" charset="0"/>
                  <a:cs typeface="Arial" panose="020B0604020202020204" pitchFamily="34" charset="0"/>
                </a:rPr>
                <a:t>© Gower</a:t>
              </a:r>
              <a:endParaRPr lang="en-US" altLang="uk-UA">
                <a:latin typeface="Arial" panose="020B0604020202020204" pitchFamily="34" charset="0"/>
              </a:endParaRPr>
            </a:p>
          </p:txBody>
        </p:sp>
      </p:grpSp>
      <p:sp>
        <p:nvSpPr>
          <p:cNvPr id="262149" name="Rectangle 5">
            <a:extLst>
              <a:ext uri="{FF2B5EF4-FFF2-40B4-BE49-F238E27FC236}">
                <a16:creationId xmlns:a16="http://schemas.microsoft.com/office/drawing/2014/main" id="{F02846A4-E863-4C2C-AE35-ED33ACB6D72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62148" name="Text Box 4">
            <a:extLst>
              <a:ext uri="{FF2B5EF4-FFF2-40B4-BE49-F238E27FC236}">
                <a16:creationId xmlns:a16="http://schemas.microsoft.com/office/drawing/2014/main" id="{C4F8933A-3081-4614-8BF3-DA5196A9D450}"/>
              </a:ext>
            </a:extLst>
          </p:cNvPr>
          <p:cNvSpPr txBox="1">
            <a:spLocks noChangeArrowheads="1"/>
          </p:cNvSpPr>
          <p:nvPr/>
        </p:nvSpPr>
        <p:spPr bwMode="auto">
          <a:xfrm>
            <a:off x="1766888" y="5778500"/>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Mycoplasma pneumonia with B/L infiltrates</a:t>
            </a:r>
            <a:endParaRPr lang="en-US" altLang="uk-UA">
              <a:latin typeface="Arial" panose="020B0604020202020204" pitchFamily="34" charset="0"/>
            </a:endParaRPr>
          </a:p>
        </p:txBody>
      </p:sp>
    </p:spTree>
  </p:cSld>
  <p:clrMapOvr>
    <a:masterClrMapping/>
  </p:clrMapOvr>
</p:sld>
</file>

<file path=ppt/slides/slide16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3175" name="mSeries22040321003300005">
            <a:extLst>
              <a:ext uri="{FF2B5EF4-FFF2-40B4-BE49-F238E27FC236}">
                <a16:creationId xmlns:a16="http://schemas.microsoft.com/office/drawing/2014/main" id="{0BF553DC-01B8-4DC7-B108-FD0CDBF599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1030288"/>
            <a:ext cx="3219450"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63174" name="Text Box 6">
            <a:extLst>
              <a:ext uri="{FF2B5EF4-FFF2-40B4-BE49-F238E27FC236}">
                <a16:creationId xmlns:a16="http://schemas.microsoft.com/office/drawing/2014/main" id="{581DBF36-B1E5-47B9-8282-5DF15EAD240C}"/>
              </a:ext>
            </a:extLst>
          </p:cNvPr>
          <p:cNvSpPr txBox="1">
            <a:spLocks noChangeArrowheads="1"/>
          </p:cNvSpPr>
          <p:nvPr/>
        </p:nvSpPr>
        <p:spPr bwMode="auto">
          <a:xfrm>
            <a:off x="1849438" y="5716588"/>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Chronic Coccidiomycosis</a:t>
            </a:r>
            <a:endParaRPr lang="en-US" altLang="uk-UA">
              <a:latin typeface="Arial" panose="020B0604020202020204" pitchFamily="34" charset="0"/>
            </a:endParaRPr>
          </a:p>
        </p:txBody>
      </p:sp>
      <p:sp>
        <p:nvSpPr>
          <p:cNvPr id="263173" name="Rectangle 5">
            <a:extLst>
              <a:ext uri="{FF2B5EF4-FFF2-40B4-BE49-F238E27FC236}">
                <a16:creationId xmlns:a16="http://schemas.microsoft.com/office/drawing/2014/main" id="{9F2A3F8E-9435-4634-98CC-2D5B14FFB68C}"/>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63172" name="Line 4">
            <a:extLst>
              <a:ext uri="{FF2B5EF4-FFF2-40B4-BE49-F238E27FC236}">
                <a16:creationId xmlns:a16="http://schemas.microsoft.com/office/drawing/2014/main" id="{0845F96C-5382-4F04-8D8D-FDC705B39245}"/>
              </a:ext>
            </a:extLst>
          </p:cNvPr>
          <p:cNvSpPr>
            <a:spLocks noChangeShapeType="1"/>
          </p:cNvSpPr>
          <p:nvPr/>
        </p:nvSpPr>
        <p:spPr bwMode="auto">
          <a:xfrm flipH="1">
            <a:off x="5056188" y="3119438"/>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6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4199" name="mSeries22040321003300008">
            <a:extLst>
              <a:ext uri="{FF2B5EF4-FFF2-40B4-BE49-F238E27FC236}">
                <a16:creationId xmlns:a16="http://schemas.microsoft.com/office/drawing/2014/main" id="{328F8A73-8A98-4AE0-B112-62039ADA1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2238" y="1009650"/>
            <a:ext cx="4032250" cy="4432300"/>
          </a:xfrm>
          <a:prstGeom prst="rect">
            <a:avLst/>
          </a:prstGeom>
          <a:noFill/>
          <a:ln w="50800">
            <a:solidFill>
              <a:srgbClr val="969696"/>
            </a:solidFill>
            <a:miter lim="8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64198" name="Text Box 6">
            <a:extLst>
              <a:ext uri="{FF2B5EF4-FFF2-40B4-BE49-F238E27FC236}">
                <a16:creationId xmlns:a16="http://schemas.microsoft.com/office/drawing/2014/main" id="{AB2091A8-7902-4C22-9059-7BFEC650A2D9}"/>
              </a:ext>
            </a:extLst>
          </p:cNvPr>
          <p:cNvSpPr txBox="1">
            <a:spLocks noChangeArrowheads="1"/>
          </p:cNvSpPr>
          <p:nvPr/>
        </p:nvSpPr>
        <p:spPr bwMode="auto">
          <a:xfrm>
            <a:off x="1849438" y="5757863"/>
            <a:ext cx="5819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sz="2000" b="1">
                <a:solidFill>
                  <a:schemeClr val="tx2"/>
                </a:solidFill>
                <a:latin typeface="Arial" panose="020B0604020202020204" pitchFamily="34" charset="0"/>
                <a:cs typeface="Arial" panose="020B0604020202020204" pitchFamily="34" charset="0"/>
              </a:rPr>
              <a:t>Coccidiomycosis</a:t>
            </a:r>
            <a:endParaRPr lang="en-US" altLang="uk-UA">
              <a:latin typeface="Arial" panose="020B0604020202020204" pitchFamily="34" charset="0"/>
            </a:endParaRPr>
          </a:p>
        </p:txBody>
      </p:sp>
      <p:sp>
        <p:nvSpPr>
          <p:cNvPr id="264197" name="Rectangle 5">
            <a:extLst>
              <a:ext uri="{FF2B5EF4-FFF2-40B4-BE49-F238E27FC236}">
                <a16:creationId xmlns:a16="http://schemas.microsoft.com/office/drawing/2014/main" id="{FE1B3CE7-9217-45D6-B638-8AE5B2D7B122}"/>
              </a:ext>
            </a:extLst>
          </p:cNvPr>
          <p:cNvSpPr>
            <a:spLocks noChangeArrowheads="1"/>
          </p:cNvSpPr>
          <p:nvPr/>
        </p:nvSpPr>
        <p:spPr bwMode="auto">
          <a:xfrm>
            <a:off x="323850" y="333375"/>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64196" name="Line 4">
            <a:extLst>
              <a:ext uri="{FF2B5EF4-FFF2-40B4-BE49-F238E27FC236}">
                <a16:creationId xmlns:a16="http://schemas.microsoft.com/office/drawing/2014/main" id="{B92A4208-FB33-4063-B63C-02B148AB4FE0}"/>
              </a:ext>
            </a:extLst>
          </p:cNvPr>
          <p:cNvSpPr>
            <a:spLocks noChangeShapeType="1"/>
          </p:cNvSpPr>
          <p:nvPr/>
        </p:nvSpPr>
        <p:spPr bwMode="auto">
          <a:xfrm flipH="1">
            <a:off x="4003675" y="1360488"/>
            <a:ext cx="508000" cy="487362"/>
          </a:xfrm>
          <a:prstGeom prst="line">
            <a:avLst/>
          </a:prstGeom>
          <a:noFill/>
          <a:ln w="57150">
            <a:solidFill>
              <a:srgbClr val="FA105E"/>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6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A9E7049E-7E22-4A84-BC09-168773281F59}"/>
              </a:ext>
            </a:extLst>
          </p:cNvPr>
          <p:cNvSpPr>
            <a:spLocks noGrp="1" noChangeArrowheads="1"/>
          </p:cNvSpPr>
          <p:nvPr>
            <p:ph type="title"/>
          </p:nvPr>
        </p:nvSpPr>
        <p:spPr/>
        <p:txBody>
          <a:bodyPr/>
          <a:lstStyle/>
          <a:p>
            <a:pPr algn="ctr"/>
            <a:r>
              <a:rPr lang="ru-RU" altLang="uk-UA"/>
              <a:t>Pulmonary Differentials</a:t>
            </a:r>
          </a:p>
        </p:txBody>
      </p:sp>
      <p:sp>
        <p:nvSpPr>
          <p:cNvPr id="265220" name="Rectangle 4">
            <a:extLst>
              <a:ext uri="{FF2B5EF4-FFF2-40B4-BE49-F238E27FC236}">
                <a16:creationId xmlns:a16="http://schemas.microsoft.com/office/drawing/2014/main" id="{39D466C3-6574-4568-AF9A-C082EC493930}"/>
              </a:ext>
            </a:extLst>
          </p:cNvPr>
          <p:cNvSpPr>
            <a:spLocks noGrp="1" noChangeArrowheads="1"/>
          </p:cNvSpPr>
          <p:nvPr>
            <p:ph type="body" sz="half" idx="1"/>
          </p:nvPr>
        </p:nvSpPr>
        <p:spPr/>
        <p:txBody>
          <a:bodyPr/>
          <a:lstStyle/>
          <a:p>
            <a:endParaRPr lang="uk-UA" altLang="uk-UA" sz="2800"/>
          </a:p>
        </p:txBody>
      </p:sp>
      <p:sp>
        <p:nvSpPr>
          <p:cNvPr id="265221" name="Rectangle 5">
            <a:extLst>
              <a:ext uri="{FF2B5EF4-FFF2-40B4-BE49-F238E27FC236}">
                <a16:creationId xmlns:a16="http://schemas.microsoft.com/office/drawing/2014/main" id="{19E552E5-789A-425F-93C4-64DBD3B60DF3}"/>
              </a:ext>
            </a:extLst>
          </p:cNvPr>
          <p:cNvSpPr>
            <a:spLocks noGrp="1" noChangeArrowheads="1"/>
          </p:cNvSpPr>
          <p:nvPr>
            <p:ph type="body" sz="half" idx="2"/>
          </p:nvPr>
        </p:nvSpPr>
        <p:spPr/>
        <p:txBody>
          <a:bodyPr/>
          <a:lstStyle/>
          <a:p>
            <a:endParaRPr lang="uk-UA" altLang="uk-UA" sz="2800"/>
          </a:p>
        </p:txBody>
      </p:sp>
      <p:pic>
        <p:nvPicPr>
          <p:cNvPr id="265223" name="Picture 7">
            <a:extLst>
              <a:ext uri="{FF2B5EF4-FFF2-40B4-BE49-F238E27FC236}">
                <a16:creationId xmlns:a16="http://schemas.microsoft.com/office/drawing/2014/main" id="{8EB6914C-2C24-4D27-9105-C2EDECD5E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989138"/>
            <a:ext cx="3829050" cy="4176712"/>
          </a:xfrm>
          <a:prstGeom prst="rect">
            <a:avLst/>
          </a:prstGeom>
          <a:noFill/>
          <a:extLst>
            <a:ext uri="{909E8E84-426E-40DD-AFC4-6F175D3DCCD1}">
              <a14:hiddenFill xmlns:a14="http://schemas.microsoft.com/office/drawing/2010/main">
                <a:solidFill>
                  <a:srgbClr val="FFFFFF"/>
                </a:solidFill>
              </a14:hiddenFill>
            </a:ext>
          </a:extLst>
        </p:spPr>
      </p:pic>
      <p:pic>
        <p:nvPicPr>
          <p:cNvPr id="265225" name="Picture 9">
            <a:extLst>
              <a:ext uri="{FF2B5EF4-FFF2-40B4-BE49-F238E27FC236}">
                <a16:creationId xmlns:a16="http://schemas.microsoft.com/office/drawing/2014/main" id="{00AF1362-9C10-4942-AAA8-24A7FB6C4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5" y="1989138"/>
            <a:ext cx="4371975" cy="4103687"/>
          </a:xfrm>
          <a:prstGeom prst="rect">
            <a:avLst/>
          </a:prstGeom>
          <a:noFill/>
          <a:extLst>
            <a:ext uri="{909E8E84-426E-40DD-AFC4-6F175D3DCCD1}">
              <a14:hiddenFill xmlns:a14="http://schemas.microsoft.com/office/drawing/2010/main">
                <a:solidFill>
                  <a:srgbClr val="FFFFFF"/>
                </a:solidFill>
              </a14:hiddenFill>
            </a:ext>
          </a:extLst>
        </p:spPr>
      </p:pic>
      <p:sp>
        <p:nvSpPr>
          <p:cNvPr id="265226" name="Text Box 10">
            <a:extLst>
              <a:ext uri="{FF2B5EF4-FFF2-40B4-BE49-F238E27FC236}">
                <a16:creationId xmlns:a16="http://schemas.microsoft.com/office/drawing/2014/main" id="{3F29AFE2-2C62-41C7-982A-1703A0B99DD3}"/>
              </a:ext>
            </a:extLst>
          </p:cNvPr>
          <p:cNvSpPr txBox="1">
            <a:spLocks noChangeArrowheads="1"/>
          </p:cNvSpPr>
          <p:nvPr/>
        </p:nvSpPr>
        <p:spPr bwMode="auto">
          <a:xfrm>
            <a:off x="1042988" y="6092825"/>
            <a:ext cx="36718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ru-RU" altLang="uk-UA" sz="2800" b="1"/>
              <a:t>Atelectasis</a:t>
            </a:r>
            <a:r>
              <a:rPr lang="ru-RU" altLang="uk-UA"/>
              <a:t> </a:t>
            </a:r>
          </a:p>
        </p:txBody>
      </p:sp>
      <p:sp>
        <p:nvSpPr>
          <p:cNvPr id="265227" name="Text Box 11">
            <a:extLst>
              <a:ext uri="{FF2B5EF4-FFF2-40B4-BE49-F238E27FC236}">
                <a16:creationId xmlns:a16="http://schemas.microsoft.com/office/drawing/2014/main" id="{58932562-64D9-4E6E-A505-11325E5F1959}"/>
              </a:ext>
            </a:extLst>
          </p:cNvPr>
          <p:cNvSpPr txBox="1">
            <a:spLocks noChangeArrowheads="1"/>
          </p:cNvSpPr>
          <p:nvPr/>
        </p:nvSpPr>
        <p:spPr bwMode="auto">
          <a:xfrm>
            <a:off x="5435600" y="6092825"/>
            <a:ext cx="3708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ru-RU" altLang="uk-UA" sz="2800" b="1"/>
              <a:t>Effusion </a:t>
            </a:r>
          </a:p>
        </p:txBody>
      </p:sp>
    </p:spTree>
  </p:cSld>
  <p:clrMapOvr>
    <a:masterClrMapping/>
  </p:clrMapOvr>
</p:sld>
</file>

<file path=ppt/slides/slide16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302E4252-B5E2-4E4D-B698-E65BB8D51AE4}"/>
              </a:ext>
            </a:extLst>
          </p:cNvPr>
          <p:cNvSpPr>
            <a:spLocks noGrp="1" noChangeArrowheads="1"/>
          </p:cNvSpPr>
          <p:nvPr>
            <p:ph type="title"/>
          </p:nvPr>
        </p:nvSpPr>
        <p:spPr/>
        <p:txBody>
          <a:bodyPr/>
          <a:lstStyle/>
          <a:p>
            <a:r>
              <a:rPr lang="ru-RU" altLang="uk-UA"/>
              <a:t>Pulmonary Differentials</a:t>
            </a:r>
          </a:p>
        </p:txBody>
      </p:sp>
      <p:sp>
        <p:nvSpPr>
          <p:cNvPr id="267268" name="Rectangle 4">
            <a:extLst>
              <a:ext uri="{FF2B5EF4-FFF2-40B4-BE49-F238E27FC236}">
                <a16:creationId xmlns:a16="http://schemas.microsoft.com/office/drawing/2014/main" id="{BEA2DD7D-FE7A-4B4D-A9EE-AED2B176F50A}"/>
              </a:ext>
            </a:extLst>
          </p:cNvPr>
          <p:cNvSpPr>
            <a:spLocks noGrp="1" noChangeArrowheads="1"/>
          </p:cNvSpPr>
          <p:nvPr>
            <p:ph type="body" sz="half" idx="1"/>
          </p:nvPr>
        </p:nvSpPr>
        <p:spPr/>
        <p:txBody>
          <a:bodyPr/>
          <a:lstStyle/>
          <a:p>
            <a:endParaRPr lang="uk-UA" altLang="uk-UA" sz="2800"/>
          </a:p>
        </p:txBody>
      </p:sp>
      <p:sp>
        <p:nvSpPr>
          <p:cNvPr id="267269" name="Rectangle 5">
            <a:extLst>
              <a:ext uri="{FF2B5EF4-FFF2-40B4-BE49-F238E27FC236}">
                <a16:creationId xmlns:a16="http://schemas.microsoft.com/office/drawing/2014/main" id="{2CAC3CBC-DC36-4775-9C9F-24160F4619FE}"/>
              </a:ext>
            </a:extLst>
          </p:cNvPr>
          <p:cNvSpPr>
            <a:spLocks noGrp="1" noChangeArrowheads="1"/>
          </p:cNvSpPr>
          <p:nvPr>
            <p:ph type="body" sz="half" idx="2"/>
          </p:nvPr>
        </p:nvSpPr>
        <p:spPr/>
        <p:txBody>
          <a:bodyPr/>
          <a:lstStyle/>
          <a:p>
            <a:endParaRPr lang="uk-UA" altLang="uk-UA" sz="2800"/>
          </a:p>
        </p:txBody>
      </p:sp>
      <p:pic>
        <p:nvPicPr>
          <p:cNvPr id="267271" name="Picture 7">
            <a:extLst>
              <a:ext uri="{FF2B5EF4-FFF2-40B4-BE49-F238E27FC236}">
                <a16:creationId xmlns:a16="http://schemas.microsoft.com/office/drawing/2014/main" id="{C2EEACDF-8B19-4F07-9834-2D624A668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916113"/>
            <a:ext cx="3673475" cy="4176712"/>
          </a:xfrm>
          <a:prstGeom prst="rect">
            <a:avLst/>
          </a:prstGeom>
          <a:noFill/>
          <a:extLst>
            <a:ext uri="{909E8E84-426E-40DD-AFC4-6F175D3DCCD1}">
              <a14:hiddenFill xmlns:a14="http://schemas.microsoft.com/office/drawing/2010/main">
                <a:solidFill>
                  <a:srgbClr val="FFFFFF"/>
                </a:solidFill>
              </a14:hiddenFill>
            </a:ext>
          </a:extLst>
        </p:spPr>
      </p:pic>
      <p:pic>
        <p:nvPicPr>
          <p:cNvPr id="267273" name="Picture 9">
            <a:extLst>
              <a:ext uri="{FF2B5EF4-FFF2-40B4-BE49-F238E27FC236}">
                <a16:creationId xmlns:a16="http://schemas.microsoft.com/office/drawing/2014/main" id="{8525CB5D-0F47-4E53-BBE6-18F7063694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989138"/>
            <a:ext cx="4171950" cy="4103687"/>
          </a:xfrm>
          <a:prstGeom prst="rect">
            <a:avLst/>
          </a:prstGeom>
          <a:noFill/>
          <a:extLst>
            <a:ext uri="{909E8E84-426E-40DD-AFC4-6F175D3DCCD1}">
              <a14:hiddenFill xmlns:a14="http://schemas.microsoft.com/office/drawing/2010/main">
                <a:solidFill>
                  <a:srgbClr val="FFFFFF"/>
                </a:solidFill>
              </a14:hiddenFill>
            </a:ext>
          </a:extLst>
        </p:spPr>
      </p:pic>
      <p:sp>
        <p:nvSpPr>
          <p:cNvPr id="267274" name="Text Box 10">
            <a:extLst>
              <a:ext uri="{FF2B5EF4-FFF2-40B4-BE49-F238E27FC236}">
                <a16:creationId xmlns:a16="http://schemas.microsoft.com/office/drawing/2014/main" id="{29A9D51D-DF22-4C74-8279-BBFA781E325F}"/>
              </a:ext>
            </a:extLst>
          </p:cNvPr>
          <p:cNvSpPr txBox="1">
            <a:spLocks noChangeArrowheads="1"/>
          </p:cNvSpPr>
          <p:nvPr/>
        </p:nvSpPr>
        <p:spPr bwMode="auto">
          <a:xfrm>
            <a:off x="1187450" y="6308725"/>
            <a:ext cx="3600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ru-RU" altLang="uk-UA" sz="2800" b="1"/>
              <a:t>Pneumonia</a:t>
            </a:r>
            <a:r>
              <a:rPr lang="ru-RU" altLang="uk-UA"/>
              <a:t> </a:t>
            </a:r>
          </a:p>
        </p:txBody>
      </p:sp>
      <p:sp>
        <p:nvSpPr>
          <p:cNvPr id="267275" name="Text Box 11">
            <a:extLst>
              <a:ext uri="{FF2B5EF4-FFF2-40B4-BE49-F238E27FC236}">
                <a16:creationId xmlns:a16="http://schemas.microsoft.com/office/drawing/2014/main" id="{DD9D3845-7C04-4076-B8BE-73AAAD330238}"/>
              </a:ext>
            </a:extLst>
          </p:cNvPr>
          <p:cNvSpPr txBox="1">
            <a:spLocks noChangeArrowheads="1"/>
          </p:cNvSpPr>
          <p:nvPr/>
        </p:nvSpPr>
        <p:spPr bwMode="auto">
          <a:xfrm>
            <a:off x="4787900" y="6308725"/>
            <a:ext cx="43561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
              </a:spcBef>
            </a:pPr>
            <a:r>
              <a:rPr lang="ru-RU" altLang="uk-UA" sz="2800" b="1"/>
              <a:t>Pneumonectomy</a:t>
            </a:r>
            <a:r>
              <a:rPr lang="ru-RU" altLang="uk-UA"/>
              <a:t> </a:t>
            </a:r>
          </a:p>
        </p:txBody>
      </p:sp>
    </p:spTree>
  </p:cSld>
  <p:clrMapOvr>
    <a:masterClrMapping/>
  </p:clrMapOvr>
</p:sld>
</file>

<file path=ppt/slides/slide16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77162" name="Line 10">
            <a:extLst>
              <a:ext uri="{FF2B5EF4-FFF2-40B4-BE49-F238E27FC236}">
                <a16:creationId xmlns:a16="http://schemas.microsoft.com/office/drawing/2014/main" id="{E716E3F5-D3F7-4158-A70D-B6D0B33EBDE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7161" name="Rectangle 9">
            <a:extLst>
              <a:ext uri="{FF2B5EF4-FFF2-40B4-BE49-F238E27FC236}">
                <a16:creationId xmlns:a16="http://schemas.microsoft.com/office/drawing/2014/main" id="{7F0807D5-3A1E-4BE2-A9C0-44A4787AB46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7159" name="Rectangle 7">
            <a:extLst>
              <a:ext uri="{FF2B5EF4-FFF2-40B4-BE49-F238E27FC236}">
                <a16:creationId xmlns:a16="http://schemas.microsoft.com/office/drawing/2014/main" id="{9BE12A4F-7A74-4DED-A7B1-4A7096B2128A}"/>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Pneumomediastinum</a:t>
            </a:r>
            <a:endParaRPr lang="en-US" altLang="uk-UA"/>
          </a:p>
        </p:txBody>
      </p:sp>
      <p:sp>
        <p:nvSpPr>
          <p:cNvPr id="177157" name="Rectangle 5">
            <a:extLst>
              <a:ext uri="{FF2B5EF4-FFF2-40B4-BE49-F238E27FC236}">
                <a16:creationId xmlns:a16="http://schemas.microsoft.com/office/drawing/2014/main" id="{C7345FEC-8DC1-4602-85EC-E1DC85CDEBB8}"/>
              </a:ext>
            </a:extLst>
          </p:cNvPr>
          <p:cNvSpPr>
            <a:spLocks noChangeArrowheads="1"/>
          </p:cNvSpPr>
          <p:nvPr/>
        </p:nvSpPr>
        <p:spPr bwMode="auto">
          <a:xfrm>
            <a:off x="2133600" y="2586038"/>
            <a:ext cx="5884863" cy="3200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1. Ruptured esophagus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2. Ruptured trachea/bronchus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3. Iatrogenic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4. Asthma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5. Pneumoperitoneum</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7157">
                                            <p:txEl>
                                              <p:pRg st="0" end="0"/>
                                            </p:txEl>
                                          </p:spTgt>
                                        </p:tgtEl>
                                        <p:attrNameLst>
                                          <p:attrName>style.visibility</p:attrName>
                                        </p:attrNameLst>
                                      </p:cBhvr>
                                      <p:to>
                                        <p:strVal val="visible"/>
                                      </p:to>
                                    </p:set>
                                    <p:animEffect transition="in" filter="wipe(up)">
                                      <p:cBhvr>
                                        <p:cTn id="7" dur="500"/>
                                        <p:tgtEl>
                                          <p:spTgt spid="17715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7157">
                                            <p:txEl>
                                              <p:pRg st="1" end="1"/>
                                            </p:txEl>
                                          </p:spTgt>
                                        </p:tgtEl>
                                        <p:attrNameLst>
                                          <p:attrName>style.visibility</p:attrName>
                                        </p:attrNameLst>
                                      </p:cBhvr>
                                      <p:to>
                                        <p:strVal val="visible"/>
                                      </p:to>
                                    </p:set>
                                    <p:animEffect transition="in" filter="wipe(up)">
                                      <p:cBhvr>
                                        <p:cTn id="12" dur="500"/>
                                        <p:tgtEl>
                                          <p:spTgt spid="17715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77157">
                                            <p:txEl>
                                              <p:pRg st="2" end="2"/>
                                            </p:txEl>
                                          </p:spTgt>
                                        </p:tgtEl>
                                        <p:attrNameLst>
                                          <p:attrName>style.visibility</p:attrName>
                                        </p:attrNameLst>
                                      </p:cBhvr>
                                      <p:to>
                                        <p:strVal val="visible"/>
                                      </p:to>
                                    </p:set>
                                    <p:animEffect transition="in" filter="wipe(up)">
                                      <p:cBhvr>
                                        <p:cTn id="17" dur="500"/>
                                        <p:tgtEl>
                                          <p:spTgt spid="17715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7157">
                                            <p:txEl>
                                              <p:pRg st="3" end="3"/>
                                            </p:txEl>
                                          </p:spTgt>
                                        </p:tgtEl>
                                        <p:attrNameLst>
                                          <p:attrName>style.visibility</p:attrName>
                                        </p:attrNameLst>
                                      </p:cBhvr>
                                      <p:to>
                                        <p:strVal val="visible"/>
                                      </p:to>
                                    </p:set>
                                    <p:animEffect transition="in" filter="wipe(up)">
                                      <p:cBhvr>
                                        <p:cTn id="22" dur="500"/>
                                        <p:tgtEl>
                                          <p:spTgt spid="17715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77157">
                                            <p:txEl>
                                              <p:pRg st="4" end="4"/>
                                            </p:txEl>
                                          </p:spTgt>
                                        </p:tgtEl>
                                        <p:attrNameLst>
                                          <p:attrName>style.visibility</p:attrName>
                                        </p:attrNameLst>
                                      </p:cBhvr>
                                      <p:to>
                                        <p:strVal val="visible"/>
                                      </p:to>
                                    </p:set>
                                    <p:animEffect transition="in" filter="wipe(up)">
                                      <p:cBhvr>
                                        <p:cTn id="27" dur="500"/>
                                        <p:tgtEl>
                                          <p:spTgt spid="1771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7" grpId="0" build="p" autoUpdateAnimBg="0"/>
    </p:bldLst>
  </p:timing>
</p:sld>
</file>

<file path=ppt/slides/slide17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78182" name="Picture 6">
            <a:extLst>
              <a:ext uri="{FF2B5EF4-FFF2-40B4-BE49-F238E27FC236}">
                <a16:creationId xmlns:a16="http://schemas.microsoft.com/office/drawing/2014/main" id="{7CB8E4D3-5D85-4D07-B8B5-2D42B09C2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050" y="1104900"/>
            <a:ext cx="4130675" cy="5013325"/>
          </a:xfrm>
          <a:prstGeom prst="rect">
            <a:avLst/>
          </a:prstGeom>
          <a:noFill/>
          <a:extLst>
            <a:ext uri="{909E8E84-426E-40DD-AFC4-6F175D3DCCD1}">
              <a14:hiddenFill xmlns:a14="http://schemas.microsoft.com/office/drawing/2010/main">
                <a:solidFill>
                  <a:srgbClr val="FFFFFF"/>
                </a:solidFill>
              </a14:hiddenFill>
            </a:ext>
          </a:extLst>
        </p:spPr>
      </p:pic>
      <p:sp>
        <p:nvSpPr>
          <p:cNvPr id="178181" name="Text Box 5">
            <a:extLst>
              <a:ext uri="{FF2B5EF4-FFF2-40B4-BE49-F238E27FC236}">
                <a16:creationId xmlns:a16="http://schemas.microsoft.com/office/drawing/2014/main" id="{44B3B019-AD77-41D4-9959-4B108DE28902}"/>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Asthmatic with pneumomediastinum</a:t>
            </a:r>
            <a:endParaRPr lang="en-US" altLang="uk-UA">
              <a:latin typeface="Arial" panose="020B0604020202020204" pitchFamily="34" charset="0"/>
            </a:endParaRPr>
          </a:p>
        </p:txBody>
      </p:sp>
      <p:pic>
        <p:nvPicPr>
          <p:cNvPr id="178180" name="Picture 4">
            <a:extLst>
              <a:ext uri="{FF2B5EF4-FFF2-40B4-BE49-F238E27FC236}">
                <a16:creationId xmlns:a16="http://schemas.microsoft.com/office/drawing/2014/main" id="{394D52DE-FD32-491C-BCDC-1BCE34229B4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0138" y="5994400"/>
            <a:ext cx="1219200" cy="39528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8181"/>
                                        </p:tgtEl>
                                        <p:attrNameLst>
                                          <p:attrName>style.visibility</p:attrName>
                                        </p:attrNameLst>
                                      </p:cBhvr>
                                      <p:to>
                                        <p:strVal val="visible"/>
                                      </p:to>
                                    </p:set>
                                    <p:animEffect transition="in" filter="wipe(up)">
                                      <p:cBhvr>
                                        <p:cTn id="7" dur="500"/>
                                        <p:tgtEl>
                                          <p:spTgt spid="178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autoUpdateAnimBg="0"/>
    </p:bldLst>
  </p:timing>
</p:sld>
</file>

<file path=ppt/slides/slide17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79210" name="Line 10">
            <a:extLst>
              <a:ext uri="{FF2B5EF4-FFF2-40B4-BE49-F238E27FC236}">
                <a16:creationId xmlns:a16="http://schemas.microsoft.com/office/drawing/2014/main" id="{81311D36-EB10-480C-A033-0D178561D7A4}"/>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9209" name="Rectangle 9">
            <a:extLst>
              <a:ext uri="{FF2B5EF4-FFF2-40B4-BE49-F238E27FC236}">
                <a16:creationId xmlns:a16="http://schemas.microsoft.com/office/drawing/2014/main" id="{49C0F26A-92BC-4ACD-B513-30350A4B615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79207" name="Rectangle 7">
            <a:extLst>
              <a:ext uri="{FF2B5EF4-FFF2-40B4-BE49-F238E27FC236}">
                <a16:creationId xmlns:a16="http://schemas.microsoft.com/office/drawing/2014/main" id="{7F34B79F-2678-4A84-9E5A-A9C5B1D2337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Chronic Alveolar Disease</a:t>
            </a:r>
            <a:endParaRPr lang="en-US" altLang="uk-UA"/>
          </a:p>
        </p:txBody>
      </p:sp>
      <p:sp>
        <p:nvSpPr>
          <p:cNvPr id="179205" name="Rectangle 5">
            <a:extLst>
              <a:ext uri="{FF2B5EF4-FFF2-40B4-BE49-F238E27FC236}">
                <a16:creationId xmlns:a16="http://schemas.microsoft.com/office/drawing/2014/main" id="{2D2E72E6-1794-4ABB-85A9-5BDBC90572E3}"/>
              </a:ext>
            </a:extLst>
          </p:cNvPr>
          <p:cNvSpPr>
            <a:spLocks noChangeArrowheads="1"/>
          </p:cNvSpPr>
          <p:nvPr/>
        </p:nvSpPr>
        <p:spPr bwMode="auto">
          <a:xfrm>
            <a:off x="2336800" y="2781300"/>
            <a:ext cx="5262563" cy="2590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Alveolar cell ca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Alveolar sarcoid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Lymphoma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Alveolar proteinosis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9205">
                                            <p:txEl>
                                              <p:pRg st="0" end="0"/>
                                            </p:txEl>
                                          </p:spTgt>
                                        </p:tgtEl>
                                        <p:attrNameLst>
                                          <p:attrName>style.visibility</p:attrName>
                                        </p:attrNameLst>
                                      </p:cBhvr>
                                      <p:to>
                                        <p:strVal val="visible"/>
                                      </p:to>
                                    </p:set>
                                    <p:animEffect transition="in" filter="wipe(up)">
                                      <p:cBhvr>
                                        <p:cTn id="7" dur="500"/>
                                        <p:tgtEl>
                                          <p:spTgt spid="17920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9205">
                                            <p:txEl>
                                              <p:pRg st="1" end="1"/>
                                            </p:txEl>
                                          </p:spTgt>
                                        </p:tgtEl>
                                        <p:attrNameLst>
                                          <p:attrName>style.visibility</p:attrName>
                                        </p:attrNameLst>
                                      </p:cBhvr>
                                      <p:to>
                                        <p:strVal val="visible"/>
                                      </p:to>
                                    </p:set>
                                    <p:animEffect transition="in" filter="wipe(up)">
                                      <p:cBhvr>
                                        <p:cTn id="12" dur="500"/>
                                        <p:tgtEl>
                                          <p:spTgt spid="17920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79205">
                                            <p:txEl>
                                              <p:pRg st="2" end="2"/>
                                            </p:txEl>
                                          </p:spTgt>
                                        </p:tgtEl>
                                        <p:attrNameLst>
                                          <p:attrName>style.visibility</p:attrName>
                                        </p:attrNameLst>
                                      </p:cBhvr>
                                      <p:to>
                                        <p:strVal val="visible"/>
                                      </p:to>
                                    </p:set>
                                    <p:animEffect transition="in" filter="wipe(up)">
                                      <p:cBhvr>
                                        <p:cTn id="17" dur="500"/>
                                        <p:tgtEl>
                                          <p:spTgt spid="17920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9205">
                                            <p:txEl>
                                              <p:pRg st="3" end="3"/>
                                            </p:txEl>
                                          </p:spTgt>
                                        </p:tgtEl>
                                        <p:attrNameLst>
                                          <p:attrName>style.visibility</p:attrName>
                                        </p:attrNameLst>
                                      </p:cBhvr>
                                      <p:to>
                                        <p:strVal val="visible"/>
                                      </p:to>
                                    </p:set>
                                    <p:animEffect transition="in" filter="wipe(up)">
                                      <p:cBhvr>
                                        <p:cTn id="22" dur="500"/>
                                        <p:tgtEl>
                                          <p:spTgt spid="1792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5" grpId="0" build="p" autoUpdateAnimBg="0"/>
    </p:bldLst>
  </p:timing>
</p:sld>
</file>

<file path=ppt/slides/slide17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80233" name="Picture 9">
            <a:extLst>
              <a:ext uri="{FF2B5EF4-FFF2-40B4-BE49-F238E27FC236}">
                <a16:creationId xmlns:a16="http://schemas.microsoft.com/office/drawing/2014/main" id="{385C177A-CF39-412C-B0ED-F17039CFF2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058988"/>
            <a:ext cx="4346575" cy="3397250"/>
          </a:xfrm>
          <a:prstGeom prst="rect">
            <a:avLst/>
          </a:prstGeom>
          <a:noFill/>
          <a:extLst>
            <a:ext uri="{909E8E84-426E-40DD-AFC4-6F175D3DCCD1}">
              <a14:hiddenFill xmlns:a14="http://schemas.microsoft.com/office/drawing/2010/main">
                <a:solidFill>
                  <a:srgbClr val="FFFFFF"/>
                </a:solidFill>
              </a14:hiddenFill>
            </a:ext>
          </a:extLst>
        </p:spPr>
      </p:pic>
      <p:sp>
        <p:nvSpPr>
          <p:cNvPr id="180232" name="Text Box 8">
            <a:extLst>
              <a:ext uri="{FF2B5EF4-FFF2-40B4-BE49-F238E27FC236}">
                <a16:creationId xmlns:a16="http://schemas.microsoft.com/office/drawing/2014/main" id="{E68FCABC-F15B-4313-8846-DDC6AA256CB7}"/>
              </a:ext>
            </a:extLst>
          </p:cNvPr>
          <p:cNvSpPr txBox="1">
            <a:spLocks noChangeArrowheads="1"/>
          </p:cNvSpPr>
          <p:nvPr/>
        </p:nvSpPr>
        <p:spPr bwMode="auto">
          <a:xfrm>
            <a:off x="1776413" y="4806950"/>
            <a:ext cx="1706562" cy="5016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400" b="1">
                <a:cs typeface="Arial" panose="020B0604020202020204" pitchFamily="34" charset="0"/>
              </a:rPr>
              <a:t>July ’65</a:t>
            </a:r>
            <a:endParaRPr lang="en-US" altLang="uk-UA"/>
          </a:p>
        </p:txBody>
      </p:sp>
      <p:pic>
        <p:nvPicPr>
          <p:cNvPr id="180231" name="Picture 7">
            <a:extLst>
              <a:ext uri="{FF2B5EF4-FFF2-40B4-BE49-F238E27FC236}">
                <a16:creationId xmlns:a16="http://schemas.microsoft.com/office/drawing/2014/main" id="{267F2A49-3DD1-43E8-93CB-36D96AB12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1850" y="2074863"/>
            <a:ext cx="4346575" cy="3397250"/>
          </a:xfrm>
          <a:prstGeom prst="rect">
            <a:avLst/>
          </a:prstGeom>
          <a:noFill/>
          <a:extLst>
            <a:ext uri="{909E8E84-426E-40DD-AFC4-6F175D3DCCD1}">
              <a14:hiddenFill xmlns:a14="http://schemas.microsoft.com/office/drawing/2010/main">
                <a:solidFill>
                  <a:srgbClr val="FFFFFF"/>
                </a:solidFill>
              </a14:hiddenFill>
            </a:ext>
          </a:extLst>
        </p:spPr>
      </p:pic>
      <p:sp>
        <p:nvSpPr>
          <p:cNvPr id="180230" name="Text Box 6">
            <a:extLst>
              <a:ext uri="{FF2B5EF4-FFF2-40B4-BE49-F238E27FC236}">
                <a16:creationId xmlns:a16="http://schemas.microsoft.com/office/drawing/2014/main" id="{0645F356-AD0C-4EA7-80DD-138CA43FB0FD}"/>
              </a:ext>
            </a:extLst>
          </p:cNvPr>
          <p:cNvSpPr txBox="1">
            <a:spLocks noChangeArrowheads="1"/>
          </p:cNvSpPr>
          <p:nvPr/>
        </p:nvSpPr>
        <p:spPr bwMode="auto">
          <a:xfrm>
            <a:off x="6262688" y="4822825"/>
            <a:ext cx="1706562" cy="5016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400" b="1">
                <a:cs typeface="Arial" panose="020B0604020202020204" pitchFamily="34" charset="0"/>
              </a:rPr>
              <a:t>June ‘72</a:t>
            </a:r>
            <a:endParaRPr lang="en-US" altLang="uk-UA"/>
          </a:p>
        </p:txBody>
      </p:sp>
      <p:sp>
        <p:nvSpPr>
          <p:cNvPr id="180229" name="Text Box 5">
            <a:extLst>
              <a:ext uri="{FF2B5EF4-FFF2-40B4-BE49-F238E27FC236}">
                <a16:creationId xmlns:a16="http://schemas.microsoft.com/office/drawing/2014/main" id="{58D0ED33-2DB6-4D88-8019-B5C5EC64AE7E}"/>
              </a:ext>
            </a:extLst>
          </p:cNvPr>
          <p:cNvSpPr txBox="1">
            <a:spLocks noChangeArrowheads="1"/>
          </p:cNvSpPr>
          <p:nvPr/>
        </p:nvSpPr>
        <p:spPr bwMode="auto">
          <a:xfrm>
            <a:off x="311150"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Alveolar Sarcoid</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0229"/>
                                        </p:tgtEl>
                                        <p:attrNameLst>
                                          <p:attrName>style.visibility</p:attrName>
                                        </p:attrNameLst>
                                      </p:cBhvr>
                                      <p:to>
                                        <p:strVal val="visible"/>
                                      </p:to>
                                    </p:set>
                                    <p:animEffect transition="in" filter="wipe(up)">
                                      <p:cBhvr>
                                        <p:cTn id="7" dur="500"/>
                                        <p:tgtEl>
                                          <p:spTgt spid="180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9" grpId="0" autoUpdateAnimBg="0"/>
    </p:bldLst>
  </p:timing>
</p:sld>
</file>

<file path=ppt/slides/slide17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82282" name="Line 10">
            <a:extLst>
              <a:ext uri="{FF2B5EF4-FFF2-40B4-BE49-F238E27FC236}">
                <a16:creationId xmlns:a16="http://schemas.microsoft.com/office/drawing/2014/main" id="{67461970-91F5-4C29-9926-44505D27B9C4}"/>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2281" name="Rectangle 9">
            <a:extLst>
              <a:ext uri="{FF2B5EF4-FFF2-40B4-BE49-F238E27FC236}">
                <a16:creationId xmlns:a16="http://schemas.microsoft.com/office/drawing/2014/main" id="{6636B485-2526-411F-A7DF-FB9665ECEFB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2279" name="Rectangle 7">
            <a:extLst>
              <a:ext uri="{FF2B5EF4-FFF2-40B4-BE49-F238E27FC236}">
                <a16:creationId xmlns:a16="http://schemas.microsoft.com/office/drawing/2014/main" id="{CB08BDFA-1E35-4113-8E7A-780ACF4D604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Large Cavitary Lung Lesions</a:t>
            </a:r>
            <a:endParaRPr lang="en-US" altLang="uk-UA"/>
          </a:p>
        </p:txBody>
      </p:sp>
      <p:sp>
        <p:nvSpPr>
          <p:cNvPr id="182277" name="Rectangle 5">
            <a:extLst>
              <a:ext uri="{FF2B5EF4-FFF2-40B4-BE49-F238E27FC236}">
                <a16:creationId xmlns:a16="http://schemas.microsoft.com/office/drawing/2014/main" id="{3E7920D6-8C7B-4484-9431-D97F43874BF8}"/>
              </a:ext>
            </a:extLst>
          </p:cNvPr>
          <p:cNvSpPr>
            <a:spLocks noChangeArrowheads="1"/>
          </p:cNvSpPr>
          <p:nvPr/>
        </p:nvSpPr>
        <p:spPr bwMode="auto">
          <a:xfrm>
            <a:off x="2946400" y="3124200"/>
            <a:ext cx="3738563" cy="1905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Abscess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Carcinoma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TB</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2277">
                                            <p:txEl>
                                              <p:pRg st="0" end="0"/>
                                            </p:txEl>
                                          </p:spTgt>
                                        </p:tgtEl>
                                        <p:attrNameLst>
                                          <p:attrName>style.visibility</p:attrName>
                                        </p:attrNameLst>
                                      </p:cBhvr>
                                      <p:to>
                                        <p:strVal val="visible"/>
                                      </p:to>
                                    </p:set>
                                    <p:animEffect transition="in" filter="wipe(up)">
                                      <p:cBhvr>
                                        <p:cTn id="7" dur="500"/>
                                        <p:tgtEl>
                                          <p:spTgt spid="18227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2277">
                                            <p:txEl>
                                              <p:pRg st="1" end="1"/>
                                            </p:txEl>
                                          </p:spTgt>
                                        </p:tgtEl>
                                        <p:attrNameLst>
                                          <p:attrName>style.visibility</p:attrName>
                                        </p:attrNameLst>
                                      </p:cBhvr>
                                      <p:to>
                                        <p:strVal val="visible"/>
                                      </p:to>
                                    </p:set>
                                    <p:animEffect transition="in" filter="wipe(up)">
                                      <p:cBhvr>
                                        <p:cTn id="12" dur="500"/>
                                        <p:tgtEl>
                                          <p:spTgt spid="18227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2277">
                                            <p:txEl>
                                              <p:pRg st="2" end="2"/>
                                            </p:txEl>
                                          </p:spTgt>
                                        </p:tgtEl>
                                        <p:attrNameLst>
                                          <p:attrName>style.visibility</p:attrName>
                                        </p:attrNameLst>
                                      </p:cBhvr>
                                      <p:to>
                                        <p:strVal val="visible"/>
                                      </p:to>
                                    </p:set>
                                    <p:animEffect transition="in" filter="wipe(up)">
                                      <p:cBhvr>
                                        <p:cTn id="17" dur="500"/>
                                        <p:tgtEl>
                                          <p:spTgt spid="1822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build="p" autoUpdateAnimBg="0"/>
    </p:bldLst>
  </p:timing>
</p:sld>
</file>

<file path=ppt/slides/slide17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81254" name="Picture 6">
            <a:extLst>
              <a:ext uri="{FF2B5EF4-FFF2-40B4-BE49-F238E27FC236}">
                <a16:creationId xmlns:a16="http://schemas.microsoft.com/office/drawing/2014/main" id="{A75305FF-1832-43F8-8E78-E60F48380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700" y="1403350"/>
            <a:ext cx="3043238" cy="4565650"/>
          </a:xfrm>
          <a:prstGeom prst="rect">
            <a:avLst/>
          </a:prstGeom>
          <a:noFill/>
          <a:extLst>
            <a:ext uri="{909E8E84-426E-40DD-AFC4-6F175D3DCCD1}">
              <a14:hiddenFill xmlns:a14="http://schemas.microsoft.com/office/drawing/2010/main">
                <a:solidFill>
                  <a:srgbClr val="FFFFFF"/>
                </a:solidFill>
              </a14:hiddenFill>
            </a:ext>
          </a:extLst>
        </p:spPr>
      </p:pic>
      <p:sp>
        <p:nvSpPr>
          <p:cNvPr id="181253" name="Text Box 5">
            <a:extLst>
              <a:ext uri="{FF2B5EF4-FFF2-40B4-BE49-F238E27FC236}">
                <a16:creationId xmlns:a16="http://schemas.microsoft.com/office/drawing/2014/main" id="{666F9447-3BBA-428F-93CC-379BA10F45B3}"/>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Bronchogenic Carcinoma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1253"/>
                                        </p:tgtEl>
                                        <p:attrNameLst>
                                          <p:attrName>style.visibility</p:attrName>
                                        </p:attrNameLst>
                                      </p:cBhvr>
                                      <p:to>
                                        <p:strVal val="visible"/>
                                      </p:to>
                                    </p:set>
                                    <p:animEffect transition="in" filter="wipe(up)">
                                      <p:cBhvr>
                                        <p:cTn id="7" dur="500"/>
                                        <p:tgtEl>
                                          <p:spTgt spid="18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3" grpId="0" autoUpdateAnimBg="0"/>
    </p:bldLst>
  </p:timing>
</p:sld>
</file>

<file path=ppt/slides/slide17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83306" name="Line 10">
            <a:extLst>
              <a:ext uri="{FF2B5EF4-FFF2-40B4-BE49-F238E27FC236}">
                <a16:creationId xmlns:a16="http://schemas.microsoft.com/office/drawing/2014/main" id="{EDF9E97E-3888-41FA-894E-67108C0B235C}"/>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3305" name="Rectangle 9">
            <a:extLst>
              <a:ext uri="{FF2B5EF4-FFF2-40B4-BE49-F238E27FC236}">
                <a16:creationId xmlns:a16="http://schemas.microsoft.com/office/drawing/2014/main" id="{DA46A90F-4D2B-4391-9A94-78F033917FC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3303" name="Rectangle 7">
            <a:extLst>
              <a:ext uri="{FF2B5EF4-FFF2-40B4-BE49-F238E27FC236}">
                <a16:creationId xmlns:a16="http://schemas.microsoft.com/office/drawing/2014/main" id="{B118F073-2B70-44BE-B404-323AC1890FA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Bibasilar Interstitial Disease</a:t>
            </a:r>
            <a:endParaRPr lang="en-US" altLang="uk-UA"/>
          </a:p>
        </p:txBody>
      </p:sp>
      <p:sp>
        <p:nvSpPr>
          <p:cNvPr id="183301" name="Rectangle 5">
            <a:extLst>
              <a:ext uri="{FF2B5EF4-FFF2-40B4-BE49-F238E27FC236}">
                <a16:creationId xmlns:a16="http://schemas.microsoft.com/office/drawing/2014/main" id="{F3750A5E-BFA5-4DB6-8190-3CC29EAE0B3C}"/>
              </a:ext>
            </a:extLst>
          </p:cNvPr>
          <p:cNvSpPr>
            <a:spLocks noChangeArrowheads="1"/>
          </p:cNvSpPr>
          <p:nvPr/>
        </p:nvSpPr>
        <p:spPr bwMode="auto">
          <a:xfrm>
            <a:off x="2743200" y="2552700"/>
            <a:ext cx="4429125" cy="33909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1.	B</a:t>
            </a:r>
            <a:r>
              <a:rPr lang="en-US" altLang="uk-UA" sz="2800" b="1">
                <a:solidFill>
                  <a:schemeClr val="hlink"/>
                </a:solidFill>
                <a:effectLst/>
                <a:latin typeface="Helvetica" panose="020B0604020202020204" pitchFamily="34" charset="0"/>
              </a:rPr>
              <a:t>ronchiectasis</a:t>
            </a:r>
            <a:r>
              <a:rPr lang="en-US" altLang="uk-UA" sz="2800" b="1">
                <a:effectLst/>
                <a:latin typeface="Helvetica" panose="020B0604020202020204" pitchFamily="34" charset="0"/>
              </a:rPr>
              <a:t> </a:t>
            </a:r>
          </a:p>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2.	A</a:t>
            </a:r>
            <a:r>
              <a:rPr lang="en-US" altLang="uk-UA" sz="2800" b="1">
                <a:solidFill>
                  <a:schemeClr val="hlink"/>
                </a:solidFill>
                <a:effectLst/>
                <a:latin typeface="Helvetica" panose="020B0604020202020204" pitchFamily="34" charset="0"/>
              </a:rPr>
              <a:t>spiration</a:t>
            </a:r>
            <a:r>
              <a:rPr lang="en-US" altLang="uk-UA" sz="2800" b="1">
                <a:effectLst/>
                <a:latin typeface="Helvetica" panose="020B0604020202020204" pitchFamily="34" charset="0"/>
              </a:rPr>
              <a:t> </a:t>
            </a:r>
          </a:p>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3.	D</a:t>
            </a:r>
            <a:r>
              <a:rPr lang="en-US" altLang="uk-UA" sz="2800" b="1">
                <a:solidFill>
                  <a:schemeClr val="hlink"/>
                </a:solidFill>
                <a:effectLst/>
                <a:latin typeface="Helvetica" panose="020B0604020202020204" pitchFamily="34" charset="0"/>
              </a:rPr>
              <a:t>IP</a:t>
            </a:r>
            <a:r>
              <a:rPr lang="en-US" altLang="uk-UA" sz="2800" b="1">
                <a:effectLst/>
                <a:latin typeface="Helvetica" panose="020B0604020202020204" pitchFamily="34" charset="0"/>
              </a:rPr>
              <a:t> </a:t>
            </a:r>
          </a:p>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4.	A</a:t>
            </a:r>
            <a:r>
              <a:rPr lang="en-US" altLang="uk-UA" sz="2800" b="1">
                <a:solidFill>
                  <a:schemeClr val="hlink"/>
                </a:solidFill>
                <a:effectLst/>
                <a:latin typeface="Helvetica" panose="020B0604020202020204" pitchFamily="34" charset="0"/>
              </a:rPr>
              <a:t>sbestosis</a:t>
            </a:r>
            <a:r>
              <a:rPr lang="en-US" altLang="uk-UA" sz="2800" b="1">
                <a:effectLst/>
                <a:latin typeface="Helvetica" panose="020B0604020202020204" pitchFamily="34" charset="0"/>
              </a:rPr>
              <a:t> </a:t>
            </a:r>
          </a:p>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5.	S</a:t>
            </a:r>
            <a:r>
              <a:rPr lang="en-US" altLang="uk-UA" sz="2800" b="1">
                <a:solidFill>
                  <a:schemeClr val="hlink"/>
                </a:solidFill>
                <a:effectLst/>
                <a:latin typeface="Helvetica" panose="020B0604020202020204" pitchFamily="34" charset="0"/>
              </a:rPr>
              <a:t>ickle Cell Disease</a:t>
            </a:r>
            <a:r>
              <a:rPr lang="en-US" altLang="uk-UA" sz="2800" b="1">
                <a:effectLst/>
                <a:latin typeface="Helvetica" panose="020B0604020202020204" pitchFamily="34" charset="0"/>
              </a:rPr>
              <a:t> </a:t>
            </a:r>
          </a:p>
          <a:p>
            <a:pPr eaLnBrk="0" hangingPunct="0">
              <a:lnSpc>
                <a:spcPct val="95%"/>
              </a:lnSpc>
              <a:spcBef>
                <a:spcPct val="30%"/>
              </a:spcBef>
              <a:buClr>
                <a:schemeClr val="tx2"/>
              </a:buClr>
              <a:buSzPct val="50%"/>
              <a:buFont typeface="Zapf Dingbats"/>
              <a:buNone/>
            </a:pPr>
            <a:r>
              <a:rPr lang="en-US" altLang="uk-UA" sz="2800" b="1">
                <a:effectLst/>
                <a:latin typeface="Helvetica" panose="020B0604020202020204" pitchFamily="34" charset="0"/>
              </a:rPr>
              <a:t>6.	S</a:t>
            </a:r>
            <a:r>
              <a:rPr lang="en-US" altLang="uk-UA" sz="2800" b="1">
                <a:solidFill>
                  <a:schemeClr val="hlink"/>
                </a:solidFill>
                <a:effectLst/>
                <a:latin typeface="Helvetica" panose="020B0604020202020204" pitchFamily="34" charset="0"/>
              </a:rPr>
              <a:t>cleroderma</a:t>
            </a:r>
            <a:r>
              <a:rPr lang="en-US" altLang="uk-UA" sz="2800" b="1">
                <a:effectLst/>
                <a:latin typeface="Helvetica" panose="020B0604020202020204" pitchFamily="34" charset="0"/>
              </a:rPr>
              <a:t>	</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3301">
                                            <p:txEl>
                                              <p:pRg st="0" end="0"/>
                                            </p:txEl>
                                          </p:spTgt>
                                        </p:tgtEl>
                                        <p:attrNameLst>
                                          <p:attrName>style.visibility</p:attrName>
                                        </p:attrNameLst>
                                      </p:cBhvr>
                                      <p:to>
                                        <p:strVal val="visible"/>
                                      </p:to>
                                    </p:set>
                                    <p:animEffect transition="in" filter="wipe(up)">
                                      <p:cBhvr>
                                        <p:cTn id="7" dur="500"/>
                                        <p:tgtEl>
                                          <p:spTgt spid="1833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3301">
                                            <p:txEl>
                                              <p:pRg st="1" end="1"/>
                                            </p:txEl>
                                          </p:spTgt>
                                        </p:tgtEl>
                                        <p:attrNameLst>
                                          <p:attrName>style.visibility</p:attrName>
                                        </p:attrNameLst>
                                      </p:cBhvr>
                                      <p:to>
                                        <p:strVal val="visible"/>
                                      </p:to>
                                    </p:set>
                                    <p:animEffect transition="in" filter="wipe(up)">
                                      <p:cBhvr>
                                        <p:cTn id="12" dur="500"/>
                                        <p:tgtEl>
                                          <p:spTgt spid="18330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3301">
                                            <p:txEl>
                                              <p:pRg st="2" end="2"/>
                                            </p:txEl>
                                          </p:spTgt>
                                        </p:tgtEl>
                                        <p:attrNameLst>
                                          <p:attrName>style.visibility</p:attrName>
                                        </p:attrNameLst>
                                      </p:cBhvr>
                                      <p:to>
                                        <p:strVal val="visible"/>
                                      </p:to>
                                    </p:set>
                                    <p:animEffect transition="in" filter="wipe(up)">
                                      <p:cBhvr>
                                        <p:cTn id="17" dur="500"/>
                                        <p:tgtEl>
                                          <p:spTgt spid="18330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3301">
                                            <p:txEl>
                                              <p:pRg st="3" end="3"/>
                                            </p:txEl>
                                          </p:spTgt>
                                        </p:tgtEl>
                                        <p:attrNameLst>
                                          <p:attrName>style.visibility</p:attrName>
                                        </p:attrNameLst>
                                      </p:cBhvr>
                                      <p:to>
                                        <p:strVal val="visible"/>
                                      </p:to>
                                    </p:set>
                                    <p:animEffect transition="in" filter="wipe(up)">
                                      <p:cBhvr>
                                        <p:cTn id="22" dur="500"/>
                                        <p:tgtEl>
                                          <p:spTgt spid="18330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83301">
                                            <p:txEl>
                                              <p:pRg st="4" end="4"/>
                                            </p:txEl>
                                          </p:spTgt>
                                        </p:tgtEl>
                                        <p:attrNameLst>
                                          <p:attrName>style.visibility</p:attrName>
                                        </p:attrNameLst>
                                      </p:cBhvr>
                                      <p:to>
                                        <p:strVal val="visible"/>
                                      </p:to>
                                    </p:set>
                                    <p:animEffect transition="in" filter="wipe(up)">
                                      <p:cBhvr>
                                        <p:cTn id="27" dur="500"/>
                                        <p:tgtEl>
                                          <p:spTgt spid="18330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83301">
                                            <p:txEl>
                                              <p:pRg st="5" end="5"/>
                                            </p:txEl>
                                          </p:spTgt>
                                        </p:tgtEl>
                                        <p:attrNameLst>
                                          <p:attrName>style.visibility</p:attrName>
                                        </p:attrNameLst>
                                      </p:cBhvr>
                                      <p:to>
                                        <p:strVal val="visible"/>
                                      </p:to>
                                    </p:set>
                                    <p:animEffect transition="in" filter="wipe(up)">
                                      <p:cBhvr>
                                        <p:cTn id="32" dur="500"/>
                                        <p:tgtEl>
                                          <p:spTgt spid="18330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1" grpId="0" build="p" autoUpdateAnimBg="0"/>
    </p:bldLst>
  </p:timing>
</p:sld>
</file>

<file path=ppt/slides/slide17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84326" name="Picture 6">
            <a:extLst>
              <a:ext uri="{FF2B5EF4-FFF2-40B4-BE49-F238E27FC236}">
                <a16:creationId xmlns:a16="http://schemas.microsoft.com/office/drawing/2014/main" id="{07C1A3DB-EE0F-4974-A80B-3974F00E6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1252538"/>
            <a:ext cx="5730875" cy="4573587"/>
          </a:xfrm>
          <a:prstGeom prst="rect">
            <a:avLst/>
          </a:prstGeom>
          <a:noFill/>
          <a:extLst>
            <a:ext uri="{909E8E84-426E-40DD-AFC4-6F175D3DCCD1}">
              <a14:hiddenFill xmlns:a14="http://schemas.microsoft.com/office/drawing/2010/main">
                <a:solidFill>
                  <a:srgbClr val="FFFFFF"/>
                </a:solidFill>
              </a14:hiddenFill>
            </a:ext>
          </a:extLst>
        </p:spPr>
      </p:pic>
      <p:sp>
        <p:nvSpPr>
          <p:cNvPr id="184325" name="Text Box 5">
            <a:extLst>
              <a:ext uri="{FF2B5EF4-FFF2-40B4-BE49-F238E27FC236}">
                <a16:creationId xmlns:a16="http://schemas.microsoft.com/office/drawing/2014/main" id="{20BB4984-00C1-4913-BEEC-DC3E89B09A80}"/>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Scleroderma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4325"/>
                                        </p:tgtEl>
                                        <p:attrNameLst>
                                          <p:attrName>style.visibility</p:attrName>
                                        </p:attrNameLst>
                                      </p:cBhvr>
                                      <p:to>
                                        <p:strVal val="visible"/>
                                      </p:to>
                                    </p:set>
                                    <p:animEffect transition="in" filter="wipe(up)">
                                      <p:cBhvr>
                                        <p:cTn id="7" dur="500"/>
                                        <p:tgtEl>
                                          <p:spTgt spid="184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5" grpId="0" autoUpdateAnimBg="0"/>
    </p:bldLst>
  </p:timing>
</p:sld>
</file>

<file path=ppt/slides/slide17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87402" name="Line 10">
            <a:extLst>
              <a:ext uri="{FF2B5EF4-FFF2-40B4-BE49-F238E27FC236}">
                <a16:creationId xmlns:a16="http://schemas.microsoft.com/office/drawing/2014/main" id="{D7E51B8D-B277-44A0-AD85-F276E57B735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7401" name="Rectangle 9">
            <a:extLst>
              <a:ext uri="{FF2B5EF4-FFF2-40B4-BE49-F238E27FC236}">
                <a16:creationId xmlns:a16="http://schemas.microsoft.com/office/drawing/2014/main" id="{4FAB6E83-59AC-4A82-9786-3C20F8D8281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7399" name="Rectangle 7">
            <a:extLst>
              <a:ext uri="{FF2B5EF4-FFF2-40B4-BE49-F238E27FC236}">
                <a16:creationId xmlns:a16="http://schemas.microsoft.com/office/drawing/2014/main" id="{D2EE58FD-300E-4FDE-9A7F-77E567C2CE6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Upper Lobe Disease</a:t>
            </a:r>
            <a:endParaRPr lang="en-US" altLang="uk-UA"/>
          </a:p>
        </p:txBody>
      </p:sp>
      <p:sp>
        <p:nvSpPr>
          <p:cNvPr id="187397" name="Rectangle 5">
            <a:extLst>
              <a:ext uri="{FF2B5EF4-FFF2-40B4-BE49-F238E27FC236}">
                <a16:creationId xmlns:a16="http://schemas.microsoft.com/office/drawing/2014/main" id="{1B1B05FE-0A5F-4867-B270-878811F7AFC6}"/>
              </a:ext>
            </a:extLst>
          </p:cNvPr>
          <p:cNvSpPr>
            <a:spLocks noChangeArrowheads="1"/>
          </p:cNvSpPr>
          <p:nvPr/>
        </p:nvSpPr>
        <p:spPr bwMode="auto">
          <a:xfrm>
            <a:off x="914400" y="2667000"/>
            <a:ext cx="7246938" cy="3200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533400" indent="-5334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885825" indent="-428625"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238250" indent="-32385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11313" indent="-239713"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39938" indent="-211138"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4971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543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115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687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1. TB (2° TB)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2. Silicosis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3. Eosinophilic granuloma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4. Ankylosing spondylitis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5. PCP rxd with Pentamadine prophylaxis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7397">
                                            <p:txEl>
                                              <p:pRg st="0" end="0"/>
                                            </p:txEl>
                                          </p:spTgt>
                                        </p:tgtEl>
                                        <p:attrNameLst>
                                          <p:attrName>style.visibility</p:attrName>
                                        </p:attrNameLst>
                                      </p:cBhvr>
                                      <p:to>
                                        <p:strVal val="visible"/>
                                      </p:to>
                                    </p:set>
                                    <p:animEffect transition="in" filter="wipe(up)">
                                      <p:cBhvr>
                                        <p:cTn id="7" dur="500"/>
                                        <p:tgtEl>
                                          <p:spTgt spid="1873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7397">
                                            <p:txEl>
                                              <p:pRg st="1" end="1"/>
                                            </p:txEl>
                                          </p:spTgt>
                                        </p:tgtEl>
                                        <p:attrNameLst>
                                          <p:attrName>style.visibility</p:attrName>
                                        </p:attrNameLst>
                                      </p:cBhvr>
                                      <p:to>
                                        <p:strVal val="visible"/>
                                      </p:to>
                                    </p:set>
                                    <p:animEffect transition="in" filter="wipe(up)">
                                      <p:cBhvr>
                                        <p:cTn id="12" dur="500"/>
                                        <p:tgtEl>
                                          <p:spTgt spid="18739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7397">
                                            <p:txEl>
                                              <p:pRg st="2" end="2"/>
                                            </p:txEl>
                                          </p:spTgt>
                                        </p:tgtEl>
                                        <p:attrNameLst>
                                          <p:attrName>style.visibility</p:attrName>
                                        </p:attrNameLst>
                                      </p:cBhvr>
                                      <p:to>
                                        <p:strVal val="visible"/>
                                      </p:to>
                                    </p:set>
                                    <p:animEffect transition="in" filter="wipe(up)">
                                      <p:cBhvr>
                                        <p:cTn id="17" dur="500"/>
                                        <p:tgtEl>
                                          <p:spTgt spid="18739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7397">
                                            <p:txEl>
                                              <p:pRg st="3" end="3"/>
                                            </p:txEl>
                                          </p:spTgt>
                                        </p:tgtEl>
                                        <p:attrNameLst>
                                          <p:attrName>style.visibility</p:attrName>
                                        </p:attrNameLst>
                                      </p:cBhvr>
                                      <p:to>
                                        <p:strVal val="visible"/>
                                      </p:to>
                                    </p:set>
                                    <p:animEffect transition="in" filter="wipe(up)">
                                      <p:cBhvr>
                                        <p:cTn id="22" dur="500"/>
                                        <p:tgtEl>
                                          <p:spTgt spid="18739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87397">
                                            <p:txEl>
                                              <p:pRg st="4" end="4"/>
                                            </p:txEl>
                                          </p:spTgt>
                                        </p:tgtEl>
                                        <p:attrNameLst>
                                          <p:attrName>style.visibility</p:attrName>
                                        </p:attrNameLst>
                                      </p:cBhvr>
                                      <p:to>
                                        <p:strVal val="visible"/>
                                      </p:to>
                                    </p:set>
                                    <p:animEffect transition="in" filter="wipe(up)">
                                      <p:cBhvr>
                                        <p:cTn id="27" dur="500"/>
                                        <p:tgtEl>
                                          <p:spTgt spid="1873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7" grpId="0" build="p" autoUpdateAnimBg="0"/>
    </p:bldLst>
  </p:timing>
</p:sld>
</file>

<file path=ppt/slides/slide17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186374" name="Group 6">
            <a:extLst>
              <a:ext uri="{FF2B5EF4-FFF2-40B4-BE49-F238E27FC236}">
                <a16:creationId xmlns:a16="http://schemas.microsoft.com/office/drawing/2014/main" id="{27F20079-3F89-4303-B4F1-2AF28BF83300}"/>
              </a:ext>
            </a:extLst>
          </p:cNvPr>
          <p:cNvGrpSpPr>
            <a:grpSpLocks/>
          </p:cNvGrpSpPr>
          <p:nvPr/>
        </p:nvGrpSpPr>
        <p:grpSpPr bwMode="auto">
          <a:xfrm>
            <a:off x="2687638" y="1144588"/>
            <a:ext cx="3937000" cy="5005387"/>
            <a:chOff x="1640" y="655"/>
            <a:chExt cx="2480" cy="3153"/>
          </a:xfrm>
        </p:grpSpPr>
        <p:pic>
          <p:nvPicPr>
            <p:cNvPr id="186376" name="Picture 8">
              <a:extLst>
                <a:ext uri="{FF2B5EF4-FFF2-40B4-BE49-F238E27FC236}">
                  <a16:creationId xmlns:a16="http://schemas.microsoft.com/office/drawing/2014/main" id="{838B1571-FE86-42BD-8CF5-5823793419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 y="655"/>
              <a:ext cx="2480" cy="3153"/>
            </a:xfrm>
            <a:prstGeom prst="rect">
              <a:avLst/>
            </a:prstGeom>
            <a:noFill/>
            <a:extLst>
              <a:ext uri="{909E8E84-426E-40DD-AFC4-6F175D3DCCD1}">
                <a14:hiddenFill xmlns:a14="http://schemas.microsoft.com/office/drawing/2010/main">
                  <a:solidFill>
                    <a:srgbClr val="FFFFFF"/>
                  </a:solidFill>
                </a14:hiddenFill>
              </a:ext>
            </a:extLst>
          </p:spPr>
        </p:pic>
        <p:sp>
          <p:nvSpPr>
            <p:cNvPr id="186375" name="Rectangle 7">
              <a:extLst>
                <a:ext uri="{FF2B5EF4-FFF2-40B4-BE49-F238E27FC236}">
                  <a16:creationId xmlns:a16="http://schemas.microsoft.com/office/drawing/2014/main" id="{0C92253A-AFAD-46E1-848D-5C60836AE5B8}"/>
                </a:ext>
              </a:extLst>
            </p:cNvPr>
            <p:cNvSpPr>
              <a:spLocks noChangeArrowheads="1"/>
            </p:cNvSpPr>
            <p:nvPr/>
          </p:nvSpPr>
          <p:spPr bwMode="auto">
            <a:xfrm>
              <a:off x="2240" y="3418"/>
              <a:ext cx="973" cy="192"/>
            </a:xfrm>
            <a:prstGeom prst="rect">
              <a:avLst/>
            </a:prstGeom>
            <a:solidFill>
              <a:srgbClr val="000000"/>
            </a:solidFill>
            <a:ln w="9525">
              <a:solidFill>
                <a:srgbClr val="081D58"/>
              </a:solidFill>
              <a:miter lim="800%"/>
              <a:headEnd/>
              <a:tailEnd/>
            </a:ln>
          </p:spPr>
          <p:txBody>
            <a:bodyPr wrap="none" anchor="ctr"/>
            <a:lstStyle/>
            <a:p>
              <a:endParaRPr lang="uk-UA"/>
            </a:p>
          </p:txBody>
        </p:sp>
      </p:grpSp>
      <p:sp>
        <p:nvSpPr>
          <p:cNvPr id="186373" name="Text Box 5">
            <a:extLst>
              <a:ext uri="{FF2B5EF4-FFF2-40B4-BE49-F238E27FC236}">
                <a16:creationId xmlns:a16="http://schemas.microsoft.com/office/drawing/2014/main" id="{367AFA00-0170-4BD5-A17B-F5B15F758941}"/>
              </a:ext>
            </a:extLst>
          </p:cNvPr>
          <p:cNvSpPr txBox="1">
            <a:spLocks noChangeArrowheads="1"/>
          </p:cNvSpPr>
          <p:nvPr/>
        </p:nvSpPr>
        <p:spPr bwMode="auto">
          <a:xfrm>
            <a:off x="474663" y="468313"/>
            <a:ext cx="7880350"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Silicosis (Progressive Massive Fibrosis)</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6373"/>
                                        </p:tgtEl>
                                        <p:attrNameLst>
                                          <p:attrName>style.visibility</p:attrName>
                                        </p:attrNameLst>
                                      </p:cBhvr>
                                      <p:to>
                                        <p:strVal val="visible"/>
                                      </p:to>
                                    </p:set>
                                    <p:animEffect transition="in" filter="wipe(up)">
                                      <p:cBhvr>
                                        <p:cTn id="7" dur="500"/>
                                        <p:tgtEl>
                                          <p:spTgt spid="186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3" grpId="0" autoUpdateAnimBg="0"/>
    </p:bldLst>
  </p:timing>
</p:sld>
</file>

<file path=ppt/slides/slide17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88426" name="Line 10">
            <a:extLst>
              <a:ext uri="{FF2B5EF4-FFF2-40B4-BE49-F238E27FC236}">
                <a16:creationId xmlns:a16="http://schemas.microsoft.com/office/drawing/2014/main" id="{0DC3BD13-85F2-4454-9BE5-5C185DB92295}"/>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8425" name="Rectangle 9">
            <a:extLst>
              <a:ext uri="{FF2B5EF4-FFF2-40B4-BE49-F238E27FC236}">
                <a16:creationId xmlns:a16="http://schemas.microsoft.com/office/drawing/2014/main" id="{2340A7E0-4A7E-4A14-BA73-90C71CC37D5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88423" name="Rectangle 7">
            <a:extLst>
              <a:ext uri="{FF2B5EF4-FFF2-40B4-BE49-F238E27FC236}">
                <a16:creationId xmlns:a16="http://schemas.microsoft.com/office/drawing/2014/main" id="{FF512FD0-7B3C-46C8-8AF1-6B3F6066FC87}"/>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Micronodular Lung Disease</a:t>
            </a:r>
            <a:endParaRPr lang="en-US" altLang="uk-UA"/>
          </a:p>
        </p:txBody>
      </p:sp>
      <p:sp>
        <p:nvSpPr>
          <p:cNvPr id="188421" name="Rectangle 5">
            <a:extLst>
              <a:ext uri="{FF2B5EF4-FFF2-40B4-BE49-F238E27FC236}">
                <a16:creationId xmlns:a16="http://schemas.microsoft.com/office/drawing/2014/main" id="{D15AAFDC-B70B-4FF1-B02A-DB1FE5DEFBD4}"/>
              </a:ext>
            </a:extLst>
          </p:cNvPr>
          <p:cNvSpPr>
            <a:spLocks noChangeArrowheads="1"/>
          </p:cNvSpPr>
          <p:nvPr/>
        </p:nvSpPr>
        <p:spPr bwMode="auto">
          <a:xfrm>
            <a:off x="2743200" y="2895600"/>
            <a:ext cx="4633913" cy="2933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Mets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Sarcoid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Pneumoconiosis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Miliary TB</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8421">
                                            <p:txEl>
                                              <p:pRg st="0" end="0"/>
                                            </p:txEl>
                                          </p:spTgt>
                                        </p:tgtEl>
                                        <p:attrNameLst>
                                          <p:attrName>style.visibility</p:attrName>
                                        </p:attrNameLst>
                                      </p:cBhvr>
                                      <p:to>
                                        <p:strVal val="visible"/>
                                      </p:to>
                                    </p:set>
                                    <p:animEffect transition="in" filter="wipe(up)">
                                      <p:cBhvr>
                                        <p:cTn id="7" dur="500"/>
                                        <p:tgtEl>
                                          <p:spTgt spid="18842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8421">
                                            <p:txEl>
                                              <p:pRg st="1" end="1"/>
                                            </p:txEl>
                                          </p:spTgt>
                                        </p:tgtEl>
                                        <p:attrNameLst>
                                          <p:attrName>style.visibility</p:attrName>
                                        </p:attrNameLst>
                                      </p:cBhvr>
                                      <p:to>
                                        <p:strVal val="visible"/>
                                      </p:to>
                                    </p:set>
                                    <p:animEffect transition="in" filter="wipe(up)">
                                      <p:cBhvr>
                                        <p:cTn id="12" dur="500"/>
                                        <p:tgtEl>
                                          <p:spTgt spid="18842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8421">
                                            <p:txEl>
                                              <p:pRg st="2" end="2"/>
                                            </p:txEl>
                                          </p:spTgt>
                                        </p:tgtEl>
                                        <p:attrNameLst>
                                          <p:attrName>style.visibility</p:attrName>
                                        </p:attrNameLst>
                                      </p:cBhvr>
                                      <p:to>
                                        <p:strVal val="visible"/>
                                      </p:to>
                                    </p:set>
                                    <p:animEffect transition="in" filter="wipe(up)">
                                      <p:cBhvr>
                                        <p:cTn id="17" dur="500"/>
                                        <p:tgtEl>
                                          <p:spTgt spid="18842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8421">
                                            <p:txEl>
                                              <p:pRg st="3" end="3"/>
                                            </p:txEl>
                                          </p:spTgt>
                                        </p:tgtEl>
                                        <p:attrNameLst>
                                          <p:attrName>style.visibility</p:attrName>
                                        </p:attrNameLst>
                                      </p:cBhvr>
                                      <p:to>
                                        <p:strVal val="visible"/>
                                      </p:to>
                                    </p:set>
                                    <p:animEffect transition="in" filter="wipe(up)">
                                      <p:cBhvr>
                                        <p:cTn id="22" dur="500"/>
                                        <p:tgtEl>
                                          <p:spTgt spid="1884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1" grpId="0" build="p" autoUpdateAnimBg="0"/>
    </p:bldLst>
  </p:timing>
</p:sld>
</file>

<file path=ppt/slides/slide18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89446" name="Text Box 6">
            <a:extLst>
              <a:ext uri="{FF2B5EF4-FFF2-40B4-BE49-F238E27FC236}">
                <a16:creationId xmlns:a16="http://schemas.microsoft.com/office/drawing/2014/main" id="{89B0EA00-097C-4200-9121-E00D93A15C64}"/>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Sarcoid</a:t>
            </a:r>
            <a:endParaRPr lang="en-US" altLang="uk-UA">
              <a:latin typeface="Arial" panose="020B0604020202020204" pitchFamily="34" charset="0"/>
            </a:endParaRPr>
          </a:p>
        </p:txBody>
      </p:sp>
      <p:pic>
        <p:nvPicPr>
          <p:cNvPr id="189445" name="Picture 5">
            <a:extLst>
              <a:ext uri="{FF2B5EF4-FFF2-40B4-BE49-F238E27FC236}">
                <a16:creationId xmlns:a16="http://schemas.microsoft.com/office/drawing/2014/main" id="{85AAB9EE-73CC-4078-849B-21BEF4701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125" y="1252538"/>
            <a:ext cx="6042025" cy="45735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9446"/>
                                        </p:tgtEl>
                                        <p:attrNameLst>
                                          <p:attrName>style.visibility</p:attrName>
                                        </p:attrNameLst>
                                      </p:cBhvr>
                                      <p:to>
                                        <p:strVal val="visible"/>
                                      </p:to>
                                    </p:set>
                                    <p:animEffect transition="in" filter="wipe(up)">
                                      <p:cBhvr>
                                        <p:cTn id="7" dur="500"/>
                                        <p:tgtEl>
                                          <p:spTgt spid="189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6" grpId="0" autoUpdateAnimBg="0"/>
    </p:bldLst>
  </p:timing>
</p:sld>
</file>

<file path=ppt/slides/slide18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90474" name="Line 10">
            <a:extLst>
              <a:ext uri="{FF2B5EF4-FFF2-40B4-BE49-F238E27FC236}">
                <a16:creationId xmlns:a16="http://schemas.microsoft.com/office/drawing/2014/main" id="{F0D5D2AB-4615-4B68-B886-5520F5F7F6B9}"/>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0473" name="Rectangle 9">
            <a:extLst>
              <a:ext uri="{FF2B5EF4-FFF2-40B4-BE49-F238E27FC236}">
                <a16:creationId xmlns:a16="http://schemas.microsoft.com/office/drawing/2014/main" id="{19CB6468-BFE6-4CEF-9FEC-220C3A063DA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0471" name="Rectangle 7">
            <a:extLst>
              <a:ext uri="{FF2B5EF4-FFF2-40B4-BE49-F238E27FC236}">
                <a16:creationId xmlns:a16="http://schemas.microsoft.com/office/drawing/2014/main" id="{856FC878-37DB-49EE-A374-D27189A5646E}"/>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Chronic Interstitial Disease</a:t>
            </a:r>
            <a:br>
              <a:rPr lang="en-US" altLang="uk-UA">
                <a:effectLst/>
                <a:latin typeface="Helvetica" panose="020B0604020202020204" pitchFamily="34" charset="0"/>
              </a:rPr>
            </a:br>
            <a:r>
              <a:rPr lang="en-US" altLang="uk-UA" sz="2600">
                <a:effectLst/>
                <a:latin typeface="Helvetica" panose="020B0604020202020204" pitchFamily="34" charset="0"/>
              </a:rPr>
              <a:t>Pulmonary Fibrosis</a:t>
            </a:r>
            <a:endParaRPr lang="en-US" altLang="uk-UA"/>
          </a:p>
        </p:txBody>
      </p:sp>
      <p:sp>
        <p:nvSpPr>
          <p:cNvPr id="190469" name="Rectangle 5">
            <a:extLst>
              <a:ext uri="{FF2B5EF4-FFF2-40B4-BE49-F238E27FC236}">
                <a16:creationId xmlns:a16="http://schemas.microsoft.com/office/drawing/2014/main" id="{AF1AA126-B69E-479D-85AF-336DDC5DF9EC}"/>
              </a:ext>
            </a:extLst>
          </p:cNvPr>
          <p:cNvSpPr>
            <a:spLocks noChangeArrowheads="1"/>
          </p:cNvSpPr>
          <p:nvPr/>
        </p:nvSpPr>
        <p:spPr bwMode="auto">
          <a:xfrm>
            <a:off x="1735138" y="2319338"/>
            <a:ext cx="6791325" cy="391953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1.	P</a:t>
            </a:r>
            <a:r>
              <a:rPr lang="en-US" altLang="uk-UA" sz="2800" b="1">
                <a:solidFill>
                  <a:schemeClr val="hlink"/>
                </a:solidFill>
                <a:effectLst/>
                <a:latin typeface="Helvetica" panose="020B0604020202020204" pitchFamily="34" charset="0"/>
              </a:rPr>
              <a:t>neumoconiosis</a:t>
            </a:r>
            <a:r>
              <a:rPr lang="en-US" altLang="uk-UA" sz="2800" b="1">
                <a:effectLst/>
                <a:latin typeface="Helvetica" panose="020B0604020202020204" pitchFamily="34" charset="0"/>
              </a:rPr>
              <a:t>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2.	I</a:t>
            </a:r>
            <a:r>
              <a:rPr lang="en-US" altLang="uk-UA" sz="2800" b="1">
                <a:solidFill>
                  <a:schemeClr val="hlink"/>
                </a:solidFill>
                <a:effectLst/>
                <a:latin typeface="Helvetica" panose="020B0604020202020204" pitchFamily="34" charset="0"/>
              </a:rPr>
              <a:t>nterstitial Pneumonia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3.	G</a:t>
            </a:r>
            <a:r>
              <a:rPr lang="en-US" altLang="uk-UA" sz="2800" b="1">
                <a:solidFill>
                  <a:schemeClr val="hlink"/>
                </a:solidFill>
                <a:effectLst/>
                <a:latin typeface="Helvetica" panose="020B0604020202020204" pitchFamily="34" charset="0"/>
              </a:rPr>
              <a:t>ranulomatous disease</a:t>
            </a:r>
            <a:r>
              <a:rPr lang="en-US" altLang="uk-UA" sz="2800" b="1">
                <a:effectLst/>
                <a:latin typeface="Helvetica" panose="020B0604020202020204" pitchFamily="34" charset="0"/>
              </a:rPr>
              <a:t>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4.	N</a:t>
            </a:r>
            <a:r>
              <a:rPr lang="en-US" altLang="uk-UA" sz="2800" b="1">
                <a:solidFill>
                  <a:schemeClr val="hlink"/>
                </a:solidFill>
                <a:effectLst/>
                <a:latin typeface="Helvetica" panose="020B0604020202020204" pitchFamily="34" charset="0"/>
              </a:rPr>
              <a:t>eoplastic disease</a:t>
            </a:r>
            <a:r>
              <a:rPr lang="en-US" altLang="uk-UA" sz="2800" b="1">
                <a:effectLst/>
                <a:latin typeface="Helvetica" panose="020B0604020202020204" pitchFamily="34" charset="0"/>
              </a:rPr>
              <a:t>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5.	I</a:t>
            </a:r>
            <a:r>
              <a:rPr lang="en-US" altLang="uk-UA" sz="2800" b="1">
                <a:solidFill>
                  <a:schemeClr val="hlink"/>
                </a:solidFill>
                <a:effectLst/>
                <a:latin typeface="Helvetica" panose="020B0604020202020204" pitchFamily="34" charset="0"/>
              </a:rPr>
              <a:t>diopathic fibrosis</a:t>
            </a:r>
            <a:r>
              <a:rPr lang="en-US" altLang="uk-UA" sz="2800" b="1">
                <a:effectLst/>
                <a:latin typeface="Helvetica" panose="020B0604020202020204" pitchFamily="34" charset="0"/>
              </a:rPr>
              <a:t>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6.	C</a:t>
            </a:r>
            <a:r>
              <a:rPr lang="en-US" altLang="uk-UA" sz="2800" b="1">
                <a:solidFill>
                  <a:schemeClr val="hlink"/>
                </a:solidFill>
                <a:effectLst/>
                <a:latin typeface="Helvetica" panose="020B0604020202020204" pitchFamily="34" charset="0"/>
              </a:rPr>
              <a:t>ollagen vascular disease</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0469">
                                            <p:txEl>
                                              <p:pRg st="0" end="0"/>
                                            </p:txEl>
                                          </p:spTgt>
                                        </p:tgtEl>
                                        <p:attrNameLst>
                                          <p:attrName>style.visibility</p:attrName>
                                        </p:attrNameLst>
                                      </p:cBhvr>
                                      <p:to>
                                        <p:strVal val="visible"/>
                                      </p:to>
                                    </p:set>
                                    <p:animEffect transition="in" filter="wipe(up)">
                                      <p:cBhvr>
                                        <p:cTn id="7" dur="500"/>
                                        <p:tgtEl>
                                          <p:spTgt spid="19046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0469">
                                            <p:txEl>
                                              <p:pRg st="1" end="1"/>
                                            </p:txEl>
                                          </p:spTgt>
                                        </p:tgtEl>
                                        <p:attrNameLst>
                                          <p:attrName>style.visibility</p:attrName>
                                        </p:attrNameLst>
                                      </p:cBhvr>
                                      <p:to>
                                        <p:strVal val="visible"/>
                                      </p:to>
                                    </p:set>
                                    <p:animEffect transition="in" filter="wipe(up)">
                                      <p:cBhvr>
                                        <p:cTn id="12" dur="500"/>
                                        <p:tgtEl>
                                          <p:spTgt spid="19046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0469">
                                            <p:txEl>
                                              <p:pRg st="2" end="2"/>
                                            </p:txEl>
                                          </p:spTgt>
                                        </p:tgtEl>
                                        <p:attrNameLst>
                                          <p:attrName>style.visibility</p:attrName>
                                        </p:attrNameLst>
                                      </p:cBhvr>
                                      <p:to>
                                        <p:strVal val="visible"/>
                                      </p:to>
                                    </p:set>
                                    <p:animEffect transition="in" filter="wipe(up)">
                                      <p:cBhvr>
                                        <p:cTn id="17" dur="500"/>
                                        <p:tgtEl>
                                          <p:spTgt spid="19046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0469">
                                            <p:txEl>
                                              <p:pRg st="3" end="3"/>
                                            </p:txEl>
                                          </p:spTgt>
                                        </p:tgtEl>
                                        <p:attrNameLst>
                                          <p:attrName>style.visibility</p:attrName>
                                        </p:attrNameLst>
                                      </p:cBhvr>
                                      <p:to>
                                        <p:strVal val="visible"/>
                                      </p:to>
                                    </p:set>
                                    <p:animEffect transition="in" filter="wipe(up)">
                                      <p:cBhvr>
                                        <p:cTn id="22" dur="500"/>
                                        <p:tgtEl>
                                          <p:spTgt spid="19046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90469">
                                            <p:txEl>
                                              <p:pRg st="4" end="4"/>
                                            </p:txEl>
                                          </p:spTgt>
                                        </p:tgtEl>
                                        <p:attrNameLst>
                                          <p:attrName>style.visibility</p:attrName>
                                        </p:attrNameLst>
                                      </p:cBhvr>
                                      <p:to>
                                        <p:strVal val="visible"/>
                                      </p:to>
                                    </p:set>
                                    <p:animEffect transition="in" filter="wipe(up)">
                                      <p:cBhvr>
                                        <p:cTn id="27" dur="500"/>
                                        <p:tgtEl>
                                          <p:spTgt spid="19046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0469">
                                            <p:txEl>
                                              <p:pRg st="5" end="5"/>
                                            </p:txEl>
                                          </p:spTgt>
                                        </p:tgtEl>
                                        <p:attrNameLst>
                                          <p:attrName>style.visibility</p:attrName>
                                        </p:attrNameLst>
                                      </p:cBhvr>
                                      <p:to>
                                        <p:strVal val="visible"/>
                                      </p:to>
                                    </p:set>
                                    <p:animEffect transition="in" filter="wipe(up)">
                                      <p:cBhvr>
                                        <p:cTn id="32" dur="500"/>
                                        <p:tgtEl>
                                          <p:spTgt spid="1904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9" grpId="0" build="p" autoUpdateAnimBg="0"/>
    </p:bldLst>
  </p:timing>
</p:sld>
</file>

<file path=ppt/slides/slide18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91495" name="Text Box 7">
            <a:extLst>
              <a:ext uri="{FF2B5EF4-FFF2-40B4-BE49-F238E27FC236}">
                <a16:creationId xmlns:a16="http://schemas.microsoft.com/office/drawing/2014/main" id="{B908E554-07C7-458C-B23A-0B3E40214A13}"/>
              </a:ext>
            </a:extLst>
          </p:cNvPr>
          <p:cNvSpPr txBox="1">
            <a:spLocks noChangeArrowheads="1"/>
          </p:cNvSpPr>
          <p:nvPr/>
        </p:nvSpPr>
        <p:spPr bwMode="auto">
          <a:xfrm>
            <a:off x="474663" y="468313"/>
            <a:ext cx="588962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Idiopathic Interstitial Fibrosis</a:t>
            </a:r>
            <a:endParaRPr lang="en-US" altLang="uk-UA">
              <a:latin typeface="Arial" panose="020B0604020202020204" pitchFamily="34" charset="0"/>
            </a:endParaRPr>
          </a:p>
        </p:txBody>
      </p:sp>
      <p:pic>
        <p:nvPicPr>
          <p:cNvPr id="191494" name="Picture 6">
            <a:extLst>
              <a:ext uri="{FF2B5EF4-FFF2-40B4-BE49-F238E27FC236}">
                <a16:creationId xmlns:a16="http://schemas.microsoft.com/office/drawing/2014/main" id="{931150E5-10FA-4805-A479-ABA897F3E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639%"/>
          <a:stretch>
            <a:fillRect/>
          </a:stretch>
        </p:blipFill>
        <p:spPr bwMode="auto">
          <a:xfrm>
            <a:off x="1190625" y="1473200"/>
            <a:ext cx="3446463" cy="4568825"/>
          </a:xfrm>
          <a:prstGeom prst="rect">
            <a:avLst/>
          </a:prstGeom>
          <a:noFill/>
          <a:extLst>
            <a:ext uri="{909E8E84-426E-40DD-AFC4-6F175D3DCCD1}">
              <a14:hiddenFill xmlns:a14="http://schemas.microsoft.com/office/drawing/2010/main">
                <a:solidFill>
                  <a:srgbClr val="FFFFFF"/>
                </a:solidFill>
              </a14:hiddenFill>
            </a:ext>
          </a:extLst>
        </p:spPr>
      </p:pic>
      <p:pic>
        <p:nvPicPr>
          <p:cNvPr id="191493" name="Picture 5">
            <a:extLst>
              <a:ext uri="{FF2B5EF4-FFF2-40B4-BE49-F238E27FC236}">
                <a16:creationId xmlns:a16="http://schemas.microsoft.com/office/drawing/2014/main" id="{29138262-D7F0-4D63-A599-BA6D86730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8" y="2355850"/>
            <a:ext cx="3395662" cy="29575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1495"/>
                                        </p:tgtEl>
                                        <p:attrNameLst>
                                          <p:attrName>style.visibility</p:attrName>
                                        </p:attrNameLst>
                                      </p:cBhvr>
                                      <p:to>
                                        <p:strVal val="visible"/>
                                      </p:to>
                                    </p:set>
                                    <p:animEffect transition="in" filter="wipe(up)">
                                      <p:cBhvr>
                                        <p:cTn id="7" dur="500"/>
                                        <p:tgtEl>
                                          <p:spTgt spid="191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5" grpId="0" autoUpdateAnimBg="0"/>
    </p:bldLst>
  </p:timing>
</p:sld>
</file>

<file path=ppt/slides/slide18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95590" name="Picture 6">
            <a:extLst>
              <a:ext uri="{FF2B5EF4-FFF2-40B4-BE49-F238E27FC236}">
                <a16:creationId xmlns:a16="http://schemas.microsoft.com/office/drawing/2014/main" id="{5734769F-B76F-40AB-BD12-0FE4458A5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550" y="1255713"/>
            <a:ext cx="5338763" cy="4565650"/>
          </a:xfrm>
          <a:prstGeom prst="rect">
            <a:avLst/>
          </a:prstGeom>
          <a:noFill/>
          <a:extLst>
            <a:ext uri="{909E8E84-426E-40DD-AFC4-6F175D3DCCD1}">
              <a14:hiddenFill xmlns:a14="http://schemas.microsoft.com/office/drawing/2010/main">
                <a:solidFill>
                  <a:srgbClr val="FFFFFF"/>
                </a:solidFill>
              </a14:hiddenFill>
            </a:ext>
          </a:extLst>
        </p:spPr>
      </p:pic>
      <p:sp>
        <p:nvSpPr>
          <p:cNvPr id="195589" name="Text Box 5">
            <a:extLst>
              <a:ext uri="{FF2B5EF4-FFF2-40B4-BE49-F238E27FC236}">
                <a16:creationId xmlns:a16="http://schemas.microsoft.com/office/drawing/2014/main" id="{4052EB2B-D46B-44A8-9A2C-6D992E5DB50B}"/>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Congestive Heart Failure</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5589"/>
                                        </p:tgtEl>
                                        <p:attrNameLst>
                                          <p:attrName>style.visibility</p:attrName>
                                        </p:attrNameLst>
                                      </p:cBhvr>
                                      <p:to>
                                        <p:strVal val="visible"/>
                                      </p:to>
                                    </p:set>
                                    <p:animEffect transition="in" filter="wipe(up)">
                                      <p:cBhvr>
                                        <p:cTn id="7" dur="500"/>
                                        <p:tgtEl>
                                          <p:spTgt spid="195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9" grpId="0" autoUpdateAnimBg="0"/>
    </p:bldLst>
  </p:timing>
</p:sld>
</file>

<file path=ppt/slides/slide18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96618" name="Line 10">
            <a:extLst>
              <a:ext uri="{FF2B5EF4-FFF2-40B4-BE49-F238E27FC236}">
                <a16:creationId xmlns:a16="http://schemas.microsoft.com/office/drawing/2014/main" id="{4DBDCA69-3A6C-4658-AEF7-3B8F1B3A9C5E}"/>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6617" name="Rectangle 9">
            <a:extLst>
              <a:ext uri="{FF2B5EF4-FFF2-40B4-BE49-F238E27FC236}">
                <a16:creationId xmlns:a16="http://schemas.microsoft.com/office/drawing/2014/main" id="{4B4D34A2-3D30-43E2-B144-F6823EB15F8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6615" name="Rectangle 7">
            <a:extLst>
              <a:ext uri="{FF2B5EF4-FFF2-40B4-BE49-F238E27FC236}">
                <a16:creationId xmlns:a16="http://schemas.microsoft.com/office/drawing/2014/main" id="{4BED2488-2C08-4DD1-B4FE-924D3C36E77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800">
                <a:effectLst/>
                <a:latin typeface="Helvetica" panose="020B0604020202020204" pitchFamily="34" charset="0"/>
              </a:rPr>
              <a:t>Rapidly Clearing Alveolar Infiltrate</a:t>
            </a:r>
            <a:endParaRPr lang="en-US" altLang="uk-UA"/>
          </a:p>
        </p:txBody>
      </p:sp>
      <p:sp>
        <p:nvSpPr>
          <p:cNvPr id="196613" name="Rectangle 5">
            <a:extLst>
              <a:ext uri="{FF2B5EF4-FFF2-40B4-BE49-F238E27FC236}">
                <a16:creationId xmlns:a16="http://schemas.microsoft.com/office/drawing/2014/main" id="{93B06989-4B32-4B95-8E98-A5B62349A969}"/>
              </a:ext>
            </a:extLst>
          </p:cNvPr>
          <p:cNvSpPr>
            <a:spLocks noChangeArrowheads="1"/>
          </p:cNvSpPr>
          <p:nvPr/>
        </p:nvSpPr>
        <p:spPr bwMode="auto">
          <a:xfrm>
            <a:off x="1841500" y="2863850"/>
            <a:ext cx="6257925" cy="30638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533400" indent="-5334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885825" indent="-428625"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238250" indent="-32385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11313" indent="-239713"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39938" indent="-211138"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4971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543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115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68738" indent="-211138"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Hemorrhage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Pulmonary edema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Aspiration </a:t>
            </a:r>
            <a:endParaRPr lang="en-US" altLang="uk-UA" sz="1100">
              <a:effectLst/>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Pneumococcal pneumonia</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6613">
                                            <p:txEl>
                                              <p:pRg st="0" end="0"/>
                                            </p:txEl>
                                          </p:spTgt>
                                        </p:tgtEl>
                                        <p:attrNameLst>
                                          <p:attrName>style.visibility</p:attrName>
                                        </p:attrNameLst>
                                      </p:cBhvr>
                                      <p:to>
                                        <p:strVal val="visible"/>
                                      </p:to>
                                    </p:set>
                                    <p:animEffect transition="in" filter="wipe(up)">
                                      <p:cBhvr>
                                        <p:cTn id="7" dur="500"/>
                                        <p:tgtEl>
                                          <p:spTgt spid="1966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6613">
                                            <p:txEl>
                                              <p:pRg st="1" end="1"/>
                                            </p:txEl>
                                          </p:spTgt>
                                        </p:tgtEl>
                                        <p:attrNameLst>
                                          <p:attrName>style.visibility</p:attrName>
                                        </p:attrNameLst>
                                      </p:cBhvr>
                                      <p:to>
                                        <p:strVal val="visible"/>
                                      </p:to>
                                    </p:set>
                                    <p:animEffect transition="in" filter="wipe(up)">
                                      <p:cBhvr>
                                        <p:cTn id="12" dur="500"/>
                                        <p:tgtEl>
                                          <p:spTgt spid="1966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6613">
                                            <p:txEl>
                                              <p:pRg st="2" end="2"/>
                                            </p:txEl>
                                          </p:spTgt>
                                        </p:tgtEl>
                                        <p:attrNameLst>
                                          <p:attrName>style.visibility</p:attrName>
                                        </p:attrNameLst>
                                      </p:cBhvr>
                                      <p:to>
                                        <p:strVal val="visible"/>
                                      </p:to>
                                    </p:set>
                                    <p:animEffect transition="in" filter="wipe(up)">
                                      <p:cBhvr>
                                        <p:cTn id="17" dur="500"/>
                                        <p:tgtEl>
                                          <p:spTgt spid="1966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6613">
                                            <p:txEl>
                                              <p:pRg st="3" end="3"/>
                                            </p:txEl>
                                          </p:spTgt>
                                        </p:tgtEl>
                                        <p:attrNameLst>
                                          <p:attrName>style.visibility</p:attrName>
                                        </p:attrNameLst>
                                      </p:cBhvr>
                                      <p:to>
                                        <p:strVal val="visible"/>
                                      </p:to>
                                    </p:set>
                                    <p:animEffect transition="in" filter="wipe(up)">
                                      <p:cBhvr>
                                        <p:cTn id="22" dur="500"/>
                                        <p:tgtEl>
                                          <p:spTgt spid="1966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3" grpId="0" build="p" autoUpdateAnimBg="0"/>
    </p:bldLst>
  </p:timing>
</p:sld>
</file>

<file path=ppt/slides/slide18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97641" name="Text Box 9">
            <a:extLst>
              <a:ext uri="{FF2B5EF4-FFF2-40B4-BE49-F238E27FC236}">
                <a16:creationId xmlns:a16="http://schemas.microsoft.com/office/drawing/2014/main" id="{D794DD17-0EA7-406F-BA04-C23136CBEB56}"/>
              </a:ext>
            </a:extLst>
          </p:cNvPr>
          <p:cNvSpPr txBox="1">
            <a:spLocks noChangeArrowheads="1"/>
          </p:cNvSpPr>
          <p:nvPr/>
        </p:nvSpPr>
        <p:spPr bwMode="auto">
          <a:xfrm>
            <a:off x="45561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Pulmonary Edema</a:t>
            </a:r>
            <a:endParaRPr lang="en-US" altLang="uk-UA">
              <a:latin typeface="Arial" panose="020B0604020202020204" pitchFamily="34" charset="0"/>
            </a:endParaRPr>
          </a:p>
        </p:txBody>
      </p:sp>
      <p:pic>
        <p:nvPicPr>
          <p:cNvPr id="197640" name="Picture 8">
            <a:extLst>
              <a:ext uri="{FF2B5EF4-FFF2-40B4-BE49-F238E27FC236}">
                <a16:creationId xmlns:a16="http://schemas.microsoft.com/office/drawing/2014/main" id="{3445DB53-544D-4A13-8D1D-CF5D9571E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17%" r="3%"/>
          <a:stretch>
            <a:fillRect/>
          </a:stretch>
        </p:blipFill>
        <p:spPr bwMode="auto">
          <a:xfrm>
            <a:off x="4757738" y="1736725"/>
            <a:ext cx="3930650" cy="3656013"/>
          </a:xfrm>
          <a:prstGeom prst="rect">
            <a:avLst/>
          </a:prstGeom>
          <a:noFill/>
          <a:extLst>
            <a:ext uri="{909E8E84-426E-40DD-AFC4-6F175D3DCCD1}">
              <a14:hiddenFill xmlns:a14="http://schemas.microsoft.com/office/drawing/2010/main">
                <a:solidFill>
                  <a:srgbClr val="FFFFFF"/>
                </a:solidFill>
              </a14:hiddenFill>
            </a:ext>
          </a:extLst>
        </p:spPr>
      </p:pic>
      <p:pic>
        <p:nvPicPr>
          <p:cNvPr id="197639" name="Picture 7">
            <a:extLst>
              <a:ext uri="{FF2B5EF4-FFF2-40B4-BE49-F238E27FC236}">
                <a16:creationId xmlns:a16="http://schemas.microsoft.com/office/drawing/2014/main" id="{388D4324-7CD5-4BC7-9859-D82EBA3E36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758%" r="10.887%"/>
          <a:stretch>
            <a:fillRect/>
          </a:stretch>
        </p:blipFill>
        <p:spPr bwMode="auto">
          <a:xfrm>
            <a:off x="630238" y="1682750"/>
            <a:ext cx="3606800" cy="3656013"/>
          </a:xfrm>
          <a:prstGeom prst="rect">
            <a:avLst/>
          </a:prstGeom>
          <a:noFill/>
          <a:extLst>
            <a:ext uri="{909E8E84-426E-40DD-AFC4-6F175D3DCCD1}">
              <a14:hiddenFill xmlns:a14="http://schemas.microsoft.com/office/drawing/2010/main">
                <a:solidFill>
                  <a:srgbClr val="FFFFFF"/>
                </a:solidFill>
              </a14:hiddenFill>
            </a:ext>
          </a:extLst>
        </p:spPr>
      </p:pic>
      <p:sp>
        <p:nvSpPr>
          <p:cNvPr id="197638" name="Text Box 6">
            <a:extLst>
              <a:ext uri="{FF2B5EF4-FFF2-40B4-BE49-F238E27FC236}">
                <a16:creationId xmlns:a16="http://schemas.microsoft.com/office/drawing/2014/main" id="{22C3D590-2A47-481C-9E2E-2EC17511CC39}"/>
              </a:ext>
            </a:extLst>
          </p:cNvPr>
          <p:cNvSpPr txBox="1">
            <a:spLocks noChangeArrowheads="1"/>
          </p:cNvSpPr>
          <p:nvPr/>
        </p:nvSpPr>
        <p:spPr bwMode="auto">
          <a:xfrm>
            <a:off x="5678488" y="4829175"/>
            <a:ext cx="2438400" cy="54768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
              </a:spcBef>
            </a:pPr>
            <a:r>
              <a:rPr lang="en-US" altLang="uk-UA" sz="2700" b="1">
                <a:solidFill>
                  <a:schemeClr val="bg1"/>
                </a:solidFill>
                <a:cs typeface="Arial" panose="020B0604020202020204" pitchFamily="34" charset="0"/>
              </a:rPr>
              <a:t>Hours later</a:t>
            </a:r>
            <a:endParaRPr lang="en-US" altLang="uk-UA"/>
          </a:p>
        </p:txBody>
      </p:sp>
      <p:sp>
        <p:nvSpPr>
          <p:cNvPr id="197637" name="Text Box 5">
            <a:extLst>
              <a:ext uri="{FF2B5EF4-FFF2-40B4-BE49-F238E27FC236}">
                <a16:creationId xmlns:a16="http://schemas.microsoft.com/office/drawing/2014/main" id="{B6369B0D-0528-4F77-B75F-BF778A7513DF}"/>
              </a:ext>
            </a:extLst>
          </p:cNvPr>
          <p:cNvSpPr txBox="1">
            <a:spLocks noChangeArrowheads="1"/>
          </p:cNvSpPr>
          <p:nvPr/>
        </p:nvSpPr>
        <p:spPr bwMode="auto">
          <a:xfrm>
            <a:off x="1601788" y="4765675"/>
            <a:ext cx="1811337" cy="54768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798">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37160" tIns="68580" rIns="137160" bIns="68580">
            <a:spAutoFit/>
          </a:bodyPr>
          <a:lstStyle>
            <a:lvl1pPr defTabSz="1371600">
              <a:defRPr>
                <a:solidFill>
                  <a:schemeClr val="tx1"/>
                </a:solidFill>
                <a:latin typeface="Arial" panose="020B0604020202020204" pitchFamily="34" charset="0"/>
              </a:defRPr>
            </a:lvl1pPr>
            <a:lvl2pPr marL="685800" defTabSz="1371600">
              <a:defRPr>
                <a:solidFill>
                  <a:schemeClr val="tx1"/>
                </a:solidFill>
                <a:latin typeface="Arial" panose="020B0604020202020204" pitchFamily="34" charset="0"/>
              </a:defRPr>
            </a:lvl2pPr>
            <a:lvl3pPr marL="1371600" defTabSz="1371600">
              <a:defRPr>
                <a:solidFill>
                  <a:schemeClr val="tx1"/>
                </a:solidFill>
                <a:latin typeface="Arial" panose="020B0604020202020204" pitchFamily="34" charset="0"/>
              </a:defRPr>
            </a:lvl3pPr>
            <a:lvl4pPr marL="2057400" defTabSz="1371600">
              <a:defRPr>
                <a:solidFill>
                  <a:schemeClr val="tx1"/>
                </a:solidFill>
                <a:latin typeface="Arial" panose="020B0604020202020204" pitchFamily="34" charset="0"/>
              </a:defRPr>
            </a:lvl4pPr>
            <a:lvl5pPr marL="2743200" defTabSz="1371600">
              <a:defRPr>
                <a:solidFill>
                  <a:schemeClr val="tx1"/>
                </a:solidFill>
                <a:latin typeface="Arial" panose="020B0604020202020204" pitchFamily="34" charset="0"/>
              </a:defRPr>
            </a:lvl5pPr>
            <a:lvl6pPr marL="3200400" defTabSz="1371600" fontAlgn="base">
              <a:spcBef>
                <a:spcPct val="0%"/>
              </a:spcBef>
              <a:spcAft>
                <a:spcPct val="0%"/>
              </a:spcAft>
              <a:defRPr>
                <a:solidFill>
                  <a:schemeClr val="tx1"/>
                </a:solidFill>
                <a:latin typeface="Arial" panose="020B0604020202020204" pitchFamily="34" charset="0"/>
              </a:defRPr>
            </a:lvl6pPr>
            <a:lvl7pPr marL="3657600" defTabSz="1371600" fontAlgn="base">
              <a:spcBef>
                <a:spcPct val="0%"/>
              </a:spcBef>
              <a:spcAft>
                <a:spcPct val="0%"/>
              </a:spcAft>
              <a:defRPr>
                <a:solidFill>
                  <a:schemeClr val="tx1"/>
                </a:solidFill>
                <a:latin typeface="Arial" panose="020B0604020202020204" pitchFamily="34" charset="0"/>
              </a:defRPr>
            </a:lvl7pPr>
            <a:lvl8pPr marL="4114800" defTabSz="1371600" fontAlgn="base">
              <a:spcBef>
                <a:spcPct val="0%"/>
              </a:spcBef>
              <a:spcAft>
                <a:spcPct val="0%"/>
              </a:spcAft>
              <a:defRPr>
                <a:solidFill>
                  <a:schemeClr val="tx1"/>
                </a:solidFill>
                <a:latin typeface="Arial" panose="020B0604020202020204" pitchFamily="34" charset="0"/>
              </a:defRPr>
            </a:lvl8pPr>
            <a:lvl9pPr marL="4572000" defTabSz="1371600"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2700" b="1">
                <a:solidFill>
                  <a:schemeClr val="bg1"/>
                </a:solidFill>
                <a:cs typeface="Arial" panose="020B0604020202020204" pitchFamily="34" charset="0"/>
              </a:rPr>
              <a:t>3/29/96</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7641"/>
                                        </p:tgtEl>
                                        <p:attrNameLst>
                                          <p:attrName>style.visibility</p:attrName>
                                        </p:attrNameLst>
                                      </p:cBhvr>
                                      <p:to>
                                        <p:strVal val="visible"/>
                                      </p:to>
                                    </p:set>
                                    <p:animEffect transition="in" filter="wipe(up)">
                                      <p:cBhvr>
                                        <p:cTn id="7" dur="500"/>
                                        <p:tgtEl>
                                          <p:spTgt spid="197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41" grpId="0" autoUpdateAnimBg="0"/>
    </p:bldLst>
  </p:timing>
</p:sld>
</file>

<file path=ppt/slides/slide18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98666" name="Line 10">
            <a:extLst>
              <a:ext uri="{FF2B5EF4-FFF2-40B4-BE49-F238E27FC236}">
                <a16:creationId xmlns:a16="http://schemas.microsoft.com/office/drawing/2014/main" id="{684CEE6B-6B6C-4671-BDC0-031DDCE9B0E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8665" name="Rectangle 9">
            <a:extLst>
              <a:ext uri="{FF2B5EF4-FFF2-40B4-BE49-F238E27FC236}">
                <a16:creationId xmlns:a16="http://schemas.microsoft.com/office/drawing/2014/main" id="{B1C4EE34-227E-4A6C-BBBF-6D8AB5742C5B}"/>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98663" name="Rectangle 7">
            <a:extLst>
              <a:ext uri="{FF2B5EF4-FFF2-40B4-BE49-F238E27FC236}">
                <a16:creationId xmlns:a16="http://schemas.microsoft.com/office/drawing/2014/main" id="{86E9FE09-41D6-4BAF-BB66-74999B96049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Cavitating Pneumonia</a:t>
            </a:r>
            <a:endParaRPr lang="en-US" altLang="uk-UA"/>
          </a:p>
        </p:txBody>
      </p:sp>
      <p:sp>
        <p:nvSpPr>
          <p:cNvPr id="198661" name="Rectangle 5">
            <a:extLst>
              <a:ext uri="{FF2B5EF4-FFF2-40B4-BE49-F238E27FC236}">
                <a16:creationId xmlns:a16="http://schemas.microsoft.com/office/drawing/2014/main" id="{6CD85418-360B-451E-AD7B-E0448EBF558F}"/>
              </a:ext>
            </a:extLst>
          </p:cNvPr>
          <p:cNvSpPr>
            <a:spLocks noChangeArrowheads="1"/>
          </p:cNvSpPr>
          <p:nvPr/>
        </p:nvSpPr>
        <p:spPr bwMode="auto">
          <a:xfrm>
            <a:off x="2336800" y="2781300"/>
            <a:ext cx="6137275" cy="23622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Staph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Strep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TB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Gram negative (Klebsiella)</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8661">
                                            <p:txEl>
                                              <p:pRg st="0" end="0"/>
                                            </p:txEl>
                                          </p:spTgt>
                                        </p:tgtEl>
                                        <p:attrNameLst>
                                          <p:attrName>style.visibility</p:attrName>
                                        </p:attrNameLst>
                                      </p:cBhvr>
                                      <p:to>
                                        <p:strVal val="visible"/>
                                      </p:to>
                                    </p:set>
                                    <p:animEffect transition="in" filter="wipe(up)">
                                      <p:cBhvr>
                                        <p:cTn id="7" dur="500"/>
                                        <p:tgtEl>
                                          <p:spTgt spid="19866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8661">
                                            <p:txEl>
                                              <p:pRg st="1" end="1"/>
                                            </p:txEl>
                                          </p:spTgt>
                                        </p:tgtEl>
                                        <p:attrNameLst>
                                          <p:attrName>style.visibility</p:attrName>
                                        </p:attrNameLst>
                                      </p:cBhvr>
                                      <p:to>
                                        <p:strVal val="visible"/>
                                      </p:to>
                                    </p:set>
                                    <p:animEffect transition="in" filter="wipe(up)">
                                      <p:cBhvr>
                                        <p:cTn id="12" dur="500"/>
                                        <p:tgtEl>
                                          <p:spTgt spid="19866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8661">
                                            <p:txEl>
                                              <p:pRg st="2" end="2"/>
                                            </p:txEl>
                                          </p:spTgt>
                                        </p:tgtEl>
                                        <p:attrNameLst>
                                          <p:attrName>style.visibility</p:attrName>
                                        </p:attrNameLst>
                                      </p:cBhvr>
                                      <p:to>
                                        <p:strVal val="visible"/>
                                      </p:to>
                                    </p:set>
                                    <p:animEffect transition="in" filter="wipe(up)">
                                      <p:cBhvr>
                                        <p:cTn id="17" dur="500"/>
                                        <p:tgtEl>
                                          <p:spTgt spid="19866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8661">
                                            <p:txEl>
                                              <p:pRg st="3" end="3"/>
                                            </p:txEl>
                                          </p:spTgt>
                                        </p:tgtEl>
                                        <p:attrNameLst>
                                          <p:attrName>style.visibility</p:attrName>
                                        </p:attrNameLst>
                                      </p:cBhvr>
                                      <p:to>
                                        <p:strVal val="visible"/>
                                      </p:to>
                                    </p:set>
                                    <p:animEffect transition="in" filter="wipe(up)">
                                      <p:cBhvr>
                                        <p:cTn id="22" dur="500"/>
                                        <p:tgtEl>
                                          <p:spTgt spid="1986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build="p" autoUpdateAnimBg="0"/>
    </p:bldLst>
  </p:timing>
</p:sld>
</file>

<file path=ppt/slides/slide18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99686" name="Picture 6">
            <a:extLst>
              <a:ext uri="{FF2B5EF4-FFF2-40B4-BE49-F238E27FC236}">
                <a16:creationId xmlns:a16="http://schemas.microsoft.com/office/drawing/2014/main" id="{FDCA3581-4B8A-4FAF-8A98-2FDB380E8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1360488"/>
            <a:ext cx="5978525" cy="4570412"/>
          </a:xfrm>
          <a:prstGeom prst="rect">
            <a:avLst/>
          </a:prstGeom>
          <a:noFill/>
          <a:extLst>
            <a:ext uri="{909E8E84-426E-40DD-AFC4-6F175D3DCCD1}">
              <a14:hiddenFill xmlns:a14="http://schemas.microsoft.com/office/drawing/2010/main">
                <a:solidFill>
                  <a:srgbClr val="FFFFFF"/>
                </a:solidFill>
              </a14:hiddenFill>
            </a:ext>
          </a:extLst>
        </p:spPr>
      </p:pic>
      <p:sp>
        <p:nvSpPr>
          <p:cNvPr id="199685" name="Text Box 5">
            <a:extLst>
              <a:ext uri="{FF2B5EF4-FFF2-40B4-BE49-F238E27FC236}">
                <a16:creationId xmlns:a16="http://schemas.microsoft.com/office/drawing/2014/main" id="{940E06FE-66C1-422C-878F-DFC4C693A9A4}"/>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Staphylococcal Pneumonia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9685"/>
                                        </p:tgtEl>
                                        <p:attrNameLst>
                                          <p:attrName>style.visibility</p:attrName>
                                        </p:attrNameLst>
                                      </p:cBhvr>
                                      <p:to>
                                        <p:strVal val="visible"/>
                                      </p:to>
                                    </p:set>
                                    <p:animEffect transition="in" filter="wipe(up)">
                                      <p:cBhvr>
                                        <p:cTn id="7" dur="500"/>
                                        <p:tgtEl>
                                          <p:spTgt spid="199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5" grpId="0" autoUpdateAnimBg="0"/>
    </p:bldLst>
  </p:timing>
</p:sld>
</file>

<file path=ppt/slides/slide18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85705" name="Group 9">
            <a:extLst>
              <a:ext uri="{FF2B5EF4-FFF2-40B4-BE49-F238E27FC236}">
                <a16:creationId xmlns:a16="http://schemas.microsoft.com/office/drawing/2014/main" id="{3668E042-B22B-45F3-A77E-8E6959535ABD}"/>
              </a:ext>
            </a:extLst>
          </p:cNvPr>
          <p:cNvGrpSpPr>
            <a:grpSpLocks/>
          </p:cNvGrpSpPr>
          <p:nvPr/>
        </p:nvGrpSpPr>
        <p:grpSpPr bwMode="auto">
          <a:xfrm>
            <a:off x="1588" y="4763"/>
            <a:ext cx="9140825" cy="6850062"/>
            <a:chOff x="0" y="0"/>
            <a:chExt cx="5758" cy="4315"/>
          </a:xfrm>
        </p:grpSpPr>
        <p:grpSp>
          <p:nvGrpSpPr>
            <p:cNvPr id="285708" name="Group 12">
              <a:extLst>
                <a:ext uri="{FF2B5EF4-FFF2-40B4-BE49-F238E27FC236}">
                  <a16:creationId xmlns:a16="http://schemas.microsoft.com/office/drawing/2014/main" id="{C00ED277-179A-472C-B333-7F3D72025F5D}"/>
                </a:ext>
              </a:extLst>
            </p:cNvPr>
            <p:cNvGrpSpPr>
              <a:grpSpLocks/>
            </p:cNvGrpSpPr>
            <p:nvPr/>
          </p:nvGrpSpPr>
          <p:grpSpPr bwMode="auto">
            <a:xfrm>
              <a:off x="1728" y="2230"/>
              <a:ext cx="4027" cy="2085"/>
              <a:chOff x="1728" y="2230"/>
              <a:chExt cx="4027" cy="2085"/>
            </a:xfrm>
          </p:grpSpPr>
          <p:sp>
            <p:nvSpPr>
              <p:cNvPr id="285713" name="Freeform 17">
                <a:extLst>
                  <a:ext uri="{FF2B5EF4-FFF2-40B4-BE49-F238E27FC236}">
                    <a16:creationId xmlns:a16="http://schemas.microsoft.com/office/drawing/2014/main" id="{29393650-B072-47C0-8134-68A6C9274C59}"/>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003399"/>
                  </a:gs>
                  <a:gs pos="100%">
                    <a:srgbClr val="003399">
                      <a:gamma/>
                      <a:shade val="90.98%"/>
                      <a:invGamma/>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85712" name="Freeform 16">
                <a:extLst>
                  <a:ext uri="{FF2B5EF4-FFF2-40B4-BE49-F238E27FC236}">
                    <a16:creationId xmlns:a16="http://schemas.microsoft.com/office/drawing/2014/main" id="{3360C2B7-E3F0-41A5-A3FB-D65140A9F309}"/>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rgbClr val="003399"/>
                  </a:gs>
                  <a:gs pos="100%">
                    <a:srgbClr val="003399">
                      <a:gamma/>
                      <a:shade val="90.98%"/>
                      <a:invGamma/>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85711" name="Freeform 15">
                <a:extLst>
                  <a:ext uri="{FF2B5EF4-FFF2-40B4-BE49-F238E27FC236}">
                    <a16:creationId xmlns:a16="http://schemas.microsoft.com/office/drawing/2014/main" id="{849667F9-3AD9-4DD4-A669-F80D9905C47A}"/>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003399">
                      <a:gamma/>
                      <a:shade val="81.961%"/>
                      <a:invGamma/>
                    </a:srgbClr>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85710" name="Freeform 14">
                <a:extLst>
                  <a:ext uri="{FF2B5EF4-FFF2-40B4-BE49-F238E27FC236}">
                    <a16:creationId xmlns:a16="http://schemas.microsoft.com/office/drawing/2014/main" id="{AC5F882B-A85C-42D1-A8C6-C46562AB18FF}"/>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33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85709" name="Freeform 13">
                <a:extLst>
                  <a:ext uri="{FF2B5EF4-FFF2-40B4-BE49-F238E27FC236}">
                    <a16:creationId xmlns:a16="http://schemas.microsoft.com/office/drawing/2014/main" id="{B66F1E93-4AEA-4EC1-9E37-0EAB4272211E}"/>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003399">
                      <a:gamma/>
                      <a:shade val="87.843%"/>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85707" name="Freeform 11">
              <a:extLst>
                <a:ext uri="{FF2B5EF4-FFF2-40B4-BE49-F238E27FC236}">
                  <a16:creationId xmlns:a16="http://schemas.microsoft.com/office/drawing/2014/main" id="{2EC439D5-0A26-4E1E-A50A-AE9B9B6212B9}"/>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003399">
                    <a:gamma/>
                    <a:shade val="84.706%"/>
                    <a:invGamma/>
                  </a:srgbClr>
                </a:gs>
                <a:gs pos="100%">
                  <a:srgbClr val="00339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85706" name="Freeform 10">
              <a:extLst>
                <a:ext uri="{FF2B5EF4-FFF2-40B4-BE49-F238E27FC236}">
                  <a16:creationId xmlns:a16="http://schemas.microsoft.com/office/drawing/2014/main" id="{9D918223-192A-45A3-BEA5-BE17FBA7193B}"/>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000514"/>
                </a:gs>
                <a:gs pos="100%">
                  <a:srgbClr val="0033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85702" name="Rectangle 6">
            <a:extLst>
              <a:ext uri="{FF2B5EF4-FFF2-40B4-BE49-F238E27FC236}">
                <a16:creationId xmlns:a16="http://schemas.microsoft.com/office/drawing/2014/main" id="{3CCC963C-5879-4FDA-B310-616590180076}"/>
              </a:ext>
            </a:extLst>
          </p:cNvPr>
          <p:cNvSpPr>
            <a:spLocks noChangeArrowheads="1"/>
          </p:cNvSpPr>
          <p:nvPr/>
        </p:nvSpPr>
        <p:spPr bwMode="auto">
          <a:xfrm>
            <a:off x="458788" y="279400"/>
            <a:ext cx="8229600" cy="1143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514"/>
                  </a:outerShdw>
                </a:effectLst>
              </a14:hiddenEffects>
            </a:ext>
          </a:extLst>
        </p:spPr>
        <p:txBody>
          <a:bodyPr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a:solidFill>
                  <a:schemeClr val="tx1"/>
                </a:solidFill>
                <a:latin typeface="Arial" panose="020B0604020202020204" pitchFamily="34" charset="0"/>
                <a:cs typeface="Arial" panose="020B0604020202020204" pitchFamily="34" charset="0"/>
              </a:rPr>
              <a:t>Extramedullary hematopoesis</a:t>
            </a:r>
            <a:endParaRPr lang="en-US" altLang="uk-UA"/>
          </a:p>
        </p:txBody>
      </p:sp>
      <p:pic>
        <p:nvPicPr>
          <p:cNvPr id="285701" name="Picture 5">
            <a:extLst>
              <a:ext uri="{FF2B5EF4-FFF2-40B4-BE49-F238E27FC236}">
                <a16:creationId xmlns:a16="http://schemas.microsoft.com/office/drawing/2014/main" id="{8ADF692B-55E7-4832-A65F-F5A6EFAD5F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3" y="1820863"/>
            <a:ext cx="3965575" cy="3914775"/>
          </a:xfrm>
          <a:prstGeom prst="rect">
            <a:avLst/>
          </a:prstGeom>
          <a:noFill/>
          <a:extLst>
            <a:ext uri="{909E8E84-426E-40DD-AFC4-6F175D3DCCD1}">
              <a14:hiddenFill xmlns:a14="http://schemas.microsoft.com/office/drawing/2010/main">
                <a:solidFill>
                  <a:srgbClr val="FFFFFF"/>
                </a:solidFill>
              </a14:hiddenFill>
            </a:ext>
          </a:extLst>
        </p:spPr>
      </p:pic>
      <p:pic>
        <p:nvPicPr>
          <p:cNvPr id="285700" name="Picture 4">
            <a:extLst>
              <a:ext uri="{FF2B5EF4-FFF2-40B4-BE49-F238E27FC236}">
                <a16:creationId xmlns:a16="http://schemas.microsoft.com/office/drawing/2014/main" id="{F344A160-C4BF-45F9-B1B0-A92F0C631D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888" y="1816100"/>
            <a:ext cx="3294062" cy="3876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02762" name="Line 10">
            <a:extLst>
              <a:ext uri="{FF2B5EF4-FFF2-40B4-BE49-F238E27FC236}">
                <a16:creationId xmlns:a16="http://schemas.microsoft.com/office/drawing/2014/main" id="{BF8B3A08-80EB-4F69-8BB3-D32CD7DB3404}"/>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2761" name="Rectangle 9">
            <a:extLst>
              <a:ext uri="{FF2B5EF4-FFF2-40B4-BE49-F238E27FC236}">
                <a16:creationId xmlns:a16="http://schemas.microsoft.com/office/drawing/2014/main" id="{02A51728-B11C-4F70-8933-28B63B04853C}"/>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2759" name="Rectangle 7">
            <a:extLst>
              <a:ext uri="{FF2B5EF4-FFF2-40B4-BE49-F238E27FC236}">
                <a16:creationId xmlns:a16="http://schemas.microsoft.com/office/drawing/2014/main" id="{A624D351-9378-482F-A4F9-7F273BE7B8B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4000">
                <a:effectLst/>
                <a:latin typeface="Helvetica" panose="020B0604020202020204" pitchFamily="34" charset="0"/>
              </a:rPr>
              <a:t>Masses with Air Bronchograms</a:t>
            </a:r>
            <a:endParaRPr lang="en-US" altLang="uk-UA"/>
          </a:p>
        </p:txBody>
      </p:sp>
      <p:sp>
        <p:nvSpPr>
          <p:cNvPr id="202757" name="Rectangle 5">
            <a:extLst>
              <a:ext uri="{FF2B5EF4-FFF2-40B4-BE49-F238E27FC236}">
                <a16:creationId xmlns:a16="http://schemas.microsoft.com/office/drawing/2014/main" id="{95D650B2-F12F-4317-8D11-4F623F106B13}"/>
              </a:ext>
            </a:extLst>
          </p:cNvPr>
          <p:cNvSpPr>
            <a:spLocks noChangeArrowheads="1"/>
          </p:cNvSpPr>
          <p:nvPr/>
        </p:nvSpPr>
        <p:spPr bwMode="auto">
          <a:xfrm>
            <a:off x="1109663" y="3009900"/>
            <a:ext cx="6916737" cy="245268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Lymphoma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Alveolar cell ca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Pseudolymphoma (Maltoma)</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2757">
                                            <p:txEl>
                                              <p:pRg st="0" end="0"/>
                                            </p:txEl>
                                          </p:spTgt>
                                        </p:tgtEl>
                                        <p:attrNameLst>
                                          <p:attrName>style.visibility</p:attrName>
                                        </p:attrNameLst>
                                      </p:cBhvr>
                                      <p:to>
                                        <p:strVal val="visible"/>
                                      </p:to>
                                    </p:set>
                                    <p:animEffect transition="in" filter="wipe(up)">
                                      <p:cBhvr>
                                        <p:cTn id="7" dur="500"/>
                                        <p:tgtEl>
                                          <p:spTgt spid="20275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2757">
                                            <p:txEl>
                                              <p:pRg st="1" end="1"/>
                                            </p:txEl>
                                          </p:spTgt>
                                        </p:tgtEl>
                                        <p:attrNameLst>
                                          <p:attrName>style.visibility</p:attrName>
                                        </p:attrNameLst>
                                      </p:cBhvr>
                                      <p:to>
                                        <p:strVal val="visible"/>
                                      </p:to>
                                    </p:set>
                                    <p:animEffect transition="in" filter="wipe(up)">
                                      <p:cBhvr>
                                        <p:cTn id="12" dur="500"/>
                                        <p:tgtEl>
                                          <p:spTgt spid="20275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2757">
                                            <p:txEl>
                                              <p:pRg st="2" end="2"/>
                                            </p:txEl>
                                          </p:spTgt>
                                        </p:tgtEl>
                                        <p:attrNameLst>
                                          <p:attrName>style.visibility</p:attrName>
                                        </p:attrNameLst>
                                      </p:cBhvr>
                                      <p:to>
                                        <p:strVal val="visible"/>
                                      </p:to>
                                    </p:set>
                                    <p:animEffect transition="in" filter="wipe(up)">
                                      <p:cBhvr>
                                        <p:cTn id="17" dur="500"/>
                                        <p:tgtEl>
                                          <p:spTgt spid="2027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build="p" autoUpdateAnimBg="0"/>
    </p:bldLst>
  </p:timing>
</p:sld>
</file>

<file path=ppt/slides/slide19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03782" name="Picture 6">
            <a:extLst>
              <a:ext uri="{FF2B5EF4-FFF2-40B4-BE49-F238E27FC236}">
                <a16:creationId xmlns:a16="http://schemas.microsoft.com/office/drawing/2014/main" id="{866EB89C-D33B-4D44-BCD2-7FD66B160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275" y="1301750"/>
            <a:ext cx="5421313" cy="4575175"/>
          </a:xfrm>
          <a:prstGeom prst="rect">
            <a:avLst/>
          </a:prstGeom>
          <a:noFill/>
          <a:extLst>
            <a:ext uri="{909E8E84-426E-40DD-AFC4-6F175D3DCCD1}">
              <a14:hiddenFill xmlns:a14="http://schemas.microsoft.com/office/drawing/2010/main">
                <a:solidFill>
                  <a:srgbClr val="FFFFFF"/>
                </a:solidFill>
              </a14:hiddenFill>
            </a:ext>
          </a:extLst>
        </p:spPr>
      </p:pic>
      <p:sp>
        <p:nvSpPr>
          <p:cNvPr id="203781" name="Text Box 5">
            <a:extLst>
              <a:ext uri="{FF2B5EF4-FFF2-40B4-BE49-F238E27FC236}">
                <a16:creationId xmlns:a16="http://schemas.microsoft.com/office/drawing/2014/main" id="{86345F5D-6543-4521-98E0-13D92F3A229D}"/>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Lymphoma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3781"/>
                                        </p:tgtEl>
                                        <p:attrNameLst>
                                          <p:attrName>style.visibility</p:attrName>
                                        </p:attrNameLst>
                                      </p:cBhvr>
                                      <p:to>
                                        <p:strVal val="visible"/>
                                      </p:to>
                                    </p:set>
                                    <p:animEffect transition="in" filter="wipe(up)">
                                      <p:cBhvr>
                                        <p:cTn id="7" dur="500"/>
                                        <p:tgtEl>
                                          <p:spTgt spid="203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81" grpId="0" autoUpdateAnimBg="0"/>
    </p:bldLst>
  </p:timing>
</p:sld>
</file>

<file path=ppt/slides/slide19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04810" name="Line 10">
            <a:extLst>
              <a:ext uri="{FF2B5EF4-FFF2-40B4-BE49-F238E27FC236}">
                <a16:creationId xmlns:a16="http://schemas.microsoft.com/office/drawing/2014/main" id="{78CA55AA-A551-42E2-BEB4-57D2813012DE}"/>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4809" name="Rectangle 9">
            <a:extLst>
              <a:ext uri="{FF2B5EF4-FFF2-40B4-BE49-F238E27FC236}">
                <a16:creationId xmlns:a16="http://schemas.microsoft.com/office/drawing/2014/main" id="{4EC47C02-7B04-4950-8A99-587514B5C4C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4807" name="Rectangle 7">
            <a:extLst>
              <a:ext uri="{FF2B5EF4-FFF2-40B4-BE49-F238E27FC236}">
                <a16:creationId xmlns:a16="http://schemas.microsoft.com/office/drawing/2014/main" id="{9F4CAD28-EDC3-4619-A7CC-8B6D6ED06BA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Hilar Adenopathy</a:t>
            </a:r>
            <a:endParaRPr lang="en-US" altLang="uk-UA"/>
          </a:p>
        </p:txBody>
      </p:sp>
      <p:sp>
        <p:nvSpPr>
          <p:cNvPr id="204805" name="Rectangle 5">
            <a:extLst>
              <a:ext uri="{FF2B5EF4-FFF2-40B4-BE49-F238E27FC236}">
                <a16:creationId xmlns:a16="http://schemas.microsoft.com/office/drawing/2014/main" id="{1376D678-1E8A-496F-92A2-7BD171AC3A1D}"/>
              </a:ext>
            </a:extLst>
          </p:cNvPr>
          <p:cNvSpPr>
            <a:spLocks noChangeArrowheads="1"/>
          </p:cNvSpPr>
          <p:nvPr/>
        </p:nvSpPr>
        <p:spPr bwMode="auto">
          <a:xfrm>
            <a:off x="2500313" y="2670175"/>
            <a:ext cx="4930775" cy="3200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1. Sarcoid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2. TB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3. Lymphoma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4. Bronchogenic ca </a:t>
            </a:r>
          </a:p>
          <a:p>
            <a:pPr eaLnBrk="0" hangingPunct="0">
              <a:lnSpc>
                <a:spcPct val="115%"/>
              </a:lnSpc>
              <a:spcBef>
                <a:spcPct val="30%"/>
              </a:spcBef>
              <a:buClr>
                <a:schemeClr val="tx2"/>
              </a:buClr>
              <a:buSzPct val="50%"/>
              <a:buFont typeface="Zapf Dingbats"/>
              <a:buNone/>
            </a:pPr>
            <a:r>
              <a:rPr lang="en-US" altLang="uk-UA" sz="2800" b="1">
                <a:effectLst/>
                <a:latin typeface="Helvetica" panose="020B0604020202020204" pitchFamily="34" charset="0"/>
              </a:rPr>
              <a:t>5. Mets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4805">
                                            <p:txEl>
                                              <p:pRg st="0" end="0"/>
                                            </p:txEl>
                                          </p:spTgt>
                                        </p:tgtEl>
                                        <p:attrNameLst>
                                          <p:attrName>style.visibility</p:attrName>
                                        </p:attrNameLst>
                                      </p:cBhvr>
                                      <p:to>
                                        <p:strVal val="visible"/>
                                      </p:to>
                                    </p:set>
                                    <p:animEffect transition="in" filter="wipe(up)">
                                      <p:cBhvr>
                                        <p:cTn id="7" dur="500"/>
                                        <p:tgtEl>
                                          <p:spTgt spid="20480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4805">
                                            <p:txEl>
                                              <p:pRg st="1" end="1"/>
                                            </p:txEl>
                                          </p:spTgt>
                                        </p:tgtEl>
                                        <p:attrNameLst>
                                          <p:attrName>style.visibility</p:attrName>
                                        </p:attrNameLst>
                                      </p:cBhvr>
                                      <p:to>
                                        <p:strVal val="visible"/>
                                      </p:to>
                                    </p:set>
                                    <p:animEffect transition="in" filter="wipe(up)">
                                      <p:cBhvr>
                                        <p:cTn id="12" dur="500"/>
                                        <p:tgtEl>
                                          <p:spTgt spid="20480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4805">
                                            <p:txEl>
                                              <p:pRg st="2" end="2"/>
                                            </p:txEl>
                                          </p:spTgt>
                                        </p:tgtEl>
                                        <p:attrNameLst>
                                          <p:attrName>style.visibility</p:attrName>
                                        </p:attrNameLst>
                                      </p:cBhvr>
                                      <p:to>
                                        <p:strVal val="visible"/>
                                      </p:to>
                                    </p:set>
                                    <p:animEffect transition="in" filter="wipe(up)">
                                      <p:cBhvr>
                                        <p:cTn id="17" dur="500"/>
                                        <p:tgtEl>
                                          <p:spTgt spid="20480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4805">
                                            <p:txEl>
                                              <p:pRg st="3" end="3"/>
                                            </p:txEl>
                                          </p:spTgt>
                                        </p:tgtEl>
                                        <p:attrNameLst>
                                          <p:attrName>style.visibility</p:attrName>
                                        </p:attrNameLst>
                                      </p:cBhvr>
                                      <p:to>
                                        <p:strVal val="visible"/>
                                      </p:to>
                                    </p:set>
                                    <p:animEffect transition="in" filter="wipe(up)">
                                      <p:cBhvr>
                                        <p:cTn id="22" dur="500"/>
                                        <p:tgtEl>
                                          <p:spTgt spid="20480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04805">
                                            <p:txEl>
                                              <p:pRg st="4" end="4"/>
                                            </p:txEl>
                                          </p:spTgt>
                                        </p:tgtEl>
                                        <p:attrNameLst>
                                          <p:attrName>style.visibility</p:attrName>
                                        </p:attrNameLst>
                                      </p:cBhvr>
                                      <p:to>
                                        <p:strVal val="visible"/>
                                      </p:to>
                                    </p:set>
                                    <p:animEffect transition="in" filter="wipe(up)">
                                      <p:cBhvr>
                                        <p:cTn id="27" dur="500"/>
                                        <p:tgtEl>
                                          <p:spTgt spid="20480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5" grpId="0" build="p" autoUpdateAnimBg="0"/>
    </p:bldLst>
  </p:timing>
</p:sld>
</file>

<file path=ppt/slides/slide19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05829" name="Picture 5">
            <a:extLst>
              <a:ext uri="{FF2B5EF4-FFF2-40B4-BE49-F238E27FC236}">
                <a16:creationId xmlns:a16="http://schemas.microsoft.com/office/drawing/2014/main" id="{92D41C1E-24A0-43F2-9852-8F9EA0110F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8" y="817563"/>
            <a:ext cx="4646612" cy="4551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06858" name="Line 10">
            <a:extLst>
              <a:ext uri="{FF2B5EF4-FFF2-40B4-BE49-F238E27FC236}">
                <a16:creationId xmlns:a16="http://schemas.microsoft.com/office/drawing/2014/main" id="{0ECEBB0C-DD7E-40EC-99DF-25D9D17A6176}"/>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6857" name="Rectangle 9">
            <a:extLst>
              <a:ext uri="{FF2B5EF4-FFF2-40B4-BE49-F238E27FC236}">
                <a16:creationId xmlns:a16="http://schemas.microsoft.com/office/drawing/2014/main" id="{575B92C8-D186-4229-A917-61EB4AF2C9C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6855" name="Rectangle 7">
            <a:extLst>
              <a:ext uri="{FF2B5EF4-FFF2-40B4-BE49-F238E27FC236}">
                <a16:creationId xmlns:a16="http://schemas.microsoft.com/office/drawing/2014/main" id="{9B2EBAA4-C0C1-4EBF-8C99-884218A732CA}"/>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Infiltrates with Effusion</a:t>
            </a:r>
            <a:endParaRPr lang="en-US" altLang="uk-UA"/>
          </a:p>
        </p:txBody>
      </p:sp>
      <p:sp>
        <p:nvSpPr>
          <p:cNvPr id="206853" name="Rectangle 5">
            <a:extLst>
              <a:ext uri="{FF2B5EF4-FFF2-40B4-BE49-F238E27FC236}">
                <a16:creationId xmlns:a16="http://schemas.microsoft.com/office/drawing/2014/main" id="{511541A5-120B-4040-AF87-F317A3346A20}"/>
              </a:ext>
            </a:extLst>
          </p:cNvPr>
          <p:cNvSpPr>
            <a:spLocks noChangeArrowheads="1"/>
          </p:cNvSpPr>
          <p:nvPr/>
        </p:nvSpPr>
        <p:spPr bwMode="auto">
          <a:xfrm>
            <a:off x="2336800" y="2781300"/>
            <a:ext cx="5283200" cy="24765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1.	Staph pneumonia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2.	Strep pneumonia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3.	TB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b="1">
                <a:effectLst/>
                <a:latin typeface="Helvetica" panose="020B0604020202020204" pitchFamily="34" charset="0"/>
              </a:rPr>
              <a:t>4.	Pulmonary infarct</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6853">
                                            <p:txEl>
                                              <p:pRg st="0" end="0"/>
                                            </p:txEl>
                                          </p:spTgt>
                                        </p:tgtEl>
                                        <p:attrNameLst>
                                          <p:attrName>style.visibility</p:attrName>
                                        </p:attrNameLst>
                                      </p:cBhvr>
                                      <p:to>
                                        <p:strVal val="visible"/>
                                      </p:to>
                                    </p:set>
                                    <p:animEffect transition="in" filter="wipe(up)">
                                      <p:cBhvr>
                                        <p:cTn id="7" dur="500"/>
                                        <p:tgtEl>
                                          <p:spTgt spid="2068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6853">
                                            <p:txEl>
                                              <p:pRg st="1" end="1"/>
                                            </p:txEl>
                                          </p:spTgt>
                                        </p:tgtEl>
                                        <p:attrNameLst>
                                          <p:attrName>style.visibility</p:attrName>
                                        </p:attrNameLst>
                                      </p:cBhvr>
                                      <p:to>
                                        <p:strVal val="visible"/>
                                      </p:to>
                                    </p:set>
                                    <p:animEffect transition="in" filter="wipe(up)">
                                      <p:cBhvr>
                                        <p:cTn id="12" dur="500"/>
                                        <p:tgtEl>
                                          <p:spTgt spid="20685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6853">
                                            <p:txEl>
                                              <p:pRg st="2" end="2"/>
                                            </p:txEl>
                                          </p:spTgt>
                                        </p:tgtEl>
                                        <p:attrNameLst>
                                          <p:attrName>style.visibility</p:attrName>
                                        </p:attrNameLst>
                                      </p:cBhvr>
                                      <p:to>
                                        <p:strVal val="visible"/>
                                      </p:to>
                                    </p:set>
                                    <p:animEffect transition="in" filter="wipe(up)">
                                      <p:cBhvr>
                                        <p:cTn id="17" dur="500"/>
                                        <p:tgtEl>
                                          <p:spTgt spid="20685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6853">
                                            <p:txEl>
                                              <p:pRg st="3" end="3"/>
                                            </p:txEl>
                                          </p:spTgt>
                                        </p:tgtEl>
                                        <p:attrNameLst>
                                          <p:attrName>style.visibility</p:attrName>
                                        </p:attrNameLst>
                                      </p:cBhvr>
                                      <p:to>
                                        <p:strVal val="visible"/>
                                      </p:to>
                                    </p:set>
                                    <p:animEffect transition="in" filter="wipe(up)">
                                      <p:cBhvr>
                                        <p:cTn id="22" dur="500"/>
                                        <p:tgtEl>
                                          <p:spTgt spid="20685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build="p" autoUpdateAnimBg="0"/>
    </p:bldLst>
  </p:timing>
</p:sld>
</file>

<file path=ppt/slides/slide19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07878" name="Picture 6">
            <a:extLst>
              <a:ext uri="{FF2B5EF4-FFF2-40B4-BE49-F238E27FC236}">
                <a16:creationId xmlns:a16="http://schemas.microsoft.com/office/drawing/2014/main" id="{47F4EFB8-45F3-4769-9C86-F7B88A47E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1252538"/>
            <a:ext cx="5429250" cy="4573587"/>
          </a:xfrm>
          <a:prstGeom prst="rect">
            <a:avLst/>
          </a:prstGeom>
          <a:noFill/>
          <a:extLst>
            <a:ext uri="{909E8E84-426E-40DD-AFC4-6F175D3DCCD1}">
              <a14:hiddenFill xmlns:a14="http://schemas.microsoft.com/office/drawing/2010/main">
                <a:solidFill>
                  <a:srgbClr val="FFFFFF"/>
                </a:solidFill>
              </a14:hiddenFill>
            </a:ext>
          </a:extLst>
        </p:spPr>
      </p:pic>
      <p:sp>
        <p:nvSpPr>
          <p:cNvPr id="207877" name="Text Box 5">
            <a:extLst>
              <a:ext uri="{FF2B5EF4-FFF2-40B4-BE49-F238E27FC236}">
                <a16:creationId xmlns:a16="http://schemas.microsoft.com/office/drawing/2014/main" id="{EEC8A18D-BCB2-4124-9B86-EE283638F448}"/>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Staph Pneumonia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7877"/>
                                        </p:tgtEl>
                                        <p:attrNameLst>
                                          <p:attrName>style.visibility</p:attrName>
                                        </p:attrNameLst>
                                      </p:cBhvr>
                                      <p:to>
                                        <p:strVal val="visible"/>
                                      </p:to>
                                    </p:set>
                                    <p:animEffect transition="in" filter="wipe(up)">
                                      <p:cBhvr>
                                        <p:cTn id="7" dur="500"/>
                                        <p:tgtEl>
                                          <p:spTgt spid="207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7" grpId="0" autoUpdateAnimBg="0"/>
    </p:bldLst>
  </p:timing>
</p:sld>
</file>

<file path=ppt/slides/slide19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08906" name="Line 10">
            <a:extLst>
              <a:ext uri="{FF2B5EF4-FFF2-40B4-BE49-F238E27FC236}">
                <a16:creationId xmlns:a16="http://schemas.microsoft.com/office/drawing/2014/main" id="{A731F187-7DB1-47EE-A69D-B1380BC46454}"/>
              </a:ext>
            </a:extLst>
          </p:cNvPr>
          <p:cNvSpPr>
            <a:spLocks noChangeShapeType="1"/>
          </p:cNvSpPr>
          <p:nvPr/>
        </p:nvSpPr>
        <p:spPr bwMode="auto">
          <a:xfrm>
            <a:off x="338138" y="1647825"/>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8905" name="Rectangle 9">
            <a:extLst>
              <a:ext uri="{FF2B5EF4-FFF2-40B4-BE49-F238E27FC236}">
                <a16:creationId xmlns:a16="http://schemas.microsoft.com/office/drawing/2014/main" id="{9D3D6113-46E9-4580-8B8A-6536EADED990}"/>
              </a:ext>
            </a:extLst>
          </p:cNvPr>
          <p:cNvSpPr>
            <a:spLocks noChangeArrowheads="1"/>
          </p:cNvSpPr>
          <p:nvPr/>
        </p:nvSpPr>
        <p:spPr bwMode="auto">
          <a:xfrm>
            <a:off x="355600" y="180975"/>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08903" name="Rectangle 7">
            <a:extLst>
              <a:ext uri="{FF2B5EF4-FFF2-40B4-BE49-F238E27FC236}">
                <a16:creationId xmlns:a16="http://schemas.microsoft.com/office/drawing/2014/main" id="{C07E6688-4CD4-40BA-8775-2A826CA20F73}"/>
              </a:ext>
            </a:extLst>
          </p:cNvPr>
          <p:cNvSpPr>
            <a:spLocks noChangeArrowheads="1"/>
          </p:cNvSpPr>
          <p:nvPr/>
        </p:nvSpPr>
        <p:spPr bwMode="auto">
          <a:xfrm>
            <a:off x="373063" y="276225"/>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Solitary Pulmonary Nodule</a:t>
            </a:r>
            <a:endParaRPr lang="en-US" altLang="uk-UA"/>
          </a:p>
        </p:txBody>
      </p:sp>
      <p:sp>
        <p:nvSpPr>
          <p:cNvPr id="208901" name="Rectangle 5">
            <a:extLst>
              <a:ext uri="{FF2B5EF4-FFF2-40B4-BE49-F238E27FC236}">
                <a16:creationId xmlns:a16="http://schemas.microsoft.com/office/drawing/2014/main" id="{C87183D2-E62C-44F9-9710-9808BD37B912}"/>
              </a:ext>
            </a:extLst>
          </p:cNvPr>
          <p:cNvSpPr>
            <a:spLocks noChangeArrowheads="1"/>
          </p:cNvSpPr>
          <p:nvPr/>
        </p:nvSpPr>
        <p:spPr bwMode="auto">
          <a:xfrm>
            <a:off x="2673350" y="1887538"/>
            <a:ext cx="4775200" cy="4789487"/>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1.	Bronchogenic ca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2. Hamartoma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3.	Histoplasmoma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4.	TB granuloma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5.	Bronchial adenoma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6.	Solitary met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7.	Round pneumonia </a:t>
            </a:r>
            <a:endParaRPr lang="en-US" altLang="uk-UA" sz="2800" b="1">
              <a:effectLst/>
              <a:latin typeface="Helvetica" panose="020B0604020202020204" pitchFamily="34" charset="0"/>
            </a:endParaRPr>
          </a:p>
          <a:p>
            <a:pPr eaLnBrk="0" hangingPunct="0">
              <a:lnSpc>
                <a:spcPct val="105%"/>
              </a:lnSpc>
              <a:spcBef>
                <a:spcPct val="30%"/>
              </a:spcBef>
              <a:buClr>
                <a:schemeClr val="tx2"/>
              </a:buClr>
              <a:buSzPct val="50%"/>
              <a:buFont typeface="Zapf Dingbats"/>
              <a:buNone/>
            </a:pPr>
            <a:r>
              <a:rPr lang="en-US" altLang="uk-UA" sz="2400" b="1">
                <a:effectLst/>
                <a:latin typeface="Helvetica" panose="020B0604020202020204" pitchFamily="34" charset="0"/>
              </a:rPr>
              <a:t>8.	Rounded atelectasis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8901">
                                            <p:txEl>
                                              <p:pRg st="0" end="0"/>
                                            </p:txEl>
                                          </p:spTgt>
                                        </p:tgtEl>
                                        <p:attrNameLst>
                                          <p:attrName>style.visibility</p:attrName>
                                        </p:attrNameLst>
                                      </p:cBhvr>
                                      <p:to>
                                        <p:strVal val="visible"/>
                                      </p:to>
                                    </p:set>
                                    <p:animEffect transition="in" filter="wipe(up)">
                                      <p:cBhvr>
                                        <p:cTn id="7" dur="500"/>
                                        <p:tgtEl>
                                          <p:spTgt spid="2089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8901">
                                            <p:txEl>
                                              <p:pRg st="1" end="1"/>
                                            </p:txEl>
                                          </p:spTgt>
                                        </p:tgtEl>
                                        <p:attrNameLst>
                                          <p:attrName>style.visibility</p:attrName>
                                        </p:attrNameLst>
                                      </p:cBhvr>
                                      <p:to>
                                        <p:strVal val="visible"/>
                                      </p:to>
                                    </p:set>
                                    <p:animEffect transition="in" filter="wipe(up)">
                                      <p:cBhvr>
                                        <p:cTn id="12" dur="500"/>
                                        <p:tgtEl>
                                          <p:spTgt spid="20890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8901">
                                            <p:txEl>
                                              <p:pRg st="2" end="2"/>
                                            </p:txEl>
                                          </p:spTgt>
                                        </p:tgtEl>
                                        <p:attrNameLst>
                                          <p:attrName>style.visibility</p:attrName>
                                        </p:attrNameLst>
                                      </p:cBhvr>
                                      <p:to>
                                        <p:strVal val="visible"/>
                                      </p:to>
                                    </p:set>
                                    <p:animEffect transition="in" filter="wipe(up)">
                                      <p:cBhvr>
                                        <p:cTn id="17" dur="500"/>
                                        <p:tgtEl>
                                          <p:spTgt spid="20890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8901">
                                            <p:txEl>
                                              <p:pRg st="3" end="3"/>
                                            </p:txEl>
                                          </p:spTgt>
                                        </p:tgtEl>
                                        <p:attrNameLst>
                                          <p:attrName>style.visibility</p:attrName>
                                        </p:attrNameLst>
                                      </p:cBhvr>
                                      <p:to>
                                        <p:strVal val="visible"/>
                                      </p:to>
                                    </p:set>
                                    <p:animEffect transition="in" filter="wipe(up)">
                                      <p:cBhvr>
                                        <p:cTn id="22" dur="500"/>
                                        <p:tgtEl>
                                          <p:spTgt spid="20890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08901">
                                            <p:txEl>
                                              <p:pRg st="4" end="4"/>
                                            </p:txEl>
                                          </p:spTgt>
                                        </p:tgtEl>
                                        <p:attrNameLst>
                                          <p:attrName>style.visibility</p:attrName>
                                        </p:attrNameLst>
                                      </p:cBhvr>
                                      <p:to>
                                        <p:strVal val="visible"/>
                                      </p:to>
                                    </p:set>
                                    <p:animEffect transition="in" filter="wipe(up)">
                                      <p:cBhvr>
                                        <p:cTn id="27" dur="500"/>
                                        <p:tgtEl>
                                          <p:spTgt spid="20890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08901">
                                            <p:txEl>
                                              <p:pRg st="5" end="5"/>
                                            </p:txEl>
                                          </p:spTgt>
                                        </p:tgtEl>
                                        <p:attrNameLst>
                                          <p:attrName>style.visibility</p:attrName>
                                        </p:attrNameLst>
                                      </p:cBhvr>
                                      <p:to>
                                        <p:strVal val="visible"/>
                                      </p:to>
                                    </p:set>
                                    <p:animEffect transition="in" filter="wipe(up)">
                                      <p:cBhvr>
                                        <p:cTn id="32" dur="500"/>
                                        <p:tgtEl>
                                          <p:spTgt spid="20890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08901">
                                            <p:txEl>
                                              <p:pRg st="6" end="6"/>
                                            </p:txEl>
                                          </p:spTgt>
                                        </p:tgtEl>
                                        <p:attrNameLst>
                                          <p:attrName>style.visibility</p:attrName>
                                        </p:attrNameLst>
                                      </p:cBhvr>
                                      <p:to>
                                        <p:strVal val="visible"/>
                                      </p:to>
                                    </p:set>
                                    <p:animEffect transition="in" filter="wipe(up)">
                                      <p:cBhvr>
                                        <p:cTn id="37" dur="500"/>
                                        <p:tgtEl>
                                          <p:spTgt spid="20890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08901">
                                            <p:txEl>
                                              <p:pRg st="7" end="7"/>
                                            </p:txEl>
                                          </p:spTgt>
                                        </p:tgtEl>
                                        <p:attrNameLst>
                                          <p:attrName>style.visibility</p:attrName>
                                        </p:attrNameLst>
                                      </p:cBhvr>
                                      <p:to>
                                        <p:strVal val="visible"/>
                                      </p:to>
                                    </p:set>
                                    <p:animEffect transition="in" filter="wipe(up)">
                                      <p:cBhvr>
                                        <p:cTn id="42" dur="500"/>
                                        <p:tgtEl>
                                          <p:spTgt spid="20890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1" grpId="0" build="p" autoUpdateAnimBg="0"/>
    </p:bldLst>
  </p:timing>
</p:sld>
</file>

<file path=ppt/slides/slide19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09927" name="Picture 7">
            <a:extLst>
              <a:ext uri="{FF2B5EF4-FFF2-40B4-BE49-F238E27FC236}">
                <a16:creationId xmlns:a16="http://schemas.microsoft.com/office/drawing/2014/main" id="{82F2F4B6-50FA-4FE4-B2C5-3E9F0B141F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763" y="1531938"/>
            <a:ext cx="3043237" cy="4565650"/>
          </a:xfrm>
          <a:prstGeom prst="rect">
            <a:avLst/>
          </a:prstGeom>
          <a:noFill/>
          <a:extLst>
            <a:ext uri="{909E8E84-426E-40DD-AFC4-6F175D3DCCD1}">
              <a14:hiddenFill xmlns:a14="http://schemas.microsoft.com/office/drawing/2010/main">
                <a:solidFill>
                  <a:srgbClr val="FFFFFF"/>
                </a:solidFill>
              </a14:hiddenFill>
            </a:ext>
          </a:extLst>
        </p:spPr>
      </p:pic>
      <p:pic>
        <p:nvPicPr>
          <p:cNvPr id="209926" name="Picture 6">
            <a:extLst>
              <a:ext uri="{FF2B5EF4-FFF2-40B4-BE49-F238E27FC236}">
                <a16:creationId xmlns:a16="http://schemas.microsoft.com/office/drawing/2014/main" id="{BE7E2F0F-1F9B-4548-B346-6D0E68D25A2C}"/>
              </a:ext>
            </a:extLst>
          </p:cNvPr>
          <p:cNvPicPr>
            <a:picLocks noChangeAspect="1" noChangeArrowheads="1"/>
          </p:cNvPicPr>
          <p:nvPr/>
        </p:nvPicPr>
        <p:blipFill>
          <a:blip r:embed="rId3">
            <a:lum bright="-20%" contrast="-12%"/>
            <a:extLst>
              <a:ext uri="{28A0092B-C50C-407E-A947-70E740481C1C}">
                <a14:useLocalDpi xmlns:a14="http://schemas.microsoft.com/office/drawing/2010/main" val="0"/>
              </a:ext>
            </a:extLst>
          </a:blip>
          <a:srcRect/>
          <a:stretch>
            <a:fillRect/>
          </a:stretch>
        </p:blipFill>
        <p:spPr bwMode="auto">
          <a:xfrm>
            <a:off x="4875213" y="1531938"/>
            <a:ext cx="3217862" cy="4565650"/>
          </a:xfrm>
          <a:prstGeom prst="rect">
            <a:avLst/>
          </a:prstGeom>
          <a:noFill/>
          <a:extLst>
            <a:ext uri="{909E8E84-426E-40DD-AFC4-6F175D3DCCD1}">
              <a14:hiddenFill xmlns:a14="http://schemas.microsoft.com/office/drawing/2010/main">
                <a:solidFill>
                  <a:srgbClr val="FFFFFF"/>
                </a:solidFill>
              </a14:hiddenFill>
            </a:ext>
          </a:extLst>
        </p:spPr>
      </p:pic>
      <p:sp>
        <p:nvSpPr>
          <p:cNvPr id="209925" name="Text Box 5">
            <a:extLst>
              <a:ext uri="{FF2B5EF4-FFF2-40B4-BE49-F238E27FC236}">
                <a16:creationId xmlns:a16="http://schemas.microsoft.com/office/drawing/2014/main" id="{62A19E14-2C58-4A55-AE39-DB6D73595089}"/>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Hamartoma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9925"/>
                                        </p:tgtEl>
                                        <p:attrNameLst>
                                          <p:attrName>style.visibility</p:attrName>
                                        </p:attrNameLst>
                                      </p:cBhvr>
                                      <p:to>
                                        <p:strVal val="visible"/>
                                      </p:to>
                                    </p:set>
                                    <p:animEffect transition="in" filter="wipe(up)">
                                      <p:cBhvr>
                                        <p:cTn id="7" dur="500"/>
                                        <p:tgtEl>
                                          <p:spTgt spid="209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5" grpId="0" autoUpdateAnimBg="0"/>
    </p:bldLst>
  </p:timing>
</p:sld>
</file>

<file path=ppt/slides/slide19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11978" name="Line 10">
            <a:extLst>
              <a:ext uri="{FF2B5EF4-FFF2-40B4-BE49-F238E27FC236}">
                <a16:creationId xmlns:a16="http://schemas.microsoft.com/office/drawing/2014/main" id="{6C0D6A22-E94A-4B63-AC04-41BFFBEBF4D4}"/>
              </a:ext>
            </a:extLst>
          </p:cNvPr>
          <p:cNvSpPr>
            <a:spLocks noChangeShapeType="1"/>
          </p:cNvSpPr>
          <p:nvPr/>
        </p:nvSpPr>
        <p:spPr bwMode="auto">
          <a:xfrm>
            <a:off x="338138" y="18161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1977" name="Rectangle 9">
            <a:extLst>
              <a:ext uri="{FF2B5EF4-FFF2-40B4-BE49-F238E27FC236}">
                <a16:creationId xmlns:a16="http://schemas.microsoft.com/office/drawing/2014/main" id="{ADA6422A-B6C7-44A7-B955-6251DEE41212}"/>
              </a:ext>
            </a:extLst>
          </p:cNvPr>
          <p:cNvSpPr>
            <a:spLocks noChangeArrowheads="1"/>
          </p:cNvSpPr>
          <p:nvPr/>
        </p:nvSpPr>
        <p:spPr bwMode="auto">
          <a:xfrm>
            <a:off x="355600" y="3492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1975" name="Rectangle 7">
            <a:extLst>
              <a:ext uri="{FF2B5EF4-FFF2-40B4-BE49-F238E27FC236}">
                <a16:creationId xmlns:a16="http://schemas.microsoft.com/office/drawing/2014/main" id="{9FE056DD-DEF0-448A-9A3D-DD43DB5017B0}"/>
              </a:ext>
            </a:extLst>
          </p:cNvPr>
          <p:cNvSpPr>
            <a:spLocks noChangeArrowheads="1"/>
          </p:cNvSpPr>
          <p:nvPr/>
        </p:nvSpPr>
        <p:spPr bwMode="auto">
          <a:xfrm>
            <a:off x="373063" y="4445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Pleural Effusion</a:t>
            </a:r>
            <a:endParaRPr lang="en-US" altLang="uk-UA"/>
          </a:p>
        </p:txBody>
      </p:sp>
      <p:sp>
        <p:nvSpPr>
          <p:cNvPr id="211973" name="Rectangle 5">
            <a:extLst>
              <a:ext uri="{FF2B5EF4-FFF2-40B4-BE49-F238E27FC236}">
                <a16:creationId xmlns:a16="http://schemas.microsoft.com/office/drawing/2014/main" id="{78D30AC2-26D6-4C86-A0B9-813100634367}"/>
              </a:ext>
            </a:extLst>
          </p:cNvPr>
          <p:cNvSpPr>
            <a:spLocks noChangeArrowheads="1"/>
          </p:cNvSpPr>
          <p:nvPr/>
        </p:nvSpPr>
        <p:spPr bwMode="auto">
          <a:xfrm>
            <a:off x="1231900" y="2101850"/>
            <a:ext cx="7246938" cy="44069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1.	CHF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2.	Mets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3.	Pancreatitis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4.	Pulmonary embolism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5.	Trauma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6.	Empyema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7.	Collagen vascular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8.	Ovarian tumor (Meig’s Syndrome) </a:t>
            </a:r>
          </a:p>
          <a:p>
            <a:pPr eaLnBrk="0" hangingPunct="0">
              <a:lnSpc>
                <a:spcPct val="80%"/>
              </a:lnSpc>
              <a:spcBef>
                <a:spcPct val="30%"/>
              </a:spcBef>
              <a:buClr>
                <a:schemeClr val="tx2"/>
              </a:buClr>
              <a:buSzPct val="50%"/>
              <a:buFont typeface="Zapf Dingbats"/>
              <a:buNone/>
            </a:pPr>
            <a:r>
              <a:rPr lang="en-US" altLang="uk-UA" sz="2800" b="1">
                <a:effectLst/>
                <a:latin typeface="Helvetica" panose="020B0604020202020204" pitchFamily="34" charset="0"/>
              </a:rPr>
              <a:t>9.	Chylothorax</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1973">
                                            <p:txEl>
                                              <p:pRg st="0" end="0"/>
                                            </p:txEl>
                                          </p:spTgt>
                                        </p:tgtEl>
                                        <p:attrNameLst>
                                          <p:attrName>style.visibility</p:attrName>
                                        </p:attrNameLst>
                                      </p:cBhvr>
                                      <p:to>
                                        <p:strVal val="visible"/>
                                      </p:to>
                                    </p:set>
                                    <p:animEffect transition="in" filter="wipe(up)">
                                      <p:cBhvr>
                                        <p:cTn id="7" dur="500"/>
                                        <p:tgtEl>
                                          <p:spTgt spid="2119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1973">
                                            <p:txEl>
                                              <p:pRg st="1" end="1"/>
                                            </p:txEl>
                                          </p:spTgt>
                                        </p:tgtEl>
                                        <p:attrNameLst>
                                          <p:attrName>style.visibility</p:attrName>
                                        </p:attrNameLst>
                                      </p:cBhvr>
                                      <p:to>
                                        <p:strVal val="visible"/>
                                      </p:to>
                                    </p:set>
                                    <p:animEffect transition="in" filter="wipe(up)">
                                      <p:cBhvr>
                                        <p:cTn id="12" dur="500"/>
                                        <p:tgtEl>
                                          <p:spTgt spid="21197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1973">
                                            <p:txEl>
                                              <p:pRg st="2" end="2"/>
                                            </p:txEl>
                                          </p:spTgt>
                                        </p:tgtEl>
                                        <p:attrNameLst>
                                          <p:attrName>style.visibility</p:attrName>
                                        </p:attrNameLst>
                                      </p:cBhvr>
                                      <p:to>
                                        <p:strVal val="visible"/>
                                      </p:to>
                                    </p:set>
                                    <p:animEffect transition="in" filter="wipe(up)">
                                      <p:cBhvr>
                                        <p:cTn id="17" dur="500"/>
                                        <p:tgtEl>
                                          <p:spTgt spid="21197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1973">
                                            <p:txEl>
                                              <p:pRg st="3" end="3"/>
                                            </p:txEl>
                                          </p:spTgt>
                                        </p:tgtEl>
                                        <p:attrNameLst>
                                          <p:attrName>style.visibility</p:attrName>
                                        </p:attrNameLst>
                                      </p:cBhvr>
                                      <p:to>
                                        <p:strVal val="visible"/>
                                      </p:to>
                                    </p:set>
                                    <p:animEffect transition="in" filter="wipe(up)">
                                      <p:cBhvr>
                                        <p:cTn id="22" dur="500"/>
                                        <p:tgtEl>
                                          <p:spTgt spid="21197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1973">
                                            <p:txEl>
                                              <p:pRg st="4" end="4"/>
                                            </p:txEl>
                                          </p:spTgt>
                                        </p:tgtEl>
                                        <p:attrNameLst>
                                          <p:attrName>style.visibility</p:attrName>
                                        </p:attrNameLst>
                                      </p:cBhvr>
                                      <p:to>
                                        <p:strVal val="visible"/>
                                      </p:to>
                                    </p:set>
                                    <p:animEffect transition="in" filter="wipe(up)">
                                      <p:cBhvr>
                                        <p:cTn id="27" dur="500"/>
                                        <p:tgtEl>
                                          <p:spTgt spid="21197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11973">
                                            <p:txEl>
                                              <p:pRg st="5" end="5"/>
                                            </p:txEl>
                                          </p:spTgt>
                                        </p:tgtEl>
                                        <p:attrNameLst>
                                          <p:attrName>style.visibility</p:attrName>
                                        </p:attrNameLst>
                                      </p:cBhvr>
                                      <p:to>
                                        <p:strVal val="visible"/>
                                      </p:to>
                                    </p:set>
                                    <p:animEffect transition="in" filter="wipe(up)">
                                      <p:cBhvr>
                                        <p:cTn id="32" dur="500"/>
                                        <p:tgtEl>
                                          <p:spTgt spid="21197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11973">
                                            <p:txEl>
                                              <p:pRg st="6" end="6"/>
                                            </p:txEl>
                                          </p:spTgt>
                                        </p:tgtEl>
                                        <p:attrNameLst>
                                          <p:attrName>style.visibility</p:attrName>
                                        </p:attrNameLst>
                                      </p:cBhvr>
                                      <p:to>
                                        <p:strVal val="visible"/>
                                      </p:to>
                                    </p:set>
                                    <p:animEffect transition="in" filter="wipe(up)">
                                      <p:cBhvr>
                                        <p:cTn id="37" dur="500"/>
                                        <p:tgtEl>
                                          <p:spTgt spid="21197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11973">
                                            <p:txEl>
                                              <p:pRg st="7" end="7"/>
                                            </p:txEl>
                                          </p:spTgt>
                                        </p:tgtEl>
                                        <p:attrNameLst>
                                          <p:attrName>style.visibility</p:attrName>
                                        </p:attrNameLst>
                                      </p:cBhvr>
                                      <p:to>
                                        <p:strVal val="visible"/>
                                      </p:to>
                                    </p:set>
                                    <p:animEffect transition="in" filter="wipe(up)">
                                      <p:cBhvr>
                                        <p:cTn id="42" dur="500"/>
                                        <p:tgtEl>
                                          <p:spTgt spid="21197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11973">
                                            <p:txEl>
                                              <p:pRg st="8" end="8"/>
                                            </p:txEl>
                                          </p:spTgt>
                                        </p:tgtEl>
                                        <p:attrNameLst>
                                          <p:attrName>style.visibility</p:attrName>
                                        </p:attrNameLst>
                                      </p:cBhvr>
                                      <p:to>
                                        <p:strVal val="visible"/>
                                      </p:to>
                                    </p:set>
                                    <p:animEffect transition="in" filter="wipe(up)">
                                      <p:cBhvr>
                                        <p:cTn id="47" dur="500"/>
                                        <p:tgtEl>
                                          <p:spTgt spid="2119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3" grpId="0" build="p" autoUpdateAnimBg="0"/>
    </p:bldLst>
  </p:timing>
</p:sld>
</file>

<file path=ppt/slides/slide19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10950" name="Text Box 6">
            <a:extLst>
              <a:ext uri="{FF2B5EF4-FFF2-40B4-BE49-F238E27FC236}">
                <a16:creationId xmlns:a16="http://schemas.microsoft.com/office/drawing/2014/main" id="{9231293B-7321-4CBA-83EE-3B13447D47CA}"/>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Congestive Heart Failure</a:t>
            </a:r>
            <a:endParaRPr lang="en-US" altLang="uk-UA">
              <a:latin typeface="Arial" panose="020B0604020202020204" pitchFamily="34" charset="0"/>
            </a:endParaRPr>
          </a:p>
        </p:txBody>
      </p:sp>
      <p:pic>
        <p:nvPicPr>
          <p:cNvPr id="210949" name="Picture 5">
            <a:extLst>
              <a:ext uri="{FF2B5EF4-FFF2-40B4-BE49-F238E27FC236}">
                <a16:creationId xmlns:a16="http://schemas.microsoft.com/office/drawing/2014/main" id="{AF5E0291-9AD9-4EF9-80CC-64F6067A5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650" y="1014413"/>
            <a:ext cx="4700588" cy="4978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0950"/>
                                        </p:tgtEl>
                                        <p:attrNameLst>
                                          <p:attrName>style.visibility</p:attrName>
                                        </p:attrNameLst>
                                      </p:cBhvr>
                                      <p:to>
                                        <p:strVal val="visible"/>
                                      </p:to>
                                    </p:set>
                                    <p:animEffect transition="in" filter="wipe(up)">
                                      <p:cBhvr>
                                        <p:cTn id="7" dur="500"/>
                                        <p:tgtEl>
                                          <p:spTgt spid="210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0" grpId="0" autoUpdateAnimBg="0"/>
    </p:bldLst>
  </p:timing>
</p:sld>
</file>

<file path=ppt/slides/slide19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46441" name="Line 9">
            <a:extLst>
              <a:ext uri="{FF2B5EF4-FFF2-40B4-BE49-F238E27FC236}">
                <a16:creationId xmlns:a16="http://schemas.microsoft.com/office/drawing/2014/main" id="{97F67015-EA49-4378-9816-7602D814CAE3}"/>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6440" name="Rectangle 8">
            <a:extLst>
              <a:ext uri="{FF2B5EF4-FFF2-40B4-BE49-F238E27FC236}">
                <a16:creationId xmlns:a16="http://schemas.microsoft.com/office/drawing/2014/main" id="{380275FB-27CA-4394-A6B9-60578A7E110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6438" name="Rectangle 6">
            <a:extLst>
              <a:ext uri="{FF2B5EF4-FFF2-40B4-BE49-F238E27FC236}">
                <a16:creationId xmlns:a16="http://schemas.microsoft.com/office/drawing/2014/main" id="{17BFC067-D36B-4820-B11E-72A23A835324}"/>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AIDS and Lung Disease</a:t>
            </a:r>
            <a:endParaRPr lang="en-US" altLang="uk-UA"/>
          </a:p>
        </p:txBody>
      </p:sp>
      <p:sp>
        <p:nvSpPr>
          <p:cNvPr id="146436" name="Rectangle 4">
            <a:extLst>
              <a:ext uri="{FF2B5EF4-FFF2-40B4-BE49-F238E27FC236}">
                <a16:creationId xmlns:a16="http://schemas.microsoft.com/office/drawing/2014/main" id="{5FD5E62D-F846-4E99-AEE4-58F260CD80C3}"/>
              </a:ext>
            </a:extLst>
          </p:cNvPr>
          <p:cNvSpPr>
            <a:spLocks noChangeArrowheads="1"/>
          </p:cNvSpPr>
          <p:nvPr/>
        </p:nvSpPr>
        <p:spPr bwMode="auto">
          <a:xfrm>
            <a:off x="2590800" y="2667000"/>
            <a:ext cx="4325938" cy="3352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Lymphadenopathy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Hyperplasia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Lymphoma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Kaposi’s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Mets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 </a:t>
            </a:r>
            <a:endParaRPr lang="en-US" altLang="uk-UA"/>
          </a:p>
        </p:txBody>
      </p:sp>
    </p:spTree>
  </p:cSld>
  <p:clrMapOvr>
    <a:masterClrMapping/>
  </p:clrMapOvr>
</p:sld>
</file>

<file path=ppt/slides/slide20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18118" name="Text Box 6">
            <a:extLst>
              <a:ext uri="{FF2B5EF4-FFF2-40B4-BE49-F238E27FC236}">
                <a16:creationId xmlns:a16="http://schemas.microsoft.com/office/drawing/2014/main" id="{D6E32EB8-B58D-444A-B566-B043B9C709B7}"/>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Lymphoma</a:t>
            </a:r>
            <a:endParaRPr lang="en-US" altLang="uk-UA">
              <a:latin typeface="Arial" panose="020B0604020202020204" pitchFamily="34" charset="0"/>
            </a:endParaRPr>
          </a:p>
        </p:txBody>
      </p:sp>
      <p:pic>
        <p:nvPicPr>
          <p:cNvPr id="218117" name="Picture 5">
            <a:extLst>
              <a:ext uri="{FF2B5EF4-FFF2-40B4-BE49-F238E27FC236}">
                <a16:creationId xmlns:a16="http://schemas.microsoft.com/office/drawing/2014/main" id="{2BABC12A-84D1-4430-8FCD-D0E993C7A025}"/>
              </a:ext>
            </a:extLst>
          </p:cNvPr>
          <p:cNvPicPr>
            <a:picLocks noChangeAspect="1" noChangeArrowheads="1"/>
          </p:cNvPicPr>
          <p:nvPr/>
        </p:nvPicPr>
        <p:blipFill>
          <a:blip r:embed="rId2">
            <a:lum bright="10%"/>
            <a:extLst>
              <a:ext uri="{28A0092B-C50C-407E-A947-70E740481C1C}">
                <a14:useLocalDpi xmlns:a14="http://schemas.microsoft.com/office/drawing/2010/main" val="0"/>
              </a:ext>
            </a:extLst>
          </a:blip>
          <a:srcRect b="5.35%"/>
          <a:stretch>
            <a:fillRect/>
          </a:stretch>
        </p:blipFill>
        <p:spPr bwMode="auto">
          <a:xfrm>
            <a:off x="2743200" y="825500"/>
            <a:ext cx="3825875" cy="54276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8118"/>
                                        </p:tgtEl>
                                        <p:attrNameLst>
                                          <p:attrName>style.visibility</p:attrName>
                                        </p:attrNameLst>
                                      </p:cBhvr>
                                      <p:to>
                                        <p:strVal val="visible"/>
                                      </p:to>
                                    </p:set>
                                    <p:animEffect transition="in" filter="wipe(up)">
                                      <p:cBhvr>
                                        <p:cTn id="7" dur="500"/>
                                        <p:tgtEl>
                                          <p:spTgt spid="218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8" grpId="0" autoUpdateAnimBg="0"/>
    </p:bldLst>
  </p:timing>
</p:sld>
</file>

<file path=ppt/slides/slide20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47465" name="Line 9">
            <a:extLst>
              <a:ext uri="{FF2B5EF4-FFF2-40B4-BE49-F238E27FC236}">
                <a16:creationId xmlns:a16="http://schemas.microsoft.com/office/drawing/2014/main" id="{7199C4BE-5C87-4599-BCB9-4383F09D91E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7464" name="Rectangle 8">
            <a:extLst>
              <a:ext uri="{FF2B5EF4-FFF2-40B4-BE49-F238E27FC236}">
                <a16:creationId xmlns:a16="http://schemas.microsoft.com/office/drawing/2014/main" id="{4DEC6767-7211-4928-8BC9-50C45922759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7462" name="Rectangle 6">
            <a:extLst>
              <a:ext uri="{FF2B5EF4-FFF2-40B4-BE49-F238E27FC236}">
                <a16:creationId xmlns:a16="http://schemas.microsoft.com/office/drawing/2014/main" id="{F5AC65F5-967D-4EA5-82C3-0C6445DA994B}"/>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AIDS and Lung Disease</a:t>
            </a:r>
            <a:endParaRPr lang="en-US" altLang="uk-UA"/>
          </a:p>
        </p:txBody>
      </p:sp>
      <p:sp>
        <p:nvSpPr>
          <p:cNvPr id="147460" name="Rectangle 4">
            <a:extLst>
              <a:ext uri="{FF2B5EF4-FFF2-40B4-BE49-F238E27FC236}">
                <a16:creationId xmlns:a16="http://schemas.microsoft.com/office/drawing/2014/main" id="{882A0C6A-A960-4679-B0AD-7ED321A6C6EC}"/>
              </a:ext>
            </a:extLst>
          </p:cNvPr>
          <p:cNvSpPr>
            <a:spLocks noChangeArrowheads="1"/>
          </p:cNvSpPr>
          <p:nvPr/>
        </p:nvSpPr>
        <p:spPr bwMode="auto">
          <a:xfrm>
            <a:off x="2133600" y="2971800"/>
            <a:ext cx="5087938" cy="3352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lstStyle>
            <a:lvl1pPr marL="285750" indent="-2857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685800" indent="-22860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543050" indent="-1714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00250" indent="-1714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457450" indent="-1714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14650" indent="-1714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371850" indent="-1714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29050" indent="-1714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Tumors </a:t>
            </a:r>
            <a:endParaRPr lang="en-US" altLang="uk-UA" sz="1100">
              <a:effectLst/>
            </a:endParaRPr>
          </a:p>
          <a:p>
            <a:pPr lvl="1" eaLnBrk="0" hangingPunct="0">
              <a:lnSpc>
                <a:spcPct val="105%"/>
              </a:lnSpc>
              <a:spcBef>
                <a:spcPct val="30%"/>
              </a:spcBef>
              <a:buClr>
                <a:schemeClr val="tx2"/>
              </a:buClr>
              <a:buSzPct val="50%"/>
              <a:buFont typeface="Monotype Sorts" charset="2"/>
              <a:buChar char="n"/>
            </a:pPr>
            <a:r>
              <a:rPr lang="en-US" altLang="uk-UA" sz="2400" b="1">
                <a:effectLst/>
                <a:latin typeface="Arial" panose="020B0604020202020204" pitchFamily="34" charset="0"/>
                <a:cs typeface="Arial" panose="020B0604020202020204" pitchFamily="34" charset="0"/>
              </a:rPr>
              <a:t>Kaposi’s </a:t>
            </a:r>
            <a:endParaRPr lang="en-US" altLang="uk-UA" sz="1100">
              <a:effectLst/>
            </a:endParaRPr>
          </a:p>
          <a:p>
            <a:pPr lvl="1" eaLnBrk="0" hangingPunct="0">
              <a:lnSpc>
                <a:spcPct val="105%"/>
              </a:lnSpc>
              <a:spcBef>
                <a:spcPct val="30%"/>
              </a:spcBef>
              <a:buClr>
                <a:schemeClr val="tx2"/>
              </a:buClr>
              <a:buSzPct val="50%"/>
              <a:buFont typeface="Monotype Sorts" charset="2"/>
              <a:buChar char="n"/>
            </a:pPr>
            <a:r>
              <a:rPr lang="en-US" altLang="uk-UA" sz="2400" b="1">
                <a:effectLst/>
                <a:latin typeface="Arial" panose="020B0604020202020204" pitchFamily="34" charset="0"/>
                <a:cs typeface="Arial" panose="020B0604020202020204" pitchFamily="34" charset="0"/>
              </a:rPr>
              <a:t>Non-Hodgkin’s lymphoma </a:t>
            </a:r>
            <a:endParaRPr lang="en-US" altLang="uk-UA" sz="1100">
              <a:effectLst/>
            </a:endParaRPr>
          </a:p>
          <a:p>
            <a:pPr eaLnBrk="0" hangingPunct="0">
              <a:lnSpc>
                <a:spcPct val="10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 </a:t>
            </a:r>
            <a:endParaRPr lang="en-US" altLang="uk-UA"/>
          </a:p>
        </p:txBody>
      </p:sp>
    </p:spTree>
  </p:cSld>
  <p:clrMapOvr>
    <a:masterClrMapping/>
  </p:clrMapOvr>
</p:sld>
</file>

<file path=ppt/slides/slide20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48489" name="Line 9">
            <a:extLst>
              <a:ext uri="{FF2B5EF4-FFF2-40B4-BE49-F238E27FC236}">
                <a16:creationId xmlns:a16="http://schemas.microsoft.com/office/drawing/2014/main" id="{7BE1D1AD-6E31-49FD-ACCE-B917F2C0D70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8488" name="Rectangle 8">
            <a:extLst>
              <a:ext uri="{FF2B5EF4-FFF2-40B4-BE49-F238E27FC236}">
                <a16:creationId xmlns:a16="http://schemas.microsoft.com/office/drawing/2014/main" id="{AEB89733-95C6-4DD1-B095-2B8ED59F339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8486" name="Rectangle 6">
            <a:extLst>
              <a:ext uri="{FF2B5EF4-FFF2-40B4-BE49-F238E27FC236}">
                <a16:creationId xmlns:a16="http://schemas.microsoft.com/office/drawing/2014/main" id="{AB3FAF20-944E-484A-969F-4E08BCD26FBB}"/>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Alveolar Cell Carcinoma</a:t>
            </a:r>
            <a:br>
              <a:rPr lang="en-US" altLang="uk-UA">
                <a:effectLst/>
                <a:latin typeface="Arial" panose="020B0604020202020204" pitchFamily="34" charset="0"/>
                <a:cs typeface="Arial" panose="020B0604020202020204" pitchFamily="34" charset="0"/>
              </a:rPr>
            </a:br>
            <a:r>
              <a:rPr lang="en-US" altLang="uk-UA" sz="3200">
                <a:effectLst/>
                <a:latin typeface="Arial" panose="020B0604020202020204" pitchFamily="34" charset="0"/>
                <a:cs typeface="Arial" panose="020B0604020202020204" pitchFamily="34" charset="0"/>
              </a:rPr>
              <a:t>X-ray</a:t>
            </a:r>
            <a:endParaRPr lang="en-US" altLang="uk-UA"/>
          </a:p>
        </p:txBody>
      </p:sp>
      <p:sp>
        <p:nvSpPr>
          <p:cNvPr id="148484" name="Rectangle 4">
            <a:extLst>
              <a:ext uri="{FF2B5EF4-FFF2-40B4-BE49-F238E27FC236}">
                <a16:creationId xmlns:a16="http://schemas.microsoft.com/office/drawing/2014/main" id="{6C328AB5-041C-4FEC-8EC1-DAD143253262}"/>
              </a:ext>
            </a:extLst>
          </p:cNvPr>
          <p:cNvSpPr>
            <a:spLocks noChangeArrowheads="1"/>
          </p:cNvSpPr>
          <p:nvPr/>
        </p:nvSpPr>
        <p:spPr bwMode="auto">
          <a:xfrm>
            <a:off x="2333625" y="2836863"/>
            <a:ext cx="4679950" cy="2667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Local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Diffuse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Pleural effusion in 10%</a:t>
            </a:r>
            <a:endParaRPr lang="en-US" altLang="uk-UA"/>
          </a:p>
        </p:txBody>
      </p:sp>
    </p:spTree>
  </p:cSld>
  <p:clrMapOvr>
    <a:masterClrMapping/>
  </p:clrMapOvr>
</p:sld>
</file>

<file path=ppt/slides/slide20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49513" name="Line 9">
            <a:extLst>
              <a:ext uri="{FF2B5EF4-FFF2-40B4-BE49-F238E27FC236}">
                <a16:creationId xmlns:a16="http://schemas.microsoft.com/office/drawing/2014/main" id="{F8364B81-CA20-4AE6-A0C1-466F4068DC35}"/>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9512" name="Rectangle 8">
            <a:extLst>
              <a:ext uri="{FF2B5EF4-FFF2-40B4-BE49-F238E27FC236}">
                <a16:creationId xmlns:a16="http://schemas.microsoft.com/office/drawing/2014/main" id="{62777B9D-015A-4CF7-92B4-9B2CF90D820C}"/>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49510" name="Rectangle 6">
            <a:extLst>
              <a:ext uri="{FF2B5EF4-FFF2-40B4-BE49-F238E27FC236}">
                <a16:creationId xmlns:a16="http://schemas.microsoft.com/office/drawing/2014/main" id="{5B152A57-FCD2-4444-9E6D-8AF33837AF7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Alveolar Cell Ca</a:t>
            </a:r>
            <a:br>
              <a:rPr lang="en-US" altLang="uk-UA">
                <a:effectLst/>
                <a:latin typeface="Arial" panose="020B0604020202020204" pitchFamily="34" charset="0"/>
                <a:cs typeface="Arial" panose="020B0604020202020204" pitchFamily="34" charset="0"/>
              </a:rPr>
            </a:br>
            <a:r>
              <a:rPr lang="en-US" altLang="uk-UA" sz="3200">
                <a:effectLst/>
                <a:latin typeface="Arial" panose="020B0604020202020204" pitchFamily="34" charset="0"/>
                <a:cs typeface="Arial" panose="020B0604020202020204" pitchFamily="34" charset="0"/>
              </a:rPr>
              <a:t>Local </a:t>
            </a:r>
            <a:endParaRPr lang="en-US" altLang="uk-UA"/>
          </a:p>
        </p:txBody>
      </p:sp>
      <p:sp>
        <p:nvSpPr>
          <p:cNvPr id="149508" name="Rectangle 4">
            <a:extLst>
              <a:ext uri="{FF2B5EF4-FFF2-40B4-BE49-F238E27FC236}">
                <a16:creationId xmlns:a16="http://schemas.microsoft.com/office/drawing/2014/main" id="{5648EE02-B8F7-4A92-A052-A3E304866B48}"/>
              </a:ext>
            </a:extLst>
          </p:cNvPr>
          <p:cNvSpPr>
            <a:spLocks noChangeArrowheads="1"/>
          </p:cNvSpPr>
          <p:nvPr/>
        </p:nvSpPr>
        <p:spPr bwMode="auto">
          <a:xfrm>
            <a:off x="846138" y="2514600"/>
            <a:ext cx="7789862" cy="3860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More common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Solitary mass containing air bronchogram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DDx: Lymphoma, pseudolymphoma, inflammatory pseudotumor, sarcoid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Commonly have “participating tail” of atelectasis to pleura</a:t>
            </a:r>
            <a:endParaRPr lang="en-US" altLang="uk-UA"/>
          </a:p>
        </p:txBody>
      </p:sp>
    </p:spTree>
  </p:cSld>
  <p:clrMapOvr>
    <a:masterClrMapping/>
  </p:clrMapOvr>
</p:sld>
</file>

<file path=ppt/slides/slide20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93538" name="Picture 2">
            <a:extLst>
              <a:ext uri="{FF2B5EF4-FFF2-40B4-BE49-F238E27FC236}">
                <a16:creationId xmlns:a16="http://schemas.microsoft.com/office/drawing/2014/main" id="{9BF61DB0-1491-40A9-815C-4843255C88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188" y="1249363"/>
            <a:ext cx="4278312" cy="4568825"/>
          </a:xfrm>
          <a:prstGeom prst="rect">
            <a:avLst/>
          </a:prstGeom>
          <a:noFill/>
          <a:extLst>
            <a:ext uri="{909E8E84-426E-40DD-AFC4-6F175D3DCCD1}">
              <a14:hiddenFill xmlns:a14="http://schemas.microsoft.com/office/drawing/2010/main">
                <a:solidFill>
                  <a:srgbClr val="FFFFFF"/>
                </a:solidFill>
              </a14:hiddenFill>
            </a:ext>
          </a:extLst>
        </p:spPr>
      </p:pic>
      <p:sp>
        <p:nvSpPr>
          <p:cNvPr id="193539" name="Text Box 3">
            <a:extLst>
              <a:ext uri="{FF2B5EF4-FFF2-40B4-BE49-F238E27FC236}">
                <a16:creationId xmlns:a16="http://schemas.microsoft.com/office/drawing/2014/main" id="{0F41CAAA-A078-49ED-8878-60490AE286E3}"/>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Metastases from Head and Neck Tumor</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3539"/>
                                        </p:tgtEl>
                                        <p:attrNameLst>
                                          <p:attrName>style.visibility</p:attrName>
                                        </p:attrNameLst>
                                      </p:cBhvr>
                                      <p:to>
                                        <p:strVal val="visible"/>
                                      </p:to>
                                    </p:set>
                                    <p:animEffect transition="in" filter="wipe(up)">
                                      <p:cBhvr>
                                        <p:cTn id="7" dur="500"/>
                                        <p:tgtEl>
                                          <p:spTgt spid="193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autoUpdateAnimBg="0"/>
    </p:bldLst>
  </p:timing>
</p:sld>
</file>

<file path=ppt/slides/slide20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0537" name="Line 9">
            <a:extLst>
              <a:ext uri="{FF2B5EF4-FFF2-40B4-BE49-F238E27FC236}">
                <a16:creationId xmlns:a16="http://schemas.microsoft.com/office/drawing/2014/main" id="{81C8D05C-1447-469C-B05D-EB2247458CE1}"/>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0536" name="Rectangle 8">
            <a:extLst>
              <a:ext uri="{FF2B5EF4-FFF2-40B4-BE49-F238E27FC236}">
                <a16:creationId xmlns:a16="http://schemas.microsoft.com/office/drawing/2014/main" id="{E370AC76-4EEC-4313-910A-3606C51EBBA8}"/>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0534" name="Rectangle 6">
            <a:extLst>
              <a:ext uri="{FF2B5EF4-FFF2-40B4-BE49-F238E27FC236}">
                <a16:creationId xmlns:a16="http://schemas.microsoft.com/office/drawing/2014/main" id="{85A23269-E567-4EED-BFBC-D640B4C45C8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Alveolar Cell Carcinoma</a:t>
            </a:r>
            <a:br>
              <a:rPr lang="en-US" altLang="uk-UA">
                <a:effectLst/>
                <a:latin typeface="Arial" panose="020B0604020202020204" pitchFamily="34" charset="0"/>
                <a:cs typeface="Arial" panose="020B0604020202020204" pitchFamily="34" charset="0"/>
              </a:rPr>
            </a:br>
            <a:r>
              <a:rPr lang="en-US" altLang="uk-UA" sz="3200">
                <a:effectLst/>
                <a:latin typeface="Arial" panose="020B0604020202020204" pitchFamily="34" charset="0"/>
                <a:cs typeface="Arial" panose="020B0604020202020204" pitchFamily="34" charset="0"/>
              </a:rPr>
              <a:t>Diffuse</a:t>
            </a:r>
            <a:endParaRPr lang="en-US" altLang="uk-UA"/>
          </a:p>
        </p:txBody>
      </p:sp>
      <p:sp>
        <p:nvSpPr>
          <p:cNvPr id="150532" name="Rectangle 4">
            <a:extLst>
              <a:ext uri="{FF2B5EF4-FFF2-40B4-BE49-F238E27FC236}">
                <a16:creationId xmlns:a16="http://schemas.microsoft.com/office/drawing/2014/main" id="{8001EC09-353A-41B7-979B-3E8D129F400D}"/>
              </a:ext>
            </a:extLst>
          </p:cNvPr>
          <p:cNvSpPr>
            <a:spLocks noChangeArrowheads="1"/>
          </p:cNvSpPr>
          <p:nvPr/>
        </p:nvSpPr>
        <p:spPr bwMode="auto">
          <a:xfrm>
            <a:off x="1390650" y="2743200"/>
            <a:ext cx="6637338" cy="35274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0488" tIns="44450" rIns="90488" bIns="44450"/>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May present as multiple discrete nodules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May present as area of chronic consolidation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Resembles pneumonia which does not clear</a:t>
            </a:r>
            <a:endParaRPr lang="en-US" altLang="uk-UA"/>
          </a:p>
        </p:txBody>
      </p:sp>
    </p:spTree>
  </p:cSld>
  <p:clrMapOvr>
    <a:masterClrMapping/>
  </p:clrMapOvr>
</p:sld>
</file>

<file path=ppt/slides/slide20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1561" name="Line 9">
            <a:extLst>
              <a:ext uri="{FF2B5EF4-FFF2-40B4-BE49-F238E27FC236}">
                <a16:creationId xmlns:a16="http://schemas.microsoft.com/office/drawing/2014/main" id="{7223C512-B1BC-4C50-A572-A4763B8B94DE}"/>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1560" name="Rectangle 8">
            <a:extLst>
              <a:ext uri="{FF2B5EF4-FFF2-40B4-BE49-F238E27FC236}">
                <a16:creationId xmlns:a16="http://schemas.microsoft.com/office/drawing/2014/main" id="{56D4534E-D902-4590-A034-B0D786FDBCC5}"/>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1558" name="Rectangle 6">
            <a:extLst>
              <a:ext uri="{FF2B5EF4-FFF2-40B4-BE49-F238E27FC236}">
                <a16:creationId xmlns:a16="http://schemas.microsoft.com/office/drawing/2014/main" id="{74FF6F35-F0DA-4A0D-A5CB-7D32E91F9C04}"/>
              </a:ext>
            </a:extLst>
          </p:cNvPr>
          <p:cNvSpPr>
            <a:spLocks noChangeArrowheads="1"/>
          </p:cNvSpPr>
          <p:nvPr/>
        </p:nvSpPr>
        <p:spPr bwMode="auto">
          <a:xfrm>
            <a:off x="436563" y="393700"/>
            <a:ext cx="8270875" cy="1397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2233" tIns="40005" rIns="82233" bIns="40005"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Aspiration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Acute</a:t>
            </a:r>
            <a:endParaRPr lang="en-US" altLang="uk-UA"/>
          </a:p>
        </p:txBody>
      </p:sp>
      <p:sp>
        <p:nvSpPr>
          <p:cNvPr id="151556" name="Rectangle 4">
            <a:extLst>
              <a:ext uri="{FF2B5EF4-FFF2-40B4-BE49-F238E27FC236}">
                <a16:creationId xmlns:a16="http://schemas.microsoft.com/office/drawing/2014/main" id="{81034915-8B5F-4BD3-A50B-BEC4412AEDEC}"/>
              </a:ext>
            </a:extLst>
          </p:cNvPr>
          <p:cNvSpPr>
            <a:spLocks noChangeArrowheads="1"/>
          </p:cNvSpPr>
          <p:nvPr/>
        </p:nvSpPr>
        <p:spPr bwMode="auto">
          <a:xfrm>
            <a:off x="830263" y="2251075"/>
            <a:ext cx="7588250" cy="412591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2233" tIns="40005" rIns="82233" bIns="40005"/>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Acute aspiration </a:t>
            </a:r>
            <a:r>
              <a:rPr lang="en-US" altLang="uk-UA" sz="2800" b="1">
                <a:effectLst/>
                <a:latin typeface="Monotype Sorts" charset="2"/>
                <a:cs typeface="Arial" panose="020B0604020202020204" pitchFamily="34" charset="0"/>
              </a:rPr>
              <a:t>Ô</a:t>
            </a:r>
            <a:r>
              <a:rPr lang="en-US" altLang="uk-UA" sz="2800" b="1">
                <a:effectLst/>
                <a:latin typeface="Arial" panose="020B0604020202020204" pitchFamily="34" charset="0"/>
                <a:cs typeface="Arial" panose="020B0604020202020204" pitchFamily="34" charset="0"/>
              </a:rPr>
              <a:t> to fleeting infiltrate (when non-infected)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Typically clears in 24-48 hours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Aspiration of undiluted gastric acid </a:t>
            </a:r>
            <a:r>
              <a:rPr lang="en-US" altLang="uk-UA" sz="2800" b="1">
                <a:effectLst/>
                <a:latin typeface="Monotype Sorts" charset="2"/>
                <a:cs typeface="Arial" panose="020B0604020202020204" pitchFamily="34" charset="0"/>
              </a:rPr>
              <a:t>Ô </a:t>
            </a:r>
            <a:r>
              <a:rPr lang="en-US" altLang="uk-UA" sz="2800" b="1">
                <a:effectLst/>
                <a:latin typeface="Arial" panose="020B0604020202020204" pitchFamily="34" charset="0"/>
                <a:cs typeface="Arial" panose="020B0604020202020204" pitchFamily="34" charset="0"/>
              </a:rPr>
              <a:t>pulmonary edema pattern </a:t>
            </a:r>
            <a:r>
              <a:rPr lang="en-US" altLang="uk-UA" sz="2800" b="1">
                <a:solidFill>
                  <a:schemeClr val="hlink"/>
                </a:solidFill>
                <a:effectLst/>
                <a:latin typeface="Arial" panose="020B0604020202020204" pitchFamily="34" charset="0"/>
                <a:cs typeface="Arial" panose="020B0604020202020204" pitchFamily="34" charset="0"/>
              </a:rPr>
              <a:t>(Mendelsohn’s</a:t>
            </a:r>
            <a:r>
              <a:rPr lang="en-US" altLang="uk-UA" sz="2800" b="1">
                <a:effectLst/>
                <a:latin typeface="Arial" panose="020B0604020202020204" pitchFamily="34" charset="0"/>
                <a:cs typeface="Arial" panose="020B0604020202020204" pitchFamily="34" charset="0"/>
              </a:rPr>
              <a:t> </a:t>
            </a:r>
            <a:r>
              <a:rPr lang="en-US" altLang="uk-UA" sz="2800" b="1">
                <a:solidFill>
                  <a:schemeClr val="hlink"/>
                </a:solidFill>
                <a:effectLst/>
                <a:latin typeface="Arial" panose="020B0604020202020204" pitchFamily="34" charset="0"/>
                <a:cs typeface="Arial" panose="020B0604020202020204" pitchFamily="34" charset="0"/>
              </a:rPr>
              <a:t>syndrome)</a:t>
            </a:r>
            <a:r>
              <a:rPr lang="en-US" altLang="uk-UA" sz="2800" b="1">
                <a:effectLst/>
                <a:latin typeface="Arial" panose="020B0604020202020204" pitchFamily="34" charset="0"/>
                <a:cs typeface="Arial" panose="020B0604020202020204" pitchFamily="34" charset="0"/>
              </a:rPr>
              <a:t>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Anaerobic organisms from GI tract can produce longer lasting pneumonia</a:t>
            </a:r>
            <a:endParaRPr lang="en-US" altLang="uk-UA"/>
          </a:p>
        </p:txBody>
      </p:sp>
    </p:spTree>
  </p:cSld>
  <p:clrMapOvr>
    <a:masterClrMapping/>
  </p:clrMapOvr>
</p:sld>
</file>

<file path=ppt/slides/slide20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2585" name="Line 9">
            <a:extLst>
              <a:ext uri="{FF2B5EF4-FFF2-40B4-BE49-F238E27FC236}">
                <a16:creationId xmlns:a16="http://schemas.microsoft.com/office/drawing/2014/main" id="{DC427D2F-633C-4D23-A75C-EE8C4C6D3836}"/>
              </a:ext>
            </a:extLst>
          </p:cNvPr>
          <p:cNvSpPr>
            <a:spLocks noChangeShapeType="1"/>
          </p:cNvSpPr>
          <p:nvPr/>
        </p:nvSpPr>
        <p:spPr bwMode="auto">
          <a:xfrm>
            <a:off x="338138" y="1647825"/>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2584" name="Rectangle 8">
            <a:extLst>
              <a:ext uri="{FF2B5EF4-FFF2-40B4-BE49-F238E27FC236}">
                <a16:creationId xmlns:a16="http://schemas.microsoft.com/office/drawing/2014/main" id="{01B98B60-64B8-4B76-9F0C-562331CCB5D6}"/>
              </a:ext>
            </a:extLst>
          </p:cNvPr>
          <p:cNvSpPr>
            <a:spLocks noChangeArrowheads="1"/>
          </p:cNvSpPr>
          <p:nvPr/>
        </p:nvSpPr>
        <p:spPr bwMode="auto">
          <a:xfrm>
            <a:off x="355600" y="180975"/>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2582" name="Rectangle 6">
            <a:extLst>
              <a:ext uri="{FF2B5EF4-FFF2-40B4-BE49-F238E27FC236}">
                <a16:creationId xmlns:a16="http://schemas.microsoft.com/office/drawing/2014/main" id="{42D7FE62-E380-4D57-BAA4-F215CF03AF03}"/>
              </a:ext>
            </a:extLst>
          </p:cNvPr>
          <p:cNvSpPr>
            <a:spLocks noChangeArrowheads="1"/>
          </p:cNvSpPr>
          <p:nvPr/>
        </p:nvSpPr>
        <p:spPr bwMode="auto">
          <a:xfrm>
            <a:off x="373063" y="276225"/>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2233" tIns="40005" rIns="82233" bIns="40005"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Aspiration Pneumonia</a:t>
            </a:r>
            <a:br>
              <a:rPr lang="en-US" altLang="uk-UA">
                <a:effectLst/>
                <a:latin typeface="Arial" panose="020B0604020202020204" pitchFamily="34" charset="0"/>
                <a:cs typeface="Arial" panose="020B0604020202020204" pitchFamily="34" charset="0"/>
              </a:rPr>
            </a:br>
            <a:r>
              <a:rPr lang="en-US" altLang="uk-UA" sz="3000">
                <a:effectLst/>
                <a:latin typeface="Arial" panose="020B0604020202020204" pitchFamily="34" charset="0"/>
                <a:cs typeface="Arial" panose="020B0604020202020204" pitchFamily="34" charset="0"/>
              </a:rPr>
              <a:t>Chronic</a:t>
            </a:r>
            <a:endParaRPr lang="en-US" altLang="uk-UA"/>
          </a:p>
        </p:txBody>
      </p:sp>
      <p:sp>
        <p:nvSpPr>
          <p:cNvPr id="152580" name="Rectangle 4">
            <a:extLst>
              <a:ext uri="{FF2B5EF4-FFF2-40B4-BE49-F238E27FC236}">
                <a16:creationId xmlns:a16="http://schemas.microsoft.com/office/drawing/2014/main" id="{4A0918DE-AD68-486B-83C8-419D9BF0C622}"/>
              </a:ext>
            </a:extLst>
          </p:cNvPr>
          <p:cNvSpPr>
            <a:spLocks noChangeArrowheads="1"/>
          </p:cNvSpPr>
          <p:nvPr/>
        </p:nvSpPr>
        <p:spPr bwMode="auto">
          <a:xfrm>
            <a:off x="793750" y="1876425"/>
            <a:ext cx="7370763" cy="48006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2233" tIns="40005" rIns="82233" bIns="40005"/>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Results from repeated aspiration of foreign material over prolonged time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Zenker’s diverticulum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Achalasia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TE fistula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Neuromuscular diseases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Chronic reflux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Lipoid pneumonia </a:t>
            </a:r>
            <a:endParaRPr lang="en-US" altLang="uk-UA" sz="1100">
              <a:effectLst/>
            </a:endParaRPr>
          </a:p>
          <a:p>
            <a:pPr lvl="3" eaLnBrk="0" hangingPunct="0">
              <a:lnSpc>
                <a:spcPct val="105%"/>
              </a:lnSpc>
              <a:spcBef>
                <a:spcPct val="30%"/>
              </a:spcBef>
              <a:buClr>
                <a:schemeClr val="tx2"/>
              </a:buClr>
              <a:buSzPct val="50%"/>
              <a:buFont typeface="Monotype Sorts" charset="2"/>
              <a:buChar char="–"/>
            </a:pPr>
            <a:r>
              <a:rPr lang="en-US" altLang="uk-UA" sz="1700" b="1">
                <a:effectLst/>
                <a:latin typeface="Arial" panose="020B0604020202020204" pitchFamily="34" charset="0"/>
                <a:cs typeface="Arial" panose="020B0604020202020204" pitchFamily="34" charset="0"/>
              </a:rPr>
              <a:t>Mineral oil (used as a laxative) </a:t>
            </a:r>
            <a:endParaRPr lang="en-US" altLang="uk-UA" sz="1100">
              <a:effectLst/>
            </a:endParaRPr>
          </a:p>
          <a:p>
            <a:pPr lvl="3" eaLnBrk="0" hangingPunct="0">
              <a:lnSpc>
                <a:spcPct val="105%"/>
              </a:lnSpc>
              <a:spcBef>
                <a:spcPct val="30%"/>
              </a:spcBef>
              <a:buClr>
                <a:schemeClr val="tx2"/>
              </a:buClr>
              <a:buSzPct val="50%"/>
              <a:buFont typeface="Monotype Sorts" charset="2"/>
              <a:buChar char="–"/>
            </a:pPr>
            <a:r>
              <a:rPr lang="en-US" altLang="uk-UA" sz="1700" b="1">
                <a:effectLst/>
                <a:latin typeface="Arial" panose="020B0604020202020204" pitchFamily="34" charset="0"/>
                <a:cs typeface="Arial" panose="020B0604020202020204" pitchFamily="34" charset="0"/>
              </a:rPr>
              <a:t>Oily nose drops (not used anymore)</a:t>
            </a:r>
            <a:endParaRPr lang="en-US" altLang="uk-UA"/>
          </a:p>
        </p:txBody>
      </p:sp>
    </p:spTree>
  </p:cSld>
  <p:clrMapOvr>
    <a:masterClrMapping/>
  </p:clrMapOvr>
</p:sld>
</file>

<file path=ppt/slides/slide20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3609" name="Line 9">
            <a:extLst>
              <a:ext uri="{FF2B5EF4-FFF2-40B4-BE49-F238E27FC236}">
                <a16:creationId xmlns:a16="http://schemas.microsoft.com/office/drawing/2014/main" id="{7F868B00-CB9A-4030-95C3-257B6444B2FB}"/>
              </a:ext>
            </a:extLst>
          </p:cNvPr>
          <p:cNvSpPr>
            <a:spLocks noChangeShapeType="1"/>
          </p:cNvSpPr>
          <p:nvPr/>
        </p:nvSpPr>
        <p:spPr bwMode="auto">
          <a:xfrm>
            <a:off x="338138" y="1762125"/>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3608" name="Rectangle 8">
            <a:extLst>
              <a:ext uri="{FF2B5EF4-FFF2-40B4-BE49-F238E27FC236}">
                <a16:creationId xmlns:a16="http://schemas.microsoft.com/office/drawing/2014/main" id="{890105E9-58E0-406F-B80B-F7BB7B4A12AC}"/>
              </a:ext>
            </a:extLst>
          </p:cNvPr>
          <p:cNvSpPr>
            <a:spLocks noChangeArrowheads="1"/>
          </p:cNvSpPr>
          <p:nvPr/>
        </p:nvSpPr>
        <p:spPr bwMode="auto">
          <a:xfrm>
            <a:off x="355600" y="295275"/>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3606" name="Rectangle 6">
            <a:extLst>
              <a:ext uri="{FF2B5EF4-FFF2-40B4-BE49-F238E27FC236}">
                <a16:creationId xmlns:a16="http://schemas.microsoft.com/office/drawing/2014/main" id="{B59150E8-3261-4A32-9DE3-68786BF828CB}"/>
              </a:ext>
            </a:extLst>
          </p:cNvPr>
          <p:cNvSpPr>
            <a:spLocks noChangeArrowheads="1"/>
          </p:cNvSpPr>
          <p:nvPr/>
        </p:nvSpPr>
        <p:spPr bwMode="auto">
          <a:xfrm>
            <a:off x="373063" y="390525"/>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3663" tIns="46036" rIns="93663" bIns="46036"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Atelectasis</a:t>
            </a:r>
            <a:br>
              <a:rPr lang="en-US" altLang="uk-UA">
                <a:effectLst/>
                <a:latin typeface="Arial" panose="020B0604020202020204" pitchFamily="34" charset="0"/>
                <a:cs typeface="Arial" panose="020B0604020202020204" pitchFamily="34" charset="0"/>
              </a:rPr>
            </a:br>
            <a:r>
              <a:rPr lang="en-US" altLang="uk-UA" sz="2600">
                <a:effectLst/>
                <a:latin typeface="Arial" panose="020B0604020202020204" pitchFamily="34" charset="0"/>
                <a:cs typeface="Arial" panose="020B0604020202020204" pitchFamily="34" charset="0"/>
              </a:rPr>
              <a:t>Definition</a:t>
            </a:r>
            <a:endParaRPr lang="en-US" altLang="uk-UA"/>
          </a:p>
        </p:txBody>
      </p:sp>
      <p:sp>
        <p:nvSpPr>
          <p:cNvPr id="153604" name="Rectangle 4">
            <a:extLst>
              <a:ext uri="{FF2B5EF4-FFF2-40B4-BE49-F238E27FC236}">
                <a16:creationId xmlns:a16="http://schemas.microsoft.com/office/drawing/2014/main" id="{5BFC8F84-4A78-470E-B117-05DF91035F20}"/>
              </a:ext>
            </a:extLst>
          </p:cNvPr>
          <p:cNvSpPr>
            <a:spLocks noChangeArrowheads="1"/>
          </p:cNvSpPr>
          <p:nvPr/>
        </p:nvSpPr>
        <p:spPr bwMode="auto">
          <a:xfrm>
            <a:off x="1524000" y="2790825"/>
            <a:ext cx="6705600" cy="37719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3663" tIns="46036" rIns="93663" bIns="46036"/>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Loss of lung volume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Not necessarily associated with 		increased lung density</a:t>
            </a:r>
            <a:endParaRPr lang="en-US" altLang="uk-UA"/>
          </a:p>
        </p:txBody>
      </p:sp>
    </p:spTree>
  </p:cSld>
  <p:clrMapOvr>
    <a:masterClrMapping/>
  </p:clrMapOvr>
</p:sld>
</file>

<file path=ppt/slides/slide20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4633" name="Line 9">
            <a:extLst>
              <a:ext uri="{FF2B5EF4-FFF2-40B4-BE49-F238E27FC236}">
                <a16:creationId xmlns:a16="http://schemas.microsoft.com/office/drawing/2014/main" id="{A90A1E1B-FA2F-4E05-AA04-5AC18CD8374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4632" name="Rectangle 8">
            <a:extLst>
              <a:ext uri="{FF2B5EF4-FFF2-40B4-BE49-F238E27FC236}">
                <a16:creationId xmlns:a16="http://schemas.microsoft.com/office/drawing/2014/main" id="{8C817BD9-A27C-4C0C-984D-B3C56593D95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4630" name="Rectangle 6">
            <a:extLst>
              <a:ext uri="{FF2B5EF4-FFF2-40B4-BE49-F238E27FC236}">
                <a16:creationId xmlns:a16="http://schemas.microsoft.com/office/drawing/2014/main" id="{6986B82D-C62D-4C72-AE1F-714AD0711919}"/>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Bullae</a:t>
            </a:r>
            <a:br>
              <a:rPr lang="en-US" altLang="uk-UA">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Radiologic Signs</a:t>
            </a:r>
            <a:endParaRPr lang="en-US" altLang="uk-UA"/>
          </a:p>
        </p:txBody>
      </p:sp>
      <p:sp>
        <p:nvSpPr>
          <p:cNvPr id="154628" name="Rectangle 4">
            <a:extLst>
              <a:ext uri="{FF2B5EF4-FFF2-40B4-BE49-F238E27FC236}">
                <a16:creationId xmlns:a16="http://schemas.microsoft.com/office/drawing/2014/main" id="{7AC69830-41F8-4981-8432-2E6CCCFF9F8B}"/>
              </a:ext>
            </a:extLst>
          </p:cNvPr>
          <p:cNvSpPr>
            <a:spLocks noChangeArrowheads="1"/>
          </p:cNvSpPr>
          <p:nvPr/>
        </p:nvSpPr>
        <p:spPr bwMode="auto">
          <a:xfrm>
            <a:off x="914400" y="2667000"/>
            <a:ext cx="7246938" cy="3200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9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Seen more in upper lobes </a:t>
            </a:r>
            <a:endParaRPr lang="en-US" altLang="uk-UA" sz="1100">
              <a:effectLst/>
            </a:endParaRPr>
          </a:p>
          <a:p>
            <a:pPr eaLnBrk="0" hangingPunct="0">
              <a:lnSpc>
                <a:spcPct val="9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Thin-walled, sharply demarcated areas containing no visible blood vessels </a:t>
            </a:r>
            <a:endParaRPr lang="en-US" altLang="uk-UA" sz="1100">
              <a:effectLst/>
            </a:endParaRPr>
          </a:p>
          <a:p>
            <a:pPr eaLnBrk="0" hangingPunct="0">
              <a:lnSpc>
                <a:spcPct val="9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Only portion of wall is usually seen </a:t>
            </a:r>
            <a:endParaRPr lang="en-US" altLang="uk-UA" sz="1100">
              <a:effectLst/>
            </a:endParaRPr>
          </a:p>
          <a:p>
            <a:pPr eaLnBrk="0" hangingPunct="0">
              <a:lnSpc>
                <a:spcPct val="95%"/>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Trap air </a:t>
            </a:r>
            <a:endParaRPr lang="en-US" altLang="uk-UA" sz="1100">
              <a:effectLst/>
            </a:endParaRPr>
          </a:p>
          <a:p>
            <a:pPr lvl="1" eaLnBrk="0" hangingPunct="0">
              <a:lnSpc>
                <a:spcPct val="95%"/>
              </a:lnSpc>
              <a:spcBef>
                <a:spcPct val="30%"/>
              </a:spcBef>
              <a:buClr>
                <a:schemeClr val="tx2"/>
              </a:buClr>
              <a:buSzPct val="50%"/>
              <a:buFont typeface="Monotype Sorts" charset="2"/>
              <a:buChar char="n"/>
            </a:pPr>
            <a:r>
              <a:rPr lang="en-US" altLang="uk-UA" sz="2400" b="1">
                <a:effectLst/>
                <a:latin typeface="Arial" panose="020B0604020202020204" pitchFamily="34" charset="0"/>
                <a:cs typeface="Arial" panose="020B0604020202020204" pitchFamily="34" charset="0"/>
              </a:rPr>
              <a:t>Larger on expiration</a:t>
            </a:r>
            <a:endParaRPr lang="en-US" altLang="uk-UA"/>
          </a:p>
        </p:txBody>
      </p:sp>
    </p:spTree>
  </p:cSld>
  <p:clrMapOvr>
    <a:masterClrMapping/>
  </p:clrMapOvr>
</p:sld>
</file>

<file path=ppt/slides/slide21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5657" name="Line 9">
            <a:extLst>
              <a:ext uri="{FF2B5EF4-FFF2-40B4-BE49-F238E27FC236}">
                <a16:creationId xmlns:a16="http://schemas.microsoft.com/office/drawing/2014/main" id="{18E56037-F695-4D1C-BEE0-B1ABF60AA75D}"/>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5656" name="Rectangle 8">
            <a:extLst>
              <a:ext uri="{FF2B5EF4-FFF2-40B4-BE49-F238E27FC236}">
                <a16:creationId xmlns:a16="http://schemas.microsoft.com/office/drawing/2014/main" id="{F3C65955-B3B1-4AB2-BE9D-AFFDE2BDC576}"/>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5654" name="Rectangle 6">
            <a:extLst>
              <a:ext uri="{FF2B5EF4-FFF2-40B4-BE49-F238E27FC236}">
                <a16:creationId xmlns:a16="http://schemas.microsoft.com/office/drawing/2014/main" id="{07DCAED6-DC19-4D7D-86D4-DE18A1FA55FA}"/>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Chronic Bronchitis</a:t>
            </a:r>
            <a:br>
              <a:rPr lang="en-US" altLang="uk-UA">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Roentgenographic Patterns</a:t>
            </a:r>
            <a:endParaRPr lang="en-US" altLang="uk-UA"/>
          </a:p>
        </p:txBody>
      </p:sp>
      <p:sp>
        <p:nvSpPr>
          <p:cNvPr id="155652" name="Rectangle 4">
            <a:extLst>
              <a:ext uri="{FF2B5EF4-FFF2-40B4-BE49-F238E27FC236}">
                <a16:creationId xmlns:a16="http://schemas.microsoft.com/office/drawing/2014/main" id="{87DD63C9-E962-4BCE-819F-3C6DACCEBA65}"/>
              </a:ext>
            </a:extLst>
          </p:cNvPr>
          <p:cNvSpPr>
            <a:spLocks noChangeArrowheads="1"/>
          </p:cNvSpPr>
          <p:nvPr/>
        </p:nvSpPr>
        <p:spPr bwMode="auto">
          <a:xfrm>
            <a:off x="1117600" y="2552700"/>
            <a:ext cx="7246938" cy="359092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Cannot be diagnosed radiographically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More than half are normal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Thickened bronchial walls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Tramlines or doughnuts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Prominent lung markings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The “Dirty Chest”</a:t>
            </a:r>
            <a:endParaRPr lang="en-US" altLang="uk-UA"/>
          </a:p>
        </p:txBody>
      </p:sp>
    </p:spTree>
  </p:cSld>
  <p:clrMapOvr>
    <a:masterClrMapping/>
  </p:clrMapOvr>
</p:sld>
</file>

<file path=ppt/slides/slide21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6681" name="Line 9">
            <a:extLst>
              <a:ext uri="{FF2B5EF4-FFF2-40B4-BE49-F238E27FC236}">
                <a16:creationId xmlns:a16="http://schemas.microsoft.com/office/drawing/2014/main" id="{2DA17631-E2B7-4E02-815D-94D78D477DE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6680" name="Rectangle 8">
            <a:extLst>
              <a:ext uri="{FF2B5EF4-FFF2-40B4-BE49-F238E27FC236}">
                <a16:creationId xmlns:a16="http://schemas.microsoft.com/office/drawing/2014/main" id="{96A3865A-8544-4933-AB0D-7BC288438D7D}"/>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6678" name="Rectangle 6">
            <a:extLst>
              <a:ext uri="{FF2B5EF4-FFF2-40B4-BE49-F238E27FC236}">
                <a16:creationId xmlns:a16="http://schemas.microsoft.com/office/drawing/2014/main" id="{58D28175-FC2D-42AB-9AA4-EFE75E5A1B26}"/>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Asthma</a:t>
            </a:r>
            <a:br>
              <a:rPr lang="en-US" altLang="uk-UA">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Chronic X-ray Changes</a:t>
            </a:r>
            <a:endParaRPr lang="en-US" altLang="uk-UA"/>
          </a:p>
        </p:txBody>
      </p:sp>
      <p:sp>
        <p:nvSpPr>
          <p:cNvPr id="156676" name="Rectangle 4">
            <a:extLst>
              <a:ext uri="{FF2B5EF4-FFF2-40B4-BE49-F238E27FC236}">
                <a16:creationId xmlns:a16="http://schemas.microsoft.com/office/drawing/2014/main" id="{EFEEF137-A7BC-4127-8AFF-A75C15E0E606}"/>
              </a:ext>
            </a:extLst>
          </p:cNvPr>
          <p:cNvSpPr>
            <a:spLocks noChangeArrowheads="1"/>
          </p:cNvSpPr>
          <p:nvPr/>
        </p:nvSpPr>
        <p:spPr bwMode="auto">
          <a:xfrm>
            <a:off x="914400" y="2781300"/>
            <a:ext cx="7620000" cy="32766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Most have normal chest x-ray (3/4)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Abnormal chest x-ray more likely if onset early and disease severe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Bronchiectasis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Scarring from multiple infections</a:t>
            </a:r>
            <a:endParaRPr lang="en-US" altLang="uk-UA"/>
          </a:p>
        </p:txBody>
      </p:sp>
    </p:spTree>
  </p:cSld>
  <p:clrMapOvr>
    <a:masterClrMapping/>
  </p:clrMapOvr>
</p:sld>
</file>

<file path=ppt/slides/slide21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57705" name="Line 9">
            <a:extLst>
              <a:ext uri="{FF2B5EF4-FFF2-40B4-BE49-F238E27FC236}">
                <a16:creationId xmlns:a16="http://schemas.microsoft.com/office/drawing/2014/main" id="{71034FF1-B768-48BC-B344-D951C3A634C4}"/>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7704" name="Rectangle 8">
            <a:extLst>
              <a:ext uri="{FF2B5EF4-FFF2-40B4-BE49-F238E27FC236}">
                <a16:creationId xmlns:a16="http://schemas.microsoft.com/office/drawing/2014/main" id="{5E208571-3F97-4E29-B39E-9D794EE50CE0}"/>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57702" name="Rectangle 6">
            <a:extLst>
              <a:ext uri="{FF2B5EF4-FFF2-40B4-BE49-F238E27FC236}">
                <a16:creationId xmlns:a16="http://schemas.microsoft.com/office/drawing/2014/main" id="{58C13064-5FA5-4E69-8E88-0B853C9AFAD2}"/>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Asthma</a:t>
            </a:r>
            <a:br>
              <a:rPr lang="en-US" altLang="uk-UA">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Complications</a:t>
            </a:r>
            <a:endParaRPr lang="en-US" altLang="uk-UA"/>
          </a:p>
        </p:txBody>
      </p:sp>
      <p:sp>
        <p:nvSpPr>
          <p:cNvPr id="157700" name="Rectangle 4">
            <a:extLst>
              <a:ext uri="{FF2B5EF4-FFF2-40B4-BE49-F238E27FC236}">
                <a16:creationId xmlns:a16="http://schemas.microsoft.com/office/drawing/2014/main" id="{B2287B46-3CF4-4230-871F-FA406D4803D9}"/>
              </a:ext>
            </a:extLst>
          </p:cNvPr>
          <p:cNvSpPr>
            <a:spLocks noChangeArrowheads="1"/>
          </p:cNvSpPr>
          <p:nvPr/>
        </p:nvSpPr>
        <p:spPr bwMode="auto">
          <a:xfrm>
            <a:off x="1219200" y="2324100"/>
            <a:ext cx="7246938" cy="4168775"/>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Pneumonia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Twice as frequent as in non-asthmatics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Atelectasis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From mucous plugs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Pneumomediastinum, pneumothorax and subcu emphysema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Mostly in children</a:t>
            </a:r>
            <a:endParaRPr lang="en-US" altLang="uk-UA"/>
          </a:p>
        </p:txBody>
      </p:sp>
    </p:spTree>
  </p:cSld>
  <p:clrMapOvr>
    <a:masterClrMapping/>
  </p:clrMapOvr>
</p:sld>
</file>

<file path=ppt/slides/slide21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67945" name="Line 9">
            <a:extLst>
              <a:ext uri="{FF2B5EF4-FFF2-40B4-BE49-F238E27FC236}">
                <a16:creationId xmlns:a16="http://schemas.microsoft.com/office/drawing/2014/main" id="{671E8781-EAB9-4D9E-8698-590DF99CD8E7}"/>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67944" name="Rectangle 8">
            <a:extLst>
              <a:ext uri="{FF2B5EF4-FFF2-40B4-BE49-F238E27FC236}">
                <a16:creationId xmlns:a16="http://schemas.microsoft.com/office/drawing/2014/main" id="{0E667138-5577-498F-AAD4-AAE93D7AFA8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167942" name="Rectangle 6">
            <a:extLst>
              <a:ext uri="{FF2B5EF4-FFF2-40B4-BE49-F238E27FC236}">
                <a16:creationId xmlns:a16="http://schemas.microsoft.com/office/drawing/2014/main" id="{2E8F335A-4F6F-4C4D-BE78-6B6223C661F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Hiatal Hernia</a:t>
            </a:r>
            <a:br>
              <a:rPr lang="en-US" altLang="uk-UA">
                <a:effectLst/>
                <a:latin typeface="Arial" panose="020B0604020202020204" pitchFamily="34" charset="0"/>
                <a:cs typeface="Arial" panose="020B0604020202020204" pitchFamily="34" charset="0"/>
              </a:rPr>
            </a:br>
            <a:r>
              <a:rPr lang="en-US" altLang="uk-UA" sz="2700">
                <a:effectLst/>
                <a:latin typeface="Arial" panose="020B0604020202020204" pitchFamily="34" charset="0"/>
                <a:cs typeface="Arial" panose="020B0604020202020204" pitchFamily="34" charset="0"/>
              </a:rPr>
              <a:t>General</a:t>
            </a:r>
            <a:endParaRPr lang="en-US" altLang="uk-UA"/>
          </a:p>
        </p:txBody>
      </p:sp>
      <p:sp>
        <p:nvSpPr>
          <p:cNvPr id="167940" name="Rectangle 4">
            <a:extLst>
              <a:ext uri="{FF2B5EF4-FFF2-40B4-BE49-F238E27FC236}">
                <a16:creationId xmlns:a16="http://schemas.microsoft.com/office/drawing/2014/main" id="{AC52A1D6-4CBA-4C7D-B165-0C1B9E6AEA7E}"/>
              </a:ext>
            </a:extLst>
          </p:cNvPr>
          <p:cNvSpPr>
            <a:spLocks noChangeArrowheads="1"/>
          </p:cNvSpPr>
          <p:nvPr/>
        </p:nvSpPr>
        <p:spPr bwMode="auto">
          <a:xfrm>
            <a:off x="914400" y="2336800"/>
            <a:ext cx="7150100" cy="3957638"/>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7" tIns="42228" rIns="86677"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Most common form of diaphragmatic hernia in adult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Air/fluid level(s) in “mass” posterior to heart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May contain entire stomach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Can lead to volvulus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Usually projects to left of spine</a:t>
            </a:r>
            <a:endParaRPr lang="en-US" altLang="uk-UA"/>
          </a:p>
        </p:txBody>
      </p:sp>
    </p:spTree>
  </p:cSld>
  <p:clrMapOvr>
    <a:masterClrMapping/>
  </p:clrMapOvr>
</p:sld>
</file>

<file path=ppt/slides/slide21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B21AEBDF-C930-4C43-8296-6E40FDC957F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375811" name="Picture 3">
            <a:extLst>
              <a:ext uri="{FF2B5EF4-FFF2-40B4-BE49-F238E27FC236}">
                <a16:creationId xmlns:a16="http://schemas.microsoft.com/office/drawing/2014/main" id="{247DB318-8B95-47C4-A695-5129863B1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31875"/>
            <a:ext cx="3017838" cy="4049713"/>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375812" name="Picture 4">
            <a:extLst>
              <a:ext uri="{FF2B5EF4-FFF2-40B4-BE49-F238E27FC236}">
                <a16:creationId xmlns:a16="http://schemas.microsoft.com/office/drawing/2014/main" id="{C37A0EBB-1B3A-4A98-BE45-1417B2C2B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1066800"/>
            <a:ext cx="2805113" cy="4014788"/>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375813" name="Text Box 5">
            <a:extLst>
              <a:ext uri="{FF2B5EF4-FFF2-40B4-BE49-F238E27FC236}">
                <a16:creationId xmlns:a16="http://schemas.microsoft.com/office/drawing/2014/main" id="{6BCCCB84-6670-46CE-95B7-2C61D19CDF86}"/>
              </a:ext>
            </a:extLst>
          </p:cNvPr>
          <p:cNvSpPr txBox="1">
            <a:spLocks noChangeArrowheads="1"/>
          </p:cNvSpPr>
          <p:nvPr/>
        </p:nvSpPr>
        <p:spPr bwMode="auto">
          <a:xfrm>
            <a:off x="1009650" y="5657850"/>
            <a:ext cx="7334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Diaphragmatic Rupture</a:t>
            </a:r>
            <a:endParaRPr lang="en-US" altLang="uk-UA">
              <a:latin typeface="Arial" panose="020B0604020202020204" pitchFamily="34" charset="0"/>
            </a:endParaRPr>
          </a:p>
        </p:txBody>
      </p:sp>
    </p:spTree>
  </p:cSld>
  <p:clrMapOvr>
    <a:masterClrMapping/>
  </p:clrMapOvr>
</p:sld>
</file>

<file path=ppt/slides/slide215.xml><?xml version="1.0" encoding="utf-8"?>
<p:sld xmlns:a="http://purl.oclc.org/ooxml/drawingml/main" xmlns:r="http://purl.oclc.org/ooxml/officeDocument/relationships" xmlns:p="http://purl.oclc.org/ooxml/presentationml/main">
  <p:cSld>
    <p:bg>
      <p:bgPr>
        <a:gradFill rotWithShape="0">
          <a:gsLst>
            <a:gs pos="0%">
              <a:srgbClr val="081D58">
                <a:gamma/>
                <a:shade val="0%"/>
                <a:invGamma/>
              </a:srgbClr>
            </a:gs>
            <a:gs pos="100%">
              <a:srgbClr val="081D58"/>
            </a:gs>
          </a:gsLst>
          <a:lin ang="5400000" scaled="1"/>
        </a:gradFill>
        <a:effectLst/>
      </p:bgPr>
    </p:bg>
    <p:spTree>
      <p:nvGrpSpPr>
        <p:cNvPr id="1" name=""/>
        <p:cNvGrpSpPr/>
        <p:nvPr/>
      </p:nvGrpSpPr>
      <p:grpSpPr>
        <a:xfrm>
          <a:off x="0" y="0"/>
          <a:ext cx="0" cy="0"/>
          <a:chOff x="0" y="0"/>
          <a:chExt cx="0" cy="0"/>
        </a:xfrm>
      </p:grpSpPr>
      <p:sp>
        <p:nvSpPr>
          <p:cNvPr id="168967" name="Rectangle 7">
            <a:extLst>
              <a:ext uri="{FF2B5EF4-FFF2-40B4-BE49-F238E27FC236}">
                <a16:creationId xmlns:a16="http://schemas.microsoft.com/office/drawing/2014/main" id="{76C1BB4A-8C63-45EE-ADAB-4EA5387EE3A9}"/>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168966" name="Picture 6">
            <a:extLst>
              <a:ext uri="{FF2B5EF4-FFF2-40B4-BE49-F238E27FC236}">
                <a16:creationId xmlns:a16="http://schemas.microsoft.com/office/drawing/2014/main" id="{522E15F1-AE64-497D-A2F0-54D1420FDB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0150" y="1200150"/>
            <a:ext cx="2771775" cy="4040188"/>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pic>
        <p:nvPicPr>
          <p:cNvPr id="168965" name="Picture 5">
            <a:extLst>
              <a:ext uri="{FF2B5EF4-FFF2-40B4-BE49-F238E27FC236}">
                <a16:creationId xmlns:a16="http://schemas.microsoft.com/office/drawing/2014/main" id="{F9D3033A-C842-4F08-AACF-CA7F5E81DA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116013"/>
            <a:ext cx="3289300" cy="4124325"/>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168964" name="Text Box 4">
            <a:extLst>
              <a:ext uri="{FF2B5EF4-FFF2-40B4-BE49-F238E27FC236}">
                <a16:creationId xmlns:a16="http://schemas.microsoft.com/office/drawing/2014/main" id="{873BFFE9-AC6E-4048-B3AB-5A4B96C6ECFB}"/>
              </a:ext>
            </a:extLst>
          </p:cNvPr>
          <p:cNvSpPr txBox="1">
            <a:spLocks noChangeArrowheads="1"/>
          </p:cNvSpPr>
          <p:nvPr/>
        </p:nvSpPr>
        <p:spPr bwMode="auto">
          <a:xfrm>
            <a:off x="2066925" y="5715000"/>
            <a:ext cx="47815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Hiatal hernia</a:t>
            </a:r>
            <a:endParaRPr lang="en-US" altLang="uk-UA">
              <a:latin typeface="Arial" panose="020B0604020202020204" pitchFamily="34" charset="0"/>
            </a:endParaRPr>
          </a:p>
        </p:txBody>
      </p:sp>
    </p:spTree>
  </p:cSld>
  <p:clrMapOvr>
    <a:masterClrMapping/>
  </p:clrMapOvr>
</p:sld>
</file>

<file path=ppt/slides/slide21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69991" name="Rectangle 7">
            <a:extLst>
              <a:ext uri="{FF2B5EF4-FFF2-40B4-BE49-F238E27FC236}">
                <a16:creationId xmlns:a16="http://schemas.microsoft.com/office/drawing/2014/main" id="{AA265020-5018-4043-BE8E-A1D302BBF47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pic>
        <p:nvPicPr>
          <p:cNvPr id="169990" name="Picture 6">
            <a:extLst>
              <a:ext uri="{FF2B5EF4-FFF2-40B4-BE49-F238E27FC236}">
                <a16:creationId xmlns:a16="http://schemas.microsoft.com/office/drawing/2014/main" id="{CD4F9F03-94FB-4B9A-B59E-3634860A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2075" y="1868488"/>
            <a:ext cx="2384425" cy="3035300"/>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
        <p:nvSpPr>
          <p:cNvPr id="169989" name="Text Box 5">
            <a:extLst>
              <a:ext uri="{FF2B5EF4-FFF2-40B4-BE49-F238E27FC236}">
                <a16:creationId xmlns:a16="http://schemas.microsoft.com/office/drawing/2014/main" id="{024A7F20-5B70-4C3F-AFC8-733BAA756A7F}"/>
              </a:ext>
            </a:extLst>
          </p:cNvPr>
          <p:cNvSpPr txBox="1">
            <a:spLocks noChangeArrowheads="1"/>
          </p:cNvSpPr>
          <p:nvPr/>
        </p:nvSpPr>
        <p:spPr bwMode="auto">
          <a:xfrm>
            <a:off x="374650" y="5462588"/>
            <a:ext cx="8399463"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969696"/>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spcBef>
                <a:spcPct val="50%"/>
              </a:spcBef>
            </a:pPr>
            <a:r>
              <a:rPr lang="en-US" altLang="uk-UA" b="1">
                <a:solidFill>
                  <a:schemeClr val="tx2"/>
                </a:solidFill>
                <a:latin typeface="Arial" panose="020B0604020202020204" pitchFamily="34" charset="0"/>
                <a:cs typeface="Arial" panose="020B0604020202020204" pitchFamily="34" charset="0"/>
              </a:rPr>
              <a:t>Eventration left hemidiaphragm</a:t>
            </a:r>
            <a:endParaRPr lang="en-US" altLang="uk-UA">
              <a:latin typeface="Arial" panose="020B0604020202020204" pitchFamily="34" charset="0"/>
            </a:endParaRPr>
          </a:p>
        </p:txBody>
      </p:sp>
      <p:pic>
        <p:nvPicPr>
          <p:cNvPr id="169988" name="Picture 4">
            <a:extLst>
              <a:ext uri="{FF2B5EF4-FFF2-40B4-BE49-F238E27FC236}">
                <a16:creationId xmlns:a16="http://schemas.microsoft.com/office/drawing/2014/main" id="{22B0A6C5-A45F-433E-8922-92844F775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888" y="1844675"/>
            <a:ext cx="2551112" cy="3076575"/>
          </a:xfrm>
          <a:prstGeom prst="rect">
            <a:avLst/>
          </a:prstGeom>
          <a:noFill/>
          <a:ln w="38100">
            <a:solidFill>
              <a:srgbClr val="C0C0C0"/>
            </a:solidFill>
            <a:miter lim="8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15050" name="Line 10">
            <a:extLst>
              <a:ext uri="{FF2B5EF4-FFF2-40B4-BE49-F238E27FC236}">
                <a16:creationId xmlns:a16="http://schemas.microsoft.com/office/drawing/2014/main" id="{BEB188A0-1D21-4F98-925E-FC65FC95EE4A}"/>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5049" name="Rectangle 9">
            <a:extLst>
              <a:ext uri="{FF2B5EF4-FFF2-40B4-BE49-F238E27FC236}">
                <a16:creationId xmlns:a16="http://schemas.microsoft.com/office/drawing/2014/main" id="{F7394953-2725-4D40-BF8F-8EB4EF20ACA2}"/>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5047" name="Rectangle 7">
            <a:extLst>
              <a:ext uri="{FF2B5EF4-FFF2-40B4-BE49-F238E27FC236}">
                <a16:creationId xmlns:a16="http://schemas.microsoft.com/office/drawing/2014/main" id="{12E9C44E-930F-4052-BE55-CE2C3FFD35F5}"/>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Multiple Small Calcifications</a:t>
            </a:r>
            <a:endParaRPr lang="en-US" altLang="uk-UA"/>
          </a:p>
        </p:txBody>
      </p:sp>
      <p:sp>
        <p:nvSpPr>
          <p:cNvPr id="215045" name="Rectangle 5">
            <a:extLst>
              <a:ext uri="{FF2B5EF4-FFF2-40B4-BE49-F238E27FC236}">
                <a16:creationId xmlns:a16="http://schemas.microsoft.com/office/drawing/2014/main" id="{6F6F5492-DE5E-4B97-A2D6-A7B02A068B34}"/>
              </a:ext>
            </a:extLst>
          </p:cNvPr>
          <p:cNvSpPr>
            <a:spLocks noChangeArrowheads="1"/>
          </p:cNvSpPr>
          <p:nvPr/>
        </p:nvSpPr>
        <p:spPr bwMode="auto">
          <a:xfrm>
            <a:off x="1524000" y="2667000"/>
            <a:ext cx="6197600" cy="29337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1.	Histoplasmosis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2.	Silicosis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3.	Chicken pox pneumonia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4.	Pulmonary ossification 2° MS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5.	Alveolar microlithiasis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45">
                                            <p:txEl>
                                              <p:pRg st="0" end="0"/>
                                            </p:txEl>
                                          </p:spTgt>
                                        </p:tgtEl>
                                        <p:attrNameLst>
                                          <p:attrName>style.visibility</p:attrName>
                                        </p:attrNameLst>
                                      </p:cBhvr>
                                      <p:to>
                                        <p:strVal val="visible"/>
                                      </p:to>
                                    </p:set>
                                    <p:animEffect transition="in" filter="wipe(up)">
                                      <p:cBhvr>
                                        <p:cTn id="7" dur="500"/>
                                        <p:tgtEl>
                                          <p:spTgt spid="21504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045">
                                            <p:txEl>
                                              <p:pRg st="1" end="1"/>
                                            </p:txEl>
                                          </p:spTgt>
                                        </p:tgtEl>
                                        <p:attrNameLst>
                                          <p:attrName>style.visibility</p:attrName>
                                        </p:attrNameLst>
                                      </p:cBhvr>
                                      <p:to>
                                        <p:strVal val="visible"/>
                                      </p:to>
                                    </p:set>
                                    <p:animEffect transition="in" filter="wipe(up)">
                                      <p:cBhvr>
                                        <p:cTn id="12" dur="500"/>
                                        <p:tgtEl>
                                          <p:spTgt spid="21504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5045">
                                            <p:txEl>
                                              <p:pRg st="2" end="2"/>
                                            </p:txEl>
                                          </p:spTgt>
                                        </p:tgtEl>
                                        <p:attrNameLst>
                                          <p:attrName>style.visibility</p:attrName>
                                        </p:attrNameLst>
                                      </p:cBhvr>
                                      <p:to>
                                        <p:strVal val="visible"/>
                                      </p:to>
                                    </p:set>
                                    <p:animEffect transition="in" filter="wipe(up)">
                                      <p:cBhvr>
                                        <p:cTn id="17" dur="500"/>
                                        <p:tgtEl>
                                          <p:spTgt spid="21504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5045">
                                            <p:txEl>
                                              <p:pRg st="3" end="3"/>
                                            </p:txEl>
                                          </p:spTgt>
                                        </p:tgtEl>
                                        <p:attrNameLst>
                                          <p:attrName>style.visibility</p:attrName>
                                        </p:attrNameLst>
                                      </p:cBhvr>
                                      <p:to>
                                        <p:strVal val="visible"/>
                                      </p:to>
                                    </p:set>
                                    <p:animEffect transition="in" filter="wipe(up)">
                                      <p:cBhvr>
                                        <p:cTn id="22" dur="500"/>
                                        <p:tgtEl>
                                          <p:spTgt spid="21504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5045">
                                            <p:txEl>
                                              <p:pRg st="4" end="4"/>
                                            </p:txEl>
                                          </p:spTgt>
                                        </p:tgtEl>
                                        <p:attrNameLst>
                                          <p:attrName>style.visibility</p:attrName>
                                        </p:attrNameLst>
                                      </p:cBhvr>
                                      <p:to>
                                        <p:strVal val="visible"/>
                                      </p:to>
                                    </p:set>
                                    <p:animEffect transition="in" filter="wipe(up)">
                                      <p:cBhvr>
                                        <p:cTn id="27" dur="500"/>
                                        <p:tgtEl>
                                          <p:spTgt spid="21504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5" grpId="0" build="p" autoUpdateAnimBg="0"/>
    </p:bldLst>
  </p:timing>
</p:sld>
</file>

<file path=ppt/slides/slide21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14022" name="Picture 6">
            <a:extLst>
              <a:ext uri="{FF2B5EF4-FFF2-40B4-BE49-F238E27FC236}">
                <a16:creationId xmlns:a16="http://schemas.microsoft.com/office/drawing/2014/main" id="{3B866767-AFD1-4394-9B88-E4F989B326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163" y="1250950"/>
            <a:ext cx="4935537" cy="4575175"/>
          </a:xfrm>
          <a:prstGeom prst="rect">
            <a:avLst/>
          </a:prstGeom>
          <a:noFill/>
          <a:extLst>
            <a:ext uri="{909E8E84-426E-40DD-AFC4-6F175D3DCCD1}">
              <a14:hiddenFill xmlns:a14="http://schemas.microsoft.com/office/drawing/2010/main">
                <a:solidFill>
                  <a:srgbClr val="FFFFFF"/>
                </a:solidFill>
              </a14:hiddenFill>
            </a:ext>
          </a:extLst>
        </p:spPr>
      </p:pic>
      <p:sp>
        <p:nvSpPr>
          <p:cNvPr id="214021" name="Text Box 5">
            <a:extLst>
              <a:ext uri="{FF2B5EF4-FFF2-40B4-BE49-F238E27FC236}">
                <a16:creationId xmlns:a16="http://schemas.microsoft.com/office/drawing/2014/main" id="{9DBF9120-EFE5-4087-BEB9-3A058EB19745}"/>
              </a:ext>
            </a:extLst>
          </p:cNvPr>
          <p:cNvSpPr txBox="1">
            <a:spLocks noChangeArrowheads="1"/>
          </p:cNvSpPr>
          <p:nvPr/>
        </p:nvSpPr>
        <p:spPr bwMode="auto">
          <a:xfrm>
            <a:off x="474663" y="468313"/>
            <a:ext cx="7381875" cy="519112"/>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Chicken Pox Pneumonia</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4021"/>
                                        </p:tgtEl>
                                        <p:attrNameLst>
                                          <p:attrName>style.visibility</p:attrName>
                                        </p:attrNameLst>
                                      </p:cBhvr>
                                      <p:to>
                                        <p:strVal val="visible"/>
                                      </p:to>
                                    </p:set>
                                    <p:animEffect transition="in" filter="wipe(up)">
                                      <p:cBhvr>
                                        <p:cTn id="7" dur="500"/>
                                        <p:tgtEl>
                                          <p:spTgt spid="214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1" grpId="0" autoUpdateAnimBg="0"/>
    </p:bldLst>
  </p:timing>
</p:sld>
</file>

<file path=ppt/slides/slide21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19146" name="Line 10">
            <a:extLst>
              <a:ext uri="{FF2B5EF4-FFF2-40B4-BE49-F238E27FC236}">
                <a16:creationId xmlns:a16="http://schemas.microsoft.com/office/drawing/2014/main" id="{41DEF126-9148-4940-BB27-515EE1A809B2}"/>
              </a:ext>
            </a:extLst>
          </p:cNvPr>
          <p:cNvSpPr>
            <a:spLocks noChangeShapeType="1"/>
          </p:cNvSpPr>
          <p:nvPr/>
        </p:nvSpPr>
        <p:spPr bwMode="auto">
          <a:xfrm>
            <a:off x="271463"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9145" name="Rectangle 9">
            <a:extLst>
              <a:ext uri="{FF2B5EF4-FFF2-40B4-BE49-F238E27FC236}">
                <a16:creationId xmlns:a16="http://schemas.microsoft.com/office/drawing/2014/main" id="{493AF938-882B-476F-A170-CBA63A84819F}"/>
              </a:ext>
            </a:extLst>
          </p:cNvPr>
          <p:cNvSpPr>
            <a:spLocks noChangeArrowheads="1"/>
          </p:cNvSpPr>
          <p:nvPr/>
        </p:nvSpPr>
        <p:spPr bwMode="auto">
          <a:xfrm>
            <a:off x="288925"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19143" name="Rectangle 7">
            <a:extLst>
              <a:ext uri="{FF2B5EF4-FFF2-40B4-BE49-F238E27FC236}">
                <a16:creationId xmlns:a16="http://schemas.microsoft.com/office/drawing/2014/main" id="{FDCC6BC4-6A18-496A-95A9-4F20469E91A8}"/>
              </a:ext>
            </a:extLst>
          </p:cNvPr>
          <p:cNvSpPr>
            <a:spLocks noChangeArrowheads="1"/>
          </p:cNvSpPr>
          <p:nvPr/>
        </p:nvSpPr>
        <p:spPr bwMode="auto">
          <a:xfrm>
            <a:off x="306388"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Helvetica" panose="020B0604020202020204" pitchFamily="34" charset="0"/>
              </a:rPr>
              <a:t>Reverse “Pulmonary Edema”</a:t>
            </a:r>
            <a:endParaRPr lang="en-US" altLang="uk-UA"/>
          </a:p>
        </p:txBody>
      </p:sp>
      <p:sp>
        <p:nvSpPr>
          <p:cNvPr id="219141" name="Rectangle 5">
            <a:extLst>
              <a:ext uri="{FF2B5EF4-FFF2-40B4-BE49-F238E27FC236}">
                <a16:creationId xmlns:a16="http://schemas.microsoft.com/office/drawing/2014/main" id="{AECE8AAC-A75D-4171-BCAC-94B0826B70AA}"/>
              </a:ext>
            </a:extLst>
          </p:cNvPr>
          <p:cNvSpPr>
            <a:spLocks noChangeArrowheads="1"/>
          </p:cNvSpPr>
          <p:nvPr/>
        </p:nvSpPr>
        <p:spPr bwMode="auto">
          <a:xfrm>
            <a:off x="542925" y="3009900"/>
            <a:ext cx="8331200" cy="32766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699">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92868" tIns="45243" rIns="92868" bIns="45243"/>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1.	Eosinophilic lung disease, e.g. Loeffler’s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2.	Sarcoid </a:t>
            </a:r>
          </a:p>
          <a:p>
            <a:pPr eaLnBrk="0" hangingPunct="0">
              <a:lnSpc>
                <a:spcPct val="105%"/>
              </a:lnSpc>
              <a:spcBef>
                <a:spcPct val="30%"/>
              </a:spcBef>
              <a:buClr>
                <a:schemeClr val="tx2"/>
              </a:buClr>
              <a:buSzPct val="50%"/>
              <a:buFont typeface="Zapf Dingbats"/>
              <a:buNone/>
            </a:pPr>
            <a:r>
              <a:rPr lang="en-US" altLang="uk-UA" sz="2800" b="1">
                <a:effectLst/>
                <a:latin typeface="Helvetica" panose="020B0604020202020204" pitchFamily="34" charset="0"/>
              </a:rPr>
              <a:t>3.	Pulmonary contusions</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9141">
                                            <p:txEl>
                                              <p:pRg st="2" end="2"/>
                                            </p:txEl>
                                          </p:spTgt>
                                        </p:tgtEl>
                                        <p:attrNameLst>
                                          <p:attrName>style.visibility</p:attrName>
                                        </p:attrNameLst>
                                      </p:cBhvr>
                                      <p:to>
                                        <p:strVal val="visible"/>
                                      </p:to>
                                    </p:set>
                                    <p:animEffect transition="in" filter="wipe(up)">
                                      <p:cBhvr>
                                        <p:cTn id="7" dur="500"/>
                                        <p:tgtEl>
                                          <p:spTgt spid="21914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9141">
                                            <p:txEl>
                                              <p:pRg st="1" end="1"/>
                                            </p:txEl>
                                          </p:spTgt>
                                        </p:tgtEl>
                                        <p:attrNameLst>
                                          <p:attrName>style.visibility</p:attrName>
                                        </p:attrNameLst>
                                      </p:cBhvr>
                                      <p:to>
                                        <p:strVal val="visible"/>
                                      </p:to>
                                    </p:set>
                                    <p:animEffect transition="in" filter="wipe(up)">
                                      <p:cBhvr>
                                        <p:cTn id="12" dur="500"/>
                                        <p:tgtEl>
                                          <p:spTgt spid="21914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9141">
                                            <p:txEl>
                                              <p:pRg st="0" end="0"/>
                                            </p:txEl>
                                          </p:spTgt>
                                        </p:tgtEl>
                                        <p:attrNameLst>
                                          <p:attrName>style.visibility</p:attrName>
                                        </p:attrNameLst>
                                      </p:cBhvr>
                                      <p:to>
                                        <p:strVal val="visible"/>
                                      </p:to>
                                    </p:set>
                                    <p:animEffect transition="in" filter="wipe(up)">
                                      <p:cBhvr>
                                        <p:cTn id="17" dur="500"/>
                                        <p:tgtEl>
                                          <p:spTgt spid="2191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1" grpId="0" build="p" autoUpdateAnimBg="0" rev="1"/>
    </p:bldLst>
  </p:timing>
</p:sld>
</file>

<file path=ppt/slides/slide22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20166" name="Picture 6">
            <a:extLst>
              <a:ext uri="{FF2B5EF4-FFF2-40B4-BE49-F238E27FC236}">
                <a16:creationId xmlns:a16="http://schemas.microsoft.com/office/drawing/2014/main" id="{A6D59F64-158A-411C-80AB-B5756FA58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1825" y="1385888"/>
            <a:ext cx="5905500" cy="4573587"/>
          </a:xfrm>
          <a:prstGeom prst="rect">
            <a:avLst/>
          </a:prstGeom>
          <a:noFill/>
          <a:extLst>
            <a:ext uri="{909E8E84-426E-40DD-AFC4-6F175D3DCCD1}">
              <a14:hiddenFill xmlns:a14="http://schemas.microsoft.com/office/drawing/2010/main">
                <a:solidFill>
                  <a:srgbClr val="FFFFFF"/>
                </a:solidFill>
              </a14:hiddenFill>
            </a:ext>
          </a:extLst>
        </p:spPr>
      </p:pic>
      <p:sp>
        <p:nvSpPr>
          <p:cNvPr id="220165" name="Text Box 5">
            <a:extLst>
              <a:ext uri="{FF2B5EF4-FFF2-40B4-BE49-F238E27FC236}">
                <a16:creationId xmlns:a16="http://schemas.microsoft.com/office/drawing/2014/main" id="{7709BB42-4974-4F4F-AA32-486650341C9E}"/>
              </a:ext>
            </a:extLst>
          </p:cNvPr>
          <p:cNvSpPr txBox="1">
            <a:spLocks noChangeArrowheads="1"/>
          </p:cNvSpPr>
          <p:nvPr/>
        </p:nvSpPr>
        <p:spPr bwMode="auto">
          <a:xfrm>
            <a:off x="434975" y="346075"/>
            <a:ext cx="7381875" cy="519113"/>
          </a:xfrm>
          <a:prstGeom prst="rect">
            <a:avLst/>
          </a:prstGeom>
          <a:noFill/>
          <a:ln>
            <a:noFill/>
          </a:ln>
          <a:effectLst/>
          <a:extLst>
            <a:ext uri="{909E8E84-426E-40DD-AFC4-6F175D3DCCD1}">
              <a14:hiddenFill xmlns:a14="http://schemas.microsoft.com/office/drawing/2010/main">
                <a:solidFill>
                  <a:srgbClr val="D93192"/>
                </a:solidFill>
              </a14:hiddenFill>
            </a:ext>
            <a:ext uri="{91240B29-F687-4F45-9708-019B960494DF}">
              <a14:hiddenLine xmlns:a14="http://schemas.microsoft.com/office/drawing/2010/main" w="50800">
                <a:solidFill>
                  <a:srgbClr val="B2B2B2"/>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eaLnBrk="0" hangingPunct="0">
              <a:spcBef>
                <a:spcPct val="50%"/>
              </a:spcBef>
            </a:pPr>
            <a:r>
              <a:rPr lang="en-US" altLang="uk-UA" sz="2800" b="1">
                <a:solidFill>
                  <a:schemeClr val="hlink"/>
                </a:solidFill>
                <a:latin typeface="Arial" panose="020B0604020202020204" pitchFamily="34" charset="0"/>
                <a:cs typeface="Arial" panose="020B0604020202020204" pitchFamily="34" charset="0"/>
              </a:rPr>
              <a:t>Loeffler’s Syndrome</a:t>
            </a:r>
            <a:endParaRPr lang="en-US" altLang="uk-UA">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0165"/>
                                        </p:tgtEl>
                                        <p:attrNameLst>
                                          <p:attrName>style.visibility</p:attrName>
                                        </p:attrNameLst>
                                      </p:cBhvr>
                                      <p:to>
                                        <p:strVal val="visible"/>
                                      </p:to>
                                    </p:set>
                                    <p:animEffect transition="in" filter="wipe(up)">
                                      <p:cBhvr>
                                        <p:cTn id="7" dur="500"/>
                                        <p:tgtEl>
                                          <p:spTgt spid="220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5" grpId="0" autoUpdateAnimBg="0"/>
    </p:bldLst>
  </p:timing>
</p:sld>
</file>

<file path=ppt/slides/slide22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21193" name="Line 9">
            <a:extLst>
              <a:ext uri="{FF2B5EF4-FFF2-40B4-BE49-F238E27FC236}">
                <a16:creationId xmlns:a16="http://schemas.microsoft.com/office/drawing/2014/main" id="{91EB8B8C-8DB5-4EB4-B1FE-67E86CE5841A}"/>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1192" name="Rectangle 8">
            <a:extLst>
              <a:ext uri="{FF2B5EF4-FFF2-40B4-BE49-F238E27FC236}">
                <a16:creationId xmlns:a16="http://schemas.microsoft.com/office/drawing/2014/main" id="{C00260E0-A6F9-4893-8A56-08E64AD062B1}"/>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1190" name="Rectangle 6">
            <a:extLst>
              <a:ext uri="{FF2B5EF4-FFF2-40B4-BE49-F238E27FC236}">
                <a16:creationId xmlns:a16="http://schemas.microsoft.com/office/drawing/2014/main" id="{B08D081A-BECC-45C7-892C-0898DDEF88E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sz="3700">
                <a:effectLst/>
                <a:latin typeface="Arial" panose="020B0604020202020204" pitchFamily="34" charset="0"/>
                <a:cs typeface="Arial" panose="020B0604020202020204" pitchFamily="34" charset="0"/>
              </a:rPr>
              <a:t>Types of Bronchogenic Carcinoma</a:t>
            </a:r>
            <a:endParaRPr lang="en-US" altLang="uk-UA"/>
          </a:p>
        </p:txBody>
      </p:sp>
      <p:sp>
        <p:nvSpPr>
          <p:cNvPr id="221188" name="Rectangle 4">
            <a:extLst>
              <a:ext uri="{FF2B5EF4-FFF2-40B4-BE49-F238E27FC236}">
                <a16:creationId xmlns:a16="http://schemas.microsoft.com/office/drawing/2014/main" id="{DE613DCA-27CC-4558-8855-EFC0D16122A2}"/>
              </a:ext>
            </a:extLst>
          </p:cNvPr>
          <p:cNvSpPr>
            <a:spLocks noChangeArrowheads="1"/>
          </p:cNvSpPr>
          <p:nvPr/>
        </p:nvSpPr>
        <p:spPr bwMode="auto">
          <a:xfrm>
            <a:off x="1320800" y="2743200"/>
            <a:ext cx="6908800" cy="28956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1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Squamous cell ca			30-35% </a:t>
            </a:r>
          </a:p>
          <a:p>
            <a:pPr eaLnBrk="0" hangingPunct="0">
              <a:lnSpc>
                <a:spcPct val="11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Adenocarcinoma			25-35% </a:t>
            </a:r>
          </a:p>
          <a:p>
            <a:pPr eaLnBrk="0" hangingPunct="0">
              <a:lnSpc>
                <a:spcPct val="11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Small cell or oat cell		25% </a:t>
            </a:r>
          </a:p>
          <a:p>
            <a:pPr eaLnBrk="0" hangingPunct="0">
              <a:lnSpc>
                <a:spcPct val="110%"/>
              </a:lnSpc>
              <a:spcBef>
                <a:spcPct val="30%"/>
              </a:spcBef>
              <a:buClr>
                <a:schemeClr val="tx2"/>
              </a:buClr>
              <a:buSzPct val="50%"/>
              <a:buFont typeface="Monotype Sorts" charset="2"/>
              <a:buChar char="l"/>
            </a:pPr>
            <a:r>
              <a:rPr lang="en-US" altLang="uk-UA" sz="2800" b="1">
                <a:effectLst/>
                <a:latin typeface="Arial" panose="020B0604020202020204" pitchFamily="34" charset="0"/>
                <a:cs typeface="Arial" panose="020B0604020202020204" pitchFamily="34" charset="0"/>
              </a:rPr>
              <a:t>Large cell undifferentiated	10%</a:t>
            </a:r>
            <a:endParaRPr lang="en-US" altLang="uk-UA"/>
          </a:p>
        </p:txBody>
      </p:sp>
    </p:spTree>
  </p:cSld>
  <p:clrMapOvr>
    <a:masterClrMapping/>
  </p:clrMapOvr>
</p:sld>
</file>

<file path=ppt/slides/slide22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22217" name="Line 9">
            <a:extLst>
              <a:ext uri="{FF2B5EF4-FFF2-40B4-BE49-F238E27FC236}">
                <a16:creationId xmlns:a16="http://schemas.microsoft.com/office/drawing/2014/main" id="{9643295C-DE4F-4391-9F17-CEC52D640399}"/>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2216" name="Rectangle 8">
            <a:extLst>
              <a:ext uri="{FF2B5EF4-FFF2-40B4-BE49-F238E27FC236}">
                <a16:creationId xmlns:a16="http://schemas.microsoft.com/office/drawing/2014/main" id="{94FB7651-54A4-4025-B090-10902A9A43C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2214" name="Rectangle 6">
            <a:extLst>
              <a:ext uri="{FF2B5EF4-FFF2-40B4-BE49-F238E27FC236}">
                <a16:creationId xmlns:a16="http://schemas.microsoft.com/office/drawing/2014/main" id="{949E1F89-12BF-4C57-AB39-33E97DF2FB0E}"/>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Squamous Cell Carcinoma</a:t>
            </a:r>
            <a:endParaRPr lang="en-US" altLang="uk-UA"/>
          </a:p>
        </p:txBody>
      </p:sp>
      <p:sp>
        <p:nvSpPr>
          <p:cNvPr id="222212" name="Rectangle 4">
            <a:extLst>
              <a:ext uri="{FF2B5EF4-FFF2-40B4-BE49-F238E27FC236}">
                <a16:creationId xmlns:a16="http://schemas.microsoft.com/office/drawing/2014/main" id="{24D2F6C5-97E6-42F9-BEEF-D904BC38109D}"/>
              </a:ext>
            </a:extLst>
          </p:cNvPr>
          <p:cNvSpPr>
            <a:spLocks noChangeArrowheads="1"/>
          </p:cNvSpPr>
          <p:nvPr/>
        </p:nvSpPr>
        <p:spPr bwMode="auto">
          <a:xfrm>
            <a:off x="1389063" y="2133600"/>
            <a:ext cx="7043737" cy="4125913"/>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Central Location (2/3)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Mass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Atelectasis </a:t>
            </a:r>
            <a:endParaRPr lang="en-US" altLang="uk-UA" sz="1100">
              <a:effectLst/>
            </a:endParaRPr>
          </a:p>
          <a:p>
            <a:pPr lvl="2" eaLnBrk="0" hangingPunct="0">
              <a:lnSpc>
                <a:spcPct val="105%"/>
              </a:lnSpc>
              <a:spcBef>
                <a:spcPct val="30%"/>
              </a:spcBef>
              <a:buClr>
                <a:schemeClr val="tx2"/>
              </a:buClr>
              <a:buSzPct val="50%"/>
              <a:buFont typeface="Monotype Sorts" charset="2"/>
              <a:buChar char=""/>
            </a:pPr>
            <a:r>
              <a:rPr lang="en-US" altLang="uk-UA" sz="2000" b="1">
                <a:effectLst/>
                <a:latin typeface="Arial" panose="020B0604020202020204" pitchFamily="34" charset="0"/>
                <a:cs typeface="Arial" panose="020B0604020202020204" pitchFamily="34" charset="0"/>
              </a:rPr>
              <a:t>"Reverse S sign of Golden"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Post-obstructive pneumonia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Peripheral location (1/3)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May cavitate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Most closely associated with smoking</a:t>
            </a:r>
            <a:endParaRPr lang="en-US" altLang="uk-UA"/>
          </a:p>
        </p:txBody>
      </p:sp>
    </p:spTree>
  </p:cSld>
  <p:clrMapOvr>
    <a:masterClrMapping/>
  </p:clrMapOvr>
</p:sld>
</file>

<file path=ppt/slides/slide22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23238" name="Picture 6">
            <a:extLst>
              <a:ext uri="{FF2B5EF4-FFF2-40B4-BE49-F238E27FC236}">
                <a16:creationId xmlns:a16="http://schemas.microsoft.com/office/drawing/2014/main" id="{C84EA9D8-AC66-4EFB-AE31-1B364245E6C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13144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23237" name="Rectangle 5">
            <a:extLst>
              <a:ext uri="{FF2B5EF4-FFF2-40B4-BE49-F238E27FC236}">
                <a16:creationId xmlns:a16="http://schemas.microsoft.com/office/drawing/2014/main" id="{16E170EB-CAAD-4FF4-B8ED-951117C7E818}"/>
              </a:ext>
            </a:extLst>
          </p:cNvPr>
          <p:cNvSpPr>
            <a:spLocks noChangeArrowheads="1"/>
          </p:cNvSpPr>
          <p:nvPr/>
        </p:nvSpPr>
        <p:spPr bwMode="auto">
          <a:xfrm>
            <a:off x="508000" y="5715000"/>
            <a:ext cx="60579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Central Mass</a:t>
            </a:r>
            <a:endParaRPr lang="en-US" altLang="uk-UA"/>
          </a:p>
        </p:txBody>
      </p:sp>
      <p:sp>
        <p:nvSpPr>
          <p:cNvPr id="223236" name="Rectangle 4">
            <a:extLst>
              <a:ext uri="{FF2B5EF4-FFF2-40B4-BE49-F238E27FC236}">
                <a16:creationId xmlns:a16="http://schemas.microsoft.com/office/drawing/2014/main" id="{44EF246F-51C3-49BF-9894-77D9385625F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2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24265" name="Line 9">
            <a:extLst>
              <a:ext uri="{FF2B5EF4-FFF2-40B4-BE49-F238E27FC236}">
                <a16:creationId xmlns:a16="http://schemas.microsoft.com/office/drawing/2014/main" id="{37E37BE8-4722-4ECB-A63A-9F478DD522A2}"/>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4264" name="Rectangle 8">
            <a:extLst>
              <a:ext uri="{FF2B5EF4-FFF2-40B4-BE49-F238E27FC236}">
                <a16:creationId xmlns:a16="http://schemas.microsoft.com/office/drawing/2014/main" id="{E4147654-5950-4881-8C76-F5EE7390FB3C}"/>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4262" name="Rectangle 6">
            <a:extLst>
              <a:ext uri="{FF2B5EF4-FFF2-40B4-BE49-F238E27FC236}">
                <a16:creationId xmlns:a16="http://schemas.microsoft.com/office/drawing/2014/main" id="{1F60725D-F99A-44BC-A7D6-D9B863E34E30}"/>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Adenocarcinoma</a:t>
            </a:r>
            <a:endParaRPr lang="en-US" altLang="uk-UA"/>
          </a:p>
        </p:txBody>
      </p:sp>
      <p:sp>
        <p:nvSpPr>
          <p:cNvPr id="224260" name="Rectangle 4">
            <a:extLst>
              <a:ext uri="{FF2B5EF4-FFF2-40B4-BE49-F238E27FC236}">
                <a16:creationId xmlns:a16="http://schemas.microsoft.com/office/drawing/2014/main" id="{74A6E896-5AAF-480E-AE23-E5CAE7226CE8}"/>
              </a:ext>
            </a:extLst>
          </p:cNvPr>
          <p:cNvSpPr>
            <a:spLocks noChangeArrowheads="1"/>
          </p:cNvSpPr>
          <p:nvPr/>
        </p:nvSpPr>
        <p:spPr bwMode="auto">
          <a:xfrm>
            <a:off x="1049338" y="2819400"/>
            <a:ext cx="7383462" cy="31242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Usually peripheral nodule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Found in scars-bronchoalveolar cell ca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Solitary pulmonary nodule (52%) </a:t>
            </a: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Upper lobe distribution (69%)</a:t>
            </a:r>
            <a:endParaRPr lang="en-US" altLang="uk-UA"/>
          </a:p>
        </p:txBody>
      </p:sp>
    </p:spTree>
  </p:cSld>
  <p:clrMapOvr>
    <a:masterClrMapping/>
  </p:clrMapOvr>
</p:sld>
</file>

<file path=ppt/slides/slide22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25286" name="Picture 6">
            <a:extLst>
              <a:ext uri="{FF2B5EF4-FFF2-40B4-BE49-F238E27FC236}">
                <a16:creationId xmlns:a16="http://schemas.microsoft.com/office/drawing/2014/main" id="{E03B734B-8FF3-4DBC-B22F-E9431BD3F8D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2001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25285" name="Rectangle 5">
            <a:extLst>
              <a:ext uri="{FF2B5EF4-FFF2-40B4-BE49-F238E27FC236}">
                <a16:creationId xmlns:a16="http://schemas.microsoft.com/office/drawing/2014/main" id="{3D541B94-E459-4388-82C7-05811010BCD7}"/>
              </a:ext>
            </a:extLst>
          </p:cNvPr>
          <p:cNvSpPr>
            <a:spLocks noChangeArrowheads="1"/>
          </p:cNvSpPr>
          <p:nvPr/>
        </p:nvSpPr>
        <p:spPr bwMode="auto">
          <a:xfrm>
            <a:off x="508000" y="5715000"/>
            <a:ext cx="47371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Peripheral Nodule</a:t>
            </a:r>
            <a:endParaRPr lang="en-US" altLang="uk-UA"/>
          </a:p>
        </p:txBody>
      </p:sp>
      <p:sp>
        <p:nvSpPr>
          <p:cNvPr id="225284" name="Rectangle 4">
            <a:extLst>
              <a:ext uri="{FF2B5EF4-FFF2-40B4-BE49-F238E27FC236}">
                <a16:creationId xmlns:a16="http://schemas.microsoft.com/office/drawing/2014/main" id="{6ECF3080-4173-4A56-832D-4A6AFF75D07B}"/>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2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26310" name="Picture 6">
            <a:extLst>
              <a:ext uri="{FF2B5EF4-FFF2-40B4-BE49-F238E27FC236}">
                <a16:creationId xmlns:a16="http://schemas.microsoft.com/office/drawing/2014/main" id="{33351F98-4A2E-4BFE-B6C3-7FA4AD60FB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3144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26309" name="Rectangle 5">
            <a:extLst>
              <a:ext uri="{FF2B5EF4-FFF2-40B4-BE49-F238E27FC236}">
                <a16:creationId xmlns:a16="http://schemas.microsoft.com/office/drawing/2014/main" id="{F1607255-059D-4471-B767-1B2EC0B7DBC9}"/>
              </a:ext>
            </a:extLst>
          </p:cNvPr>
          <p:cNvSpPr>
            <a:spLocks noChangeArrowheads="1"/>
          </p:cNvSpPr>
          <p:nvPr/>
        </p:nvSpPr>
        <p:spPr bwMode="auto">
          <a:xfrm>
            <a:off x="508000" y="5715000"/>
            <a:ext cx="60579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Chronic Infiltrate</a:t>
            </a:r>
            <a:endParaRPr lang="en-US" altLang="uk-UA"/>
          </a:p>
        </p:txBody>
      </p:sp>
      <p:sp>
        <p:nvSpPr>
          <p:cNvPr id="226308" name="Rectangle 4">
            <a:extLst>
              <a:ext uri="{FF2B5EF4-FFF2-40B4-BE49-F238E27FC236}">
                <a16:creationId xmlns:a16="http://schemas.microsoft.com/office/drawing/2014/main" id="{FAA322F6-DB4B-4B16-80B8-5C0A47DE42C7}"/>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2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27334" name="Picture 6">
            <a:extLst>
              <a:ext uri="{FF2B5EF4-FFF2-40B4-BE49-F238E27FC236}">
                <a16:creationId xmlns:a16="http://schemas.microsoft.com/office/drawing/2014/main" id="{C72AE14D-765D-4588-8584-3D9773FCC1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3144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27333" name="Rectangle 5">
            <a:extLst>
              <a:ext uri="{FF2B5EF4-FFF2-40B4-BE49-F238E27FC236}">
                <a16:creationId xmlns:a16="http://schemas.microsoft.com/office/drawing/2014/main" id="{6DAC0625-40D9-47F6-8CBA-D152CC20E57B}"/>
              </a:ext>
            </a:extLst>
          </p:cNvPr>
          <p:cNvSpPr>
            <a:spLocks noChangeArrowheads="1"/>
          </p:cNvSpPr>
          <p:nvPr/>
        </p:nvSpPr>
        <p:spPr bwMode="auto">
          <a:xfrm>
            <a:off x="508000" y="5715000"/>
            <a:ext cx="60579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Adenopathy</a:t>
            </a:r>
            <a:endParaRPr lang="en-US" altLang="uk-UA"/>
          </a:p>
        </p:txBody>
      </p:sp>
      <p:sp>
        <p:nvSpPr>
          <p:cNvPr id="227332" name="Rectangle 4">
            <a:extLst>
              <a:ext uri="{FF2B5EF4-FFF2-40B4-BE49-F238E27FC236}">
                <a16:creationId xmlns:a16="http://schemas.microsoft.com/office/drawing/2014/main" id="{77F6C3D8-FB25-4607-86DC-DFFD07DB18AE}"/>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2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28361" name="Line 9">
            <a:extLst>
              <a:ext uri="{FF2B5EF4-FFF2-40B4-BE49-F238E27FC236}">
                <a16:creationId xmlns:a16="http://schemas.microsoft.com/office/drawing/2014/main" id="{B6096A62-E7CC-4BDA-BC08-0CBB81417928}"/>
              </a:ext>
            </a:extLst>
          </p:cNvPr>
          <p:cNvSpPr>
            <a:spLocks noChangeShapeType="1"/>
          </p:cNvSpPr>
          <p:nvPr/>
        </p:nvSpPr>
        <p:spPr bwMode="auto">
          <a:xfrm>
            <a:off x="338138" y="1828800"/>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8360" name="Rectangle 8">
            <a:extLst>
              <a:ext uri="{FF2B5EF4-FFF2-40B4-BE49-F238E27FC236}">
                <a16:creationId xmlns:a16="http://schemas.microsoft.com/office/drawing/2014/main" id="{87F07C8B-175B-4ECB-9C7B-2EF52F334EA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8358" name="Rectangle 6">
            <a:extLst>
              <a:ext uri="{FF2B5EF4-FFF2-40B4-BE49-F238E27FC236}">
                <a16:creationId xmlns:a16="http://schemas.microsoft.com/office/drawing/2014/main" id="{A47D4678-4D87-4754-B567-C3C22F1D9A78}"/>
              </a:ext>
            </a:extLst>
          </p:cNvPr>
          <p:cNvSpPr>
            <a:spLocks noChangeArrowheads="1"/>
          </p:cNvSpPr>
          <p:nvPr/>
        </p:nvSpPr>
        <p:spPr bwMode="auto">
          <a:xfrm>
            <a:off x="373063" y="457200"/>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Large Cell-Undifferentiated</a:t>
            </a:r>
            <a:endParaRPr lang="en-US" altLang="uk-UA"/>
          </a:p>
        </p:txBody>
      </p:sp>
      <p:sp>
        <p:nvSpPr>
          <p:cNvPr id="228356" name="Rectangle 4">
            <a:extLst>
              <a:ext uri="{FF2B5EF4-FFF2-40B4-BE49-F238E27FC236}">
                <a16:creationId xmlns:a16="http://schemas.microsoft.com/office/drawing/2014/main" id="{10BA203A-28D1-427F-A68E-ED1B0C117BBD}"/>
              </a:ext>
            </a:extLst>
          </p:cNvPr>
          <p:cNvSpPr>
            <a:spLocks noChangeArrowheads="1"/>
          </p:cNvSpPr>
          <p:nvPr/>
        </p:nvSpPr>
        <p:spPr bwMode="auto">
          <a:xfrm>
            <a:off x="1592263" y="2895600"/>
            <a:ext cx="6230937" cy="2667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None/>
            </a:pPr>
            <a:endParaRPr lang="en-US" altLang="uk-UA"/>
          </a:p>
        </p:txBody>
      </p:sp>
      <p:pic>
        <p:nvPicPr>
          <p:cNvPr id="228364" name="Picture 12">
            <a:extLst>
              <a:ext uri="{FF2B5EF4-FFF2-40B4-BE49-F238E27FC236}">
                <a16:creationId xmlns:a16="http://schemas.microsoft.com/office/drawing/2014/main" id="{4042CC87-5675-483F-A0C1-7BC31686D92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3144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28363" name="Rectangle 11">
            <a:extLst>
              <a:ext uri="{FF2B5EF4-FFF2-40B4-BE49-F238E27FC236}">
                <a16:creationId xmlns:a16="http://schemas.microsoft.com/office/drawing/2014/main" id="{657CDCCB-E5F9-4F27-9BEB-8D3E8C1CD9D2}"/>
              </a:ext>
            </a:extLst>
          </p:cNvPr>
          <p:cNvSpPr>
            <a:spLocks noChangeArrowheads="1"/>
          </p:cNvSpPr>
          <p:nvPr/>
        </p:nvSpPr>
        <p:spPr bwMode="auto">
          <a:xfrm>
            <a:off x="508000" y="5715000"/>
            <a:ext cx="60579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Peripheral Mass</a:t>
            </a:r>
            <a:endParaRPr lang="en-US" altLang="uk-UA"/>
          </a:p>
        </p:txBody>
      </p:sp>
      <p:sp>
        <p:nvSpPr>
          <p:cNvPr id="228362" name="Rectangle 10">
            <a:extLst>
              <a:ext uri="{FF2B5EF4-FFF2-40B4-BE49-F238E27FC236}">
                <a16:creationId xmlns:a16="http://schemas.microsoft.com/office/drawing/2014/main" id="{CA7EFCA1-ADD6-452E-B13C-CC005C00584A}"/>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2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29385" name="Line 9">
            <a:extLst>
              <a:ext uri="{FF2B5EF4-FFF2-40B4-BE49-F238E27FC236}">
                <a16:creationId xmlns:a16="http://schemas.microsoft.com/office/drawing/2014/main" id="{BDF12F73-64B1-4058-9171-9361C0703DA0}"/>
              </a:ext>
            </a:extLst>
          </p:cNvPr>
          <p:cNvSpPr>
            <a:spLocks noChangeShapeType="1"/>
          </p:cNvSpPr>
          <p:nvPr/>
        </p:nvSpPr>
        <p:spPr bwMode="auto">
          <a:xfrm>
            <a:off x="338138" y="1647825"/>
            <a:ext cx="8467725" cy="0"/>
          </a:xfrm>
          <a:prstGeom prst="line">
            <a:avLst/>
          </a:prstGeom>
          <a:noFill/>
          <a:ln w="50800">
            <a:solidFill>
              <a:srgbClr val="618F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9384" name="Rectangle 8">
            <a:extLst>
              <a:ext uri="{FF2B5EF4-FFF2-40B4-BE49-F238E27FC236}">
                <a16:creationId xmlns:a16="http://schemas.microsoft.com/office/drawing/2014/main" id="{3D7F1085-683C-4E6B-B6C9-87E9A1C65D3E}"/>
              </a:ext>
            </a:extLst>
          </p:cNvPr>
          <p:cNvSpPr>
            <a:spLocks noChangeArrowheads="1"/>
          </p:cNvSpPr>
          <p:nvPr/>
        </p:nvSpPr>
        <p:spPr bwMode="auto">
          <a:xfrm>
            <a:off x="355600" y="180975"/>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
        <p:nvSpPr>
          <p:cNvPr id="229382" name="Rectangle 6">
            <a:extLst>
              <a:ext uri="{FF2B5EF4-FFF2-40B4-BE49-F238E27FC236}">
                <a16:creationId xmlns:a16="http://schemas.microsoft.com/office/drawing/2014/main" id="{A36F4CCE-DB6D-4A36-984C-BDEE5F5C614C}"/>
              </a:ext>
            </a:extLst>
          </p:cNvPr>
          <p:cNvSpPr>
            <a:spLocks noChangeArrowheads="1"/>
          </p:cNvSpPr>
          <p:nvPr/>
        </p:nvSpPr>
        <p:spPr bwMode="auto">
          <a:xfrm>
            <a:off x="373063" y="276225"/>
            <a:ext cx="8397875" cy="12954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nchor="ctr"/>
          <a:lstStyle>
            <a:lvl1pPr defTabSz="857250">
              <a:defRPr sz="4400" b="1">
                <a:solidFill>
                  <a:schemeClr val="tx2"/>
                </a:solidFill>
                <a:effectLst>
                  <a:outerShdw blurRad="38100" dist="38100" dir="2700000" algn="tl">
                    <a:srgbClr val="000000"/>
                  </a:outerShdw>
                </a:effectLst>
                <a:latin typeface="Tahoma" panose="020B0604030504040204" pitchFamily="34" charset="0"/>
              </a:defRPr>
            </a:lvl1pPr>
            <a:lvl2pPr defTabSz="857250">
              <a:defRPr sz="4400" b="1">
                <a:solidFill>
                  <a:schemeClr val="tx2"/>
                </a:solidFill>
                <a:effectLst>
                  <a:outerShdw blurRad="38100" dist="38100" dir="2700000" algn="tl">
                    <a:srgbClr val="000000"/>
                  </a:outerShdw>
                </a:effectLst>
                <a:latin typeface="Tahoma" panose="020B0604030504040204" pitchFamily="34" charset="0"/>
              </a:defRPr>
            </a:lvl2pPr>
            <a:lvl3pPr defTabSz="857250">
              <a:defRPr sz="4400" b="1">
                <a:solidFill>
                  <a:schemeClr val="tx2"/>
                </a:solidFill>
                <a:effectLst>
                  <a:outerShdw blurRad="38100" dist="38100" dir="2700000" algn="tl">
                    <a:srgbClr val="000000"/>
                  </a:outerShdw>
                </a:effectLst>
                <a:latin typeface="Tahoma" panose="020B0604030504040204" pitchFamily="34" charset="0"/>
              </a:defRPr>
            </a:lvl3pPr>
            <a:lvl4pPr defTabSz="857250">
              <a:defRPr sz="4400" b="1">
                <a:solidFill>
                  <a:schemeClr val="tx2"/>
                </a:solidFill>
                <a:effectLst>
                  <a:outerShdw blurRad="38100" dist="38100" dir="2700000" algn="tl">
                    <a:srgbClr val="000000"/>
                  </a:outerShdw>
                </a:effectLst>
                <a:latin typeface="Tahoma" panose="020B0604030504040204" pitchFamily="34" charset="0"/>
              </a:defRPr>
            </a:lvl4pPr>
            <a:lvl5pPr defTabSz="857250">
              <a:defRPr sz="4400" b="1">
                <a:solidFill>
                  <a:schemeClr val="tx2"/>
                </a:solidFill>
                <a:effectLst>
                  <a:outerShdw blurRad="38100" dist="38100" dir="2700000" algn="tl">
                    <a:srgbClr val="000000"/>
                  </a:outerShdw>
                </a:effectLst>
                <a:latin typeface="Tahoma" panose="020B0604030504040204" pitchFamily="34" charset="0"/>
              </a:defRPr>
            </a:lvl5pPr>
            <a:lvl6pPr marL="4572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defTabSz="85725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eaLnBrk="0" hangingPunct="0">
              <a:lnSpc>
                <a:spcPct val="90%"/>
              </a:lnSpc>
            </a:pPr>
            <a:r>
              <a:rPr lang="en-US" altLang="uk-UA">
                <a:effectLst/>
                <a:latin typeface="Arial" panose="020B0604020202020204" pitchFamily="34" charset="0"/>
                <a:cs typeface="Arial" panose="020B0604020202020204" pitchFamily="34" charset="0"/>
              </a:rPr>
              <a:t>Metastases</a:t>
            </a:r>
            <a:endParaRPr lang="en-US" altLang="uk-UA"/>
          </a:p>
        </p:txBody>
      </p:sp>
      <p:sp>
        <p:nvSpPr>
          <p:cNvPr id="229380" name="Rectangle 4">
            <a:extLst>
              <a:ext uri="{FF2B5EF4-FFF2-40B4-BE49-F238E27FC236}">
                <a16:creationId xmlns:a16="http://schemas.microsoft.com/office/drawing/2014/main" id="{23743EB1-EEC8-4431-93CD-F8DAB99A3771}"/>
              </a:ext>
            </a:extLst>
          </p:cNvPr>
          <p:cNvSpPr>
            <a:spLocks noChangeArrowheads="1"/>
          </p:cNvSpPr>
          <p:nvPr/>
        </p:nvSpPr>
        <p:spPr bwMode="auto">
          <a:xfrm>
            <a:off x="1909763" y="2352675"/>
            <a:ext cx="5418137" cy="4324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86676" tIns="42228" rIns="86676" bIns="42228"/>
          <a:lstStyle>
            <a:lvl1pPr marL="342900" indent="-342900" defTabSz="857250">
              <a:spcBef>
                <a:spcPct val="20%"/>
              </a:spcBef>
              <a:buClr>
                <a:schemeClr val="hlink"/>
              </a:buClr>
              <a:buSzPct val="7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defTabSz="857250">
              <a:spcBef>
                <a:spcPct val="20%"/>
              </a:spcBef>
              <a:buClr>
                <a:schemeClr val="tx1"/>
              </a:buClr>
              <a:buChar char="–"/>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defTabSz="857250">
              <a:spcBef>
                <a:spcPct val="20%"/>
              </a:spcBef>
              <a:buClr>
                <a:schemeClr val="hlink"/>
              </a:buClr>
              <a:buSzPct val="7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defTabSz="857250">
              <a:spcBef>
                <a:spcPct val="20%"/>
              </a:spcBef>
              <a:buClr>
                <a:schemeClr val="tx1"/>
              </a:buClr>
              <a:buChar char="–"/>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defTabSz="85725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defTabSz="857250" fontAlgn="base">
              <a:spcBef>
                <a:spcPct val="20%"/>
              </a:spcBef>
              <a:spcAft>
                <a:spcPct val="0%"/>
              </a:spcAft>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In 30% at autopsy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Multiple in 2/3 </a:t>
            </a:r>
            <a:endParaRPr lang="en-US" altLang="uk-UA" sz="1100">
              <a:effectLst/>
            </a:endParaRPr>
          </a:p>
          <a:p>
            <a:pPr eaLnBrk="0" hangingPunct="0">
              <a:lnSpc>
                <a:spcPct val="105%"/>
              </a:lnSpc>
              <a:spcBef>
                <a:spcPct val="30%"/>
              </a:spcBef>
              <a:buClr>
                <a:schemeClr val="tx2"/>
              </a:buClr>
              <a:buSzPct val="50%"/>
              <a:buFont typeface="Monotype Sorts" charset="2"/>
              <a:buChar char=""/>
            </a:pPr>
            <a:r>
              <a:rPr lang="en-US" altLang="uk-UA" sz="2800" b="1">
                <a:effectLst/>
                <a:latin typeface="Arial" panose="020B0604020202020204" pitchFamily="34" charset="0"/>
                <a:cs typeface="Arial" panose="020B0604020202020204" pitchFamily="34" charset="0"/>
              </a:rPr>
              <a:t>Metastases also found in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Kidney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GI tract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Liver </a:t>
            </a:r>
            <a:endParaRPr lang="en-US" altLang="uk-UA" sz="1100">
              <a:effectLst/>
            </a:endParaRPr>
          </a:p>
          <a:p>
            <a:pPr lvl="1" eaLnBrk="0" hangingPunct="0">
              <a:lnSpc>
                <a:spcPct val="105%"/>
              </a:lnSpc>
              <a:spcBef>
                <a:spcPct val="30%"/>
              </a:spcBef>
              <a:buClr>
                <a:schemeClr val="tx2"/>
              </a:buClr>
              <a:buSzPct val="50%"/>
              <a:buFont typeface="Monotype Sorts" charset="2"/>
              <a:buChar char=""/>
            </a:pPr>
            <a:r>
              <a:rPr lang="en-US" altLang="uk-UA" sz="2400" b="1">
                <a:effectLst/>
                <a:latin typeface="Arial" panose="020B0604020202020204" pitchFamily="34" charset="0"/>
                <a:cs typeface="Arial" panose="020B0604020202020204" pitchFamily="34" charset="0"/>
              </a:rPr>
              <a:t>Contralateral lung</a:t>
            </a:r>
            <a:endParaRPr lang="en-US" altLang="uk-UA"/>
          </a:p>
        </p:txBody>
      </p:sp>
    </p:spTree>
  </p:cSld>
  <p:clrMapOvr>
    <a:masterClrMapping/>
  </p:clrMapOvr>
</p:sld>
</file>

<file path=ppt/slides/slide23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30406" name="Picture 6">
            <a:extLst>
              <a:ext uri="{FF2B5EF4-FFF2-40B4-BE49-F238E27FC236}">
                <a16:creationId xmlns:a16="http://schemas.microsoft.com/office/drawing/2014/main" id="{BF5F2458-619F-40F4-BB24-7E910ADD175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200150"/>
            <a:ext cx="4114800" cy="41910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30405" name="Rectangle 5">
            <a:extLst>
              <a:ext uri="{FF2B5EF4-FFF2-40B4-BE49-F238E27FC236}">
                <a16:creationId xmlns:a16="http://schemas.microsoft.com/office/drawing/2014/main" id="{3E5537B6-8086-47C4-9A13-26B3AD5399DF}"/>
              </a:ext>
            </a:extLst>
          </p:cNvPr>
          <p:cNvSpPr>
            <a:spLocks noChangeArrowheads="1"/>
          </p:cNvSpPr>
          <p:nvPr/>
        </p:nvSpPr>
        <p:spPr bwMode="auto">
          <a:xfrm>
            <a:off x="508000" y="5715000"/>
            <a:ext cx="7073900" cy="64135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126682" tIns="62230" rIns="126682" bIns="62230">
            <a:spAutoFit/>
          </a:bodyPr>
          <a:lstStyle>
            <a:lvl1pPr defTabSz="1279525">
              <a:defRPr>
                <a:solidFill>
                  <a:schemeClr val="tx1"/>
                </a:solidFill>
                <a:latin typeface="Arial" panose="020B0604020202020204" pitchFamily="34" charset="0"/>
              </a:defRPr>
            </a:lvl1pPr>
            <a:lvl2pPr marL="639763" defTabSz="1279525">
              <a:defRPr>
                <a:solidFill>
                  <a:schemeClr val="tx1"/>
                </a:solidFill>
                <a:latin typeface="Arial" panose="020B0604020202020204" pitchFamily="34" charset="0"/>
              </a:defRPr>
            </a:lvl2pPr>
            <a:lvl3pPr marL="1279525" defTabSz="1279525">
              <a:defRPr>
                <a:solidFill>
                  <a:schemeClr val="tx1"/>
                </a:solidFill>
                <a:latin typeface="Arial" panose="020B0604020202020204" pitchFamily="34" charset="0"/>
              </a:defRPr>
            </a:lvl3pPr>
            <a:lvl4pPr marL="1920875" defTabSz="1279525">
              <a:defRPr>
                <a:solidFill>
                  <a:schemeClr val="tx1"/>
                </a:solidFill>
                <a:latin typeface="Arial" panose="020B0604020202020204" pitchFamily="34" charset="0"/>
              </a:defRPr>
            </a:lvl4pPr>
            <a:lvl5pPr marL="2560638" defTabSz="1279525">
              <a:defRPr>
                <a:solidFill>
                  <a:schemeClr val="tx1"/>
                </a:solidFill>
                <a:latin typeface="Arial" panose="020B0604020202020204" pitchFamily="34" charset="0"/>
              </a:defRPr>
            </a:lvl5pPr>
            <a:lvl6pPr marL="3017838" defTabSz="1279525" fontAlgn="base">
              <a:spcBef>
                <a:spcPct val="0%"/>
              </a:spcBef>
              <a:spcAft>
                <a:spcPct val="0%"/>
              </a:spcAft>
              <a:defRPr>
                <a:solidFill>
                  <a:schemeClr val="tx1"/>
                </a:solidFill>
                <a:latin typeface="Arial" panose="020B0604020202020204" pitchFamily="34" charset="0"/>
              </a:defRPr>
            </a:lvl6pPr>
            <a:lvl7pPr marL="3475038" defTabSz="1279525" fontAlgn="base">
              <a:spcBef>
                <a:spcPct val="0%"/>
              </a:spcBef>
              <a:spcAft>
                <a:spcPct val="0%"/>
              </a:spcAft>
              <a:defRPr>
                <a:solidFill>
                  <a:schemeClr val="tx1"/>
                </a:solidFill>
                <a:latin typeface="Arial" panose="020B0604020202020204" pitchFamily="34" charset="0"/>
              </a:defRPr>
            </a:lvl7pPr>
            <a:lvl8pPr marL="3932238" defTabSz="1279525" fontAlgn="base">
              <a:spcBef>
                <a:spcPct val="0%"/>
              </a:spcBef>
              <a:spcAft>
                <a:spcPct val="0%"/>
              </a:spcAft>
              <a:defRPr>
                <a:solidFill>
                  <a:schemeClr val="tx1"/>
                </a:solidFill>
                <a:latin typeface="Arial" panose="020B0604020202020204" pitchFamily="34" charset="0"/>
              </a:defRPr>
            </a:lvl8pPr>
            <a:lvl9pPr marL="4389438" defTabSz="1279525" fontAlgn="base">
              <a:spcBef>
                <a:spcPct val="0%"/>
              </a:spcBef>
              <a:spcAft>
                <a:spcPct val="0%"/>
              </a:spcAft>
              <a:defRPr>
                <a:solidFill>
                  <a:schemeClr val="tx1"/>
                </a:solidFill>
                <a:latin typeface="Arial" panose="020B0604020202020204" pitchFamily="34" charset="0"/>
              </a:defRPr>
            </a:lvl9pPr>
          </a:lstStyle>
          <a:p>
            <a:pPr eaLnBrk="0" hangingPunct="0">
              <a:spcBef>
                <a:spcPct val="50%"/>
              </a:spcBef>
            </a:pPr>
            <a:r>
              <a:rPr lang="en-US" altLang="uk-UA" sz="3400" b="1">
                <a:solidFill>
                  <a:schemeClr val="tx2"/>
                </a:solidFill>
                <a:cs typeface="Arial" panose="020B0604020202020204" pitchFamily="34" charset="0"/>
              </a:rPr>
              <a:t>Multiple Nodules</a:t>
            </a:r>
            <a:endParaRPr lang="en-US" altLang="uk-UA"/>
          </a:p>
        </p:txBody>
      </p:sp>
      <p:sp>
        <p:nvSpPr>
          <p:cNvPr id="230404" name="Rectangle 4">
            <a:extLst>
              <a:ext uri="{FF2B5EF4-FFF2-40B4-BE49-F238E27FC236}">
                <a16:creationId xmlns:a16="http://schemas.microsoft.com/office/drawing/2014/main" id="{D8FF5E90-EF32-40D8-9D09-8093BEAD8A33}"/>
              </a:ext>
            </a:extLst>
          </p:cNvPr>
          <p:cNvSpPr>
            <a:spLocks noChangeArrowheads="1"/>
          </p:cNvSpPr>
          <p:nvPr/>
        </p:nvSpPr>
        <p:spPr bwMode="auto">
          <a:xfrm>
            <a:off x="355600" y="361950"/>
            <a:ext cx="8432800" cy="6134100"/>
          </a:xfrm>
          <a:prstGeom prst="rect">
            <a:avLst/>
          </a:prstGeom>
          <a:noFill/>
          <a:ln w="76200">
            <a:solidFill>
              <a:srgbClr val="618FFD"/>
            </a:solidFill>
            <a:miter lim="800%"/>
            <a:headEnd/>
            <a:tailEnd/>
          </a:ln>
          <a:effectLst/>
          <a:extLst>
            <a:ext uri="{909E8E84-426E-40DD-AFC4-6F175D3DCCD1}">
              <a14:hiddenFill xmlns:a14="http://schemas.microsoft.com/office/drawing/2010/main">
                <a:solidFill>
                  <a:srgbClr val="081D58"/>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uk-UA"/>
          </a:p>
        </p:txBody>
      </p:sp>
    </p:spTree>
  </p:cSld>
  <p:clrMapOvr>
    <a:masterClrMapping/>
  </p:clrMapOvr>
</p:sld>
</file>

<file path=ppt/slides/slide23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73420" name="Group 12">
            <a:extLst>
              <a:ext uri="{FF2B5EF4-FFF2-40B4-BE49-F238E27FC236}">
                <a16:creationId xmlns:a16="http://schemas.microsoft.com/office/drawing/2014/main" id="{B4791779-29F1-476A-B3D8-9AABABD9C5E2}"/>
              </a:ext>
            </a:extLst>
          </p:cNvPr>
          <p:cNvGrpSpPr>
            <a:grpSpLocks/>
          </p:cNvGrpSpPr>
          <p:nvPr/>
        </p:nvGrpSpPr>
        <p:grpSpPr bwMode="auto">
          <a:xfrm>
            <a:off x="196850" y="3767138"/>
            <a:ext cx="3400425" cy="2949575"/>
            <a:chOff x="0" y="2458"/>
            <a:chExt cx="2142" cy="1858"/>
          </a:xfrm>
        </p:grpSpPr>
        <p:sp>
          <p:nvSpPr>
            <p:cNvPr id="273427" name="Freeform 19">
              <a:extLst>
                <a:ext uri="{FF2B5EF4-FFF2-40B4-BE49-F238E27FC236}">
                  <a16:creationId xmlns:a16="http://schemas.microsoft.com/office/drawing/2014/main" id="{ED49CB9B-2B03-48DD-95DC-A08B520A2A38}"/>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6" name="Freeform 18">
              <a:extLst>
                <a:ext uri="{FF2B5EF4-FFF2-40B4-BE49-F238E27FC236}">
                  <a16:creationId xmlns:a16="http://schemas.microsoft.com/office/drawing/2014/main" id="{852899A6-49A7-4CBC-BDC3-F78890694E9B}"/>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5" name="Freeform 17">
              <a:extLst>
                <a:ext uri="{FF2B5EF4-FFF2-40B4-BE49-F238E27FC236}">
                  <a16:creationId xmlns:a16="http://schemas.microsoft.com/office/drawing/2014/main" id="{F7A03D9C-52B7-48FA-8787-1CF5FAF76E32}"/>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4" name="Freeform 16">
              <a:extLst>
                <a:ext uri="{FF2B5EF4-FFF2-40B4-BE49-F238E27FC236}">
                  <a16:creationId xmlns:a16="http://schemas.microsoft.com/office/drawing/2014/main" id="{DB3355D6-A4D5-4D48-B2A6-F7866CC73DF0}"/>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3" name="Oval 15">
              <a:extLst>
                <a:ext uri="{FF2B5EF4-FFF2-40B4-BE49-F238E27FC236}">
                  <a16:creationId xmlns:a16="http://schemas.microsoft.com/office/drawing/2014/main" id="{94C09D05-CB4F-497F-8383-C8B334C56188}"/>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2" name="Oval 14">
              <a:extLst>
                <a:ext uri="{FF2B5EF4-FFF2-40B4-BE49-F238E27FC236}">
                  <a16:creationId xmlns:a16="http://schemas.microsoft.com/office/drawing/2014/main" id="{1F2F395A-1392-4A7F-A1D3-2D252FBA1E55}"/>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3421" name="Oval 13">
              <a:extLst>
                <a:ext uri="{FF2B5EF4-FFF2-40B4-BE49-F238E27FC236}">
                  <a16:creationId xmlns:a16="http://schemas.microsoft.com/office/drawing/2014/main" id="{218F4178-98E1-4892-B9AE-82A6DB62BDB9}"/>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73416" name="Rectangle 8">
            <a:extLst>
              <a:ext uri="{FF2B5EF4-FFF2-40B4-BE49-F238E27FC236}">
                <a16:creationId xmlns:a16="http://schemas.microsoft.com/office/drawing/2014/main" id="{96C0D92A-F9B3-46FD-A856-C8464D43A2B7}"/>
              </a:ext>
            </a:extLst>
          </p:cNvPr>
          <p:cNvSpPr>
            <a:spLocks noChangeArrowheads="1"/>
          </p:cNvSpPr>
          <p:nvPr/>
        </p:nvSpPr>
        <p:spPr bwMode="auto">
          <a:xfrm>
            <a:off x="65405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lIns="92868" tIns="45243" rIns="92868" bIns="45243" anchor="ctr"/>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solidFill>
                  <a:schemeClr val="tx1"/>
                </a:solidFill>
                <a:effectLst/>
                <a:latin typeface="Arial" panose="020B0604020202020204" pitchFamily="34" charset="0"/>
                <a:cs typeface="Arial" panose="020B0604020202020204" pitchFamily="34" charset="0"/>
              </a:rPr>
              <a:t>Borders</a:t>
            </a:r>
            <a:endParaRPr lang="en-US" altLang="uk-UA"/>
          </a:p>
        </p:txBody>
      </p:sp>
      <p:sp>
        <p:nvSpPr>
          <p:cNvPr id="273414" name="Rectangle 6">
            <a:extLst>
              <a:ext uri="{FF2B5EF4-FFF2-40B4-BE49-F238E27FC236}">
                <a16:creationId xmlns:a16="http://schemas.microsoft.com/office/drawing/2014/main" id="{E559BE9A-BD94-4EA3-A912-FC7AB83E85BC}"/>
              </a:ext>
            </a:extLst>
          </p:cNvPr>
          <p:cNvSpPr>
            <a:spLocks noChangeArrowheads="1"/>
          </p:cNvSpPr>
          <p:nvPr/>
        </p:nvSpPr>
        <p:spPr bwMode="auto">
          <a:xfrm>
            <a:off x="654050" y="2036763"/>
            <a:ext cx="3276600" cy="4000500"/>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12700">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lIns="92868" tIns="45243" rIns="92868" bIns="45243"/>
          <a:lstStyle>
            <a:lvl1pPr marL="342900" indent="-342900">
              <a:spcBef>
                <a:spcPct val="20%"/>
              </a:spcBef>
              <a:buClr>
                <a:schemeClr val="hlink"/>
              </a:buClr>
              <a:buSzPct val="7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None/>
            </a:pPr>
            <a:r>
              <a:rPr lang="en-US" altLang="uk-UA" sz="3200">
                <a:effectLst/>
                <a:latin typeface="Arial" panose="020B0604020202020204" pitchFamily="34" charset="0"/>
                <a:cs typeface="Arial" panose="020B0604020202020204" pitchFamily="34" charset="0"/>
              </a:rPr>
              <a:t>Malignant</a:t>
            </a:r>
            <a:r>
              <a:rPr lang="en-US" altLang="uk-UA">
                <a:effectLst/>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None/>
            </a:pPr>
            <a:r>
              <a:rPr lang="en-US" altLang="uk-UA">
                <a:effectLst/>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None/>
            </a:pPr>
            <a:r>
              <a:rPr lang="en-US" altLang="uk-UA" sz="2700">
                <a:effectLst/>
                <a:latin typeface="Arial" panose="020B0604020202020204" pitchFamily="34" charset="0"/>
                <a:cs typeface="Arial" panose="020B0604020202020204" pitchFamily="34" charset="0"/>
              </a:rPr>
              <a:t>Lobulated </a:t>
            </a:r>
            <a:endParaRPr lang="en-US" altLang="uk-UA" sz="1100">
              <a:effectLst/>
            </a:endParaRPr>
          </a:p>
          <a:p>
            <a:pPr lvl="1">
              <a:buClr>
                <a:schemeClr val="tx2"/>
              </a:buClr>
              <a:buSzPct val="75%"/>
              <a:buFont typeface="Wingdings" panose="05000000000000000000" pitchFamily="2" charset="2"/>
              <a:buNone/>
            </a:pPr>
            <a:r>
              <a:rPr lang="en-US" altLang="uk-UA" sz="2700">
                <a:effectLst/>
                <a:latin typeface="Arial" panose="020B0604020202020204" pitchFamily="34" charset="0"/>
                <a:cs typeface="Arial" panose="020B0604020202020204" pitchFamily="34" charset="0"/>
              </a:rPr>
              <a:t>Spiculated </a:t>
            </a:r>
            <a:endParaRPr lang="en-US" altLang="uk-UA" sz="1100">
              <a:effectLst/>
            </a:endParaRPr>
          </a:p>
          <a:p>
            <a:pPr lvl="1">
              <a:buClr>
                <a:schemeClr val="tx2"/>
              </a:buClr>
              <a:buSzPct val="75%"/>
              <a:buFont typeface="Wingdings" panose="05000000000000000000" pitchFamily="2" charset="2"/>
              <a:buNone/>
            </a:pPr>
            <a:r>
              <a:rPr lang="en-US" altLang="uk-UA" sz="2700">
                <a:effectLst/>
                <a:latin typeface="Arial" panose="020B0604020202020204" pitchFamily="34" charset="0"/>
                <a:cs typeface="Arial" panose="020B0604020202020204" pitchFamily="34" charset="0"/>
              </a:rPr>
              <a:t>Irregular</a:t>
            </a:r>
            <a:endParaRPr lang="en-US" altLang="uk-UA"/>
          </a:p>
        </p:txBody>
      </p:sp>
      <p:pic>
        <p:nvPicPr>
          <p:cNvPr id="273412" name="Picture 4">
            <a:extLst>
              <a:ext uri="{FF2B5EF4-FFF2-40B4-BE49-F238E27FC236}">
                <a16:creationId xmlns:a16="http://schemas.microsoft.com/office/drawing/2014/main" id="{0092B19C-2131-40B5-88BA-5277CF639105}"/>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841750" y="1617663"/>
            <a:ext cx="51054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cSld>
  <p:clrMapOvr>
    <a:masterClrMapping/>
  </p:clrMapOvr>
</p:sld>
</file>

<file path=ppt/slides/slide23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74444" name="Group 12">
            <a:extLst>
              <a:ext uri="{FF2B5EF4-FFF2-40B4-BE49-F238E27FC236}">
                <a16:creationId xmlns:a16="http://schemas.microsoft.com/office/drawing/2014/main" id="{EA798A42-0F8C-473D-A727-E06622573DE0}"/>
              </a:ext>
            </a:extLst>
          </p:cNvPr>
          <p:cNvGrpSpPr>
            <a:grpSpLocks/>
          </p:cNvGrpSpPr>
          <p:nvPr/>
        </p:nvGrpSpPr>
        <p:grpSpPr bwMode="auto">
          <a:xfrm>
            <a:off x="228600" y="3767138"/>
            <a:ext cx="3400425" cy="2949575"/>
            <a:chOff x="0" y="2458"/>
            <a:chExt cx="2142" cy="1858"/>
          </a:xfrm>
        </p:grpSpPr>
        <p:sp>
          <p:nvSpPr>
            <p:cNvPr id="274451" name="Freeform 19">
              <a:extLst>
                <a:ext uri="{FF2B5EF4-FFF2-40B4-BE49-F238E27FC236}">
                  <a16:creationId xmlns:a16="http://schemas.microsoft.com/office/drawing/2014/main" id="{4175C4BF-DEAD-4F68-A165-28F525195DDF}"/>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50" name="Freeform 18">
              <a:extLst>
                <a:ext uri="{FF2B5EF4-FFF2-40B4-BE49-F238E27FC236}">
                  <a16:creationId xmlns:a16="http://schemas.microsoft.com/office/drawing/2014/main" id="{7C9ECC0F-614E-45FD-8D5D-027C9CA35F90}"/>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49" name="Freeform 17">
              <a:extLst>
                <a:ext uri="{FF2B5EF4-FFF2-40B4-BE49-F238E27FC236}">
                  <a16:creationId xmlns:a16="http://schemas.microsoft.com/office/drawing/2014/main" id="{6D7A9716-14A1-4E68-B80F-CFE2EE156857}"/>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48" name="Freeform 16">
              <a:extLst>
                <a:ext uri="{FF2B5EF4-FFF2-40B4-BE49-F238E27FC236}">
                  <a16:creationId xmlns:a16="http://schemas.microsoft.com/office/drawing/2014/main" id="{A16548DE-71EC-4292-A7DA-0824F39781BF}"/>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47" name="Oval 15">
              <a:extLst>
                <a:ext uri="{FF2B5EF4-FFF2-40B4-BE49-F238E27FC236}">
                  <a16:creationId xmlns:a16="http://schemas.microsoft.com/office/drawing/2014/main" id="{160E0F57-7CCD-4365-9AE5-66152ED43433}"/>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46" name="Oval 14">
              <a:extLst>
                <a:ext uri="{FF2B5EF4-FFF2-40B4-BE49-F238E27FC236}">
                  <a16:creationId xmlns:a16="http://schemas.microsoft.com/office/drawing/2014/main" id="{9F04C9B4-0A5D-4FB3-AEF1-A47FDF827B43}"/>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4445" name="Oval 13">
              <a:extLst>
                <a:ext uri="{FF2B5EF4-FFF2-40B4-BE49-F238E27FC236}">
                  <a16:creationId xmlns:a16="http://schemas.microsoft.com/office/drawing/2014/main" id="{E01DB363-0AEB-4F0C-AC80-CE6C2961034E}"/>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74440" name="Rectangle 8">
            <a:extLst>
              <a:ext uri="{FF2B5EF4-FFF2-40B4-BE49-F238E27FC236}">
                <a16:creationId xmlns:a16="http://schemas.microsoft.com/office/drawing/2014/main" id="{FC0425AE-AA15-4A8A-B0D7-1B26DEF08962}"/>
              </a:ext>
            </a:extLst>
          </p:cNvPr>
          <p:cNvSpPr>
            <a:spLocks noChangeArrowheads="1"/>
          </p:cNvSpPr>
          <p:nvPr/>
        </p:nvSpPr>
        <p:spPr bwMode="auto">
          <a:xfrm>
            <a:off x="685800" y="142875"/>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b="0">
                <a:solidFill>
                  <a:schemeClr val="tx1"/>
                </a:solidFill>
                <a:effectLst/>
                <a:latin typeface="Arial" panose="020B0604020202020204" pitchFamily="34" charset="0"/>
                <a:cs typeface="Arial" panose="020B0604020202020204" pitchFamily="34" charset="0"/>
              </a:rPr>
              <a:t>Borders</a:t>
            </a:r>
            <a:endParaRPr lang="en-US" altLang="uk-UA"/>
          </a:p>
        </p:txBody>
      </p:sp>
      <p:sp>
        <p:nvSpPr>
          <p:cNvPr id="274438" name="Rectangle 6">
            <a:extLst>
              <a:ext uri="{FF2B5EF4-FFF2-40B4-BE49-F238E27FC236}">
                <a16:creationId xmlns:a16="http://schemas.microsoft.com/office/drawing/2014/main" id="{D4D98DE7-75EE-42C8-9953-D7A52E46F909}"/>
              </a:ext>
            </a:extLst>
          </p:cNvPr>
          <p:cNvSpPr>
            <a:spLocks noChangeArrowheads="1"/>
          </p:cNvSpPr>
          <p:nvPr/>
        </p:nvSpPr>
        <p:spPr bwMode="auto">
          <a:xfrm>
            <a:off x="685800" y="1922463"/>
            <a:ext cx="3733800" cy="4114800"/>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None/>
            </a:pPr>
            <a:r>
              <a:rPr lang="en-US" altLang="uk-UA" sz="3200">
                <a:effectLst/>
                <a:latin typeface="Arial" panose="020B0604020202020204" pitchFamily="34" charset="0"/>
                <a:cs typeface="Arial" panose="020B0604020202020204" pitchFamily="34" charset="0"/>
              </a:rPr>
              <a:t>Benign</a:t>
            </a:r>
            <a:r>
              <a:rPr lang="en-US" altLang="uk-UA">
                <a:effectLst/>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None/>
            </a:pPr>
            <a:r>
              <a:rPr lang="en-US" altLang="uk-UA">
                <a:effectLst/>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None/>
            </a:pPr>
            <a:r>
              <a:rPr lang="en-US" altLang="uk-UA" sz="2700">
                <a:effectLst/>
                <a:latin typeface="Arial" panose="020B0604020202020204" pitchFamily="34" charset="0"/>
                <a:cs typeface="Arial" panose="020B0604020202020204" pitchFamily="34" charset="0"/>
              </a:rPr>
              <a:t>Smooth</a:t>
            </a:r>
            <a:r>
              <a:rPr lang="en-US" altLang="uk-UA">
                <a:effectLst/>
                <a:latin typeface="Arial" panose="020B0604020202020204" pitchFamily="34" charset="0"/>
                <a:cs typeface="Arial" panose="020B0604020202020204" pitchFamily="34" charset="0"/>
              </a:rPr>
              <a:t> </a:t>
            </a:r>
            <a:endParaRPr lang="en-US" altLang="uk-UA" sz="1100">
              <a:effectLst/>
            </a:endParaRPr>
          </a:p>
          <a:p>
            <a:pPr lvl="1">
              <a:buClr>
                <a:schemeClr val="tx2"/>
              </a:buClr>
              <a:buSzPct val="75%"/>
              <a:buFont typeface="Wingdings" panose="05000000000000000000" pitchFamily="2" charset="2"/>
              <a:buNone/>
            </a:pPr>
            <a:r>
              <a:rPr lang="en-US" altLang="uk-UA" sz="2100">
                <a:effectLst/>
                <a:latin typeface="Arial" panose="020B0604020202020204" pitchFamily="34" charset="0"/>
                <a:cs typeface="Arial" panose="020B0604020202020204" pitchFamily="34" charset="0"/>
              </a:rPr>
              <a:t>	(but 21% of malignant nodules are smooth, esp. metastases</a:t>
            </a:r>
            <a:r>
              <a:rPr lang="en-US" altLang="uk-UA" sz="1800">
                <a:effectLst/>
                <a:latin typeface="Arial" panose="020B0604020202020204" pitchFamily="34" charset="0"/>
                <a:cs typeface="Arial" panose="020B0604020202020204" pitchFamily="34" charset="0"/>
              </a:rPr>
              <a:t>)</a:t>
            </a:r>
            <a:r>
              <a:rPr lang="en-US" altLang="uk-UA">
                <a:effectLst/>
                <a:latin typeface="Arial" panose="020B0604020202020204" pitchFamily="34" charset="0"/>
                <a:cs typeface="Arial" panose="020B0604020202020204" pitchFamily="34" charset="0"/>
              </a:rPr>
              <a:t> </a:t>
            </a:r>
            <a:endParaRPr lang="en-US" altLang="uk-UA"/>
          </a:p>
        </p:txBody>
      </p:sp>
      <p:pic>
        <p:nvPicPr>
          <p:cNvPr id="274436" name="Picture 4">
            <a:extLst>
              <a:ext uri="{FF2B5EF4-FFF2-40B4-BE49-F238E27FC236}">
                <a16:creationId xmlns:a16="http://schemas.microsoft.com/office/drawing/2014/main" id="{A883701A-096C-477B-A833-D68DBE5A44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46263"/>
            <a:ext cx="4495800" cy="4114800"/>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127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pic>
    </p:spTree>
  </p:cSld>
  <p:clrMapOvr>
    <a:masterClrMapping/>
  </p:clrMapOvr>
</p:sld>
</file>

<file path=ppt/slides/slide23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75468" name="Group 12">
            <a:extLst>
              <a:ext uri="{FF2B5EF4-FFF2-40B4-BE49-F238E27FC236}">
                <a16:creationId xmlns:a16="http://schemas.microsoft.com/office/drawing/2014/main" id="{F53F3E60-E0D9-4A05-B3FB-A6DD6BAF57A6}"/>
              </a:ext>
            </a:extLst>
          </p:cNvPr>
          <p:cNvGrpSpPr>
            <a:grpSpLocks/>
          </p:cNvGrpSpPr>
          <p:nvPr/>
        </p:nvGrpSpPr>
        <p:grpSpPr bwMode="auto">
          <a:xfrm>
            <a:off x="0" y="3763963"/>
            <a:ext cx="3400425" cy="2949575"/>
            <a:chOff x="0" y="2458"/>
            <a:chExt cx="2142" cy="1858"/>
          </a:xfrm>
        </p:grpSpPr>
        <p:sp>
          <p:nvSpPr>
            <p:cNvPr id="275475" name="Freeform 19">
              <a:extLst>
                <a:ext uri="{FF2B5EF4-FFF2-40B4-BE49-F238E27FC236}">
                  <a16:creationId xmlns:a16="http://schemas.microsoft.com/office/drawing/2014/main" id="{380C1AD3-FC03-42BF-B519-5E4A9730BE00}"/>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74" name="Freeform 18">
              <a:extLst>
                <a:ext uri="{FF2B5EF4-FFF2-40B4-BE49-F238E27FC236}">
                  <a16:creationId xmlns:a16="http://schemas.microsoft.com/office/drawing/2014/main" id="{0136FE44-FB63-44C9-B0A0-5BFFC4CE45E3}"/>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73" name="Freeform 17">
              <a:extLst>
                <a:ext uri="{FF2B5EF4-FFF2-40B4-BE49-F238E27FC236}">
                  <a16:creationId xmlns:a16="http://schemas.microsoft.com/office/drawing/2014/main" id="{CF6B5D0B-7607-412C-AD2D-6B0620A98A39}"/>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72" name="Freeform 16">
              <a:extLst>
                <a:ext uri="{FF2B5EF4-FFF2-40B4-BE49-F238E27FC236}">
                  <a16:creationId xmlns:a16="http://schemas.microsoft.com/office/drawing/2014/main" id="{D815F5E6-3A96-4042-A76D-EAFED36B3B0F}"/>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71" name="Oval 15">
              <a:extLst>
                <a:ext uri="{FF2B5EF4-FFF2-40B4-BE49-F238E27FC236}">
                  <a16:creationId xmlns:a16="http://schemas.microsoft.com/office/drawing/2014/main" id="{BDF3CCB4-A9AB-4B36-836A-D6538A225C97}"/>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70" name="Oval 14">
              <a:extLst>
                <a:ext uri="{FF2B5EF4-FFF2-40B4-BE49-F238E27FC236}">
                  <a16:creationId xmlns:a16="http://schemas.microsoft.com/office/drawing/2014/main" id="{9075C3F7-046E-4EDD-AA58-C573CCFA4539}"/>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5469" name="Oval 13">
              <a:extLst>
                <a:ext uri="{FF2B5EF4-FFF2-40B4-BE49-F238E27FC236}">
                  <a16:creationId xmlns:a16="http://schemas.microsoft.com/office/drawing/2014/main" id="{5BECDB51-3FDB-479B-935C-7086FCC974F0}"/>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75464" name="Rectangle 8">
            <a:extLst>
              <a:ext uri="{FF2B5EF4-FFF2-40B4-BE49-F238E27FC236}">
                <a16:creationId xmlns:a16="http://schemas.microsoft.com/office/drawing/2014/main" id="{992BD652-D034-4F67-BA25-DB2B990A8476}"/>
              </a:ext>
            </a:extLst>
          </p:cNvPr>
          <p:cNvSpPr>
            <a:spLocks noChangeArrowheads="1"/>
          </p:cNvSpPr>
          <p:nvPr/>
        </p:nvSpPr>
        <p:spPr bwMode="auto">
          <a:xfrm>
            <a:off x="457200" y="139700"/>
            <a:ext cx="82296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sz="4300" b="0">
                <a:solidFill>
                  <a:schemeClr val="tx1"/>
                </a:solidFill>
                <a:effectLst/>
                <a:latin typeface="Arial" panose="020B0604020202020204" pitchFamily="34" charset="0"/>
                <a:cs typeface="Arial" panose="020B0604020202020204" pitchFamily="34" charset="0"/>
              </a:rPr>
              <a:t>Calcification</a:t>
            </a:r>
            <a:r>
              <a:rPr lang="en-US" altLang="uk-UA" b="0">
                <a:solidFill>
                  <a:schemeClr val="tx1"/>
                </a:solidFill>
                <a:effectLst/>
                <a:latin typeface="Arial" panose="020B0604020202020204" pitchFamily="34" charset="0"/>
                <a:cs typeface="Arial" panose="020B0604020202020204" pitchFamily="34" charset="0"/>
              </a:rPr>
              <a:t> </a:t>
            </a:r>
            <a:endParaRPr lang="en-US" altLang="uk-UA"/>
          </a:p>
        </p:txBody>
      </p:sp>
      <p:sp>
        <p:nvSpPr>
          <p:cNvPr id="275462" name="Rectangle 6">
            <a:extLst>
              <a:ext uri="{FF2B5EF4-FFF2-40B4-BE49-F238E27FC236}">
                <a16:creationId xmlns:a16="http://schemas.microsoft.com/office/drawing/2014/main" id="{E7D74939-3E68-4099-9746-0BB76FEA3BEE}"/>
              </a:ext>
            </a:extLst>
          </p:cNvPr>
          <p:cNvSpPr>
            <a:spLocks noChangeArrowheads="1"/>
          </p:cNvSpPr>
          <p:nvPr/>
        </p:nvSpPr>
        <p:spPr bwMode="auto">
          <a:xfrm>
            <a:off x="457200" y="1462088"/>
            <a:ext cx="4002088" cy="45307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None/>
            </a:pPr>
            <a:r>
              <a:rPr lang="en-US" altLang="uk-UA" sz="3600">
                <a:effectLst/>
                <a:latin typeface="Arial" panose="020B0604020202020204" pitchFamily="34" charset="0"/>
                <a:cs typeface="Arial" panose="020B0604020202020204" pitchFamily="34" charset="0"/>
              </a:rPr>
              <a:t>Benign</a:t>
            </a:r>
            <a:r>
              <a:rPr lang="en-US" altLang="uk-UA" sz="3200">
                <a:effectLst/>
                <a:latin typeface="Arial" panose="020B0604020202020204" pitchFamily="34" charset="0"/>
                <a:cs typeface="Arial" panose="020B0604020202020204" pitchFamily="34" charset="0"/>
              </a:rPr>
              <a:t> </a:t>
            </a:r>
            <a:endParaRPr lang="en-US" altLang="uk-UA" sz="1100">
              <a:effectLst/>
            </a:endParaRPr>
          </a:p>
          <a:p>
            <a:pPr>
              <a:buSzPct val="75%"/>
              <a:buFont typeface="Wingdings" panose="05000000000000000000" pitchFamily="2" charset="2"/>
              <a:buNone/>
            </a:pPr>
            <a:r>
              <a:rPr lang="en-US" altLang="uk-UA" sz="3200">
                <a:effectLst/>
                <a:latin typeface="Arial" panose="020B0604020202020204" pitchFamily="34" charset="0"/>
                <a:cs typeface="Arial" panose="020B0604020202020204" pitchFamily="34" charset="0"/>
              </a:rPr>
              <a:t>	Only 38-63% of benign nodules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Laminated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Dense central (“popcorn”)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Entire nodule</a:t>
            </a:r>
            <a:endParaRPr lang="en-US" altLang="uk-UA"/>
          </a:p>
        </p:txBody>
      </p:sp>
      <p:sp>
        <p:nvSpPr>
          <p:cNvPr id="275460" name="Rectangle 4">
            <a:extLst>
              <a:ext uri="{FF2B5EF4-FFF2-40B4-BE49-F238E27FC236}">
                <a16:creationId xmlns:a16="http://schemas.microsoft.com/office/drawing/2014/main" id="{38F5207E-94E0-4574-8417-81640CF8D999}"/>
              </a:ext>
            </a:extLst>
          </p:cNvPr>
          <p:cNvSpPr>
            <a:spLocks noChangeArrowheads="1"/>
          </p:cNvSpPr>
          <p:nvPr/>
        </p:nvSpPr>
        <p:spPr bwMode="auto">
          <a:xfrm>
            <a:off x="4514850" y="1462088"/>
            <a:ext cx="4629150" cy="5257800"/>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lstStyle>
            <a:lvl1pPr marL="342900" indent="-342900">
              <a:spcBef>
                <a:spcPct val="20%"/>
              </a:spcBef>
              <a:buClr>
                <a:schemeClr val="hlink"/>
              </a:buClr>
              <a:buSzPct val="7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
              </a:spcBef>
              <a:buClr>
                <a:schemeClr val="tx1"/>
              </a:buClr>
              <a:buChar char="–"/>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
              </a:spcBef>
              <a:buClr>
                <a:schemeClr val="hlink"/>
              </a:buClr>
              <a:buSzPct val="7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
              </a:spcBef>
              <a:buClr>
                <a:schemeClr val="tx1"/>
              </a:buClr>
              <a:buChar char="–"/>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
              </a:spcBef>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
              </a:spcBef>
              <a:spcAft>
                <a:spcPct val="0%"/>
              </a:spcAft>
              <a:buClr>
                <a:schemeClr val="hlink"/>
              </a:buClr>
              <a:buSzPct val="70%"/>
              <a:buFont typeface="Wingdings" panose="05000000000000000000" pitchFamily="2" charset="2"/>
              <a:buChar char="n"/>
              <a:defRPr>
                <a:solidFill>
                  <a:schemeClr val="tx1"/>
                </a:solidFill>
                <a:effectLst>
                  <a:outerShdw blurRad="38100" dist="38100" dir="2700000" algn="tl">
                    <a:srgbClr val="000000"/>
                  </a:outerShdw>
                </a:effectLst>
                <a:latin typeface="Tahoma" panose="020B0604030504040204" pitchFamily="34" charset="0"/>
              </a:defRPr>
            </a:lvl9pPr>
          </a:lstStyle>
          <a:p>
            <a:pPr>
              <a:buSzPct val="75%"/>
              <a:buFont typeface="Wingdings" panose="05000000000000000000" pitchFamily="2" charset="2"/>
              <a:buNone/>
            </a:pPr>
            <a:r>
              <a:rPr lang="en-US" altLang="uk-UA" sz="3600">
                <a:effectLst/>
                <a:latin typeface="Arial" panose="020B0604020202020204" pitchFamily="34" charset="0"/>
                <a:cs typeface="Arial" panose="020B0604020202020204" pitchFamily="34" charset="0"/>
              </a:rPr>
              <a:t>Malignant</a:t>
            </a:r>
            <a:r>
              <a:rPr lang="en-US" altLang="uk-UA" sz="3200">
                <a:effectLst/>
                <a:latin typeface="Arial" panose="020B0604020202020204" pitchFamily="34" charset="0"/>
                <a:cs typeface="Arial" panose="020B0604020202020204" pitchFamily="34" charset="0"/>
              </a:rPr>
              <a:t> </a:t>
            </a:r>
            <a:endParaRPr lang="en-US" altLang="uk-UA" sz="1100">
              <a:effectLst/>
            </a:endParaRPr>
          </a:p>
          <a:p>
            <a:pPr>
              <a:buSzPct val="75%"/>
              <a:buFont typeface="Wingdings" panose="05000000000000000000" pitchFamily="2" charset="2"/>
              <a:buNone/>
            </a:pPr>
            <a:r>
              <a:rPr lang="en-US" altLang="uk-UA" sz="3200">
                <a:effectLst/>
                <a:latin typeface="Arial" panose="020B0604020202020204" pitchFamily="34" charset="0"/>
                <a:cs typeface="Arial" panose="020B0604020202020204" pitchFamily="34" charset="0"/>
              </a:rPr>
              <a:t>Ca</a:t>
            </a:r>
            <a:r>
              <a:rPr lang="en-US" altLang="uk-UA" sz="3200" baseline="30%">
                <a:effectLst/>
                <a:latin typeface="Arial" panose="020B0604020202020204" pitchFamily="34" charset="0"/>
                <a:cs typeface="Arial" panose="020B0604020202020204" pitchFamily="34" charset="0"/>
              </a:rPr>
              <a:t>++</a:t>
            </a:r>
            <a:r>
              <a:rPr lang="en-US" altLang="uk-UA" sz="3200">
                <a:effectLst/>
                <a:latin typeface="Arial" panose="020B0604020202020204" pitchFamily="34" charset="0"/>
                <a:cs typeface="Arial" panose="020B0604020202020204" pitchFamily="34" charset="0"/>
              </a:rPr>
              <a:t> seen in up to 6% of cases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Stippled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Granular </a:t>
            </a:r>
            <a:endParaRPr lang="en-US" altLang="uk-UA" sz="1100">
              <a:effectLst/>
            </a:endParaRPr>
          </a:p>
          <a:p>
            <a:pPr lvl="1">
              <a:buClr>
                <a:schemeClr val="tx2"/>
              </a:buClr>
              <a:buSzPct val="75%"/>
              <a:buFont typeface="Wingdings" panose="05000000000000000000" pitchFamily="2" charset="2"/>
              <a:buChar char="l"/>
            </a:pPr>
            <a:r>
              <a:rPr lang="en-US" altLang="uk-UA" sz="2800">
                <a:effectLst/>
                <a:latin typeface="Arial" panose="020B0604020202020204" pitchFamily="34" charset="0"/>
                <a:cs typeface="Arial" panose="020B0604020202020204" pitchFamily="34" charset="0"/>
              </a:rPr>
              <a:t>Eccentric </a:t>
            </a:r>
            <a:endParaRPr lang="en-US" altLang="uk-UA" sz="1100">
              <a:effectLst/>
            </a:endParaRPr>
          </a:p>
          <a:p>
            <a:pPr>
              <a:buSzPct val="75%"/>
              <a:buFont typeface="Wingdings" panose="05000000000000000000" pitchFamily="2" charset="2"/>
              <a:buChar char="l"/>
            </a:pPr>
            <a:r>
              <a:rPr lang="en-US" altLang="uk-UA" sz="2400">
                <a:effectLst/>
                <a:latin typeface="Arial" panose="020B0604020202020204" pitchFamily="34" charset="0"/>
                <a:cs typeface="Arial" panose="020B0604020202020204" pitchFamily="34" charset="0"/>
              </a:rPr>
              <a:t>Especially common in carcinoid tumor, adenoCa</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5462">
                                            <p:txEl>
                                              <p:pRg st="0" end="0"/>
                                            </p:txEl>
                                          </p:spTgt>
                                        </p:tgtEl>
                                        <p:attrNameLst>
                                          <p:attrName>style.visibility</p:attrName>
                                        </p:attrNameLst>
                                      </p:cBhvr>
                                      <p:to>
                                        <p:strVal val="visible"/>
                                      </p:to>
                                    </p:set>
                                    <p:animEffect transition="in" filter="wipe(left)">
                                      <p:cBhvr>
                                        <p:cTn id="7" dur="500"/>
                                        <p:tgtEl>
                                          <p:spTgt spid="2754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5462">
                                            <p:txEl>
                                              <p:pRg st="1" end="1"/>
                                            </p:txEl>
                                          </p:spTgt>
                                        </p:tgtEl>
                                        <p:attrNameLst>
                                          <p:attrName>style.visibility</p:attrName>
                                        </p:attrNameLst>
                                      </p:cBhvr>
                                      <p:to>
                                        <p:strVal val="visible"/>
                                      </p:to>
                                    </p:set>
                                    <p:animEffect transition="in" filter="wipe(left)">
                                      <p:cBhvr>
                                        <p:cTn id="12" dur="500"/>
                                        <p:tgtEl>
                                          <p:spTgt spid="275462">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75462">
                                            <p:txEl>
                                              <p:pRg st="2" end="2"/>
                                            </p:txEl>
                                          </p:spTgt>
                                        </p:tgtEl>
                                        <p:attrNameLst>
                                          <p:attrName>style.visibility</p:attrName>
                                        </p:attrNameLst>
                                      </p:cBhvr>
                                      <p:to>
                                        <p:strVal val="visible"/>
                                      </p:to>
                                    </p:set>
                                    <p:animEffect transition="in" filter="wipe(left)">
                                      <p:cBhvr>
                                        <p:cTn id="15" dur="500"/>
                                        <p:tgtEl>
                                          <p:spTgt spid="275462">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5462">
                                            <p:txEl>
                                              <p:pRg st="3" end="3"/>
                                            </p:txEl>
                                          </p:spTgt>
                                        </p:tgtEl>
                                        <p:attrNameLst>
                                          <p:attrName>style.visibility</p:attrName>
                                        </p:attrNameLst>
                                      </p:cBhvr>
                                      <p:to>
                                        <p:strVal val="visible"/>
                                      </p:to>
                                    </p:set>
                                    <p:animEffect transition="in" filter="wipe(left)">
                                      <p:cBhvr>
                                        <p:cTn id="18" dur="500"/>
                                        <p:tgtEl>
                                          <p:spTgt spid="275462">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75462">
                                            <p:txEl>
                                              <p:pRg st="4" end="4"/>
                                            </p:txEl>
                                          </p:spTgt>
                                        </p:tgtEl>
                                        <p:attrNameLst>
                                          <p:attrName>style.visibility</p:attrName>
                                        </p:attrNameLst>
                                      </p:cBhvr>
                                      <p:to>
                                        <p:strVal val="visible"/>
                                      </p:to>
                                    </p:set>
                                    <p:animEffect transition="in" filter="wipe(left)">
                                      <p:cBhvr>
                                        <p:cTn id="21" dur="500"/>
                                        <p:tgtEl>
                                          <p:spTgt spid="275462">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75460">
                                            <p:txEl>
                                              <p:pRg st="0" end="0"/>
                                            </p:txEl>
                                          </p:spTgt>
                                        </p:tgtEl>
                                        <p:attrNameLst>
                                          <p:attrName>style.visibility</p:attrName>
                                        </p:attrNameLst>
                                      </p:cBhvr>
                                      <p:to>
                                        <p:strVal val="visible"/>
                                      </p:to>
                                    </p:set>
                                    <p:animEffect transition="in" filter="wipe(left)">
                                      <p:cBhvr>
                                        <p:cTn id="26" dur="500"/>
                                        <p:tgtEl>
                                          <p:spTgt spid="275460">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75460">
                                            <p:txEl>
                                              <p:pRg st="1" end="1"/>
                                            </p:txEl>
                                          </p:spTgt>
                                        </p:tgtEl>
                                        <p:attrNameLst>
                                          <p:attrName>style.visibility</p:attrName>
                                        </p:attrNameLst>
                                      </p:cBhvr>
                                      <p:to>
                                        <p:strVal val="visible"/>
                                      </p:to>
                                    </p:set>
                                    <p:animEffect transition="in" filter="wipe(left)">
                                      <p:cBhvr>
                                        <p:cTn id="31" dur="500"/>
                                        <p:tgtEl>
                                          <p:spTgt spid="275460">
                                            <p:txEl>
                                              <p:pRg st="1" end="1"/>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75460">
                                            <p:txEl>
                                              <p:pRg st="2" end="2"/>
                                            </p:txEl>
                                          </p:spTgt>
                                        </p:tgtEl>
                                        <p:attrNameLst>
                                          <p:attrName>style.visibility</p:attrName>
                                        </p:attrNameLst>
                                      </p:cBhvr>
                                      <p:to>
                                        <p:strVal val="visible"/>
                                      </p:to>
                                    </p:set>
                                    <p:animEffect transition="in" filter="wipe(left)">
                                      <p:cBhvr>
                                        <p:cTn id="34" dur="500"/>
                                        <p:tgtEl>
                                          <p:spTgt spid="275460">
                                            <p:txEl>
                                              <p:pRg st="2" end="2"/>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5460">
                                            <p:txEl>
                                              <p:pRg st="3" end="3"/>
                                            </p:txEl>
                                          </p:spTgt>
                                        </p:tgtEl>
                                        <p:attrNameLst>
                                          <p:attrName>style.visibility</p:attrName>
                                        </p:attrNameLst>
                                      </p:cBhvr>
                                      <p:to>
                                        <p:strVal val="visible"/>
                                      </p:to>
                                    </p:set>
                                    <p:animEffect transition="in" filter="wipe(left)">
                                      <p:cBhvr>
                                        <p:cTn id="37" dur="500"/>
                                        <p:tgtEl>
                                          <p:spTgt spid="275460">
                                            <p:txEl>
                                              <p:pRg st="3" end="3"/>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75460">
                                            <p:txEl>
                                              <p:pRg st="4" end="4"/>
                                            </p:txEl>
                                          </p:spTgt>
                                        </p:tgtEl>
                                        <p:attrNameLst>
                                          <p:attrName>style.visibility</p:attrName>
                                        </p:attrNameLst>
                                      </p:cBhvr>
                                      <p:to>
                                        <p:strVal val="visible"/>
                                      </p:to>
                                    </p:set>
                                    <p:animEffect transition="in" filter="wipe(left)">
                                      <p:cBhvr>
                                        <p:cTn id="40" dur="500"/>
                                        <p:tgtEl>
                                          <p:spTgt spid="275460">
                                            <p:txEl>
                                              <p:pRg st="4" end="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75460">
                                            <p:txEl>
                                              <p:pRg st="5" end="5"/>
                                            </p:txEl>
                                          </p:spTgt>
                                        </p:tgtEl>
                                        <p:attrNameLst>
                                          <p:attrName>style.visibility</p:attrName>
                                        </p:attrNameLst>
                                      </p:cBhvr>
                                      <p:to>
                                        <p:strVal val="visible"/>
                                      </p:to>
                                    </p:set>
                                    <p:animEffect transition="in" filter="wipe(left)">
                                      <p:cBhvr>
                                        <p:cTn id="45" dur="500"/>
                                        <p:tgtEl>
                                          <p:spTgt spid="27546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2" grpId="0" build="p" autoUpdateAnimBg="0"/>
      <p:bldP spid="275460" grpId="0" build="p" autoUpdateAnimBg="0"/>
    </p:bldLst>
  </p:timing>
</p:sld>
</file>

<file path=ppt/slides/slide23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grpSp>
        <p:nvGrpSpPr>
          <p:cNvPr id="276497" name="Group 17">
            <a:extLst>
              <a:ext uri="{FF2B5EF4-FFF2-40B4-BE49-F238E27FC236}">
                <a16:creationId xmlns:a16="http://schemas.microsoft.com/office/drawing/2014/main" id="{DB3D56CB-F512-4E51-960B-88AAE764D80C}"/>
              </a:ext>
            </a:extLst>
          </p:cNvPr>
          <p:cNvGrpSpPr>
            <a:grpSpLocks/>
          </p:cNvGrpSpPr>
          <p:nvPr/>
        </p:nvGrpSpPr>
        <p:grpSpPr bwMode="auto">
          <a:xfrm>
            <a:off x="0" y="3902075"/>
            <a:ext cx="3400425" cy="2949575"/>
            <a:chOff x="0" y="2458"/>
            <a:chExt cx="2142" cy="1858"/>
          </a:xfrm>
        </p:grpSpPr>
        <p:sp>
          <p:nvSpPr>
            <p:cNvPr id="276504" name="Freeform 24">
              <a:extLst>
                <a:ext uri="{FF2B5EF4-FFF2-40B4-BE49-F238E27FC236}">
                  <a16:creationId xmlns:a16="http://schemas.microsoft.com/office/drawing/2014/main" id="{FE355057-73F0-40FE-AEAF-5DCD779B2517}"/>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503" name="Freeform 23">
              <a:extLst>
                <a:ext uri="{FF2B5EF4-FFF2-40B4-BE49-F238E27FC236}">
                  <a16:creationId xmlns:a16="http://schemas.microsoft.com/office/drawing/2014/main" id="{3CC5D8C2-8B7C-489D-A566-104EDD3EB8D1}"/>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close/>
                </a:path>
              </a:pathLst>
            </a:custGeom>
            <a:gradFill rotWithShape="0">
              <a:gsLst>
                <a:gs pos="0%">
                  <a:srgbClr val="010199"/>
                </a:gs>
                <a:gs pos="50%">
                  <a:srgbClr val="000000"/>
                </a:gs>
                <a:gs pos="100%">
                  <a:srgbClr val="01019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502" name="Freeform 22">
              <a:extLst>
                <a:ext uri="{FF2B5EF4-FFF2-40B4-BE49-F238E27FC236}">
                  <a16:creationId xmlns:a16="http://schemas.microsoft.com/office/drawing/2014/main" id="{5FC749D9-D364-46EF-9F29-14162DD0CE15}"/>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501" name="Freeform 21">
              <a:extLst>
                <a:ext uri="{FF2B5EF4-FFF2-40B4-BE49-F238E27FC236}">
                  <a16:creationId xmlns:a16="http://schemas.microsoft.com/office/drawing/2014/main" id="{17D39AC2-3E99-44B6-8F88-4AEAB3E04594}"/>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close/>
                </a:path>
              </a:pathLst>
            </a:custGeom>
            <a:gradFill rotWithShape="0">
              <a:gsLst>
                <a:gs pos="0%">
                  <a:srgbClr val="000000"/>
                </a:gs>
                <a:gs pos="5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500" name="Oval 20">
              <a:extLst>
                <a:ext uri="{FF2B5EF4-FFF2-40B4-BE49-F238E27FC236}">
                  <a16:creationId xmlns:a16="http://schemas.microsoft.com/office/drawing/2014/main" id="{1F6714A5-287E-416E-A2AB-D5181AEFEB37}"/>
                </a:ext>
              </a:extLst>
            </p:cNvPr>
            <p:cNvSpPr>
              <a:spLocks noChangeArrowheads="1"/>
            </p:cNvSpPr>
            <p:nvPr/>
          </p:nvSpPr>
          <p:spPr bwMode="ltGray">
            <a:xfrm>
              <a:off x="209" y="2784"/>
              <a:ext cx="86" cy="86"/>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499" name="Oval 19">
              <a:extLst>
                <a:ext uri="{FF2B5EF4-FFF2-40B4-BE49-F238E27FC236}">
                  <a16:creationId xmlns:a16="http://schemas.microsoft.com/office/drawing/2014/main" id="{74710499-17DB-4CD3-91E8-41A034A1D28C}"/>
                </a:ext>
              </a:extLst>
            </p:cNvPr>
            <p:cNvSpPr>
              <a:spLocks noChangeArrowheads="1"/>
            </p:cNvSpPr>
            <p:nvPr/>
          </p:nvSpPr>
          <p:spPr bwMode="ltGray">
            <a:xfrm>
              <a:off x="1536" y="3884"/>
              <a:ext cx="92" cy="92"/>
            </a:xfrm>
            <a:prstGeom prst="ellipse">
              <a:avLst/>
            </a:prstGeom>
            <a:gradFill rotWithShape="0">
              <a:gsLst>
                <a:gs pos="0%">
                  <a:srgbClr val="010199"/>
                </a:gs>
                <a:gs pos="100%">
                  <a:srgbClr val="00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sp>
          <p:nvSpPr>
            <p:cNvPr id="276498" name="Oval 18">
              <a:extLst>
                <a:ext uri="{FF2B5EF4-FFF2-40B4-BE49-F238E27FC236}">
                  <a16:creationId xmlns:a16="http://schemas.microsoft.com/office/drawing/2014/main" id="{76C01E9D-84D0-455A-A656-35CD2E7C534D}"/>
                </a:ext>
              </a:extLst>
            </p:cNvPr>
            <p:cNvSpPr>
              <a:spLocks noChangeArrowheads="1"/>
            </p:cNvSpPr>
            <p:nvPr/>
          </p:nvSpPr>
          <p:spPr bwMode="ltGray">
            <a:xfrm>
              <a:off x="791" y="2723"/>
              <a:ext cx="121" cy="121"/>
            </a:xfrm>
            <a:prstGeom prst="ellipse">
              <a:avLst/>
            </a:prstGeom>
            <a:gradFill rotWithShape="0">
              <a:gsLst>
                <a:gs pos="0%">
                  <a:srgbClr val="010199"/>
                </a:gs>
                <a:gs pos="100%">
                  <a:srgbClr val="000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grpSp>
        <p:nvGrpSpPr>
          <p:cNvPr id="276492" name="Group 12">
            <a:extLst>
              <a:ext uri="{FF2B5EF4-FFF2-40B4-BE49-F238E27FC236}">
                <a16:creationId xmlns:a16="http://schemas.microsoft.com/office/drawing/2014/main" id="{56A0864B-7555-4F4C-8DFF-18F343169CDC}"/>
              </a:ext>
            </a:extLst>
          </p:cNvPr>
          <p:cNvGrpSpPr>
            <a:grpSpLocks/>
          </p:cNvGrpSpPr>
          <p:nvPr/>
        </p:nvGrpSpPr>
        <p:grpSpPr bwMode="auto">
          <a:xfrm>
            <a:off x="0" y="3429000"/>
            <a:ext cx="4572000" cy="3429000"/>
            <a:chOff x="0" y="0"/>
            <a:chExt cx="5760" cy="4320"/>
          </a:xfrm>
        </p:grpSpPr>
        <p:pic>
          <p:nvPicPr>
            <p:cNvPr id="276494" name="Picture 14">
              <a:extLst>
                <a:ext uri="{FF2B5EF4-FFF2-40B4-BE49-F238E27FC236}">
                  <a16:creationId xmlns:a16="http://schemas.microsoft.com/office/drawing/2014/main" id="{4425506C-AB88-4DB5-9389-DDB9C6C9F1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extLst>
              <a:ext uri="{909E8E84-426E-40DD-AFC4-6F175D3DCCD1}">
                <a14:hiddenFill xmlns:a14="http://schemas.microsoft.com/office/drawing/2010/main">
                  <a:solidFill>
                    <a:srgbClr val="FFFFFF"/>
                  </a:solidFill>
                </a14:hiddenFill>
              </a:ext>
            </a:extLst>
          </p:spPr>
        </p:pic>
        <p:sp>
          <p:nvSpPr>
            <p:cNvPr id="276493" name="Text Box 13">
              <a:extLst>
                <a:ext uri="{FF2B5EF4-FFF2-40B4-BE49-F238E27FC236}">
                  <a16:creationId xmlns:a16="http://schemas.microsoft.com/office/drawing/2014/main" id="{0BF7281D-337E-4332-8AC5-4BDE3280C44C}"/>
                </a:ext>
              </a:extLst>
            </p:cNvPr>
            <p:cNvSpPr txBox="1">
              <a:spLocks noChangeArrowheads="1"/>
            </p:cNvSpPr>
            <p:nvPr/>
          </p:nvSpPr>
          <p:spPr bwMode="auto">
            <a:xfrm>
              <a:off x="3408" y="528"/>
              <a:ext cx="1920" cy="1154"/>
            </a:xfrm>
            <a:prstGeom prst="rect">
              <a:avLst/>
            </a:prstGeom>
            <a:noFill/>
            <a:ln>
              <a:noFill/>
            </a:ln>
            <a:effectLst/>
            <a:extLst>
              <a:ext uri="{909E8E84-426E-40DD-AFC4-6F175D3DCCD1}">
                <a14:hiddenFill xmlns:a14="http://schemas.microsoft.com/office/drawing/2010/main">
                  <a:solidFill>
                    <a:srgbClr val="081D58"/>
                  </a:solidFill>
                </a14:hiddenFill>
              </a:ex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Hamartoma: “Popcorn” Ca</a:t>
              </a:r>
              <a:r>
                <a:rPr lang="en-US" altLang="uk-UA" b="1" baseline="30%">
                  <a:latin typeface="Arial" panose="020B0604020202020204" pitchFamily="34" charset="0"/>
                </a:rPr>
                <a:t>++</a:t>
              </a:r>
              <a:endParaRPr lang="en-US" altLang="uk-UA">
                <a:latin typeface="Arial" panose="020B0604020202020204" pitchFamily="34" charset="0"/>
              </a:endParaRPr>
            </a:p>
          </p:txBody>
        </p:sp>
      </p:grpSp>
      <p:grpSp>
        <p:nvGrpSpPr>
          <p:cNvPr id="276489" name="Group 9">
            <a:extLst>
              <a:ext uri="{FF2B5EF4-FFF2-40B4-BE49-F238E27FC236}">
                <a16:creationId xmlns:a16="http://schemas.microsoft.com/office/drawing/2014/main" id="{D58FD759-F80E-4BFE-94A4-BB3ED31E6734}"/>
              </a:ext>
            </a:extLst>
          </p:cNvPr>
          <p:cNvGrpSpPr>
            <a:grpSpLocks/>
          </p:cNvGrpSpPr>
          <p:nvPr/>
        </p:nvGrpSpPr>
        <p:grpSpPr bwMode="auto">
          <a:xfrm>
            <a:off x="4572000" y="3471863"/>
            <a:ext cx="4572000" cy="3386137"/>
            <a:chOff x="2880" y="2187"/>
            <a:chExt cx="2880" cy="2133"/>
          </a:xfrm>
        </p:grpSpPr>
        <p:pic>
          <p:nvPicPr>
            <p:cNvPr id="276491" name="Picture 11">
              <a:extLst>
                <a:ext uri="{FF2B5EF4-FFF2-40B4-BE49-F238E27FC236}">
                  <a16:creationId xmlns:a16="http://schemas.microsoft.com/office/drawing/2014/main" id="{6B1C7A7F-AE5B-4682-9985-E3F952B093BC}"/>
                </a:ext>
              </a:extLst>
            </p:cNvPr>
            <p:cNvPicPr>
              <a:picLocks noChangeAspect="1" noChangeArrowheads="1"/>
            </p:cNvPicPr>
            <p:nvPr/>
          </p:nvPicPr>
          <p:blipFill>
            <a:blip r:embed="rId3">
              <a:lum bright="-6%" contrast="6%"/>
              <a:extLst>
                <a:ext uri="{28A0092B-C50C-407E-A947-70E740481C1C}">
                  <a14:useLocalDpi xmlns:a14="http://schemas.microsoft.com/office/drawing/2010/main" val="0"/>
                </a:ext>
              </a:extLst>
            </a:blip>
            <a:srcRect/>
            <a:stretch>
              <a:fillRect/>
            </a:stretch>
          </p:blipFill>
          <p:spPr bwMode="auto">
            <a:xfrm>
              <a:off x="2880" y="2187"/>
              <a:ext cx="2880" cy="2133"/>
            </a:xfrm>
            <a:prstGeom prst="rect">
              <a:avLst/>
            </a:prstGeom>
            <a:solidFill>
              <a:srgbClr val="000000"/>
            </a:solidFill>
          </p:spPr>
        </p:pic>
        <p:sp>
          <p:nvSpPr>
            <p:cNvPr id="276490" name="Text Box 10">
              <a:extLst>
                <a:ext uri="{FF2B5EF4-FFF2-40B4-BE49-F238E27FC236}">
                  <a16:creationId xmlns:a16="http://schemas.microsoft.com/office/drawing/2014/main" id="{4FCE0104-E8C3-4EBA-973A-172602FBDA77}"/>
                </a:ext>
              </a:extLst>
            </p:cNvPr>
            <p:cNvSpPr txBox="1">
              <a:spLocks noChangeArrowheads="1"/>
            </p:cNvSpPr>
            <p:nvPr/>
          </p:nvSpPr>
          <p:spPr bwMode="auto">
            <a:xfrm>
              <a:off x="3216" y="2496"/>
              <a:ext cx="936" cy="577"/>
            </a:xfrm>
            <a:prstGeom prst="rect">
              <a:avLst/>
            </a:prstGeom>
            <a:gradFill rotWithShape="1">
              <a:gsLst>
                <a:gs pos="0%">
                  <a:srgbClr val="000000">
                    <a:alpha val="53.999%"/>
                  </a:srgbClr>
                </a:gs>
                <a:gs pos="100%">
                  <a:srgbClr val="000000">
                    <a:gamma/>
                    <a:shade val="0%"/>
                    <a:invGamma/>
                    <a:alpha val="53.999%"/>
                  </a:srgbClr>
                </a:gs>
              </a:gsLst>
              <a:lin ang="5400000" scaled="1"/>
            </a:gradFill>
            <a:ln>
              <a:noFill/>
            </a:ln>
            <a:effectLst/>
            <a:extLs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Granuloma: laminated Ca</a:t>
              </a:r>
              <a:r>
                <a:rPr lang="en-US" altLang="uk-UA" b="1" baseline="30%">
                  <a:latin typeface="Arial" panose="020B0604020202020204" pitchFamily="34" charset="0"/>
                  <a:cs typeface="Arial" panose="020B0604020202020204" pitchFamily="34" charset="0"/>
                </a:rPr>
                <a:t>++</a:t>
              </a:r>
              <a:r>
                <a:rPr lang="en-US" altLang="uk-UA" b="1">
                  <a:latin typeface="Arial" panose="020B0604020202020204" pitchFamily="34" charset="0"/>
                  <a:cs typeface="Arial" panose="020B0604020202020204" pitchFamily="34" charset="0"/>
                </a:rPr>
                <a:t> </a:t>
              </a:r>
              <a:endParaRPr lang="en-US" altLang="uk-UA">
                <a:latin typeface="Arial" panose="020B0604020202020204" pitchFamily="34" charset="0"/>
              </a:endParaRPr>
            </a:p>
          </p:txBody>
        </p:sp>
      </p:grpSp>
      <p:grpSp>
        <p:nvGrpSpPr>
          <p:cNvPr id="276486" name="Group 6">
            <a:extLst>
              <a:ext uri="{FF2B5EF4-FFF2-40B4-BE49-F238E27FC236}">
                <a16:creationId xmlns:a16="http://schemas.microsoft.com/office/drawing/2014/main" id="{6034B188-2B19-4527-B232-E5C66C036DC3}"/>
              </a:ext>
            </a:extLst>
          </p:cNvPr>
          <p:cNvGrpSpPr>
            <a:grpSpLocks/>
          </p:cNvGrpSpPr>
          <p:nvPr/>
        </p:nvGrpSpPr>
        <p:grpSpPr bwMode="auto">
          <a:xfrm>
            <a:off x="4572000" y="0"/>
            <a:ext cx="4572000" cy="3429000"/>
            <a:chOff x="2880" y="0"/>
            <a:chExt cx="2880" cy="2160"/>
          </a:xfrm>
        </p:grpSpPr>
        <p:pic>
          <p:nvPicPr>
            <p:cNvPr id="276488" name="Picture 8">
              <a:extLst>
                <a:ext uri="{FF2B5EF4-FFF2-40B4-BE49-F238E27FC236}">
                  <a16:creationId xmlns:a16="http://schemas.microsoft.com/office/drawing/2014/main" id="{CC5917C3-CB06-4877-BCAC-2AEC557EA8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 y="0"/>
              <a:ext cx="2880" cy="2160"/>
            </a:xfrm>
            <a:prstGeom prst="rect">
              <a:avLst/>
            </a:prstGeom>
            <a:noFill/>
            <a:extLst>
              <a:ext uri="{909E8E84-426E-40DD-AFC4-6F175D3DCCD1}">
                <a14:hiddenFill xmlns:a14="http://schemas.microsoft.com/office/drawing/2010/main">
                  <a:solidFill>
                    <a:srgbClr val="FFFFFF"/>
                  </a:solidFill>
                </a14:hiddenFill>
              </a:ext>
            </a:extLst>
          </p:spPr>
        </p:pic>
        <p:sp>
          <p:nvSpPr>
            <p:cNvPr id="276487" name="Text Box 7">
              <a:extLst>
                <a:ext uri="{FF2B5EF4-FFF2-40B4-BE49-F238E27FC236}">
                  <a16:creationId xmlns:a16="http://schemas.microsoft.com/office/drawing/2014/main" id="{BA4256BE-8B1F-432F-A7EF-6ED1D68D632A}"/>
                </a:ext>
              </a:extLst>
            </p:cNvPr>
            <p:cNvSpPr txBox="1">
              <a:spLocks noChangeArrowheads="1"/>
            </p:cNvSpPr>
            <p:nvPr/>
          </p:nvSpPr>
          <p:spPr bwMode="auto">
            <a:xfrm>
              <a:off x="3024" y="336"/>
              <a:ext cx="1296" cy="577"/>
            </a:xfrm>
            <a:prstGeom prst="rect">
              <a:avLst/>
            </a:prstGeom>
            <a:gradFill rotWithShape="1">
              <a:gsLst>
                <a:gs pos="0%">
                  <a:srgbClr val="000000">
                    <a:alpha val="52%"/>
                  </a:srgbClr>
                </a:gs>
                <a:gs pos="100%">
                  <a:srgbClr val="000000">
                    <a:gamma/>
                    <a:shade val="0%"/>
                    <a:invGamma/>
                    <a:alpha val="52%"/>
                  </a:srgbClr>
                </a:gs>
              </a:gsLst>
              <a:lin ang="5400000" scaled="1"/>
            </a:gradFill>
            <a:ln>
              <a:noFill/>
            </a:ln>
            <a:effectLst/>
            <a:extLst>
              <a:ext uri="{91240B29-F687-4F45-9708-019B960494DF}">
                <a14:hiddenLine xmlns:a14="http://schemas.microsoft.com/office/drawing/2010/main" w="50800">
                  <a:solidFill>
                    <a:srgbClr val="CF0E30"/>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spAutoFit/>
            </a:bodyPr>
            <a:lstStyle/>
            <a:p>
              <a:pPr algn="ctr" eaLnBrk="0" hangingPunct="0">
                <a:spcBef>
                  <a:spcPct val="50%"/>
                </a:spcBef>
              </a:pPr>
              <a:r>
                <a:rPr lang="en-US" altLang="uk-UA" b="1">
                  <a:latin typeface="Arial" panose="020B0604020202020204" pitchFamily="34" charset="0"/>
                  <a:cs typeface="Arial" panose="020B0604020202020204" pitchFamily="34" charset="0"/>
                </a:rPr>
                <a:t>Squamous cell Ca: “stippled” Ca</a:t>
              </a:r>
              <a:r>
                <a:rPr lang="en-US" altLang="uk-UA" b="1" baseline="30%">
                  <a:latin typeface="Arial" panose="020B0604020202020204" pitchFamily="34" charset="0"/>
                </a:rPr>
                <a:t>++</a:t>
              </a:r>
              <a:endParaRPr lang="en-US" altLang="uk-UA">
                <a:latin typeface="Arial" panose="020B0604020202020204" pitchFamily="34" charset="0"/>
              </a:endParaRPr>
            </a:p>
          </p:txBody>
        </p:sp>
      </p:grpSp>
      <p:sp>
        <p:nvSpPr>
          <p:cNvPr id="276484" name="Rectangle 4">
            <a:extLst>
              <a:ext uri="{FF2B5EF4-FFF2-40B4-BE49-F238E27FC236}">
                <a16:creationId xmlns:a16="http://schemas.microsoft.com/office/drawing/2014/main" id="{ED5A274A-D0D1-43AA-8ECC-42704F82FB29}"/>
              </a:ext>
            </a:extLst>
          </p:cNvPr>
          <p:cNvSpPr>
            <a:spLocks noChangeArrowheads="1"/>
          </p:cNvSpPr>
          <p:nvPr/>
        </p:nvSpPr>
        <p:spPr bwMode="auto">
          <a:xfrm>
            <a:off x="152400" y="1066800"/>
            <a:ext cx="4114800" cy="1139825"/>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chemeClr val="tx1"/>
                </a:solidFill>
                <a:miter lim="800%"/>
                <a:headEnd/>
                <a:tailEnd/>
              </a14:hiddenLine>
            </a:ext>
            <a:ext uri="{AF507438-7753-43E0-B8FC-AC1667EBCBE1}">
              <a14:hiddenEffects xmlns:a14="http://schemas.microsoft.com/office/drawing/2010/main">
                <a:effectLst>
                  <a:outerShdw dist="35921" dir="2700000" algn="ctr" rotWithShape="0">
                    <a:srgbClr val="010199"/>
                  </a:outerShdw>
                </a:effectLst>
              </a14:hiddenEffects>
            </a:ext>
          </a:extLst>
        </p:spPr>
        <p:txBody>
          <a:bodyPr anchor="ctr" anchorCtr="1"/>
          <a:lstStyle>
            <a:lvl1pPr>
              <a:defRPr sz="4400" b="1">
                <a:solidFill>
                  <a:schemeClr val="tx2"/>
                </a:solidFill>
                <a:effectLst>
                  <a:outerShdw blurRad="38100" dist="38100" dir="2700000" algn="tl">
                    <a:srgbClr val="000000"/>
                  </a:outerShdw>
                </a:effectLst>
                <a:latin typeface="Tahoma" panose="020B0604030504040204" pitchFamily="34" charset="0"/>
              </a:defRPr>
            </a:lvl1pPr>
            <a:lvl2pPr>
              <a:defRPr sz="4400" b="1">
                <a:solidFill>
                  <a:schemeClr val="tx2"/>
                </a:solidFill>
                <a:effectLst>
                  <a:outerShdw blurRad="38100" dist="38100" dir="2700000" algn="tl">
                    <a:srgbClr val="000000"/>
                  </a:outerShdw>
                </a:effectLst>
                <a:latin typeface="Tahoma" panose="020B0604030504040204" pitchFamily="34" charset="0"/>
              </a:defRPr>
            </a:lvl2pPr>
            <a:lvl3pPr>
              <a:defRPr sz="4400" b="1">
                <a:solidFill>
                  <a:schemeClr val="tx2"/>
                </a:solidFill>
                <a:effectLst>
                  <a:outerShdw blurRad="38100" dist="38100" dir="2700000" algn="tl">
                    <a:srgbClr val="000000"/>
                  </a:outerShdw>
                </a:effectLst>
                <a:latin typeface="Tahoma" panose="020B0604030504040204" pitchFamily="34" charset="0"/>
              </a:defRPr>
            </a:lvl3pPr>
            <a:lvl4pPr>
              <a:defRPr sz="4400" b="1">
                <a:solidFill>
                  <a:schemeClr val="tx2"/>
                </a:solidFill>
                <a:effectLst>
                  <a:outerShdw blurRad="38100" dist="38100" dir="2700000" algn="tl">
                    <a:srgbClr val="000000"/>
                  </a:outerShdw>
                </a:effectLst>
                <a:latin typeface="Tahoma" panose="020B0604030504040204" pitchFamily="34" charset="0"/>
              </a:defRPr>
            </a:lvl4pPr>
            <a:lvl5pPr>
              <a:defRPr sz="4400" b="1">
                <a:solidFill>
                  <a:schemeClr val="tx2"/>
                </a:solidFill>
                <a:effectLst>
                  <a:outerShdw blurRad="38100" dist="38100" dir="2700000" algn="tl">
                    <a:srgbClr val="000000"/>
                  </a:outerShdw>
                </a:effectLst>
                <a:latin typeface="Tahoma" panose="020B0604030504040204" pitchFamily="34" charset="0"/>
              </a:defRPr>
            </a:lvl5pPr>
            <a:lvl6pPr marL="4572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6pPr>
            <a:lvl7pPr marL="9144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7pPr>
            <a:lvl8pPr marL="13716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8pPr>
            <a:lvl9pPr marL="1828800" fontAlgn="base">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defRPr>
            </a:lvl9pPr>
          </a:lstStyle>
          <a:p>
            <a:pPr algn="ctr"/>
            <a:r>
              <a:rPr lang="en-US" altLang="uk-UA" sz="4000" b="0">
                <a:solidFill>
                  <a:schemeClr val="tx1"/>
                </a:solidFill>
                <a:effectLst/>
                <a:latin typeface="Arial" panose="020B0604020202020204" pitchFamily="34" charset="0"/>
                <a:cs typeface="Arial" panose="020B0604020202020204" pitchFamily="34" charset="0"/>
              </a:rPr>
              <a:t>Patterns of calcification</a:t>
            </a:r>
            <a:endParaRPr lang="en-US" altLang="uk-U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76492"/>
                                        </p:tgtEl>
                                        <p:attrNameLst>
                                          <p:attrName>style.visibility</p:attrName>
                                        </p:attrNameLst>
                                      </p:cBhvr>
                                      <p:to>
                                        <p:strVal val="visible"/>
                                      </p:to>
                                    </p:set>
                                    <p:animEffect transition="in" filter="wipe(left)">
                                      <p:cBhvr>
                                        <p:cTn id="7" dur="500"/>
                                        <p:tgtEl>
                                          <p:spTgt spid="2764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76489"/>
                                        </p:tgtEl>
                                        <p:attrNameLst>
                                          <p:attrName>style.visibility</p:attrName>
                                        </p:attrNameLst>
                                      </p:cBhvr>
                                      <p:to>
                                        <p:strVal val="visible"/>
                                      </p:to>
                                    </p:set>
                                    <p:animEffect transition="in" filter="wipe(left)">
                                      <p:cBhvr>
                                        <p:cTn id="12" dur="500"/>
                                        <p:tgtEl>
                                          <p:spTgt spid="2764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76486"/>
                                        </p:tgtEl>
                                        <p:attrNameLst>
                                          <p:attrName>style.visibility</p:attrName>
                                        </p:attrNameLst>
                                      </p:cBhvr>
                                      <p:to>
                                        <p:strVal val="visible"/>
                                      </p:to>
                                    </p:set>
                                    <p:animEffect transition="in" filter="wipe(left)">
                                      <p:cBhvr>
                                        <p:cTn id="17" dur="500"/>
                                        <p:tgtEl>
                                          <p:spTgt spid="276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purl.oclc.org/ooxml/drawingml/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6350" cap="flat" cmpd="sng" algn="ctr">
          <a:solidFill>
            <a:schemeClr val="phClr"/>
          </a:solidFill>
          <a:prstDash val="solid"/>
          <a:miter lim="800%"/>
        </a:ln>
        <a:ln w="12700" cap="flat" cmpd="sng" algn="ctr">
          <a:solidFill>
            <a:schemeClr val="phClr"/>
          </a:solidFill>
          <a:prstDash val="solid"/>
          <a:miter lim="800%"/>
        </a:ln>
        <a:ln w="1905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purl.oclc.org/ooxml/drawingml/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6350" cap="flat" cmpd="sng" algn="ctr">
          <a:solidFill>
            <a:schemeClr val="phClr"/>
          </a:solidFill>
          <a:prstDash val="solid"/>
          <a:miter lim="800%"/>
        </a:ln>
        <a:ln w="12700" cap="flat" cmpd="sng" algn="ctr">
          <a:solidFill>
            <a:schemeClr val="phClr"/>
          </a:solidFill>
          <a:prstDash val="solid"/>
          <a:miter lim="800%"/>
        </a:ln>
        <a:ln w="1905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purl.oclc.org/ooxml/officeDocument/extendedProperties" xmlns:vt="http://purl.oclc.org/ooxml/officeDocument/docPropsVTypes">
  <Template>Shimmer</Template>
  <TotalTime>1394</TotalTime>
  <Words>3819</Words>
  <Application>Microsoft Office PowerPoint</Application>
  <PresentationFormat>Экран (4:3)</PresentationFormat>
  <Paragraphs>780</Paragraphs>
  <Slides>234</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234</vt:i4>
      </vt:variant>
    </vt:vector>
  </HeadingPairs>
  <TitlesOfParts>
    <vt:vector size="242" baseType="lpstr">
      <vt:lpstr>Arial</vt:lpstr>
      <vt:lpstr>Tahoma</vt:lpstr>
      <vt:lpstr>Times New Roman</vt:lpstr>
      <vt:lpstr>Wingdings</vt:lpstr>
      <vt:lpstr>Helvetica</vt:lpstr>
      <vt:lpstr>Monotype Sorts</vt:lpstr>
      <vt:lpstr>Zapf Dingbats</vt:lpstr>
      <vt:lpstr>Сумерки</vt:lpstr>
      <vt:lpstr>Презентация PowerPoint</vt:lpstr>
      <vt:lpstr>Презентация PowerPoint</vt:lpstr>
      <vt:lpstr>Anterior bronchograms.  A, Right lung. B, Left lung.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Remember to scrutinize every rib,  (from the anterior to posterior), the clavicles and vertebrae.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Frontal x-ray of the chest showing a collapsed left lung.</vt:lpstr>
      <vt:lpstr>Презентация PowerPoint</vt:lpstr>
      <vt:lpstr>Презентация PowerPoint</vt:lpstr>
      <vt:lpstr>Презентация PowerPoint</vt:lpstr>
      <vt:lpstr>Презентация PowerPoint</vt:lpstr>
      <vt:lpstr>Презентация PowerPoint</vt:lpstr>
      <vt:lpstr>Root of the lung. Normal</vt:lpstr>
      <vt:lpstr>Презентация PowerPoint</vt:lpstr>
      <vt:lpstr>Презентация PowerPoint</vt:lpstr>
      <vt:lpstr>Root of the lung</vt:lpstr>
      <vt:lpstr>A CXR in a patient with central  cancer of the right lung.</vt:lpstr>
      <vt:lpstr>Презентация PowerPoint</vt:lpstr>
      <vt:lpstr>Презентация PowerPoint</vt:lpstr>
      <vt:lpstr>Презентация PowerPoint</vt:lpstr>
      <vt:lpstr>The right hemidiaphragm is ‘higher’ than the left. Both costophrenic angles are sharply outlined.</vt:lpstr>
      <vt:lpstr>The outlines of both hemidiaphragms should be clearly visible.</vt:lpstr>
      <vt:lpstr>Assess for diaphragmatic flattening.  The distance between A and B should be at least 1.5 cm.</vt:lpstr>
      <vt:lpstr>Презентация PowerPoint</vt:lpstr>
      <vt:lpstr>Презентация PowerPoint</vt:lpstr>
      <vt:lpstr>Презентация PowerPoint</vt:lpstr>
      <vt:lpstr>Презентация PowerPoint</vt:lpstr>
      <vt:lpstr>Презентация PowerPoint</vt:lpstr>
      <vt:lpstr>Important anatomy relating to the lateral CXR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Pulmonary Differentials</vt:lpstr>
      <vt:lpstr>Pulmonary Differentials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OSMU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Рожковская</dc:creator>
  <cp:lastModifiedBy>Катерина Михайлівна Дойкова</cp:lastModifiedBy>
  <cp:revision>47</cp:revision>
  <dcterms:created xsi:type="dcterms:W3CDTF">2009-02-21T19:30:30Z</dcterms:created>
  <dcterms:modified xsi:type="dcterms:W3CDTF">2021-04-04T16:04:49Z</dcterms:modified>
</cp:coreProperties>
</file>