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6" r:id="rId3"/>
    <p:sldId id="286" r:id="rId4"/>
    <p:sldId id="327" r:id="rId5"/>
    <p:sldId id="326" r:id="rId6"/>
    <p:sldId id="258" r:id="rId7"/>
    <p:sldId id="260" r:id="rId8"/>
    <p:sldId id="269" r:id="rId9"/>
    <p:sldId id="279" r:id="rId10"/>
    <p:sldId id="263" r:id="rId11"/>
    <p:sldId id="266" r:id="rId12"/>
    <p:sldId id="261" r:id="rId13"/>
    <p:sldId id="267" r:id="rId14"/>
    <p:sldId id="270" r:id="rId15"/>
    <p:sldId id="264" r:id="rId16"/>
    <p:sldId id="271" r:id="rId17"/>
    <p:sldId id="265" r:id="rId18"/>
    <p:sldId id="272" r:id="rId19"/>
    <p:sldId id="275" r:id="rId20"/>
    <p:sldId id="277" r:id="rId21"/>
    <p:sldId id="273" r:id="rId22"/>
    <p:sldId id="274" r:id="rId23"/>
    <p:sldId id="281" r:id="rId24"/>
    <p:sldId id="280" r:id="rId25"/>
    <p:sldId id="288" r:id="rId26"/>
    <p:sldId id="289" r:id="rId27"/>
    <p:sldId id="291" r:id="rId28"/>
    <p:sldId id="290" r:id="rId29"/>
    <p:sldId id="294" r:id="rId30"/>
    <p:sldId id="296" r:id="rId31"/>
    <p:sldId id="325" r:id="rId32"/>
    <p:sldId id="285" r:id="rId33"/>
    <p:sldId id="317" r:id="rId34"/>
    <p:sldId id="292" r:id="rId35"/>
    <p:sldId id="293" r:id="rId36"/>
    <p:sldId id="297" r:id="rId37"/>
    <p:sldId id="298" r:id="rId38"/>
    <p:sldId id="283" r:id="rId39"/>
    <p:sldId id="282" r:id="rId40"/>
    <p:sldId id="302" r:id="rId41"/>
    <p:sldId id="315" r:id="rId42"/>
    <p:sldId id="303" r:id="rId43"/>
    <p:sldId id="299" r:id="rId44"/>
    <p:sldId id="300" r:id="rId45"/>
    <p:sldId id="301" r:id="rId46"/>
    <p:sldId id="318" r:id="rId47"/>
    <p:sldId id="319" r:id="rId48"/>
    <p:sldId id="320" r:id="rId49"/>
    <p:sldId id="304" r:id="rId50"/>
    <p:sldId id="305" r:id="rId51"/>
    <p:sldId id="321" r:id="rId52"/>
    <p:sldId id="307" r:id="rId53"/>
    <p:sldId id="306" r:id="rId54"/>
    <p:sldId id="311" r:id="rId55"/>
    <p:sldId id="312" r:id="rId56"/>
    <p:sldId id="313" r:id="rId57"/>
    <p:sldId id="314" r:id="rId58"/>
    <p:sldId id="308" r:id="rId59"/>
    <p:sldId id="309" r:id="rId60"/>
    <p:sldId id="324" r:id="rId61"/>
    <p:sldId id="322" r:id="rId62"/>
    <p:sldId id="310" r:id="rId6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1166"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p>
            <a:fld id="{5B106E36-FD25-4E2D-B0AA-010F637433A0}" type="datetimeFigureOut">
              <a:rPr lang="ru-RU" smtClean="0"/>
              <a:pPr/>
              <a:t>15.02.2023</a:t>
            </a:fld>
            <a:endParaRPr lang="ru-RU"/>
          </a:p>
        </p:txBody>
      </p:sp>
      <p:sp>
        <p:nvSpPr>
          <p:cNvPr id="6" name="Нижний колонтитул 5"/>
          <p:cNvSpPr>
            <a:spLocks noGrp="1"/>
          </p:cNvSpPr>
          <p:nvPr>
            <p:ph type="ftr" sz="quarter" idx="11"/>
          </p:nvPr>
        </p:nvSpPr>
        <p:spPr>
          <a:xfrm>
            <a:off x="914400" y="55499"/>
            <a:ext cx="5562600" cy="365125"/>
          </a:xfrm>
        </p:spPr>
        <p:txBody>
          <a:bodyPr/>
          <a:lstStyle/>
          <a:p>
            <a:endParaRPr lang="ru-RU"/>
          </a:p>
        </p:txBody>
      </p:sp>
      <p:sp>
        <p:nvSpPr>
          <p:cNvPr id="7" name="Номер слайда 6"/>
          <p:cNvSpPr>
            <a:spLocks noGrp="1"/>
          </p:cNvSpPr>
          <p:nvPr>
            <p:ph type="sldNum" sz="quarter" idx="12"/>
          </p:nvPr>
        </p:nvSpPr>
        <p:spPr>
          <a:xfrm>
            <a:off x="8610600" y="55499"/>
            <a:ext cx="4572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92100"/>
            <a:ext cx="8229600" cy="1384300"/>
          </a:xfrm>
        </p:spPr>
        <p:txBody>
          <a:bodyPr/>
          <a:lstStyle/>
          <a:p>
            <a:r>
              <a:rPr lang="ru-RU"/>
              <a:t>Образец заголовка</a:t>
            </a:r>
          </a:p>
        </p:txBody>
      </p:sp>
      <p:sp>
        <p:nvSpPr>
          <p:cNvPr id="3" name="Текст 2"/>
          <p:cNvSpPr>
            <a:spLocks noGrp="1"/>
          </p:cNvSpPr>
          <p:nvPr>
            <p:ph type="body" sz="half" idx="1"/>
          </p:nvPr>
        </p:nvSpPr>
        <p:spPr>
          <a:xfrm>
            <a:off x="457200" y="1905000"/>
            <a:ext cx="40386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05000"/>
            <a:ext cx="40386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0DCE5F99-5B3E-470A-A43C-AA8E217AED85}" type="slidenum">
              <a:rPr lang="ru-RU"/>
              <a:pPr/>
              <a:t>‹#›</a:t>
            </a:fld>
            <a:endParaRPr lang="ru-RU"/>
          </a:p>
        </p:txBody>
      </p:sp>
    </p:spTree>
    <p:extLst>
      <p:ext uri="{BB962C8B-B14F-4D97-AF65-F5344CB8AC3E}">
        <p14:creationId xmlns:p14="http://schemas.microsoft.com/office/powerpoint/2010/main" val="3355179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p>
            <a:r>
              <a:rPr kumimoji="0" lang="ru-RU"/>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5B106E36-FD25-4E2D-B0AA-010F637433A0}" type="datetimeFigureOut">
              <a:rPr lang="ru-RU" smtClean="0"/>
              <a:pPr/>
              <a:t>15.02.2023</a:t>
            </a:fld>
            <a:endParaRPr lang="ru-RU"/>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ru-RU"/>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video" Target="file:///C:\&#1052;&#1086;&#1080;%20&#1076;&#1086;&#1082;&#1091;&#1084;&#1077;&#1085;&#1090;&#1099;\Gorin.avi" TargetMode="Externa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5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1538" y="1000108"/>
            <a:ext cx="7572428" cy="1815882"/>
          </a:xfrm>
          <a:prstGeom prst="rect">
            <a:avLst/>
          </a:prstGeom>
          <a:noFill/>
        </p:spPr>
        <p:txBody>
          <a:bodyPr wrap="square" rtlCol="0">
            <a:spAutoFit/>
          </a:bodyPr>
          <a:lstStyle/>
          <a:p>
            <a:pPr algn="ctr"/>
            <a:r>
              <a:rPr lang="en-US" sz="2800" dirty="0">
                <a:solidFill>
                  <a:srgbClr val="FFFF00"/>
                </a:solidFill>
                <a:latin typeface="Arial" pitchFamily="34" charset="0"/>
                <a:cs typeface="Arial" pitchFamily="34" charset="0"/>
              </a:rPr>
              <a:t>Radiation techniques for the study of the reproductive system.</a:t>
            </a:r>
            <a:endParaRPr lang="ru-RU" sz="2800" dirty="0">
              <a:solidFill>
                <a:srgbClr val="FFFF00"/>
              </a:solidFill>
              <a:latin typeface="Arial" pitchFamily="34" charset="0"/>
              <a:cs typeface="Arial" pitchFamily="34" charset="0"/>
            </a:endParaRPr>
          </a:p>
          <a:p>
            <a:pPr algn="ctr"/>
            <a:r>
              <a:rPr lang="en-US" sz="2800" dirty="0">
                <a:solidFill>
                  <a:srgbClr val="FFFF00"/>
                </a:solidFill>
                <a:latin typeface="Arial" pitchFamily="34" charset="0"/>
                <a:cs typeface="Arial" pitchFamily="34" charset="0"/>
              </a:rPr>
              <a:t>Radiation </a:t>
            </a:r>
            <a:r>
              <a:rPr lang="en-US" sz="2800" dirty="0" err="1">
                <a:solidFill>
                  <a:srgbClr val="FFFF00"/>
                </a:solidFill>
                <a:latin typeface="Arial" pitchFamily="34" charset="0"/>
                <a:cs typeface="Arial" pitchFamily="34" charset="0"/>
              </a:rPr>
              <a:t>anatomyand</a:t>
            </a:r>
            <a:r>
              <a:rPr lang="en-US" sz="2800" dirty="0">
                <a:solidFill>
                  <a:srgbClr val="FFFF00"/>
                </a:solidFill>
                <a:latin typeface="Arial" pitchFamily="34" charset="0"/>
                <a:cs typeface="Arial" pitchFamily="34" charset="0"/>
              </a:rPr>
              <a:t> signs of certain diseases of the genital system.</a:t>
            </a:r>
            <a:endParaRPr lang="ru-RU" sz="2800" dirty="0">
              <a:solidFill>
                <a:srgbClr val="FFFF00"/>
              </a:solidFill>
              <a:latin typeface="Arial" pitchFamily="34" charset="0"/>
              <a:cs typeface="Arial" pitchFamily="34" charset="0"/>
            </a:endParaRPr>
          </a:p>
        </p:txBody>
      </p:sp>
      <p:sp>
        <p:nvSpPr>
          <p:cNvPr id="5" name="TextBox 4"/>
          <p:cNvSpPr txBox="1"/>
          <p:nvPr/>
        </p:nvSpPr>
        <p:spPr>
          <a:xfrm>
            <a:off x="5214942" y="4500570"/>
            <a:ext cx="3677538" cy="1200329"/>
          </a:xfrm>
          <a:prstGeom prst="rect">
            <a:avLst/>
          </a:prstGeom>
          <a:noFill/>
        </p:spPr>
        <p:txBody>
          <a:bodyPr wrap="square" rtlCol="0">
            <a:spAutoFit/>
          </a:bodyPr>
          <a:lstStyle/>
          <a:p>
            <a:r>
              <a:rPr lang="en-US" dirty="0"/>
              <a:t>Ass. </a:t>
            </a:r>
            <a:r>
              <a:rPr lang="en-US" dirty="0" err="1"/>
              <a:t>Kabachynska</a:t>
            </a:r>
            <a:r>
              <a:rPr lang="en-US" dirty="0"/>
              <a:t> O</a:t>
            </a:r>
            <a:r>
              <a:rPr lang="ru-RU" dirty="0"/>
              <a:t>.</a:t>
            </a:r>
            <a:r>
              <a:rPr lang="en-US" dirty="0"/>
              <a:t>G</a:t>
            </a:r>
            <a:endParaRPr lang="ru-RU" dirty="0"/>
          </a:p>
          <a:p>
            <a:r>
              <a:rPr lang="en-US" dirty="0"/>
              <a:t>Department of Radiation Diagnostics, Therapy , Medicine and Oncology</a:t>
            </a:r>
            <a:endParaRPr lang="ru-RU" dirty="0"/>
          </a:p>
        </p:txBody>
      </p:sp>
      <p:sp>
        <p:nvSpPr>
          <p:cNvPr id="2" name="Прямоугольник 1">
            <a:extLst>
              <a:ext uri="{FF2B5EF4-FFF2-40B4-BE49-F238E27FC236}">
                <a16:creationId xmlns:a16="http://schemas.microsoft.com/office/drawing/2014/main" id="{944282D2-F54D-4351-B812-53BF201BD484}"/>
              </a:ext>
            </a:extLst>
          </p:cNvPr>
          <p:cNvSpPr/>
          <p:nvPr/>
        </p:nvSpPr>
        <p:spPr>
          <a:xfrm flipH="1">
            <a:off x="2051719" y="5460326"/>
            <a:ext cx="3163221" cy="646331"/>
          </a:xfrm>
          <a:prstGeom prst="rect">
            <a:avLst/>
          </a:prstGeom>
        </p:spPr>
        <p:txBody>
          <a:bodyPr wrap="square">
            <a:spAutoFit/>
          </a:bodyPr>
          <a:lstStyle/>
          <a:p>
            <a:endParaRPr lang="ru-RU" dirty="0"/>
          </a:p>
          <a:p>
            <a:endParaRPr lang="ru-RU" dirty="0"/>
          </a:p>
        </p:txBody>
      </p:sp>
      <p:sp>
        <p:nvSpPr>
          <p:cNvPr id="3" name="Прямоугольник 2"/>
          <p:cNvSpPr/>
          <p:nvPr/>
        </p:nvSpPr>
        <p:spPr>
          <a:xfrm>
            <a:off x="3150702" y="5958417"/>
            <a:ext cx="1401371" cy="369332"/>
          </a:xfrm>
          <a:prstGeom prst="rect">
            <a:avLst/>
          </a:prstGeom>
        </p:spPr>
        <p:txBody>
          <a:bodyPr wrap="square">
            <a:spAutoFit/>
          </a:bodyPr>
          <a:lstStyle/>
          <a:p>
            <a:r>
              <a:rPr lang="en-US" dirty="0"/>
              <a:t>Odessa 202</a:t>
            </a:r>
            <a:r>
              <a:rPr lang="uk-UA" dirty="0"/>
              <a:t>2</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785786" y="142852"/>
            <a:ext cx="7886700" cy="1325563"/>
          </a:xfrm>
        </p:spPr>
        <p:txBody>
          <a:bodyPr>
            <a:normAutofit/>
          </a:bodyPr>
          <a:lstStyle/>
          <a:p>
            <a:pPr algn="ctr"/>
            <a:r>
              <a:rPr lang="en-US" sz="3200" b="1" dirty="0">
                <a:solidFill>
                  <a:srgbClr val="FFFF00"/>
                </a:solidFill>
                <a:latin typeface="Arial" pitchFamily="34" charset="0"/>
                <a:cs typeface="Arial" pitchFamily="34" charset="0"/>
              </a:rPr>
              <a:t>Radiation diagnostics in </a:t>
            </a:r>
            <a:r>
              <a:rPr lang="en-US" sz="3200" b="1" dirty="0" err="1">
                <a:solidFill>
                  <a:srgbClr val="FFFF00"/>
                </a:solidFill>
                <a:latin typeface="Arial" pitchFamily="34" charset="0"/>
                <a:cs typeface="Arial" pitchFamily="34" charset="0"/>
              </a:rPr>
              <a:t>andrology</a:t>
            </a:r>
            <a:endParaRPr lang="ru-RU" sz="3200" b="1"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571472" y="1785926"/>
            <a:ext cx="8321008" cy="4572000"/>
          </a:xfrm>
        </p:spPr>
        <p:txBody>
          <a:bodyPr>
            <a:normAutofit/>
          </a:bodyPr>
          <a:lstStyle/>
          <a:p>
            <a:pPr marL="0" indent="0">
              <a:buNone/>
            </a:pPr>
            <a:r>
              <a:rPr lang="en-US" sz="2000" dirty="0">
                <a:latin typeface="Arial" panose="020B0604020202020204" pitchFamily="34" charset="0"/>
                <a:cs typeface="Arial" panose="020B0604020202020204" pitchFamily="34" charset="0"/>
              </a:rPr>
              <a:t>The main methods of radiological diagnosis in </a:t>
            </a:r>
            <a:r>
              <a:rPr lang="en-US" sz="2000" dirty="0" err="1">
                <a:latin typeface="Arial" panose="020B0604020202020204" pitchFamily="34" charset="0"/>
                <a:cs typeface="Arial" panose="020B0604020202020204" pitchFamily="34" charset="0"/>
              </a:rPr>
              <a:t>andrology</a:t>
            </a:r>
            <a:r>
              <a:rPr lang="en-US" sz="2000" dirty="0">
                <a:latin typeface="Arial" panose="020B0604020202020204" pitchFamily="34" charset="0"/>
                <a:cs typeface="Arial" panose="020B0604020202020204" pitchFamily="34" charset="0"/>
              </a:rPr>
              <a:t> are:</a:t>
            </a:r>
            <a:endParaRPr lang="ru-RU"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-UZD</a:t>
            </a:r>
            <a:endParaRPr lang="ru-RU"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-MRI</a:t>
            </a:r>
            <a:endParaRPr lang="ru-RU"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-KT</a:t>
            </a:r>
            <a:endParaRPr lang="ru-RU"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-Radionuclide method</a:t>
            </a:r>
            <a:endParaRPr lang="ru-RU"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-X-ray methods</a:t>
            </a:r>
            <a:endParaRPr lang="ru-RU" sz="2000" dirty="0">
              <a:latin typeface="Arial" panose="020B0604020202020204" pitchFamily="34" charset="0"/>
              <a:cs typeface="Arial" panose="020B0604020202020204" pitchFamily="34" charset="0"/>
            </a:endParaRPr>
          </a:p>
          <a:p>
            <a:pPr marL="0" indent="0">
              <a:buNone/>
            </a:pPr>
            <a:endParaRPr lang="ru-RU"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3482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8836" y="1052736"/>
            <a:ext cx="5990684" cy="5159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Прямоугольник 2"/>
          <p:cNvSpPr/>
          <p:nvPr/>
        </p:nvSpPr>
        <p:spPr>
          <a:xfrm>
            <a:off x="2051720" y="404664"/>
            <a:ext cx="5112568" cy="369332"/>
          </a:xfrm>
          <a:prstGeom prst="rect">
            <a:avLst/>
          </a:prstGeom>
        </p:spPr>
        <p:txBody>
          <a:bodyPr wrap="square">
            <a:spAutoFit/>
          </a:bodyPr>
          <a:lstStyle/>
          <a:p>
            <a:r>
              <a:rPr lang="en-US" dirty="0">
                <a:solidFill>
                  <a:srgbClr val="FFFF00"/>
                </a:solidFill>
              </a:rPr>
              <a:t>Anatomy of the male pelvic organs</a:t>
            </a:r>
            <a:endParaRPr lang="ru-RU" dirty="0">
              <a:solidFill>
                <a:srgbClr val="FFFF00"/>
              </a:solidFill>
            </a:endParaRPr>
          </a:p>
        </p:txBody>
      </p:sp>
    </p:spTree>
    <p:extLst>
      <p:ext uri="{BB962C8B-B14F-4D97-AF65-F5344CB8AC3E}">
        <p14:creationId xmlns:p14="http://schemas.microsoft.com/office/powerpoint/2010/main" val="1747786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Diana\Desktop\img8.jpg"/>
          <p:cNvPicPr>
            <a:picLocks noChangeAspect="1" noChangeArrowheads="1"/>
          </p:cNvPicPr>
          <p:nvPr/>
        </p:nvPicPr>
        <p:blipFill>
          <a:blip r:embed="rId2" cstate="print"/>
          <a:srcRect/>
          <a:stretch>
            <a:fillRect/>
          </a:stretch>
        </p:blipFill>
        <p:spPr bwMode="auto">
          <a:xfrm>
            <a:off x="467544" y="1124744"/>
            <a:ext cx="8208912" cy="549592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Diana\Desktop\unnamed.jpg"/>
          <p:cNvPicPr>
            <a:picLocks noChangeAspect="1" noChangeArrowheads="1"/>
          </p:cNvPicPr>
          <p:nvPr/>
        </p:nvPicPr>
        <p:blipFill>
          <a:blip r:embed="rId2" cstate="print"/>
          <a:srcRect/>
          <a:stretch>
            <a:fillRect/>
          </a:stretch>
        </p:blipFill>
        <p:spPr bwMode="auto">
          <a:xfrm>
            <a:off x="5183560" y="3941676"/>
            <a:ext cx="3960440" cy="2916324"/>
          </a:xfrm>
          <a:prstGeom prst="rect">
            <a:avLst/>
          </a:prstGeom>
          <a:noFill/>
        </p:spPr>
      </p:pic>
      <p:pic>
        <p:nvPicPr>
          <p:cNvPr id="2052" name="Picture 4" descr="C:\Users\Diana\Desktop\slide-1.jpg"/>
          <p:cNvPicPr>
            <a:picLocks noChangeAspect="1" noChangeArrowheads="1"/>
          </p:cNvPicPr>
          <p:nvPr/>
        </p:nvPicPr>
        <p:blipFill>
          <a:blip r:embed="rId3" cstate="print"/>
          <a:srcRect/>
          <a:stretch>
            <a:fillRect/>
          </a:stretch>
        </p:blipFill>
        <p:spPr bwMode="auto">
          <a:xfrm>
            <a:off x="1835696" y="0"/>
            <a:ext cx="5347339" cy="4005064"/>
          </a:xfrm>
          <a:prstGeom prst="rect">
            <a:avLst/>
          </a:prstGeom>
          <a:noFill/>
        </p:spPr>
      </p:pic>
      <p:pic>
        <p:nvPicPr>
          <p:cNvPr id="2053" name="Picture 5" descr="C:\Users\Diana\Desktop\400px-Figure_28_01_03.jpg"/>
          <p:cNvPicPr>
            <a:picLocks noChangeAspect="1" noChangeArrowheads="1"/>
          </p:cNvPicPr>
          <p:nvPr/>
        </p:nvPicPr>
        <p:blipFill>
          <a:blip r:embed="rId4" cstate="print"/>
          <a:srcRect/>
          <a:stretch>
            <a:fillRect/>
          </a:stretch>
        </p:blipFill>
        <p:spPr bwMode="auto">
          <a:xfrm>
            <a:off x="0" y="3343275"/>
            <a:ext cx="3810000" cy="351472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Похожее изображение"/>
          <p:cNvPicPr>
            <a:picLocks noChangeAspect="1" noChangeArrowheads="1"/>
          </p:cNvPicPr>
          <p:nvPr/>
        </p:nvPicPr>
        <p:blipFill>
          <a:blip r:embed="rId2" cstate="print"/>
          <a:srcRect/>
          <a:stretch>
            <a:fillRect/>
          </a:stretch>
        </p:blipFill>
        <p:spPr bwMode="auto">
          <a:xfrm>
            <a:off x="1500166" y="285728"/>
            <a:ext cx="6000792" cy="587034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285720" y="142852"/>
            <a:ext cx="8229600" cy="1143000"/>
          </a:xfrm>
          <a:effectLst/>
        </p:spPr>
        <p:txBody>
          <a:bodyPr/>
          <a:lstStyle/>
          <a:p>
            <a:pPr algn="ctr"/>
            <a:r>
              <a:rPr lang="en-US" sz="2800" dirty="0">
                <a:solidFill>
                  <a:srgbClr val="FFFF00"/>
                </a:solidFill>
                <a:latin typeface="Arial" pitchFamily="34" charset="0"/>
                <a:cs typeface="Arial" pitchFamily="34" charset="0"/>
              </a:rPr>
              <a:t>Anatomy of the prostate gland</a:t>
            </a:r>
            <a:endParaRPr lang="ru-RU" sz="2800" dirty="0">
              <a:solidFill>
                <a:srgbClr val="FFFF00"/>
              </a:solidFill>
              <a:latin typeface="Arial" pitchFamily="34" charset="0"/>
              <a:cs typeface="Arial" pitchFamily="34" charset="0"/>
            </a:endParaRPr>
          </a:p>
        </p:txBody>
      </p:sp>
      <p:pic>
        <p:nvPicPr>
          <p:cNvPr id="43013" name="Picture 5" descr="Prostate_Anatomy"/>
          <p:cNvPicPr>
            <a:picLocks noChangeAspect="1" noChangeArrowheads="1"/>
          </p:cNvPicPr>
          <p:nvPr/>
        </p:nvPicPr>
        <p:blipFill>
          <a:blip r:embed="rId2" cstate="print"/>
          <a:srcRect/>
          <a:stretch>
            <a:fillRect/>
          </a:stretch>
        </p:blipFill>
        <p:spPr bwMode="auto">
          <a:xfrm>
            <a:off x="900113" y="981075"/>
            <a:ext cx="7343775" cy="5681663"/>
          </a:xfrm>
          <a:prstGeom prst="rect">
            <a:avLst/>
          </a:prstGeom>
          <a:noFill/>
          <a:ln w="19050">
            <a:solidFill>
              <a:srgbClr val="FFFF00"/>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0"/>
            <a:ext cx="7886700" cy="928688"/>
          </a:xfrm>
        </p:spPr>
        <p:txBody>
          <a:bodyPr>
            <a:normAutofit/>
          </a:bodyPr>
          <a:lstStyle/>
          <a:p>
            <a:pPr algn="ctr"/>
            <a:r>
              <a:rPr lang="en-US" sz="2000" dirty="0">
                <a:solidFill>
                  <a:srgbClr val="FFFF00"/>
                </a:solidFill>
                <a:latin typeface="Arial" pitchFamily="34" charset="0"/>
                <a:cs typeface="Arial" pitchFamily="34" charset="0"/>
              </a:rPr>
              <a:t>X-ray method</a:t>
            </a:r>
            <a:endParaRPr lang="ru-RU" sz="2000"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142844" y="428604"/>
            <a:ext cx="8643938" cy="4429137"/>
          </a:xfrm>
        </p:spPr>
        <p:txBody>
          <a:bodyPr>
            <a:noAutofit/>
          </a:bodyPr>
          <a:lstStyle/>
          <a:p>
            <a:pPr>
              <a:buNone/>
            </a:pPr>
            <a:r>
              <a:rPr lang="en-US" sz="1800" dirty="0" err="1">
                <a:solidFill>
                  <a:srgbClr val="FFFF00"/>
                </a:solidFill>
                <a:latin typeface="Arial" pitchFamily="34" charset="0"/>
                <a:cs typeface="Arial" pitchFamily="34" charset="0"/>
              </a:rPr>
              <a:t>Urethrography</a:t>
            </a:r>
            <a:r>
              <a:rPr lang="en-US" sz="1800" dirty="0">
                <a:solidFill>
                  <a:srgbClr val="FFFF00"/>
                </a:solidFill>
                <a:latin typeface="Arial" pitchFamily="34" charset="0"/>
                <a:cs typeface="Arial" pitchFamily="34" charset="0"/>
              </a:rPr>
              <a:t> -</a:t>
            </a:r>
            <a:r>
              <a:rPr lang="en-US" sz="1800" dirty="0">
                <a:latin typeface="Arial" pitchFamily="34" charset="0"/>
                <a:cs typeface="Arial" pitchFamily="34" charset="0"/>
              </a:rPr>
              <a:t> X-ray examination of the urethra when it is filled with RKS   </a:t>
            </a:r>
            <a:endParaRPr lang="ru-RU" sz="1800" dirty="0">
              <a:latin typeface="Arial" pitchFamily="34" charset="0"/>
              <a:cs typeface="Arial" pitchFamily="34" charset="0"/>
            </a:endParaRPr>
          </a:p>
          <a:p>
            <a:pPr>
              <a:buNone/>
            </a:pPr>
            <a:r>
              <a:rPr lang="en-US" sz="1800" dirty="0">
                <a:solidFill>
                  <a:srgbClr val="FFFF00"/>
                </a:solidFill>
                <a:latin typeface="Arial" pitchFamily="34" charset="0"/>
                <a:cs typeface="Arial" pitchFamily="34" charset="0"/>
              </a:rPr>
              <a:t>Urinary </a:t>
            </a:r>
            <a:r>
              <a:rPr lang="en-US" sz="1800" dirty="0" err="1">
                <a:solidFill>
                  <a:srgbClr val="FFFF00"/>
                </a:solidFill>
                <a:latin typeface="Arial" pitchFamily="34" charset="0"/>
                <a:cs typeface="Arial" pitchFamily="34" charset="0"/>
              </a:rPr>
              <a:t>urethrography</a:t>
            </a:r>
            <a:r>
              <a:rPr lang="en-US" sz="1800" dirty="0">
                <a:solidFill>
                  <a:srgbClr val="FFFF00"/>
                </a:solidFill>
                <a:latin typeface="Arial" pitchFamily="34" charset="0"/>
                <a:cs typeface="Arial" pitchFamily="34" charset="0"/>
              </a:rPr>
              <a:t> </a:t>
            </a:r>
            <a:r>
              <a:rPr lang="en-US" sz="1800" dirty="0">
                <a:latin typeface="Arial" pitchFamily="34" charset="0"/>
                <a:cs typeface="Arial" pitchFamily="34" charset="0"/>
              </a:rPr>
              <a:t>- X-ray image can be obtained in the form of the final stage of excretory urography during urination.      </a:t>
            </a:r>
            <a:endParaRPr lang="ru-RU" sz="1800" dirty="0">
              <a:latin typeface="Arial" pitchFamily="34" charset="0"/>
              <a:cs typeface="Arial" pitchFamily="34" charset="0"/>
            </a:endParaRPr>
          </a:p>
          <a:p>
            <a:pPr>
              <a:buNone/>
            </a:pPr>
            <a:r>
              <a:rPr lang="en-US" sz="1800" dirty="0">
                <a:solidFill>
                  <a:srgbClr val="FFFF00"/>
                </a:solidFill>
                <a:latin typeface="Arial" pitchFamily="34" charset="0"/>
                <a:cs typeface="Arial" pitchFamily="34" charset="0"/>
              </a:rPr>
              <a:t>Gives an idea </a:t>
            </a:r>
            <a:r>
              <a:rPr lang="en-US" sz="1800" dirty="0">
                <a:latin typeface="Arial" pitchFamily="34" charset="0"/>
                <a:cs typeface="Arial" pitchFamily="34" charset="0"/>
              </a:rPr>
              <a:t>of ​​the functions of urination (change in the tone of the detrusor, bladder neck and membranous sphincter)Direct retrograde </a:t>
            </a:r>
            <a:r>
              <a:rPr lang="en-US" sz="1800" dirty="0" err="1">
                <a:latin typeface="Arial" pitchFamily="34" charset="0"/>
                <a:cs typeface="Arial" pitchFamily="34" charset="0"/>
              </a:rPr>
              <a:t>urethrography</a:t>
            </a:r>
            <a:r>
              <a:rPr lang="en-US" sz="1800" dirty="0">
                <a:latin typeface="Arial" pitchFamily="34" charset="0"/>
                <a:cs typeface="Arial" pitchFamily="34" charset="0"/>
              </a:rPr>
              <a:t> - in direct contrast through the external opening of the urethra   </a:t>
            </a:r>
            <a:endParaRPr lang="ru-RU" sz="1800" dirty="0">
              <a:latin typeface="Arial" pitchFamily="34" charset="0"/>
              <a:cs typeface="Arial" pitchFamily="34" charset="0"/>
            </a:endParaRPr>
          </a:p>
          <a:p>
            <a:pPr>
              <a:buNone/>
            </a:pPr>
            <a:r>
              <a:rPr lang="en-US" sz="1800" dirty="0">
                <a:solidFill>
                  <a:srgbClr val="FFFF00"/>
                </a:solidFill>
                <a:latin typeface="Arial" pitchFamily="34" charset="0"/>
                <a:cs typeface="Arial" pitchFamily="34" charset="0"/>
              </a:rPr>
              <a:t>Direct </a:t>
            </a:r>
            <a:r>
              <a:rPr lang="en-US" sz="1800" dirty="0" err="1">
                <a:solidFill>
                  <a:srgbClr val="FFFF00"/>
                </a:solidFill>
                <a:latin typeface="Arial" pitchFamily="34" charset="0"/>
                <a:cs typeface="Arial" pitchFamily="34" charset="0"/>
              </a:rPr>
              <a:t>antegrade</a:t>
            </a:r>
            <a:r>
              <a:rPr lang="en-US" sz="1800" dirty="0">
                <a:solidFill>
                  <a:srgbClr val="FFFF00"/>
                </a:solidFill>
                <a:latin typeface="Arial" pitchFamily="34" charset="0"/>
                <a:cs typeface="Arial" pitchFamily="34" charset="0"/>
              </a:rPr>
              <a:t> </a:t>
            </a:r>
            <a:r>
              <a:rPr lang="en-US" sz="1800" dirty="0" err="1">
                <a:solidFill>
                  <a:srgbClr val="FFFF00"/>
                </a:solidFill>
                <a:latin typeface="Arial" pitchFamily="34" charset="0"/>
                <a:cs typeface="Arial" pitchFamily="34" charset="0"/>
              </a:rPr>
              <a:t>urethrography</a:t>
            </a:r>
            <a:r>
              <a:rPr lang="en-US" sz="1800" dirty="0">
                <a:solidFill>
                  <a:srgbClr val="FFFF00"/>
                </a:solidFill>
                <a:latin typeface="Arial" pitchFamily="34" charset="0"/>
                <a:cs typeface="Arial" pitchFamily="34" charset="0"/>
              </a:rPr>
              <a:t> </a:t>
            </a:r>
            <a:r>
              <a:rPr lang="en-US" sz="1800" dirty="0">
                <a:latin typeface="Arial" pitchFamily="34" charset="0"/>
                <a:cs typeface="Arial" pitchFamily="34" charset="0"/>
              </a:rPr>
              <a:t>- through the </a:t>
            </a:r>
            <a:r>
              <a:rPr lang="en-US" sz="1800" dirty="0" err="1">
                <a:latin typeface="Arial" pitchFamily="34" charset="0"/>
                <a:cs typeface="Arial" pitchFamily="34" charset="0"/>
              </a:rPr>
              <a:t>epicystostomy</a:t>
            </a:r>
            <a:r>
              <a:rPr lang="en-US" sz="1800" dirty="0">
                <a:latin typeface="Arial" pitchFamily="34" charset="0"/>
                <a:cs typeface="Arial" pitchFamily="34" charset="0"/>
              </a:rPr>
              <a:t> and the inner opening of the urethra      </a:t>
            </a:r>
            <a:endParaRPr lang="ru-RU" sz="1800" dirty="0">
              <a:latin typeface="Arial" pitchFamily="34" charset="0"/>
              <a:cs typeface="Arial" pitchFamily="34" charset="0"/>
            </a:endParaRPr>
          </a:p>
          <a:p>
            <a:pPr>
              <a:buNone/>
            </a:pPr>
            <a:r>
              <a:rPr lang="en-US" sz="1800" dirty="0">
                <a:solidFill>
                  <a:srgbClr val="FFFF00"/>
                </a:solidFill>
                <a:latin typeface="Arial" pitchFamily="34" charset="0"/>
                <a:cs typeface="Arial" pitchFamily="34" charset="0"/>
              </a:rPr>
              <a:t>Direct</a:t>
            </a:r>
            <a:r>
              <a:rPr lang="en-US" sz="1800" dirty="0">
                <a:latin typeface="Arial" pitchFamily="34" charset="0"/>
                <a:cs typeface="Arial" pitchFamily="34" charset="0"/>
              </a:rPr>
              <a:t> (</a:t>
            </a:r>
            <a:r>
              <a:rPr lang="en-US" sz="1800" dirty="0" err="1">
                <a:latin typeface="Arial" pitchFamily="34" charset="0"/>
                <a:cs typeface="Arial" pitchFamily="34" charset="0"/>
              </a:rPr>
              <a:t>antegrade</a:t>
            </a:r>
            <a:r>
              <a:rPr lang="en-US" sz="1800" dirty="0">
                <a:latin typeface="Arial" pitchFamily="34" charset="0"/>
                <a:cs typeface="Arial" pitchFamily="34" charset="0"/>
              </a:rPr>
              <a:t> or retrograde) </a:t>
            </a:r>
            <a:r>
              <a:rPr lang="en-US" sz="1800" dirty="0" err="1">
                <a:latin typeface="Arial" pitchFamily="34" charset="0"/>
                <a:cs typeface="Arial" pitchFamily="34" charset="0"/>
              </a:rPr>
              <a:t>urethrography</a:t>
            </a:r>
            <a:r>
              <a:rPr lang="en-US" sz="1800" dirty="0">
                <a:latin typeface="Arial" pitchFamily="34" charset="0"/>
                <a:cs typeface="Arial" pitchFamily="34" charset="0"/>
              </a:rPr>
              <a:t> allows you to more clearly visualize the lumen of the prostate, membranous and spongy parts of the male urethra</a:t>
            </a:r>
            <a:endParaRPr lang="ru-RU" sz="1800" dirty="0">
              <a:latin typeface="Arial" pitchFamily="34" charset="0"/>
              <a:cs typeface="Arial" pitchFamily="34" charset="0"/>
            </a:endParaRPr>
          </a:p>
        </p:txBody>
      </p:sp>
      <p:sp>
        <p:nvSpPr>
          <p:cNvPr id="4" name="TextBox 3"/>
          <p:cNvSpPr txBox="1"/>
          <p:nvPr/>
        </p:nvSpPr>
        <p:spPr>
          <a:xfrm>
            <a:off x="428596" y="4857760"/>
            <a:ext cx="4714908" cy="1477328"/>
          </a:xfrm>
          <a:prstGeom prst="rect">
            <a:avLst/>
          </a:prstGeom>
          <a:noFill/>
        </p:spPr>
        <p:txBody>
          <a:bodyPr wrap="square" rtlCol="0">
            <a:spAutoFit/>
          </a:bodyPr>
          <a:lstStyle/>
          <a:p>
            <a:r>
              <a:rPr lang="en-US"/>
              <a:t>On urethrograms the urethra is visible in the form of a tape-like shadow with clear, equal contours, the gleam of an urethra is uneven and corresponds to a phase of contrast and physiological narrowing.</a:t>
            </a:r>
            <a:endParaRPr lang="ru-RU" dirty="0"/>
          </a:p>
        </p:txBody>
      </p:sp>
      <p:pic>
        <p:nvPicPr>
          <p:cNvPr id="5" name="Picture 2" descr="http://vmede.org/sait/content/Urologiya_komyakov_2012/6_files/mb4_053.jpeg"/>
          <p:cNvPicPr>
            <a:picLocks noChangeAspect="1" noChangeArrowheads="1"/>
          </p:cNvPicPr>
          <p:nvPr/>
        </p:nvPicPr>
        <p:blipFill>
          <a:blip r:embed="rId2" cstate="print"/>
          <a:srcRect/>
          <a:stretch>
            <a:fillRect/>
          </a:stretch>
        </p:blipFill>
        <p:spPr bwMode="auto">
          <a:xfrm>
            <a:off x="6000760" y="4286256"/>
            <a:ext cx="2286016" cy="2413017"/>
          </a:xfrm>
          <a:prstGeom prst="rect">
            <a:avLst/>
          </a:prstGeom>
          <a:noFill/>
        </p:spPr>
      </p:pic>
    </p:spTree>
    <p:extLst>
      <p:ext uri="{BB962C8B-B14F-4D97-AF65-F5344CB8AC3E}">
        <p14:creationId xmlns:p14="http://schemas.microsoft.com/office/powerpoint/2010/main" val="3263897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vmede.org/sait/content/Onkilogiya_trufanov_t1_2010/img/1565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6446" y="571480"/>
            <a:ext cx="3217780" cy="4095335"/>
          </a:xfrm>
          <a:prstGeom prst="rect">
            <a:avLst/>
          </a:prstGeom>
          <a:noFill/>
          <a:ln>
            <a:noFill/>
          </a:ln>
        </p:spPr>
      </p:pic>
      <p:sp>
        <p:nvSpPr>
          <p:cNvPr id="3" name="Прямоугольник 2"/>
          <p:cNvSpPr/>
          <p:nvPr/>
        </p:nvSpPr>
        <p:spPr>
          <a:xfrm>
            <a:off x="2627277" y="476672"/>
            <a:ext cx="3241203" cy="3139321"/>
          </a:xfrm>
          <a:prstGeom prst="rect">
            <a:avLst/>
          </a:prstGeom>
        </p:spPr>
        <p:txBody>
          <a:bodyPr wrap="square">
            <a:spAutoFit/>
          </a:bodyPr>
          <a:lstStyle/>
          <a:p>
            <a:r>
              <a:rPr lang="en-US" dirty="0" err="1">
                <a:solidFill>
                  <a:srgbClr val="FFFF00"/>
                </a:solidFill>
                <a:latin typeface="Arial" panose="020B0604020202020204" pitchFamily="34" charset="0"/>
                <a:ea typeface="Calibri" panose="020F0502020204030204" pitchFamily="34" charset="0"/>
              </a:rPr>
              <a:t>Cavernosography</a:t>
            </a:r>
            <a:r>
              <a:rPr lang="en-US" dirty="0">
                <a:latin typeface="Arial" panose="020B0604020202020204" pitchFamily="34" charset="0"/>
                <a:ea typeface="Calibri" panose="020F0502020204030204" pitchFamily="34" charset="0"/>
              </a:rPr>
              <a:t> is an X-ray examination of the cavernous bodies of the penis by injecting LCD into </a:t>
            </a:r>
            <a:r>
              <a:rPr lang="en-US" dirty="0" err="1">
                <a:latin typeface="Arial" panose="020B0604020202020204" pitchFamily="34" charset="0"/>
                <a:ea typeface="Calibri" panose="020F0502020204030204" pitchFamily="34" charset="0"/>
              </a:rPr>
              <a:t>them.The</a:t>
            </a:r>
            <a:r>
              <a:rPr lang="en-US" dirty="0">
                <a:latin typeface="Arial" panose="020B0604020202020204" pitchFamily="34" charset="0"/>
                <a:ea typeface="Calibri" panose="020F0502020204030204" pitchFamily="34" charset="0"/>
              </a:rPr>
              <a:t> technique allows to obtain information about the blood supply to the corpora </a:t>
            </a:r>
            <a:r>
              <a:rPr lang="en-US" dirty="0" err="1">
                <a:latin typeface="Arial" panose="020B0604020202020204" pitchFamily="34" charset="0"/>
                <a:ea typeface="Calibri" panose="020F0502020204030204" pitchFamily="34" charset="0"/>
              </a:rPr>
              <a:t>cavernosa</a:t>
            </a:r>
            <a:r>
              <a:rPr lang="en-US" dirty="0">
                <a:latin typeface="Arial" panose="020B0604020202020204" pitchFamily="34" charset="0"/>
                <a:ea typeface="Calibri" panose="020F0502020204030204" pitchFamily="34" charset="0"/>
              </a:rPr>
              <a:t> and is most often performed to determine the venous discharge of blood in erectile dysfunction.</a:t>
            </a:r>
            <a:r>
              <a:rPr lang="uk-UA" dirty="0">
                <a:latin typeface="Arial" panose="020B0604020202020204" pitchFamily="34" charset="0"/>
                <a:ea typeface="Calibri" panose="020F0502020204030204" pitchFamily="34" charset="0"/>
              </a:rPr>
              <a:t>.</a:t>
            </a:r>
            <a:endParaRPr lang="uk-UA" dirty="0"/>
          </a:p>
        </p:txBody>
      </p:sp>
      <p:pic>
        <p:nvPicPr>
          <p:cNvPr id="6" name="Рисунок 5"/>
          <p:cNvPicPr>
            <a:picLocks noChangeAspect="1"/>
          </p:cNvPicPr>
          <p:nvPr/>
        </p:nvPicPr>
        <p:blipFill>
          <a:blip r:embed="rId3" cstate="print">
            <a:lum bright="16000" contrast="30000"/>
            <a:extLst>
              <a:ext uri="{28A0092B-C50C-407E-A947-70E740481C1C}">
                <a14:useLocalDpi xmlns:a14="http://schemas.microsoft.com/office/drawing/2010/main" val="0"/>
              </a:ext>
            </a:extLst>
          </a:blip>
          <a:stretch>
            <a:fillRect/>
          </a:stretch>
        </p:blipFill>
        <p:spPr>
          <a:xfrm>
            <a:off x="41380" y="714356"/>
            <a:ext cx="2585896" cy="4071966"/>
          </a:xfrm>
          <a:prstGeom prst="rect">
            <a:avLst/>
          </a:prstGeom>
        </p:spPr>
      </p:pic>
      <p:sp>
        <p:nvSpPr>
          <p:cNvPr id="5" name="Прямоугольник 4"/>
          <p:cNvSpPr/>
          <p:nvPr/>
        </p:nvSpPr>
        <p:spPr>
          <a:xfrm>
            <a:off x="4600331" y="5157192"/>
            <a:ext cx="4572000" cy="923330"/>
          </a:xfrm>
          <a:prstGeom prst="rect">
            <a:avLst/>
          </a:prstGeom>
        </p:spPr>
        <p:txBody>
          <a:bodyPr>
            <a:spAutoFit/>
          </a:bodyPr>
          <a:lstStyle/>
          <a:p>
            <a:r>
              <a:rPr lang="en-US" dirty="0" err="1"/>
              <a:t>Cavernosography</a:t>
            </a:r>
            <a:r>
              <a:rPr lang="en-US" dirty="0"/>
              <a:t>. </a:t>
            </a:r>
            <a:r>
              <a:rPr lang="en-US" dirty="0" err="1"/>
              <a:t>Norm.Radiation</a:t>
            </a:r>
            <a:r>
              <a:rPr lang="en-US" dirty="0"/>
              <a:t> diagnostics: textbook: Vol. 1 / ed. prof. </a:t>
            </a:r>
            <a:r>
              <a:rPr lang="en-US" dirty="0" err="1"/>
              <a:t>G.Ye</a:t>
            </a:r>
            <a:r>
              <a:rPr lang="en-US" dirty="0"/>
              <a:t>. </a:t>
            </a:r>
            <a:r>
              <a:rPr lang="en-US" dirty="0" err="1"/>
              <a:t>Trufanova</a:t>
            </a:r>
            <a:r>
              <a:rPr lang="en-US" dirty="0"/>
              <a:t>. - 2011, Fig. 13.1</a:t>
            </a:r>
            <a:endParaRPr lang="ru-RU" dirty="0"/>
          </a:p>
        </p:txBody>
      </p:sp>
    </p:spTree>
    <p:extLst>
      <p:ext uri="{BB962C8B-B14F-4D97-AF65-F5344CB8AC3E}">
        <p14:creationId xmlns:p14="http://schemas.microsoft.com/office/powerpoint/2010/main" val="57513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AutoShape 6" descr="Картинки по запросу узи анатомия предстательной железы человека норма"/>
          <p:cNvSpPr>
            <a:spLocks noChangeAspect="1" noChangeArrowheads="1"/>
          </p:cNvSpPr>
          <p:nvPr/>
        </p:nvSpPr>
        <p:spPr bwMode="auto">
          <a:xfrm>
            <a:off x="155575" y="-944563"/>
            <a:ext cx="3810000" cy="1971676"/>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 name="Picture 4" descr="http://vmede.org/sait/content/Urologiya_komyakov_2012/6_files/mb4_045.jpeg"/>
          <p:cNvPicPr>
            <a:picLocks noChangeAspect="1" noChangeArrowheads="1"/>
          </p:cNvPicPr>
          <p:nvPr/>
        </p:nvPicPr>
        <p:blipFill>
          <a:blip r:embed="rId2" cstate="print"/>
          <a:srcRect/>
          <a:stretch>
            <a:fillRect/>
          </a:stretch>
        </p:blipFill>
        <p:spPr bwMode="auto">
          <a:xfrm>
            <a:off x="5643570" y="357166"/>
            <a:ext cx="3072826" cy="4071966"/>
          </a:xfrm>
          <a:prstGeom prst="rect">
            <a:avLst/>
          </a:prstGeom>
          <a:noFill/>
        </p:spPr>
      </p:pic>
      <p:sp>
        <p:nvSpPr>
          <p:cNvPr id="7" name="TextBox 6"/>
          <p:cNvSpPr txBox="1"/>
          <p:nvPr/>
        </p:nvSpPr>
        <p:spPr>
          <a:xfrm>
            <a:off x="5643570" y="4500570"/>
            <a:ext cx="3214710" cy="1169551"/>
          </a:xfrm>
          <a:prstGeom prst="rect">
            <a:avLst/>
          </a:prstGeom>
          <a:noFill/>
        </p:spPr>
        <p:txBody>
          <a:bodyPr wrap="square" rtlCol="0">
            <a:spAutoFit/>
          </a:bodyPr>
          <a:lstStyle/>
          <a:p>
            <a:r>
              <a:rPr lang="en-US" sz="1400"/>
              <a:t>Excretory urogram with descending cystogram. The big rounded defect of filling on the lower contour of a bladder caused by a benign hyperplasia of a prostate gland is defined</a:t>
            </a:r>
            <a:endParaRPr lang="ru-RU" sz="1400" dirty="0"/>
          </a:p>
        </p:txBody>
      </p:sp>
      <p:pic>
        <p:nvPicPr>
          <p:cNvPr id="17410" name="Picture 2" descr="http://vmede.org/sait/content/Urologiya_komyakov_2012/11_files/mb4_002.jpeg"/>
          <p:cNvPicPr>
            <a:picLocks noChangeAspect="1" noChangeArrowheads="1"/>
          </p:cNvPicPr>
          <p:nvPr/>
        </p:nvPicPr>
        <p:blipFill>
          <a:blip r:embed="rId3" cstate="print"/>
          <a:srcRect/>
          <a:stretch>
            <a:fillRect/>
          </a:stretch>
        </p:blipFill>
        <p:spPr bwMode="auto">
          <a:xfrm>
            <a:off x="428596" y="285728"/>
            <a:ext cx="4648200" cy="5248275"/>
          </a:xfrm>
          <a:prstGeom prst="rect">
            <a:avLst/>
          </a:prstGeom>
          <a:noFill/>
        </p:spPr>
      </p:pic>
      <p:sp>
        <p:nvSpPr>
          <p:cNvPr id="9" name="TextBox 8"/>
          <p:cNvSpPr txBox="1"/>
          <p:nvPr/>
        </p:nvSpPr>
        <p:spPr>
          <a:xfrm>
            <a:off x="500034" y="5572140"/>
            <a:ext cx="4572032" cy="646331"/>
          </a:xfrm>
          <a:prstGeom prst="rect">
            <a:avLst/>
          </a:prstGeom>
          <a:noFill/>
        </p:spPr>
        <p:txBody>
          <a:bodyPr wrap="square" rtlCol="0">
            <a:spAutoFit/>
          </a:bodyPr>
          <a:lstStyle/>
          <a:p>
            <a:r>
              <a:rPr lang="en-US"/>
              <a:t>Review pelvic radiograph. Prostate stones (arrows)</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00100" y="0"/>
            <a:ext cx="7886700" cy="920750"/>
          </a:xfrm>
        </p:spPr>
        <p:txBody>
          <a:bodyPr>
            <a:normAutofit/>
          </a:bodyPr>
          <a:lstStyle/>
          <a:p>
            <a:pPr algn="ctr"/>
            <a:r>
              <a:rPr lang="en-US" sz="2400" dirty="0">
                <a:solidFill>
                  <a:srgbClr val="FFFF00"/>
                </a:solidFill>
                <a:latin typeface="Arial" pitchFamily="34" charset="0"/>
                <a:cs typeface="Arial" pitchFamily="34" charset="0"/>
              </a:rPr>
              <a:t>Ultrasound method</a:t>
            </a:r>
            <a:endParaRPr lang="ru-RU" sz="2400"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214282" y="357166"/>
            <a:ext cx="8501062" cy="4857750"/>
          </a:xfrm>
        </p:spPr>
        <p:txBody>
          <a:bodyPr>
            <a:normAutofit/>
          </a:bodyPr>
          <a:lstStyle/>
          <a:p>
            <a:pPr>
              <a:buFont typeface="Wingdings" pitchFamily="2" charset="2"/>
              <a:buChar char="Ø"/>
            </a:pPr>
            <a:r>
              <a:rPr lang="en-US" sz="2000" dirty="0">
                <a:solidFill>
                  <a:srgbClr val="FFFF00"/>
                </a:solidFill>
                <a:latin typeface="Arial" panose="020B0604020202020204" pitchFamily="34" charset="0"/>
                <a:cs typeface="Arial" panose="020B0604020202020204" pitchFamily="34" charset="0"/>
              </a:rPr>
              <a:t>Ultrasound of extra-pelvic genitals</a:t>
            </a:r>
            <a:r>
              <a:rPr lang="en-US" sz="2000" dirty="0">
                <a:latin typeface="Arial" panose="020B0604020202020204" pitchFamily="34" charset="0"/>
                <a:cs typeface="Arial" panose="020B0604020202020204" pitchFamily="34" charset="0"/>
              </a:rPr>
              <a:t> (penis, spongy part of the male urethra, scrotum, testicles, their appendages and spermatic cords) is performed using surface high-frequency sensors   </a:t>
            </a:r>
            <a:endParaRPr lang="ru-RU" sz="2000" dirty="0">
              <a:latin typeface="Arial" panose="020B0604020202020204" pitchFamily="34" charset="0"/>
              <a:cs typeface="Arial" panose="020B0604020202020204" pitchFamily="34" charset="0"/>
            </a:endParaRPr>
          </a:p>
          <a:p>
            <a:pPr>
              <a:buFont typeface="Wingdings" pitchFamily="2" charset="2"/>
              <a:buChar char="Ø"/>
            </a:pPr>
            <a:r>
              <a:rPr lang="en-US" sz="2000" dirty="0" err="1">
                <a:solidFill>
                  <a:srgbClr val="FFFF00"/>
                </a:solidFill>
                <a:latin typeface="Arial" panose="020B0604020202020204" pitchFamily="34" charset="0"/>
                <a:cs typeface="Arial" panose="020B0604020202020204" pitchFamily="34" charset="0"/>
              </a:rPr>
              <a:t>Transrectal</a:t>
            </a:r>
            <a:r>
              <a:rPr lang="en-US" sz="2000" dirty="0">
                <a:solidFill>
                  <a:srgbClr val="FFFF00"/>
                </a:solidFill>
                <a:latin typeface="Arial" panose="020B0604020202020204" pitchFamily="34" charset="0"/>
                <a:cs typeface="Arial" panose="020B0604020202020204" pitchFamily="34" charset="0"/>
              </a:rPr>
              <a:t> ultrasound </a:t>
            </a:r>
            <a:r>
              <a:rPr lang="en-US" sz="2000" dirty="0">
                <a:latin typeface="Arial" panose="020B0604020202020204" pitchFamily="34" charset="0"/>
                <a:cs typeface="Arial" panose="020B0604020202020204" pitchFamily="34" charset="0"/>
              </a:rPr>
              <a:t>- TRUZD - examination of the pelvic genitals (seminal ducts, seminal vesicles, prostate, membranous and prostatic parts of the male urethra) with a rectal sensor  </a:t>
            </a:r>
            <a:endParaRPr lang="ru-RU" sz="2000" dirty="0">
              <a:latin typeface="Arial" panose="020B0604020202020204" pitchFamily="34" charset="0"/>
              <a:cs typeface="Arial" panose="020B0604020202020204" pitchFamily="34" charset="0"/>
            </a:endParaRPr>
          </a:p>
          <a:p>
            <a:pPr>
              <a:buFont typeface="Wingdings" pitchFamily="2" charset="2"/>
              <a:buChar char="Ø"/>
            </a:pPr>
            <a:r>
              <a:rPr lang="en-US" sz="2000" dirty="0">
                <a:solidFill>
                  <a:srgbClr val="FFFF00"/>
                </a:solidFill>
                <a:latin typeface="Arial" panose="020B0604020202020204" pitchFamily="34" charset="0"/>
                <a:cs typeface="Arial" panose="020B0604020202020204" pitchFamily="34" charset="0"/>
              </a:rPr>
              <a:t>TRUZD</a:t>
            </a:r>
            <a:r>
              <a:rPr lang="en-US" sz="2000" dirty="0">
                <a:latin typeface="Arial" panose="020B0604020202020204" pitchFamily="34" charset="0"/>
                <a:cs typeface="Arial" panose="020B0604020202020204" pitchFamily="34" charset="0"/>
              </a:rPr>
              <a:t> allows to visualize a zonal structure of a prostate on a difference of echogenicity of its peripheral zone and the central area   </a:t>
            </a:r>
            <a:endParaRPr lang="ru-RU" sz="2000" dirty="0">
              <a:latin typeface="Arial" panose="020B0604020202020204" pitchFamily="34" charset="0"/>
              <a:cs typeface="Arial" panose="020B0604020202020204" pitchFamily="34" charset="0"/>
            </a:endParaRPr>
          </a:p>
          <a:p>
            <a:pPr>
              <a:buFont typeface="Wingdings" pitchFamily="2" charset="2"/>
              <a:buChar char="Ø"/>
            </a:pPr>
            <a:r>
              <a:rPr lang="en-US" sz="2000" dirty="0">
                <a:latin typeface="Arial" panose="020B0604020202020204" pitchFamily="34" charset="0"/>
                <a:cs typeface="Arial" panose="020B0604020202020204" pitchFamily="34" charset="0"/>
              </a:rPr>
              <a:t>Of particular importance is TRUZD as a method of navigation when performing invasive procedures (prostate biopsy)The pelvic genitals can also be visualized by </a:t>
            </a:r>
            <a:r>
              <a:rPr lang="en-US" sz="2000" dirty="0" err="1">
                <a:latin typeface="Arial" panose="020B0604020202020204" pitchFamily="34" charset="0"/>
                <a:cs typeface="Arial" panose="020B0604020202020204" pitchFamily="34" charset="0"/>
              </a:rPr>
              <a:t>transabdominal</a:t>
            </a:r>
            <a:r>
              <a:rPr lang="en-US" sz="2000" dirty="0">
                <a:latin typeface="Arial" panose="020B0604020202020204" pitchFamily="34" charset="0"/>
                <a:cs typeface="Arial" panose="020B0604020202020204" pitchFamily="34" charset="0"/>
              </a:rPr>
              <a:t> scanning</a:t>
            </a:r>
            <a:endParaRPr lang="ru-RU" sz="2000" dirty="0">
              <a:latin typeface="Arial" panose="020B0604020202020204" pitchFamily="34" charset="0"/>
              <a:cs typeface="Arial" panose="020B0604020202020204" pitchFamily="34" charset="0"/>
            </a:endParaRPr>
          </a:p>
        </p:txBody>
      </p:sp>
      <p:pic>
        <p:nvPicPr>
          <p:cNvPr id="4" name="Picture 2" descr="Похожее изображение"/>
          <p:cNvPicPr>
            <a:picLocks noChangeAspect="1" noChangeArrowheads="1"/>
          </p:cNvPicPr>
          <p:nvPr/>
        </p:nvPicPr>
        <p:blipFill>
          <a:blip r:embed="rId2" cstate="print"/>
          <a:srcRect/>
          <a:stretch>
            <a:fillRect/>
          </a:stretch>
        </p:blipFill>
        <p:spPr bwMode="auto">
          <a:xfrm>
            <a:off x="5796136" y="4538108"/>
            <a:ext cx="3062144" cy="2187246"/>
          </a:xfrm>
          <a:prstGeom prst="rect">
            <a:avLst/>
          </a:prstGeom>
          <a:noFill/>
        </p:spPr>
      </p:pic>
    </p:spTree>
    <p:extLst>
      <p:ext uri="{BB962C8B-B14F-4D97-AF65-F5344CB8AC3E}">
        <p14:creationId xmlns:p14="http://schemas.microsoft.com/office/powerpoint/2010/main" val="2839727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https://screenshotscdn.firefoxusercontent.com/images/54cee04a-0882-40c3-813f-a1ebb17efb00.png"/>
          <p:cNvPicPr>
            <a:picLocks noChangeAspect="1" noChangeArrowheads="1"/>
          </p:cNvPicPr>
          <p:nvPr/>
        </p:nvPicPr>
        <p:blipFill>
          <a:blip r:embed="rId2" cstate="print"/>
          <a:srcRect/>
          <a:stretch>
            <a:fillRect/>
          </a:stretch>
        </p:blipFill>
        <p:spPr bwMode="auto">
          <a:xfrm>
            <a:off x="142844" y="0"/>
            <a:ext cx="3571900" cy="3571900"/>
          </a:xfrm>
          <a:prstGeom prst="rect">
            <a:avLst/>
          </a:prstGeom>
          <a:noFill/>
        </p:spPr>
      </p:pic>
      <p:pic>
        <p:nvPicPr>
          <p:cNvPr id="29702" name="Picture 6" descr="https://screenshotscdn.firefoxusercontent.com/images/408e94a1-98bf-44a8-8868-0c97e1b2ec44.png"/>
          <p:cNvPicPr>
            <a:picLocks noChangeAspect="1" noChangeArrowheads="1"/>
          </p:cNvPicPr>
          <p:nvPr/>
        </p:nvPicPr>
        <p:blipFill>
          <a:blip r:embed="rId3" cstate="print"/>
          <a:srcRect/>
          <a:stretch>
            <a:fillRect/>
          </a:stretch>
        </p:blipFill>
        <p:spPr bwMode="auto">
          <a:xfrm>
            <a:off x="214282" y="3648082"/>
            <a:ext cx="3500408" cy="3209918"/>
          </a:xfrm>
          <a:prstGeom prst="rect">
            <a:avLst/>
          </a:prstGeom>
          <a:noFill/>
        </p:spPr>
      </p:pic>
      <p:pic>
        <p:nvPicPr>
          <p:cNvPr id="29704" name="Picture 8" descr="https://screenshotscdn.firefoxusercontent.com/images/4406f6cc-d67f-4680-885b-ee8b1938f01f.png"/>
          <p:cNvPicPr>
            <a:picLocks noChangeAspect="1" noChangeArrowheads="1"/>
          </p:cNvPicPr>
          <p:nvPr/>
        </p:nvPicPr>
        <p:blipFill>
          <a:blip r:embed="rId4" cstate="print"/>
          <a:srcRect/>
          <a:stretch>
            <a:fillRect/>
          </a:stretch>
        </p:blipFill>
        <p:spPr bwMode="auto">
          <a:xfrm>
            <a:off x="4286248" y="2524125"/>
            <a:ext cx="4676775" cy="433387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4294967295"/>
          </p:nvPr>
        </p:nvPicPr>
        <p:blipFill>
          <a:blip r:embed="rId2" cstate="print"/>
          <a:stretch>
            <a:fillRect/>
          </a:stretch>
        </p:blipFill>
        <p:spPr>
          <a:xfrm>
            <a:off x="285720" y="1428736"/>
            <a:ext cx="8715375" cy="3303588"/>
          </a:xfrm>
          <a:prstGeom prst="rect">
            <a:avLst/>
          </a:prstGeom>
        </p:spPr>
      </p:pic>
      <p:sp>
        <p:nvSpPr>
          <p:cNvPr id="2" name="Прямоугольник 1"/>
          <p:cNvSpPr/>
          <p:nvPr/>
        </p:nvSpPr>
        <p:spPr>
          <a:xfrm>
            <a:off x="827584" y="404664"/>
            <a:ext cx="6192688" cy="461665"/>
          </a:xfrm>
          <a:prstGeom prst="rect">
            <a:avLst/>
          </a:prstGeom>
        </p:spPr>
        <p:txBody>
          <a:bodyPr wrap="square">
            <a:spAutoFit/>
          </a:bodyPr>
          <a:lstStyle/>
          <a:p>
            <a:r>
              <a:rPr lang="en-US" sz="2400" dirty="0">
                <a:solidFill>
                  <a:srgbClr val="FFFF00"/>
                </a:solidFill>
              </a:rPr>
              <a:t>Sonograms of the prostate:</a:t>
            </a:r>
            <a:endParaRPr lang="ru-RU" sz="2400" dirty="0">
              <a:solidFill>
                <a:srgbClr val="FFFF00"/>
              </a:solidFill>
            </a:endParaRPr>
          </a:p>
        </p:txBody>
      </p:sp>
      <p:sp>
        <p:nvSpPr>
          <p:cNvPr id="3" name="Прямоугольник 2"/>
          <p:cNvSpPr/>
          <p:nvPr/>
        </p:nvSpPr>
        <p:spPr>
          <a:xfrm>
            <a:off x="844482" y="5085184"/>
            <a:ext cx="7111893" cy="1200329"/>
          </a:xfrm>
          <a:prstGeom prst="rect">
            <a:avLst/>
          </a:prstGeom>
        </p:spPr>
        <p:txBody>
          <a:bodyPr wrap="square">
            <a:spAutoFit/>
          </a:bodyPr>
          <a:lstStyle/>
          <a:p>
            <a:r>
              <a:rPr lang="en-US" dirty="0"/>
              <a:t>a- the image obtained by </a:t>
            </a:r>
            <a:r>
              <a:rPr lang="en-US" dirty="0" err="1"/>
              <a:t>transrectal</a:t>
            </a:r>
            <a:r>
              <a:rPr lang="en-US" dirty="0"/>
              <a:t> access,</a:t>
            </a:r>
            <a:endParaRPr lang="ru-RU" dirty="0"/>
          </a:p>
          <a:p>
            <a:r>
              <a:rPr lang="en-US" dirty="0"/>
              <a:t>b - energy Doppler blood flow in the gland</a:t>
            </a:r>
            <a:endParaRPr lang="ru-RU" dirty="0"/>
          </a:p>
          <a:p>
            <a:r>
              <a:rPr lang="en-US" dirty="0"/>
              <a:t>1 - peripheral zone bets</a:t>
            </a:r>
            <a:endParaRPr lang="ru-RU" dirty="0"/>
          </a:p>
          <a:p>
            <a:r>
              <a:rPr lang="en-US" dirty="0"/>
              <a:t>2 - the central zone</a:t>
            </a:r>
            <a:endParaRPr lang="ru-RU" dirty="0"/>
          </a:p>
        </p:txBody>
      </p:sp>
    </p:spTree>
    <p:extLst>
      <p:ext uri="{BB962C8B-B14F-4D97-AF65-F5344CB8AC3E}">
        <p14:creationId xmlns:p14="http://schemas.microsoft.com/office/powerpoint/2010/main" val="1499253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257300" y="0"/>
            <a:ext cx="7886700" cy="1325563"/>
          </a:xfrm>
        </p:spPr>
        <p:txBody>
          <a:bodyPr>
            <a:normAutofit/>
          </a:bodyPr>
          <a:lstStyle/>
          <a:p>
            <a:pPr algn="ctr"/>
            <a:r>
              <a:rPr lang="en-US" sz="2800" dirty="0">
                <a:solidFill>
                  <a:srgbClr val="FFFF00"/>
                </a:solidFill>
                <a:latin typeface="Arial" pitchFamily="34" charset="0"/>
                <a:cs typeface="Arial" pitchFamily="34" charset="0"/>
              </a:rPr>
              <a:t>X-ray computed tomography</a:t>
            </a:r>
            <a:endParaRPr lang="ru-RU" sz="2800"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428596" y="1071546"/>
            <a:ext cx="7929562" cy="4351338"/>
          </a:xfrm>
        </p:spPr>
        <p:txBody>
          <a:bodyPr>
            <a:normAutofit/>
          </a:bodyPr>
          <a:lstStyle/>
          <a:p>
            <a:pPr marL="0" indent="0">
              <a:buNone/>
            </a:pPr>
            <a:r>
              <a:rPr lang="en-US" sz="2000" b="1" dirty="0">
                <a:latin typeface="Arial" panose="020B0604020202020204" pitchFamily="34" charset="0"/>
                <a:cs typeface="Arial" panose="020B0604020202020204" pitchFamily="34" charset="0"/>
              </a:rPr>
              <a:t>CT in the study of the genitals allows you to assess the condition of the surrounding tissues in trauma and to detect regional and distant metastases in malignant tumors</a:t>
            </a:r>
            <a:endParaRPr lang="ru-RU" sz="2000" b="1" dirty="0">
              <a:latin typeface="Arial" panose="020B0604020202020204" pitchFamily="34" charset="0"/>
              <a:cs typeface="Arial" panose="020B0604020202020204" pitchFamily="34" charset="0"/>
            </a:endParaRPr>
          </a:p>
          <a:p>
            <a:pPr marL="0" indent="0">
              <a:buNone/>
            </a:pPr>
            <a:endParaRPr lang="ru-RU" sz="2000" b="1" dirty="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In some cases, use special techniques that give a more detailed spatial picture of the pathological process:   </a:t>
            </a:r>
            <a:endParaRPr lang="ru-RU" sz="2000" b="1" dirty="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 </a:t>
            </a:r>
            <a:endParaRPr lang="ru-RU" sz="2000" b="1" dirty="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CT </a:t>
            </a:r>
            <a:r>
              <a:rPr lang="en-US" sz="2000" b="1" dirty="0" err="1">
                <a:latin typeface="Arial" panose="020B0604020202020204" pitchFamily="34" charset="0"/>
                <a:cs typeface="Arial" panose="020B0604020202020204" pitchFamily="34" charset="0"/>
              </a:rPr>
              <a:t>urethrography</a:t>
            </a:r>
            <a:r>
              <a:rPr lang="en-US" sz="2000" b="1" dirty="0">
                <a:latin typeface="Arial" panose="020B0604020202020204" pitchFamily="34" charset="0"/>
                <a:cs typeface="Arial" panose="020B0604020202020204" pitchFamily="34" charset="0"/>
              </a:rPr>
              <a:t>   </a:t>
            </a:r>
            <a:endParaRPr lang="ru-RU" sz="2000" b="1" dirty="0">
              <a:latin typeface="Arial" panose="020B0604020202020204" pitchFamily="34" charset="0"/>
              <a:cs typeface="Arial" panose="020B0604020202020204" pitchFamily="34" charset="0"/>
            </a:endParaRPr>
          </a:p>
          <a:p>
            <a:pPr marL="0" indent="0">
              <a:buNone/>
            </a:pPr>
            <a:endParaRPr lang="ru-RU" sz="2000" b="1" dirty="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CT </a:t>
            </a:r>
            <a:r>
              <a:rPr lang="en-US" sz="2000" b="1" dirty="0" err="1">
                <a:latin typeface="Arial" panose="020B0604020202020204" pitchFamily="34" charset="0"/>
                <a:cs typeface="Arial" panose="020B0604020202020204" pitchFamily="34" charset="0"/>
              </a:rPr>
              <a:t>fistulography</a:t>
            </a:r>
            <a:endParaRPr lang="ru-RU" sz="2000" b="1" dirty="0">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2" cstate="print"/>
          <a:srcRect l="2201" r="4075" b="3379"/>
          <a:stretch>
            <a:fillRect/>
          </a:stretch>
        </p:blipFill>
        <p:spPr>
          <a:xfrm>
            <a:off x="6000760" y="3386306"/>
            <a:ext cx="2928958" cy="3164657"/>
          </a:xfrm>
          <a:prstGeom prst="rect">
            <a:avLst/>
          </a:prstGeom>
        </p:spPr>
      </p:pic>
      <p:sp>
        <p:nvSpPr>
          <p:cNvPr id="5" name="TextBox 4"/>
          <p:cNvSpPr txBox="1"/>
          <p:nvPr/>
        </p:nvSpPr>
        <p:spPr>
          <a:xfrm>
            <a:off x="2714612" y="5715016"/>
            <a:ext cx="3000396" cy="307777"/>
          </a:xfrm>
          <a:prstGeom prst="rect">
            <a:avLst/>
          </a:prstGeom>
          <a:noFill/>
        </p:spPr>
        <p:txBody>
          <a:bodyPr wrap="square" rtlCol="0">
            <a:spAutoFit/>
          </a:bodyPr>
          <a:lstStyle/>
          <a:p>
            <a:r>
              <a:rPr lang="en-US" sz="1400" dirty="0">
                <a:latin typeface="Arial" pitchFamily="34" charset="0"/>
                <a:cs typeface="Arial" pitchFamily="34" charset="0"/>
              </a:rPr>
              <a:t>CT </a:t>
            </a:r>
            <a:r>
              <a:rPr lang="en-US" sz="1400" dirty="0" err="1">
                <a:latin typeface="Arial" pitchFamily="34" charset="0"/>
                <a:cs typeface="Arial" pitchFamily="34" charset="0"/>
              </a:rPr>
              <a:t>urethrogram</a:t>
            </a:r>
            <a:r>
              <a:rPr lang="en-US" sz="1400" dirty="0">
                <a:latin typeface="Arial" pitchFamily="34" charset="0"/>
                <a:cs typeface="Arial" pitchFamily="34" charset="0"/>
              </a:rPr>
              <a:t> in the mode of ZD</a:t>
            </a:r>
            <a:endParaRPr lang="ru-RU" sz="1400" dirty="0"/>
          </a:p>
        </p:txBody>
      </p:sp>
    </p:spTree>
    <p:extLst>
      <p:ext uri="{BB962C8B-B14F-4D97-AF65-F5344CB8AC3E}">
        <p14:creationId xmlns:p14="http://schemas.microsoft.com/office/powerpoint/2010/main" val="3781503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zinref.ru/000_uchebniki/03200medecina/000_04_00_luchevaia_anatomia_cheloveka_trofimova_2005/000/017_639img5.jpg"/>
          <p:cNvPicPr>
            <a:picLocks noChangeAspect="1" noChangeArrowheads="1"/>
          </p:cNvPicPr>
          <p:nvPr/>
        </p:nvPicPr>
        <p:blipFill>
          <a:blip r:embed="rId2" cstate="print"/>
          <a:srcRect/>
          <a:stretch>
            <a:fillRect/>
          </a:stretch>
        </p:blipFill>
        <p:spPr bwMode="auto">
          <a:xfrm>
            <a:off x="1357290" y="285728"/>
            <a:ext cx="6513680" cy="4000528"/>
          </a:xfrm>
          <a:prstGeom prst="rect">
            <a:avLst/>
          </a:prstGeom>
          <a:noFill/>
        </p:spPr>
      </p:pic>
      <p:sp>
        <p:nvSpPr>
          <p:cNvPr id="3" name="TextBox 2"/>
          <p:cNvSpPr txBox="1"/>
          <p:nvPr/>
        </p:nvSpPr>
        <p:spPr>
          <a:xfrm>
            <a:off x="714348" y="4357694"/>
            <a:ext cx="7286676" cy="2308324"/>
          </a:xfrm>
          <a:prstGeom prst="rect">
            <a:avLst/>
          </a:prstGeom>
          <a:noFill/>
        </p:spPr>
        <p:txBody>
          <a:bodyPr wrap="square" rtlCol="0">
            <a:spAutoFit/>
          </a:bodyPr>
          <a:lstStyle/>
          <a:p>
            <a:r>
              <a:rPr lang="en-US" dirty="0"/>
              <a:t>CT of the prostate.</a:t>
            </a:r>
            <a:endParaRPr lang="ru-RU" dirty="0"/>
          </a:p>
          <a:p>
            <a:r>
              <a:rPr lang="en-US" dirty="0"/>
              <a:t>1 - bladder;</a:t>
            </a:r>
            <a:endParaRPr lang="ru-RU" dirty="0"/>
          </a:p>
          <a:p>
            <a:r>
              <a:rPr lang="en-US" dirty="0"/>
              <a:t>2 - the head of the femur;</a:t>
            </a:r>
            <a:endParaRPr lang="ru-RU" dirty="0"/>
          </a:p>
          <a:p>
            <a:r>
              <a:rPr lang="en-US" dirty="0"/>
              <a:t>3 - ampoule of the rectum;</a:t>
            </a:r>
            <a:endParaRPr lang="ru-RU" dirty="0"/>
          </a:p>
          <a:p>
            <a:r>
              <a:rPr lang="en-US" dirty="0"/>
              <a:t>4 - internal occlusal muscle;</a:t>
            </a:r>
            <a:endParaRPr lang="ru-RU" dirty="0"/>
          </a:p>
          <a:p>
            <a:r>
              <a:rPr lang="en-US" dirty="0"/>
              <a:t>5 - pubic bone;</a:t>
            </a:r>
            <a:endParaRPr lang="ru-RU" dirty="0"/>
          </a:p>
          <a:p>
            <a:r>
              <a:rPr lang="en-US" dirty="0"/>
              <a:t>6 - prostate gland;</a:t>
            </a:r>
            <a:endParaRPr lang="ru-RU" dirty="0"/>
          </a:p>
          <a:p>
            <a:r>
              <a:rPr lang="en-US" dirty="0"/>
              <a:t>7 - large gluteal muscle.</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857224" y="142852"/>
            <a:ext cx="7886700" cy="1325563"/>
          </a:xfrm>
        </p:spPr>
        <p:txBody>
          <a:bodyPr>
            <a:normAutofit/>
          </a:bodyPr>
          <a:lstStyle/>
          <a:p>
            <a:pPr algn="ctr"/>
            <a:r>
              <a:rPr lang="en-US" sz="2800" dirty="0">
                <a:solidFill>
                  <a:srgbClr val="FFFF00"/>
                </a:solidFill>
                <a:latin typeface="Arial" pitchFamily="34" charset="0"/>
                <a:cs typeface="Arial" pitchFamily="34" charset="0"/>
              </a:rPr>
              <a:t>Magnetic resonance imaging</a:t>
            </a:r>
            <a:endParaRPr lang="ru-RU" sz="2800"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357158" y="642918"/>
            <a:ext cx="8286750" cy="5643602"/>
          </a:xfrm>
        </p:spPr>
        <p:txBody>
          <a:bodyPr>
            <a:normAutofit fontScale="77500" lnSpcReduction="20000"/>
          </a:bodyPr>
          <a:lstStyle/>
          <a:p>
            <a:pPr>
              <a:buFont typeface="Wingdings" pitchFamily="2" charset="2"/>
              <a:buChar char="Ø"/>
            </a:pPr>
            <a:r>
              <a:rPr lang="en-US" dirty="0">
                <a:latin typeface="Times New Roman" pitchFamily="18" charset="0"/>
                <a:cs typeface="Times New Roman" pitchFamily="18" charset="0"/>
              </a:rPr>
              <a:t>MRI is one of the most informative methods of visualization of genitals and diagnosis of their pathological changes   </a:t>
            </a:r>
            <a:endParaRPr lang="ru-RU"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MRI gives an idea of ​​the topography of the pelvic organs, allows you to visualize changes in the structure of the genitals and surrounding tissues   </a:t>
            </a:r>
            <a:endParaRPr lang="ru-RU"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The use of </a:t>
            </a:r>
            <a:r>
              <a:rPr lang="en-US" dirty="0" err="1">
                <a:latin typeface="Times New Roman" pitchFamily="18" charset="0"/>
                <a:cs typeface="Times New Roman" pitchFamily="18" charset="0"/>
              </a:rPr>
              <a:t>endorectal</a:t>
            </a:r>
            <a:r>
              <a:rPr lang="en-US" dirty="0">
                <a:latin typeface="Times New Roman" pitchFamily="18" charset="0"/>
                <a:cs typeface="Times New Roman" pitchFamily="18" charset="0"/>
              </a:rPr>
              <a:t> coil in MRI most clearly visualizes the zonal architecture of the prostate, the structure of the seminal ducts, urethra</a:t>
            </a:r>
            <a:endParaRPr lang="ru-RU"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This is the most informative technique in detecting tumor changes in these organs and determining the local spread of the process (detection of invasive tumor growth, regional and non-regional lymphadenopathy, bone metastases)   </a:t>
            </a:r>
            <a:endParaRPr lang="ru-RU"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MR spectroscopy for hydrogen allows in vivo and noninvasive to quantify the composition of tissue metabolites   </a:t>
            </a:r>
            <a:endParaRPr lang="ru-RU"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The technique is of particular importance in the diagnosis of prostate cancer</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127416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Фронтальная T2-взвешенная магнитно-резонансная томограмма нормальной предстательной железы"/>
          <p:cNvPicPr>
            <a:picLocks noChangeAspect="1" noChangeArrowheads="1"/>
          </p:cNvPicPr>
          <p:nvPr/>
        </p:nvPicPr>
        <p:blipFill>
          <a:blip r:embed="rId2" cstate="print"/>
          <a:srcRect/>
          <a:stretch>
            <a:fillRect/>
          </a:stretch>
        </p:blipFill>
        <p:spPr bwMode="auto">
          <a:xfrm>
            <a:off x="142844" y="142852"/>
            <a:ext cx="5602693" cy="2928958"/>
          </a:xfrm>
          <a:prstGeom prst="rect">
            <a:avLst/>
          </a:prstGeom>
          <a:noFill/>
        </p:spPr>
      </p:pic>
      <p:pic>
        <p:nvPicPr>
          <p:cNvPr id="34820" name="Picture 4" descr="Аксиальная T2-взвешенная магнитно-резонансная томограмма нормальной простаты"/>
          <p:cNvPicPr>
            <a:picLocks noChangeAspect="1" noChangeArrowheads="1"/>
          </p:cNvPicPr>
          <p:nvPr/>
        </p:nvPicPr>
        <p:blipFill>
          <a:blip r:embed="rId3" cstate="print"/>
          <a:srcRect/>
          <a:stretch>
            <a:fillRect/>
          </a:stretch>
        </p:blipFill>
        <p:spPr bwMode="auto">
          <a:xfrm>
            <a:off x="214282" y="3500438"/>
            <a:ext cx="4362450" cy="3048001"/>
          </a:xfrm>
          <a:prstGeom prst="rect">
            <a:avLst/>
          </a:prstGeom>
          <a:noFill/>
        </p:spPr>
      </p:pic>
      <p:sp>
        <p:nvSpPr>
          <p:cNvPr id="4" name="TextBox 3"/>
          <p:cNvSpPr txBox="1"/>
          <p:nvPr/>
        </p:nvSpPr>
        <p:spPr>
          <a:xfrm>
            <a:off x="4786314" y="3571876"/>
            <a:ext cx="4071966" cy="1477328"/>
          </a:xfrm>
          <a:prstGeom prst="rect">
            <a:avLst/>
          </a:prstGeom>
          <a:noFill/>
        </p:spPr>
        <p:txBody>
          <a:bodyPr wrap="square" rtlCol="0">
            <a:spAutoFit/>
          </a:bodyPr>
          <a:lstStyle/>
          <a:p>
            <a:r>
              <a:rPr lang="en-US"/>
              <a:t>Axial T2-weighted magnetic resonance imaging of a normal prostate.Presented "slices" from the seminal vesicle (a),middle bets (b)and the apex (c) of the prostate.</a:t>
            </a:r>
            <a:endParaRPr lang="ru-RU" dirty="0"/>
          </a:p>
        </p:txBody>
      </p:sp>
      <p:sp>
        <p:nvSpPr>
          <p:cNvPr id="5" name="TextBox 4"/>
          <p:cNvSpPr txBox="1"/>
          <p:nvPr/>
        </p:nvSpPr>
        <p:spPr>
          <a:xfrm>
            <a:off x="5857884" y="214290"/>
            <a:ext cx="2928958" cy="2031325"/>
          </a:xfrm>
          <a:prstGeom prst="rect">
            <a:avLst/>
          </a:prstGeom>
          <a:noFill/>
        </p:spPr>
        <p:txBody>
          <a:bodyPr wrap="square" rtlCol="0">
            <a:spAutoFit/>
          </a:bodyPr>
          <a:lstStyle/>
          <a:p>
            <a:r>
              <a:rPr lang="en-US"/>
              <a:t>Frontal T2-weighted magnetic resonance imaging of a normal prostate. The presented "slices" show the central zone (a, {arrow}) and the intermediate zone (b, {arrow}).</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857224" y="142852"/>
            <a:ext cx="7886700" cy="1325563"/>
          </a:xfrm>
        </p:spPr>
        <p:txBody>
          <a:bodyPr>
            <a:normAutofit/>
          </a:bodyPr>
          <a:lstStyle/>
          <a:p>
            <a:pPr algn="ctr"/>
            <a:r>
              <a:rPr lang="en-US" sz="2400" dirty="0">
                <a:solidFill>
                  <a:srgbClr val="FFFF00"/>
                </a:solidFill>
                <a:latin typeface="Arial" pitchFamily="34" charset="0"/>
                <a:cs typeface="Arial" pitchFamily="34" charset="0"/>
              </a:rPr>
              <a:t>Radionuclide method</a:t>
            </a:r>
            <a:endParaRPr lang="ru-RU" sz="2400"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285720" y="1214422"/>
            <a:ext cx="8429625" cy="4351338"/>
          </a:xfrm>
        </p:spPr>
        <p:txBody>
          <a:bodyPr>
            <a:normAutofit/>
          </a:bodyPr>
          <a:lstStyle/>
          <a:p>
            <a:pPr marL="0" indent="0">
              <a:buNone/>
            </a:pPr>
            <a:r>
              <a:rPr lang="ru-RU" sz="2000" b="1"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In the study of the genitals, this method is of secondary importance.</a:t>
            </a:r>
            <a:endParaRPr lang="ru-RU" sz="2000" b="1" dirty="0">
              <a:latin typeface="Arial" panose="020B0604020202020204" pitchFamily="34" charset="0"/>
              <a:cs typeface="Arial" panose="020B0604020202020204" pitchFamily="34" charset="0"/>
            </a:endParaRPr>
          </a:p>
          <a:p>
            <a:pPr marL="0" indent="0">
              <a:buNone/>
            </a:pPr>
            <a:endParaRPr lang="ru-RU" sz="2000" b="1" dirty="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A specific labeled metabolite used in PET in the diagnosis of prostate cancer is 11C-sodium acetate, which selectively accumulates in the tumor and its metastases.</a:t>
            </a:r>
            <a:endParaRPr lang="ru-RU" sz="2000" b="1" dirty="0">
              <a:latin typeface="Arial" panose="020B0604020202020204" pitchFamily="34" charset="0"/>
              <a:cs typeface="Arial" panose="020B0604020202020204" pitchFamily="34" charset="0"/>
            </a:endParaRPr>
          </a:p>
          <a:p>
            <a:pPr marL="0" indent="0">
              <a:buNone/>
            </a:pPr>
            <a:endParaRPr lang="ru-RU" sz="2000" b="1" dirty="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Perfusion </a:t>
            </a:r>
            <a:r>
              <a:rPr lang="en-US" sz="2000" b="1" dirty="0" err="1">
                <a:latin typeface="Arial" panose="020B0604020202020204" pitchFamily="34" charset="0"/>
                <a:cs typeface="Arial" panose="020B0604020202020204" pitchFamily="34" charset="0"/>
              </a:rPr>
              <a:t>scintigraphy</a:t>
            </a:r>
            <a:r>
              <a:rPr lang="en-US" sz="2000" b="1" dirty="0">
                <a:latin typeface="Arial" panose="020B0604020202020204" pitchFamily="34" charset="0"/>
                <a:cs typeface="Arial" panose="020B0604020202020204" pitchFamily="34" charset="0"/>
              </a:rPr>
              <a:t> can be used to search for the undescended testis: scan with 99mTc sodium </a:t>
            </a:r>
            <a:r>
              <a:rPr lang="en-US" sz="2000" b="1" dirty="0" err="1">
                <a:latin typeface="Arial" panose="020B0604020202020204" pitchFamily="34" charset="0"/>
                <a:cs typeface="Arial" panose="020B0604020202020204" pitchFamily="34" charset="0"/>
              </a:rPr>
              <a:t>pertechnetate</a:t>
            </a:r>
            <a:r>
              <a:rPr lang="en-US" sz="2000" b="1" dirty="0">
                <a:latin typeface="Arial" panose="020B0604020202020204" pitchFamily="34" charset="0"/>
                <a:cs typeface="Arial" panose="020B0604020202020204" pitchFamily="34" charset="0"/>
              </a:rPr>
              <a:t>.</a:t>
            </a:r>
            <a:endParaRPr lang="ru-RU"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5610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idx="4294967295"/>
          </p:nvPr>
        </p:nvSpPr>
        <p:spPr>
          <a:xfrm>
            <a:off x="0" y="255588"/>
            <a:ext cx="8229600" cy="725487"/>
          </a:xfrm>
        </p:spPr>
        <p:style>
          <a:lnRef idx="2">
            <a:schemeClr val="dk1">
              <a:shade val="50000"/>
            </a:schemeClr>
          </a:lnRef>
          <a:fillRef idx="1">
            <a:schemeClr val="dk1"/>
          </a:fillRef>
          <a:effectRef idx="0">
            <a:schemeClr val="dk1"/>
          </a:effectRef>
          <a:fontRef idx="minor">
            <a:schemeClr val="lt1"/>
          </a:fontRef>
        </p:style>
        <p:txBody>
          <a:bodyPr/>
          <a:lstStyle/>
          <a:p>
            <a:pPr algn="ctr"/>
            <a:r>
              <a:rPr lang="en-US" sz="2800" dirty="0">
                <a:solidFill>
                  <a:srgbClr val="FFFF00"/>
                </a:solidFill>
                <a:latin typeface="Arial" pitchFamily="34" charset="0"/>
                <a:cs typeface="Arial" pitchFamily="34" charset="0"/>
              </a:rPr>
              <a:t>Ultrasound symptoms of acute prostatitis</a:t>
            </a:r>
            <a:endParaRPr lang="ru-RU" sz="2800" dirty="0">
              <a:solidFill>
                <a:srgbClr val="FFFF00"/>
              </a:solidFill>
              <a:latin typeface="Arial" pitchFamily="34" charset="0"/>
              <a:cs typeface="Arial" pitchFamily="34" charset="0"/>
            </a:endParaRPr>
          </a:p>
        </p:txBody>
      </p:sp>
      <p:sp>
        <p:nvSpPr>
          <p:cNvPr id="155651" name="Rectangle 3"/>
          <p:cNvSpPr>
            <a:spLocks noGrp="1" noChangeArrowheads="1"/>
          </p:cNvSpPr>
          <p:nvPr>
            <p:ph type="body" idx="4294967295"/>
          </p:nvPr>
        </p:nvSpPr>
        <p:spPr>
          <a:xfrm>
            <a:off x="238125" y="5214926"/>
            <a:ext cx="8905875" cy="1643074"/>
          </a:xfrm>
          <a:noFill/>
          <a:ln>
            <a:noFill/>
          </a:ln>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marL="0" indent="0">
              <a:lnSpc>
                <a:spcPct val="70000"/>
              </a:lnSpc>
              <a:buNone/>
            </a:pPr>
            <a:r>
              <a:rPr lang="ru-RU" sz="2400" dirty="0">
                <a:solidFill>
                  <a:schemeClr val="tx1"/>
                </a:solidFill>
                <a:latin typeface="Times New Roman" pitchFamily="18" charset="0"/>
              </a:rPr>
              <a:t>1</a:t>
            </a:r>
            <a:r>
              <a:rPr lang="en-US" sz="2400" dirty="0">
                <a:solidFill>
                  <a:schemeClr val="tx1"/>
                </a:solidFill>
                <a:latin typeface="Times New Roman" pitchFamily="18" charset="0"/>
              </a:rPr>
              <a:t>Moderate enlargement of the gland</a:t>
            </a:r>
            <a:endParaRPr lang="ru-RU" sz="2400" dirty="0">
              <a:solidFill>
                <a:schemeClr val="tx1"/>
              </a:solidFill>
              <a:latin typeface="Times New Roman" pitchFamily="18" charset="0"/>
            </a:endParaRPr>
          </a:p>
          <a:p>
            <a:pPr marL="0" indent="0">
              <a:lnSpc>
                <a:spcPct val="70000"/>
              </a:lnSpc>
              <a:buNone/>
            </a:pPr>
            <a:r>
              <a:rPr lang="en-US" sz="2400" dirty="0">
                <a:solidFill>
                  <a:schemeClr val="tx1"/>
                </a:solidFill>
                <a:latin typeface="Times New Roman" pitchFamily="18" charset="0"/>
              </a:rPr>
              <a:t>2. Expansion along the seminal ducts and capsules</a:t>
            </a:r>
            <a:endParaRPr lang="ru-RU" sz="2400" dirty="0">
              <a:solidFill>
                <a:schemeClr val="tx1"/>
              </a:solidFill>
              <a:latin typeface="Times New Roman" pitchFamily="18" charset="0"/>
            </a:endParaRPr>
          </a:p>
          <a:p>
            <a:pPr marL="0" indent="0">
              <a:lnSpc>
                <a:spcPct val="70000"/>
              </a:lnSpc>
              <a:buNone/>
            </a:pPr>
            <a:r>
              <a:rPr lang="en-US" sz="2400" dirty="0">
                <a:solidFill>
                  <a:schemeClr val="tx1"/>
                </a:solidFill>
                <a:latin typeface="Times New Roman" pitchFamily="18" charset="0"/>
              </a:rPr>
              <a:t>3. Lack of zonal differentiation of the prostate</a:t>
            </a:r>
            <a:endParaRPr lang="ru-RU" sz="2400" dirty="0">
              <a:solidFill>
                <a:schemeClr val="tx1"/>
              </a:solidFill>
              <a:latin typeface="Times New Roman" pitchFamily="18" charset="0"/>
            </a:endParaRPr>
          </a:p>
          <a:p>
            <a:pPr marL="0" indent="0">
              <a:lnSpc>
                <a:spcPct val="70000"/>
              </a:lnSpc>
              <a:buNone/>
            </a:pPr>
            <a:r>
              <a:rPr lang="en-US" sz="2400" dirty="0">
                <a:solidFill>
                  <a:schemeClr val="tx1"/>
                </a:solidFill>
                <a:latin typeface="Times New Roman" pitchFamily="18" charset="0"/>
              </a:rPr>
              <a:t>4. Diffuse decrease in echogenicity of the gland</a:t>
            </a:r>
            <a:endParaRPr lang="ru-RU" sz="2400" dirty="0">
              <a:solidFill>
                <a:schemeClr val="tx1"/>
              </a:solidFill>
              <a:latin typeface="Times New Roman" pitchFamily="18" charset="0"/>
            </a:endParaRPr>
          </a:p>
          <a:p>
            <a:pPr marL="0" indent="0">
              <a:lnSpc>
                <a:spcPct val="70000"/>
              </a:lnSpc>
              <a:buNone/>
            </a:pPr>
            <a:r>
              <a:rPr lang="en-US" sz="2400" dirty="0">
                <a:solidFill>
                  <a:schemeClr val="tx1"/>
                </a:solidFill>
                <a:latin typeface="Times New Roman" pitchFamily="18" charset="0"/>
              </a:rPr>
              <a:t>5. Blurring of the gland capsule (swelling, enlargement of the plexuses)</a:t>
            </a:r>
            <a:endParaRPr lang="ru-RU" sz="2400" dirty="0">
              <a:solidFill>
                <a:schemeClr val="tx1"/>
              </a:solidFill>
              <a:latin typeface="Times New Roman" pitchFamily="18" charset="0"/>
            </a:endParaRPr>
          </a:p>
          <a:p>
            <a:pPr marL="0" indent="0">
              <a:lnSpc>
                <a:spcPct val="70000"/>
              </a:lnSpc>
              <a:buNone/>
            </a:pPr>
            <a:r>
              <a:rPr lang="en-US" sz="2400" dirty="0">
                <a:solidFill>
                  <a:schemeClr val="tx1"/>
                </a:solidFill>
                <a:latin typeface="Times New Roman" pitchFamily="18" charset="0"/>
              </a:rPr>
              <a:t>6. Changes in vascular architecture</a:t>
            </a:r>
            <a:endParaRPr lang="ru-RU" sz="1900" dirty="0">
              <a:solidFill>
                <a:schemeClr val="tx1"/>
              </a:solidFill>
              <a:latin typeface="Arial" pitchFamily="34" charset="0"/>
              <a:cs typeface="Arial" pitchFamily="34" charset="0"/>
            </a:endParaRPr>
          </a:p>
        </p:txBody>
      </p:sp>
      <p:pic>
        <p:nvPicPr>
          <p:cNvPr id="7" name="Picture 4" descr="Похожее изображение"/>
          <p:cNvPicPr>
            <a:picLocks noChangeAspect="1" noChangeArrowheads="1"/>
          </p:cNvPicPr>
          <p:nvPr/>
        </p:nvPicPr>
        <p:blipFill>
          <a:blip r:embed="rId2" cstate="print"/>
          <a:srcRect/>
          <a:stretch>
            <a:fillRect/>
          </a:stretch>
        </p:blipFill>
        <p:spPr bwMode="auto">
          <a:xfrm>
            <a:off x="3643306" y="785794"/>
            <a:ext cx="5286380" cy="3511104"/>
          </a:xfrm>
          <a:prstGeom prst="rect">
            <a:avLst/>
          </a:prstGeom>
          <a:noFill/>
        </p:spPr>
      </p:pic>
      <p:pic>
        <p:nvPicPr>
          <p:cNvPr id="8" name="Picture 4" descr="Острый простатит"/>
          <p:cNvPicPr>
            <a:picLocks noChangeAspect="1" noChangeArrowheads="1"/>
          </p:cNvPicPr>
          <p:nvPr/>
        </p:nvPicPr>
        <p:blipFill>
          <a:blip r:embed="rId3" cstate="print"/>
          <a:srcRect/>
          <a:stretch>
            <a:fillRect/>
          </a:stretch>
        </p:blipFill>
        <p:spPr bwMode="auto">
          <a:xfrm>
            <a:off x="0" y="1000108"/>
            <a:ext cx="4286248" cy="299688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5651">
                                            <p:txEl>
                                              <p:pRg st="0" end="0"/>
                                            </p:txEl>
                                          </p:spTgt>
                                        </p:tgtEl>
                                        <p:attrNameLst>
                                          <p:attrName>style.visibility</p:attrName>
                                        </p:attrNameLst>
                                      </p:cBhvr>
                                      <p:to>
                                        <p:strVal val="visible"/>
                                      </p:to>
                                    </p:set>
                                    <p:animEffect transition="in" filter="blinds(horizontal)">
                                      <p:cBhvr>
                                        <p:cTn id="7" dur="500"/>
                                        <p:tgtEl>
                                          <p:spTgt spid="155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5651">
                                            <p:txEl>
                                              <p:pRg st="1" end="1"/>
                                            </p:txEl>
                                          </p:spTgt>
                                        </p:tgtEl>
                                        <p:attrNameLst>
                                          <p:attrName>style.visibility</p:attrName>
                                        </p:attrNameLst>
                                      </p:cBhvr>
                                      <p:to>
                                        <p:strVal val="visible"/>
                                      </p:to>
                                    </p:set>
                                    <p:animEffect transition="in" filter="blinds(horizontal)">
                                      <p:cBhvr>
                                        <p:cTn id="12" dur="500"/>
                                        <p:tgtEl>
                                          <p:spTgt spid="155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5651">
                                            <p:txEl>
                                              <p:pRg st="2" end="2"/>
                                            </p:txEl>
                                          </p:spTgt>
                                        </p:tgtEl>
                                        <p:attrNameLst>
                                          <p:attrName>style.visibility</p:attrName>
                                        </p:attrNameLst>
                                      </p:cBhvr>
                                      <p:to>
                                        <p:strVal val="visible"/>
                                      </p:to>
                                    </p:set>
                                    <p:animEffect transition="in" filter="blinds(horizontal)">
                                      <p:cBhvr>
                                        <p:cTn id="17" dur="500"/>
                                        <p:tgtEl>
                                          <p:spTgt spid="155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5651">
                                            <p:txEl>
                                              <p:pRg st="3" end="3"/>
                                            </p:txEl>
                                          </p:spTgt>
                                        </p:tgtEl>
                                        <p:attrNameLst>
                                          <p:attrName>style.visibility</p:attrName>
                                        </p:attrNameLst>
                                      </p:cBhvr>
                                      <p:to>
                                        <p:strVal val="visible"/>
                                      </p:to>
                                    </p:set>
                                    <p:animEffect transition="in" filter="blinds(horizontal)">
                                      <p:cBhvr>
                                        <p:cTn id="22" dur="500"/>
                                        <p:tgtEl>
                                          <p:spTgt spid="155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55651">
                                            <p:txEl>
                                              <p:pRg st="4" end="4"/>
                                            </p:txEl>
                                          </p:spTgt>
                                        </p:tgtEl>
                                        <p:attrNameLst>
                                          <p:attrName>style.visibility</p:attrName>
                                        </p:attrNameLst>
                                      </p:cBhvr>
                                      <p:to>
                                        <p:strVal val="visible"/>
                                      </p:to>
                                    </p:set>
                                    <p:animEffect transition="in" filter="blinds(horizontal)">
                                      <p:cBhvr>
                                        <p:cTn id="27" dur="500"/>
                                        <p:tgtEl>
                                          <p:spTgt spid="1556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55651">
                                            <p:txEl>
                                              <p:pRg st="5" end="5"/>
                                            </p:txEl>
                                          </p:spTgt>
                                        </p:tgtEl>
                                        <p:attrNameLst>
                                          <p:attrName>style.visibility</p:attrName>
                                        </p:attrNameLst>
                                      </p:cBhvr>
                                      <p:to>
                                        <p:strVal val="visible"/>
                                      </p:to>
                                    </p:set>
                                    <p:animEffect transition="in" filter="blinds(horizontal)">
                                      <p:cBhvr>
                                        <p:cTn id="32" dur="500"/>
                                        <p:tgtEl>
                                          <p:spTgt spid="155651">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5651">
                                            <p:txEl>
                                              <p:pRg st="0" end="0"/>
                                            </p:txEl>
                                          </p:spTgt>
                                        </p:tgtEl>
                                        <p:attrNameLst>
                                          <p:attrName>style.visibility</p:attrName>
                                        </p:attrNameLst>
                                      </p:cBhvr>
                                      <p:to>
                                        <p:strVal val="visible"/>
                                      </p:to>
                                    </p:set>
                                    <p:animEffect transition="in" filter="fade">
                                      <p:cBhvr>
                                        <p:cTn id="35" dur="2000"/>
                                        <p:tgtEl>
                                          <p:spTgt spid="155651">
                                            <p:txEl>
                                              <p:pRg st="0" end="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5651">
                                            <p:txEl>
                                              <p:pRg st="1" end="1"/>
                                            </p:txEl>
                                          </p:spTgt>
                                        </p:tgtEl>
                                        <p:attrNameLst>
                                          <p:attrName>style.visibility</p:attrName>
                                        </p:attrNameLst>
                                      </p:cBhvr>
                                      <p:to>
                                        <p:strVal val="visible"/>
                                      </p:to>
                                    </p:set>
                                    <p:animEffect transition="in" filter="fade">
                                      <p:cBhvr>
                                        <p:cTn id="38" dur="2000"/>
                                        <p:tgtEl>
                                          <p:spTgt spid="155651">
                                            <p:txEl>
                                              <p:pRg st="1" end="1"/>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5651">
                                            <p:txEl>
                                              <p:pRg st="2" end="2"/>
                                            </p:txEl>
                                          </p:spTgt>
                                        </p:tgtEl>
                                        <p:attrNameLst>
                                          <p:attrName>style.visibility</p:attrName>
                                        </p:attrNameLst>
                                      </p:cBhvr>
                                      <p:to>
                                        <p:strVal val="visible"/>
                                      </p:to>
                                    </p:set>
                                    <p:animEffect transition="in" filter="fade">
                                      <p:cBhvr>
                                        <p:cTn id="41" dur="2000"/>
                                        <p:tgtEl>
                                          <p:spTgt spid="155651">
                                            <p:txEl>
                                              <p:pRg st="2" end="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5651">
                                            <p:txEl>
                                              <p:pRg st="3" end="3"/>
                                            </p:txEl>
                                          </p:spTgt>
                                        </p:tgtEl>
                                        <p:attrNameLst>
                                          <p:attrName>style.visibility</p:attrName>
                                        </p:attrNameLst>
                                      </p:cBhvr>
                                      <p:to>
                                        <p:strVal val="visible"/>
                                      </p:to>
                                    </p:set>
                                    <p:animEffect transition="in" filter="fade">
                                      <p:cBhvr>
                                        <p:cTn id="44" dur="2000"/>
                                        <p:tgtEl>
                                          <p:spTgt spid="155651">
                                            <p:txEl>
                                              <p:pRg st="3" end="3"/>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55651">
                                            <p:txEl>
                                              <p:pRg st="4" end="4"/>
                                            </p:txEl>
                                          </p:spTgt>
                                        </p:tgtEl>
                                        <p:attrNameLst>
                                          <p:attrName>style.visibility</p:attrName>
                                        </p:attrNameLst>
                                      </p:cBhvr>
                                      <p:to>
                                        <p:strVal val="visible"/>
                                      </p:to>
                                    </p:set>
                                    <p:animEffect transition="in" filter="fade">
                                      <p:cBhvr>
                                        <p:cTn id="47" dur="2000"/>
                                        <p:tgtEl>
                                          <p:spTgt spid="155651">
                                            <p:txEl>
                                              <p:pRg st="4" end="4"/>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5651">
                                            <p:txEl>
                                              <p:pRg st="5" end="5"/>
                                            </p:txEl>
                                          </p:spTgt>
                                        </p:tgtEl>
                                        <p:attrNameLst>
                                          <p:attrName>style.visibility</p:attrName>
                                        </p:attrNameLst>
                                      </p:cBhvr>
                                      <p:to>
                                        <p:strVal val="visible"/>
                                      </p:to>
                                    </p:set>
                                    <p:animEffect transition="in" filter="fade">
                                      <p:cBhvr>
                                        <p:cTn id="50" dur="2000"/>
                                        <p:tgtEl>
                                          <p:spTgt spid="1556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 МРТ малого таза в диагностике заболеваний предстательной железы"/>
          <p:cNvPicPr>
            <a:picLocks noChangeAspect="1" noChangeArrowheads="1"/>
          </p:cNvPicPr>
          <p:nvPr/>
        </p:nvPicPr>
        <p:blipFill>
          <a:blip r:embed="rId2" cstate="print"/>
          <a:srcRect/>
          <a:stretch>
            <a:fillRect/>
          </a:stretch>
        </p:blipFill>
        <p:spPr bwMode="auto">
          <a:xfrm>
            <a:off x="1214414" y="428604"/>
            <a:ext cx="6917940" cy="4000528"/>
          </a:xfrm>
          <a:prstGeom prst="rect">
            <a:avLst/>
          </a:prstGeom>
          <a:noFill/>
        </p:spPr>
      </p:pic>
      <p:sp>
        <p:nvSpPr>
          <p:cNvPr id="3" name="TextBox 2"/>
          <p:cNvSpPr txBox="1"/>
          <p:nvPr/>
        </p:nvSpPr>
        <p:spPr>
          <a:xfrm>
            <a:off x="571472" y="5000636"/>
            <a:ext cx="7929618" cy="1200329"/>
          </a:xfrm>
          <a:prstGeom prst="rect">
            <a:avLst/>
          </a:prstGeom>
          <a:noFill/>
        </p:spPr>
        <p:txBody>
          <a:bodyPr wrap="square" rtlCol="0">
            <a:spAutoFit/>
          </a:bodyPr>
          <a:lstStyle/>
          <a:p>
            <a:r>
              <a:rPr lang="en-US" dirty="0"/>
              <a:t>Male., 45 years old. Acute prostatitis. On the presented tomograms in T2-VI the axial plane (a) and</a:t>
            </a:r>
            <a:endParaRPr lang="ru-RU" dirty="0"/>
          </a:p>
          <a:p>
            <a:r>
              <a:rPr lang="en-US" dirty="0"/>
              <a:t>T2 with fat suppression in the coronal plane is determined by an increase in the volume of the peripheral zone, its swelling.</a:t>
            </a:r>
            <a:endParaRPr lang="ru-RU" dirty="0"/>
          </a:p>
        </p:txBody>
      </p:sp>
      <p:sp>
        <p:nvSpPr>
          <p:cNvPr id="4" name="TextBox 3"/>
          <p:cNvSpPr txBox="1"/>
          <p:nvPr/>
        </p:nvSpPr>
        <p:spPr>
          <a:xfrm>
            <a:off x="1214414" y="4572008"/>
            <a:ext cx="571504" cy="369332"/>
          </a:xfrm>
          <a:prstGeom prst="rect">
            <a:avLst/>
          </a:prstGeom>
          <a:noFill/>
        </p:spPr>
        <p:txBody>
          <a:bodyPr wrap="square" rtlCol="0">
            <a:spAutoFit/>
          </a:bodyPr>
          <a:lstStyle/>
          <a:p>
            <a:r>
              <a:rPr lang="ru-RU" dirty="0"/>
              <a:t>А)</a:t>
            </a:r>
          </a:p>
        </p:txBody>
      </p:sp>
      <p:sp>
        <p:nvSpPr>
          <p:cNvPr id="5" name="TextBox 4"/>
          <p:cNvSpPr txBox="1"/>
          <p:nvPr/>
        </p:nvSpPr>
        <p:spPr>
          <a:xfrm>
            <a:off x="4643438" y="4643446"/>
            <a:ext cx="1000132" cy="369332"/>
          </a:xfrm>
          <a:prstGeom prst="rect">
            <a:avLst/>
          </a:prstGeom>
          <a:noFill/>
        </p:spPr>
        <p:txBody>
          <a:bodyPr wrap="square" rtlCol="0">
            <a:spAutoFit/>
          </a:bodyPr>
          <a:lstStyle/>
          <a:p>
            <a:r>
              <a:rPr lang="ru-RU" dirty="0"/>
              <a:t>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1000108"/>
            <a:ext cx="8143932" cy="1477328"/>
          </a:xfrm>
          <a:prstGeom prst="rect">
            <a:avLst/>
          </a:prstGeom>
          <a:noFill/>
        </p:spPr>
        <p:txBody>
          <a:bodyPr wrap="square" rtlCol="0">
            <a:spAutoFit/>
          </a:bodyPr>
          <a:lstStyle/>
          <a:p>
            <a:pPr>
              <a:buFont typeface="Wingdings" pitchFamily="2" charset="2"/>
              <a:buChar char="Ø"/>
            </a:pPr>
            <a:r>
              <a:rPr lang="en-US" dirty="0"/>
              <a:t>Heterogeneity of </a:t>
            </a:r>
            <a:r>
              <a:rPr lang="en-US" dirty="0" err="1"/>
              <a:t>echostructure</a:t>
            </a:r>
            <a:r>
              <a:rPr lang="en-US" dirty="0"/>
              <a:t>:</a:t>
            </a:r>
            <a:endParaRPr lang="ru-RU" dirty="0"/>
          </a:p>
          <a:p>
            <a:pPr>
              <a:buFont typeface="Wingdings" pitchFamily="2" charset="2"/>
              <a:buChar char="Ø"/>
            </a:pPr>
            <a:r>
              <a:rPr lang="en-US" dirty="0"/>
              <a:t>Multiple </a:t>
            </a:r>
            <a:r>
              <a:rPr lang="en-US" dirty="0" err="1"/>
              <a:t>hyperechogenic</a:t>
            </a:r>
            <a:r>
              <a:rPr lang="en-US" dirty="0"/>
              <a:t> areas (fibrosis, calcifications),</a:t>
            </a:r>
            <a:endParaRPr lang="ru-RU" dirty="0"/>
          </a:p>
          <a:p>
            <a:pPr>
              <a:buFont typeface="Wingdings" pitchFamily="2" charset="2"/>
              <a:buChar char="Ø"/>
            </a:pPr>
            <a:r>
              <a:rPr lang="en-US" dirty="0"/>
              <a:t>Cystic elements in the prostate</a:t>
            </a:r>
            <a:endParaRPr lang="ru-RU" dirty="0"/>
          </a:p>
          <a:p>
            <a:pPr>
              <a:buFont typeface="Wingdings" pitchFamily="2" charset="2"/>
              <a:buChar char="Ø"/>
            </a:pPr>
            <a:r>
              <a:rPr lang="en-US" dirty="0"/>
              <a:t>At an exacerbation there can be </a:t>
            </a:r>
            <a:r>
              <a:rPr lang="en-US" dirty="0" err="1"/>
              <a:t>hypoechogenic</a:t>
            </a:r>
            <a:r>
              <a:rPr lang="en-US" dirty="0"/>
              <a:t> sites</a:t>
            </a:r>
            <a:endParaRPr lang="ru-RU" dirty="0"/>
          </a:p>
          <a:p>
            <a:pPr>
              <a:buFont typeface="Wingdings" pitchFamily="2" charset="2"/>
              <a:buChar char="Ø"/>
            </a:pPr>
            <a:r>
              <a:rPr lang="en-US" dirty="0"/>
              <a:t>Blurring and unevenness of the contour (capsule) of the gland</a:t>
            </a:r>
            <a:endParaRPr lang="ru-RU" dirty="0"/>
          </a:p>
        </p:txBody>
      </p:sp>
      <p:pic>
        <p:nvPicPr>
          <p:cNvPr id="1028" name="Picture 4" descr="Картинки по запросу хронический простатит  рентген"/>
          <p:cNvPicPr>
            <a:picLocks noChangeAspect="1" noChangeArrowheads="1"/>
          </p:cNvPicPr>
          <p:nvPr/>
        </p:nvPicPr>
        <p:blipFill>
          <a:blip r:embed="rId2" cstate="print"/>
          <a:srcRect/>
          <a:stretch>
            <a:fillRect/>
          </a:stretch>
        </p:blipFill>
        <p:spPr bwMode="auto">
          <a:xfrm>
            <a:off x="642910" y="3643314"/>
            <a:ext cx="3601914" cy="2857520"/>
          </a:xfrm>
          <a:prstGeom prst="rect">
            <a:avLst/>
          </a:prstGeom>
          <a:noFill/>
        </p:spPr>
      </p:pic>
      <p:pic>
        <p:nvPicPr>
          <p:cNvPr id="4098" name="Picture 2" descr="Хронический простатит: склероз центральной зоны простаты."/>
          <p:cNvPicPr>
            <a:picLocks noChangeAspect="1" noChangeArrowheads="1"/>
          </p:cNvPicPr>
          <p:nvPr/>
        </p:nvPicPr>
        <p:blipFill>
          <a:blip r:embed="rId3" cstate="print"/>
          <a:srcRect/>
          <a:stretch>
            <a:fillRect/>
          </a:stretch>
        </p:blipFill>
        <p:spPr bwMode="auto">
          <a:xfrm>
            <a:off x="4857752" y="3286124"/>
            <a:ext cx="3714776" cy="2451755"/>
          </a:xfrm>
          <a:prstGeom prst="rect">
            <a:avLst/>
          </a:prstGeom>
          <a:noFill/>
        </p:spPr>
      </p:pic>
      <p:sp>
        <p:nvSpPr>
          <p:cNvPr id="5" name="TextBox 4"/>
          <p:cNvSpPr txBox="1"/>
          <p:nvPr/>
        </p:nvSpPr>
        <p:spPr>
          <a:xfrm>
            <a:off x="4857752" y="5857892"/>
            <a:ext cx="3571900" cy="646331"/>
          </a:xfrm>
          <a:prstGeom prst="rect">
            <a:avLst/>
          </a:prstGeom>
          <a:noFill/>
        </p:spPr>
        <p:txBody>
          <a:bodyPr wrap="square" rtlCol="0">
            <a:spAutoFit/>
          </a:bodyPr>
          <a:lstStyle/>
          <a:p>
            <a:r>
              <a:rPr lang="en-US"/>
              <a:t>Chronic prostatitis: sclerosis of the central zone of the prostate.</a:t>
            </a:r>
            <a:endParaRPr lang="ru-RU" dirty="0"/>
          </a:p>
        </p:txBody>
      </p:sp>
      <p:sp>
        <p:nvSpPr>
          <p:cNvPr id="6" name="TextBox 5"/>
          <p:cNvSpPr txBox="1"/>
          <p:nvPr/>
        </p:nvSpPr>
        <p:spPr>
          <a:xfrm>
            <a:off x="3071802" y="142852"/>
            <a:ext cx="3571900" cy="461665"/>
          </a:xfrm>
          <a:prstGeom prst="rect">
            <a:avLst/>
          </a:prstGeom>
          <a:noFill/>
        </p:spPr>
        <p:txBody>
          <a:bodyPr wrap="square" rtlCol="0">
            <a:spAutoFit/>
          </a:bodyPr>
          <a:lstStyle/>
          <a:p>
            <a:r>
              <a:rPr lang="en-US" sz="2400" dirty="0">
                <a:solidFill>
                  <a:srgbClr val="FFFF00"/>
                </a:solidFill>
                <a:latin typeface="Arial" pitchFamily="34" charset="0"/>
                <a:cs typeface="Arial" pitchFamily="34" charset="0"/>
              </a:rPr>
              <a:t>Chronic prostatitis</a:t>
            </a:r>
            <a:endParaRPr lang="ru-RU" dirty="0"/>
          </a:p>
        </p:txBody>
      </p:sp>
      <p:sp>
        <p:nvSpPr>
          <p:cNvPr id="9" name="TextBox 8"/>
          <p:cNvSpPr txBox="1"/>
          <p:nvPr/>
        </p:nvSpPr>
        <p:spPr>
          <a:xfrm>
            <a:off x="827584" y="479147"/>
            <a:ext cx="2143140" cy="646331"/>
          </a:xfrm>
          <a:prstGeom prst="rect">
            <a:avLst/>
          </a:prstGeom>
          <a:noFill/>
        </p:spPr>
        <p:txBody>
          <a:bodyPr wrap="square" rtlCol="0">
            <a:spAutoFit/>
          </a:bodyPr>
          <a:lstStyle/>
          <a:p>
            <a:r>
              <a:rPr lang="ru-RU" dirty="0">
                <a:solidFill>
                  <a:srgbClr val="FFFF00"/>
                </a:solidFill>
                <a:latin typeface="Arial" pitchFamily="34" charset="0"/>
                <a:cs typeface="Arial" pitchFamily="34" charset="0"/>
              </a:rPr>
              <a:t>ТрУЗД:</a:t>
            </a:r>
            <a:endParaRPr lang="ru-RU" dirty="0">
              <a:solidFill>
                <a:srgbClr val="FFC000"/>
              </a:solidFill>
              <a:latin typeface="Arial" pitchFamily="34" charset="0"/>
              <a:cs typeface="Arial" pitchFamily="34" charset="0"/>
            </a:endParaRP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a:xfrm>
            <a:off x="914400" y="142875"/>
            <a:ext cx="8229600" cy="365125"/>
          </a:xfrm>
        </p:spPr>
        <p:style>
          <a:lnRef idx="2">
            <a:schemeClr val="dk1">
              <a:shade val="50000"/>
            </a:schemeClr>
          </a:lnRef>
          <a:fillRef idx="1">
            <a:schemeClr val="dk1"/>
          </a:fillRef>
          <a:effectRef idx="0">
            <a:schemeClr val="dk1"/>
          </a:effectRef>
          <a:fontRef idx="minor">
            <a:schemeClr val="lt1"/>
          </a:fontRef>
        </p:style>
        <p:txBody>
          <a:bodyPr/>
          <a:lstStyle/>
          <a:p>
            <a:pPr algn="ctr"/>
            <a:r>
              <a:rPr lang="en-US" sz="2400" dirty="0">
                <a:solidFill>
                  <a:srgbClr val="FFFF00"/>
                </a:solidFill>
                <a:latin typeface="Arial" pitchFamily="34" charset="0"/>
                <a:cs typeface="Arial" pitchFamily="34" charset="0"/>
              </a:rPr>
              <a:t>Chronic prostatitis</a:t>
            </a:r>
            <a:endParaRPr lang="ru-RU" sz="2400" dirty="0">
              <a:solidFill>
                <a:srgbClr val="FFFF00"/>
              </a:solidFill>
              <a:latin typeface="Arial" pitchFamily="34" charset="0"/>
              <a:cs typeface="Arial" pitchFamily="34" charset="0"/>
            </a:endParaRPr>
          </a:p>
        </p:txBody>
      </p:sp>
      <p:pic>
        <p:nvPicPr>
          <p:cNvPr id="123908" name="Picture 4" descr="IMAGE_13-4"/>
          <p:cNvPicPr>
            <a:picLocks noChangeAspect="1" noChangeArrowheads="1"/>
          </p:cNvPicPr>
          <p:nvPr/>
        </p:nvPicPr>
        <p:blipFill>
          <a:blip r:embed="rId2" cstate="print"/>
          <a:srcRect l="6764" b="13599"/>
          <a:stretch>
            <a:fillRect/>
          </a:stretch>
        </p:blipFill>
        <p:spPr bwMode="auto">
          <a:xfrm>
            <a:off x="468313" y="765175"/>
            <a:ext cx="4967287" cy="3451225"/>
          </a:xfrm>
          <a:prstGeom prst="rect">
            <a:avLst/>
          </a:prstGeom>
          <a:noFill/>
        </p:spPr>
      </p:pic>
      <p:pic>
        <p:nvPicPr>
          <p:cNvPr id="123909" name="Picture 5" descr="IMAGE_13-2"/>
          <p:cNvPicPr>
            <a:picLocks noChangeAspect="1" noChangeArrowheads="1"/>
          </p:cNvPicPr>
          <p:nvPr/>
        </p:nvPicPr>
        <p:blipFill>
          <a:blip r:embed="rId3" cstate="print"/>
          <a:srcRect l="6248" b="18497"/>
          <a:stretch>
            <a:fillRect/>
          </a:stretch>
        </p:blipFill>
        <p:spPr bwMode="auto">
          <a:xfrm>
            <a:off x="4284663" y="2349500"/>
            <a:ext cx="4859337" cy="316865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0" y="44450"/>
            <a:ext cx="8229600" cy="1012825"/>
          </a:xfrm>
          <a:effectLst/>
        </p:spPr>
        <p:txBody>
          <a:bodyPr/>
          <a:lstStyle/>
          <a:p>
            <a:pPr algn="ctr"/>
            <a:r>
              <a:rPr lang="en-US" sz="3200" b="1" dirty="0" err="1">
                <a:solidFill>
                  <a:srgbClr val="FFFF00"/>
                </a:solidFill>
                <a:latin typeface="Times New Roman" pitchFamily="18" charset="0"/>
              </a:rPr>
              <a:t>Dopplerography</a:t>
            </a:r>
            <a:r>
              <a:rPr lang="en-US" sz="3200" b="1" dirty="0">
                <a:solidFill>
                  <a:srgbClr val="FFFF00"/>
                </a:solidFill>
                <a:latin typeface="Times New Roman" pitchFamily="18" charset="0"/>
              </a:rPr>
              <a:t>:</a:t>
            </a:r>
            <a:endParaRPr lang="ru-RU" sz="3200" b="1" dirty="0">
              <a:solidFill>
                <a:srgbClr val="FFFF00"/>
              </a:solidFill>
              <a:latin typeface="Times New Roman" pitchFamily="18" charset="0"/>
            </a:endParaRPr>
          </a:p>
        </p:txBody>
      </p:sp>
      <p:sp>
        <p:nvSpPr>
          <p:cNvPr id="101379" name="Rectangle 3"/>
          <p:cNvSpPr>
            <a:spLocks noGrp="1" noChangeArrowheads="1"/>
          </p:cNvSpPr>
          <p:nvPr>
            <p:ph type="body" idx="4294967295"/>
          </p:nvPr>
        </p:nvSpPr>
        <p:spPr>
          <a:xfrm>
            <a:off x="238125" y="4857760"/>
            <a:ext cx="8905875" cy="1495425"/>
          </a:xfrm>
          <a:effectLst/>
        </p:spPr>
        <p:txBody>
          <a:bodyPr>
            <a:normAutofit fontScale="85000" lnSpcReduction="20000"/>
          </a:bodyPr>
          <a:lstStyle/>
          <a:p>
            <a:pPr marL="0" indent="441325">
              <a:lnSpc>
                <a:spcPct val="120000"/>
              </a:lnSpc>
              <a:buFontTx/>
              <a:buAutoNum type="arabicPeriod"/>
            </a:pPr>
            <a:r>
              <a:rPr lang="en-US" sz="2400" dirty="0">
                <a:latin typeface="Arial" pitchFamily="34" charset="0"/>
                <a:cs typeface="Arial" pitchFamily="34" charset="0"/>
              </a:rPr>
              <a:t>Changes in vascular architecture</a:t>
            </a:r>
            <a:endParaRPr lang="ru-RU" sz="2400" dirty="0">
              <a:latin typeface="Arial" pitchFamily="34" charset="0"/>
              <a:cs typeface="Arial" pitchFamily="34" charset="0"/>
            </a:endParaRPr>
          </a:p>
          <a:p>
            <a:pPr marL="0" indent="441325">
              <a:lnSpc>
                <a:spcPct val="120000"/>
              </a:lnSpc>
              <a:buFontTx/>
              <a:buAutoNum type="arabicPeriod"/>
            </a:pPr>
            <a:r>
              <a:rPr lang="en-US" sz="2400" dirty="0">
                <a:latin typeface="Arial" pitchFamily="34" charset="0"/>
                <a:cs typeface="Arial" pitchFamily="34" charset="0"/>
              </a:rPr>
              <a:t>Diffuse reduction of vascularization with avascular areas in the scar zones</a:t>
            </a:r>
            <a:endParaRPr lang="ru-RU" sz="2400" dirty="0">
              <a:latin typeface="Arial" pitchFamily="34" charset="0"/>
              <a:cs typeface="Arial" pitchFamily="34" charset="0"/>
            </a:endParaRPr>
          </a:p>
          <a:p>
            <a:pPr marL="0" indent="441325">
              <a:lnSpc>
                <a:spcPct val="120000"/>
              </a:lnSpc>
              <a:buFontTx/>
              <a:buAutoNum type="arabicPeriod"/>
            </a:pPr>
            <a:r>
              <a:rPr lang="en-US" sz="2400" dirty="0">
                <a:latin typeface="Arial" pitchFamily="34" charset="0"/>
                <a:cs typeface="Arial" pitchFamily="34" charset="0"/>
              </a:rPr>
              <a:t>Artifacts of reflection of speed streams from echo density of sites</a:t>
            </a:r>
            <a:endParaRPr lang="ru-RU" sz="2400" dirty="0">
              <a:latin typeface="Arial" pitchFamily="34" charset="0"/>
              <a:cs typeface="Arial" pitchFamily="34" charset="0"/>
            </a:endParaRPr>
          </a:p>
        </p:txBody>
      </p:sp>
      <p:pic>
        <p:nvPicPr>
          <p:cNvPr id="101380" name="Picture 4" descr="Хронич простатит"/>
          <p:cNvPicPr>
            <a:picLocks noChangeAspect="1" noChangeArrowheads="1"/>
          </p:cNvPicPr>
          <p:nvPr/>
        </p:nvPicPr>
        <p:blipFill>
          <a:blip r:embed="rId2" cstate="print"/>
          <a:srcRect/>
          <a:stretch>
            <a:fillRect/>
          </a:stretch>
        </p:blipFill>
        <p:spPr bwMode="auto">
          <a:xfrm>
            <a:off x="142844" y="642918"/>
            <a:ext cx="5867400" cy="4086225"/>
          </a:xfrm>
          <a:prstGeom prst="rect">
            <a:avLst/>
          </a:prstGeom>
          <a:noFill/>
        </p:spPr>
      </p:pic>
      <p:pic>
        <p:nvPicPr>
          <p:cNvPr id="101381" name="Picture 5" descr="Калькул простатит"/>
          <p:cNvPicPr>
            <a:picLocks noChangeAspect="1" noChangeArrowheads="1"/>
          </p:cNvPicPr>
          <p:nvPr/>
        </p:nvPicPr>
        <p:blipFill>
          <a:blip r:embed="rId3" cstate="print"/>
          <a:srcRect/>
          <a:stretch>
            <a:fillRect/>
          </a:stretch>
        </p:blipFill>
        <p:spPr bwMode="auto">
          <a:xfrm>
            <a:off x="6000760" y="1214422"/>
            <a:ext cx="2943225" cy="2047875"/>
          </a:xfrm>
          <a:prstGeom prst="rect">
            <a:avLst/>
          </a:prstGeom>
          <a:noFill/>
        </p:spPr>
      </p:pic>
      <p:sp>
        <p:nvSpPr>
          <p:cNvPr id="2" name="Rectangle 1"/>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a:ln>
                  <a:noFill/>
                </a:ln>
                <a:solidFill>
                  <a:srgbClr val="5F6368"/>
                </a:solidFill>
                <a:effectLst/>
                <a:latin typeface="Arial" panose="020B0604020202020204" pitchFamily="34" charset="0"/>
              </a:rPr>
              <a:t>Doplerohrafiya:</a:t>
            </a:r>
            <a:endParaRPr kumimoji="0" lang="ru-RU" altLang="ru-RU"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a:ln>
                  <a:noFill/>
                </a:ln>
                <a:solidFill>
                  <a:srgbClr val="5F6368"/>
                </a:solidFill>
                <a:effectLst/>
                <a:latin typeface="Arial" panose="020B0604020202020204" pitchFamily="34" charset="0"/>
              </a:rPr>
              <a:t>14 / 5000</a:t>
            </a:r>
            <a:endParaRPr kumimoji="0" lang="ru-RU" altLang="ru-RU"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a:ln>
                  <a:noFill/>
                </a:ln>
                <a:solidFill>
                  <a:schemeClr val="tx1"/>
                </a:solidFill>
                <a:effectLst/>
                <a:latin typeface="Arial" panose="020B0604020202020204" pitchFamily="34" charset="0"/>
              </a:rPr>
              <a:t>Результаты перевода</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a:ln>
                  <a:noFill/>
                </a:ln>
                <a:solidFill>
                  <a:srgbClr val="000000"/>
                </a:solidFill>
                <a:effectLst/>
                <a:latin typeface="Arial" panose="020B0604020202020204" pitchFamily="34" charset="0"/>
              </a:rPr>
              <a:t>Dopplerography: </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4" name="Rectangle 3"/>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a:ln>
                  <a:noFill/>
                </a:ln>
                <a:solidFill>
                  <a:srgbClr val="5F6368"/>
                </a:solidFill>
                <a:effectLst/>
                <a:latin typeface="Arial" panose="020B0604020202020204" pitchFamily="34" charset="0"/>
              </a:rPr>
              <a:t>Doplerohrafiya:</a:t>
            </a:r>
            <a:endParaRPr kumimoji="0" lang="ru-RU" altLang="ru-RU"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solidFill>
                  <a:srgbClr val="5F6368"/>
                </a:solidFill>
                <a:effectLst/>
                <a:latin typeface="Arial" panose="020B0604020202020204" pitchFamily="34" charset="0"/>
              </a:rPr>
              <a:t>14 / 5000</a:t>
            </a:r>
            <a:endParaRPr kumimoji="0" lang="ru-RU"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Результаты перевода</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err="1">
                <a:ln>
                  <a:noFill/>
                </a:ln>
                <a:solidFill>
                  <a:srgbClr val="000000"/>
                </a:solidFill>
                <a:effectLst/>
                <a:latin typeface="Arial" panose="020B0604020202020204" pitchFamily="34" charset="0"/>
              </a:rPr>
              <a:t>Dopplerography</a:t>
            </a:r>
            <a:r>
              <a:rPr kumimoji="0" lang="ru-RU" altLang="ru-RU" sz="1800" b="0" i="0" u="none" strike="noStrike" cap="none" normalizeH="0" baseline="0" dirty="0">
                <a:ln>
                  <a:noFill/>
                </a:ln>
                <a:solidFill>
                  <a:srgbClr val="000000"/>
                </a:solidFill>
                <a:effectLst/>
                <a:latin typeface="Arial" panose="020B0604020202020204" pitchFamily="34" charset="0"/>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6" name="Прямоугольник 5"/>
          <p:cNvSpPr/>
          <p:nvPr/>
        </p:nvSpPr>
        <p:spPr>
          <a:xfrm>
            <a:off x="3669349" y="3244334"/>
            <a:ext cx="1805302" cy="369332"/>
          </a:xfrm>
          <a:prstGeom prst="rect">
            <a:avLst/>
          </a:prstGeom>
        </p:spPr>
        <p:txBody>
          <a:bodyPr wrap="none">
            <a:spAutoFit/>
          </a:bodyPr>
          <a:lstStyle/>
          <a:p>
            <a:r>
              <a:rPr lang="en-US" dirty="0" err="1"/>
              <a:t>Dopplerography</a:t>
            </a:r>
            <a:r>
              <a:rPr lang="en-US" dirty="0"/>
              <a:t>:</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fade">
                                      <p:cBhvr>
                                        <p:cTn id="7" dur="2000"/>
                                        <p:tgtEl>
                                          <p:spTgt spid="101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1379">
                                            <p:txEl>
                                              <p:pRg st="1" end="1"/>
                                            </p:txEl>
                                          </p:spTgt>
                                        </p:tgtEl>
                                        <p:attrNameLst>
                                          <p:attrName>style.visibility</p:attrName>
                                        </p:attrNameLst>
                                      </p:cBhvr>
                                      <p:to>
                                        <p:strVal val="visible"/>
                                      </p:to>
                                    </p:set>
                                    <p:animEffect transition="in" filter="fade">
                                      <p:cBhvr>
                                        <p:cTn id="12" dur="2000"/>
                                        <p:tgtEl>
                                          <p:spTgt spid="1013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1379">
                                            <p:txEl>
                                              <p:pRg st="2" end="2"/>
                                            </p:txEl>
                                          </p:spTgt>
                                        </p:tgtEl>
                                        <p:attrNameLst>
                                          <p:attrName>style.visibility</p:attrName>
                                        </p:attrNameLst>
                                      </p:cBhvr>
                                      <p:to>
                                        <p:strVal val="visible"/>
                                      </p:to>
                                    </p:set>
                                    <p:animEffect transition="in" filter="fade">
                                      <p:cBhvr>
                                        <p:cTn id="17" dur="2000"/>
                                        <p:tgtEl>
                                          <p:spTgt spid="1013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642918"/>
            <a:ext cx="8143932" cy="1200329"/>
          </a:xfrm>
          <a:prstGeom prst="rect">
            <a:avLst/>
          </a:prstGeom>
          <a:noFill/>
        </p:spPr>
        <p:txBody>
          <a:bodyPr wrap="square" rtlCol="0">
            <a:spAutoFit/>
          </a:bodyPr>
          <a:lstStyle/>
          <a:p>
            <a:pPr>
              <a:buFont typeface="Arial" pitchFamily="34" charset="0"/>
              <a:buChar char="•"/>
            </a:pPr>
            <a:r>
              <a:rPr lang="en-US" dirty="0"/>
              <a:t>Reduction of zonal differentiation of the prostate,</a:t>
            </a:r>
            <a:endParaRPr lang="ru-RU" dirty="0"/>
          </a:p>
          <a:p>
            <a:pPr>
              <a:buFont typeface="Arial" pitchFamily="34" charset="0"/>
              <a:buChar char="•"/>
            </a:pPr>
            <a:r>
              <a:rPr lang="en-US" dirty="0"/>
              <a:t>Diffuse and focal (linear structures) decrease in the intensity of the MR signal from the peripheral zone on the t2 (fibrosis);</a:t>
            </a:r>
            <a:endParaRPr lang="ru-RU" dirty="0"/>
          </a:p>
          <a:p>
            <a:pPr>
              <a:buFont typeface="Arial" pitchFamily="34" charset="0"/>
              <a:buChar char="•"/>
            </a:pPr>
            <a:r>
              <a:rPr lang="en-US" dirty="0"/>
              <a:t> </a:t>
            </a:r>
            <a:r>
              <a:rPr lang="en-US" dirty="0" err="1"/>
              <a:t>Hypointensive</a:t>
            </a:r>
            <a:r>
              <a:rPr lang="en-US" dirty="0"/>
              <a:t> rounded inclusions on t2 and t1 are </a:t>
            </a:r>
            <a:r>
              <a:rPr lang="en-US" dirty="0" err="1"/>
              <a:t>calcinates</a:t>
            </a:r>
            <a:endParaRPr lang="ru-RU" dirty="0"/>
          </a:p>
        </p:txBody>
      </p:sp>
      <p:sp>
        <p:nvSpPr>
          <p:cNvPr id="3" name="TextBox 2"/>
          <p:cNvSpPr txBox="1"/>
          <p:nvPr/>
        </p:nvSpPr>
        <p:spPr>
          <a:xfrm>
            <a:off x="2643174" y="0"/>
            <a:ext cx="4500594" cy="461665"/>
          </a:xfrm>
          <a:prstGeom prst="rect">
            <a:avLst/>
          </a:prstGeom>
          <a:noFill/>
        </p:spPr>
        <p:txBody>
          <a:bodyPr wrap="square" rtlCol="0">
            <a:spAutoFit/>
          </a:bodyPr>
          <a:lstStyle/>
          <a:p>
            <a:r>
              <a:rPr lang="en-US" sz="2400" dirty="0">
                <a:solidFill>
                  <a:srgbClr val="FFFF00"/>
                </a:solidFill>
                <a:latin typeface="Arial" pitchFamily="34" charset="0"/>
                <a:cs typeface="Arial" pitchFamily="34" charset="0"/>
              </a:rPr>
              <a:t>Chronic prostatitis</a:t>
            </a:r>
            <a:endParaRPr lang="ru-RU" dirty="0"/>
          </a:p>
        </p:txBody>
      </p:sp>
      <p:pic>
        <p:nvPicPr>
          <p:cNvPr id="39938" name="Picture 2" descr="Картинки по запросу хронический простатит мрт признаки"/>
          <p:cNvPicPr>
            <a:picLocks noChangeAspect="1" noChangeArrowheads="1"/>
          </p:cNvPicPr>
          <p:nvPr/>
        </p:nvPicPr>
        <p:blipFill>
          <a:blip r:embed="rId2" cstate="print"/>
          <a:srcRect/>
          <a:stretch>
            <a:fillRect/>
          </a:stretch>
        </p:blipFill>
        <p:spPr bwMode="auto">
          <a:xfrm>
            <a:off x="1357290" y="2500306"/>
            <a:ext cx="7143800" cy="42499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0" y="125413"/>
            <a:ext cx="9144000" cy="711200"/>
          </a:xfrm>
          <a:effectLst/>
        </p:spPr>
        <p:txBody>
          <a:bodyPr/>
          <a:lstStyle/>
          <a:p>
            <a:pPr algn="ctr"/>
            <a:r>
              <a:rPr lang="en-US" sz="2800" dirty="0">
                <a:solidFill>
                  <a:srgbClr val="FFFF00"/>
                </a:solidFill>
                <a:latin typeface="Arial" pitchFamily="34" charset="0"/>
                <a:cs typeface="Arial" pitchFamily="34" charset="0"/>
              </a:rPr>
              <a:t>Clinical symptoms of BPH</a:t>
            </a:r>
            <a:endParaRPr lang="ru-RU" sz="2800" dirty="0">
              <a:solidFill>
                <a:srgbClr val="FFFF00"/>
              </a:solidFill>
              <a:latin typeface="Arial" pitchFamily="34" charset="0"/>
              <a:cs typeface="Arial" pitchFamily="34" charset="0"/>
            </a:endParaRPr>
          </a:p>
        </p:txBody>
      </p:sp>
      <p:sp>
        <p:nvSpPr>
          <p:cNvPr id="62467" name="Rectangle 3"/>
          <p:cNvSpPr>
            <a:spLocks noGrp="1" noChangeArrowheads="1"/>
          </p:cNvSpPr>
          <p:nvPr>
            <p:ph type="body" idx="4294967295"/>
          </p:nvPr>
        </p:nvSpPr>
        <p:spPr>
          <a:xfrm>
            <a:off x="428596" y="642918"/>
            <a:ext cx="8215370" cy="6767513"/>
          </a:xfrm>
          <a:effectLst/>
        </p:spPr>
        <p:txBody>
          <a:bodyPr>
            <a:normAutofit/>
          </a:bodyPr>
          <a:lstStyle/>
          <a:p>
            <a:pPr marL="0" indent="0" defTabSz="1260475">
              <a:lnSpc>
                <a:spcPct val="120000"/>
              </a:lnSpc>
              <a:spcBef>
                <a:spcPct val="10000"/>
              </a:spcBef>
              <a:buFontTx/>
              <a:buAutoNum type="arabicPeriod"/>
            </a:pPr>
            <a:r>
              <a:rPr lang="en-US" sz="1600" dirty="0">
                <a:latin typeface="Arial" pitchFamily="34" charset="0"/>
                <a:cs typeface="Arial" pitchFamily="34" charset="0"/>
              </a:rPr>
              <a:t>Symptoms of lower urinary tract changes:   </a:t>
            </a:r>
            <a:endParaRPr lang="ru-RU" sz="1600" dirty="0">
              <a:latin typeface="Arial" pitchFamily="34" charset="0"/>
              <a:cs typeface="Arial" pitchFamily="34" charset="0"/>
            </a:endParaRPr>
          </a:p>
          <a:p>
            <a:pPr marL="0" indent="0" defTabSz="1260475">
              <a:lnSpc>
                <a:spcPct val="120000"/>
              </a:lnSpc>
              <a:spcBef>
                <a:spcPct val="10000"/>
              </a:spcBef>
              <a:buNone/>
            </a:pPr>
            <a:r>
              <a:rPr lang="en-US" sz="1600" dirty="0">
                <a:latin typeface="Arial" pitchFamily="34" charset="0"/>
                <a:cs typeface="Arial" pitchFamily="34" charset="0"/>
              </a:rPr>
              <a:t> - obstructive symptoms (mechanical compression of the bladder neck and prostatic urethra)</a:t>
            </a:r>
            <a:endParaRPr lang="ru-RU" sz="1600" dirty="0">
              <a:latin typeface="Arial" pitchFamily="34" charset="0"/>
              <a:cs typeface="Arial" pitchFamily="34" charset="0"/>
            </a:endParaRPr>
          </a:p>
          <a:p>
            <a:pPr marL="0" indent="0" defTabSz="1260475">
              <a:lnSpc>
                <a:spcPct val="120000"/>
              </a:lnSpc>
              <a:spcBef>
                <a:spcPct val="10000"/>
              </a:spcBef>
              <a:buNone/>
            </a:pPr>
            <a:r>
              <a:rPr lang="en-US" sz="1600" dirty="0">
                <a:latin typeface="Arial" pitchFamily="34" charset="0"/>
                <a:cs typeface="Arial" pitchFamily="34" charset="0"/>
              </a:rPr>
              <a:t> - difficulty urinating, sluggish urine flow, increased duration of urination, feeling of incomplete emptying of the bladder, etc.   </a:t>
            </a:r>
            <a:endParaRPr lang="ru-RU" sz="1600" dirty="0">
              <a:latin typeface="Arial" pitchFamily="34" charset="0"/>
              <a:cs typeface="Arial" pitchFamily="34" charset="0"/>
            </a:endParaRPr>
          </a:p>
          <a:p>
            <a:pPr marL="0" indent="0" defTabSz="1260475">
              <a:lnSpc>
                <a:spcPct val="120000"/>
              </a:lnSpc>
              <a:spcBef>
                <a:spcPct val="10000"/>
              </a:spcBef>
              <a:buNone/>
            </a:pPr>
            <a:r>
              <a:rPr lang="en-US" sz="1600" dirty="0">
                <a:latin typeface="Arial" pitchFamily="34" charset="0"/>
                <a:cs typeface="Arial" pitchFamily="34" charset="0"/>
              </a:rPr>
              <a:t> - </a:t>
            </a:r>
            <a:r>
              <a:rPr lang="en-US" sz="1600" dirty="0" err="1">
                <a:latin typeface="Arial" pitchFamily="34" charset="0"/>
                <a:cs typeface="Arial" pitchFamily="34" charset="0"/>
              </a:rPr>
              <a:t>irritative</a:t>
            </a:r>
            <a:r>
              <a:rPr lang="en-US" sz="1600" dirty="0">
                <a:latin typeface="Arial" pitchFamily="34" charset="0"/>
                <a:cs typeface="Arial" pitchFamily="34" charset="0"/>
              </a:rPr>
              <a:t> symptoms (dysfunction of the detrusor, bladder sphincters, receptors of the bladder neck and prostatic urethra)</a:t>
            </a:r>
            <a:endParaRPr lang="ru-RU" sz="1600" dirty="0">
              <a:latin typeface="Arial" pitchFamily="34" charset="0"/>
              <a:cs typeface="Arial" pitchFamily="34" charset="0"/>
            </a:endParaRPr>
          </a:p>
          <a:p>
            <a:pPr marL="0" indent="0" defTabSz="1260475">
              <a:lnSpc>
                <a:spcPct val="120000"/>
              </a:lnSpc>
              <a:spcBef>
                <a:spcPct val="10000"/>
              </a:spcBef>
              <a:buNone/>
            </a:pPr>
            <a:r>
              <a:rPr lang="en-US" sz="1600" dirty="0">
                <a:latin typeface="Arial" pitchFamily="34" charset="0"/>
                <a:cs typeface="Arial" pitchFamily="34" charset="0"/>
              </a:rPr>
              <a:t> - </a:t>
            </a:r>
            <a:r>
              <a:rPr lang="en-US" sz="1600" dirty="0" err="1">
                <a:latin typeface="Arial" pitchFamily="34" charset="0"/>
                <a:cs typeface="Arial" pitchFamily="34" charset="0"/>
              </a:rPr>
              <a:t>nocturia</a:t>
            </a:r>
            <a:r>
              <a:rPr lang="en-US" sz="1600" dirty="0">
                <a:latin typeface="Arial" pitchFamily="34" charset="0"/>
                <a:cs typeface="Arial" pitchFamily="34" charset="0"/>
              </a:rPr>
              <a:t>, </a:t>
            </a:r>
            <a:r>
              <a:rPr lang="en-US" sz="1600" dirty="0" err="1">
                <a:latin typeface="Arial" pitchFamily="34" charset="0"/>
                <a:cs typeface="Arial" pitchFamily="34" charset="0"/>
              </a:rPr>
              <a:t>pollakiuria</a:t>
            </a:r>
            <a:r>
              <a:rPr lang="en-US" sz="1600" dirty="0">
                <a:latin typeface="Arial" pitchFamily="34" charset="0"/>
                <a:cs typeface="Arial" pitchFamily="34" charset="0"/>
              </a:rPr>
              <a:t>, false urge to urinate, urinary incontinence.</a:t>
            </a:r>
            <a:endParaRPr lang="ru-RU" sz="1600" dirty="0">
              <a:latin typeface="Arial" pitchFamily="34" charset="0"/>
              <a:cs typeface="Arial" pitchFamily="34" charset="0"/>
            </a:endParaRPr>
          </a:p>
          <a:p>
            <a:pPr marL="0" indent="0" defTabSz="1260475">
              <a:lnSpc>
                <a:spcPct val="120000"/>
              </a:lnSpc>
              <a:spcBef>
                <a:spcPct val="10000"/>
              </a:spcBef>
              <a:buNone/>
            </a:pPr>
            <a:r>
              <a:rPr lang="en-US" sz="1600" dirty="0">
                <a:latin typeface="Arial" pitchFamily="34" charset="0"/>
                <a:cs typeface="Arial" pitchFamily="34" charset="0"/>
              </a:rPr>
              <a:t>2. Symptoms of secondary changes in the kidneys and upper urinary tract;</a:t>
            </a:r>
            <a:endParaRPr lang="ru-RU" sz="1600" dirty="0">
              <a:latin typeface="Arial" pitchFamily="34" charset="0"/>
              <a:cs typeface="Arial" pitchFamily="34" charset="0"/>
            </a:endParaRPr>
          </a:p>
          <a:p>
            <a:pPr marL="0" indent="0" defTabSz="1260475">
              <a:lnSpc>
                <a:spcPct val="120000"/>
              </a:lnSpc>
              <a:spcBef>
                <a:spcPct val="10000"/>
              </a:spcBef>
              <a:buNone/>
            </a:pPr>
            <a:r>
              <a:rPr lang="en-US" sz="1600" dirty="0">
                <a:latin typeface="Arial" pitchFamily="34" charset="0"/>
                <a:cs typeface="Arial" pitchFamily="34" charset="0"/>
              </a:rPr>
              <a:t>3. Symptoms of complications of the disease.</a:t>
            </a:r>
            <a:endParaRPr lang="ru-RU" sz="1600" dirty="0">
              <a:latin typeface="Arial" pitchFamily="34" charset="0"/>
              <a:cs typeface="Arial" pitchFamily="34" charset="0"/>
            </a:endParaRPr>
          </a:p>
        </p:txBody>
      </p:sp>
      <p:pic>
        <p:nvPicPr>
          <p:cNvPr id="4" name="Picture 3" descr="prostata_adenoma1"/>
          <p:cNvPicPr>
            <a:picLocks noChangeAspect="1" noChangeArrowheads="1"/>
          </p:cNvPicPr>
          <p:nvPr/>
        </p:nvPicPr>
        <p:blipFill>
          <a:blip r:embed="rId2" cstate="print"/>
          <a:srcRect/>
          <a:stretch>
            <a:fillRect/>
          </a:stretch>
        </p:blipFill>
        <p:spPr bwMode="auto">
          <a:xfrm>
            <a:off x="1357290" y="4071942"/>
            <a:ext cx="2141554" cy="2657925"/>
          </a:xfrm>
          <a:prstGeom prst="rect">
            <a:avLst/>
          </a:prstGeom>
          <a:noFill/>
        </p:spPr>
      </p:pic>
      <p:pic>
        <p:nvPicPr>
          <p:cNvPr id="5" name="Picture 4" descr="prostata_adenoma2"/>
          <p:cNvPicPr>
            <a:picLocks noChangeAspect="1" noChangeArrowheads="1"/>
          </p:cNvPicPr>
          <p:nvPr/>
        </p:nvPicPr>
        <p:blipFill>
          <a:blip r:embed="rId3" cstate="print"/>
          <a:srcRect/>
          <a:stretch>
            <a:fillRect/>
          </a:stretch>
        </p:blipFill>
        <p:spPr bwMode="auto">
          <a:xfrm>
            <a:off x="3786182" y="4071942"/>
            <a:ext cx="2000264" cy="26883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xfrm>
            <a:off x="0" y="188913"/>
            <a:ext cx="8229600" cy="360362"/>
          </a:xfrm>
          <a:effectLst/>
        </p:spPr>
        <p:txBody>
          <a:bodyPr/>
          <a:lstStyle/>
          <a:p>
            <a:pPr algn="ctr"/>
            <a:r>
              <a:rPr lang="en-US" sz="2400" dirty="0">
                <a:solidFill>
                  <a:srgbClr val="FFFF00"/>
                </a:solidFill>
                <a:latin typeface="Arial" pitchFamily="34" charset="0"/>
                <a:cs typeface="Arial" pitchFamily="34" charset="0"/>
              </a:rPr>
              <a:t>Ultrasound symptoms of BPH</a:t>
            </a:r>
            <a:endParaRPr lang="ru-RU" sz="2400" dirty="0">
              <a:solidFill>
                <a:srgbClr val="FFFF00"/>
              </a:solidFill>
              <a:latin typeface="Arial" pitchFamily="34" charset="0"/>
              <a:cs typeface="Arial" pitchFamily="34" charset="0"/>
            </a:endParaRPr>
          </a:p>
        </p:txBody>
      </p:sp>
      <p:sp>
        <p:nvSpPr>
          <p:cNvPr id="66563" name="Rectangle 3"/>
          <p:cNvSpPr>
            <a:spLocks noGrp="1" noChangeArrowheads="1"/>
          </p:cNvSpPr>
          <p:nvPr>
            <p:ph type="body" idx="4294967295"/>
          </p:nvPr>
        </p:nvSpPr>
        <p:spPr>
          <a:xfrm>
            <a:off x="0" y="642918"/>
            <a:ext cx="8434388" cy="5543550"/>
          </a:xfrm>
          <a:effectLst/>
        </p:spPr>
        <p:txBody>
          <a:bodyPr>
            <a:normAutofit/>
          </a:bodyPr>
          <a:lstStyle/>
          <a:p>
            <a:pPr marL="0" indent="174625">
              <a:lnSpc>
                <a:spcPct val="110000"/>
              </a:lnSpc>
            </a:pPr>
            <a:r>
              <a:rPr lang="en-US" sz="1600" dirty="0">
                <a:latin typeface="Arial" pitchFamily="34" charset="0"/>
                <a:cs typeface="Arial" pitchFamily="34" charset="0"/>
              </a:rPr>
              <a:t>increase in size (more than 40 ml), change in shape (spherical, elongated with penetration into the bladder cavity) </a:t>
            </a:r>
            <a:endParaRPr lang="ru-RU" sz="1600" dirty="0">
              <a:latin typeface="Arial" pitchFamily="34" charset="0"/>
              <a:cs typeface="Arial" pitchFamily="34" charset="0"/>
            </a:endParaRPr>
          </a:p>
          <a:p>
            <a:pPr marL="0" indent="174625">
              <a:lnSpc>
                <a:spcPct val="110000"/>
              </a:lnSpc>
            </a:pPr>
            <a:r>
              <a:rPr lang="en-US" sz="1600" dirty="0">
                <a:latin typeface="Arial" pitchFamily="34" charset="0"/>
                <a:cs typeface="Arial" pitchFamily="34" charset="0"/>
              </a:rPr>
              <a:t>change in the zonal ratio (increase in the central part of the gland, thinning of the peripheral) </a:t>
            </a:r>
            <a:endParaRPr lang="ru-RU" sz="1600" dirty="0">
              <a:latin typeface="Arial" pitchFamily="34" charset="0"/>
              <a:cs typeface="Arial" pitchFamily="34" charset="0"/>
            </a:endParaRPr>
          </a:p>
          <a:p>
            <a:pPr marL="0" indent="174625">
              <a:lnSpc>
                <a:spcPct val="110000"/>
              </a:lnSpc>
            </a:pPr>
            <a:r>
              <a:rPr lang="en-US" sz="1600" dirty="0">
                <a:latin typeface="Arial" pitchFamily="34" charset="0"/>
                <a:cs typeface="Arial" pitchFamily="34" charset="0"/>
              </a:rPr>
              <a:t>increasing echogenicity in the Central part of the nodal or diffuse type</a:t>
            </a:r>
            <a:endParaRPr lang="ru-RU" sz="1600" dirty="0">
              <a:latin typeface="Arial" pitchFamily="34" charset="0"/>
              <a:cs typeface="Arial" pitchFamily="34" charset="0"/>
            </a:endParaRPr>
          </a:p>
          <a:p>
            <a:pPr marL="0" indent="174625">
              <a:lnSpc>
                <a:spcPct val="110000"/>
              </a:lnSpc>
            </a:pPr>
            <a:r>
              <a:rPr lang="en-US" sz="1600" dirty="0">
                <a:latin typeface="Arial" pitchFamily="34" charset="0"/>
                <a:cs typeface="Arial" pitchFamily="34" charset="0"/>
              </a:rPr>
              <a:t>formation of a </a:t>
            </a:r>
            <a:r>
              <a:rPr lang="en-US" sz="1600" dirty="0" err="1">
                <a:latin typeface="Arial" pitchFamily="34" charset="0"/>
                <a:cs typeface="Arial" pitchFamily="34" charset="0"/>
              </a:rPr>
              <a:t>hyperechoic</a:t>
            </a:r>
            <a:r>
              <a:rPr lang="en-US" sz="1600" dirty="0">
                <a:latin typeface="Arial" pitchFamily="34" charset="0"/>
                <a:cs typeface="Arial" pitchFamily="34" charset="0"/>
              </a:rPr>
              <a:t> "surgical" </a:t>
            </a:r>
            <a:r>
              <a:rPr lang="en-US" sz="1600" dirty="0" err="1">
                <a:latin typeface="Arial" pitchFamily="34" charset="0"/>
                <a:cs typeface="Arial" pitchFamily="34" charset="0"/>
              </a:rPr>
              <a:t>capsulepredominance</a:t>
            </a:r>
            <a:r>
              <a:rPr lang="en-US" sz="1600" dirty="0">
                <a:latin typeface="Arial" pitchFamily="34" charset="0"/>
                <a:cs typeface="Arial" pitchFamily="34" charset="0"/>
              </a:rPr>
              <a:t> of </a:t>
            </a:r>
            <a:r>
              <a:rPr lang="en-US" sz="1600" dirty="0" err="1">
                <a:latin typeface="Arial" pitchFamily="34" charset="0"/>
                <a:cs typeface="Arial" pitchFamily="34" charset="0"/>
              </a:rPr>
              <a:t>periurethral</a:t>
            </a:r>
            <a:r>
              <a:rPr lang="en-US" sz="1600" dirty="0">
                <a:latin typeface="Arial" pitchFamily="34" charset="0"/>
                <a:cs typeface="Arial" pitchFamily="34" charset="0"/>
              </a:rPr>
              <a:t> group of vessels over capsular (Doppler scan)</a:t>
            </a:r>
            <a:endParaRPr lang="ru-RU" sz="1600" dirty="0">
              <a:latin typeface="Arial" pitchFamily="34" charset="0"/>
              <a:cs typeface="Arial" pitchFamily="34" charset="0"/>
            </a:endParaRPr>
          </a:p>
          <a:p>
            <a:pPr marL="0" indent="174625">
              <a:lnSpc>
                <a:spcPct val="110000"/>
              </a:lnSpc>
            </a:pPr>
            <a:r>
              <a:rPr lang="en-US" sz="1600" dirty="0">
                <a:latin typeface="Arial" pitchFamily="34" charset="0"/>
                <a:cs typeface="Arial" pitchFamily="34" charset="0"/>
              </a:rPr>
              <a:t>no signs of invasive </a:t>
            </a:r>
            <a:r>
              <a:rPr lang="en-US" sz="1600" dirty="0" err="1">
                <a:latin typeface="Arial" pitchFamily="34" charset="0"/>
                <a:cs typeface="Arial" pitchFamily="34" charset="0"/>
              </a:rPr>
              <a:t>growthSigns</a:t>
            </a:r>
            <a:r>
              <a:rPr lang="en-US" sz="1600" dirty="0">
                <a:latin typeface="Arial" pitchFamily="34" charset="0"/>
                <a:cs typeface="Arial" pitchFamily="34" charset="0"/>
              </a:rPr>
              <a:t> of </a:t>
            </a:r>
            <a:r>
              <a:rPr lang="en-US" sz="1600" dirty="0" err="1">
                <a:latin typeface="Arial" pitchFamily="34" charset="0"/>
                <a:cs typeface="Arial" pitchFamily="34" charset="0"/>
              </a:rPr>
              <a:t>infravesical</a:t>
            </a:r>
            <a:r>
              <a:rPr lang="en-US" sz="1600" dirty="0">
                <a:latin typeface="Arial" pitchFamily="34" charset="0"/>
                <a:cs typeface="Arial" pitchFamily="34" charset="0"/>
              </a:rPr>
              <a:t> obstruction: trabecular bladder + </a:t>
            </a:r>
            <a:r>
              <a:rPr lang="en-US" sz="1600" dirty="0" err="1">
                <a:latin typeface="Arial" pitchFamily="34" charset="0"/>
                <a:cs typeface="Arial" pitchFamily="34" charset="0"/>
              </a:rPr>
              <a:t>diverticula;hydroureteronephrosis</a:t>
            </a:r>
            <a:endParaRPr lang="ru-RU" sz="1600" dirty="0">
              <a:latin typeface="Arial" pitchFamily="34" charset="0"/>
              <a:cs typeface="Arial" pitchFamily="34" charset="0"/>
            </a:endParaRPr>
          </a:p>
        </p:txBody>
      </p:sp>
      <p:pic>
        <p:nvPicPr>
          <p:cNvPr id="4" name="Picture 4" descr="периуретральные железы"/>
          <p:cNvPicPr>
            <a:picLocks noChangeAspect="1" noChangeArrowheads="1"/>
          </p:cNvPicPr>
          <p:nvPr/>
        </p:nvPicPr>
        <p:blipFill>
          <a:blip r:embed="rId2" cstate="print"/>
          <a:srcRect/>
          <a:stretch>
            <a:fillRect/>
          </a:stretch>
        </p:blipFill>
        <p:spPr bwMode="auto">
          <a:xfrm>
            <a:off x="5735099" y="4357694"/>
            <a:ext cx="3408901" cy="2500306"/>
          </a:xfrm>
          <a:prstGeom prst="rect">
            <a:avLst/>
          </a:prstGeom>
          <a:noFill/>
        </p:spPr>
      </p:pic>
      <p:pic>
        <p:nvPicPr>
          <p:cNvPr id="36866" name="Picture 2" descr="УЗИ простаты"/>
          <p:cNvPicPr>
            <a:picLocks noChangeAspect="1" noChangeArrowheads="1"/>
          </p:cNvPicPr>
          <p:nvPr/>
        </p:nvPicPr>
        <p:blipFill>
          <a:blip r:embed="rId3" cstate="print"/>
          <a:srcRect/>
          <a:stretch>
            <a:fillRect/>
          </a:stretch>
        </p:blipFill>
        <p:spPr bwMode="auto">
          <a:xfrm>
            <a:off x="3161194" y="4941168"/>
            <a:ext cx="2625231" cy="17501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dissolve">
                                      <p:cBhvr>
                                        <p:cTn id="7" dur="500"/>
                                        <p:tgtEl>
                                          <p:spTgt spid="66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dissolve">
                                      <p:cBhvr>
                                        <p:cTn id="12" dur="500"/>
                                        <p:tgtEl>
                                          <p:spTgt spid="66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6563">
                                            <p:txEl>
                                              <p:pRg st="2" end="2"/>
                                            </p:txEl>
                                          </p:spTgt>
                                        </p:tgtEl>
                                        <p:attrNameLst>
                                          <p:attrName>style.visibility</p:attrName>
                                        </p:attrNameLst>
                                      </p:cBhvr>
                                      <p:to>
                                        <p:strVal val="visible"/>
                                      </p:to>
                                    </p:set>
                                    <p:animEffect transition="in" filter="dissolve">
                                      <p:cBhvr>
                                        <p:cTn id="17" dur="500"/>
                                        <p:tgtEl>
                                          <p:spTgt spid="66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6563">
                                            <p:txEl>
                                              <p:pRg st="3" end="3"/>
                                            </p:txEl>
                                          </p:spTgt>
                                        </p:tgtEl>
                                        <p:attrNameLst>
                                          <p:attrName>style.visibility</p:attrName>
                                        </p:attrNameLst>
                                      </p:cBhvr>
                                      <p:to>
                                        <p:strVal val="visible"/>
                                      </p:to>
                                    </p:set>
                                    <p:animEffect transition="in" filter="dissolve">
                                      <p:cBhvr>
                                        <p:cTn id="22" dur="500"/>
                                        <p:tgtEl>
                                          <p:spTgt spid="66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6563">
                                            <p:txEl>
                                              <p:pRg st="4" end="4"/>
                                            </p:txEl>
                                          </p:spTgt>
                                        </p:tgtEl>
                                        <p:attrNameLst>
                                          <p:attrName>style.visibility</p:attrName>
                                        </p:attrNameLst>
                                      </p:cBhvr>
                                      <p:to>
                                        <p:strVal val="visible"/>
                                      </p:to>
                                    </p:set>
                                    <p:animEffect transition="in" filter="dissolve">
                                      <p:cBhvr>
                                        <p:cTn id="27" dur="500"/>
                                        <p:tgtEl>
                                          <p:spTgt spid="66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571472" y="142852"/>
            <a:ext cx="8229600" cy="431800"/>
          </a:xfrm>
          <a:effectLst/>
        </p:spPr>
        <p:txBody>
          <a:bodyPr/>
          <a:lstStyle/>
          <a:p>
            <a:pPr algn="ctr"/>
            <a:r>
              <a:rPr lang="en-US" sz="2400" dirty="0">
                <a:solidFill>
                  <a:srgbClr val="FFFF00"/>
                </a:solidFill>
                <a:latin typeface="Arial" pitchFamily="34" charset="0"/>
                <a:cs typeface="Arial" pitchFamily="34" charset="0"/>
              </a:rPr>
              <a:t>Ultrasound symptoms of BPH (Doppler scan</a:t>
            </a:r>
            <a:r>
              <a:rPr lang="ru-RU" sz="2400" dirty="0">
                <a:solidFill>
                  <a:srgbClr val="FFFF00"/>
                </a:solidFill>
                <a:latin typeface="Arial" pitchFamily="34" charset="0"/>
                <a:cs typeface="Arial" pitchFamily="34" charset="0"/>
              </a:rPr>
              <a:t>)</a:t>
            </a:r>
          </a:p>
        </p:txBody>
      </p:sp>
      <p:sp>
        <p:nvSpPr>
          <p:cNvPr id="65539" name="Rectangle 3"/>
          <p:cNvSpPr>
            <a:spLocks noGrp="1" noChangeArrowheads="1"/>
          </p:cNvSpPr>
          <p:nvPr>
            <p:ph type="body" idx="4294967295"/>
          </p:nvPr>
        </p:nvSpPr>
        <p:spPr>
          <a:xfrm>
            <a:off x="142844" y="4500570"/>
            <a:ext cx="5292725" cy="2520950"/>
          </a:xfrm>
          <a:effectLst/>
        </p:spPr>
        <p:txBody>
          <a:bodyPr>
            <a:normAutofit/>
          </a:bodyPr>
          <a:lstStyle/>
          <a:p>
            <a:pPr marL="0" indent="441325">
              <a:lnSpc>
                <a:spcPct val="120000"/>
              </a:lnSpc>
              <a:buFontTx/>
              <a:buAutoNum type="arabicPeriod"/>
            </a:pPr>
            <a:r>
              <a:rPr lang="en-US" sz="1800" dirty="0">
                <a:latin typeface="Arial" pitchFamily="34" charset="0"/>
                <a:cs typeface="Arial" pitchFamily="34" charset="0"/>
              </a:rPr>
              <a:t>The predominance of the </a:t>
            </a:r>
            <a:r>
              <a:rPr lang="en-US" sz="1800" dirty="0" err="1">
                <a:latin typeface="Arial" pitchFamily="34" charset="0"/>
                <a:cs typeface="Arial" pitchFamily="34" charset="0"/>
              </a:rPr>
              <a:t>periurethral</a:t>
            </a:r>
            <a:r>
              <a:rPr lang="en-US" sz="1800" dirty="0">
                <a:latin typeface="Arial" pitchFamily="34" charset="0"/>
                <a:cs typeface="Arial" pitchFamily="34" charset="0"/>
              </a:rPr>
              <a:t> group of vessels over the capsular  </a:t>
            </a:r>
            <a:endParaRPr lang="ru-RU" sz="1800" dirty="0">
              <a:latin typeface="Arial" pitchFamily="34" charset="0"/>
              <a:cs typeface="Arial" pitchFamily="34" charset="0"/>
            </a:endParaRPr>
          </a:p>
          <a:p>
            <a:pPr marL="0" indent="441325">
              <a:lnSpc>
                <a:spcPct val="120000"/>
              </a:lnSpc>
              <a:buFontTx/>
              <a:buAutoNum type="arabicPeriod"/>
            </a:pPr>
            <a:r>
              <a:rPr lang="en-US" sz="1800" dirty="0">
                <a:latin typeface="Arial" pitchFamily="34" charset="0"/>
                <a:cs typeface="Arial" pitchFamily="34" charset="0"/>
              </a:rPr>
              <a:t> Curvature of blood vessels  </a:t>
            </a:r>
            <a:endParaRPr lang="ru-RU" sz="1800" dirty="0">
              <a:latin typeface="Arial" pitchFamily="34" charset="0"/>
              <a:cs typeface="Arial" pitchFamily="34" charset="0"/>
            </a:endParaRPr>
          </a:p>
          <a:p>
            <a:pPr marL="0" indent="441325">
              <a:lnSpc>
                <a:spcPct val="120000"/>
              </a:lnSpc>
              <a:buFontTx/>
              <a:buAutoNum type="arabicPeriod"/>
            </a:pPr>
            <a:r>
              <a:rPr lang="en-US" sz="1800" dirty="0">
                <a:latin typeface="Arial" pitchFamily="34" charset="0"/>
                <a:cs typeface="Arial" pitchFamily="34" charset="0"/>
              </a:rPr>
              <a:t> Depletion of vascular pattern</a:t>
            </a:r>
            <a:endParaRPr lang="ru-RU" sz="1800" dirty="0">
              <a:latin typeface="Arial" pitchFamily="34" charset="0"/>
              <a:cs typeface="Arial" pitchFamily="34" charset="0"/>
            </a:endParaRPr>
          </a:p>
        </p:txBody>
      </p:sp>
      <p:pic>
        <p:nvPicPr>
          <p:cNvPr id="65542" name="Picture 6" descr="IMAGE002"/>
          <p:cNvPicPr>
            <a:picLocks noChangeAspect="1" noChangeArrowheads="1"/>
          </p:cNvPicPr>
          <p:nvPr/>
        </p:nvPicPr>
        <p:blipFill>
          <a:blip r:embed="rId2" cstate="print"/>
          <a:srcRect l="44292" t="34172" r="19156"/>
          <a:stretch>
            <a:fillRect/>
          </a:stretch>
        </p:blipFill>
        <p:spPr bwMode="auto">
          <a:xfrm>
            <a:off x="5470525" y="981075"/>
            <a:ext cx="3421063" cy="4392613"/>
          </a:xfrm>
          <a:prstGeom prst="rect">
            <a:avLst/>
          </a:prstGeom>
          <a:noFill/>
          <a:ln w="19050">
            <a:solidFill>
              <a:srgbClr val="FFFF00"/>
            </a:solidFill>
            <a:miter lim="800000"/>
            <a:headEnd/>
            <a:tailEnd/>
          </a:ln>
        </p:spPr>
      </p:pic>
      <p:pic>
        <p:nvPicPr>
          <p:cNvPr id="65543" name="Picture 7" descr="Простата энерг допплер"/>
          <p:cNvPicPr>
            <a:picLocks noChangeAspect="1" noChangeArrowheads="1"/>
          </p:cNvPicPr>
          <p:nvPr/>
        </p:nvPicPr>
        <p:blipFill>
          <a:blip r:embed="rId3" cstate="print">
            <a:lum bright="-18000" contrast="18000"/>
          </a:blip>
          <a:srcRect/>
          <a:stretch>
            <a:fillRect/>
          </a:stretch>
        </p:blipFill>
        <p:spPr bwMode="auto">
          <a:xfrm>
            <a:off x="250825" y="1052513"/>
            <a:ext cx="5113338" cy="3443287"/>
          </a:xfrm>
          <a:prstGeom prst="rect">
            <a:avLst/>
          </a:prstGeom>
          <a:noFill/>
          <a:ln w="19050">
            <a:solidFill>
              <a:srgbClr val="FFFF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fade">
                                      <p:cBhvr>
                                        <p:cTn id="7" dur="2000"/>
                                        <p:tgtEl>
                                          <p:spTgt spid="655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5539">
                                            <p:txEl>
                                              <p:pRg st="1" end="1"/>
                                            </p:txEl>
                                          </p:spTgt>
                                        </p:tgtEl>
                                        <p:attrNameLst>
                                          <p:attrName>style.visibility</p:attrName>
                                        </p:attrNameLst>
                                      </p:cBhvr>
                                      <p:to>
                                        <p:strVal val="visible"/>
                                      </p:to>
                                    </p:set>
                                    <p:animEffect transition="in" filter="fade">
                                      <p:cBhvr>
                                        <p:cTn id="12" dur="2000"/>
                                        <p:tgtEl>
                                          <p:spTgt spid="655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5539">
                                            <p:txEl>
                                              <p:pRg st="2" end="2"/>
                                            </p:txEl>
                                          </p:spTgt>
                                        </p:tgtEl>
                                        <p:attrNameLst>
                                          <p:attrName>style.visibility</p:attrName>
                                        </p:attrNameLst>
                                      </p:cBhvr>
                                      <p:to>
                                        <p:strVal val="visible"/>
                                      </p:to>
                                    </p:set>
                                    <p:animEffect transition="in" filter="fade">
                                      <p:cBhvr>
                                        <p:cTn id="17" dur="2000"/>
                                        <p:tgtEl>
                                          <p:spTgt spid="65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body" idx="4294967295"/>
          </p:nvPr>
        </p:nvSpPr>
        <p:spPr>
          <a:xfrm>
            <a:off x="468313" y="692150"/>
            <a:ext cx="8064500" cy="6165850"/>
          </a:xfrm>
        </p:spPr>
        <p:txBody>
          <a:bodyPr>
            <a:normAutofit/>
          </a:bodyPr>
          <a:lstStyle/>
          <a:p>
            <a:pPr>
              <a:lnSpc>
                <a:spcPct val="90000"/>
              </a:lnSpc>
            </a:pPr>
            <a:r>
              <a:rPr lang="en-US" sz="2800" dirty="0">
                <a:latin typeface="Times New Roman" pitchFamily="18" charset="0"/>
              </a:rPr>
              <a:t>Different ratios of stromal and glandular components determine the </a:t>
            </a:r>
            <a:r>
              <a:rPr lang="en-US" sz="2800" dirty="0" err="1">
                <a:latin typeface="Times New Roman" pitchFamily="18" charset="0"/>
              </a:rPr>
              <a:t>echostructure</a:t>
            </a:r>
            <a:r>
              <a:rPr lang="en-US" sz="2800" dirty="0">
                <a:latin typeface="Times New Roman" pitchFamily="18" charset="0"/>
              </a:rPr>
              <a:t> of the gland in hyperplasia.</a:t>
            </a:r>
            <a:endParaRPr lang="ru-RU" sz="2800" dirty="0">
              <a:latin typeface="Times New Roman" pitchFamily="18" charset="0"/>
            </a:endParaRPr>
          </a:p>
          <a:p>
            <a:pPr>
              <a:lnSpc>
                <a:spcPct val="90000"/>
              </a:lnSpc>
            </a:pPr>
            <a:r>
              <a:rPr lang="en-US" sz="2800" dirty="0">
                <a:latin typeface="Times New Roman" pitchFamily="18" charset="0"/>
              </a:rPr>
              <a:t>The predominance of stromal elements of hyperplasia is manifested by a more </a:t>
            </a:r>
            <a:r>
              <a:rPr lang="en-US" sz="2800" dirty="0" err="1">
                <a:latin typeface="Times New Roman" pitchFamily="18" charset="0"/>
              </a:rPr>
              <a:t>hypoechoic</a:t>
            </a:r>
            <a:r>
              <a:rPr lang="en-US" sz="2800" dirty="0">
                <a:latin typeface="Times New Roman" pitchFamily="18" charset="0"/>
              </a:rPr>
              <a:t> </a:t>
            </a:r>
            <a:r>
              <a:rPr lang="en-US" sz="2800" dirty="0" err="1">
                <a:latin typeface="Times New Roman" pitchFamily="18" charset="0"/>
              </a:rPr>
              <a:t>echostructure</a:t>
            </a:r>
            <a:r>
              <a:rPr lang="en-US" sz="2800" dirty="0">
                <a:latin typeface="Times New Roman" pitchFamily="18" charset="0"/>
              </a:rPr>
              <a:t> of the gland, and the predominance of glandular elements determines the </a:t>
            </a:r>
            <a:r>
              <a:rPr lang="en-US" sz="2800" dirty="0" err="1">
                <a:latin typeface="Times New Roman" pitchFamily="18" charset="0"/>
              </a:rPr>
              <a:t>isoechogenic</a:t>
            </a:r>
            <a:r>
              <a:rPr lang="en-US" sz="2800" dirty="0">
                <a:latin typeface="Times New Roman" pitchFamily="18" charset="0"/>
              </a:rPr>
              <a:t> or </a:t>
            </a:r>
            <a:r>
              <a:rPr lang="en-US" sz="2800" dirty="0" err="1">
                <a:latin typeface="Times New Roman" pitchFamily="18" charset="0"/>
              </a:rPr>
              <a:t>hyperechogenic</a:t>
            </a:r>
            <a:r>
              <a:rPr lang="en-US" sz="2800" dirty="0">
                <a:latin typeface="Times New Roman" pitchFamily="18" charset="0"/>
              </a:rPr>
              <a:t> </a:t>
            </a:r>
            <a:r>
              <a:rPr lang="en-US" sz="2800" dirty="0" err="1">
                <a:latin typeface="Times New Roman" pitchFamily="18" charset="0"/>
              </a:rPr>
              <a:t>echostructure</a:t>
            </a:r>
            <a:r>
              <a:rPr lang="en-US" sz="2800" dirty="0">
                <a:latin typeface="Times New Roman" pitchFamily="18" charset="0"/>
              </a:rPr>
              <a:t> in comparison with the </a:t>
            </a:r>
            <a:r>
              <a:rPr lang="en-US" sz="2800" dirty="0" err="1">
                <a:latin typeface="Times New Roman" pitchFamily="18" charset="0"/>
              </a:rPr>
              <a:t>echostructure</a:t>
            </a:r>
            <a:r>
              <a:rPr lang="en-US" sz="2800" dirty="0">
                <a:latin typeface="Times New Roman" pitchFamily="18" charset="0"/>
              </a:rPr>
              <a:t> of the normal gland.</a:t>
            </a:r>
            <a:endParaRPr lang="ru-RU" sz="2800" dirty="0">
              <a:latin typeface="Times New Roman" pitchFamily="18" charset="0"/>
            </a:endParaRPr>
          </a:p>
          <a:p>
            <a:pPr>
              <a:lnSpc>
                <a:spcPct val="90000"/>
              </a:lnSpc>
            </a:pPr>
            <a:r>
              <a:rPr lang="en-US" sz="2800" dirty="0">
                <a:latin typeface="Times New Roman" pitchFamily="18" charset="0"/>
              </a:rPr>
              <a:t>Therefore, the gland has a pronounced heterogeneity of its </a:t>
            </a:r>
            <a:r>
              <a:rPr lang="en-US" sz="2800" dirty="0" err="1">
                <a:latin typeface="Times New Roman" pitchFamily="18" charset="0"/>
              </a:rPr>
              <a:t>echostructure</a:t>
            </a:r>
            <a:r>
              <a:rPr lang="en-US" sz="2800" dirty="0">
                <a:latin typeface="Times New Roman" pitchFamily="18" charset="0"/>
              </a:rPr>
              <a:t>, which is determined by the detection of </a:t>
            </a:r>
            <a:r>
              <a:rPr lang="en-US" sz="2800" dirty="0" err="1">
                <a:latin typeface="Times New Roman" pitchFamily="18" charset="0"/>
              </a:rPr>
              <a:t>hyperechogenic</a:t>
            </a:r>
            <a:r>
              <a:rPr lang="en-US" sz="2800" dirty="0">
                <a:latin typeface="Times New Roman" pitchFamily="18" charset="0"/>
              </a:rPr>
              <a:t> calcifications and secretory stones, </a:t>
            </a:r>
            <a:r>
              <a:rPr lang="en-US" sz="2800" dirty="0" err="1">
                <a:latin typeface="Times New Roman" pitchFamily="18" charset="0"/>
              </a:rPr>
              <a:t>anechogenic</a:t>
            </a:r>
            <a:r>
              <a:rPr lang="en-US" sz="2800" dirty="0">
                <a:latin typeface="Times New Roman" pitchFamily="18" charset="0"/>
              </a:rPr>
              <a:t> cysts</a:t>
            </a:r>
            <a:endParaRPr lang="ru-RU" sz="2800" dirty="0">
              <a:latin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0" y="0"/>
            <a:ext cx="9144000" cy="863600"/>
          </a:xfrm>
          <a:effectLst/>
        </p:spPr>
        <p:txBody>
          <a:bodyPr/>
          <a:lstStyle/>
          <a:p>
            <a:pPr algn="ctr"/>
            <a:r>
              <a:rPr lang="en-US" sz="2800" dirty="0">
                <a:solidFill>
                  <a:srgbClr val="FFFF00"/>
                </a:solidFill>
                <a:latin typeface="Arial" pitchFamily="34" charset="0"/>
                <a:cs typeface="Arial" pitchFamily="34" charset="0"/>
              </a:rPr>
              <a:t>Computed tomography in BPH</a:t>
            </a:r>
            <a:endParaRPr lang="ru-RU" sz="2800" dirty="0">
              <a:solidFill>
                <a:srgbClr val="FFFF00"/>
              </a:solidFill>
              <a:latin typeface="Arial" pitchFamily="34" charset="0"/>
              <a:cs typeface="Arial" pitchFamily="34" charset="0"/>
            </a:endParaRPr>
          </a:p>
        </p:txBody>
      </p:sp>
      <p:sp>
        <p:nvSpPr>
          <p:cNvPr id="12297" name="Rectangle 9"/>
          <p:cNvSpPr>
            <a:spLocks noGrp="1" noChangeArrowheads="1"/>
          </p:cNvSpPr>
          <p:nvPr>
            <p:ph type="body" idx="4294967295"/>
          </p:nvPr>
        </p:nvSpPr>
        <p:spPr>
          <a:xfrm>
            <a:off x="4927600" y="1341438"/>
            <a:ext cx="4216400" cy="5327650"/>
          </a:xfrm>
          <a:noFill/>
          <a:ln/>
          <a:effectLst/>
        </p:spPr>
        <p:txBody>
          <a:bodyPr/>
          <a:lstStyle/>
          <a:p>
            <a:pPr marL="0" indent="174625"/>
            <a:r>
              <a:rPr lang="en-US" sz="2400" dirty="0">
                <a:latin typeface="Times New Roman" pitchFamily="18" charset="0"/>
              </a:rPr>
              <a:t>increase in size, change in shape (spherical, elongated with prolapse into the bladder cavity);</a:t>
            </a:r>
            <a:endParaRPr lang="ru-RU" sz="2400" dirty="0">
              <a:latin typeface="Times New Roman" pitchFamily="18" charset="0"/>
            </a:endParaRPr>
          </a:p>
          <a:p>
            <a:pPr marL="0" indent="174625"/>
            <a:r>
              <a:rPr lang="en-US" sz="2400" dirty="0">
                <a:latin typeface="Times New Roman" pitchFamily="18" charset="0"/>
              </a:rPr>
              <a:t>glandular tissue calcifications;</a:t>
            </a:r>
            <a:endParaRPr lang="ru-RU" sz="2400" dirty="0">
              <a:latin typeface="Times New Roman" pitchFamily="18" charset="0"/>
            </a:endParaRPr>
          </a:p>
          <a:p>
            <a:pPr marL="0" indent="174625"/>
            <a:r>
              <a:rPr lang="en-US" sz="2400" dirty="0">
                <a:latin typeface="Times New Roman" pitchFamily="18" charset="0"/>
              </a:rPr>
              <a:t>no signs of invasive growth.</a:t>
            </a:r>
            <a:endParaRPr lang="ru-RU" sz="2400" dirty="0">
              <a:latin typeface="Times New Roman" pitchFamily="18" charset="0"/>
            </a:endParaRPr>
          </a:p>
        </p:txBody>
      </p:sp>
      <p:pic>
        <p:nvPicPr>
          <p:cNvPr id="12295" name="Picture 7" descr="CT_BPH"/>
          <p:cNvPicPr>
            <a:picLocks noChangeAspect="1" noChangeArrowheads="1"/>
          </p:cNvPicPr>
          <p:nvPr/>
        </p:nvPicPr>
        <p:blipFill>
          <a:blip r:embed="rId2" cstate="print"/>
          <a:srcRect/>
          <a:stretch>
            <a:fillRect/>
          </a:stretch>
        </p:blipFill>
        <p:spPr bwMode="auto">
          <a:xfrm>
            <a:off x="214282" y="642918"/>
            <a:ext cx="4318000" cy="5346700"/>
          </a:xfrm>
          <a:prstGeom prst="rect">
            <a:avLst/>
          </a:prstGeom>
          <a:noFill/>
          <a:ln w="19050">
            <a:solidFill>
              <a:srgbClr val="FFFF00"/>
            </a:solidFill>
            <a:miter lim="800000"/>
            <a:headEnd/>
            <a:tailEnd/>
          </a:ln>
        </p:spPr>
      </p:pic>
      <p:pic>
        <p:nvPicPr>
          <p:cNvPr id="33794" name="Picture 2" descr="КТ мочевыделительных путей"/>
          <p:cNvPicPr>
            <a:picLocks noChangeAspect="1" noChangeArrowheads="1"/>
          </p:cNvPicPr>
          <p:nvPr/>
        </p:nvPicPr>
        <p:blipFill>
          <a:blip r:embed="rId3" cstate="print"/>
          <a:srcRect/>
          <a:stretch>
            <a:fillRect/>
          </a:stretch>
        </p:blipFill>
        <p:spPr bwMode="auto">
          <a:xfrm>
            <a:off x="5214942" y="3929066"/>
            <a:ext cx="3714776" cy="278608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7">
                                            <p:txEl>
                                              <p:pRg st="0" end="0"/>
                                            </p:txEl>
                                          </p:spTgt>
                                        </p:tgtEl>
                                        <p:attrNameLst>
                                          <p:attrName>style.visibility</p:attrName>
                                        </p:attrNameLst>
                                      </p:cBhvr>
                                      <p:to>
                                        <p:strVal val="visible"/>
                                      </p:to>
                                    </p:set>
                                    <p:animEffect transition="in" filter="blinds(horizontal)">
                                      <p:cBhvr>
                                        <p:cTn id="7" dur="500"/>
                                        <p:tgtEl>
                                          <p:spTgt spid="122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97">
                                            <p:txEl>
                                              <p:pRg st="1" end="1"/>
                                            </p:txEl>
                                          </p:spTgt>
                                        </p:tgtEl>
                                        <p:attrNameLst>
                                          <p:attrName>style.visibility</p:attrName>
                                        </p:attrNameLst>
                                      </p:cBhvr>
                                      <p:to>
                                        <p:strVal val="visible"/>
                                      </p:to>
                                    </p:set>
                                    <p:animEffect transition="in" filter="blinds(horizontal)">
                                      <p:cBhvr>
                                        <p:cTn id="12" dur="500"/>
                                        <p:tgtEl>
                                          <p:spTgt spid="122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297">
                                            <p:txEl>
                                              <p:pRg st="2" end="2"/>
                                            </p:txEl>
                                          </p:spTgt>
                                        </p:tgtEl>
                                        <p:attrNameLst>
                                          <p:attrName>style.visibility</p:attrName>
                                        </p:attrNameLst>
                                      </p:cBhvr>
                                      <p:to>
                                        <p:strVal val="visible"/>
                                      </p:to>
                                    </p:set>
                                    <p:animEffect transition="in" filter="blinds(horizontal)">
                                      <p:cBhvr>
                                        <p:cTn id="17" dur="500"/>
                                        <p:tgtEl>
                                          <p:spTgt spid="1229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7"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Т2_саг-ДГПЖ"/>
          <p:cNvPicPr>
            <a:picLocks noChangeAspect="1" noChangeArrowheads="1"/>
          </p:cNvPicPr>
          <p:nvPr/>
        </p:nvPicPr>
        <p:blipFill>
          <a:blip r:embed="rId2" cstate="print"/>
          <a:srcRect/>
          <a:stretch>
            <a:fillRect/>
          </a:stretch>
        </p:blipFill>
        <p:spPr bwMode="auto">
          <a:xfrm>
            <a:off x="142844" y="857232"/>
            <a:ext cx="2879725" cy="2879725"/>
          </a:xfrm>
          <a:prstGeom prst="rect">
            <a:avLst/>
          </a:prstGeom>
          <a:noFill/>
          <a:ln w="15875" algn="ctr">
            <a:solidFill>
              <a:srgbClr val="FFFF00"/>
            </a:solidFill>
            <a:miter lim="800000"/>
            <a:headEnd/>
            <a:tailEnd/>
          </a:ln>
          <a:effectLst/>
        </p:spPr>
      </p:pic>
      <p:pic>
        <p:nvPicPr>
          <p:cNvPr id="38915" name="Picture 3" descr="Т2_тра-ДГПЖ"/>
          <p:cNvPicPr>
            <a:picLocks noChangeAspect="1" noChangeArrowheads="1"/>
          </p:cNvPicPr>
          <p:nvPr/>
        </p:nvPicPr>
        <p:blipFill>
          <a:blip r:embed="rId3" cstate="print"/>
          <a:srcRect/>
          <a:stretch>
            <a:fillRect/>
          </a:stretch>
        </p:blipFill>
        <p:spPr bwMode="auto">
          <a:xfrm>
            <a:off x="142844" y="3857628"/>
            <a:ext cx="2879725" cy="2879725"/>
          </a:xfrm>
          <a:prstGeom prst="rect">
            <a:avLst/>
          </a:prstGeom>
          <a:noFill/>
          <a:ln w="15875" algn="ctr">
            <a:solidFill>
              <a:srgbClr val="FFFF00"/>
            </a:solidFill>
            <a:miter lim="800000"/>
            <a:headEnd/>
            <a:tailEnd/>
          </a:ln>
          <a:effectLst/>
        </p:spPr>
      </p:pic>
      <p:pic>
        <p:nvPicPr>
          <p:cNvPr id="38916" name="Picture 4" descr="Т2_кор-ДГПЖ"/>
          <p:cNvPicPr>
            <a:picLocks noChangeAspect="1" noChangeArrowheads="1"/>
          </p:cNvPicPr>
          <p:nvPr/>
        </p:nvPicPr>
        <p:blipFill>
          <a:blip r:embed="rId4" cstate="print"/>
          <a:srcRect/>
          <a:stretch>
            <a:fillRect/>
          </a:stretch>
        </p:blipFill>
        <p:spPr bwMode="auto">
          <a:xfrm>
            <a:off x="3121025" y="3895725"/>
            <a:ext cx="2879725" cy="2879725"/>
          </a:xfrm>
          <a:prstGeom prst="rect">
            <a:avLst/>
          </a:prstGeom>
          <a:noFill/>
          <a:ln w="9525">
            <a:solidFill>
              <a:srgbClr val="FFFF00"/>
            </a:solidFill>
            <a:miter lim="800000"/>
            <a:headEnd/>
            <a:tailEnd/>
          </a:ln>
        </p:spPr>
      </p:pic>
      <p:pic>
        <p:nvPicPr>
          <p:cNvPr id="38917" name="Picture 5" descr="Т1_тра-ДГПЖ"/>
          <p:cNvPicPr>
            <a:picLocks noChangeAspect="1" noChangeArrowheads="1"/>
          </p:cNvPicPr>
          <p:nvPr/>
        </p:nvPicPr>
        <p:blipFill>
          <a:blip r:embed="rId5" cstate="print"/>
          <a:srcRect/>
          <a:stretch>
            <a:fillRect/>
          </a:stretch>
        </p:blipFill>
        <p:spPr bwMode="auto">
          <a:xfrm>
            <a:off x="6162675" y="3889375"/>
            <a:ext cx="2879725" cy="2879725"/>
          </a:xfrm>
          <a:prstGeom prst="rect">
            <a:avLst/>
          </a:prstGeom>
          <a:noFill/>
          <a:ln w="9525" algn="ctr">
            <a:solidFill>
              <a:srgbClr val="FFFF00"/>
            </a:solidFill>
            <a:miter lim="800000"/>
            <a:headEnd/>
            <a:tailEnd/>
          </a:ln>
          <a:effectLst/>
        </p:spPr>
      </p:pic>
      <p:sp>
        <p:nvSpPr>
          <p:cNvPr id="38918" name="Text Box 6"/>
          <p:cNvSpPr txBox="1">
            <a:spLocks noChangeArrowheads="1"/>
          </p:cNvSpPr>
          <p:nvPr/>
        </p:nvSpPr>
        <p:spPr bwMode="auto">
          <a:xfrm>
            <a:off x="3009900" y="714356"/>
            <a:ext cx="6134100" cy="2308324"/>
          </a:xfrm>
          <a:prstGeom prst="rect">
            <a:avLst/>
          </a:prstGeom>
          <a:noFill/>
          <a:ln w="9525">
            <a:noFill/>
            <a:miter lim="800000"/>
            <a:headEnd/>
            <a:tailEnd/>
          </a:ln>
          <a:effectLst/>
        </p:spPr>
        <p:txBody>
          <a:bodyPr>
            <a:spAutoFit/>
          </a:bodyPr>
          <a:lstStyle/>
          <a:p>
            <a:pPr marL="190500" indent="-190500" eaLnBrk="0" hangingPunct="0">
              <a:lnSpc>
                <a:spcPct val="70000"/>
              </a:lnSpc>
              <a:spcBef>
                <a:spcPct val="50000"/>
              </a:spcBef>
              <a:buFontTx/>
              <a:buChar char="•"/>
            </a:pPr>
            <a:r>
              <a:rPr lang="en-US" sz="1600" dirty="0">
                <a:latin typeface="Arial" pitchFamily="34" charset="0"/>
                <a:cs typeface="Arial" pitchFamily="34" charset="0"/>
              </a:rPr>
              <a:t>T2-VI: cystic inclusions (glandular proliferation) and / or nodular </a:t>
            </a:r>
            <a:r>
              <a:rPr lang="en-US" sz="1600" dirty="0" err="1">
                <a:latin typeface="Arial" pitchFamily="34" charset="0"/>
                <a:cs typeface="Arial" pitchFamily="34" charset="0"/>
              </a:rPr>
              <a:t>isointensive</a:t>
            </a:r>
            <a:r>
              <a:rPr lang="en-US" sz="1600" dirty="0">
                <a:latin typeface="Arial" pitchFamily="34" charset="0"/>
                <a:cs typeface="Arial" pitchFamily="34" charset="0"/>
              </a:rPr>
              <a:t> areas (stromal proliferation)</a:t>
            </a:r>
            <a:endParaRPr lang="ru-RU" sz="1600" dirty="0">
              <a:latin typeface="Arial" pitchFamily="34" charset="0"/>
              <a:cs typeface="Arial" pitchFamily="34" charset="0"/>
            </a:endParaRPr>
          </a:p>
          <a:p>
            <a:pPr marL="190500" indent="-190500" eaLnBrk="0" hangingPunct="0">
              <a:lnSpc>
                <a:spcPct val="70000"/>
              </a:lnSpc>
              <a:spcBef>
                <a:spcPct val="50000"/>
              </a:spcBef>
              <a:buFontTx/>
              <a:buChar char="•"/>
            </a:pPr>
            <a:r>
              <a:rPr lang="en-US" sz="1600" dirty="0">
                <a:latin typeface="Arial" pitchFamily="34" charset="0"/>
                <a:cs typeface="Arial" pitchFamily="34" charset="0"/>
              </a:rPr>
              <a:t>T1: homogeneous </a:t>
            </a:r>
            <a:r>
              <a:rPr lang="en-US" sz="1600" dirty="0" err="1">
                <a:latin typeface="Arial" pitchFamily="34" charset="0"/>
                <a:cs typeface="Arial" pitchFamily="34" charset="0"/>
              </a:rPr>
              <a:t>isointensive</a:t>
            </a:r>
            <a:r>
              <a:rPr lang="en-US" sz="1600" dirty="0">
                <a:latin typeface="Arial" pitchFamily="34" charset="0"/>
                <a:cs typeface="Arial" pitchFamily="34" charset="0"/>
              </a:rPr>
              <a:t> MR structure (sometimes areas of </a:t>
            </a:r>
            <a:r>
              <a:rPr lang="en-US" sz="1600" dirty="0" err="1">
                <a:latin typeface="Arial" pitchFamily="34" charset="0"/>
                <a:cs typeface="Arial" pitchFamily="34" charset="0"/>
              </a:rPr>
              <a:t>hypointensive</a:t>
            </a:r>
            <a:r>
              <a:rPr lang="en-US" sz="1600" dirty="0">
                <a:latin typeface="Arial" pitchFamily="34" charset="0"/>
                <a:cs typeface="Arial" pitchFamily="34" charset="0"/>
              </a:rPr>
              <a:t> MR signal - cysts, calcifications)</a:t>
            </a:r>
            <a:endParaRPr lang="ru-RU" sz="1600" dirty="0">
              <a:latin typeface="Arial" pitchFamily="34" charset="0"/>
              <a:cs typeface="Arial" pitchFamily="34" charset="0"/>
            </a:endParaRPr>
          </a:p>
          <a:p>
            <a:pPr marL="190500" indent="-190500" eaLnBrk="0" hangingPunct="0">
              <a:lnSpc>
                <a:spcPct val="70000"/>
              </a:lnSpc>
              <a:spcBef>
                <a:spcPct val="50000"/>
              </a:spcBef>
              <a:buFontTx/>
              <a:buChar char="•"/>
            </a:pPr>
            <a:r>
              <a:rPr lang="en-US" sz="1600" dirty="0">
                <a:latin typeface="Arial" pitchFamily="34" charset="0"/>
                <a:cs typeface="Arial" pitchFamily="34" charset="0"/>
              </a:rPr>
              <a:t>compression of the central and peripheral zones and the formation of a </a:t>
            </a:r>
            <a:r>
              <a:rPr lang="en-US" sz="1600" dirty="0" err="1">
                <a:latin typeface="Arial" pitchFamily="34" charset="0"/>
                <a:cs typeface="Arial" pitchFamily="34" charset="0"/>
              </a:rPr>
              <a:t>pseudocapsule</a:t>
            </a:r>
            <a:endParaRPr lang="ru-RU" sz="1600" dirty="0">
              <a:latin typeface="Arial" pitchFamily="34" charset="0"/>
              <a:cs typeface="Arial" pitchFamily="34" charset="0"/>
            </a:endParaRPr>
          </a:p>
          <a:p>
            <a:pPr marL="190500" indent="-190500" eaLnBrk="0" hangingPunct="0">
              <a:lnSpc>
                <a:spcPct val="70000"/>
              </a:lnSpc>
              <a:spcBef>
                <a:spcPct val="50000"/>
              </a:spcBef>
              <a:buFontTx/>
              <a:buChar char="•"/>
            </a:pPr>
            <a:r>
              <a:rPr lang="en-US" sz="1600" dirty="0">
                <a:latin typeface="Arial" pitchFamily="34" charset="0"/>
                <a:cs typeface="Arial" pitchFamily="34" charset="0"/>
              </a:rPr>
              <a:t>Prolapse of the </a:t>
            </a:r>
            <a:r>
              <a:rPr lang="en-US" sz="1600" dirty="0" err="1">
                <a:latin typeface="Arial" pitchFamily="34" charset="0"/>
                <a:cs typeface="Arial" pitchFamily="34" charset="0"/>
              </a:rPr>
              <a:t>paraurethral</a:t>
            </a:r>
            <a:r>
              <a:rPr lang="en-US" sz="1600" dirty="0">
                <a:latin typeface="Arial" pitchFamily="34" charset="0"/>
                <a:cs typeface="Arial" pitchFamily="34" charset="0"/>
              </a:rPr>
              <a:t> region into the bladder </a:t>
            </a:r>
            <a:r>
              <a:rPr lang="en-US" sz="1600" dirty="0" err="1">
                <a:latin typeface="Arial" pitchFamily="34" charset="0"/>
                <a:cs typeface="Arial" pitchFamily="34" charset="0"/>
              </a:rPr>
              <a:t>cavityabsence</a:t>
            </a:r>
            <a:r>
              <a:rPr lang="en-US" sz="1600" dirty="0">
                <a:latin typeface="Arial" pitchFamily="34" charset="0"/>
                <a:cs typeface="Arial" pitchFamily="34" charset="0"/>
              </a:rPr>
              <a:t> of MR signs of invasive growth</a:t>
            </a:r>
            <a:r>
              <a:rPr lang="ru-RU" sz="1600" dirty="0">
                <a:latin typeface="Arial" pitchFamily="34" charset="0"/>
                <a:cs typeface="Arial" pitchFamily="34" charset="0"/>
              </a:rPr>
              <a:t> </a:t>
            </a:r>
          </a:p>
          <a:p>
            <a:pPr marL="190500" indent="-190500" eaLnBrk="0" hangingPunct="0">
              <a:lnSpc>
                <a:spcPct val="70000"/>
              </a:lnSpc>
              <a:spcBef>
                <a:spcPct val="50000"/>
              </a:spcBef>
              <a:buFontTx/>
              <a:buChar char="•"/>
            </a:pPr>
            <a:r>
              <a:rPr lang="en-US" sz="1600" dirty="0">
                <a:latin typeface="Arial" pitchFamily="34" charset="0"/>
                <a:cs typeface="Arial" pitchFamily="34" charset="0"/>
              </a:rPr>
              <a:t>change in the nature (inhomogeneous) and speed (slow) accumulation of the contrasting drug</a:t>
            </a:r>
            <a:endParaRPr lang="ru-RU" sz="1600" dirty="0">
              <a:latin typeface="Arial" pitchFamily="34" charset="0"/>
              <a:cs typeface="Arial" pitchFamily="34" charset="0"/>
            </a:endParaRPr>
          </a:p>
        </p:txBody>
      </p:sp>
      <p:sp>
        <p:nvSpPr>
          <p:cNvPr id="38919" name="Line 7"/>
          <p:cNvSpPr>
            <a:spLocks noChangeShapeType="1"/>
          </p:cNvSpPr>
          <p:nvPr/>
        </p:nvSpPr>
        <p:spPr bwMode="auto">
          <a:xfrm rot="7853102" flipV="1">
            <a:off x="1387908" y="1619207"/>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0" name="Line 8"/>
          <p:cNvSpPr>
            <a:spLocks noChangeShapeType="1"/>
          </p:cNvSpPr>
          <p:nvPr/>
        </p:nvSpPr>
        <p:spPr bwMode="auto">
          <a:xfrm rot="18795877" flipV="1">
            <a:off x="2099222" y="2765852"/>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1" name="Line 9"/>
          <p:cNvSpPr>
            <a:spLocks noChangeShapeType="1"/>
          </p:cNvSpPr>
          <p:nvPr/>
        </p:nvSpPr>
        <p:spPr bwMode="auto">
          <a:xfrm rot="15163275" flipV="1">
            <a:off x="5405119" y="5715700"/>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2" name="Line 10"/>
          <p:cNvSpPr>
            <a:spLocks noChangeShapeType="1"/>
          </p:cNvSpPr>
          <p:nvPr/>
        </p:nvSpPr>
        <p:spPr bwMode="auto">
          <a:xfrm rot="20688281" flipV="1">
            <a:off x="7611011" y="6076864"/>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3" name="Line 11"/>
          <p:cNvSpPr>
            <a:spLocks noChangeShapeType="1"/>
          </p:cNvSpPr>
          <p:nvPr/>
        </p:nvSpPr>
        <p:spPr bwMode="auto">
          <a:xfrm rot="10099766" flipV="1">
            <a:off x="1458769" y="4719441"/>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4" name="Line 12"/>
          <p:cNvSpPr>
            <a:spLocks noChangeShapeType="1"/>
          </p:cNvSpPr>
          <p:nvPr/>
        </p:nvSpPr>
        <p:spPr bwMode="auto">
          <a:xfrm rot="20736456" flipV="1">
            <a:off x="1608288" y="5934017"/>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5" name="Line 13"/>
          <p:cNvSpPr>
            <a:spLocks noChangeShapeType="1"/>
          </p:cNvSpPr>
          <p:nvPr/>
        </p:nvSpPr>
        <p:spPr bwMode="auto">
          <a:xfrm rot="4581942" flipV="1">
            <a:off x="3905168" y="5778443"/>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6" name="Line 14"/>
          <p:cNvSpPr>
            <a:spLocks noChangeShapeType="1"/>
          </p:cNvSpPr>
          <p:nvPr/>
        </p:nvSpPr>
        <p:spPr bwMode="auto">
          <a:xfrm rot="9867817" flipV="1">
            <a:off x="7540387" y="4719520"/>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8927" name="Oval 15"/>
          <p:cNvSpPr>
            <a:spLocks noChangeArrowheads="1"/>
          </p:cNvSpPr>
          <p:nvPr/>
        </p:nvSpPr>
        <p:spPr bwMode="auto">
          <a:xfrm>
            <a:off x="7342188" y="5578475"/>
            <a:ext cx="358775" cy="360363"/>
          </a:xfrm>
          <a:prstGeom prst="ellipse">
            <a:avLst/>
          </a:prstGeom>
          <a:noFill/>
          <a:ln w="15875" cap="rnd">
            <a:solidFill>
              <a:schemeClr val="bg1"/>
            </a:solidFill>
            <a:prstDash val="sysDot"/>
            <a:round/>
            <a:headEnd/>
            <a:tailEnd/>
          </a:ln>
          <a:effectLst>
            <a:outerShdw dist="17961" dir="2700000" algn="ctr" rotWithShape="0">
              <a:schemeClr val="tx2"/>
            </a:outerShdw>
          </a:effectLst>
        </p:spPr>
        <p:txBody>
          <a:bodyPr wrap="none" anchor="ctr"/>
          <a:lstStyle/>
          <a:p>
            <a:endParaRPr lang="ru-RU"/>
          </a:p>
        </p:txBody>
      </p:sp>
      <p:sp>
        <p:nvSpPr>
          <p:cNvPr id="38928" name="Oval 16"/>
          <p:cNvSpPr>
            <a:spLocks noChangeArrowheads="1"/>
          </p:cNvSpPr>
          <p:nvPr/>
        </p:nvSpPr>
        <p:spPr bwMode="auto">
          <a:xfrm>
            <a:off x="4256088" y="5767388"/>
            <a:ext cx="438150" cy="436562"/>
          </a:xfrm>
          <a:prstGeom prst="ellipse">
            <a:avLst/>
          </a:prstGeom>
          <a:noFill/>
          <a:ln w="15875" cap="rnd">
            <a:solidFill>
              <a:schemeClr val="bg1"/>
            </a:solidFill>
            <a:prstDash val="sysDot"/>
            <a:round/>
            <a:headEnd/>
            <a:tailEnd/>
          </a:ln>
          <a:effectLst>
            <a:outerShdw dist="17961" dir="2700000" algn="ctr" rotWithShape="0">
              <a:schemeClr val="tx2"/>
            </a:outerShdw>
          </a:effectLst>
        </p:spPr>
        <p:txBody>
          <a:bodyPr wrap="none" anchor="ctr"/>
          <a:lstStyle/>
          <a:p>
            <a:endParaRPr lang="ru-RU"/>
          </a:p>
        </p:txBody>
      </p:sp>
      <p:sp>
        <p:nvSpPr>
          <p:cNvPr id="17" name="TextBox 16"/>
          <p:cNvSpPr txBox="1"/>
          <p:nvPr/>
        </p:nvSpPr>
        <p:spPr>
          <a:xfrm>
            <a:off x="714348" y="0"/>
            <a:ext cx="7643866" cy="369332"/>
          </a:xfrm>
          <a:prstGeom prst="rect">
            <a:avLst/>
          </a:prstGeom>
          <a:noFill/>
        </p:spPr>
        <p:txBody>
          <a:bodyPr wrap="square" rtlCol="0">
            <a:spAutoFit/>
          </a:bodyPr>
          <a:lstStyle/>
          <a:p>
            <a:pPr algn="ctr"/>
            <a:r>
              <a:rPr lang="en-US" dirty="0">
                <a:solidFill>
                  <a:srgbClr val="FFFF00"/>
                </a:solidFill>
              </a:rPr>
              <a:t>MR signs of benign prostatic hyperplasia</a:t>
            </a:r>
            <a:endParaRPr lang="ru-RU"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fade">
                                      <p:cBhvr>
                                        <p:cTn id="7" dur="2000"/>
                                        <p:tgtEl>
                                          <p:spTgt spid="38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Снимки МРТ и КТ. Доброкачественная гиперплазия предстательной желез"/>
          <p:cNvPicPr>
            <a:picLocks noChangeAspect="1" noChangeArrowheads="1"/>
          </p:cNvPicPr>
          <p:nvPr/>
        </p:nvPicPr>
        <p:blipFill>
          <a:blip r:embed="rId2" cstate="print"/>
          <a:srcRect/>
          <a:stretch>
            <a:fillRect/>
          </a:stretch>
        </p:blipFill>
        <p:spPr bwMode="auto">
          <a:xfrm>
            <a:off x="1214414" y="428604"/>
            <a:ext cx="6715125" cy="4533900"/>
          </a:xfrm>
          <a:prstGeom prst="rect">
            <a:avLst/>
          </a:prstGeom>
          <a:noFill/>
        </p:spPr>
      </p:pic>
      <p:sp>
        <p:nvSpPr>
          <p:cNvPr id="3" name="TextBox 2"/>
          <p:cNvSpPr txBox="1"/>
          <p:nvPr/>
        </p:nvSpPr>
        <p:spPr>
          <a:xfrm>
            <a:off x="642910" y="5286388"/>
            <a:ext cx="7858180" cy="923330"/>
          </a:xfrm>
          <a:prstGeom prst="rect">
            <a:avLst/>
          </a:prstGeom>
          <a:noFill/>
        </p:spPr>
        <p:txBody>
          <a:bodyPr wrap="square" rtlCol="0">
            <a:spAutoFit/>
          </a:bodyPr>
          <a:lstStyle/>
          <a:p>
            <a:r>
              <a:rPr lang="en-US" dirty="0"/>
              <a:t>a, b T2-weighted MRI. The zonal anatomy of the prostate is well visible. The increased transition zone is defined, it will be possible in a gleam of a bladder:</a:t>
            </a:r>
            <a:endParaRPr lang="ru-RU" dirty="0"/>
          </a:p>
          <a:p>
            <a:r>
              <a:rPr lang="en-US" dirty="0"/>
              <a:t>(A) Axial image, (b) sagittal image.</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vmede.org/sait/content/Onkilogiya_trufanov_t1_2010/img/1565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1196752"/>
            <a:ext cx="5096581" cy="4746744"/>
          </a:xfrm>
          <a:prstGeom prst="rect">
            <a:avLst/>
          </a:prstGeom>
          <a:noFill/>
          <a:ln>
            <a:noFill/>
          </a:ln>
        </p:spPr>
      </p:pic>
      <p:sp>
        <p:nvSpPr>
          <p:cNvPr id="5" name="Прямоугольник 4"/>
          <p:cNvSpPr/>
          <p:nvPr/>
        </p:nvSpPr>
        <p:spPr>
          <a:xfrm>
            <a:off x="2411760" y="404664"/>
            <a:ext cx="4608512" cy="523220"/>
          </a:xfrm>
          <a:prstGeom prst="rect">
            <a:avLst/>
          </a:prstGeom>
        </p:spPr>
        <p:txBody>
          <a:bodyPr wrap="square">
            <a:spAutoFit/>
          </a:bodyPr>
          <a:lstStyle/>
          <a:p>
            <a:r>
              <a:rPr lang="en-US" sz="2800" dirty="0">
                <a:solidFill>
                  <a:srgbClr val="FFFF00"/>
                </a:solidFill>
              </a:rPr>
              <a:t>Benign prostatic hyperplasia</a:t>
            </a:r>
            <a:endParaRPr lang="ru-RU" sz="2800" dirty="0">
              <a:solidFill>
                <a:srgbClr val="FFFF00"/>
              </a:solidFill>
            </a:endParaRPr>
          </a:p>
        </p:txBody>
      </p:sp>
      <p:sp>
        <p:nvSpPr>
          <p:cNvPr id="6" name="Прямоугольник 5"/>
          <p:cNvSpPr/>
          <p:nvPr/>
        </p:nvSpPr>
        <p:spPr>
          <a:xfrm>
            <a:off x="5382300" y="1196752"/>
            <a:ext cx="3473667" cy="3139321"/>
          </a:xfrm>
          <a:prstGeom prst="rect">
            <a:avLst/>
          </a:prstGeom>
        </p:spPr>
        <p:txBody>
          <a:bodyPr wrap="square">
            <a:spAutoFit/>
          </a:bodyPr>
          <a:lstStyle/>
          <a:p>
            <a:r>
              <a:rPr lang="en-US" dirty="0"/>
              <a:t>Dynamic contrast enhancement in MRI:</a:t>
            </a:r>
            <a:endParaRPr lang="ru-RU" dirty="0"/>
          </a:p>
          <a:p>
            <a:endParaRPr lang="ru-RU" dirty="0"/>
          </a:p>
          <a:p>
            <a:r>
              <a:rPr lang="en-US" dirty="0"/>
              <a:t>With benign prostatic hyperplasia - slow accumulation (several minutes) and slow leaching of HF (curve №2 on the graph)</a:t>
            </a:r>
            <a:endParaRPr lang="ru-RU" dirty="0"/>
          </a:p>
          <a:p>
            <a:endParaRPr lang="ru-RU" dirty="0"/>
          </a:p>
          <a:p>
            <a:r>
              <a:rPr lang="en-US" dirty="0"/>
              <a:t>In prostate cancer -fast accumulation and slow leaching (curve №1 on the graph)</a:t>
            </a:r>
            <a:endParaRPr lang="ru-RU" dirty="0"/>
          </a:p>
        </p:txBody>
      </p:sp>
    </p:spTree>
    <p:extLst>
      <p:ext uri="{BB962C8B-B14F-4D97-AF65-F5344CB8AC3E}">
        <p14:creationId xmlns:p14="http://schemas.microsoft.com/office/powerpoint/2010/main" val="2790291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Картинки по запросу узи рак простаты"/>
          <p:cNvPicPr>
            <a:picLocks noChangeAspect="1" noChangeArrowheads="1"/>
          </p:cNvPicPr>
          <p:nvPr/>
        </p:nvPicPr>
        <p:blipFill>
          <a:blip r:embed="rId2" cstate="print"/>
          <a:srcRect/>
          <a:stretch>
            <a:fillRect/>
          </a:stretch>
        </p:blipFill>
        <p:spPr bwMode="auto">
          <a:xfrm>
            <a:off x="1214414" y="857232"/>
            <a:ext cx="6715172" cy="4855588"/>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914400" y="0"/>
            <a:ext cx="8229600" cy="1012825"/>
          </a:xfrm>
          <a:effectLst/>
        </p:spPr>
        <p:txBody>
          <a:bodyPr/>
          <a:lstStyle/>
          <a:p>
            <a:pPr algn="ctr"/>
            <a:r>
              <a:rPr lang="en-US" sz="2400" dirty="0">
                <a:solidFill>
                  <a:srgbClr val="FFFF00"/>
                </a:solidFill>
                <a:latin typeface="Arial" pitchFamily="34" charset="0"/>
                <a:cs typeface="Arial" pitchFamily="34" charset="0"/>
              </a:rPr>
              <a:t>Ultrasound symptoms of prostate cancer (B-mode - primary diagnosis)</a:t>
            </a:r>
            <a:endParaRPr lang="ru-RU" sz="2400" dirty="0">
              <a:solidFill>
                <a:srgbClr val="FFFF00"/>
              </a:solidFill>
              <a:latin typeface="Arial" pitchFamily="34" charset="0"/>
              <a:cs typeface="Arial" pitchFamily="34" charset="0"/>
            </a:endParaRPr>
          </a:p>
        </p:txBody>
      </p:sp>
      <p:sp>
        <p:nvSpPr>
          <p:cNvPr id="68611" name="Rectangle 3"/>
          <p:cNvSpPr>
            <a:spLocks noGrp="1" noChangeArrowheads="1"/>
          </p:cNvSpPr>
          <p:nvPr>
            <p:ph type="body" idx="4294967295"/>
          </p:nvPr>
        </p:nvSpPr>
        <p:spPr>
          <a:xfrm>
            <a:off x="285720" y="1071546"/>
            <a:ext cx="8642350" cy="5327650"/>
          </a:xfrm>
          <a:effectLst/>
        </p:spPr>
        <p:txBody>
          <a:bodyPr>
            <a:normAutofit/>
          </a:bodyPr>
          <a:lstStyle/>
          <a:p>
            <a:pPr marL="0" indent="174625">
              <a:lnSpc>
                <a:spcPct val="110000"/>
              </a:lnSpc>
            </a:pPr>
            <a:r>
              <a:rPr lang="en-US" sz="1800" dirty="0">
                <a:latin typeface="Arial" pitchFamily="34" charset="0"/>
                <a:cs typeface="Arial" pitchFamily="34" charset="0"/>
              </a:rPr>
              <a:t>local change of echogenicity in the peripheral zone of the gland (</a:t>
            </a:r>
            <a:r>
              <a:rPr lang="en-US" sz="1800" dirty="0" err="1">
                <a:latin typeface="Arial" pitchFamily="34" charset="0"/>
                <a:cs typeface="Arial" pitchFamily="34" charset="0"/>
              </a:rPr>
              <a:t>hypoechoic</a:t>
            </a:r>
            <a:r>
              <a:rPr lang="en-US" sz="1800" dirty="0">
                <a:latin typeface="Arial" pitchFamily="34" charset="0"/>
                <a:cs typeface="Arial" pitchFamily="34" charset="0"/>
              </a:rPr>
              <a:t> node in 90%), with uneven and fuzzy contours</a:t>
            </a:r>
            <a:r>
              <a:rPr lang="ru-RU" sz="1800" dirty="0">
                <a:latin typeface="Arial" pitchFamily="34" charset="0"/>
                <a:cs typeface="Arial" pitchFamily="34" charset="0"/>
              </a:rPr>
              <a:t> </a:t>
            </a:r>
          </a:p>
          <a:p>
            <a:pPr marL="0" indent="174625">
              <a:lnSpc>
                <a:spcPct val="110000"/>
              </a:lnSpc>
            </a:pPr>
            <a:r>
              <a:rPr lang="en-US" sz="1800" dirty="0">
                <a:latin typeface="Arial" pitchFamily="34" charset="0"/>
                <a:cs typeface="Arial" pitchFamily="34" charset="0"/>
              </a:rPr>
              <a:t>diffuse change of echogenicity of the peripheral zone of one of the parts of the gland or the whole gland with loss of zonal differentiation</a:t>
            </a:r>
            <a:endParaRPr lang="ru-RU" sz="1800" dirty="0">
              <a:latin typeface="Arial" pitchFamily="34" charset="0"/>
              <a:cs typeface="Arial" pitchFamily="34" charset="0"/>
            </a:endParaRPr>
          </a:p>
          <a:p>
            <a:pPr marL="0" indent="174625">
              <a:lnSpc>
                <a:spcPct val="110000"/>
              </a:lnSpc>
            </a:pPr>
            <a:r>
              <a:rPr lang="en-US" sz="1800" dirty="0">
                <a:latin typeface="Arial" pitchFamily="34" charset="0"/>
                <a:cs typeface="Arial" pitchFamily="34" charset="0"/>
              </a:rPr>
              <a:t>general asymmetry of the geometry and echogenicity of the gland</a:t>
            </a:r>
            <a:endParaRPr lang="ru-RU" sz="1800" dirty="0">
              <a:latin typeface="Arial" pitchFamily="34" charset="0"/>
              <a:cs typeface="Arial" pitchFamily="34" charset="0"/>
            </a:endParaRPr>
          </a:p>
        </p:txBody>
      </p:sp>
      <p:pic>
        <p:nvPicPr>
          <p:cNvPr id="4" name="Picture 8"/>
          <p:cNvPicPr>
            <a:picLocks noChangeAspect="1" noChangeArrowheads="1"/>
          </p:cNvPicPr>
          <p:nvPr/>
        </p:nvPicPr>
        <p:blipFill>
          <a:blip r:embed="rId2" cstate="print">
            <a:grayscl/>
          </a:blip>
          <a:srcRect t="31334"/>
          <a:stretch>
            <a:fillRect/>
          </a:stretch>
        </p:blipFill>
        <p:spPr bwMode="auto">
          <a:xfrm>
            <a:off x="4714876" y="4143380"/>
            <a:ext cx="3709983" cy="2514589"/>
          </a:xfrm>
          <a:prstGeom prst="rect">
            <a:avLst/>
          </a:prstGeom>
          <a:noFill/>
          <a:ln w="9525">
            <a:noFill/>
            <a:miter lim="800000"/>
            <a:headEnd/>
            <a:tailEnd/>
          </a:ln>
          <a:effectLst/>
        </p:spPr>
      </p:pic>
      <p:grpSp>
        <p:nvGrpSpPr>
          <p:cNvPr id="5" name="Group 7"/>
          <p:cNvGrpSpPr>
            <a:grpSpLocks/>
          </p:cNvGrpSpPr>
          <p:nvPr/>
        </p:nvGrpSpPr>
        <p:grpSpPr bwMode="auto">
          <a:xfrm>
            <a:off x="571472" y="4071942"/>
            <a:ext cx="3287735" cy="2617782"/>
            <a:chOff x="907" y="935"/>
            <a:chExt cx="3946" cy="2960"/>
          </a:xfrm>
        </p:grpSpPr>
        <p:pic>
          <p:nvPicPr>
            <p:cNvPr id="6" name="Picture 5" descr="39"/>
            <p:cNvPicPr>
              <a:picLocks noChangeAspect="1" noChangeArrowheads="1"/>
            </p:cNvPicPr>
            <p:nvPr/>
          </p:nvPicPr>
          <p:blipFill>
            <a:blip r:embed="rId3" cstate="print"/>
            <a:srcRect/>
            <a:stretch>
              <a:fillRect/>
            </a:stretch>
          </p:blipFill>
          <p:spPr bwMode="auto">
            <a:xfrm>
              <a:off x="907" y="935"/>
              <a:ext cx="3946" cy="2960"/>
            </a:xfrm>
            <a:prstGeom prst="rect">
              <a:avLst/>
            </a:prstGeom>
            <a:noFill/>
          </p:spPr>
        </p:pic>
        <p:sp>
          <p:nvSpPr>
            <p:cNvPr id="7" name="Rectangle 6"/>
            <p:cNvSpPr>
              <a:spLocks noChangeArrowheads="1"/>
            </p:cNvSpPr>
            <p:nvPr/>
          </p:nvSpPr>
          <p:spPr bwMode="auto">
            <a:xfrm>
              <a:off x="1383" y="981"/>
              <a:ext cx="1497" cy="136"/>
            </a:xfrm>
            <a:prstGeom prst="rect">
              <a:avLst/>
            </a:prstGeom>
            <a:solidFill>
              <a:schemeClr val="tx1"/>
            </a:solidFill>
            <a:ln w="9525">
              <a:solidFill>
                <a:schemeClr val="tx1"/>
              </a:solidFill>
              <a:miter lim="800000"/>
              <a:headEnd/>
              <a:tailEnd/>
            </a:ln>
            <a:effectLst/>
          </p:spPr>
          <p:txBody>
            <a:bodyPr wrap="none" anchor="ctr"/>
            <a:lstStyle/>
            <a:p>
              <a:endParaRPr lang="ru-RU"/>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blinds(horizontal)">
                                      <p:cBhvr>
                                        <p:cTn id="7" dur="5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blinds(horizontal)">
                                      <p:cBhvr>
                                        <p:cTn id="12" dur="5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blinds(horizontal)">
                                      <p:cBhvr>
                                        <p:cTn id="17" dur="500"/>
                                        <p:tgtEl>
                                          <p:spTgt spid="686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a:xfrm>
            <a:off x="428596" y="214290"/>
            <a:ext cx="8229600" cy="719137"/>
          </a:xfrm>
          <a:effectLst/>
        </p:spPr>
        <p:txBody>
          <a:bodyPr/>
          <a:lstStyle/>
          <a:p>
            <a:pPr algn="ctr"/>
            <a:r>
              <a:rPr lang="en-US" sz="2400" dirty="0">
                <a:solidFill>
                  <a:srgbClr val="FFFF00"/>
                </a:solidFill>
                <a:latin typeface="Arial" pitchFamily="34" charset="0"/>
                <a:cs typeface="Arial" pitchFamily="34" charset="0"/>
              </a:rPr>
              <a:t>Ultrasound symptoms of prostate cancer (Doppler)</a:t>
            </a:r>
            <a:endParaRPr lang="ru-RU" sz="2400" dirty="0">
              <a:solidFill>
                <a:srgbClr val="FFFF00"/>
              </a:solidFill>
              <a:latin typeface="Arial" pitchFamily="34" charset="0"/>
              <a:cs typeface="Arial" pitchFamily="34" charset="0"/>
            </a:endParaRPr>
          </a:p>
        </p:txBody>
      </p:sp>
      <p:sp>
        <p:nvSpPr>
          <p:cNvPr id="69635" name="Rectangle 3"/>
          <p:cNvSpPr>
            <a:spLocks noGrp="1" noChangeArrowheads="1"/>
          </p:cNvSpPr>
          <p:nvPr>
            <p:ph type="body" idx="4294967295"/>
          </p:nvPr>
        </p:nvSpPr>
        <p:spPr>
          <a:xfrm>
            <a:off x="142844" y="857232"/>
            <a:ext cx="8858280" cy="2089150"/>
          </a:xfrm>
          <a:effectLst/>
        </p:spPr>
        <p:txBody>
          <a:bodyPr>
            <a:normAutofit/>
          </a:bodyPr>
          <a:lstStyle/>
          <a:p>
            <a:pPr marL="0" indent="174625">
              <a:lnSpc>
                <a:spcPct val="90000"/>
              </a:lnSpc>
            </a:pPr>
            <a:r>
              <a:rPr lang="ru-RU" sz="2000" dirty="0">
                <a:latin typeface="Arial" pitchFamily="34" charset="0"/>
                <a:cs typeface="Arial" pitchFamily="34" charset="0"/>
              </a:rPr>
              <a:t>"</a:t>
            </a:r>
            <a:r>
              <a:rPr lang="en-US" sz="2000" dirty="0">
                <a:latin typeface="Arial" pitchFamily="34" charset="0"/>
                <a:cs typeface="Arial" pitchFamily="34" charset="0"/>
              </a:rPr>
              <a:t>Disorganized "type of vascular pattern in the detected altered location of the gland.  </a:t>
            </a:r>
            <a:endParaRPr lang="ru-RU" sz="2000" dirty="0">
              <a:latin typeface="Arial" pitchFamily="34" charset="0"/>
              <a:cs typeface="Arial" pitchFamily="34" charset="0"/>
            </a:endParaRPr>
          </a:p>
          <a:p>
            <a:pPr marL="0" indent="174625">
              <a:lnSpc>
                <a:spcPct val="90000"/>
              </a:lnSpc>
            </a:pPr>
            <a:r>
              <a:rPr lang="en-US" sz="2000" dirty="0">
                <a:latin typeface="Arial" pitchFamily="34" charset="0"/>
                <a:cs typeface="Arial" pitchFamily="34" charset="0"/>
              </a:rPr>
              <a:t> no change in vascularization (18% of cases) </a:t>
            </a:r>
            <a:endParaRPr lang="ru-RU" sz="2000" dirty="0">
              <a:latin typeface="Arial" pitchFamily="34" charset="0"/>
              <a:cs typeface="Arial" pitchFamily="34" charset="0"/>
            </a:endParaRPr>
          </a:p>
          <a:p>
            <a:pPr marL="0" indent="174625">
              <a:lnSpc>
                <a:spcPct val="90000"/>
              </a:lnSpc>
            </a:pPr>
            <a:r>
              <a:rPr lang="en-US" sz="2000" dirty="0">
                <a:latin typeface="Arial" pitchFamily="34" charset="0"/>
                <a:cs typeface="Arial" pitchFamily="34" charset="0"/>
              </a:rPr>
              <a:t>  the presence of local asymmetry of the nature and degree of vascularization of the gland;</a:t>
            </a:r>
            <a:endParaRPr lang="ru-RU" sz="2000" dirty="0">
              <a:latin typeface="Arial" pitchFamily="34" charset="0"/>
              <a:cs typeface="Arial" pitchFamily="34" charset="0"/>
            </a:endParaRPr>
          </a:p>
        </p:txBody>
      </p:sp>
      <p:pic>
        <p:nvPicPr>
          <p:cNvPr id="69637" name="Picture 5" descr="Gorin"/>
          <p:cNvPicPr>
            <a:picLocks noChangeAspect="1" noChangeArrowheads="1"/>
          </p:cNvPicPr>
          <p:nvPr/>
        </p:nvPicPr>
        <p:blipFill>
          <a:blip r:embed="rId3" cstate="print"/>
          <a:srcRect l="15749" t="23097" r="16536" b="7787"/>
          <a:stretch>
            <a:fillRect/>
          </a:stretch>
        </p:blipFill>
        <p:spPr bwMode="auto">
          <a:xfrm>
            <a:off x="392113" y="3284538"/>
            <a:ext cx="4752975" cy="3313112"/>
          </a:xfrm>
          <a:prstGeom prst="rect">
            <a:avLst/>
          </a:prstGeom>
          <a:noFill/>
          <a:ln w="19050">
            <a:solidFill>
              <a:srgbClr val="FFFF00"/>
            </a:solidFill>
            <a:miter lim="800000"/>
            <a:headEnd/>
            <a:tailEnd/>
          </a:ln>
        </p:spPr>
      </p:pic>
      <p:pic>
        <p:nvPicPr>
          <p:cNvPr id="69638" name="Gorin.avi">
            <a:hlinkClick r:id="" action="ppaction://ole?verb=0"/>
            <a:hlinkHover r:id="" action="ppaction://ole?verb=0"/>
          </p:cNvPr>
          <p:cNvPicPr>
            <a:picLocks noRot="1" noChangeAspect="1" noChangeArrowheads="1"/>
          </p:cNvPicPr>
          <p:nvPr>
            <a:videoFile r:link="rId1"/>
          </p:nvPr>
        </p:nvPicPr>
        <p:blipFill>
          <a:blip r:embed="rId4" cstate="print"/>
          <a:srcRect l="29527" t="25690" r="29527" b="28052"/>
          <a:stretch>
            <a:fillRect/>
          </a:stretch>
        </p:blipFill>
        <p:spPr bwMode="auto">
          <a:xfrm>
            <a:off x="5289550" y="3284538"/>
            <a:ext cx="3386138" cy="3309937"/>
          </a:xfrm>
          <a:prstGeom prst="rect">
            <a:avLst/>
          </a:prstGeom>
          <a:noFill/>
          <a:ln w="19050">
            <a:solidFill>
              <a:srgbClr val="FFFF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fade">
                                      <p:cBhvr>
                                        <p:cTn id="7" dur="2000"/>
                                        <p:tgtEl>
                                          <p:spTgt spid="69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9635">
                                            <p:txEl>
                                              <p:pRg st="1" end="1"/>
                                            </p:txEl>
                                          </p:spTgt>
                                        </p:tgtEl>
                                        <p:attrNameLst>
                                          <p:attrName>style.visibility</p:attrName>
                                        </p:attrNameLst>
                                      </p:cBhvr>
                                      <p:to>
                                        <p:strVal val="visible"/>
                                      </p:to>
                                    </p:set>
                                    <p:animEffect transition="in" filter="fade">
                                      <p:cBhvr>
                                        <p:cTn id="12" dur="2000"/>
                                        <p:tgtEl>
                                          <p:spTgt spid="69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9635">
                                            <p:txEl>
                                              <p:pRg st="2" end="2"/>
                                            </p:txEl>
                                          </p:spTgt>
                                        </p:tgtEl>
                                        <p:attrNameLst>
                                          <p:attrName>style.visibility</p:attrName>
                                        </p:attrNameLst>
                                      </p:cBhvr>
                                      <p:to>
                                        <p:strVal val="visible"/>
                                      </p:to>
                                    </p:set>
                                    <p:animEffect transition="in" filter="fade">
                                      <p:cBhvr>
                                        <p:cTn id="17" dur="2000"/>
                                        <p:tgtEl>
                                          <p:spTgt spid="696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6963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69638"/>
                                        </p:tgtEl>
                                      </p:cBhvr>
                                    </p:cmd>
                                  </p:childTnLst>
                                </p:cTn>
                              </p:par>
                            </p:childTnLst>
                          </p:cTn>
                        </p:par>
                      </p:childTnLst>
                    </p:cTn>
                  </p:par>
                </p:childTnLst>
              </p:cTn>
              <p:nextCondLst>
                <p:cond evt="onClick" delay="0">
                  <p:tgtEl>
                    <p:spTgt spid="69638"/>
                  </p:tgtEl>
                </p:cond>
              </p:nextCondLst>
            </p:seq>
            <p:video>
              <p:cMediaNode>
                <p:cTn id="23" fill="hold" display="0">
                  <p:stCondLst>
                    <p:cond delay="indefinite"/>
                  </p:stCondLst>
                  <p:endCondLst>
                    <p:cond evt="onNext" delay="0">
                      <p:tgtEl>
                        <p:sldTgt/>
                      </p:tgtEl>
                    </p:cond>
                    <p:cond evt="onPrev" delay="0">
                      <p:tgtEl>
                        <p:sldTgt/>
                      </p:tgtEl>
                    </p:cond>
                  </p:endCondLst>
                </p:cTn>
                <p:tgtEl>
                  <p:spTgt spid="69638"/>
                </p:tgtEl>
              </p:cMediaNode>
            </p:video>
          </p:childTnLst>
        </p:cTn>
      </p:par>
    </p:tnLst>
    <p:bldLst>
      <p:bldP spid="69635"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Т1_тра_постконтр-РПЖ"/>
          <p:cNvPicPr>
            <a:picLocks noChangeAspect="1" noChangeArrowheads="1"/>
          </p:cNvPicPr>
          <p:nvPr/>
        </p:nvPicPr>
        <p:blipFill>
          <a:blip r:embed="rId2" cstate="print">
            <a:lum bright="6000" contrast="6000"/>
          </a:blip>
          <a:srcRect/>
          <a:stretch>
            <a:fillRect/>
          </a:stretch>
        </p:blipFill>
        <p:spPr bwMode="auto">
          <a:xfrm>
            <a:off x="5210175" y="3357563"/>
            <a:ext cx="3825875" cy="3402012"/>
          </a:xfrm>
          <a:prstGeom prst="rect">
            <a:avLst/>
          </a:prstGeom>
          <a:noFill/>
          <a:ln w="15875" algn="ctr">
            <a:solidFill>
              <a:srgbClr val="FFFF00"/>
            </a:solidFill>
            <a:miter lim="800000"/>
            <a:headEnd/>
            <a:tailEnd/>
          </a:ln>
          <a:effectLst/>
        </p:spPr>
      </p:pic>
      <p:pic>
        <p:nvPicPr>
          <p:cNvPr id="3075" name="Picture 3" descr="Т2_саг-ДГПЖ_больш разм"/>
          <p:cNvPicPr>
            <a:picLocks noChangeAspect="1" noChangeArrowheads="1"/>
          </p:cNvPicPr>
          <p:nvPr/>
        </p:nvPicPr>
        <p:blipFill>
          <a:blip r:embed="rId3" cstate="print">
            <a:lum bright="6000" contrast="6000"/>
          </a:blip>
          <a:srcRect/>
          <a:stretch>
            <a:fillRect/>
          </a:stretch>
        </p:blipFill>
        <p:spPr bwMode="auto">
          <a:xfrm>
            <a:off x="150813" y="188913"/>
            <a:ext cx="3455987" cy="3455987"/>
          </a:xfrm>
          <a:prstGeom prst="rect">
            <a:avLst/>
          </a:prstGeom>
          <a:noFill/>
          <a:ln w="15875" algn="ctr">
            <a:solidFill>
              <a:srgbClr val="FFFF00"/>
            </a:solidFill>
            <a:miter lim="800000"/>
            <a:headEnd/>
            <a:tailEnd/>
          </a:ln>
          <a:effectLst/>
        </p:spPr>
      </p:pic>
      <p:pic>
        <p:nvPicPr>
          <p:cNvPr id="3076" name="Picture 4" descr="Т2_тра-ДГПЖ_больш разм"/>
          <p:cNvPicPr>
            <a:picLocks noChangeAspect="1" noChangeArrowheads="1"/>
          </p:cNvPicPr>
          <p:nvPr/>
        </p:nvPicPr>
        <p:blipFill>
          <a:blip r:embed="rId4" cstate="print">
            <a:lum bright="6000" contrast="6000"/>
          </a:blip>
          <a:srcRect/>
          <a:stretch>
            <a:fillRect/>
          </a:stretch>
        </p:blipFill>
        <p:spPr bwMode="auto">
          <a:xfrm>
            <a:off x="1547813" y="3297238"/>
            <a:ext cx="3455987" cy="3455987"/>
          </a:xfrm>
          <a:prstGeom prst="rect">
            <a:avLst/>
          </a:prstGeom>
          <a:noFill/>
          <a:ln w="15875" algn="ctr">
            <a:solidFill>
              <a:srgbClr val="FFFF00"/>
            </a:solidFill>
            <a:miter lim="800000"/>
            <a:headEnd/>
            <a:tailEnd/>
          </a:ln>
          <a:effectLst/>
        </p:spPr>
      </p:pic>
      <p:sp>
        <p:nvSpPr>
          <p:cNvPr id="3077" name="Text Box 5"/>
          <p:cNvSpPr txBox="1">
            <a:spLocks noChangeArrowheads="1"/>
          </p:cNvSpPr>
          <p:nvPr/>
        </p:nvSpPr>
        <p:spPr bwMode="auto">
          <a:xfrm>
            <a:off x="3657600" y="928670"/>
            <a:ext cx="5486400" cy="1730730"/>
          </a:xfrm>
          <a:prstGeom prst="rect">
            <a:avLst/>
          </a:prstGeom>
          <a:noFill/>
          <a:ln w="9525">
            <a:noFill/>
            <a:miter lim="800000"/>
            <a:headEnd/>
            <a:tailEnd/>
          </a:ln>
          <a:effectLst/>
        </p:spPr>
        <p:txBody>
          <a:bodyPr>
            <a:spAutoFit/>
          </a:bodyPr>
          <a:lstStyle/>
          <a:p>
            <a:pPr marL="190500" indent="-190500" eaLnBrk="0" hangingPunct="0">
              <a:lnSpc>
                <a:spcPct val="70000"/>
              </a:lnSpc>
              <a:spcBef>
                <a:spcPct val="50000"/>
              </a:spcBef>
              <a:buFontTx/>
              <a:buChar char="•"/>
            </a:pPr>
            <a:r>
              <a:rPr lang="en-US" dirty="0">
                <a:latin typeface="Arial" pitchFamily="34" charset="0"/>
                <a:cs typeface="Arial" pitchFamily="34" charset="0"/>
              </a:rPr>
              <a:t>change in the shape of the gland</a:t>
            </a:r>
            <a:endParaRPr lang="ru-RU" dirty="0">
              <a:latin typeface="Arial" pitchFamily="34" charset="0"/>
              <a:cs typeface="Arial" pitchFamily="34" charset="0"/>
            </a:endParaRPr>
          </a:p>
          <a:p>
            <a:pPr marL="190500" indent="-190500" eaLnBrk="0" hangingPunct="0">
              <a:lnSpc>
                <a:spcPct val="70000"/>
              </a:lnSpc>
              <a:spcBef>
                <a:spcPct val="50000"/>
              </a:spcBef>
              <a:buFontTx/>
              <a:buChar char="•"/>
            </a:pPr>
            <a:r>
              <a:rPr lang="en-US" dirty="0">
                <a:latin typeface="Arial" pitchFamily="34" charset="0"/>
                <a:cs typeface="Arial" pitchFamily="34" charset="0"/>
              </a:rPr>
              <a:t>increase in the size of the </a:t>
            </a:r>
            <a:r>
              <a:rPr lang="en-US" dirty="0" err="1">
                <a:latin typeface="Arial" pitchFamily="34" charset="0"/>
                <a:cs typeface="Arial" pitchFamily="34" charset="0"/>
              </a:rPr>
              <a:t>glandchange</a:t>
            </a:r>
            <a:r>
              <a:rPr lang="en-US" dirty="0">
                <a:latin typeface="Arial" pitchFamily="34" charset="0"/>
                <a:cs typeface="Arial" pitchFamily="34" charset="0"/>
              </a:rPr>
              <a:t> in the intensity of the MR signal from the areas of the gland</a:t>
            </a:r>
            <a:endParaRPr lang="ru-RU" dirty="0">
              <a:latin typeface="Arial" pitchFamily="34" charset="0"/>
              <a:cs typeface="Arial" pitchFamily="34" charset="0"/>
            </a:endParaRPr>
          </a:p>
          <a:p>
            <a:pPr marL="190500" indent="-190500" eaLnBrk="0" hangingPunct="0">
              <a:lnSpc>
                <a:spcPct val="70000"/>
              </a:lnSpc>
              <a:spcBef>
                <a:spcPct val="50000"/>
              </a:spcBef>
              <a:buFontTx/>
              <a:buChar char="•"/>
            </a:pPr>
            <a:r>
              <a:rPr lang="en-US" dirty="0">
                <a:latin typeface="Arial" pitchFamily="34" charset="0"/>
                <a:cs typeface="Arial" pitchFamily="34" charset="0"/>
              </a:rPr>
              <a:t>change in the zonal architecture of the gland</a:t>
            </a:r>
            <a:endParaRPr lang="ru-RU" dirty="0">
              <a:latin typeface="Arial" pitchFamily="34" charset="0"/>
              <a:cs typeface="Arial" pitchFamily="34" charset="0"/>
            </a:endParaRPr>
          </a:p>
          <a:p>
            <a:pPr marL="190500" indent="-190500" eaLnBrk="0" hangingPunct="0">
              <a:lnSpc>
                <a:spcPct val="70000"/>
              </a:lnSpc>
              <a:spcBef>
                <a:spcPct val="50000"/>
              </a:spcBef>
              <a:buFontTx/>
              <a:buChar char="•"/>
            </a:pPr>
            <a:r>
              <a:rPr lang="en-US" dirty="0">
                <a:latin typeface="Arial" pitchFamily="34" charset="0"/>
                <a:cs typeface="Arial" pitchFamily="34" charset="0"/>
              </a:rPr>
              <a:t>change in the nature of the contours of the gland</a:t>
            </a:r>
            <a:endParaRPr lang="ru-RU" dirty="0">
              <a:latin typeface="Arial" pitchFamily="34" charset="0"/>
              <a:cs typeface="Arial" pitchFamily="34" charset="0"/>
            </a:endParaRPr>
          </a:p>
        </p:txBody>
      </p:sp>
      <p:sp>
        <p:nvSpPr>
          <p:cNvPr id="3078" name="Line 6"/>
          <p:cNvSpPr>
            <a:spLocks noChangeShapeType="1"/>
          </p:cNvSpPr>
          <p:nvPr/>
        </p:nvSpPr>
        <p:spPr bwMode="auto">
          <a:xfrm rot="7718275" flipV="1">
            <a:off x="1301750" y="938213"/>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079" name="Line 7"/>
          <p:cNvSpPr>
            <a:spLocks noChangeShapeType="1"/>
          </p:cNvSpPr>
          <p:nvPr/>
        </p:nvSpPr>
        <p:spPr bwMode="auto">
          <a:xfrm rot="15229438" flipV="1">
            <a:off x="8142288" y="4827588"/>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080" name="Line 8"/>
          <p:cNvSpPr>
            <a:spLocks noChangeShapeType="1"/>
          </p:cNvSpPr>
          <p:nvPr/>
        </p:nvSpPr>
        <p:spPr bwMode="auto">
          <a:xfrm rot="20574087" flipV="1">
            <a:off x="3203575" y="5949950"/>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081" name="Line 9"/>
          <p:cNvSpPr>
            <a:spLocks noChangeShapeType="1"/>
          </p:cNvSpPr>
          <p:nvPr/>
        </p:nvSpPr>
        <p:spPr bwMode="auto">
          <a:xfrm rot="9985167" flipV="1">
            <a:off x="3276600" y="3789363"/>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082" name="Line 10"/>
          <p:cNvSpPr>
            <a:spLocks noChangeShapeType="1"/>
          </p:cNvSpPr>
          <p:nvPr/>
        </p:nvSpPr>
        <p:spPr bwMode="auto">
          <a:xfrm rot="4656550" flipV="1">
            <a:off x="6126163" y="4754563"/>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3083" name="Line 11"/>
          <p:cNvSpPr>
            <a:spLocks noChangeShapeType="1"/>
          </p:cNvSpPr>
          <p:nvPr/>
        </p:nvSpPr>
        <p:spPr bwMode="auto">
          <a:xfrm rot="18095845" flipV="1">
            <a:off x="2309813" y="2378075"/>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12" name="TextBox 11"/>
          <p:cNvSpPr txBox="1"/>
          <p:nvPr/>
        </p:nvSpPr>
        <p:spPr>
          <a:xfrm>
            <a:off x="3856678" y="119708"/>
            <a:ext cx="4929222" cy="461665"/>
          </a:xfrm>
          <a:prstGeom prst="rect">
            <a:avLst/>
          </a:prstGeom>
          <a:noFill/>
        </p:spPr>
        <p:txBody>
          <a:bodyPr wrap="square" rtlCol="0">
            <a:spAutoFit/>
          </a:bodyPr>
          <a:lstStyle/>
          <a:p>
            <a:pPr algn="ctr"/>
            <a:r>
              <a:rPr lang="en-US" sz="2400" dirty="0">
                <a:solidFill>
                  <a:srgbClr val="FFFF00"/>
                </a:solidFill>
              </a:rPr>
              <a:t>MR signs of prostate cancer</a:t>
            </a:r>
            <a:endParaRPr lang="ru-RU" sz="24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fade">
                                      <p:cBhvr>
                                        <p:cTn id="7" dur="20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raphic_dyn"/>
          <p:cNvPicPr>
            <a:picLocks noChangeAspect="1" noChangeArrowheads="1"/>
          </p:cNvPicPr>
          <p:nvPr/>
        </p:nvPicPr>
        <p:blipFill>
          <a:blip r:embed="rId2" cstate="print">
            <a:lum bright="12000" contrast="24000"/>
          </a:blip>
          <a:srcRect/>
          <a:stretch>
            <a:fillRect/>
          </a:stretch>
        </p:blipFill>
        <p:spPr bwMode="auto">
          <a:xfrm>
            <a:off x="5508625" y="3462338"/>
            <a:ext cx="3492500" cy="3328987"/>
          </a:xfrm>
          <a:prstGeom prst="rect">
            <a:avLst/>
          </a:prstGeom>
          <a:noFill/>
          <a:ln w="9525" algn="ctr">
            <a:solidFill>
              <a:srgbClr val="FFFF00"/>
            </a:solidFill>
            <a:miter lim="800000"/>
            <a:headEnd/>
            <a:tailEnd/>
          </a:ln>
          <a:effectLst/>
        </p:spPr>
      </p:pic>
      <p:pic>
        <p:nvPicPr>
          <p:cNvPr id="4100" name="Picture 4" descr="Т2_тра_рак ПЖ_2"/>
          <p:cNvPicPr>
            <a:picLocks noChangeAspect="1" noChangeArrowheads="1"/>
          </p:cNvPicPr>
          <p:nvPr/>
        </p:nvPicPr>
        <p:blipFill>
          <a:blip r:embed="rId3" cstate="print"/>
          <a:srcRect b="11807"/>
          <a:stretch>
            <a:fillRect/>
          </a:stretch>
        </p:blipFill>
        <p:spPr bwMode="auto">
          <a:xfrm>
            <a:off x="122238" y="478532"/>
            <a:ext cx="3671887" cy="3238500"/>
          </a:xfrm>
          <a:prstGeom prst="rect">
            <a:avLst/>
          </a:prstGeom>
          <a:noFill/>
          <a:ln w="9525" algn="ctr">
            <a:solidFill>
              <a:srgbClr val="FFFF00"/>
            </a:solidFill>
            <a:miter lim="800000"/>
            <a:headEnd/>
            <a:tailEnd/>
          </a:ln>
          <a:effectLst/>
        </p:spPr>
      </p:pic>
      <p:sp>
        <p:nvSpPr>
          <p:cNvPr id="4101" name="Text Box 5"/>
          <p:cNvSpPr txBox="1">
            <a:spLocks noChangeArrowheads="1"/>
          </p:cNvSpPr>
          <p:nvPr/>
        </p:nvSpPr>
        <p:spPr bwMode="auto">
          <a:xfrm>
            <a:off x="3714744" y="714356"/>
            <a:ext cx="5292725" cy="1337289"/>
          </a:xfrm>
          <a:prstGeom prst="rect">
            <a:avLst/>
          </a:prstGeom>
          <a:noFill/>
          <a:ln w="9525">
            <a:noFill/>
            <a:miter lim="800000"/>
            <a:headEnd/>
            <a:tailEnd/>
          </a:ln>
          <a:effectLst/>
        </p:spPr>
        <p:txBody>
          <a:bodyPr>
            <a:spAutoFit/>
          </a:bodyPr>
          <a:lstStyle/>
          <a:p>
            <a:pPr marL="190500" indent="-190500" eaLnBrk="0" hangingPunct="0">
              <a:lnSpc>
                <a:spcPct val="70000"/>
              </a:lnSpc>
              <a:spcBef>
                <a:spcPct val="50000"/>
              </a:spcBef>
              <a:buFontTx/>
              <a:buChar char="•"/>
            </a:pPr>
            <a:r>
              <a:rPr lang="en-US" sz="2000" dirty="0"/>
              <a:t>change in the nature (heterogeneous) and speed (early and rapid) accumulation and slower "leaching«</a:t>
            </a:r>
            <a:endParaRPr lang="ru-RU" sz="2000" dirty="0"/>
          </a:p>
          <a:p>
            <a:pPr marL="190500" indent="-190500" eaLnBrk="0" hangingPunct="0">
              <a:lnSpc>
                <a:spcPct val="70000"/>
              </a:lnSpc>
              <a:spcBef>
                <a:spcPct val="50000"/>
              </a:spcBef>
              <a:buFontTx/>
              <a:buChar char="•"/>
            </a:pPr>
            <a:r>
              <a:rPr lang="en-US" sz="2000" dirty="0"/>
              <a:t>MR signs of local spread and metastasis of the tumor</a:t>
            </a:r>
            <a:endParaRPr lang="ru-RU" sz="2000" dirty="0"/>
          </a:p>
        </p:txBody>
      </p:sp>
      <p:sp>
        <p:nvSpPr>
          <p:cNvPr id="4102" name="Line 6"/>
          <p:cNvSpPr>
            <a:spLocks noChangeShapeType="1"/>
          </p:cNvSpPr>
          <p:nvPr/>
        </p:nvSpPr>
        <p:spPr bwMode="auto">
          <a:xfrm rot="12315055" flipV="1">
            <a:off x="2887663" y="1997075"/>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4103" name="Line 7"/>
          <p:cNvSpPr>
            <a:spLocks noChangeShapeType="1"/>
          </p:cNvSpPr>
          <p:nvPr/>
        </p:nvSpPr>
        <p:spPr bwMode="auto">
          <a:xfrm rot="1004381" flipV="1">
            <a:off x="2320925" y="2787650"/>
            <a:ext cx="76200" cy="304800"/>
          </a:xfrm>
          <a:prstGeom prst="line">
            <a:avLst/>
          </a:prstGeom>
          <a:noFill/>
          <a:ln w="15875">
            <a:solidFill>
              <a:schemeClr val="bg1"/>
            </a:solidFill>
            <a:round/>
            <a:headEnd/>
            <a:tailEnd type="arrow" w="med" len="med"/>
          </a:ln>
          <a:effectLst/>
        </p:spPr>
        <p:txBody>
          <a:bodyPr wrap="none" anchor="ctr"/>
          <a:lstStyle/>
          <a:p>
            <a:endParaRPr lang="ru-RU"/>
          </a:p>
        </p:txBody>
      </p:sp>
      <p:sp>
        <p:nvSpPr>
          <p:cNvPr id="4106" name="Text Box 10"/>
          <p:cNvSpPr txBox="1">
            <a:spLocks noChangeArrowheads="1"/>
          </p:cNvSpPr>
          <p:nvPr/>
        </p:nvSpPr>
        <p:spPr bwMode="auto">
          <a:xfrm>
            <a:off x="7092950" y="4221163"/>
            <a:ext cx="1657350" cy="366712"/>
          </a:xfrm>
          <a:prstGeom prst="rect">
            <a:avLst/>
          </a:prstGeom>
          <a:noFill/>
          <a:ln w="15875">
            <a:noFill/>
            <a:miter lim="800000"/>
            <a:headEnd/>
            <a:tailEnd/>
          </a:ln>
          <a:effectLst/>
        </p:spPr>
        <p:txBody>
          <a:bodyPr>
            <a:spAutoFit/>
          </a:bodyPr>
          <a:lstStyle/>
          <a:p>
            <a:pPr algn="ctr" eaLnBrk="0" hangingPunct="0">
              <a:spcBef>
                <a:spcPct val="50000"/>
              </a:spcBef>
            </a:pPr>
            <a:r>
              <a:rPr lang="ru-RU">
                <a:solidFill>
                  <a:schemeClr val="bg1"/>
                </a:solidFill>
              </a:rPr>
              <a:t>рак</a:t>
            </a:r>
          </a:p>
        </p:txBody>
      </p:sp>
      <p:sp>
        <p:nvSpPr>
          <p:cNvPr id="4107" name="Text Box 11"/>
          <p:cNvSpPr txBox="1">
            <a:spLocks noChangeArrowheads="1"/>
          </p:cNvSpPr>
          <p:nvPr/>
        </p:nvSpPr>
        <p:spPr bwMode="auto">
          <a:xfrm>
            <a:off x="6588125" y="5732463"/>
            <a:ext cx="1657350" cy="366712"/>
          </a:xfrm>
          <a:prstGeom prst="rect">
            <a:avLst/>
          </a:prstGeom>
          <a:noFill/>
          <a:ln w="15875">
            <a:noFill/>
            <a:miter lim="800000"/>
            <a:headEnd/>
            <a:tailEnd/>
          </a:ln>
          <a:effectLst/>
        </p:spPr>
        <p:txBody>
          <a:bodyPr>
            <a:spAutoFit/>
          </a:bodyPr>
          <a:lstStyle/>
          <a:p>
            <a:pPr algn="ctr" eaLnBrk="0" hangingPunct="0">
              <a:spcBef>
                <a:spcPct val="50000"/>
              </a:spcBef>
            </a:pPr>
            <a:r>
              <a:rPr lang="ru-RU">
                <a:solidFill>
                  <a:schemeClr val="bg1"/>
                </a:solidFill>
              </a:rPr>
              <a:t>гиперплазия</a:t>
            </a:r>
          </a:p>
        </p:txBody>
      </p:sp>
      <p:sp>
        <p:nvSpPr>
          <p:cNvPr id="4110" name="Oval 14"/>
          <p:cNvSpPr>
            <a:spLocks noChangeArrowheads="1"/>
          </p:cNvSpPr>
          <p:nvPr/>
        </p:nvSpPr>
        <p:spPr bwMode="auto">
          <a:xfrm>
            <a:off x="3836988" y="4916488"/>
            <a:ext cx="654050" cy="652462"/>
          </a:xfrm>
          <a:prstGeom prst="ellipse">
            <a:avLst/>
          </a:prstGeom>
          <a:noFill/>
          <a:ln w="15875" cap="rnd">
            <a:solidFill>
              <a:schemeClr val="bg1"/>
            </a:solidFill>
            <a:prstDash val="sysDot"/>
            <a:round/>
            <a:headEnd/>
            <a:tailEnd/>
          </a:ln>
          <a:effectLst>
            <a:outerShdw dist="17961" dir="2700000" algn="ctr" rotWithShape="0">
              <a:schemeClr val="tx2"/>
            </a:outerShdw>
          </a:effectLst>
        </p:spPr>
        <p:txBody>
          <a:bodyPr wrap="none" anchor="ctr"/>
          <a:lstStyle/>
          <a:p>
            <a:endParaRPr lang="ru-RU"/>
          </a:p>
        </p:txBody>
      </p:sp>
      <p:pic>
        <p:nvPicPr>
          <p:cNvPr id="4111" name="Picture 15" descr="Grigor'ev_CP"/>
          <p:cNvPicPr>
            <a:picLocks noChangeAspect="1" noChangeArrowheads="1"/>
          </p:cNvPicPr>
          <p:nvPr/>
        </p:nvPicPr>
        <p:blipFill>
          <a:blip r:embed="rId4" cstate="print"/>
          <a:srcRect t="9895"/>
          <a:stretch>
            <a:fillRect/>
          </a:stretch>
        </p:blipFill>
        <p:spPr bwMode="auto">
          <a:xfrm>
            <a:off x="1778000" y="3487738"/>
            <a:ext cx="3595688" cy="3281362"/>
          </a:xfrm>
          <a:prstGeom prst="rect">
            <a:avLst/>
          </a:prstGeom>
          <a:noFill/>
          <a:ln w="9525" algn="ctr">
            <a:solidFill>
              <a:srgbClr val="FFFF00"/>
            </a:solidFill>
            <a:miter lim="800000"/>
            <a:headEnd/>
            <a:tailEnd/>
          </a:ln>
          <a:effectLst/>
        </p:spPr>
      </p:pic>
      <p:sp>
        <p:nvSpPr>
          <p:cNvPr id="4112" name="Oval 16"/>
          <p:cNvSpPr>
            <a:spLocks noChangeArrowheads="1"/>
          </p:cNvSpPr>
          <p:nvPr/>
        </p:nvSpPr>
        <p:spPr bwMode="auto">
          <a:xfrm>
            <a:off x="3922713" y="4975225"/>
            <a:ext cx="654050" cy="652463"/>
          </a:xfrm>
          <a:prstGeom prst="ellipse">
            <a:avLst/>
          </a:prstGeom>
          <a:noFill/>
          <a:ln w="15875" cap="rnd">
            <a:solidFill>
              <a:schemeClr val="bg1"/>
            </a:solidFill>
            <a:prstDash val="sysDot"/>
            <a:round/>
            <a:headEnd/>
            <a:tailEnd/>
          </a:ln>
          <a:effectLst>
            <a:outerShdw dist="17961" dir="2700000" algn="ctr" rotWithShape="0">
              <a:schemeClr val="tx2"/>
            </a:outerShdw>
          </a:effectLst>
        </p:spPr>
        <p:txBody>
          <a:bodyPr wrap="none" anchor="ctr"/>
          <a:lstStyle/>
          <a:p>
            <a:endParaRPr lang="ru-RU"/>
          </a:p>
        </p:txBody>
      </p:sp>
      <p:sp>
        <p:nvSpPr>
          <p:cNvPr id="12" name="TextBox 11"/>
          <p:cNvSpPr txBox="1"/>
          <p:nvPr/>
        </p:nvSpPr>
        <p:spPr>
          <a:xfrm>
            <a:off x="3714744" y="0"/>
            <a:ext cx="5214974" cy="369332"/>
          </a:xfrm>
          <a:prstGeom prst="rect">
            <a:avLst/>
          </a:prstGeom>
          <a:noFill/>
        </p:spPr>
        <p:txBody>
          <a:bodyPr wrap="square" rtlCol="0">
            <a:spAutoFit/>
          </a:bodyPr>
          <a:lstStyle/>
          <a:p>
            <a:pPr algn="ctr"/>
            <a:r>
              <a:rPr lang="en-US" dirty="0">
                <a:solidFill>
                  <a:srgbClr val="FFFF00"/>
                </a:solidFill>
              </a:rPr>
              <a:t>MR signs of prostate cancer</a:t>
            </a:r>
            <a:endParaRPr lang="ru-RU"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fade">
                                      <p:cBhvr>
                                        <p:cTn id="7" dur="20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www.science-education.ru/i/2017/4/23237/image001.jpg"/>
          <p:cNvPicPr>
            <a:picLocks noChangeAspect="1" noChangeArrowheads="1"/>
          </p:cNvPicPr>
          <p:nvPr/>
        </p:nvPicPr>
        <p:blipFill>
          <a:blip r:embed="rId2" cstate="print"/>
          <a:srcRect/>
          <a:stretch>
            <a:fillRect/>
          </a:stretch>
        </p:blipFill>
        <p:spPr bwMode="auto">
          <a:xfrm>
            <a:off x="428596" y="714356"/>
            <a:ext cx="3353176" cy="3170513"/>
          </a:xfrm>
          <a:prstGeom prst="rect">
            <a:avLst/>
          </a:prstGeom>
          <a:noFill/>
        </p:spPr>
      </p:pic>
      <p:pic>
        <p:nvPicPr>
          <p:cNvPr id="40964" name="Picture 4" descr="https://www.science-education.ru/i/2017/4/23237/image002.jpg"/>
          <p:cNvPicPr>
            <a:picLocks noChangeAspect="1" noChangeArrowheads="1"/>
          </p:cNvPicPr>
          <p:nvPr/>
        </p:nvPicPr>
        <p:blipFill>
          <a:blip r:embed="rId3" cstate="print"/>
          <a:srcRect/>
          <a:stretch>
            <a:fillRect/>
          </a:stretch>
        </p:blipFill>
        <p:spPr bwMode="auto">
          <a:xfrm>
            <a:off x="500034" y="4071941"/>
            <a:ext cx="2857520" cy="2679621"/>
          </a:xfrm>
          <a:prstGeom prst="rect">
            <a:avLst/>
          </a:prstGeom>
          <a:noFill/>
        </p:spPr>
      </p:pic>
      <p:sp>
        <p:nvSpPr>
          <p:cNvPr id="4" name="TextBox 3"/>
          <p:cNvSpPr txBox="1"/>
          <p:nvPr/>
        </p:nvSpPr>
        <p:spPr>
          <a:xfrm>
            <a:off x="4214810" y="1214422"/>
            <a:ext cx="4572032" cy="1477328"/>
          </a:xfrm>
          <a:prstGeom prst="rect">
            <a:avLst/>
          </a:prstGeom>
          <a:noFill/>
        </p:spPr>
        <p:txBody>
          <a:bodyPr wrap="square" rtlCol="0">
            <a:spAutoFit/>
          </a:bodyPr>
          <a:lstStyle/>
          <a:p>
            <a:r>
              <a:rPr lang="en-US"/>
              <a:t>Axial CT image of the prostate. Adenocarcinoma of the prostate with invasion of the bladder wall, surrounding prostate tissue and seminal vesicles. regional lymphadenopathy</a:t>
            </a:r>
            <a:endParaRPr lang="ru-RU" dirty="0"/>
          </a:p>
        </p:txBody>
      </p:sp>
      <p:sp>
        <p:nvSpPr>
          <p:cNvPr id="5" name="TextBox 4"/>
          <p:cNvSpPr txBox="1"/>
          <p:nvPr/>
        </p:nvSpPr>
        <p:spPr>
          <a:xfrm>
            <a:off x="3714744" y="4143380"/>
            <a:ext cx="4572032" cy="1200329"/>
          </a:xfrm>
          <a:prstGeom prst="rect">
            <a:avLst/>
          </a:prstGeom>
          <a:noFill/>
        </p:spPr>
        <p:txBody>
          <a:bodyPr wrap="square" rtlCol="0">
            <a:spAutoFit/>
          </a:bodyPr>
          <a:lstStyle/>
          <a:p>
            <a:r>
              <a:rPr lang="en-US"/>
              <a:t>Sagittal Multiplanar CT prostate reconstruction. Uneven accumulation of contrast agent by tumor masses with signs of invasion into the bladder wall</a:t>
            </a:r>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 МРТ малого таза в диагностике заболеваний предстательной железы"/>
          <p:cNvPicPr>
            <a:picLocks noChangeAspect="1" noChangeArrowheads="1"/>
          </p:cNvPicPr>
          <p:nvPr/>
        </p:nvPicPr>
        <p:blipFill>
          <a:blip r:embed="rId2" cstate="print"/>
          <a:srcRect/>
          <a:stretch>
            <a:fillRect/>
          </a:stretch>
        </p:blipFill>
        <p:spPr bwMode="auto">
          <a:xfrm>
            <a:off x="353029" y="928670"/>
            <a:ext cx="8262857" cy="3286148"/>
          </a:xfrm>
          <a:prstGeom prst="rect">
            <a:avLst/>
          </a:prstGeom>
          <a:noFill/>
        </p:spPr>
      </p:pic>
      <p:sp>
        <p:nvSpPr>
          <p:cNvPr id="3" name="TextBox 2"/>
          <p:cNvSpPr txBox="1"/>
          <p:nvPr/>
        </p:nvSpPr>
        <p:spPr>
          <a:xfrm>
            <a:off x="353029" y="4365104"/>
            <a:ext cx="8262857" cy="1477328"/>
          </a:xfrm>
          <a:prstGeom prst="rect">
            <a:avLst/>
          </a:prstGeom>
          <a:noFill/>
        </p:spPr>
        <p:txBody>
          <a:bodyPr wrap="square" rtlCol="0">
            <a:spAutoFit/>
          </a:bodyPr>
          <a:lstStyle/>
          <a:p>
            <a:pPr marL="342900" indent="-342900">
              <a:buAutoNum type="alphaLcParenR"/>
            </a:pPr>
            <a:r>
              <a:rPr lang="en-US" dirty="0"/>
              <a:t>T2-cor b) T2-tra c) T1FS din + C</a:t>
            </a:r>
            <a:r>
              <a:rPr lang="ru-RU" dirty="0"/>
              <a:t> </a:t>
            </a:r>
          </a:p>
          <a:p>
            <a:r>
              <a:rPr lang="en-US" dirty="0"/>
              <a:t>It is determined by the large size of the tumor of the right lobe of the prostate with the invasion of its capsule, spreading to the </a:t>
            </a:r>
            <a:r>
              <a:rPr lang="en-US" dirty="0" err="1"/>
              <a:t>paraprostatic</a:t>
            </a:r>
            <a:r>
              <a:rPr lang="en-US" dirty="0"/>
              <a:t> tissue (arrows).At intravenous dynamic contrast (in) in an arterial phase the expressed, diffusely inhomogeneous strengthening of fabric of a tumor is defined.</a:t>
            </a: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908720"/>
            <a:ext cx="4327555" cy="33095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4876" y="3214686"/>
            <a:ext cx="4213565" cy="33649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Прямоугольник 3"/>
          <p:cNvSpPr/>
          <p:nvPr/>
        </p:nvSpPr>
        <p:spPr>
          <a:xfrm>
            <a:off x="5332307" y="724054"/>
            <a:ext cx="3908442" cy="461665"/>
          </a:xfrm>
          <a:prstGeom prst="rect">
            <a:avLst/>
          </a:prstGeom>
        </p:spPr>
        <p:txBody>
          <a:bodyPr wrap="none">
            <a:spAutoFit/>
          </a:bodyPr>
          <a:lstStyle/>
          <a:p>
            <a:r>
              <a:rPr lang="en-US" sz="2400" dirty="0">
                <a:solidFill>
                  <a:srgbClr val="FFFF00"/>
                </a:solidFill>
              </a:rPr>
              <a:t>Anatomy of the female pelvis</a:t>
            </a:r>
            <a:endParaRPr lang="ru-RU" sz="2400" dirty="0">
              <a:solidFill>
                <a:srgbClr val="FFFF00"/>
              </a:solidFill>
            </a:endParaRPr>
          </a:p>
        </p:txBody>
      </p:sp>
    </p:spTree>
    <p:extLst>
      <p:ext uri="{BB962C8B-B14F-4D97-AF65-F5344CB8AC3E}">
        <p14:creationId xmlns:p14="http://schemas.microsoft.com/office/powerpoint/2010/main" val="225431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628650" y="365127"/>
            <a:ext cx="7886700" cy="777858"/>
          </a:xfrm>
          <a:prstGeom prst="rect">
            <a:avLst/>
          </a:prstGeom>
        </p:spPr>
        <p:txBody>
          <a:bodyPr vert="horz" lIns="91440" tIns="45720" rIns="91440" bIns="45720" rtlCol="0" anchor="ctr">
            <a:normAutofit/>
          </a:bodyPr>
          <a:lstStyle/>
          <a:p>
            <a:pPr lvl="0" algn="ctr" defTabSz="685800">
              <a:lnSpc>
                <a:spcPct val="90000"/>
              </a:lnSpc>
              <a:spcBef>
                <a:spcPct val="0"/>
              </a:spcBef>
              <a:defRPr/>
            </a:pPr>
            <a:r>
              <a:rPr lang="ru-RU" sz="2800" dirty="0" err="1">
                <a:solidFill>
                  <a:srgbClr val="FFFF00"/>
                </a:solidFill>
                <a:latin typeface="Arial" pitchFamily="34" charset="0"/>
                <a:ea typeface="+mj-ea"/>
                <a:cs typeface="Arial" pitchFamily="34" charset="0"/>
              </a:rPr>
              <a:t>Жіноча</a:t>
            </a:r>
            <a:r>
              <a:rPr lang="ru-RU" sz="2800" dirty="0">
                <a:solidFill>
                  <a:srgbClr val="FFFF00"/>
                </a:solidFill>
                <a:latin typeface="Arial" pitchFamily="34" charset="0"/>
                <a:ea typeface="+mj-ea"/>
                <a:cs typeface="Arial" pitchFamily="34" charset="0"/>
              </a:rPr>
              <a:t> репродуктивна система</a:t>
            </a:r>
            <a:endParaRPr kumimoji="0" lang="ru-RU" sz="2800" i="0" u="none" strike="noStrike" kern="1200" cap="none" spc="0" normalizeH="0" baseline="0" noProof="0" dirty="0">
              <a:ln>
                <a:noFill/>
              </a:ln>
              <a:solidFill>
                <a:srgbClr val="FFFF00"/>
              </a:solidFill>
              <a:effectLst/>
              <a:uLnTx/>
              <a:uFillTx/>
              <a:latin typeface="Arial" pitchFamily="34" charset="0"/>
              <a:ea typeface="+mj-ea"/>
              <a:cs typeface="Arial" pitchFamily="34" charset="0"/>
            </a:endParaRPr>
          </a:p>
        </p:txBody>
      </p:sp>
      <p:pic>
        <p:nvPicPr>
          <p:cNvPr id="4098" name="Picture 2" descr="C:\Users\Diana\Desktop\a9caae67bcd787ea127c84a63653b85d.jpg"/>
          <p:cNvPicPr>
            <a:picLocks noChangeAspect="1" noChangeArrowheads="1"/>
          </p:cNvPicPr>
          <p:nvPr/>
        </p:nvPicPr>
        <p:blipFill>
          <a:blip r:embed="rId2" cstate="print"/>
          <a:srcRect/>
          <a:stretch>
            <a:fillRect/>
          </a:stretch>
        </p:blipFill>
        <p:spPr bwMode="auto">
          <a:xfrm>
            <a:off x="611560" y="1268760"/>
            <a:ext cx="7632848" cy="5328592"/>
          </a:xfrm>
          <a:prstGeom prst="rect">
            <a:avLst/>
          </a:prstGeom>
          <a:noFill/>
        </p:spPr>
      </p:pic>
    </p:spTree>
    <p:extLst>
      <p:ext uri="{BB962C8B-B14F-4D97-AF65-F5344CB8AC3E}">
        <p14:creationId xmlns:p14="http://schemas.microsoft.com/office/powerpoint/2010/main" val="1106398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Похожее изображение"/>
          <p:cNvPicPr>
            <a:picLocks noChangeAspect="1" noChangeArrowheads="1"/>
          </p:cNvPicPr>
          <p:nvPr/>
        </p:nvPicPr>
        <p:blipFill>
          <a:blip r:embed="rId2" cstate="print"/>
          <a:srcRect/>
          <a:stretch>
            <a:fillRect/>
          </a:stretch>
        </p:blipFill>
        <p:spPr bwMode="auto">
          <a:xfrm>
            <a:off x="1857356" y="214290"/>
            <a:ext cx="5572164" cy="6457327"/>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785786" y="142852"/>
            <a:ext cx="7886700" cy="1325563"/>
          </a:xfrm>
        </p:spPr>
        <p:txBody>
          <a:bodyPr>
            <a:normAutofit/>
          </a:bodyPr>
          <a:lstStyle/>
          <a:p>
            <a:pPr algn="ctr"/>
            <a:r>
              <a:rPr lang="en-US" sz="2800" dirty="0">
                <a:solidFill>
                  <a:srgbClr val="FFFF00"/>
                </a:solidFill>
                <a:latin typeface="Arial" pitchFamily="34" charset="0"/>
                <a:cs typeface="Arial" pitchFamily="34" charset="0"/>
              </a:rPr>
              <a:t>Radiation diagnostics in gynecology</a:t>
            </a:r>
            <a:endParaRPr lang="ru-RU" sz="2800"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500034" y="1428736"/>
            <a:ext cx="8358187" cy="4351338"/>
          </a:xfrm>
        </p:spPr>
        <p:txBody>
          <a:bodyPr>
            <a:normAutofit/>
          </a:bodyPr>
          <a:lstStyle/>
          <a:p>
            <a:pPr>
              <a:buFont typeface="Wingdings" pitchFamily="2" charset="2"/>
              <a:buChar char="Ø"/>
            </a:pPr>
            <a:r>
              <a:rPr lang="en-US" sz="2000" dirty="0">
                <a:latin typeface="Arial" panose="020B0604020202020204" pitchFamily="34" charset="0"/>
                <a:cs typeface="Arial" panose="020B0604020202020204" pitchFamily="34" charset="0"/>
              </a:rPr>
              <a:t>The main methods of radiological diagnosis in gynecology are methods that allow with high tissue contrast to visualize changes in the genitals depending on age, phase of the menstrual cycle, during pregnancy and lactation: </a:t>
            </a:r>
            <a:endParaRPr lang="ru-RU" sz="2000" dirty="0">
              <a:latin typeface="Arial" panose="020B0604020202020204" pitchFamily="34" charset="0"/>
              <a:cs typeface="Arial" panose="020B0604020202020204" pitchFamily="34" charset="0"/>
            </a:endParaRPr>
          </a:p>
          <a:p>
            <a:pPr>
              <a:buFont typeface="Wingdings" pitchFamily="2" charset="2"/>
              <a:buChar char="Ø"/>
            </a:pPr>
            <a:r>
              <a:rPr lang="en-US" sz="2000" dirty="0">
                <a:latin typeface="Arial" panose="020B0604020202020204" pitchFamily="34" charset="0"/>
                <a:cs typeface="Arial" panose="020B0604020202020204" pitchFamily="34" charset="0"/>
              </a:rPr>
              <a:t>  Ultrasound   </a:t>
            </a:r>
            <a:endParaRPr lang="ru-RU" sz="2000" dirty="0">
              <a:latin typeface="Arial" panose="020B0604020202020204" pitchFamily="34" charset="0"/>
              <a:cs typeface="Arial" panose="020B0604020202020204" pitchFamily="34" charset="0"/>
            </a:endParaRPr>
          </a:p>
          <a:p>
            <a:pPr>
              <a:buFont typeface="Wingdings" pitchFamily="2" charset="2"/>
              <a:buChar char="Ø"/>
            </a:pPr>
            <a:r>
              <a:rPr lang="en-US" sz="2000" dirty="0">
                <a:latin typeface="Arial" panose="020B0604020202020204" pitchFamily="34" charset="0"/>
                <a:cs typeface="Arial" panose="020B0604020202020204" pitchFamily="34" charset="0"/>
              </a:rPr>
              <a:t>MRI    </a:t>
            </a:r>
            <a:endParaRPr lang="ru-RU" sz="2000" dirty="0">
              <a:latin typeface="Arial" panose="020B0604020202020204" pitchFamily="34" charset="0"/>
              <a:cs typeface="Arial" panose="020B0604020202020204" pitchFamily="34" charset="0"/>
            </a:endParaRPr>
          </a:p>
          <a:p>
            <a:pPr>
              <a:buFont typeface="Wingdings" pitchFamily="2" charset="2"/>
              <a:buChar char="Ø"/>
            </a:pPr>
            <a:r>
              <a:rPr lang="en-US" sz="2000" dirty="0">
                <a:latin typeface="Arial" panose="020B0604020202020204" pitchFamily="34" charset="0"/>
                <a:cs typeface="Arial" panose="020B0604020202020204" pitchFamily="34" charset="0"/>
              </a:rPr>
              <a:t>In the study of female genitals often use special radiological techniques and CT</a:t>
            </a:r>
            <a:endParaRPr lang="ru-RU"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65808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857224" y="0"/>
            <a:ext cx="7886700" cy="1000125"/>
          </a:xfrm>
        </p:spPr>
        <p:txBody>
          <a:bodyPr>
            <a:normAutofit/>
          </a:bodyPr>
          <a:lstStyle/>
          <a:p>
            <a:pPr algn="ctr"/>
            <a:r>
              <a:rPr lang="en-US" sz="2800" dirty="0">
                <a:solidFill>
                  <a:srgbClr val="FFFF00"/>
                </a:solidFill>
                <a:latin typeface="Arial" pitchFamily="34" charset="0"/>
                <a:cs typeface="Arial" pitchFamily="34" charset="0"/>
              </a:rPr>
              <a:t>X-ray method</a:t>
            </a:r>
            <a:endParaRPr lang="ru-RU" sz="2800" dirty="0">
              <a:solidFill>
                <a:srgbClr val="FFFF00"/>
              </a:solidFill>
              <a:latin typeface="Arial" pitchFamily="34" charset="0"/>
              <a:cs typeface="Arial" pitchFamily="34" charset="0"/>
            </a:endParaRPr>
          </a:p>
        </p:txBody>
      </p:sp>
      <p:sp>
        <p:nvSpPr>
          <p:cNvPr id="3" name="Объект 2"/>
          <p:cNvSpPr>
            <a:spLocks noGrp="1"/>
          </p:cNvSpPr>
          <p:nvPr>
            <p:ph idx="4294967295"/>
          </p:nvPr>
        </p:nvSpPr>
        <p:spPr>
          <a:xfrm>
            <a:off x="285720" y="571480"/>
            <a:ext cx="8501062" cy="4351337"/>
          </a:xfrm>
        </p:spPr>
        <p:txBody>
          <a:bodyPr>
            <a:normAutofit/>
          </a:bodyPr>
          <a:lstStyle/>
          <a:p>
            <a:pPr>
              <a:buFont typeface="Wingdings" pitchFamily="2" charset="2"/>
              <a:buChar char="Ø"/>
            </a:pPr>
            <a:r>
              <a:rPr lang="en-US" sz="1800" dirty="0" err="1">
                <a:solidFill>
                  <a:srgbClr val="FFFF00"/>
                </a:solidFill>
                <a:latin typeface="Arial" panose="020B0604020202020204" pitchFamily="34" charset="0"/>
                <a:cs typeface="Arial" panose="020B0604020202020204" pitchFamily="34" charset="0"/>
              </a:rPr>
              <a:t>Hysterosalpingography</a:t>
            </a:r>
            <a:r>
              <a:rPr lang="en-US" sz="1800" dirty="0">
                <a:solidFill>
                  <a:srgbClr val="FFFF00"/>
                </a:solidFill>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 X-ray examination with the introduction of water-soluble RKS into the uterine cavity and fallopian tubes using a special catheter-syringe </a:t>
            </a:r>
            <a:endParaRPr lang="ru-RU" sz="1800" dirty="0">
              <a:latin typeface="Arial" panose="020B0604020202020204" pitchFamily="34" charset="0"/>
              <a:cs typeface="Arial" panose="020B0604020202020204" pitchFamily="34" charset="0"/>
            </a:endParaRPr>
          </a:p>
          <a:p>
            <a:pPr>
              <a:buFont typeface="Wingdings" pitchFamily="2" charset="2"/>
              <a:buChar char="Ø"/>
            </a:pPr>
            <a:r>
              <a:rPr lang="en-US" sz="1800" dirty="0">
                <a:latin typeface="Arial" panose="020B0604020202020204" pitchFamily="34" charset="0"/>
                <a:cs typeface="Arial" panose="020B0604020202020204" pitchFamily="34" charset="0"/>
              </a:rPr>
              <a:t>Contrasting uterine cavity has a triangular shape with a proximal base, from which (uterine horns) depart thin, long, sometimes twisted linear fallopian tubes </a:t>
            </a:r>
            <a:endParaRPr lang="ru-RU" sz="1800" dirty="0">
              <a:latin typeface="Arial" panose="020B0604020202020204" pitchFamily="34" charset="0"/>
              <a:cs typeface="Arial" panose="020B0604020202020204" pitchFamily="34" charset="0"/>
            </a:endParaRPr>
          </a:p>
          <a:p>
            <a:pPr>
              <a:buFont typeface="Wingdings" pitchFamily="2" charset="2"/>
              <a:buChar char="Ø"/>
            </a:pPr>
            <a:r>
              <a:rPr lang="en-US" sz="1800" dirty="0">
                <a:latin typeface="Arial" panose="020B0604020202020204" pitchFamily="34" charset="0"/>
                <a:cs typeface="Arial" panose="020B0604020202020204" pitchFamily="34" charset="0"/>
              </a:rPr>
              <a:t>With preserved patency of the fallopian tubes, the contrast agent is poured into the peritoneal cavity.</a:t>
            </a:r>
            <a:endParaRPr lang="ru-RU" sz="1800" dirty="0">
              <a:latin typeface="Arial" panose="020B0604020202020204" pitchFamily="34" charset="0"/>
              <a:cs typeface="Arial" panose="020B0604020202020204" pitchFamily="34" charset="0"/>
            </a:endParaRPr>
          </a:p>
          <a:p>
            <a:pPr>
              <a:buFont typeface="Wingdings" pitchFamily="2" charset="2"/>
              <a:buChar char="Ø"/>
            </a:pPr>
            <a:r>
              <a:rPr lang="en-US" sz="1800" dirty="0">
                <a:latin typeface="Arial" panose="020B0604020202020204" pitchFamily="34" charset="0"/>
                <a:cs typeface="Arial" panose="020B0604020202020204" pitchFamily="34" charset="0"/>
              </a:rPr>
              <a:t>Contraindications to GHA are active bleeding, inflammation, condition after recent operations on the uterus or fallopian tubes, uterine curettage.</a:t>
            </a:r>
            <a:endParaRPr lang="ru-RU" sz="1800" dirty="0">
              <a:latin typeface="Arial" panose="020B0604020202020204" pitchFamily="34" charset="0"/>
              <a:cs typeface="Arial" panose="020B0604020202020204" pitchFamily="34" charset="0"/>
            </a:endParaRPr>
          </a:p>
        </p:txBody>
      </p:sp>
      <p:pic>
        <p:nvPicPr>
          <p:cNvPr id="4" name="Объект 3"/>
          <p:cNvPicPr>
            <a:picLocks noChangeAspect="1"/>
          </p:cNvPicPr>
          <p:nvPr/>
        </p:nvPicPr>
        <p:blipFill>
          <a:blip r:embed="rId2" cstate="print"/>
          <a:srcRect l="2486" t="1556" r="2244" b="3514"/>
          <a:stretch>
            <a:fillRect/>
          </a:stretch>
        </p:blipFill>
        <p:spPr>
          <a:xfrm>
            <a:off x="5021866" y="3929066"/>
            <a:ext cx="3764976" cy="2786082"/>
          </a:xfrm>
          <a:prstGeom prst="rect">
            <a:avLst/>
          </a:prstGeom>
        </p:spPr>
      </p:pic>
      <p:sp>
        <p:nvSpPr>
          <p:cNvPr id="5" name="Прямоугольник 4"/>
          <p:cNvSpPr/>
          <p:nvPr/>
        </p:nvSpPr>
        <p:spPr>
          <a:xfrm>
            <a:off x="1357290" y="6215082"/>
            <a:ext cx="5253048" cy="338554"/>
          </a:xfrm>
          <a:prstGeom prst="rect">
            <a:avLst/>
          </a:prstGeom>
        </p:spPr>
        <p:txBody>
          <a:bodyPr wrap="square">
            <a:spAutoFit/>
          </a:bodyPr>
          <a:lstStyle/>
          <a:p>
            <a:r>
              <a:rPr lang="ru-RU" sz="1600" dirty="0" err="1">
                <a:latin typeface="Arial" panose="020B0604020202020204" pitchFamily="34" charset="0"/>
                <a:cs typeface="Arial" panose="020B0604020202020204" pitchFamily="34" charset="0"/>
              </a:rPr>
              <a:t>Гистеросальпінгограмма</a:t>
            </a:r>
            <a:r>
              <a:rPr lang="ru-RU" sz="1600" dirty="0">
                <a:latin typeface="Arial" panose="020B0604020202020204" pitchFamily="34" charset="0"/>
                <a:cs typeface="Arial" panose="020B0604020202020204" pitchFamily="34" charset="0"/>
              </a:rPr>
              <a:t>. Норма</a:t>
            </a:r>
          </a:p>
        </p:txBody>
      </p:sp>
    </p:spTree>
    <p:extLst>
      <p:ext uri="{BB962C8B-B14F-4D97-AF65-F5344CB8AC3E}">
        <p14:creationId xmlns:p14="http://schemas.microsoft.com/office/powerpoint/2010/main" val="4052562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42844" y="357166"/>
            <a:ext cx="8858312" cy="5184775"/>
          </a:xfrm>
        </p:spPr>
        <p:txBody>
          <a:bodyPr>
            <a:normAutofit/>
          </a:bodyPr>
          <a:lstStyle/>
          <a:p>
            <a:pPr>
              <a:buFont typeface="Wingdings" pitchFamily="2" charset="2"/>
              <a:buChar char="Ø"/>
            </a:pPr>
            <a:r>
              <a:rPr lang="en-US" sz="1400" dirty="0">
                <a:latin typeface="Times New Roman" pitchFamily="18" charset="0"/>
                <a:cs typeface="Times New Roman" pitchFamily="18" charset="0"/>
              </a:rPr>
              <a:t>Ultrasound plays a key role in the diagnosis of diseases of the female genitalia is performed using surface sensors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Given that the structure and size of the female reproductive organs can vary greatly depending on the specific situation, when conducting a gynecological ultrasound examination must take into account the anamnestic data: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the patient's age,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 the day of the menstrual cycle (or the number of years of </a:t>
            </a:r>
            <a:r>
              <a:rPr lang="en-US" sz="1400" dirty="0" err="1">
                <a:latin typeface="Times New Roman" pitchFamily="18" charset="0"/>
                <a:cs typeface="Times New Roman" pitchFamily="18" charset="0"/>
              </a:rPr>
              <a:t>postmenopause</a:t>
            </a:r>
            <a:r>
              <a:rPr lang="en-US"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 pregnancy results,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     postponed surgical interventions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  taking hormonal drugs.</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Ultrasound imaging in gynecology can be obtained using two complementary techniques - </a:t>
            </a:r>
            <a:r>
              <a:rPr lang="en-US" sz="1400" dirty="0" err="1">
                <a:latin typeface="Times New Roman" pitchFamily="18" charset="0"/>
                <a:cs typeface="Times New Roman" pitchFamily="18" charset="0"/>
              </a:rPr>
              <a:t>transabdominal</a:t>
            </a:r>
            <a:r>
              <a:rPr lang="en-US" sz="1400" dirty="0">
                <a:latin typeface="Times New Roman" pitchFamily="18" charset="0"/>
                <a:cs typeface="Times New Roman" pitchFamily="18" charset="0"/>
              </a:rPr>
              <a:t> (TA) and </a:t>
            </a:r>
            <a:r>
              <a:rPr lang="en-US" sz="1400" dirty="0" err="1">
                <a:latin typeface="Times New Roman" pitchFamily="18" charset="0"/>
                <a:cs typeface="Times New Roman" pitchFamily="18" charset="0"/>
              </a:rPr>
              <a:t>transvaginal</a:t>
            </a:r>
            <a:r>
              <a:rPr lang="en-US" sz="1400" dirty="0">
                <a:latin typeface="Times New Roman" pitchFamily="18" charset="0"/>
                <a:cs typeface="Times New Roman" pitchFamily="18" charset="0"/>
              </a:rPr>
              <a:t> (TB) scan access.</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The study should always begin with TA ultrasound according to conventional methods with a full bladder to determine</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 the topography of the pelvic organs, determine the size and structure of the detected pathological three-dimensional formations and, if necessary, assess the condition of the organs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 abdominal cavity and      </a:t>
            </a:r>
            <a:endParaRPr lang="ru-RU" sz="1400" dirty="0">
              <a:latin typeface="Times New Roman" pitchFamily="18" charset="0"/>
              <a:cs typeface="Times New Roman" pitchFamily="18" charset="0"/>
            </a:endParaRPr>
          </a:p>
          <a:p>
            <a:pPr>
              <a:buFont typeface="Wingdings" pitchFamily="2" charset="2"/>
              <a:buChar char="Ø"/>
            </a:pPr>
            <a:r>
              <a:rPr lang="en-US" sz="1400" dirty="0">
                <a:latin typeface="Times New Roman" pitchFamily="18" charset="0"/>
                <a:cs typeface="Times New Roman" pitchFamily="18" charset="0"/>
              </a:rPr>
              <a:t> retroperitoneal space.</a:t>
            </a:r>
            <a:endParaRPr lang="ru-RU" sz="1400" dirty="0">
              <a:latin typeface="Times New Roman" pitchFamily="18" charset="0"/>
              <a:cs typeface="Times New Roman" pitchFamily="18" charset="0"/>
            </a:endParaRPr>
          </a:p>
        </p:txBody>
      </p:sp>
      <p:sp>
        <p:nvSpPr>
          <p:cNvPr id="5" name="Заголовок 7"/>
          <p:cNvSpPr>
            <a:spLocks noGrp="1"/>
          </p:cNvSpPr>
          <p:nvPr>
            <p:ph type="title" idx="4294967295"/>
          </p:nvPr>
        </p:nvSpPr>
        <p:spPr>
          <a:xfrm>
            <a:off x="0" y="0"/>
            <a:ext cx="8858280" cy="461665"/>
          </a:xfrm>
          <a:prstGeom prst="rect">
            <a:avLst/>
          </a:prstGeom>
        </p:spPr>
        <p:txBody>
          <a:bodyPr wrap="square">
            <a:spAutoFit/>
          </a:bodyPr>
          <a:lstStyle/>
          <a:p>
            <a:pPr algn="ctr"/>
            <a:r>
              <a:rPr lang="en-US" sz="2400" dirty="0">
                <a:solidFill>
                  <a:srgbClr val="FFFF00"/>
                </a:solidFill>
                <a:latin typeface="Arial" panose="020B0604020202020204" pitchFamily="34" charset="0"/>
                <a:cs typeface="Arial" panose="020B0604020202020204" pitchFamily="34" charset="0"/>
              </a:rPr>
              <a:t>Ultrasound examination of the pelvic organs in women</a:t>
            </a:r>
            <a:endParaRPr lang="ru-RU" dirty="0">
              <a:solidFill>
                <a:srgbClr val="FFFF00"/>
              </a:solidFill>
            </a:endParaRPr>
          </a:p>
        </p:txBody>
      </p:sp>
      <p:pic>
        <p:nvPicPr>
          <p:cNvPr id="3074" name="Picture 2" descr="http://studepedia.org/img/baza1/43621377076167.files/image012.jpg"/>
          <p:cNvPicPr>
            <a:picLocks noChangeAspect="1" noChangeArrowheads="1"/>
          </p:cNvPicPr>
          <p:nvPr/>
        </p:nvPicPr>
        <p:blipFill>
          <a:blip r:embed="rId2" cstate="print">
            <a:lum bright="-14000" contrast="28000"/>
          </a:blip>
          <a:srcRect/>
          <a:stretch>
            <a:fillRect/>
          </a:stretch>
        </p:blipFill>
        <p:spPr bwMode="auto">
          <a:xfrm>
            <a:off x="3143240" y="4651838"/>
            <a:ext cx="6000760" cy="2206162"/>
          </a:xfrm>
          <a:prstGeom prst="rect">
            <a:avLst/>
          </a:prstGeom>
          <a:noFill/>
        </p:spPr>
      </p:pic>
    </p:spTree>
    <p:extLst>
      <p:ext uri="{BB962C8B-B14F-4D97-AF65-F5344CB8AC3E}">
        <p14:creationId xmlns:p14="http://schemas.microsoft.com/office/powerpoint/2010/main" val="2982871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studepedia.org/img/baza1/43621377076167.files/image002.jpg"/>
          <p:cNvPicPr>
            <a:picLocks noChangeAspect="1" noChangeArrowheads="1"/>
          </p:cNvPicPr>
          <p:nvPr/>
        </p:nvPicPr>
        <p:blipFill>
          <a:blip r:embed="rId2" cstate="print">
            <a:lum bright="-10000" contrast="42000"/>
          </a:blip>
          <a:srcRect/>
          <a:stretch>
            <a:fillRect/>
          </a:stretch>
        </p:blipFill>
        <p:spPr bwMode="auto">
          <a:xfrm>
            <a:off x="214282" y="3794902"/>
            <a:ext cx="4286280" cy="3063097"/>
          </a:xfrm>
          <a:prstGeom prst="rect">
            <a:avLst/>
          </a:prstGeom>
          <a:noFill/>
        </p:spPr>
      </p:pic>
      <p:sp>
        <p:nvSpPr>
          <p:cNvPr id="3" name="TextBox 2"/>
          <p:cNvSpPr txBox="1"/>
          <p:nvPr/>
        </p:nvSpPr>
        <p:spPr>
          <a:xfrm>
            <a:off x="5643570" y="5380672"/>
            <a:ext cx="3000396" cy="1169551"/>
          </a:xfrm>
          <a:prstGeom prst="rect">
            <a:avLst/>
          </a:prstGeom>
          <a:solidFill>
            <a:schemeClr val="bg1"/>
          </a:solidFill>
        </p:spPr>
        <p:txBody>
          <a:bodyPr wrap="square" rtlCol="0">
            <a:spAutoFit/>
          </a:bodyPr>
          <a:lstStyle/>
          <a:p>
            <a:r>
              <a:rPr lang="en-US" sz="1400" dirty="0">
                <a:latin typeface="Arial" pitchFamily="34" charset="0"/>
                <a:cs typeface="Arial" pitchFamily="34" charset="0"/>
              </a:rPr>
              <a:t>AND scanning of the pelvic organs in the longitudinal plane.</a:t>
            </a:r>
            <a:endParaRPr lang="ru-RU" sz="1400" dirty="0">
              <a:latin typeface="Arial" pitchFamily="34" charset="0"/>
              <a:cs typeface="Arial" pitchFamily="34" charset="0"/>
            </a:endParaRPr>
          </a:p>
          <a:p>
            <a:r>
              <a:rPr lang="en-US" sz="1400" dirty="0">
                <a:latin typeface="Arial" pitchFamily="34" charset="0"/>
                <a:cs typeface="Arial" pitchFamily="34" charset="0"/>
              </a:rPr>
              <a:t>1 - bladder;</a:t>
            </a:r>
            <a:endParaRPr lang="ru-RU" sz="1400" dirty="0">
              <a:latin typeface="Arial" pitchFamily="34" charset="0"/>
              <a:cs typeface="Arial" pitchFamily="34" charset="0"/>
            </a:endParaRPr>
          </a:p>
          <a:p>
            <a:r>
              <a:rPr lang="en-US" sz="1400" dirty="0">
                <a:latin typeface="Arial" pitchFamily="34" charset="0"/>
                <a:cs typeface="Arial" pitchFamily="34" charset="0"/>
              </a:rPr>
              <a:t>2 - the body of the uterus;</a:t>
            </a:r>
            <a:endParaRPr lang="ru-RU" sz="1400" dirty="0">
              <a:latin typeface="Arial" pitchFamily="34" charset="0"/>
              <a:cs typeface="Arial" pitchFamily="34" charset="0"/>
            </a:endParaRPr>
          </a:p>
          <a:p>
            <a:r>
              <a:rPr lang="en-US" sz="1400" dirty="0">
                <a:latin typeface="Arial" pitchFamily="34" charset="0"/>
                <a:cs typeface="Arial" pitchFamily="34" charset="0"/>
              </a:rPr>
              <a:t>3 - endometrium.</a:t>
            </a:r>
            <a:endParaRPr lang="ru-RU" sz="1400" dirty="0">
              <a:latin typeface="Arial" pitchFamily="34" charset="0"/>
              <a:cs typeface="Arial" pitchFamily="34" charset="0"/>
            </a:endParaRPr>
          </a:p>
        </p:txBody>
      </p:sp>
      <p:sp>
        <p:nvSpPr>
          <p:cNvPr id="4" name="TextBox 3"/>
          <p:cNvSpPr txBox="1"/>
          <p:nvPr/>
        </p:nvSpPr>
        <p:spPr>
          <a:xfrm>
            <a:off x="285720" y="357166"/>
            <a:ext cx="8572560" cy="3046988"/>
          </a:xfrm>
          <a:prstGeom prst="rect">
            <a:avLst/>
          </a:prstGeom>
          <a:noFill/>
        </p:spPr>
        <p:txBody>
          <a:bodyPr wrap="square" rtlCol="0">
            <a:spAutoFit/>
          </a:bodyPr>
          <a:lstStyle/>
          <a:p>
            <a:r>
              <a:rPr lang="en-US" sz="1600" dirty="0">
                <a:latin typeface="Arial" pitchFamily="34" charset="0"/>
                <a:cs typeface="Arial" pitchFamily="34" charset="0"/>
              </a:rPr>
              <a:t>The advantages of TA research </a:t>
            </a:r>
            <a:r>
              <a:rPr lang="en-US" sz="1600" dirty="0" err="1">
                <a:latin typeface="Arial" pitchFamily="34" charset="0"/>
                <a:cs typeface="Arial" pitchFamily="34" charset="0"/>
              </a:rPr>
              <a:t>include:possibility</a:t>
            </a:r>
            <a:r>
              <a:rPr lang="en-US" sz="1600" dirty="0">
                <a:latin typeface="Arial" pitchFamily="34" charset="0"/>
                <a:cs typeface="Arial" pitchFamily="34" charset="0"/>
              </a:rPr>
              <a:t> for all categories of patients (including children),complete absence of </a:t>
            </a:r>
            <a:r>
              <a:rPr lang="en-US" sz="1600" dirty="0" err="1">
                <a:latin typeface="Arial" pitchFamily="34" charset="0"/>
                <a:cs typeface="Arial" pitchFamily="34" charset="0"/>
              </a:rPr>
              <a:t>invasiveness,"Panoramic</a:t>
            </a:r>
            <a:r>
              <a:rPr lang="en-US" sz="1600" dirty="0">
                <a:latin typeface="Arial" pitchFamily="34" charset="0"/>
                <a:cs typeface="Arial" pitchFamily="34" charset="0"/>
              </a:rPr>
              <a:t>" examination of the entire pelvic </a:t>
            </a:r>
            <a:r>
              <a:rPr lang="en-US" sz="1600" dirty="0" err="1">
                <a:latin typeface="Arial" pitchFamily="34" charset="0"/>
                <a:cs typeface="Arial" pitchFamily="34" charset="0"/>
              </a:rPr>
              <a:t>cavity,evaluation</a:t>
            </a:r>
            <a:r>
              <a:rPr lang="en-US" sz="1600" dirty="0">
                <a:latin typeface="Arial" pitchFamily="34" charset="0"/>
                <a:cs typeface="Arial" pitchFamily="34" charset="0"/>
              </a:rPr>
              <a:t> of the bladder and the possibility of using standard convex sensors.</a:t>
            </a:r>
            <a:endParaRPr lang="ru-RU" sz="1600" dirty="0">
              <a:latin typeface="Arial" pitchFamily="34" charset="0"/>
              <a:cs typeface="Arial" pitchFamily="34" charset="0"/>
            </a:endParaRPr>
          </a:p>
          <a:p>
            <a:endParaRPr lang="ru-RU" sz="1600" dirty="0">
              <a:solidFill>
                <a:srgbClr val="FFFF00"/>
              </a:solidFill>
              <a:latin typeface="Arial" pitchFamily="34" charset="0"/>
              <a:cs typeface="Arial" pitchFamily="34" charset="0"/>
            </a:endParaRPr>
          </a:p>
          <a:p>
            <a:endParaRPr lang="ru-RU" sz="1600" dirty="0">
              <a:solidFill>
                <a:srgbClr val="FFFF00"/>
              </a:solidFill>
              <a:latin typeface="Arial" pitchFamily="34" charset="0"/>
              <a:cs typeface="Arial" pitchFamily="34" charset="0"/>
            </a:endParaRPr>
          </a:p>
          <a:p>
            <a:r>
              <a:rPr lang="en-US" sz="1600" dirty="0">
                <a:solidFill>
                  <a:srgbClr val="FFFF00"/>
                </a:solidFill>
                <a:latin typeface="Arial" pitchFamily="34" charset="0"/>
                <a:cs typeface="Arial" pitchFamily="34" charset="0"/>
              </a:rPr>
              <a:t>The disadvantages </a:t>
            </a:r>
            <a:r>
              <a:rPr lang="en-US" sz="1600" dirty="0">
                <a:latin typeface="Arial" pitchFamily="34" charset="0"/>
                <a:cs typeface="Arial" pitchFamily="34" charset="0"/>
              </a:rPr>
              <a:t>of this method are the need to fill the bladder with a significant volume of fluid, which leads to some changes in the ultrasound anatomy of the studied organs - "flattening", pushing outside the focal zone of the sensor, which in turn can cause visual impairment.</a:t>
            </a:r>
            <a:endParaRPr lang="ru-RU" sz="1600" dirty="0">
              <a:latin typeface="Arial" pitchFamily="34" charset="0"/>
              <a:cs typeface="Arial" pitchFamily="34" charset="0"/>
            </a:endParaRPr>
          </a:p>
          <a:p>
            <a:endParaRPr lang="ru-RU" sz="1600" dirty="0">
              <a:latin typeface="Arial" pitchFamily="34" charset="0"/>
              <a:cs typeface="Arial" pitchFamily="34" charset="0"/>
            </a:endParaRPr>
          </a:p>
          <a:p>
            <a:r>
              <a:rPr lang="en-US" sz="1600" dirty="0">
                <a:latin typeface="Arial" pitchFamily="34" charset="0"/>
                <a:cs typeface="Arial" pitchFamily="34" charset="0"/>
              </a:rPr>
              <a:t>In addition, the image quality during TA ultrasound is greatly influenced by the thickness of the anterior abdominal wall, intestinal peristalsis and the presence of adhesions.</a:t>
            </a:r>
            <a:endParaRPr lang="ru-RU" sz="1600" dirty="0">
              <a:latin typeface="Arial" pitchFamily="34" charset="0"/>
              <a:cs typeface="Arial" pitchFamily="34" charset="0"/>
            </a:endParaRPr>
          </a:p>
        </p:txBody>
      </p:sp>
      <p:sp>
        <p:nvSpPr>
          <p:cNvPr id="5" name="TextBox 4"/>
          <p:cNvSpPr txBox="1"/>
          <p:nvPr/>
        </p:nvSpPr>
        <p:spPr>
          <a:xfrm>
            <a:off x="428596" y="0"/>
            <a:ext cx="8215370" cy="369332"/>
          </a:xfrm>
          <a:prstGeom prst="rect">
            <a:avLst/>
          </a:prstGeom>
          <a:noFill/>
        </p:spPr>
        <p:txBody>
          <a:bodyPr wrap="square" rtlCol="0">
            <a:spAutoFit/>
          </a:bodyPr>
          <a:lstStyle/>
          <a:p>
            <a:pPr algn="ctr"/>
            <a:r>
              <a:rPr lang="en-US" dirty="0">
                <a:solidFill>
                  <a:srgbClr val="FFFF00"/>
                </a:solidFill>
              </a:rPr>
              <a:t>Ultrasound examination of the pelvic organs in women</a:t>
            </a:r>
            <a:endParaRPr lang="ru-RU" dirty="0">
              <a:solidFill>
                <a:srgbClr val="FFFF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studepedia.org/img/baza1/43621377076167.files/image006.jpg"/>
          <p:cNvPicPr>
            <a:picLocks noChangeAspect="1" noChangeArrowheads="1"/>
          </p:cNvPicPr>
          <p:nvPr/>
        </p:nvPicPr>
        <p:blipFill>
          <a:blip r:embed="rId2" cstate="print">
            <a:lum bright="-4000" contrast="48000"/>
          </a:blip>
          <a:srcRect/>
          <a:stretch>
            <a:fillRect/>
          </a:stretch>
        </p:blipFill>
        <p:spPr bwMode="auto">
          <a:xfrm>
            <a:off x="5429256" y="4143356"/>
            <a:ext cx="3579649" cy="2714644"/>
          </a:xfrm>
          <a:prstGeom prst="rect">
            <a:avLst/>
          </a:prstGeom>
          <a:noFill/>
        </p:spPr>
      </p:pic>
      <p:sp>
        <p:nvSpPr>
          <p:cNvPr id="3" name="TextBox 2"/>
          <p:cNvSpPr txBox="1"/>
          <p:nvPr/>
        </p:nvSpPr>
        <p:spPr>
          <a:xfrm>
            <a:off x="2786050" y="6334780"/>
            <a:ext cx="3643338" cy="523220"/>
          </a:xfrm>
          <a:prstGeom prst="rect">
            <a:avLst/>
          </a:prstGeom>
          <a:solidFill>
            <a:schemeClr val="bg1"/>
          </a:solidFill>
        </p:spPr>
        <p:txBody>
          <a:bodyPr wrap="square" rtlCol="0">
            <a:spAutoFit/>
          </a:bodyPr>
          <a:lstStyle/>
          <a:p>
            <a:r>
              <a:rPr lang="en-US" sz="1400">
                <a:latin typeface="Arial" pitchFamily="34" charset="0"/>
                <a:cs typeface="Arial" pitchFamily="34" charset="0"/>
              </a:rPr>
              <a:t>TV scan of the pelvic organs in the longitudinal plane.</a:t>
            </a:r>
            <a:endParaRPr lang="ru-RU" sz="1400" dirty="0">
              <a:latin typeface="Arial" pitchFamily="34" charset="0"/>
              <a:cs typeface="Arial" pitchFamily="34" charset="0"/>
            </a:endParaRPr>
          </a:p>
        </p:txBody>
      </p:sp>
      <p:sp>
        <p:nvSpPr>
          <p:cNvPr id="4" name="TextBox 3"/>
          <p:cNvSpPr txBox="1"/>
          <p:nvPr/>
        </p:nvSpPr>
        <p:spPr>
          <a:xfrm>
            <a:off x="285720" y="214290"/>
            <a:ext cx="8715436" cy="3323987"/>
          </a:xfrm>
          <a:prstGeom prst="rect">
            <a:avLst/>
          </a:prstGeom>
          <a:noFill/>
        </p:spPr>
        <p:txBody>
          <a:bodyPr wrap="square" rtlCol="0">
            <a:spAutoFit/>
          </a:bodyPr>
          <a:lstStyle/>
          <a:p>
            <a:r>
              <a:rPr lang="en-US" sz="1400" dirty="0">
                <a:latin typeface="Arial" pitchFamily="34" charset="0"/>
                <a:cs typeface="Arial" pitchFamily="34" charset="0"/>
              </a:rPr>
              <a:t>TV research is carried out by special vaginal sensors, as close as possible to the studied organs, which allows the use of higher scanning frequencies.</a:t>
            </a:r>
            <a:endParaRPr lang="ru-RU" sz="1400" dirty="0">
              <a:latin typeface="Arial" pitchFamily="34" charset="0"/>
              <a:cs typeface="Arial" pitchFamily="34" charset="0"/>
            </a:endParaRPr>
          </a:p>
          <a:p>
            <a:r>
              <a:rPr lang="en-US" sz="1400" dirty="0">
                <a:solidFill>
                  <a:srgbClr val="FFFF00"/>
                </a:solidFill>
                <a:latin typeface="Arial" pitchFamily="34" charset="0"/>
                <a:cs typeface="Arial" pitchFamily="34" charset="0"/>
              </a:rPr>
              <a:t>Benefits</a:t>
            </a:r>
            <a:r>
              <a:rPr lang="en-US" sz="1400" dirty="0">
                <a:latin typeface="Arial" pitchFamily="34" charset="0"/>
                <a:cs typeface="Arial" pitchFamily="34" charset="0"/>
              </a:rPr>
              <a:t>:  </a:t>
            </a:r>
            <a:endParaRPr lang="ru-RU" sz="1400" dirty="0">
              <a:latin typeface="Arial" pitchFamily="34" charset="0"/>
              <a:cs typeface="Arial" pitchFamily="34" charset="0"/>
            </a:endParaRPr>
          </a:p>
          <a:p>
            <a:r>
              <a:rPr lang="en-US" sz="1400" dirty="0">
                <a:latin typeface="Arial" pitchFamily="34" charset="0"/>
                <a:cs typeface="Arial" pitchFamily="34" charset="0"/>
              </a:rPr>
              <a:t>Gives a much better image, allows you to evaluate the fine details of the studied </a:t>
            </a:r>
            <a:r>
              <a:rPr lang="en-US" sz="1400" dirty="0" err="1">
                <a:latin typeface="Arial" pitchFamily="34" charset="0"/>
                <a:cs typeface="Arial" pitchFamily="34" charset="0"/>
              </a:rPr>
              <a:t>structures,The</a:t>
            </a:r>
            <a:r>
              <a:rPr lang="en-US" sz="1400" dirty="0">
                <a:latin typeface="Arial" pitchFamily="34" charset="0"/>
                <a:cs typeface="Arial" pitchFamily="34" charset="0"/>
              </a:rPr>
              <a:t> image does not depend on the patient's obesity or adhesions, to a lesser extent worsens with the phenomena of intestinal </a:t>
            </a:r>
            <a:r>
              <a:rPr lang="en-US" sz="1400" dirty="0" err="1">
                <a:latin typeface="Arial" pitchFamily="34" charset="0"/>
                <a:cs typeface="Arial" pitchFamily="34" charset="0"/>
              </a:rPr>
              <a:t>hyperperistalsis</a:t>
            </a:r>
            <a:r>
              <a:rPr lang="en-US" sz="1400" dirty="0">
                <a:latin typeface="Arial" pitchFamily="34" charset="0"/>
                <a:cs typeface="Arial" pitchFamily="34" charset="0"/>
              </a:rPr>
              <a:t> and additionally there is the possibility of palpation of the abdomen with the free hand.</a:t>
            </a:r>
            <a:endParaRPr lang="ru-RU" sz="1400" dirty="0">
              <a:latin typeface="Arial" pitchFamily="34" charset="0"/>
              <a:cs typeface="Arial" pitchFamily="34" charset="0"/>
            </a:endParaRPr>
          </a:p>
          <a:p>
            <a:r>
              <a:rPr lang="en-US" sz="1400" dirty="0">
                <a:solidFill>
                  <a:srgbClr val="FFFF00"/>
                </a:solidFill>
                <a:latin typeface="Arial" pitchFamily="34" charset="0"/>
                <a:cs typeface="Arial" pitchFamily="34" charset="0"/>
              </a:rPr>
              <a:t>Disadvantages:</a:t>
            </a:r>
            <a:endParaRPr lang="ru-RU" sz="1400" dirty="0">
              <a:solidFill>
                <a:srgbClr val="FFFF00"/>
              </a:solidFill>
              <a:latin typeface="Arial" pitchFamily="34" charset="0"/>
              <a:cs typeface="Arial" pitchFamily="34" charset="0"/>
            </a:endParaRPr>
          </a:p>
          <a:p>
            <a:r>
              <a:rPr lang="en-US" sz="1400" dirty="0">
                <a:latin typeface="Arial" pitchFamily="34" charset="0"/>
                <a:cs typeface="Arial" pitchFamily="34" charset="0"/>
              </a:rPr>
              <a:t>Cannot be used in a number of patients, especially in pediatric practice. </a:t>
            </a:r>
            <a:endParaRPr lang="ru-RU" sz="1400" dirty="0">
              <a:latin typeface="Arial" pitchFamily="34" charset="0"/>
              <a:cs typeface="Arial" pitchFamily="34" charset="0"/>
            </a:endParaRPr>
          </a:p>
          <a:p>
            <a:r>
              <a:rPr lang="en-US" sz="1400" dirty="0">
                <a:latin typeface="Arial" pitchFamily="34" charset="0"/>
                <a:cs typeface="Arial" pitchFamily="34" charset="0"/>
              </a:rPr>
              <a:t>It is not possible to scan the entire volume of the pelvis, which can lead to serious diagnostic errors: distant or large formations do not fall into the plane of the scan;</a:t>
            </a:r>
            <a:endParaRPr lang="ru-RU" sz="1400" dirty="0">
              <a:latin typeface="Arial" pitchFamily="34" charset="0"/>
              <a:cs typeface="Arial" pitchFamily="34" charset="0"/>
            </a:endParaRPr>
          </a:p>
          <a:p>
            <a:r>
              <a:rPr lang="en-US" sz="1400" dirty="0">
                <a:latin typeface="Arial" pitchFamily="34" charset="0"/>
                <a:cs typeface="Arial" pitchFamily="34" charset="0"/>
              </a:rPr>
              <a:t>The mutual arrangement of organs and pathological processes is not always determined.</a:t>
            </a:r>
            <a:endParaRPr lang="ru-RU" sz="1400" dirty="0">
              <a:latin typeface="Arial" pitchFamily="34" charset="0"/>
              <a:cs typeface="Arial" pitchFamily="34" charset="0"/>
            </a:endParaRPr>
          </a:p>
          <a:p>
            <a:r>
              <a:rPr lang="en-US" sz="1400" dirty="0">
                <a:latin typeface="Arial" pitchFamily="34" charset="0"/>
                <a:cs typeface="Arial" pitchFamily="34" charset="0"/>
              </a:rPr>
              <a:t>TV test has a risk of infection and must be accompanied by strict adherence to the rules of asepsis: the use of protective disposable covers for the sensor, mandatory treatment of the sensor after each study with special antiseptic solutions, the presence of disposable gloves to the doctor.</a:t>
            </a:r>
            <a:endParaRPr lang="ru-RU" sz="1400" dirty="0">
              <a:latin typeface="Arial" pitchFamily="34" charset="0"/>
              <a:cs typeface="Arial" pitchFamily="34" charset="0"/>
            </a:endParaRPr>
          </a:p>
        </p:txBody>
      </p:sp>
      <p:sp>
        <p:nvSpPr>
          <p:cNvPr id="5" name="TextBox 4"/>
          <p:cNvSpPr txBox="1"/>
          <p:nvPr/>
        </p:nvSpPr>
        <p:spPr>
          <a:xfrm>
            <a:off x="785786" y="0"/>
            <a:ext cx="7643866" cy="369332"/>
          </a:xfrm>
          <a:prstGeom prst="rect">
            <a:avLst/>
          </a:prstGeom>
          <a:noFill/>
        </p:spPr>
        <p:txBody>
          <a:bodyPr wrap="square" rtlCol="0">
            <a:spAutoFit/>
          </a:bodyPr>
          <a:lstStyle/>
          <a:p>
            <a:pPr algn="ctr"/>
            <a:r>
              <a:rPr lang="en-US" dirty="0">
                <a:solidFill>
                  <a:srgbClr val="FFFF00"/>
                </a:solidFill>
              </a:rPr>
              <a:t>Ultrasound examination of the pelvic organs in women</a:t>
            </a:r>
            <a:endParaRPr lang="ru-RU" dirty="0">
              <a:solidFill>
                <a:srgbClr val="FFFF00"/>
              </a:solidFill>
            </a:endParaRPr>
          </a:p>
        </p:txBody>
      </p:sp>
      <p:sp>
        <p:nvSpPr>
          <p:cNvPr id="6" name="TextBox 5"/>
          <p:cNvSpPr txBox="1"/>
          <p:nvPr/>
        </p:nvSpPr>
        <p:spPr>
          <a:xfrm>
            <a:off x="357158" y="4214818"/>
            <a:ext cx="4857816" cy="1754326"/>
          </a:xfrm>
          <a:prstGeom prst="rect">
            <a:avLst/>
          </a:prstGeom>
          <a:noFill/>
        </p:spPr>
        <p:txBody>
          <a:bodyPr wrap="square" rtlCol="0">
            <a:spAutoFit/>
          </a:bodyPr>
          <a:lstStyle/>
          <a:p>
            <a:r>
              <a:rPr lang="en-US"/>
              <a:t>TV ultrasound affects the intimate sphere of patients, so it requires compliance with a number of conditions. The patient should be fully informed about the procedure, the bladder should be empty. The cabinet must be equipped with a screen.</a:t>
            </a:r>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tudepedia.org/img/baza1/43621377076167.files/image010.jpg"/>
          <p:cNvPicPr>
            <a:picLocks noChangeAspect="1" noChangeArrowheads="1"/>
          </p:cNvPicPr>
          <p:nvPr/>
        </p:nvPicPr>
        <p:blipFill>
          <a:blip r:embed="rId2" cstate="print">
            <a:lum bright="-8000" contrast="16000"/>
          </a:blip>
          <a:srcRect/>
          <a:stretch>
            <a:fillRect/>
          </a:stretch>
        </p:blipFill>
        <p:spPr bwMode="auto">
          <a:xfrm>
            <a:off x="0" y="4429132"/>
            <a:ext cx="4144033" cy="2143116"/>
          </a:xfrm>
          <a:prstGeom prst="rect">
            <a:avLst/>
          </a:prstGeom>
          <a:noFill/>
        </p:spPr>
      </p:pic>
      <p:sp>
        <p:nvSpPr>
          <p:cNvPr id="3" name="TextBox 2"/>
          <p:cNvSpPr txBox="1"/>
          <p:nvPr/>
        </p:nvSpPr>
        <p:spPr>
          <a:xfrm>
            <a:off x="142844" y="357166"/>
            <a:ext cx="8786874" cy="3108543"/>
          </a:xfrm>
          <a:prstGeom prst="rect">
            <a:avLst/>
          </a:prstGeom>
          <a:noFill/>
        </p:spPr>
        <p:txBody>
          <a:bodyPr wrap="square" rtlCol="0">
            <a:spAutoFit/>
          </a:bodyPr>
          <a:lstStyle/>
          <a:p>
            <a:r>
              <a:rPr lang="en-US" sz="1400" dirty="0" err="1">
                <a:solidFill>
                  <a:srgbClr val="FFFF00"/>
                </a:solidFill>
                <a:latin typeface="Times New Roman" pitchFamily="18" charset="0"/>
                <a:cs typeface="Times New Roman" pitchFamily="18" charset="0"/>
              </a:rPr>
              <a:t>Echohysteroscopy</a:t>
            </a:r>
            <a:r>
              <a:rPr lang="en-US" sz="1400" dirty="0">
                <a:latin typeface="Times New Roman" pitchFamily="18" charset="0"/>
                <a:cs typeface="Times New Roman" pitchFamily="18" charset="0"/>
              </a:rPr>
              <a:t> (ECHOS) is a method of assessing the uterine cavity using ultrasound scanning using intrauterine fluid, which is an </a:t>
            </a:r>
            <a:r>
              <a:rPr lang="en-US" sz="1400" dirty="0" err="1">
                <a:latin typeface="Times New Roman" pitchFamily="18" charset="0"/>
                <a:cs typeface="Times New Roman" pitchFamily="18" charset="0"/>
              </a:rPr>
              <a:t>echonegative</a:t>
            </a:r>
            <a:r>
              <a:rPr lang="en-US" sz="1400" dirty="0">
                <a:latin typeface="Times New Roman" pitchFamily="18" charset="0"/>
                <a:cs typeface="Times New Roman" pitchFamily="18" charset="0"/>
              </a:rPr>
              <a:t> contrast.     </a:t>
            </a:r>
            <a:endParaRPr lang="ru-RU" sz="1400" dirty="0">
              <a:latin typeface="Times New Roman" pitchFamily="18" charset="0"/>
              <a:cs typeface="Times New Roman" pitchFamily="18" charset="0"/>
            </a:endParaRPr>
          </a:p>
          <a:p>
            <a:r>
              <a:rPr lang="en-US" sz="1400" dirty="0">
                <a:latin typeface="Times New Roman" pitchFamily="18" charset="0"/>
                <a:cs typeface="Times New Roman" pitchFamily="18" charset="0"/>
              </a:rPr>
              <a:t> Both saline and a special gel can be used as contrast agents.     </a:t>
            </a:r>
            <a:endParaRPr lang="ru-RU" sz="1400" dirty="0">
              <a:latin typeface="Times New Roman" pitchFamily="18" charset="0"/>
              <a:cs typeface="Times New Roman" pitchFamily="18" charset="0"/>
            </a:endParaRPr>
          </a:p>
          <a:p>
            <a:r>
              <a:rPr lang="en-US" sz="1400" dirty="0">
                <a:latin typeface="Times New Roman" pitchFamily="18" charset="0"/>
                <a:cs typeface="Times New Roman" pitchFamily="18" charset="0"/>
              </a:rPr>
              <a:t>  ECHOS is usually performed in an outpatient setting after a preliminary ultrasound examination of the pelvic organs, during which the structure of the uterus, ovaries, and the presence of free fluid in the ectopic space are assessed in detail. </a:t>
            </a:r>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r>
              <a:rPr lang="en-US" sz="1400" dirty="0">
                <a:latin typeface="Times New Roman" pitchFamily="18" charset="0"/>
                <a:cs typeface="Times New Roman" pitchFamily="18" charset="0"/>
              </a:rPr>
              <a:t>30 minutes before the study, sedatives and antispasmodics are prescribed for emotionally labile patients. The patient is placed on a gynecological chair. Irrigation of the cervix with a solution of lidocaine. After 3-5 minutes, the cervix and vagina are treated with a disinfectant solution, the cervix is ​​fixed with ball forceps. Then the uterine cavity is probed, after which the catheter, pre-filled with a contrast agent, is inserted into the uterine cavity. The location of the catheter in the uterine cavity is monitored by TA ultrasound scan. Ball forceps and mirrors are removed, a TV sensor in the cover is inserted into the vagina. Further manipulations are controlled by TV scanning. A contrast agent of 2-5 ml is slowly injected into the uterine cavity in portions. The uterine cavity is evaluated by the introduction of the first 5-10 ml of contrast.</a:t>
            </a:r>
            <a:endParaRPr lang="ru-RU" sz="1400" dirty="0">
              <a:latin typeface="Times New Roman" pitchFamily="18" charset="0"/>
              <a:cs typeface="Times New Roman" pitchFamily="18" charset="0"/>
            </a:endParaRPr>
          </a:p>
        </p:txBody>
      </p:sp>
      <p:sp>
        <p:nvSpPr>
          <p:cNvPr id="4" name="TextBox 3"/>
          <p:cNvSpPr txBox="1"/>
          <p:nvPr/>
        </p:nvSpPr>
        <p:spPr>
          <a:xfrm>
            <a:off x="0" y="6396335"/>
            <a:ext cx="3071834" cy="461665"/>
          </a:xfrm>
          <a:prstGeom prst="rect">
            <a:avLst/>
          </a:prstGeom>
          <a:solidFill>
            <a:schemeClr val="bg1"/>
          </a:solidFill>
        </p:spPr>
        <p:txBody>
          <a:bodyPr wrap="square" rtlCol="0">
            <a:spAutoFit/>
          </a:bodyPr>
          <a:lstStyle/>
          <a:p>
            <a:r>
              <a:rPr lang="en-US" sz="1200">
                <a:latin typeface="Arial" pitchFamily="34" charset="0"/>
                <a:cs typeface="Arial" pitchFamily="34" charset="0"/>
              </a:rPr>
              <a:t>Echohysterogram of the normal uterine cavity. TV scan.</a:t>
            </a:r>
            <a:endParaRPr lang="ru-RU" sz="1200" dirty="0">
              <a:latin typeface="Arial" pitchFamily="34" charset="0"/>
              <a:cs typeface="Arial" pitchFamily="34" charset="0"/>
            </a:endParaRPr>
          </a:p>
        </p:txBody>
      </p:sp>
      <p:sp>
        <p:nvSpPr>
          <p:cNvPr id="5" name="TextBox 4"/>
          <p:cNvSpPr txBox="1"/>
          <p:nvPr/>
        </p:nvSpPr>
        <p:spPr>
          <a:xfrm>
            <a:off x="500034" y="0"/>
            <a:ext cx="8358246" cy="369332"/>
          </a:xfrm>
          <a:prstGeom prst="rect">
            <a:avLst/>
          </a:prstGeom>
          <a:noFill/>
        </p:spPr>
        <p:txBody>
          <a:bodyPr wrap="square" rtlCol="0">
            <a:spAutoFit/>
          </a:bodyPr>
          <a:lstStyle/>
          <a:p>
            <a:pPr algn="ctr"/>
            <a:r>
              <a:rPr lang="en-US" dirty="0">
                <a:solidFill>
                  <a:srgbClr val="FFFF00"/>
                </a:solidFill>
              </a:rPr>
              <a:t>Ultrasound examination of the pelvic organs in women</a:t>
            </a:r>
            <a:endParaRPr lang="ru-RU" dirty="0">
              <a:solidFill>
                <a:srgbClr val="FFFF00"/>
              </a:solidFill>
            </a:endParaRPr>
          </a:p>
        </p:txBody>
      </p:sp>
      <p:sp>
        <p:nvSpPr>
          <p:cNvPr id="6" name="TextBox 5"/>
          <p:cNvSpPr txBox="1"/>
          <p:nvPr/>
        </p:nvSpPr>
        <p:spPr>
          <a:xfrm>
            <a:off x="4071934" y="4857760"/>
            <a:ext cx="5072066" cy="1169551"/>
          </a:xfrm>
          <a:prstGeom prst="rect">
            <a:avLst/>
          </a:prstGeom>
          <a:noFill/>
        </p:spPr>
        <p:txBody>
          <a:bodyPr wrap="square" rtlCol="0">
            <a:spAutoFit/>
          </a:bodyPr>
          <a:lstStyle/>
          <a:p>
            <a:r>
              <a:rPr lang="en-US" sz="1400" dirty="0">
                <a:solidFill>
                  <a:srgbClr val="FFFF00"/>
                </a:solidFill>
              </a:rPr>
              <a:t>Optimal is the image of the uterine cavity in ECHOS, provided that the contrast agent allows you to fully examine the entire cavity; incomplete - if the uterine cavity is only partially </a:t>
            </a:r>
            <a:r>
              <a:rPr lang="en-US" sz="1400" dirty="0" err="1">
                <a:solidFill>
                  <a:srgbClr val="FFFF00"/>
                </a:solidFill>
              </a:rPr>
              <a:t>dilated;EHOGS</a:t>
            </a:r>
            <a:r>
              <a:rPr lang="en-US" sz="1400" dirty="0">
                <a:solidFill>
                  <a:srgbClr val="FFFF00"/>
                </a:solidFill>
              </a:rPr>
              <a:t> is considered unsuccessful if there is no image of fluid in the uterine cavity.</a:t>
            </a:r>
            <a:endParaRPr lang="ru-RU" sz="1400" dirty="0">
              <a:solidFill>
                <a:srgbClr val="FFFF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357166"/>
            <a:ext cx="8715436" cy="4247317"/>
          </a:xfrm>
          <a:prstGeom prst="rect">
            <a:avLst/>
          </a:prstGeom>
          <a:noFill/>
        </p:spPr>
        <p:txBody>
          <a:bodyPr wrap="square" rtlCol="0">
            <a:spAutoFit/>
          </a:bodyPr>
          <a:lstStyle/>
          <a:p>
            <a:r>
              <a:rPr lang="en-US" dirty="0"/>
              <a:t>On sagittal echograms, it is manifested as the formation of a characteristic pear-shaped shape, located in close proximity behind the bladder. The unchanged myometrium has a generally homogeneous fine-porous structure of medium echogenicity.</a:t>
            </a:r>
            <a:endParaRPr lang="ru-RU" dirty="0"/>
          </a:p>
          <a:p>
            <a:r>
              <a:rPr lang="en-US" dirty="0"/>
              <a:t>There are several phases of the menstrual cycle, which are reflected in the ultrasound examination of the endometrium.</a:t>
            </a:r>
            <a:endParaRPr lang="ru-RU" dirty="0"/>
          </a:p>
          <a:p>
            <a:r>
              <a:rPr lang="en-US" dirty="0"/>
              <a:t>The first phase of the cycle, which includes </a:t>
            </a:r>
            <a:r>
              <a:rPr lang="en-US" dirty="0" err="1"/>
              <a:t>subphases</a:t>
            </a:r>
            <a:r>
              <a:rPr lang="en-US" dirty="0"/>
              <a:t> of desquamation, regeneration and proliferation, lasts 12-17 days. In the phase of desquamation, the uterine mucosa is represented by a heterogeneous structure of the middle complex with inclusions of increased and decreased echogenicity.</a:t>
            </a:r>
            <a:endParaRPr lang="ru-RU" dirty="0"/>
          </a:p>
          <a:p>
            <a:r>
              <a:rPr lang="en-US" dirty="0"/>
              <a:t>In the phase of regeneration and early proliferation of the endometrium is represented by a strip of homogeneous </a:t>
            </a:r>
            <a:r>
              <a:rPr lang="en-US" dirty="0" err="1"/>
              <a:t>echostructure</a:t>
            </a:r>
            <a:r>
              <a:rPr lang="en-US" dirty="0"/>
              <a:t> of reduced echogenicity with a thickness of 2-4 mm. Then, as the thickness of the endometrium on the background of its reduced echogenicity, there is increased echogenicity, a thin strip on the border of the endometrium and myometrium and a </a:t>
            </a:r>
            <a:r>
              <a:rPr lang="en-US" dirty="0" err="1"/>
              <a:t>hyperechogenic</a:t>
            </a:r>
            <a:r>
              <a:rPr lang="en-US" dirty="0"/>
              <a:t> line of closure of the anterior and posterior layers of the endometrium ("</a:t>
            </a:r>
            <a:r>
              <a:rPr lang="en-US" dirty="0" err="1"/>
              <a:t>periovulatory</a:t>
            </a:r>
            <a:r>
              <a:rPr lang="en-US" dirty="0"/>
              <a:t> endometrium").</a:t>
            </a:r>
            <a:endParaRPr lang="ru-RU" dirty="0"/>
          </a:p>
        </p:txBody>
      </p:sp>
      <p:pic>
        <p:nvPicPr>
          <p:cNvPr id="59394" name="Picture 2" descr="http://studepedia.org/img/baza1/43621377076167.files/image018.jpg"/>
          <p:cNvPicPr>
            <a:picLocks noChangeAspect="1" noChangeArrowheads="1"/>
          </p:cNvPicPr>
          <p:nvPr/>
        </p:nvPicPr>
        <p:blipFill>
          <a:blip r:embed="rId2" cstate="print">
            <a:lum bright="-10000" contrast="16000"/>
          </a:blip>
          <a:srcRect/>
          <a:stretch>
            <a:fillRect/>
          </a:stretch>
        </p:blipFill>
        <p:spPr bwMode="auto">
          <a:xfrm>
            <a:off x="142844" y="4714884"/>
            <a:ext cx="2841516" cy="1943096"/>
          </a:xfrm>
          <a:prstGeom prst="rect">
            <a:avLst/>
          </a:prstGeom>
          <a:noFill/>
        </p:spPr>
      </p:pic>
      <p:sp>
        <p:nvSpPr>
          <p:cNvPr id="5" name="TextBox 4"/>
          <p:cNvSpPr txBox="1"/>
          <p:nvPr/>
        </p:nvSpPr>
        <p:spPr>
          <a:xfrm>
            <a:off x="3131840" y="5301208"/>
            <a:ext cx="2071702" cy="1169551"/>
          </a:xfrm>
          <a:prstGeom prst="rect">
            <a:avLst/>
          </a:prstGeom>
          <a:solidFill>
            <a:schemeClr val="bg1"/>
          </a:solidFill>
        </p:spPr>
        <p:txBody>
          <a:bodyPr wrap="square" rtlCol="0">
            <a:spAutoFit/>
          </a:bodyPr>
          <a:lstStyle/>
          <a:p>
            <a:r>
              <a:rPr lang="en-US" sz="1400">
                <a:latin typeface="Arial" pitchFamily="34" charset="0"/>
                <a:cs typeface="Arial" pitchFamily="34" charset="0"/>
              </a:rPr>
              <a:t>Measurement of the length and thickness of the uterus, the thickness of the endometrium.</a:t>
            </a:r>
            <a:endParaRPr lang="ru-RU" sz="1400" dirty="0">
              <a:latin typeface="Arial" pitchFamily="34" charset="0"/>
              <a:cs typeface="Arial" pitchFamily="34" charset="0"/>
            </a:endParaRPr>
          </a:p>
        </p:txBody>
      </p:sp>
      <p:pic>
        <p:nvPicPr>
          <p:cNvPr id="59396" name="Picture 4" descr="http://studepedia.org/img/baza1/43621377076167.files/image020.jpg"/>
          <p:cNvPicPr>
            <a:picLocks noChangeAspect="1" noChangeArrowheads="1"/>
          </p:cNvPicPr>
          <p:nvPr/>
        </p:nvPicPr>
        <p:blipFill>
          <a:blip r:embed="rId3" cstate="print">
            <a:lum bright="-10000" contrast="16000"/>
          </a:blip>
          <a:srcRect/>
          <a:stretch>
            <a:fillRect/>
          </a:stretch>
        </p:blipFill>
        <p:spPr bwMode="auto">
          <a:xfrm>
            <a:off x="5929322" y="4433892"/>
            <a:ext cx="3071541" cy="2424108"/>
          </a:xfrm>
          <a:prstGeom prst="rect">
            <a:avLst/>
          </a:prstGeom>
          <a:noFill/>
        </p:spPr>
      </p:pic>
      <p:sp>
        <p:nvSpPr>
          <p:cNvPr id="6" name="TextBox 5"/>
          <p:cNvSpPr txBox="1"/>
          <p:nvPr/>
        </p:nvSpPr>
        <p:spPr>
          <a:xfrm>
            <a:off x="3714744" y="0"/>
            <a:ext cx="1785950" cy="369332"/>
          </a:xfrm>
          <a:prstGeom prst="rect">
            <a:avLst/>
          </a:prstGeom>
          <a:noFill/>
        </p:spPr>
        <p:txBody>
          <a:bodyPr wrap="square" rtlCol="0">
            <a:spAutoFit/>
          </a:bodyPr>
          <a:lstStyle/>
          <a:p>
            <a:pPr algn="ctr"/>
            <a:r>
              <a:rPr lang="en-US" dirty="0">
                <a:solidFill>
                  <a:srgbClr val="FFFF00"/>
                </a:solidFill>
              </a:rPr>
              <a:t>Uterus</a:t>
            </a:r>
            <a:endParaRPr lang="ru-RU" dirty="0">
              <a:solidFill>
                <a:srgbClr val="FFFF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studepedia.org/img/baza1/43621377076167.files/image022.jpg"/>
          <p:cNvPicPr>
            <a:picLocks noChangeAspect="1" noChangeArrowheads="1"/>
          </p:cNvPicPr>
          <p:nvPr/>
        </p:nvPicPr>
        <p:blipFill>
          <a:blip r:embed="rId2" cstate="print">
            <a:lum bright="-14000" contrast="28000"/>
          </a:blip>
          <a:srcRect/>
          <a:stretch>
            <a:fillRect/>
          </a:stretch>
        </p:blipFill>
        <p:spPr bwMode="auto">
          <a:xfrm>
            <a:off x="1357290" y="20287"/>
            <a:ext cx="5857916" cy="4623159"/>
          </a:xfrm>
          <a:prstGeom prst="rect">
            <a:avLst/>
          </a:prstGeom>
          <a:noFill/>
        </p:spPr>
      </p:pic>
      <p:sp>
        <p:nvSpPr>
          <p:cNvPr id="3" name="TextBox 2"/>
          <p:cNvSpPr txBox="1"/>
          <p:nvPr/>
        </p:nvSpPr>
        <p:spPr>
          <a:xfrm>
            <a:off x="1571604" y="4929198"/>
            <a:ext cx="6000792" cy="1754326"/>
          </a:xfrm>
          <a:prstGeom prst="rect">
            <a:avLst/>
          </a:prstGeom>
          <a:noFill/>
        </p:spPr>
        <p:txBody>
          <a:bodyPr wrap="square" rtlCol="0">
            <a:spAutoFit/>
          </a:bodyPr>
          <a:lstStyle/>
          <a:p>
            <a:r>
              <a:rPr lang="en-US" dirty="0"/>
              <a:t>Echograms of the endometrium in the phase: </a:t>
            </a:r>
            <a:endParaRPr lang="ru-RU" dirty="0"/>
          </a:p>
          <a:p>
            <a:r>
              <a:rPr lang="en-US" dirty="0"/>
              <a:t>proliferation (A),</a:t>
            </a:r>
            <a:endParaRPr lang="ru-RU" dirty="0"/>
          </a:p>
          <a:p>
            <a:r>
              <a:rPr lang="en-US" dirty="0" err="1"/>
              <a:t>periovulatory</a:t>
            </a:r>
            <a:r>
              <a:rPr lang="en-US" dirty="0"/>
              <a:t> phase (B),</a:t>
            </a:r>
            <a:endParaRPr lang="ru-RU" dirty="0"/>
          </a:p>
          <a:p>
            <a:r>
              <a:rPr lang="en-US" dirty="0"/>
              <a:t>phase of early (B) </a:t>
            </a:r>
            <a:endParaRPr lang="ru-RU" dirty="0"/>
          </a:p>
          <a:p>
            <a:r>
              <a:rPr lang="en-US" dirty="0" err="1"/>
              <a:t>andlate</a:t>
            </a:r>
            <a:r>
              <a:rPr lang="en-US" dirty="0"/>
              <a:t> (D) secretion.</a:t>
            </a:r>
            <a:endParaRPr lang="ru-RU" dirty="0"/>
          </a:p>
          <a:p>
            <a:r>
              <a:rPr lang="en-US" dirty="0"/>
              <a:t>TV scan.</a:t>
            </a:r>
            <a:endParaRPr lang="ru-RU"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Картинки по запросу шейка матки узи"/>
          <p:cNvPicPr>
            <a:picLocks noChangeAspect="1" noChangeArrowheads="1"/>
          </p:cNvPicPr>
          <p:nvPr/>
        </p:nvPicPr>
        <p:blipFill>
          <a:blip r:embed="rId2" cstate="print"/>
          <a:srcRect/>
          <a:stretch>
            <a:fillRect/>
          </a:stretch>
        </p:blipFill>
        <p:spPr bwMode="auto">
          <a:xfrm>
            <a:off x="142844" y="214290"/>
            <a:ext cx="6107949" cy="3214710"/>
          </a:xfrm>
          <a:prstGeom prst="rect">
            <a:avLst/>
          </a:prstGeom>
          <a:noFill/>
        </p:spPr>
      </p:pic>
      <p:pic>
        <p:nvPicPr>
          <p:cNvPr id="73732" name="Picture 4" descr="Снимок экрана 2014-07-22 в 17.00.44"/>
          <p:cNvPicPr>
            <a:picLocks noChangeAspect="1" noChangeArrowheads="1"/>
          </p:cNvPicPr>
          <p:nvPr/>
        </p:nvPicPr>
        <p:blipFill>
          <a:blip r:embed="rId3" cstate="print"/>
          <a:srcRect/>
          <a:stretch>
            <a:fillRect/>
          </a:stretch>
        </p:blipFill>
        <p:spPr bwMode="auto">
          <a:xfrm>
            <a:off x="142844" y="3571876"/>
            <a:ext cx="4357718" cy="3222418"/>
          </a:xfrm>
          <a:prstGeom prst="rect">
            <a:avLst/>
          </a:prstGeom>
          <a:noFill/>
        </p:spPr>
      </p:pic>
      <p:sp>
        <p:nvSpPr>
          <p:cNvPr id="5" name="TextBox 4"/>
          <p:cNvSpPr txBox="1"/>
          <p:nvPr/>
        </p:nvSpPr>
        <p:spPr>
          <a:xfrm>
            <a:off x="6429388" y="785794"/>
            <a:ext cx="2714612" cy="1569660"/>
          </a:xfrm>
          <a:prstGeom prst="rect">
            <a:avLst/>
          </a:prstGeom>
          <a:noFill/>
        </p:spPr>
        <p:txBody>
          <a:bodyPr wrap="square" rtlCol="0">
            <a:spAutoFit/>
          </a:bodyPr>
          <a:lstStyle/>
          <a:p>
            <a:r>
              <a:rPr lang="en-US" sz="1600"/>
              <a:t>The ratio of uterine body length / cervical length is 2/1 in normal organ development since late puberty. Before puberty, this ratio is equal to 1/3.</a:t>
            </a:r>
            <a:endParaRPr lang="ru-RU" sz="1600" dirty="0"/>
          </a:p>
        </p:txBody>
      </p:sp>
      <p:sp>
        <p:nvSpPr>
          <p:cNvPr id="6" name="TextBox 5"/>
          <p:cNvSpPr txBox="1"/>
          <p:nvPr/>
        </p:nvSpPr>
        <p:spPr>
          <a:xfrm>
            <a:off x="6429388" y="214290"/>
            <a:ext cx="2500330" cy="369332"/>
          </a:xfrm>
          <a:prstGeom prst="rect">
            <a:avLst/>
          </a:prstGeom>
          <a:noFill/>
        </p:spPr>
        <p:txBody>
          <a:bodyPr wrap="square" rtlCol="0">
            <a:spAutoFit/>
          </a:bodyPr>
          <a:lstStyle/>
          <a:p>
            <a:r>
              <a:rPr lang="en-US" dirty="0">
                <a:solidFill>
                  <a:srgbClr val="FFFF00"/>
                </a:solidFill>
              </a:rPr>
              <a:t>Cervix.</a:t>
            </a:r>
            <a:endParaRPr lang="ru-RU" dirty="0">
              <a:solidFill>
                <a:srgbClr val="FFFF00"/>
              </a:solidFill>
            </a:endParaRPr>
          </a:p>
        </p:txBody>
      </p:sp>
      <p:sp>
        <p:nvSpPr>
          <p:cNvPr id="7" name="TextBox 6"/>
          <p:cNvSpPr txBox="1"/>
          <p:nvPr/>
        </p:nvSpPr>
        <p:spPr>
          <a:xfrm>
            <a:off x="4644008" y="3429000"/>
            <a:ext cx="4643438" cy="3416320"/>
          </a:xfrm>
          <a:prstGeom prst="rect">
            <a:avLst/>
          </a:prstGeom>
          <a:noFill/>
        </p:spPr>
        <p:txBody>
          <a:bodyPr wrap="square" rtlCol="0">
            <a:spAutoFit/>
          </a:bodyPr>
          <a:lstStyle/>
          <a:p>
            <a:r>
              <a:rPr lang="en-US" dirty="0"/>
              <a:t>The thickness of the unchanged </a:t>
            </a:r>
            <a:r>
              <a:rPr lang="en-US" dirty="0" err="1"/>
              <a:t>endocervix</a:t>
            </a:r>
            <a:r>
              <a:rPr lang="en-US" dirty="0"/>
              <a:t> in reproductive age is on average 2-5 mm (maximum - 6 mm) and practically does not change according to the phases of the cycle.          </a:t>
            </a:r>
            <a:endParaRPr lang="ru-RU" dirty="0"/>
          </a:p>
          <a:p>
            <a:r>
              <a:rPr lang="en-US" dirty="0"/>
              <a:t>The cervical canal can normally be expanded to a few millimeters in the </a:t>
            </a:r>
            <a:r>
              <a:rPr lang="en-US" dirty="0" err="1"/>
              <a:t>periovulatory</a:t>
            </a:r>
            <a:r>
              <a:rPr lang="en-US" dirty="0"/>
              <a:t> period due to mucus, which has the form of anechoic content.        </a:t>
            </a:r>
            <a:endParaRPr lang="ru-RU" dirty="0"/>
          </a:p>
          <a:p>
            <a:r>
              <a:rPr lang="en-US" dirty="0"/>
              <a:t> In contrast to the body of the uterus in the postmenopausal period, the cervix is almost not reduced in size, and the </a:t>
            </a:r>
            <a:r>
              <a:rPr lang="en-US" dirty="0" err="1"/>
              <a:t>endocervix</a:t>
            </a:r>
            <a:r>
              <a:rPr lang="en-US" dirty="0"/>
              <a:t> may not be visualized.</a:t>
            </a:r>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214290"/>
            <a:ext cx="9001156" cy="3693319"/>
          </a:xfrm>
          <a:prstGeom prst="rect">
            <a:avLst/>
          </a:prstGeom>
          <a:noFill/>
        </p:spPr>
        <p:txBody>
          <a:bodyPr wrap="square" rtlCol="0">
            <a:spAutoFit/>
          </a:bodyPr>
          <a:lstStyle/>
          <a:p>
            <a:r>
              <a:rPr lang="en-US" dirty="0"/>
              <a:t>Unchanged fallopian tubes are usually not visible on </a:t>
            </a:r>
            <a:r>
              <a:rPr lang="en-US" dirty="0" err="1"/>
              <a:t>transabdominal</a:t>
            </a:r>
            <a:r>
              <a:rPr lang="en-US" dirty="0"/>
              <a:t> ultrasound.        </a:t>
            </a:r>
            <a:endParaRPr lang="ru-RU" dirty="0"/>
          </a:p>
          <a:p>
            <a:endParaRPr lang="ru-RU" dirty="0"/>
          </a:p>
          <a:p>
            <a:r>
              <a:rPr lang="en-US" dirty="0"/>
              <a:t>Sometimes at ultrasonic research at cross scanning of a uterus the linear tubular formations departing from uterine corners are visible. It should be remembered that these formations may be fallopian tubes, but in reality they are more often ligaments. In addition, the fallopian tubes are sometimes mistaken for varicose veins of the pelvis, which are easily identified by Doppler examination.         </a:t>
            </a:r>
            <a:br>
              <a:rPr lang="ru-RU" dirty="0"/>
            </a:br>
            <a:endParaRPr lang="ru-RU" dirty="0"/>
          </a:p>
          <a:p>
            <a:r>
              <a:rPr lang="en-US" dirty="0"/>
              <a:t>In </a:t>
            </a:r>
            <a:r>
              <a:rPr lang="en-US" dirty="0" err="1"/>
              <a:t>transvaginal</a:t>
            </a:r>
            <a:r>
              <a:rPr lang="en-US" dirty="0"/>
              <a:t> ultrasound using high-resolution ultrasound in some patients it is possible to visualize unchanged fallopian tubes.        </a:t>
            </a:r>
            <a:endParaRPr lang="ru-RU" dirty="0"/>
          </a:p>
          <a:p>
            <a:endParaRPr lang="ru-RU" dirty="0"/>
          </a:p>
          <a:p>
            <a:r>
              <a:rPr lang="en-US" dirty="0"/>
              <a:t> When fluid accumulates in the lumen of the fallopian tubes, for example, during the inflammatory process, they become available for ultrasound imaging.</a:t>
            </a:r>
            <a:endParaRPr lang="ru-RU" dirty="0"/>
          </a:p>
        </p:txBody>
      </p:sp>
      <p:sp>
        <p:nvSpPr>
          <p:cNvPr id="9218" name="AutoShape 2" descr="Похожее изображение"/>
          <p:cNvSpPr>
            <a:spLocks noChangeAspect="1" noChangeArrowheads="1"/>
          </p:cNvSpPr>
          <p:nvPr/>
        </p:nvSpPr>
        <p:spPr bwMode="auto">
          <a:xfrm>
            <a:off x="155575" y="-2019300"/>
            <a:ext cx="6096000" cy="421005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219" name="Picture 3" descr="C:\Users\Дом\Desktop\работа Юля\медин\моя практика\gidrosalpinks-sprava.jpg"/>
          <p:cNvPicPr>
            <a:picLocks noChangeAspect="1" noChangeArrowheads="1"/>
          </p:cNvPicPr>
          <p:nvPr/>
        </p:nvPicPr>
        <p:blipFill>
          <a:blip r:embed="rId2" cstate="print"/>
          <a:srcRect/>
          <a:stretch>
            <a:fillRect/>
          </a:stretch>
        </p:blipFill>
        <p:spPr bwMode="auto">
          <a:xfrm>
            <a:off x="4148694" y="3857628"/>
            <a:ext cx="4344430" cy="3000372"/>
          </a:xfrm>
          <a:prstGeom prst="rect">
            <a:avLst/>
          </a:prstGeom>
          <a:noFill/>
        </p:spPr>
      </p:pic>
      <p:sp>
        <p:nvSpPr>
          <p:cNvPr id="5" name="TextBox 4"/>
          <p:cNvSpPr txBox="1"/>
          <p:nvPr/>
        </p:nvSpPr>
        <p:spPr>
          <a:xfrm>
            <a:off x="2643174" y="0"/>
            <a:ext cx="4214842" cy="369332"/>
          </a:xfrm>
          <a:prstGeom prst="rect">
            <a:avLst/>
          </a:prstGeom>
          <a:noFill/>
        </p:spPr>
        <p:txBody>
          <a:bodyPr wrap="square" rtlCol="0">
            <a:spAutoFit/>
          </a:bodyPr>
          <a:lstStyle/>
          <a:p>
            <a:pPr algn="ctr"/>
            <a:r>
              <a:rPr lang="en-US" dirty="0">
                <a:solidFill>
                  <a:srgbClr val="FFFF00"/>
                </a:solidFill>
              </a:rPr>
              <a:t>Uterine tubes</a:t>
            </a:r>
            <a:endParaRPr lang="ru-RU" dirty="0">
              <a:solidFill>
                <a:srgbClr val="FFFF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studepedia.org/img/baza1/43621377076167.files/image024.jpg"/>
          <p:cNvPicPr>
            <a:picLocks noChangeAspect="1" noChangeArrowheads="1"/>
          </p:cNvPicPr>
          <p:nvPr/>
        </p:nvPicPr>
        <p:blipFill>
          <a:blip r:embed="rId2" cstate="print">
            <a:lum bright="-8000" contrast="18000"/>
          </a:blip>
          <a:srcRect/>
          <a:stretch>
            <a:fillRect/>
          </a:stretch>
        </p:blipFill>
        <p:spPr bwMode="auto">
          <a:xfrm>
            <a:off x="1285852" y="3357562"/>
            <a:ext cx="6921891" cy="2643206"/>
          </a:xfrm>
          <a:prstGeom prst="rect">
            <a:avLst/>
          </a:prstGeom>
          <a:noFill/>
        </p:spPr>
      </p:pic>
      <p:sp>
        <p:nvSpPr>
          <p:cNvPr id="3" name="TextBox 2"/>
          <p:cNvSpPr txBox="1"/>
          <p:nvPr/>
        </p:nvSpPr>
        <p:spPr>
          <a:xfrm>
            <a:off x="857224" y="5929330"/>
            <a:ext cx="3929090" cy="646331"/>
          </a:xfrm>
          <a:prstGeom prst="rect">
            <a:avLst/>
          </a:prstGeom>
          <a:solidFill>
            <a:schemeClr val="bg1"/>
          </a:solidFill>
        </p:spPr>
        <p:txBody>
          <a:bodyPr wrap="square" rtlCol="0">
            <a:spAutoFit/>
          </a:bodyPr>
          <a:lstStyle/>
          <a:p>
            <a:r>
              <a:rPr lang="en-US" sz="1200">
                <a:latin typeface="Arial" pitchFamily="34" charset="0"/>
                <a:cs typeface="Arial" pitchFamily="34" charset="0"/>
              </a:rPr>
              <a:t>echogram of a normal ovary in reproductive age. The normal ovary has several anechoic follicles on the periphery.TV scan.</a:t>
            </a:r>
            <a:endParaRPr lang="ru-RU" sz="1200" dirty="0">
              <a:latin typeface="Arial" pitchFamily="34" charset="0"/>
              <a:cs typeface="Arial" pitchFamily="34" charset="0"/>
            </a:endParaRPr>
          </a:p>
        </p:txBody>
      </p:sp>
      <p:sp>
        <p:nvSpPr>
          <p:cNvPr id="4" name="TextBox 3"/>
          <p:cNvSpPr txBox="1"/>
          <p:nvPr/>
        </p:nvSpPr>
        <p:spPr>
          <a:xfrm>
            <a:off x="4857752" y="6000768"/>
            <a:ext cx="3357586" cy="523220"/>
          </a:xfrm>
          <a:prstGeom prst="rect">
            <a:avLst/>
          </a:prstGeom>
          <a:solidFill>
            <a:schemeClr val="bg1"/>
          </a:solidFill>
        </p:spPr>
        <p:txBody>
          <a:bodyPr wrap="square" rtlCol="0">
            <a:spAutoFit/>
          </a:bodyPr>
          <a:lstStyle/>
          <a:p>
            <a:r>
              <a:rPr lang="en-US" sz="1400">
                <a:latin typeface="Arial" pitchFamily="34" charset="0"/>
                <a:cs typeface="Arial" pitchFamily="34" charset="0"/>
              </a:rPr>
              <a:t>Echogram of the ovary with a dominant follicle (arrows).TV scan.</a:t>
            </a:r>
            <a:endParaRPr lang="ru-RU" sz="1400" dirty="0">
              <a:latin typeface="Arial" pitchFamily="34" charset="0"/>
              <a:cs typeface="Arial" pitchFamily="34" charset="0"/>
            </a:endParaRPr>
          </a:p>
        </p:txBody>
      </p:sp>
      <p:sp>
        <p:nvSpPr>
          <p:cNvPr id="5" name="TextBox 4"/>
          <p:cNvSpPr txBox="1"/>
          <p:nvPr/>
        </p:nvSpPr>
        <p:spPr>
          <a:xfrm>
            <a:off x="285720" y="357166"/>
            <a:ext cx="5572164" cy="3416320"/>
          </a:xfrm>
          <a:prstGeom prst="rect">
            <a:avLst/>
          </a:prstGeom>
          <a:noFill/>
        </p:spPr>
        <p:txBody>
          <a:bodyPr wrap="square" rtlCol="0">
            <a:spAutoFit/>
          </a:bodyPr>
          <a:lstStyle/>
          <a:p>
            <a:r>
              <a:rPr lang="en-US" dirty="0"/>
              <a:t>The ovaries after the age of 17 are usually defined more laterally than the lateral wall of the uterus and more medially than the iliac vessels.  </a:t>
            </a:r>
            <a:endParaRPr lang="ru-RU" dirty="0"/>
          </a:p>
          <a:p>
            <a:r>
              <a:rPr lang="en-US" dirty="0"/>
              <a:t>     The ovaries are homogeneous in structure, </a:t>
            </a:r>
            <a:r>
              <a:rPr lang="en-US" dirty="0" err="1"/>
              <a:t>isoechoic</a:t>
            </a:r>
            <a:r>
              <a:rPr lang="en-US" dirty="0"/>
              <a:t> to the uterus and </a:t>
            </a:r>
            <a:r>
              <a:rPr lang="en-US" dirty="0" err="1"/>
              <a:t>hypoechoic</a:t>
            </a:r>
            <a:r>
              <a:rPr lang="en-US" dirty="0"/>
              <a:t> to the loops of the intestine.       </a:t>
            </a:r>
            <a:endParaRPr lang="ru-RU" dirty="0"/>
          </a:p>
          <a:p>
            <a:r>
              <a:rPr lang="en-US" dirty="0"/>
              <a:t>  Due to the vessels of the cerebral layer may be </a:t>
            </a:r>
            <a:r>
              <a:rPr lang="en-US" dirty="0" err="1"/>
              <a:t>hyperechoic</a:t>
            </a:r>
            <a:r>
              <a:rPr lang="en-US" dirty="0"/>
              <a:t> in comparison with the cortex.        </a:t>
            </a:r>
            <a:endParaRPr lang="ru-RU" dirty="0"/>
          </a:p>
          <a:p>
            <a:endParaRPr lang="ru-RU" dirty="0"/>
          </a:p>
          <a:p>
            <a:r>
              <a:rPr lang="en-US" dirty="0" err="1"/>
              <a:t>Anechogenic</a:t>
            </a:r>
            <a:r>
              <a:rPr lang="en-US" dirty="0"/>
              <a:t> follicles are located in the cortical layer on the periphery. The dominant follicle usually reaches 2.0 to 2.8 cm</a:t>
            </a:r>
            <a:endParaRPr lang="ru-RU" dirty="0"/>
          </a:p>
        </p:txBody>
      </p:sp>
      <p:sp>
        <p:nvSpPr>
          <p:cNvPr id="6" name="TextBox 5"/>
          <p:cNvSpPr txBox="1"/>
          <p:nvPr/>
        </p:nvSpPr>
        <p:spPr>
          <a:xfrm>
            <a:off x="3143240" y="0"/>
            <a:ext cx="3571900" cy="461665"/>
          </a:xfrm>
          <a:prstGeom prst="rect">
            <a:avLst/>
          </a:prstGeom>
          <a:noFill/>
        </p:spPr>
        <p:txBody>
          <a:bodyPr wrap="square" rtlCol="0">
            <a:spAutoFit/>
          </a:bodyPr>
          <a:lstStyle/>
          <a:p>
            <a:pPr algn="ctr"/>
            <a:r>
              <a:rPr lang="en-US" sz="2400">
                <a:solidFill>
                  <a:srgbClr val="FFFF00"/>
                </a:solidFill>
                <a:latin typeface="Arial" pitchFamily="34" charset="0"/>
                <a:cs typeface="Arial" pitchFamily="34" charset="0"/>
              </a:rPr>
              <a:t>Ovaries.</a:t>
            </a:r>
            <a:endParaRPr lang="ru-RU" sz="2400" dirty="0">
              <a:solidFill>
                <a:srgbClr val="FFFF00"/>
              </a:solidFill>
              <a:latin typeface="Arial" pitchFamily="34" charset="0"/>
              <a:cs typeface="Arial" pitchFamily="34" charset="0"/>
            </a:endParaRPr>
          </a:p>
        </p:txBody>
      </p:sp>
      <p:pic>
        <p:nvPicPr>
          <p:cNvPr id="8194" name="Picture 2" descr="sozrevanie-follikulov"/>
          <p:cNvPicPr>
            <a:picLocks noChangeAspect="1" noChangeArrowheads="1"/>
          </p:cNvPicPr>
          <p:nvPr/>
        </p:nvPicPr>
        <p:blipFill>
          <a:blip r:embed="rId3" cstate="print"/>
          <a:srcRect/>
          <a:stretch>
            <a:fillRect/>
          </a:stretch>
        </p:blipFill>
        <p:spPr bwMode="auto">
          <a:xfrm>
            <a:off x="5859051" y="285728"/>
            <a:ext cx="3284949" cy="2428892"/>
          </a:xfrm>
          <a:prstGeom prst="rect">
            <a:avLst/>
          </a:prstGeom>
          <a:noFill/>
        </p:spPr>
      </p:pic>
      <p:pic>
        <p:nvPicPr>
          <p:cNvPr id="8196" name="Picture 4" descr="yaichnik-norma"/>
          <p:cNvPicPr>
            <a:picLocks noChangeAspect="1" noChangeArrowheads="1"/>
          </p:cNvPicPr>
          <p:nvPr/>
        </p:nvPicPr>
        <p:blipFill>
          <a:blip r:embed="rId4" cstate="print"/>
          <a:srcRect/>
          <a:stretch>
            <a:fillRect/>
          </a:stretch>
        </p:blipFill>
        <p:spPr bwMode="auto">
          <a:xfrm>
            <a:off x="1285853" y="3357562"/>
            <a:ext cx="3357586" cy="2571768"/>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 y="188640"/>
            <a:ext cx="9144000" cy="981348"/>
          </a:xfrm>
        </p:spPr>
        <p:txBody>
          <a:bodyPr>
            <a:noAutofit/>
          </a:bodyPr>
          <a:lstStyle/>
          <a:p>
            <a:pPr algn="ctr"/>
            <a:r>
              <a:rPr lang="en-US" sz="2400" dirty="0">
                <a:solidFill>
                  <a:srgbClr val="FFFF00"/>
                </a:solidFill>
                <a:latin typeface="Arial" pitchFamily="34" charset="0"/>
                <a:cs typeface="Arial" pitchFamily="34" charset="0"/>
              </a:rPr>
              <a:t>X-RAY COMPUTER TOMOGRAPHY</a:t>
            </a:r>
            <a:endParaRPr lang="ru-RU" sz="2400" dirty="0">
              <a:solidFill>
                <a:srgbClr val="FFFF00"/>
              </a:solidFill>
              <a:latin typeface="Arial" pitchFamily="34" charset="0"/>
              <a:cs typeface="Arial" pitchFamily="34" charset="0"/>
            </a:endParaRPr>
          </a:p>
        </p:txBody>
      </p:sp>
      <p:sp>
        <p:nvSpPr>
          <p:cNvPr id="5" name="Прямоугольник 4"/>
          <p:cNvSpPr/>
          <p:nvPr/>
        </p:nvSpPr>
        <p:spPr>
          <a:xfrm>
            <a:off x="214282" y="714356"/>
            <a:ext cx="8786874" cy="4770537"/>
          </a:xfrm>
          <a:prstGeom prst="rect">
            <a:avLst/>
          </a:prstGeom>
        </p:spPr>
        <p:txBody>
          <a:bodyPr wrap="square">
            <a:spAutoFit/>
          </a:bodyPr>
          <a:lstStyle/>
          <a:p>
            <a:pPr>
              <a:buFont typeface="Wingdings" pitchFamily="2" charset="2"/>
              <a:buChar char="Ø"/>
            </a:pPr>
            <a:r>
              <a:rPr lang="en-US" sz="1600" dirty="0">
                <a:latin typeface="Arial" pitchFamily="34" charset="0"/>
                <a:cs typeface="Arial" pitchFamily="34" charset="0"/>
              </a:rPr>
              <a:t>The method of </a:t>
            </a:r>
            <a:r>
              <a:rPr lang="en-US" sz="1600" dirty="0" err="1">
                <a:latin typeface="Arial" pitchFamily="34" charset="0"/>
                <a:cs typeface="Arial" pitchFamily="34" charset="0"/>
              </a:rPr>
              <a:t>multislice</a:t>
            </a:r>
            <a:r>
              <a:rPr lang="en-US" sz="1600" dirty="0">
                <a:latin typeface="Arial" pitchFamily="34" charset="0"/>
                <a:cs typeface="Arial" pitchFamily="34" charset="0"/>
              </a:rPr>
              <a:t> computed tomography (MSCT) is not a first-rate method in the diagnosis of pelvic diseases. Unlike ultrasound and MRI, MSCT has an indistinguishable structure of the uterine wall, especially the endometrium and its changes during the cycle.</a:t>
            </a:r>
            <a:endParaRPr lang="ru-RU" sz="1600" dirty="0">
              <a:latin typeface="Arial" pitchFamily="34" charset="0"/>
              <a:cs typeface="Arial" pitchFamily="34" charset="0"/>
            </a:endParaRPr>
          </a:p>
          <a:p>
            <a:pPr>
              <a:buFont typeface="Wingdings" pitchFamily="2" charset="2"/>
              <a:buChar char="Ø"/>
            </a:pP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It allows you to visualize the anatomical structure and detect pathological formations of the </a:t>
            </a:r>
            <a:r>
              <a:rPr lang="en-US" sz="1600" dirty="0" err="1">
                <a:latin typeface="Arial" pitchFamily="34" charset="0"/>
                <a:cs typeface="Arial" pitchFamily="34" charset="0"/>
              </a:rPr>
              <a:t>pelvis.CT</a:t>
            </a:r>
            <a:r>
              <a:rPr lang="en-US" sz="1600" dirty="0">
                <a:latin typeface="Arial" pitchFamily="34" charset="0"/>
                <a:cs typeface="Arial" pitchFamily="34" charset="0"/>
              </a:rPr>
              <a:t> allows you to assess the condition of regional lymph nodes and surrounding tissues in malignant tumors of the genitals. </a:t>
            </a: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Thus, the MSCT of the pelvis is performed to detect:  </a:t>
            </a:r>
            <a:endParaRPr lang="ru-RU" sz="1600" dirty="0">
              <a:latin typeface="Arial" pitchFamily="34" charset="0"/>
              <a:cs typeface="Arial" pitchFamily="34" charset="0"/>
            </a:endParaRPr>
          </a:p>
          <a:p>
            <a:pPr>
              <a:buFont typeface="Wingdings" pitchFamily="2" charset="2"/>
              <a:buChar char="Ø"/>
            </a:pP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the spread of tumors of the uterus and appendages, bladder cancer, rectal cancer outside the body;</a:t>
            </a: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infectious and vascular diseases (inflammatory diseases of the pelvis, </a:t>
            </a:r>
            <a:r>
              <a:rPr lang="en-US" sz="1600" dirty="0" err="1">
                <a:latin typeface="Arial" pitchFamily="34" charset="0"/>
                <a:cs typeface="Arial" pitchFamily="34" charset="0"/>
              </a:rPr>
              <a:t>tuboovarian</a:t>
            </a:r>
            <a:r>
              <a:rPr lang="en-US" sz="1600" dirty="0">
                <a:latin typeface="Arial" pitchFamily="34" charset="0"/>
                <a:cs typeface="Arial" pitchFamily="34" charset="0"/>
              </a:rPr>
              <a:t> abscess, </a:t>
            </a:r>
            <a:r>
              <a:rPr lang="en-US" sz="1600" dirty="0" err="1">
                <a:latin typeface="Arial" pitchFamily="34" charset="0"/>
                <a:cs typeface="Arial" pitchFamily="34" charset="0"/>
              </a:rPr>
              <a:t>pyometra</a:t>
            </a:r>
            <a:r>
              <a:rPr lang="en-US" sz="1600" dirty="0">
                <a:latin typeface="Arial" pitchFamily="34" charset="0"/>
                <a:cs typeface="Arial" pitchFamily="34" charset="0"/>
              </a:rPr>
              <a:t>, varicose veins of the pelvis); </a:t>
            </a: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to determine postoperative, inflammatory changes in the pelvic tissue in difficult cases for ultrasound.  </a:t>
            </a: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to clarify the mechanical damage to the pelvic organs  </a:t>
            </a: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differential diagnosis of free and encapsulated effusion in the pelvis  </a:t>
            </a: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lesions of the pelvic lymph nodes  </a:t>
            </a:r>
            <a:endParaRPr lang="ru-RU" sz="1600" dirty="0">
              <a:latin typeface="Arial" pitchFamily="34" charset="0"/>
              <a:cs typeface="Arial" pitchFamily="34" charset="0"/>
            </a:endParaRPr>
          </a:p>
          <a:p>
            <a:pPr>
              <a:buFont typeface="Wingdings" pitchFamily="2" charset="2"/>
              <a:buChar char="Ø"/>
            </a:pPr>
            <a:r>
              <a:rPr lang="en-US" sz="1600" dirty="0">
                <a:latin typeface="Arial" pitchFamily="34" charset="0"/>
                <a:cs typeface="Arial" pitchFamily="34" charset="0"/>
              </a:rPr>
              <a:t> assessment of bone structures</a:t>
            </a:r>
            <a:endParaRPr lang="ru-RU" sz="1600" dirty="0">
              <a:latin typeface="Arial" pitchFamily="34" charset="0"/>
              <a:cs typeface="Arial" pitchFamily="34" charset="0"/>
            </a:endParaRPr>
          </a:p>
        </p:txBody>
      </p:sp>
    </p:spTree>
    <p:extLst>
      <p:ext uri="{BB962C8B-B14F-4D97-AF65-F5344CB8AC3E}">
        <p14:creationId xmlns:p14="http://schemas.microsoft.com/office/powerpoint/2010/main" val="19625049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14400" y="0"/>
            <a:ext cx="8229600" cy="1384300"/>
          </a:xfrm>
        </p:spPr>
        <p:txBody>
          <a:bodyPr>
            <a:noAutofit/>
          </a:bodyPr>
          <a:lstStyle/>
          <a:p>
            <a:pPr algn="ctr"/>
            <a:r>
              <a:rPr lang="en-US" sz="2400" dirty="0">
                <a:solidFill>
                  <a:srgbClr val="FFFF00"/>
                </a:solidFill>
                <a:latin typeface="Arial" pitchFamily="34" charset="0"/>
                <a:cs typeface="Arial" pitchFamily="34" charset="0"/>
              </a:rPr>
              <a:t>Radiation semiotics of diseases of the female genital organs</a:t>
            </a:r>
            <a:endParaRPr lang="ru-RU" sz="2400" dirty="0">
              <a:solidFill>
                <a:srgbClr val="FFFF00"/>
              </a:solidFill>
              <a:latin typeface="Arial" pitchFamily="34" charset="0"/>
              <a:cs typeface="Arial" pitchFamily="34" charset="0"/>
            </a:endParaRPr>
          </a:p>
        </p:txBody>
      </p:sp>
      <p:sp>
        <p:nvSpPr>
          <p:cNvPr id="3" name="Текст 2"/>
          <p:cNvSpPr>
            <a:spLocks noGrp="1"/>
          </p:cNvSpPr>
          <p:nvPr>
            <p:ph type="body" sz="half" idx="4294967295"/>
          </p:nvPr>
        </p:nvSpPr>
        <p:spPr>
          <a:xfrm>
            <a:off x="142844" y="357166"/>
            <a:ext cx="8785225" cy="4402137"/>
          </a:xfrm>
        </p:spPr>
        <p:txBody>
          <a:bodyPr/>
          <a:lstStyle/>
          <a:p>
            <a:pPr marL="0" indent="0" algn="ctr">
              <a:buNone/>
            </a:pPr>
            <a:r>
              <a:rPr lang="en-US" dirty="0">
                <a:solidFill>
                  <a:srgbClr val="FFFF00"/>
                </a:solidFill>
              </a:rPr>
              <a:t>Doubling of the uterus   </a:t>
            </a:r>
            <a:r>
              <a:rPr lang="en-US" dirty="0" err="1">
                <a:solidFill>
                  <a:srgbClr val="FFFF00"/>
                </a:solidFill>
              </a:rPr>
              <a:t>Hysterosalpingography</a:t>
            </a:r>
            <a:r>
              <a:rPr lang="en-US" dirty="0">
                <a:solidFill>
                  <a:srgbClr val="FFFF00"/>
                </a:solidFill>
              </a:rPr>
              <a:t>, ultrasound, MRI</a:t>
            </a:r>
            <a:r>
              <a:rPr lang="en-US" dirty="0"/>
              <a:t>: enlargement, change of </a:t>
            </a:r>
            <a:r>
              <a:rPr lang="en-US" dirty="0" err="1"/>
              <a:t>shape,septum</a:t>
            </a:r>
            <a:r>
              <a:rPr lang="en-US" dirty="0"/>
              <a:t> in the uterine cavity (with incomplete doubling),two uterine cavities and two cervical canals (with complete doubling)</a:t>
            </a:r>
            <a:endParaRPr lang="ru-RU" dirty="0"/>
          </a:p>
        </p:txBody>
      </p:sp>
      <p:pic>
        <p:nvPicPr>
          <p:cNvPr id="5" name="Рисунок 4"/>
          <p:cNvPicPr>
            <a:picLocks noChangeAspect="1"/>
          </p:cNvPicPr>
          <p:nvPr/>
        </p:nvPicPr>
        <p:blipFill>
          <a:blip r:embed="rId2" cstate="print"/>
          <a:srcRect l="1340" t="3100" r="57116" b="3892"/>
          <a:stretch>
            <a:fillRect/>
          </a:stretch>
        </p:blipFill>
        <p:spPr>
          <a:xfrm>
            <a:off x="116898" y="3286125"/>
            <a:ext cx="2454838" cy="2214578"/>
          </a:xfrm>
          <a:prstGeom prst="rect">
            <a:avLst/>
          </a:prstGeom>
        </p:spPr>
      </p:pic>
      <p:pic>
        <p:nvPicPr>
          <p:cNvPr id="6" name="Рисунок 5"/>
          <p:cNvPicPr>
            <a:picLocks noChangeAspect="1"/>
          </p:cNvPicPr>
          <p:nvPr/>
        </p:nvPicPr>
        <p:blipFill>
          <a:blip r:embed="rId3" cstate="print"/>
          <a:srcRect l="1984" t="6200" r="2776" b="6992"/>
          <a:stretch>
            <a:fillRect/>
          </a:stretch>
        </p:blipFill>
        <p:spPr>
          <a:xfrm>
            <a:off x="5357819" y="3357562"/>
            <a:ext cx="3694364" cy="2155046"/>
          </a:xfrm>
          <a:prstGeom prst="rect">
            <a:avLst/>
          </a:prstGeom>
        </p:spPr>
      </p:pic>
      <p:pic>
        <p:nvPicPr>
          <p:cNvPr id="8" name="Рисунок 7"/>
          <p:cNvPicPr>
            <a:picLocks noChangeAspect="1"/>
          </p:cNvPicPr>
          <p:nvPr/>
        </p:nvPicPr>
        <p:blipFill>
          <a:blip r:embed="rId2" cstate="print"/>
          <a:srcRect l="47123" t="3100" r="2598" b="3892"/>
          <a:stretch>
            <a:fillRect/>
          </a:stretch>
        </p:blipFill>
        <p:spPr>
          <a:xfrm>
            <a:off x="2621394" y="3412807"/>
            <a:ext cx="2788728" cy="2214578"/>
          </a:xfrm>
          <a:prstGeom prst="rect">
            <a:avLst/>
          </a:prstGeom>
        </p:spPr>
      </p:pic>
      <p:sp>
        <p:nvSpPr>
          <p:cNvPr id="4" name="Прямоугольник 3"/>
          <p:cNvSpPr/>
          <p:nvPr/>
        </p:nvSpPr>
        <p:spPr>
          <a:xfrm>
            <a:off x="736161" y="5380672"/>
            <a:ext cx="4572000" cy="1477328"/>
          </a:xfrm>
          <a:prstGeom prst="rect">
            <a:avLst/>
          </a:prstGeom>
        </p:spPr>
        <p:txBody>
          <a:bodyPr>
            <a:spAutoFit/>
          </a:bodyPr>
          <a:lstStyle/>
          <a:p>
            <a:r>
              <a:rPr lang="en-US" dirty="0"/>
              <a:t>Doubling of the uterus:</a:t>
            </a:r>
            <a:endParaRPr lang="ru-RU" dirty="0"/>
          </a:p>
          <a:p>
            <a:pPr marL="342900" indent="-342900">
              <a:buAutoNum type="alphaLcParenR"/>
            </a:pPr>
            <a:r>
              <a:rPr lang="en-US" dirty="0" err="1"/>
              <a:t>Hysterosalpingogram</a:t>
            </a:r>
            <a:endParaRPr lang="ru-RU" dirty="0"/>
          </a:p>
          <a:p>
            <a:pPr marL="342900" indent="-342900">
              <a:buAutoNum type="alphaLcParenR"/>
            </a:pPr>
            <a:r>
              <a:rPr lang="en-US" dirty="0"/>
              <a:t>b) echogram (arrows indicate the uterine cavity)</a:t>
            </a:r>
            <a:endParaRPr lang="ru-RU" dirty="0"/>
          </a:p>
          <a:p>
            <a:pPr marL="342900" indent="-342900">
              <a:buAutoNum type="alphaLcParenR"/>
            </a:pPr>
            <a:r>
              <a:rPr lang="en-US" dirty="0"/>
              <a:t>c) MR tomogram</a:t>
            </a:r>
            <a:endParaRPr lang="ru-RU" dirty="0"/>
          </a:p>
        </p:txBody>
      </p:sp>
    </p:spTree>
    <p:extLst>
      <p:ext uri="{BB962C8B-B14F-4D97-AF65-F5344CB8AC3E}">
        <p14:creationId xmlns:p14="http://schemas.microsoft.com/office/powerpoint/2010/main" val="10409399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srcRect l="2544" r="2063" b="3225"/>
          <a:stretch>
            <a:fillRect/>
          </a:stretch>
        </p:blipFill>
        <p:spPr>
          <a:xfrm>
            <a:off x="1419980" y="2049770"/>
            <a:ext cx="5938102" cy="3879560"/>
          </a:xfrm>
          <a:prstGeom prst="rect">
            <a:avLst/>
          </a:prstGeom>
        </p:spPr>
      </p:pic>
      <p:sp>
        <p:nvSpPr>
          <p:cNvPr id="5" name="TextBox 4"/>
          <p:cNvSpPr txBox="1"/>
          <p:nvPr/>
        </p:nvSpPr>
        <p:spPr>
          <a:xfrm>
            <a:off x="3357554" y="0"/>
            <a:ext cx="3214710" cy="400110"/>
          </a:xfrm>
          <a:prstGeom prst="rect">
            <a:avLst/>
          </a:prstGeom>
          <a:noFill/>
        </p:spPr>
        <p:txBody>
          <a:bodyPr wrap="square" rtlCol="0">
            <a:spAutoFit/>
          </a:bodyPr>
          <a:lstStyle/>
          <a:p>
            <a:pPr algn="ctr"/>
            <a:r>
              <a:rPr lang="en-US" sz="2000" dirty="0" err="1">
                <a:solidFill>
                  <a:srgbClr val="FFFF00"/>
                </a:solidFill>
                <a:latin typeface="Arial" panose="020B0604020202020204" pitchFamily="34" charset="0"/>
                <a:cs typeface="Arial" panose="020B0604020202020204" pitchFamily="34" charset="0"/>
              </a:rPr>
              <a:t>Salpingo-oophoritis</a:t>
            </a:r>
            <a:endParaRPr lang="ru-RU" sz="2000" dirty="0">
              <a:solidFill>
                <a:srgbClr val="FFFF00"/>
              </a:solidFill>
            </a:endParaRPr>
          </a:p>
        </p:txBody>
      </p:sp>
      <p:sp>
        <p:nvSpPr>
          <p:cNvPr id="2" name="Прямоугольник 1"/>
          <p:cNvSpPr/>
          <p:nvPr/>
        </p:nvSpPr>
        <p:spPr>
          <a:xfrm>
            <a:off x="899592" y="479292"/>
            <a:ext cx="7272808" cy="923330"/>
          </a:xfrm>
          <a:prstGeom prst="rect">
            <a:avLst/>
          </a:prstGeom>
        </p:spPr>
        <p:txBody>
          <a:bodyPr wrap="square">
            <a:spAutoFit/>
          </a:bodyPr>
          <a:lstStyle/>
          <a:p>
            <a:r>
              <a:rPr lang="en-US" dirty="0">
                <a:solidFill>
                  <a:srgbClr val="FFFF00"/>
                </a:solidFill>
              </a:rPr>
              <a:t>Ultrasound, MRI</a:t>
            </a:r>
            <a:r>
              <a:rPr lang="en-US" dirty="0"/>
              <a:t>: a large amount of fluid in the pelvis, not associated with ovulation, visualization of fluid in the fallopian tube cavity, enlargement of the affected ovary with a change in its structure</a:t>
            </a:r>
            <a:endParaRPr lang="ru-RU" dirty="0"/>
          </a:p>
        </p:txBody>
      </p:sp>
    </p:spTree>
    <p:extLst>
      <p:ext uri="{BB962C8B-B14F-4D97-AF65-F5344CB8AC3E}">
        <p14:creationId xmlns:p14="http://schemas.microsoft.com/office/powerpoint/2010/main" val="31082025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4294967295"/>
          </p:nvPr>
        </p:nvSpPr>
        <p:spPr>
          <a:xfrm>
            <a:off x="214282" y="385484"/>
            <a:ext cx="8858312" cy="5686425"/>
          </a:xfrm>
        </p:spPr>
        <p:txBody>
          <a:bodyPr>
            <a:normAutofit/>
          </a:bodyPr>
          <a:lstStyle/>
          <a:p>
            <a:pPr marL="0" indent="0">
              <a:buNone/>
            </a:pPr>
            <a:r>
              <a:rPr lang="en-US" sz="1600" dirty="0">
                <a:latin typeface="Arial" pitchFamily="34" charset="0"/>
                <a:cs typeface="Arial" pitchFamily="34" charset="0"/>
              </a:rPr>
              <a:t>Fibroids are the most common benign formation of the uterus.</a:t>
            </a:r>
            <a:endParaRPr lang="ru-RU" sz="1600" dirty="0">
              <a:latin typeface="Arial" pitchFamily="34" charset="0"/>
              <a:cs typeface="Arial" pitchFamily="34" charset="0"/>
            </a:endParaRPr>
          </a:p>
          <a:p>
            <a:pPr marL="0" indent="0">
              <a:buNone/>
            </a:pPr>
            <a:r>
              <a:rPr lang="en-US" sz="1600" dirty="0">
                <a:solidFill>
                  <a:srgbClr val="FFFF00"/>
                </a:solidFill>
                <a:latin typeface="Arial" pitchFamily="34" charset="0"/>
                <a:cs typeface="Arial" pitchFamily="34" charset="0"/>
              </a:rPr>
              <a:t>Ultrasound, MRI</a:t>
            </a:r>
            <a:r>
              <a:rPr lang="en-US" sz="1600" dirty="0">
                <a:latin typeface="Arial" pitchFamily="34" charset="0"/>
                <a:cs typeface="Arial" pitchFamily="34" charset="0"/>
              </a:rPr>
              <a:t>: enlargement of the uterus, multiple rounded inhomogeneous (</a:t>
            </a:r>
            <a:r>
              <a:rPr lang="en-US" sz="1600" dirty="0" err="1">
                <a:latin typeface="Arial" pitchFamily="34" charset="0"/>
                <a:cs typeface="Arial" pitchFamily="34" charset="0"/>
              </a:rPr>
              <a:t>hypoechoic</a:t>
            </a:r>
            <a:r>
              <a:rPr lang="en-US" sz="1600" dirty="0">
                <a:latin typeface="Arial" pitchFamily="34" charset="0"/>
                <a:cs typeface="Arial" pitchFamily="34" charset="0"/>
              </a:rPr>
              <a:t> on ultrasound, </a:t>
            </a:r>
            <a:r>
              <a:rPr lang="en-US" sz="1600" dirty="0" err="1">
                <a:latin typeface="Arial" pitchFamily="34" charset="0"/>
                <a:cs typeface="Arial" pitchFamily="34" charset="0"/>
              </a:rPr>
              <a:t>hypointense</a:t>
            </a:r>
            <a:r>
              <a:rPr lang="en-US" sz="1600" dirty="0">
                <a:latin typeface="Arial" pitchFamily="34" charset="0"/>
                <a:cs typeface="Arial" pitchFamily="34" charset="0"/>
              </a:rPr>
              <a:t> on T2-VI on MRI) formations with clear and smooth contours in the body or bottom of the uterus, located </a:t>
            </a:r>
            <a:r>
              <a:rPr lang="en-US" sz="1600" dirty="0" err="1">
                <a:latin typeface="Arial" pitchFamily="34" charset="0"/>
                <a:cs typeface="Arial" pitchFamily="34" charset="0"/>
              </a:rPr>
              <a:t>subserous</a:t>
            </a:r>
            <a:r>
              <a:rPr lang="en-US" sz="1600" dirty="0">
                <a:latin typeface="Arial" pitchFamily="34" charset="0"/>
                <a:cs typeface="Arial" pitchFamily="34" charset="0"/>
              </a:rPr>
              <a:t>, </a:t>
            </a:r>
            <a:r>
              <a:rPr lang="en-US" sz="1600" dirty="0" err="1">
                <a:latin typeface="Arial" pitchFamily="34" charset="0"/>
                <a:cs typeface="Arial" pitchFamily="34" charset="0"/>
              </a:rPr>
              <a:t>submucosal</a:t>
            </a:r>
            <a:r>
              <a:rPr lang="en-US" sz="1600" dirty="0">
                <a:latin typeface="Arial" pitchFamily="34" charset="0"/>
                <a:cs typeface="Arial" pitchFamily="34" charset="0"/>
              </a:rPr>
              <a:t> or intramural.</a:t>
            </a:r>
            <a:endParaRPr lang="ru-RU" sz="1600" dirty="0">
              <a:latin typeface="Arial" pitchFamily="34" charset="0"/>
              <a:cs typeface="Arial" pitchFamily="34" charset="0"/>
            </a:endParaRPr>
          </a:p>
          <a:p>
            <a:pPr marL="0" indent="0">
              <a:buNone/>
            </a:pPr>
            <a:r>
              <a:rPr lang="en-US" sz="1600" dirty="0">
                <a:latin typeface="Arial" pitchFamily="34" charset="0"/>
                <a:cs typeface="Arial" pitchFamily="34" charset="0"/>
              </a:rPr>
              <a:t>Uterine fibroids do not have specific CT - signs, their presence can be suspected by the increase in the size of the uterus, the deformation of its contours and the appearance of calcifications.</a:t>
            </a:r>
            <a:endParaRPr lang="ru-RU" sz="1600" dirty="0">
              <a:latin typeface="Arial" pitchFamily="34" charset="0"/>
              <a:cs typeface="Arial" pitchFamily="34" charset="0"/>
            </a:endParaRPr>
          </a:p>
          <a:p>
            <a:pPr marL="0" indent="0">
              <a:buNone/>
            </a:pPr>
            <a:r>
              <a:rPr lang="en-US" sz="1600" dirty="0">
                <a:latin typeface="Arial" pitchFamily="34" charset="0"/>
                <a:cs typeface="Arial" pitchFamily="34" charset="0"/>
              </a:rPr>
              <a:t>Node density at CT - 40-50 HU  </a:t>
            </a:r>
            <a:endParaRPr lang="ru-RU" sz="1600" dirty="0">
              <a:latin typeface="Arial" pitchFamily="34" charset="0"/>
              <a:cs typeface="Arial" pitchFamily="34" charset="0"/>
            </a:endParaRPr>
          </a:p>
          <a:p>
            <a:pPr marL="0" indent="0">
              <a:buNone/>
            </a:pPr>
            <a:r>
              <a:rPr lang="en-US" sz="1600" dirty="0">
                <a:latin typeface="Arial" pitchFamily="34" charset="0"/>
                <a:cs typeface="Arial" pitchFamily="34" charset="0"/>
              </a:rPr>
              <a:t> Areas of calcification are often found</a:t>
            </a:r>
            <a:endParaRPr lang="ru-RU" sz="1600" dirty="0">
              <a:latin typeface="Arial" pitchFamily="34" charset="0"/>
              <a:cs typeface="Arial" pitchFamily="34" charset="0"/>
            </a:endParaRPr>
          </a:p>
        </p:txBody>
      </p:sp>
      <p:pic>
        <p:nvPicPr>
          <p:cNvPr id="5" name="Рисунок 4"/>
          <p:cNvPicPr>
            <a:picLocks noChangeAspect="1"/>
          </p:cNvPicPr>
          <p:nvPr/>
        </p:nvPicPr>
        <p:blipFill>
          <a:blip r:embed="rId2" cstate="print"/>
          <a:srcRect l="4436" t="3331" r="5461"/>
          <a:stretch>
            <a:fillRect/>
          </a:stretch>
        </p:blipFill>
        <p:spPr>
          <a:xfrm>
            <a:off x="295925" y="3986197"/>
            <a:ext cx="2806708" cy="2143140"/>
          </a:xfrm>
          <a:prstGeom prst="rect">
            <a:avLst/>
          </a:prstGeom>
        </p:spPr>
      </p:pic>
      <p:pic>
        <p:nvPicPr>
          <p:cNvPr id="6" name="Рисунок 5"/>
          <p:cNvPicPr>
            <a:picLocks noChangeAspect="1"/>
          </p:cNvPicPr>
          <p:nvPr/>
        </p:nvPicPr>
        <p:blipFill>
          <a:blip r:embed="rId3" cstate="print"/>
          <a:srcRect l="3332" t="2800" r="3128" b="6259"/>
          <a:stretch>
            <a:fillRect/>
          </a:stretch>
        </p:blipFill>
        <p:spPr>
          <a:xfrm>
            <a:off x="3286116" y="3857628"/>
            <a:ext cx="2357454" cy="2357454"/>
          </a:xfrm>
          <a:prstGeom prst="rect">
            <a:avLst/>
          </a:prstGeom>
        </p:spPr>
      </p:pic>
      <p:pic>
        <p:nvPicPr>
          <p:cNvPr id="7" name="Рисунок 6"/>
          <p:cNvPicPr>
            <a:picLocks noChangeAspect="1"/>
          </p:cNvPicPr>
          <p:nvPr/>
        </p:nvPicPr>
        <p:blipFill>
          <a:blip r:embed="rId4" cstate="print"/>
          <a:srcRect l="2169" t="2800" r="3462" b="6259"/>
          <a:stretch>
            <a:fillRect/>
          </a:stretch>
        </p:blipFill>
        <p:spPr>
          <a:xfrm>
            <a:off x="5680301" y="3826646"/>
            <a:ext cx="2786082" cy="2214578"/>
          </a:xfrm>
          <a:prstGeom prst="rect">
            <a:avLst/>
          </a:prstGeom>
        </p:spPr>
      </p:pic>
      <p:sp>
        <p:nvSpPr>
          <p:cNvPr id="9" name="TextBox 8"/>
          <p:cNvSpPr txBox="1"/>
          <p:nvPr/>
        </p:nvSpPr>
        <p:spPr>
          <a:xfrm>
            <a:off x="2428860" y="0"/>
            <a:ext cx="4429156" cy="461665"/>
          </a:xfrm>
          <a:prstGeom prst="rect">
            <a:avLst/>
          </a:prstGeom>
          <a:noFill/>
        </p:spPr>
        <p:txBody>
          <a:bodyPr wrap="square" rtlCol="0">
            <a:spAutoFit/>
          </a:bodyPr>
          <a:lstStyle/>
          <a:p>
            <a:r>
              <a:rPr lang="en-US" sz="2400" dirty="0">
                <a:solidFill>
                  <a:srgbClr val="FFFF00"/>
                </a:solidFill>
              </a:rPr>
              <a:t>Uterine fibroids</a:t>
            </a:r>
            <a:endParaRPr lang="ru-RU" sz="2400" dirty="0">
              <a:solidFill>
                <a:srgbClr val="FFFF00"/>
              </a:solidFill>
            </a:endParaRPr>
          </a:p>
        </p:txBody>
      </p:sp>
      <p:sp>
        <p:nvSpPr>
          <p:cNvPr id="2" name="Прямоугольник 1"/>
          <p:cNvSpPr/>
          <p:nvPr/>
        </p:nvSpPr>
        <p:spPr>
          <a:xfrm>
            <a:off x="2178843" y="5657671"/>
            <a:ext cx="4572000" cy="1200329"/>
          </a:xfrm>
          <a:prstGeom prst="rect">
            <a:avLst/>
          </a:prstGeom>
        </p:spPr>
        <p:txBody>
          <a:bodyPr>
            <a:spAutoFit/>
          </a:bodyPr>
          <a:lstStyle/>
          <a:p>
            <a:r>
              <a:rPr lang="en-US" dirty="0"/>
              <a:t>Uterine fibroids (arrows indicate fibroids)</a:t>
            </a:r>
            <a:endParaRPr lang="ru-RU" dirty="0"/>
          </a:p>
          <a:p>
            <a:pPr marL="342900" indent="-342900">
              <a:buAutoNum type="alphaLcParenR"/>
            </a:pPr>
            <a:r>
              <a:rPr lang="en-US" dirty="0"/>
              <a:t>echogram </a:t>
            </a:r>
            <a:endParaRPr lang="ru-RU" dirty="0"/>
          </a:p>
          <a:p>
            <a:pPr marL="342900" indent="-342900">
              <a:buAutoNum type="alphaLcParenR"/>
            </a:pPr>
            <a:r>
              <a:rPr lang="en-US" dirty="0"/>
              <a:t>b) MR tomogram</a:t>
            </a:r>
            <a:endParaRPr lang="ru-RU" dirty="0"/>
          </a:p>
          <a:p>
            <a:pPr marL="342900" indent="-342900">
              <a:buAutoNum type="alphaLcParenR"/>
            </a:pPr>
            <a:r>
              <a:rPr lang="en-US" dirty="0"/>
              <a:t>c) computed tomography</a:t>
            </a:r>
            <a:endParaRPr lang="ru-RU" dirty="0"/>
          </a:p>
        </p:txBody>
      </p:sp>
    </p:spTree>
    <p:extLst>
      <p:ext uri="{BB962C8B-B14F-4D97-AF65-F5344CB8AC3E}">
        <p14:creationId xmlns:p14="http://schemas.microsoft.com/office/powerpoint/2010/main" val="283459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descr="МРТ органов малого таза у женщин (гинекология): когда проводится и что выявляе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МРТ органов малого таза у женщин (гинекология): когда проводится и что выявляе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2469" name="Picture 5" descr="C:\Users\Дом\Desktop\работа Юля\медин\моя практика\indexи.jpg"/>
          <p:cNvPicPr>
            <a:picLocks noChangeAspect="1" noChangeArrowheads="1"/>
          </p:cNvPicPr>
          <p:nvPr/>
        </p:nvPicPr>
        <p:blipFill>
          <a:blip r:embed="rId2" cstate="print"/>
          <a:srcRect/>
          <a:stretch>
            <a:fillRect/>
          </a:stretch>
        </p:blipFill>
        <p:spPr bwMode="auto">
          <a:xfrm>
            <a:off x="428596" y="142852"/>
            <a:ext cx="4953008" cy="3176116"/>
          </a:xfrm>
          <a:prstGeom prst="rect">
            <a:avLst/>
          </a:prstGeom>
          <a:noFill/>
        </p:spPr>
      </p:pic>
      <p:sp>
        <p:nvSpPr>
          <p:cNvPr id="5" name="TextBox 4"/>
          <p:cNvSpPr txBox="1"/>
          <p:nvPr/>
        </p:nvSpPr>
        <p:spPr>
          <a:xfrm>
            <a:off x="5500694" y="142852"/>
            <a:ext cx="3429024" cy="2677656"/>
          </a:xfrm>
          <a:prstGeom prst="rect">
            <a:avLst/>
          </a:prstGeom>
          <a:noFill/>
        </p:spPr>
        <p:txBody>
          <a:bodyPr wrap="square" rtlCol="0">
            <a:spAutoFit/>
          </a:bodyPr>
          <a:lstStyle/>
          <a:p>
            <a:r>
              <a:rPr lang="en-US" sz="1400" dirty="0">
                <a:latin typeface="Arial" pitchFamily="34" charset="0"/>
                <a:cs typeface="Arial" pitchFamily="34" charset="0"/>
              </a:rPr>
              <a:t>MRI, frontal tomogram.</a:t>
            </a:r>
            <a:endParaRPr lang="ru-RU" sz="1400" dirty="0">
              <a:latin typeface="Arial" pitchFamily="34" charset="0"/>
              <a:cs typeface="Arial" pitchFamily="34" charset="0"/>
            </a:endParaRPr>
          </a:p>
          <a:p>
            <a:r>
              <a:rPr lang="en-US" sz="1400" dirty="0">
                <a:latin typeface="Arial" pitchFamily="34" charset="0"/>
                <a:cs typeface="Arial" pitchFamily="34" charset="0"/>
              </a:rPr>
              <a:t>The uterus is displaced to the right.       </a:t>
            </a:r>
            <a:endParaRPr lang="ru-RU" sz="1400" dirty="0">
              <a:latin typeface="Arial" pitchFamily="34" charset="0"/>
              <a:cs typeface="Arial" pitchFamily="34" charset="0"/>
            </a:endParaRPr>
          </a:p>
          <a:p>
            <a:endParaRPr lang="ru-RU" sz="1400" dirty="0">
              <a:latin typeface="Arial" pitchFamily="34" charset="0"/>
              <a:cs typeface="Arial" pitchFamily="34" charset="0"/>
            </a:endParaRPr>
          </a:p>
          <a:p>
            <a:r>
              <a:rPr lang="en-US" sz="1400" dirty="0">
                <a:latin typeface="Arial" pitchFamily="34" charset="0"/>
                <a:cs typeface="Arial" pitchFamily="34" charset="0"/>
              </a:rPr>
              <a:t>Uterine fibroids are defined as rounded or oval </a:t>
            </a:r>
            <a:r>
              <a:rPr lang="en-US" sz="1400" dirty="0" err="1">
                <a:latin typeface="Arial" pitchFamily="34" charset="0"/>
                <a:cs typeface="Arial" pitchFamily="34" charset="0"/>
              </a:rPr>
              <a:t>hypointensive</a:t>
            </a:r>
            <a:r>
              <a:rPr lang="en-US" sz="1400" dirty="0">
                <a:latin typeface="Arial" pitchFamily="34" charset="0"/>
                <a:cs typeface="Arial" pitchFamily="34" charset="0"/>
              </a:rPr>
              <a:t> formations (here with signs of degeneration) with clear contours with expansive growth, without infiltration of adjacent structures depending on the size with deformation of the uterine contours.      </a:t>
            </a:r>
            <a:endParaRPr lang="ru-RU" sz="1400" dirty="0">
              <a:latin typeface="Arial" pitchFamily="34" charset="0"/>
              <a:cs typeface="Arial" pitchFamily="34" charset="0"/>
            </a:endParaRPr>
          </a:p>
          <a:p>
            <a:r>
              <a:rPr lang="en-US" sz="1400" dirty="0">
                <a:latin typeface="Arial" pitchFamily="34" charset="0"/>
                <a:cs typeface="Arial" pitchFamily="34" charset="0"/>
              </a:rPr>
              <a:t> Large </a:t>
            </a:r>
            <a:r>
              <a:rPr lang="en-US" sz="1400" dirty="0" err="1">
                <a:latin typeface="Arial" pitchFamily="34" charset="0"/>
                <a:cs typeface="Arial" pitchFamily="34" charset="0"/>
              </a:rPr>
              <a:t>subserous</a:t>
            </a:r>
            <a:r>
              <a:rPr lang="en-US" sz="1400" dirty="0">
                <a:latin typeface="Arial" pitchFamily="34" charset="0"/>
                <a:cs typeface="Arial" pitchFamily="34" charset="0"/>
              </a:rPr>
              <a:t> fibroids of irregular shape and small </a:t>
            </a:r>
            <a:r>
              <a:rPr lang="en-US" sz="1400" dirty="0" err="1">
                <a:latin typeface="Arial" pitchFamily="34" charset="0"/>
                <a:cs typeface="Arial" pitchFamily="34" charset="0"/>
              </a:rPr>
              <a:t>submucosal</a:t>
            </a:r>
            <a:r>
              <a:rPr lang="en-US" sz="1400" dirty="0">
                <a:latin typeface="Arial" pitchFamily="34" charset="0"/>
                <a:cs typeface="Arial" pitchFamily="34" charset="0"/>
              </a:rPr>
              <a:t> fibroids</a:t>
            </a:r>
            <a:endParaRPr lang="ru-RU" sz="1400" dirty="0">
              <a:latin typeface="Arial" pitchFamily="34" charset="0"/>
              <a:cs typeface="Arial" pitchFamily="34" charset="0"/>
            </a:endParaRPr>
          </a:p>
        </p:txBody>
      </p:sp>
      <p:sp>
        <p:nvSpPr>
          <p:cNvPr id="62471" name="AutoShape 7" descr="МРТ органов малого таза у женщин (гинекология): когда проводится и что выявляе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2472" name="Picture 8" descr="C:\Users\Дом\Desktop\работа Юля\медин\моя практика\indexм.jpg"/>
          <p:cNvPicPr>
            <a:picLocks noChangeAspect="1" noChangeArrowheads="1"/>
          </p:cNvPicPr>
          <p:nvPr/>
        </p:nvPicPr>
        <p:blipFill>
          <a:blip r:embed="rId3" cstate="print"/>
          <a:srcRect/>
          <a:stretch>
            <a:fillRect/>
          </a:stretch>
        </p:blipFill>
        <p:spPr bwMode="auto">
          <a:xfrm>
            <a:off x="0" y="3358974"/>
            <a:ext cx="5572132" cy="3419896"/>
          </a:xfrm>
          <a:prstGeom prst="rect">
            <a:avLst/>
          </a:prstGeom>
          <a:noFill/>
        </p:spPr>
      </p:pic>
      <p:sp>
        <p:nvSpPr>
          <p:cNvPr id="8" name="TextBox 7"/>
          <p:cNvSpPr txBox="1"/>
          <p:nvPr/>
        </p:nvSpPr>
        <p:spPr>
          <a:xfrm>
            <a:off x="5572132" y="3500438"/>
            <a:ext cx="3357586" cy="1200329"/>
          </a:xfrm>
          <a:prstGeom prst="rect">
            <a:avLst/>
          </a:prstGeom>
          <a:noFill/>
        </p:spPr>
        <p:txBody>
          <a:bodyPr wrap="square" rtlCol="0">
            <a:spAutoFit/>
          </a:bodyPr>
          <a:lstStyle/>
          <a:p>
            <a:r>
              <a:rPr lang="en-US"/>
              <a:t>Visualized irregular oval-shaped additional formation that deforms the uterine cavity (submucosal fibroids)</a:t>
            </a:r>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Users\Дом\Desktop\работа Юля\медин\моя практика\indexмс.jpg"/>
          <p:cNvPicPr>
            <a:picLocks noChangeAspect="1" noChangeArrowheads="1"/>
          </p:cNvPicPr>
          <p:nvPr/>
        </p:nvPicPr>
        <p:blipFill>
          <a:blip r:embed="rId2" cstate="print"/>
          <a:srcRect/>
          <a:stretch>
            <a:fillRect/>
          </a:stretch>
        </p:blipFill>
        <p:spPr bwMode="auto">
          <a:xfrm>
            <a:off x="142844" y="2518166"/>
            <a:ext cx="4429156" cy="4318426"/>
          </a:xfrm>
          <a:prstGeom prst="rect">
            <a:avLst/>
          </a:prstGeom>
          <a:noFill/>
        </p:spPr>
      </p:pic>
      <p:sp>
        <p:nvSpPr>
          <p:cNvPr id="3" name="TextBox 2"/>
          <p:cNvSpPr txBox="1"/>
          <p:nvPr/>
        </p:nvSpPr>
        <p:spPr>
          <a:xfrm>
            <a:off x="357158" y="214290"/>
            <a:ext cx="8786842" cy="1815882"/>
          </a:xfrm>
          <a:prstGeom prst="rect">
            <a:avLst/>
          </a:prstGeom>
          <a:noFill/>
        </p:spPr>
        <p:txBody>
          <a:bodyPr wrap="square" rtlCol="0">
            <a:spAutoFit/>
          </a:bodyPr>
          <a:lstStyle/>
          <a:p>
            <a:r>
              <a:rPr lang="en-US" sz="1600" dirty="0" err="1">
                <a:solidFill>
                  <a:srgbClr val="FFFF00"/>
                </a:solidFill>
                <a:latin typeface="Arial" pitchFamily="34" charset="0"/>
                <a:cs typeface="Arial" pitchFamily="34" charset="0"/>
              </a:rPr>
              <a:t>Adenomyosis</a:t>
            </a:r>
            <a:r>
              <a:rPr lang="en-US" sz="1600" dirty="0">
                <a:solidFill>
                  <a:srgbClr val="FFFF00"/>
                </a:solidFill>
                <a:latin typeface="Arial" pitchFamily="34" charset="0"/>
                <a:cs typeface="Arial" pitchFamily="34" charset="0"/>
              </a:rPr>
              <a:t> </a:t>
            </a:r>
            <a:r>
              <a:rPr lang="en-US" sz="1600" dirty="0">
                <a:latin typeface="Arial" pitchFamily="34" charset="0"/>
                <a:cs typeface="Arial" pitchFamily="34" charset="0"/>
              </a:rPr>
              <a:t>is an </a:t>
            </a:r>
            <a:r>
              <a:rPr lang="en-US" sz="1600" dirty="0" err="1">
                <a:latin typeface="Arial" pitchFamily="34" charset="0"/>
                <a:cs typeface="Arial" pitchFamily="34" charset="0"/>
              </a:rPr>
              <a:t>ectopia</a:t>
            </a:r>
            <a:r>
              <a:rPr lang="en-US" sz="1600" dirty="0">
                <a:latin typeface="Arial" pitchFamily="34" charset="0"/>
                <a:cs typeface="Arial" pitchFamily="34" charset="0"/>
              </a:rPr>
              <a:t> of the glands and </a:t>
            </a:r>
            <a:r>
              <a:rPr lang="en-US" sz="1600" dirty="0" err="1">
                <a:latin typeface="Arial" pitchFamily="34" charset="0"/>
                <a:cs typeface="Arial" pitchFamily="34" charset="0"/>
              </a:rPr>
              <a:t>stroma</a:t>
            </a:r>
            <a:r>
              <a:rPr lang="en-US" sz="1600" dirty="0">
                <a:latin typeface="Arial" pitchFamily="34" charset="0"/>
                <a:cs typeface="Arial" pitchFamily="34" charset="0"/>
              </a:rPr>
              <a:t> of the basal endometrium into the subordinate inner layer of the myometrium, accompanied by smooth muscle hyperplasia.  </a:t>
            </a:r>
            <a:endParaRPr lang="ru-RU" sz="1600" dirty="0">
              <a:latin typeface="Arial" pitchFamily="34" charset="0"/>
              <a:cs typeface="Arial" pitchFamily="34" charset="0"/>
            </a:endParaRPr>
          </a:p>
          <a:p>
            <a:r>
              <a:rPr lang="en-US" sz="1600" dirty="0">
                <a:latin typeface="Arial" pitchFamily="34" charset="0"/>
                <a:cs typeface="Arial" pitchFamily="34" charset="0"/>
              </a:rPr>
              <a:t>  It occurs in about 25% of women, more often in those who have given birth to many.    </a:t>
            </a:r>
            <a:endParaRPr lang="ru-RU" sz="1600" dirty="0">
              <a:latin typeface="Arial" pitchFamily="34" charset="0"/>
              <a:cs typeface="Arial" pitchFamily="34" charset="0"/>
            </a:endParaRPr>
          </a:p>
          <a:p>
            <a:r>
              <a:rPr lang="en-US" sz="1600" dirty="0">
                <a:latin typeface="Arial" pitchFamily="34" charset="0"/>
                <a:cs typeface="Arial" pitchFamily="34" charset="0"/>
              </a:rPr>
              <a:t>Clinical symptoms of </a:t>
            </a:r>
            <a:r>
              <a:rPr lang="en-US" sz="1600" dirty="0" err="1">
                <a:latin typeface="Arial" pitchFamily="34" charset="0"/>
                <a:cs typeface="Arial" pitchFamily="34" charset="0"/>
              </a:rPr>
              <a:t>adenomyosis</a:t>
            </a:r>
            <a:r>
              <a:rPr lang="en-US" sz="1600" dirty="0">
                <a:latin typeface="Arial" pitchFamily="34" charset="0"/>
                <a:cs typeface="Arial" pitchFamily="34" charset="0"/>
              </a:rPr>
              <a:t> appear before menopause. </a:t>
            </a:r>
            <a:r>
              <a:rPr lang="en-US" sz="1600" dirty="0" err="1">
                <a:latin typeface="Arial" pitchFamily="34" charset="0"/>
                <a:cs typeface="Arial" pitchFamily="34" charset="0"/>
              </a:rPr>
              <a:t>Adenomyosis</a:t>
            </a:r>
            <a:r>
              <a:rPr lang="en-US" sz="1600" dirty="0">
                <a:latin typeface="Arial" pitchFamily="34" charset="0"/>
                <a:cs typeface="Arial" pitchFamily="34" charset="0"/>
              </a:rPr>
              <a:t> is characterized by vaginal discharge before and after menstruation, have a dark brown color; excessively abundant menstruation; PMS; pain in the pelvis before menstruation, during and for some time after; pain during intercourse; menstrual irregularities.</a:t>
            </a:r>
            <a:endParaRPr lang="ru-RU" dirty="0"/>
          </a:p>
        </p:txBody>
      </p:sp>
      <p:sp>
        <p:nvSpPr>
          <p:cNvPr id="4" name="TextBox 3"/>
          <p:cNvSpPr txBox="1"/>
          <p:nvPr/>
        </p:nvSpPr>
        <p:spPr>
          <a:xfrm>
            <a:off x="5076056" y="3553994"/>
            <a:ext cx="3143240" cy="2031325"/>
          </a:xfrm>
          <a:prstGeom prst="rect">
            <a:avLst/>
          </a:prstGeom>
          <a:solidFill>
            <a:schemeClr val="bg1"/>
          </a:solidFill>
          <a:ln>
            <a:solidFill>
              <a:schemeClr val="tx1"/>
            </a:solidFill>
          </a:ln>
        </p:spPr>
        <p:txBody>
          <a:bodyPr wrap="square" rtlCol="0">
            <a:spAutoFit/>
          </a:bodyPr>
          <a:lstStyle/>
          <a:p>
            <a:r>
              <a:rPr lang="en-US" sz="1400">
                <a:latin typeface="Arial" pitchFamily="34" charset="0"/>
                <a:cs typeface="Arial" pitchFamily="34" charset="0"/>
              </a:rPr>
              <a:t>The figure shows focal adenomyosis of the posterior wall of the uterus. Determined expansion of the transition zone (replaces the entire thickness of the posterior wall) and the heterogeneity of its structure, due to the presence of small rounded cystic inclusions. The outer contour of the uterus is smooth, clear.</a:t>
            </a:r>
            <a:endParaRPr lang="ru-RU" sz="1400" dirty="0">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4282" y="214290"/>
            <a:ext cx="8786874" cy="1200329"/>
          </a:xfrm>
          <a:prstGeom prst="rect">
            <a:avLst/>
          </a:prstGeom>
          <a:noFill/>
        </p:spPr>
        <p:txBody>
          <a:bodyPr wrap="square" rtlCol="0">
            <a:spAutoFit/>
          </a:bodyPr>
          <a:lstStyle/>
          <a:p>
            <a:r>
              <a:rPr lang="en-US" dirty="0">
                <a:solidFill>
                  <a:srgbClr val="FFFF00"/>
                </a:solidFill>
              </a:rPr>
              <a:t>Endometriosis</a:t>
            </a:r>
            <a:r>
              <a:rPr lang="en-US" dirty="0"/>
              <a:t> is a non-neoplastic hormone-dependent disease characterized by the growth of the uterine mucosa (endometrium) in the muscular layer of the uterus and other organs, where it should not normally be (fallopian tubes, ovaries, bladder, peritoneum, etc.). usually in women older than 30 years.</a:t>
            </a:r>
            <a:endParaRPr lang="ru-RU" dirty="0"/>
          </a:p>
        </p:txBody>
      </p:sp>
      <p:pic>
        <p:nvPicPr>
          <p:cNvPr id="64515" name="Picture 3" descr="C:\Users\Дом\Desktop\работа Юля\медин\моя практика\ind.jpg"/>
          <p:cNvPicPr>
            <a:picLocks noChangeAspect="1" noChangeArrowheads="1"/>
          </p:cNvPicPr>
          <p:nvPr/>
        </p:nvPicPr>
        <p:blipFill>
          <a:blip r:embed="rId2" cstate="print"/>
          <a:srcRect/>
          <a:stretch>
            <a:fillRect/>
          </a:stretch>
        </p:blipFill>
        <p:spPr bwMode="auto">
          <a:xfrm>
            <a:off x="142844" y="3929066"/>
            <a:ext cx="4010549" cy="2215828"/>
          </a:xfrm>
          <a:prstGeom prst="rect">
            <a:avLst/>
          </a:prstGeom>
          <a:noFill/>
        </p:spPr>
      </p:pic>
      <p:sp>
        <p:nvSpPr>
          <p:cNvPr id="7" name="TextBox 6"/>
          <p:cNvSpPr txBox="1"/>
          <p:nvPr/>
        </p:nvSpPr>
        <p:spPr>
          <a:xfrm>
            <a:off x="142844" y="6027003"/>
            <a:ext cx="4000528" cy="830997"/>
          </a:xfrm>
          <a:prstGeom prst="rect">
            <a:avLst/>
          </a:prstGeom>
          <a:solidFill>
            <a:schemeClr val="bg1"/>
          </a:solidFill>
          <a:ln>
            <a:solidFill>
              <a:schemeClr val="tx1"/>
            </a:solidFill>
          </a:ln>
        </p:spPr>
        <p:txBody>
          <a:bodyPr wrap="square" rtlCol="0">
            <a:spAutoFit/>
          </a:bodyPr>
          <a:lstStyle/>
          <a:p>
            <a:r>
              <a:rPr lang="en-US" sz="1200">
                <a:latin typeface="Arial" pitchFamily="34" charset="0"/>
                <a:cs typeface="Arial" pitchFamily="34" charset="0"/>
              </a:rPr>
              <a:t>In the images (a and b) is determined by the irregular shape of the focus in the Douglas space, between the body of the uterus and the anterior wall of the rectum (endometrioma) with the deformation of their contours</a:t>
            </a:r>
            <a:endParaRPr lang="ru-RU" sz="1200" dirty="0">
              <a:latin typeface="Arial" pitchFamily="34" charset="0"/>
              <a:cs typeface="Arial" pitchFamily="34" charset="0"/>
            </a:endParaRPr>
          </a:p>
        </p:txBody>
      </p:sp>
      <p:sp>
        <p:nvSpPr>
          <p:cNvPr id="8" name="TextBox 7"/>
          <p:cNvSpPr txBox="1"/>
          <p:nvPr/>
        </p:nvSpPr>
        <p:spPr>
          <a:xfrm>
            <a:off x="214282" y="1643050"/>
            <a:ext cx="8572560" cy="1815882"/>
          </a:xfrm>
          <a:prstGeom prst="rect">
            <a:avLst/>
          </a:prstGeom>
          <a:noFill/>
        </p:spPr>
        <p:txBody>
          <a:bodyPr wrap="square" rtlCol="0">
            <a:spAutoFit/>
          </a:bodyPr>
          <a:lstStyle/>
          <a:p>
            <a:r>
              <a:rPr lang="en-US" sz="1600" dirty="0">
                <a:solidFill>
                  <a:srgbClr val="FFFF00"/>
                </a:solidFill>
              </a:rPr>
              <a:t>Ultrasound:</a:t>
            </a:r>
            <a:r>
              <a:rPr lang="en-US" sz="1600" dirty="0"/>
              <a:t> multiple formations of the myometrium and ovaries, different echogenicity, fluid in the pelvic cavity</a:t>
            </a:r>
            <a:endParaRPr lang="ru-RU" sz="1600" dirty="0"/>
          </a:p>
          <a:p>
            <a:r>
              <a:rPr lang="en-US" sz="1600" dirty="0">
                <a:solidFill>
                  <a:srgbClr val="FFFF00"/>
                </a:solidFill>
              </a:rPr>
              <a:t>MRI</a:t>
            </a:r>
            <a:r>
              <a:rPr lang="en-US" sz="1600" dirty="0"/>
              <a:t>: heterogeneity of the MR structure of the endometrium and myometrium, ovaries, fluid in the pelvic cavity. Protein-containing </a:t>
            </a:r>
            <a:r>
              <a:rPr lang="en-US" sz="1600" dirty="0" err="1"/>
              <a:t>endometrioid</a:t>
            </a:r>
            <a:r>
              <a:rPr lang="en-US" sz="1600" dirty="0"/>
              <a:t> cysts in the pelvic cavity, ovaries, hemorrhagic peritoneal infiltration  </a:t>
            </a:r>
            <a:endParaRPr lang="ru-RU" sz="1600" dirty="0"/>
          </a:p>
          <a:p>
            <a:r>
              <a:rPr lang="en-US" sz="1600" dirty="0">
                <a:solidFill>
                  <a:srgbClr val="FFFF00"/>
                </a:solidFill>
              </a:rPr>
              <a:t>MR-</a:t>
            </a:r>
            <a:r>
              <a:rPr lang="en-US" sz="1600" dirty="0" err="1">
                <a:solidFill>
                  <a:srgbClr val="FFFF00"/>
                </a:solidFill>
              </a:rPr>
              <a:t>hysterosalpingography</a:t>
            </a:r>
            <a:r>
              <a:rPr lang="en-US" sz="1600" dirty="0">
                <a:solidFill>
                  <a:srgbClr val="FFFF00"/>
                </a:solidFill>
              </a:rPr>
              <a:t>, X-ray </a:t>
            </a:r>
            <a:r>
              <a:rPr lang="en-US" sz="1600" dirty="0" err="1">
                <a:solidFill>
                  <a:srgbClr val="FFFF00"/>
                </a:solidFill>
              </a:rPr>
              <a:t>hysterosalpingography</a:t>
            </a:r>
            <a:r>
              <a:rPr lang="en-US" sz="1600" dirty="0">
                <a:solidFill>
                  <a:srgbClr val="FFFF00"/>
                </a:solidFill>
              </a:rPr>
              <a:t>: determination of fallopian tube patency to identify the cause of female infertility</a:t>
            </a:r>
            <a:endParaRPr lang="ru-RU" sz="1600" dirty="0">
              <a:solidFill>
                <a:srgbClr val="FFFF00"/>
              </a:solidFill>
            </a:endParaRPr>
          </a:p>
        </p:txBody>
      </p:sp>
      <p:pic>
        <p:nvPicPr>
          <p:cNvPr id="9" name="Рисунок 8"/>
          <p:cNvPicPr>
            <a:picLocks noChangeAspect="1"/>
          </p:cNvPicPr>
          <p:nvPr/>
        </p:nvPicPr>
        <p:blipFill>
          <a:blip r:embed="rId3" cstate="print"/>
          <a:srcRect l="55112" t="3616" b="9841"/>
          <a:stretch>
            <a:fillRect/>
          </a:stretch>
        </p:blipFill>
        <p:spPr>
          <a:xfrm>
            <a:off x="4214810" y="3929042"/>
            <a:ext cx="3143272" cy="2498523"/>
          </a:xfrm>
          <a:prstGeom prst="rect">
            <a:avLst/>
          </a:prstGeom>
        </p:spPr>
      </p:pic>
      <p:sp>
        <p:nvSpPr>
          <p:cNvPr id="10" name="TextBox 9"/>
          <p:cNvSpPr txBox="1"/>
          <p:nvPr/>
        </p:nvSpPr>
        <p:spPr>
          <a:xfrm>
            <a:off x="7500958" y="3929066"/>
            <a:ext cx="1643042" cy="276999"/>
          </a:xfrm>
          <a:prstGeom prst="rect">
            <a:avLst/>
          </a:prstGeom>
          <a:noFill/>
        </p:spPr>
        <p:txBody>
          <a:bodyPr wrap="square" rtlCol="0">
            <a:spAutoFit/>
          </a:bodyPr>
          <a:lstStyle/>
          <a:p>
            <a:pPr marL="719138" indent="-358775"/>
            <a:r>
              <a:rPr lang="ru-RU" sz="1200" dirty="0">
                <a:latin typeface="Arial" panose="020B0604020202020204" pitchFamily="34" charset="0"/>
                <a:cs typeface="Arial" panose="020B0604020202020204" pitchFamily="34" charset="0"/>
              </a:rPr>
              <a:t>   </a:t>
            </a:r>
            <a:endParaRPr lang="ru-RU" sz="1200" dirty="0"/>
          </a:p>
        </p:txBody>
      </p:sp>
      <p:sp>
        <p:nvSpPr>
          <p:cNvPr id="12" name="TextBox 11"/>
          <p:cNvSpPr txBox="1"/>
          <p:nvPr/>
        </p:nvSpPr>
        <p:spPr>
          <a:xfrm>
            <a:off x="7429520" y="3929066"/>
            <a:ext cx="1571636" cy="830997"/>
          </a:xfrm>
          <a:prstGeom prst="rect">
            <a:avLst/>
          </a:prstGeom>
          <a:solidFill>
            <a:schemeClr val="bg1"/>
          </a:solidFill>
        </p:spPr>
        <p:txBody>
          <a:bodyPr wrap="square" rtlCol="0">
            <a:spAutoFit/>
          </a:bodyPr>
          <a:lstStyle/>
          <a:p>
            <a:r>
              <a:rPr lang="en-US" sz="1200">
                <a:latin typeface="Arial" pitchFamily="34" charset="0"/>
                <a:cs typeface="Arial" pitchFamily="34" charset="0"/>
              </a:rPr>
              <a:t>Endometrioid cyst of the right ovaryLesions of the bladder wall</a:t>
            </a:r>
            <a:endParaRPr lang="ru-RU" sz="1200" dirty="0">
              <a:latin typeface="Arial" pitchFamily="34" charset="0"/>
              <a:cs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8992" y="0"/>
            <a:ext cx="3071834" cy="461665"/>
          </a:xfrm>
          <a:prstGeom prst="rect">
            <a:avLst/>
          </a:prstGeom>
          <a:noFill/>
        </p:spPr>
        <p:txBody>
          <a:bodyPr wrap="square" rtlCol="0">
            <a:spAutoFit/>
          </a:bodyPr>
          <a:lstStyle/>
          <a:p>
            <a:pPr algn="ctr"/>
            <a:r>
              <a:rPr lang="en-US" sz="2400" dirty="0">
                <a:solidFill>
                  <a:srgbClr val="FFFF00"/>
                </a:solidFill>
                <a:latin typeface="Arial" pitchFamily="34" charset="0"/>
                <a:cs typeface="Arial" pitchFamily="34" charset="0"/>
              </a:rPr>
              <a:t>Endometrial cancer.</a:t>
            </a:r>
            <a:endParaRPr lang="ru-RU" dirty="0"/>
          </a:p>
        </p:txBody>
      </p:sp>
      <p:sp>
        <p:nvSpPr>
          <p:cNvPr id="3" name="TextBox 2"/>
          <p:cNvSpPr txBox="1"/>
          <p:nvPr/>
        </p:nvSpPr>
        <p:spPr>
          <a:xfrm>
            <a:off x="285720" y="428604"/>
            <a:ext cx="8715404" cy="3416320"/>
          </a:xfrm>
          <a:prstGeom prst="rect">
            <a:avLst/>
          </a:prstGeom>
          <a:noFill/>
        </p:spPr>
        <p:txBody>
          <a:bodyPr wrap="square" rtlCol="0">
            <a:spAutoFit/>
          </a:bodyPr>
          <a:lstStyle/>
          <a:p>
            <a:r>
              <a:rPr lang="en-US" dirty="0">
                <a:solidFill>
                  <a:srgbClr val="FFFF00"/>
                </a:solidFill>
              </a:rPr>
              <a:t>Ultrasound </a:t>
            </a:r>
            <a:r>
              <a:rPr lang="en-US" dirty="0"/>
              <a:t>in the early stages is nonspecific. signs:  </a:t>
            </a:r>
            <a:endParaRPr lang="ru-RU" dirty="0"/>
          </a:p>
          <a:p>
            <a:r>
              <a:rPr lang="en-US" dirty="0"/>
              <a:t>-uneven thickening of the endometrium  </a:t>
            </a:r>
            <a:endParaRPr lang="ru-RU" dirty="0"/>
          </a:p>
          <a:p>
            <a:r>
              <a:rPr lang="en-US" dirty="0"/>
              <a:t>-increased echogenicity and heterogeneous structure</a:t>
            </a:r>
            <a:endParaRPr lang="ru-RU" dirty="0"/>
          </a:p>
          <a:p>
            <a:r>
              <a:rPr lang="en-US" dirty="0"/>
              <a:t>-lack of continuity of the image of the basal layer of the endometrium (a sign of invasion into the myometrium)</a:t>
            </a:r>
            <a:endParaRPr lang="ru-RU" dirty="0"/>
          </a:p>
          <a:p>
            <a:pPr marL="285750" indent="-285750">
              <a:buFontTx/>
              <a:buChar char="-"/>
            </a:pPr>
            <a:r>
              <a:rPr lang="en-US" dirty="0"/>
              <a:t>at widespread process of increase in a body of a uterus, focal changes of a myometrium, hypo-or </a:t>
            </a:r>
            <a:r>
              <a:rPr lang="en-US" dirty="0" err="1"/>
              <a:t>anechogenic</a:t>
            </a:r>
            <a:r>
              <a:rPr lang="en-US" dirty="0"/>
              <a:t> contents.</a:t>
            </a:r>
            <a:endParaRPr lang="ru-RU" dirty="0"/>
          </a:p>
          <a:p>
            <a:r>
              <a:rPr lang="en-US" dirty="0">
                <a:solidFill>
                  <a:srgbClr val="FFFF00"/>
                </a:solidFill>
              </a:rPr>
              <a:t>CT:</a:t>
            </a:r>
            <a:r>
              <a:rPr lang="en-US" dirty="0"/>
              <a:t> formation of inhomogeneous structure with </a:t>
            </a:r>
            <a:r>
              <a:rPr lang="en-US" dirty="0" err="1"/>
              <a:t>hypodense</a:t>
            </a:r>
            <a:r>
              <a:rPr lang="en-US" dirty="0"/>
              <a:t> areas. They are best detected with contrast enhancement. The presence of infiltration of the surrounding tissues, lymphadenopathy and MTS indicates malignancy.</a:t>
            </a:r>
            <a:endParaRPr lang="ru-RU" dirty="0"/>
          </a:p>
          <a:p>
            <a:r>
              <a:rPr lang="en-US" dirty="0">
                <a:solidFill>
                  <a:srgbClr val="FFFF00"/>
                </a:solidFill>
              </a:rPr>
              <a:t>MRI</a:t>
            </a:r>
            <a:r>
              <a:rPr lang="en-US" dirty="0"/>
              <a:t>: increasing the thickness and increasing the brightness of the signal on T1 and T2-VI. Violation of the clarity of the basal layer.</a:t>
            </a:r>
            <a:endParaRPr lang="ru-RU" dirty="0"/>
          </a:p>
        </p:txBody>
      </p:sp>
      <p:pic>
        <p:nvPicPr>
          <p:cNvPr id="4" name="Picture 3" descr="C:\Users\Дом\Desktop\работа Юля\медин\моя практика\indexип.jpg"/>
          <p:cNvPicPr>
            <a:picLocks noChangeAspect="1" noChangeArrowheads="1"/>
          </p:cNvPicPr>
          <p:nvPr/>
        </p:nvPicPr>
        <p:blipFill>
          <a:blip r:embed="rId2" cstate="print"/>
          <a:srcRect/>
          <a:stretch>
            <a:fillRect/>
          </a:stretch>
        </p:blipFill>
        <p:spPr bwMode="auto">
          <a:xfrm>
            <a:off x="4643438" y="3595665"/>
            <a:ext cx="3571900" cy="3262335"/>
          </a:xfrm>
          <a:prstGeom prst="rect">
            <a:avLst/>
          </a:prstGeom>
          <a:noFill/>
        </p:spPr>
      </p:pic>
      <p:sp>
        <p:nvSpPr>
          <p:cNvPr id="5" name="TextBox 4"/>
          <p:cNvSpPr txBox="1"/>
          <p:nvPr/>
        </p:nvSpPr>
        <p:spPr>
          <a:xfrm>
            <a:off x="1142976" y="5786454"/>
            <a:ext cx="3214710" cy="646331"/>
          </a:xfrm>
          <a:prstGeom prst="rect">
            <a:avLst/>
          </a:prstGeom>
          <a:solidFill>
            <a:schemeClr val="bg1"/>
          </a:solidFill>
          <a:ln>
            <a:solidFill>
              <a:schemeClr val="tx1"/>
            </a:solidFill>
          </a:ln>
        </p:spPr>
        <p:txBody>
          <a:bodyPr wrap="square" rtlCol="0">
            <a:spAutoFit/>
          </a:bodyPr>
          <a:lstStyle/>
          <a:p>
            <a:r>
              <a:rPr lang="en-US">
                <a:latin typeface="Arial" pitchFamily="34" charset="0"/>
                <a:cs typeface="Arial" pitchFamily="34" charset="0"/>
              </a:rPr>
              <a:t>Endometrioid cancer of the uterine body. III A stage.</a:t>
            </a:r>
            <a:endParaRPr lang="ru-RU"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descr="МРТ органов малого таза у женщин (гинекология): когда проводится и что выявляе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5540" name="Picture 4" descr="C:\Users\Дом\Desktop\работа Юля\медин\моя практика\пп.jpg"/>
          <p:cNvPicPr>
            <a:picLocks noChangeAspect="1" noChangeArrowheads="1"/>
          </p:cNvPicPr>
          <p:nvPr/>
        </p:nvPicPr>
        <p:blipFill>
          <a:blip r:embed="rId2" cstate="print"/>
          <a:srcRect/>
          <a:stretch>
            <a:fillRect/>
          </a:stretch>
        </p:blipFill>
        <p:spPr bwMode="auto">
          <a:xfrm>
            <a:off x="428596" y="3000372"/>
            <a:ext cx="8569342" cy="3224215"/>
          </a:xfrm>
          <a:prstGeom prst="rect">
            <a:avLst/>
          </a:prstGeom>
          <a:noFill/>
        </p:spPr>
      </p:pic>
      <p:sp>
        <p:nvSpPr>
          <p:cNvPr id="6" name="TextBox 5"/>
          <p:cNvSpPr txBox="1"/>
          <p:nvPr/>
        </p:nvSpPr>
        <p:spPr>
          <a:xfrm>
            <a:off x="857224" y="6286520"/>
            <a:ext cx="7572428" cy="461665"/>
          </a:xfrm>
          <a:prstGeom prst="rect">
            <a:avLst/>
          </a:prstGeom>
          <a:solidFill>
            <a:schemeClr val="bg1"/>
          </a:solidFill>
        </p:spPr>
        <p:txBody>
          <a:bodyPr wrap="square" rtlCol="0">
            <a:spAutoFit/>
          </a:bodyPr>
          <a:lstStyle/>
          <a:p>
            <a:r>
              <a:rPr lang="en-US" sz="1200">
                <a:latin typeface="Arial" pitchFamily="34" charset="0"/>
                <a:cs typeface="Arial" pitchFamily="34" charset="0"/>
              </a:rPr>
              <a:t>Stage IIIb cervical cancer. Determined by the invasion of the tumor in the parameters and germination of n / 3 of the right ureter with the development of ureteroectasis, hydronephrosis of the first degree. right kidney</a:t>
            </a:r>
            <a:endParaRPr lang="ru-RU" sz="1200" dirty="0">
              <a:latin typeface="Arial" pitchFamily="34" charset="0"/>
              <a:cs typeface="Arial" pitchFamily="34" charset="0"/>
            </a:endParaRPr>
          </a:p>
        </p:txBody>
      </p:sp>
      <p:sp>
        <p:nvSpPr>
          <p:cNvPr id="9" name="TextBox 8"/>
          <p:cNvSpPr txBox="1"/>
          <p:nvPr/>
        </p:nvSpPr>
        <p:spPr>
          <a:xfrm>
            <a:off x="1071538" y="142852"/>
            <a:ext cx="2857520" cy="369332"/>
          </a:xfrm>
          <a:prstGeom prst="rect">
            <a:avLst/>
          </a:prstGeom>
          <a:noFill/>
        </p:spPr>
        <p:txBody>
          <a:bodyPr wrap="square" rtlCol="0">
            <a:spAutoFit/>
          </a:bodyPr>
          <a:lstStyle/>
          <a:p>
            <a:r>
              <a:rPr lang="en-US" dirty="0">
                <a:solidFill>
                  <a:srgbClr val="FFFF00"/>
                </a:solidFill>
              </a:rPr>
              <a:t>Cervical cancer.</a:t>
            </a:r>
            <a:endParaRPr lang="ru-RU" dirty="0">
              <a:solidFill>
                <a:srgbClr val="FFFF00"/>
              </a:solidFill>
            </a:endParaRPr>
          </a:p>
        </p:txBody>
      </p:sp>
      <p:sp>
        <p:nvSpPr>
          <p:cNvPr id="10" name="TextBox 9"/>
          <p:cNvSpPr txBox="1"/>
          <p:nvPr/>
        </p:nvSpPr>
        <p:spPr>
          <a:xfrm>
            <a:off x="500034" y="642918"/>
            <a:ext cx="4929222" cy="1477328"/>
          </a:xfrm>
          <a:prstGeom prst="rect">
            <a:avLst/>
          </a:prstGeom>
          <a:noFill/>
        </p:spPr>
        <p:txBody>
          <a:bodyPr wrap="square" rtlCol="0">
            <a:spAutoFit/>
          </a:bodyPr>
          <a:lstStyle/>
          <a:p>
            <a:r>
              <a:rPr lang="en-US" dirty="0">
                <a:solidFill>
                  <a:srgbClr val="FFFF00"/>
                </a:solidFill>
              </a:rPr>
              <a:t>Ultrasound</a:t>
            </a:r>
            <a:r>
              <a:rPr lang="en-US" dirty="0"/>
              <a:t>: </a:t>
            </a:r>
            <a:r>
              <a:rPr lang="en-US" dirty="0" err="1"/>
              <a:t>hypoechoic</a:t>
            </a:r>
            <a:r>
              <a:rPr lang="en-US" dirty="0"/>
              <a:t> area with fairly clear contours and with chaotic </a:t>
            </a:r>
            <a:r>
              <a:rPr lang="en-US" dirty="0" err="1"/>
              <a:t>hypervascularization</a:t>
            </a:r>
            <a:r>
              <a:rPr lang="en-US" dirty="0"/>
              <a:t> in the SCC mode. Further - thickening of the cervix.</a:t>
            </a:r>
            <a:endParaRPr lang="ru-RU" dirty="0"/>
          </a:p>
          <a:p>
            <a:r>
              <a:rPr lang="en-US" dirty="0">
                <a:solidFill>
                  <a:srgbClr val="FFFF00"/>
                </a:solidFill>
              </a:rPr>
              <a:t>MRI</a:t>
            </a:r>
            <a:r>
              <a:rPr lang="en-US" dirty="0"/>
              <a:t> is not leading. ON T2-VI - high-intensity signal.</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804</TotalTime>
  <Words>4714</Words>
  <Application>Microsoft Office PowerPoint</Application>
  <PresentationFormat>Экран (4:3)</PresentationFormat>
  <Paragraphs>316</Paragraphs>
  <Slides>62</Slides>
  <Notes>0</Notes>
  <HiddenSlides>0</HiddenSlides>
  <MMClips>1</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62</vt:i4>
      </vt:variant>
    </vt:vector>
  </HeadingPairs>
  <TitlesOfParts>
    <vt:vector size="70" baseType="lpstr">
      <vt:lpstr>Arial</vt:lpstr>
      <vt:lpstr>Consolas</vt:lpstr>
      <vt:lpstr>Corbel</vt:lpstr>
      <vt:lpstr>Times New Roman</vt:lpstr>
      <vt:lpstr>Wingdings</vt:lpstr>
      <vt:lpstr>Wingdings 2</vt:lpstr>
      <vt:lpstr>Wingdings 3</vt:lpstr>
      <vt:lpstr>Метро</vt:lpstr>
      <vt:lpstr>Презентация PowerPoint</vt:lpstr>
      <vt:lpstr>Radiation diagnostics in andrology</vt:lpstr>
      <vt:lpstr>Презентация PowerPoint</vt:lpstr>
      <vt:lpstr>Презентация PowerPoint</vt:lpstr>
      <vt:lpstr>Презентация PowerPoint</vt:lpstr>
      <vt:lpstr>Презентация PowerPoint</vt:lpstr>
      <vt:lpstr>Anatomy of the prostate gland</vt:lpstr>
      <vt:lpstr>X-ray method</vt:lpstr>
      <vt:lpstr>Презентация PowerPoint</vt:lpstr>
      <vt:lpstr>Презентация PowerPoint</vt:lpstr>
      <vt:lpstr>Ultrasound method</vt:lpstr>
      <vt:lpstr>Презентация PowerPoint</vt:lpstr>
      <vt:lpstr>Презентация PowerPoint</vt:lpstr>
      <vt:lpstr>X-ray computed tomography</vt:lpstr>
      <vt:lpstr>Презентация PowerPoint</vt:lpstr>
      <vt:lpstr>Magnetic resonance imaging</vt:lpstr>
      <vt:lpstr>Презентация PowerPoint</vt:lpstr>
      <vt:lpstr>Radionuclide method</vt:lpstr>
      <vt:lpstr>Ultrasound symptoms of acute prostatitis</vt:lpstr>
      <vt:lpstr>Презентация PowerPoint</vt:lpstr>
      <vt:lpstr>Презентация PowerPoint</vt:lpstr>
      <vt:lpstr>Chronic prostatitis</vt:lpstr>
      <vt:lpstr>Dopplerography:</vt:lpstr>
      <vt:lpstr>Презентация PowerPoint</vt:lpstr>
      <vt:lpstr>Clinical symptoms of BPH</vt:lpstr>
      <vt:lpstr>Ultrasound symptoms of BPH</vt:lpstr>
      <vt:lpstr>Ultrasound symptoms of BPH (Doppler scan)</vt:lpstr>
      <vt:lpstr>Презентация PowerPoint</vt:lpstr>
      <vt:lpstr>Computed tomography in BPH</vt:lpstr>
      <vt:lpstr>Презентация PowerPoint</vt:lpstr>
      <vt:lpstr>Презентация PowerPoint</vt:lpstr>
      <vt:lpstr>Презентация PowerPoint</vt:lpstr>
      <vt:lpstr>Презентация PowerPoint</vt:lpstr>
      <vt:lpstr>Ultrasound symptoms of prostate cancer (B-mode - primary diagnosis)</vt:lpstr>
      <vt:lpstr>Ultrasound symptoms of prostate cancer (Doppler)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Radiation diagnostics in gynecology</vt:lpstr>
      <vt:lpstr>X-ray method</vt:lpstr>
      <vt:lpstr>Ultrasound examination of the pelvic organs in women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X-RAY COMPUTER TOMOGRAPHY</vt:lpstr>
      <vt:lpstr>Radiation semiotics of diseases of the female genital organs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Дом</dc:creator>
  <cp:lastModifiedBy>Олеся Дмитріївна Слюсаренко</cp:lastModifiedBy>
  <cp:revision>93</cp:revision>
  <dcterms:created xsi:type="dcterms:W3CDTF">2019-01-18T12:14:30Z</dcterms:created>
  <dcterms:modified xsi:type="dcterms:W3CDTF">2023-02-15T20:10:46Z</dcterms:modified>
</cp:coreProperties>
</file>