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322" r:id="rId3"/>
    <p:sldId id="323" r:id="rId4"/>
    <p:sldId id="349" r:id="rId5"/>
    <p:sldId id="350" r:id="rId6"/>
    <p:sldId id="348" r:id="rId7"/>
    <p:sldId id="326" r:id="rId8"/>
    <p:sldId id="318" r:id="rId9"/>
    <p:sldId id="338" r:id="rId10"/>
    <p:sldId id="331" r:id="rId11"/>
    <p:sldId id="332" r:id="rId12"/>
    <p:sldId id="333" r:id="rId13"/>
    <p:sldId id="334" r:id="rId14"/>
    <p:sldId id="335" r:id="rId15"/>
    <p:sldId id="336" r:id="rId16"/>
    <p:sldId id="327" r:id="rId17"/>
    <p:sldId id="328" r:id="rId18"/>
    <p:sldId id="346" r:id="rId19"/>
    <p:sldId id="329" r:id="rId20"/>
    <p:sldId id="330" r:id="rId21"/>
    <p:sldId id="310" r:id="rId22"/>
    <p:sldId id="313" r:id="rId23"/>
    <p:sldId id="319" r:id="rId24"/>
    <p:sldId id="312" r:id="rId25"/>
    <p:sldId id="314" r:id="rId26"/>
    <p:sldId id="315" r:id="rId27"/>
    <p:sldId id="337" r:id="rId28"/>
    <p:sldId id="320" r:id="rId29"/>
    <p:sldId id="300" r:id="rId30"/>
    <p:sldId id="339" r:id="rId31"/>
    <p:sldId id="340" r:id="rId32"/>
    <p:sldId id="341" r:id="rId33"/>
    <p:sldId id="342" r:id="rId34"/>
    <p:sldId id="343" r:id="rId35"/>
    <p:sldId id="344" r:id="rId36"/>
    <p:sldId id="345" r:id="rId37"/>
    <p:sldId id="347" r:id="rId38"/>
    <p:sldId id="353" r:id="rId39"/>
    <p:sldId id="354" r:id="rId40"/>
    <p:sldId id="351"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F020"/>
    <a:srgbClr val="013107"/>
    <a:srgbClr val="663300"/>
    <a:srgbClr val="FF6600"/>
    <a:srgbClr val="E7200B"/>
    <a:srgbClr val="550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4660"/>
  </p:normalViewPr>
  <p:slideViewPr>
    <p:cSldViewPr>
      <p:cViewPr varScale="1">
        <p:scale>
          <a:sx n="95" d="100"/>
          <a:sy n="95" d="100"/>
        </p:scale>
        <p:origin x="1315"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8F149D-BCB9-4DB8-B26C-242DE8D35453}" type="datetimeFigureOut">
              <a:rPr lang="ru-RU" smtClean="0"/>
              <a:pPr/>
              <a:t>15.02.2023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3F0B97-3A5E-40A6-A23A-AB6FD5626B3D}" type="slidenum">
              <a:rPr lang="ru-RU" smtClean="0"/>
              <a:pPr/>
              <a:t>‹#›</a:t>
            </a:fld>
            <a:endParaRPr lang="ru-RU"/>
          </a:p>
        </p:txBody>
      </p:sp>
    </p:spTree>
    <p:extLst>
      <p:ext uri="{BB962C8B-B14F-4D97-AF65-F5344CB8AC3E}">
        <p14:creationId xmlns:p14="http://schemas.microsoft.com/office/powerpoint/2010/main" val="316316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a:xfrm>
            <a:off x="914400" y="55499"/>
            <a:ext cx="5562600" cy="365125"/>
          </a:xfrm>
        </p:spPr>
        <p:txBody>
          <a:bodyPr/>
          <a:lstStyle/>
          <a:p>
            <a:endParaRPr lang="ru-RU"/>
          </a:p>
        </p:txBody>
      </p:sp>
      <p:sp>
        <p:nvSpPr>
          <p:cNvPr id="7" name="Номер слайда 6"/>
          <p:cNvSpPr>
            <a:spLocks noGrp="1"/>
          </p:cNvSpPr>
          <p:nvPr>
            <p:ph type="sldNum" sz="quarter" idx="12"/>
          </p:nvPr>
        </p:nvSpPr>
        <p:spPr>
          <a:xfrm>
            <a:off x="8610600" y="55499"/>
            <a:ext cx="4572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p>
            <a:r>
              <a:rPr kumimoji="0" lang="ru-RU"/>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B106E36-FD25-4E2D-B0AA-010F637433A0}" type="datetimeFigureOut">
              <a:rPr lang="ru-RU" smtClean="0"/>
              <a:pPr/>
              <a:t>15.02.2023</a:t>
            </a:fld>
            <a:endParaRPr lang="ru-RU"/>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radiopaedia.org/articles/missing?article%5btitle%5d=de-quervain-s-subacute-granulomatous"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5.jpe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499992" y="4005064"/>
            <a:ext cx="4464496" cy="2308324"/>
          </a:xfrm>
          <a:prstGeom prst="rect">
            <a:avLst/>
          </a:prstGeom>
          <a:noFill/>
        </p:spPr>
        <p:txBody>
          <a:bodyPr wrap="square" rtlCol="0">
            <a:spAutoFit/>
          </a:bodyPr>
          <a:lstStyle/>
          <a:p>
            <a:endParaRPr lang="ru-RU" dirty="0"/>
          </a:p>
          <a:p>
            <a:endParaRPr lang="ru-RU" dirty="0"/>
          </a:p>
          <a:p>
            <a:endParaRPr lang="ru-RU" dirty="0"/>
          </a:p>
          <a:p>
            <a:endParaRPr lang="ru-RU" dirty="0"/>
          </a:p>
          <a:p>
            <a:pPr algn="ctr"/>
            <a:r>
              <a:rPr lang="ru-RU" dirty="0">
                <a:solidFill>
                  <a:srgbClr val="FFFF00"/>
                </a:solidFill>
              </a:rPr>
              <a:t> </a:t>
            </a:r>
            <a:r>
              <a:rPr lang="en-US" dirty="0">
                <a:solidFill>
                  <a:srgbClr val="FFFF00"/>
                </a:solidFill>
              </a:rPr>
              <a:t>Doikova E.M.</a:t>
            </a:r>
          </a:p>
          <a:p>
            <a:pPr algn="ctr"/>
            <a:r>
              <a:rPr lang="en-US" dirty="0">
                <a:solidFill>
                  <a:srgbClr val="FFFF00"/>
                </a:solidFill>
              </a:rPr>
              <a:t> Assistant of the Department of Radiation Diagnostics, Therapy and Radiation Medicine and </a:t>
            </a:r>
            <a:r>
              <a:rPr lang="en-US" dirty="0" err="1">
                <a:solidFill>
                  <a:srgbClr val="FFFF00"/>
                </a:solidFill>
              </a:rPr>
              <a:t>Oncologe</a:t>
            </a:r>
            <a:r>
              <a:rPr lang="en-US" dirty="0">
                <a:solidFill>
                  <a:srgbClr val="FFFF00"/>
                </a:solidFill>
              </a:rPr>
              <a:t> </a:t>
            </a:r>
            <a:r>
              <a:rPr lang="en-US">
                <a:solidFill>
                  <a:srgbClr val="FFFF00"/>
                </a:solidFill>
              </a:rPr>
              <a:t>ONMedU.</a:t>
            </a:r>
            <a:endParaRPr lang="ru-RU" dirty="0"/>
          </a:p>
        </p:txBody>
      </p:sp>
      <p:sp>
        <p:nvSpPr>
          <p:cNvPr id="4" name="Заголовок 3"/>
          <p:cNvSpPr>
            <a:spLocks noGrp="1"/>
          </p:cNvSpPr>
          <p:nvPr>
            <p:ph type="ctrTitle" idx="4294967295"/>
          </p:nvPr>
        </p:nvSpPr>
        <p:spPr>
          <a:xfrm>
            <a:off x="827584" y="332656"/>
            <a:ext cx="7920880" cy="3285257"/>
          </a:xfrm>
        </p:spPr>
        <p:txBody>
          <a:bodyPr/>
          <a:lstStyle/>
          <a:p>
            <a:pPr algn="ctr"/>
            <a:r>
              <a:rPr lang="en-US" sz="3200" dirty="0">
                <a:solidFill>
                  <a:srgbClr val="FFFF00"/>
                </a:solidFill>
              </a:rPr>
              <a:t>Radiation examination of the thyroid gland.</a:t>
            </a:r>
            <a:br>
              <a:rPr lang="ru-RU" sz="3200" dirty="0">
                <a:solidFill>
                  <a:srgbClr val="FFFF00"/>
                </a:solidFill>
              </a:rPr>
            </a:br>
            <a:r>
              <a:rPr lang="en-US" sz="3200" dirty="0">
                <a:solidFill>
                  <a:srgbClr val="FFFF00"/>
                </a:solidFill>
              </a:rPr>
              <a:t> Radiation anatomy. Radiological signs of thyroid disease.</a:t>
            </a:r>
            <a:endParaRPr lang="ru-RU" sz="3200" dirty="0"/>
          </a:p>
        </p:txBody>
      </p:sp>
      <p:sp>
        <p:nvSpPr>
          <p:cNvPr id="2" name="TextBox 1">
            <a:extLst>
              <a:ext uri="{FF2B5EF4-FFF2-40B4-BE49-F238E27FC236}">
                <a16:creationId xmlns:a16="http://schemas.microsoft.com/office/drawing/2014/main" id="{6CDA7637-AE82-4F09-9849-D3719113A2CB}"/>
              </a:ext>
            </a:extLst>
          </p:cNvPr>
          <p:cNvSpPr txBox="1"/>
          <p:nvPr/>
        </p:nvSpPr>
        <p:spPr>
          <a:xfrm>
            <a:off x="3563888" y="3861048"/>
            <a:ext cx="2304256" cy="369332"/>
          </a:xfrm>
          <a:prstGeom prst="rect">
            <a:avLst/>
          </a:prstGeom>
          <a:noFill/>
        </p:spPr>
        <p:txBody>
          <a:bodyPr wrap="square" rtlCol="0">
            <a:spAutoFit/>
          </a:bodyPr>
          <a:lstStyle/>
          <a:p>
            <a:r>
              <a:rPr lang="en-US" dirty="0"/>
              <a:t>Odesa 202</a:t>
            </a:r>
            <a:r>
              <a:rPr lang="uk-UA"/>
              <a:t>2</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80512" cy="720080"/>
          </a:xfrm>
        </p:spPr>
        <p:txBody>
          <a:bodyPr/>
          <a:lstStyle/>
          <a:p>
            <a:pPr algn="ctr"/>
            <a:r>
              <a:rPr lang="en-US" sz="2800" b="1" dirty="0">
                <a:solidFill>
                  <a:srgbClr val="FFFF00"/>
                </a:solidFill>
              </a:rPr>
              <a:t>METHODS FOR STUDYING THE THYROID GLAND</a:t>
            </a:r>
            <a:endParaRPr lang="uk-UA" sz="2800" b="1" dirty="0">
              <a:solidFill>
                <a:srgbClr val="FFFF00"/>
              </a:solidFill>
            </a:endParaRPr>
          </a:p>
        </p:txBody>
      </p:sp>
      <p:sp>
        <p:nvSpPr>
          <p:cNvPr id="3" name="Объект 2"/>
          <p:cNvSpPr>
            <a:spLocks noGrp="1"/>
          </p:cNvSpPr>
          <p:nvPr>
            <p:ph sz="half" idx="1"/>
          </p:nvPr>
        </p:nvSpPr>
        <p:spPr>
          <a:xfrm>
            <a:off x="357158" y="857232"/>
            <a:ext cx="3998818" cy="6000768"/>
          </a:xfrm>
        </p:spPr>
        <p:txBody>
          <a:bodyPr>
            <a:normAutofit/>
          </a:bodyPr>
          <a:lstStyle/>
          <a:p>
            <a:r>
              <a:rPr lang="en-US" sz="2000" dirty="0">
                <a:solidFill>
                  <a:srgbClr val="FFFF00"/>
                </a:solidFill>
                <a:latin typeface="Open Sans"/>
              </a:rPr>
              <a:t>Ultrasound:</a:t>
            </a:r>
            <a:endParaRPr lang="ru-RU" sz="2000" dirty="0">
              <a:solidFill>
                <a:srgbClr val="FFFF00"/>
              </a:solidFill>
              <a:latin typeface="Open Sans"/>
            </a:endParaRPr>
          </a:p>
          <a:p>
            <a:r>
              <a:rPr lang="en-US" sz="2000" dirty="0">
                <a:solidFill>
                  <a:srgbClr val="FFFF00"/>
                </a:solidFill>
                <a:latin typeface="Open Sans"/>
              </a:rPr>
              <a:t>-sonography,</a:t>
            </a:r>
            <a:endParaRPr lang="ru-RU" sz="2000" dirty="0">
              <a:solidFill>
                <a:srgbClr val="FFFF00"/>
              </a:solidFill>
              <a:latin typeface="Open Sans"/>
            </a:endParaRPr>
          </a:p>
          <a:p>
            <a:r>
              <a:rPr lang="en-US" sz="2000" dirty="0">
                <a:solidFill>
                  <a:srgbClr val="FFFF00"/>
                </a:solidFill>
                <a:latin typeface="Open Sans"/>
              </a:rPr>
              <a:t>-</a:t>
            </a:r>
            <a:r>
              <a:rPr lang="en-US" sz="2000" dirty="0" err="1">
                <a:solidFill>
                  <a:srgbClr val="FFFF00"/>
                </a:solidFill>
                <a:latin typeface="Open Sans"/>
              </a:rPr>
              <a:t>dopplerography</a:t>
            </a:r>
            <a:r>
              <a:rPr lang="en-US" sz="2000" dirty="0">
                <a:solidFill>
                  <a:srgbClr val="FFFF00"/>
                </a:solidFill>
                <a:latin typeface="Open Sans"/>
              </a:rPr>
              <a:t>,</a:t>
            </a:r>
            <a:endParaRPr lang="ru-RU" sz="2000" dirty="0">
              <a:solidFill>
                <a:srgbClr val="FFFF00"/>
              </a:solidFill>
              <a:latin typeface="Open Sans"/>
            </a:endParaRPr>
          </a:p>
          <a:p>
            <a:r>
              <a:rPr lang="en-US" sz="2000" dirty="0">
                <a:solidFill>
                  <a:srgbClr val="FFFF00"/>
                </a:solidFill>
                <a:latin typeface="Open Sans"/>
              </a:rPr>
              <a:t>-color Doppler mapping,</a:t>
            </a:r>
            <a:endParaRPr lang="ru-RU" sz="2000" dirty="0">
              <a:solidFill>
                <a:srgbClr val="FFFF00"/>
              </a:solidFill>
              <a:latin typeface="Open Sans"/>
            </a:endParaRPr>
          </a:p>
          <a:p>
            <a:r>
              <a:rPr lang="en-US" sz="2000" dirty="0">
                <a:solidFill>
                  <a:srgbClr val="FFFF00"/>
                </a:solidFill>
                <a:latin typeface="Open Sans"/>
              </a:rPr>
              <a:t>- fine needle biopsy (TIB) under ultrasound control.</a:t>
            </a:r>
            <a:endParaRPr lang="ru-RU" sz="2000" dirty="0">
              <a:solidFill>
                <a:srgbClr val="FFFF00"/>
              </a:solidFill>
              <a:latin typeface="Open Sans"/>
            </a:endParaRPr>
          </a:p>
          <a:p>
            <a:r>
              <a:rPr lang="en-US" sz="2000" dirty="0">
                <a:solidFill>
                  <a:srgbClr val="FFFF00"/>
                </a:solidFill>
                <a:latin typeface="Open Sans"/>
              </a:rPr>
              <a:t>CT and MRI</a:t>
            </a:r>
            <a:endParaRPr lang="ru-RU" sz="2000" dirty="0">
              <a:solidFill>
                <a:srgbClr val="FFFF00"/>
              </a:solidFill>
              <a:latin typeface="Open Sans"/>
            </a:endParaRPr>
          </a:p>
          <a:p>
            <a:endParaRPr lang="uk-UA" sz="2000" dirty="0"/>
          </a:p>
        </p:txBody>
      </p:sp>
      <p:sp>
        <p:nvSpPr>
          <p:cNvPr id="4" name="Объект 3"/>
          <p:cNvSpPr>
            <a:spLocks noGrp="1"/>
          </p:cNvSpPr>
          <p:nvPr>
            <p:ph sz="half" idx="2"/>
          </p:nvPr>
        </p:nvSpPr>
        <p:spPr>
          <a:xfrm>
            <a:off x="4572000" y="857232"/>
            <a:ext cx="4214842" cy="6000768"/>
          </a:xfrm>
        </p:spPr>
        <p:txBody>
          <a:bodyPr>
            <a:normAutofit/>
          </a:bodyPr>
          <a:lstStyle/>
          <a:p>
            <a:r>
              <a:rPr lang="en-US" sz="2000" dirty="0">
                <a:solidFill>
                  <a:srgbClr val="FFFF00"/>
                </a:solidFill>
              </a:rPr>
              <a:t>RADIONUCLIDE METHODS:</a:t>
            </a:r>
            <a:endParaRPr lang="ru-RU" sz="2000" dirty="0">
              <a:solidFill>
                <a:srgbClr val="FFFF00"/>
              </a:solidFill>
            </a:endParaRPr>
          </a:p>
          <a:p>
            <a:r>
              <a:rPr lang="en-US" sz="2000" dirty="0">
                <a:solidFill>
                  <a:srgbClr val="FFFF00"/>
                </a:solidFill>
              </a:rPr>
              <a:t>In vivo-scanning;</a:t>
            </a:r>
            <a:endParaRPr lang="ru-RU" sz="2000" dirty="0">
              <a:solidFill>
                <a:srgbClr val="FFFF00"/>
              </a:solidFill>
            </a:endParaRPr>
          </a:p>
          <a:p>
            <a:r>
              <a:rPr lang="en-US" sz="2000" dirty="0">
                <a:solidFill>
                  <a:srgbClr val="FFFF00"/>
                </a:solidFill>
              </a:rPr>
              <a:t>-scintigraphy;</a:t>
            </a:r>
            <a:endParaRPr lang="ru-RU" sz="2000" dirty="0">
              <a:solidFill>
                <a:srgbClr val="FFFF00"/>
              </a:solidFill>
            </a:endParaRPr>
          </a:p>
          <a:p>
            <a:r>
              <a:rPr lang="en-US" sz="2000" dirty="0">
                <a:solidFill>
                  <a:srgbClr val="FFFF00"/>
                </a:solidFill>
              </a:rPr>
              <a:t>- study of the iodine storage function of the thyroid gland according to ¹²³I, ¹³¹I;</a:t>
            </a:r>
            <a:endParaRPr lang="ru-RU" sz="2000" dirty="0">
              <a:solidFill>
                <a:srgbClr val="FFFF00"/>
              </a:solidFill>
            </a:endParaRPr>
          </a:p>
          <a:p>
            <a:r>
              <a:rPr lang="en-US" sz="2000" dirty="0">
                <a:solidFill>
                  <a:srgbClr val="FFFF00"/>
                </a:solidFill>
              </a:rPr>
              <a:t>-test-capture of ⁹⁹m</a:t>
            </a:r>
            <a:r>
              <a:rPr lang="ru-RU" sz="2000" dirty="0">
                <a:solidFill>
                  <a:srgbClr val="FFFF00"/>
                </a:solidFill>
              </a:rPr>
              <a:t>Тс </a:t>
            </a:r>
          </a:p>
          <a:p>
            <a:r>
              <a:rPr lang="ru-RU" sz="2000" dirty="0">
                <a:solidFill>
                  <a:srgbClr val="FFFF00"/>
                </a:solidFill>
              </a:rPr>
              <a:t>-</a:t>
            </a:r>
            <a:r>
              <a:rPr lang="en-US" sz="2000" dirty="0" err="1">
                <a:solidFill>
                  <a:srgbClr val="FFFF00"/>
                </a:solidFill>
              </a:rPr>
              <a:t>pertechnetat</a:t>
            </a:r>
            <a:r>
              <a:rPr lang="en-US" sz="2000" dirty="0">
                <a:solidFill>
                  <a:srgbClr val="FFFF00"/>
                </a:solidFill>
              </a:rPr>
              <a:t>.</a:t>
            </a:r>
            <a:endParaRPr lang="ru-RU" sz="2000" dirty="0">
              <a:solidFill>
                <a:srgbClr val="FFFF00"/>
              </a:solidFill>
            </a:endParaRPr>
          </a:p>
          <a:p>
            <a:r>
              <a:rPr lang="en-US" sz="2000" dirty="0">
                <a:solidFill>
                  <a:srgbClr val="FFFF00"/>
                </a:solidFill>
              </a:rPr>
              <a:t>In vitro</a:t>
            </a:r>
            <a:endParaRPr lang="ru-RU" sz="2000" dirty="0">
              <a:solidFill>
                <a:srgbClr val="FFFF00"/>
              </a:solidFill>
            </a:endParaRPr>
          </a:p>
          <a:p>
            <a:r>
              <a:rPr lang="en-US" sz="2000" dirty="0">
                <a:solidFill>
                  <a:srgbClr val="FFFF00"/>
                </a:solidFill>
              </a:rPr>
              <a:t>-</a:t>
            </a:r>
            <a:r>
              <a:rPr lang="en-US" sz="2000" dirty="0" err="1">
                <a:solidFill>
                  <a:srgbClr val="FFFF00"/>
                </a:solidFill>
              </a:rPr>
              <a:t>radioimmunological</a:t>
            </a:r>
            <a:r>
              <a:rPr lang="en-US" sz="2000" dirty="0">
                <a:solidFill>
                  <a:srgbClr val="FFFF00"/>
                </a:solidFill>
              </a:rPr>
              <a:t> analysis of organic phases of iodine metabolism.</a:t>
            </a:r>
            <a:endParaRPr lang="ru-RU" sz="2000" dirty="0"/>
          </a:p>
        </p:txBody>
      </p:sp>
    </p:spTree>
    <p:extLst>
      <p:ext uri="{BB962C8B-B14F-4D97-AF65-F5344CB8AC3E}">
        <p14:creationId xmlns:p14="http://schemas.microsoft.com/office/powerpoint/2010/main" val="100347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358246" cy="3323987"/>
          </a:xfrm>
          <a:prstGeom prst="rect">
            <a:avLst/>
          </a:prstGeom>
        </p:spPr>
        <p:txBody>
          <a:bodyPr wrap="square">
            <a:spAutoFit/>
          </a:bodyPr>
          <a:lstStyle/>
          <a:p>
            <a:pPr>
              <a:buFont typeface="Arial" panose="020B0604020202020204" pitchFamily="34" charset="0"/>
              <a:buChar char="•"/>
            </a:pPr>
            <a:r>
              <a:rPr lang="ru-RU" dirty="0">
                <a:latin typeface="Open Sans"/>
              </a:rPr>
              <a:t> </a:t>
            </a:r>
            <a:r>
              <a:rPr lang="en-US" sz="1600" dirty="0">
                <a:latin typeface="Open Sans"/>
              </a:rPr>
              <a:t>Methods of radiography with esophageal contrast, </a:t>
            </a:r>
            <a:r>
              <a:rPr lang="en-US" sz="1600" dirty="0">
                <a:solidFill>
                  <a:srgbClr val="FFFF00"/>
                </a:solidFill>
                <a:latin typeface="Open Sans"/>
              </a:rPr>
              <a:t>tomography in direct and oblique projections have lost their relevance</a:t>
            </a:r>
            <a:r>
              <a:rPr lang="en-US" sz="1600" dirty="0">
                <a:latin typeface="Open Sans"/>
              </a:rPr>
              <a:t>, but sometimes they are carried out to assess the uniformity of the lumen of the trachea, its deviation, narrowing, assessment of the width of the posterior tracheal space at the level of the thyroid gland if it is not possible to apply other more modern methods. </a:t>
            </a:r>
            <a:endParaRPr lang="ru-RU" sz="1600" dirty="0">
              <a:latin typeface="Open Sans"/>
            </a:endParaRPr>
          </a:p>
          <a:p>
            <a:r>
              <a:rPr lang="en-US" sz="1600" dirty="0">
                <a:latin typeface="Open Sans"/>
              </a:rPr>
              <a:t>     </a:t>
            </a:r>
            <a:endParaRPr lang="ru-RU" sz="1600" dirty="0">
              <a:latin typeface="Open Sans"/>
            </a:endParaRPr>
          </a:p>
          <a:p>
            <a:pPr>
              <a:buFont typeface="Arial" panose="020B0604020202020204" pitchFamily="34" charset="0"/>
              <a:buChar char="•"/>
            </a:pPr>
            <a:r>
              <a:rPr lang="ru-RU" sz="1600" dirty="0">
                <a:solidFill>
                  <a:srgbClr val="FFFF00"/>
                </a:solidFill>
                <a:latin typeface="Open Sans"/>
              </a:rPr>
              <a:t>     </a:t>
            </a:r>
            <a:r>
              <a:rPr lang="en-US" sz="1600" dirty="0">
                <a:solidFill>
                  <a:srgbClr val="FFFF00"/>
                </a:solidFill>
                <a:latin typeface="Open Sans"/>
              </a:rPr>
              <a:t>Tomography </a:t>
            </a:r>
            <a:r>
              <a:rPr lang="en-US" sz="1600" dirty="0">
                <a:latin typeface="Open Sans"/>
              </a:rPr>
              <a:t>(not computerized) is also practically not used; in the absence of other available methods, it will be performed in the frontal plane with slices of 0.5-2.5 cm at the depth of the thyroid cartilage. 3 slices are performed with a tomographic step of 0.5 cm.</a:t>
            </a:r>
            <a:endParaRPr lang="ru-RU" sz="1600" dirty="0">
              <a:latin typeface="Open Sans"/>
            </a:endParaRPr>
          </a:p>
          <a:p>
            <a:r>
              <a:rPr lang="en-US" sz="1600" dirty="0">
                <a:latin typeface="Open Sans"/>
              </a:rPr>
              <a:t>       If an intrathoracic or retrosternal goiter is suspected, radiographs are performed in two projections with esophageal contrast, as well as </a:t>
            </a:r>
            <a:r>
              <a:rPr lang="en-US" sz="1600" dirty="0">
                <a:solidFill>
                  <a:srgbClr val="FFFF00"/>
                </a:solidFill>
                <a:latin typeface="Open Sans"/>
              </a:rPr>
              <a:t>CT, MRI</a:t>
            </a:r>
            <a:r>
              <a:rPr lang="en-US" sz="1600" dirty="0">
                <a:latin typeface="Open Sans"/>
              </a:rPr>
              <a:t>. On conventional </a:t>
            </a:r>
            <a:r>
              <a:rPr lang="en-US" sz="1600" dirty="0">
                <a:solidFill>
                  <a:srgbClr val="FFFF00"/>
                </a:solidFill>
                <a:latin typeface="Open Sans"/>
              </a:rPr>
              <a:t>radiographs and tomograms in these cases</a:t>
            </a:r>
            <a:r>
              <a:rPr lang="en-US" sz="1600" dirty="0">
                <a:latin typeface="Open Sans"/>
              </a:rPr>
              <a:t>, the presence of a goiter is diagnosed by the displacement of anatomical structures.</a:t>
            </a:r>
            <a:r>
              <a:rPr lang="ru-RU" sz="1600" dirty="0">
                <a:solidFill>
                  <a:schemeClr val="tx1">
                    <a:lumMod val="95000"/>
                  </a:schemeClr>
                </a:solidFill>
                <a:latin typeface="Open Sans"/>
              </a:rPr>
              <a:t>              </a:t>
            </a:r>
          </a:p>
        </p:txBody>
      </p:sp>
      <p:pic>
        <p:nvPicPr>
          <p:cNvPr id="1026" name="Picture 2" descr="C:\Users\Дом\Desktop\работа Юля\медин\моя практика\щж.jpg"/>
          <p:cNvPicPr>
            <a:picLocks noChangeAspect="1" noChangeArrowheads="1"/>
          </p:cNvPicPr>
          <p:nvPr/>
        </p:nvPicPr>
        <p:blipFill>
          <a:blip r:embed="rId2"/>
          <a:srcRect/>
          <a:stretch>
            <a:fillRect/>
          </a:stretch>
        </p:blipFill>
        <p:spPr bwMode="auto">
          <a:xfrm>
            <a:off x="428596" y="4143380"/>
            <a:ext cx="2865437" cy="2206625"/>
          </a:xfrm>
          <a:prstGeom prst="rect">
            <a:avLst/>
          </a:prstGeom>
          <a:noFill/>
        </p:spPr>
      </p:pic>
      <p:pic>
        <p:nvPicPr>
          <p:cNvPr id="1027" name="Picture 3" descr="C:\Users\Дом\Desktop\работа Юля\медин\моя практика\ныр зоб.jpg"/>
          <p:cNvPicPr>
            <a:picLocks noChangeAspect="1" noChangeArrowheads="1"/>
          </p:cNvPicPr>
          <p:nvPr/>
        </p:nvPicPr>
        <p:blipFill>
          <a:blip r:embed="rId3"/>
          <a:srcRect/>
          <a:stretch>
            <a:fillRect/>
          </a:stretch>
        </p:blipFill>
        <p:spPr bwMode="auto">
          <a:xfrm>
            <a:off x="4071934" y="4000504"/>
            <a:ext cx="4354486" cy="2714644"/>
          </a:xfrm>
          <a:prstGeom prst="rect">
            <a:avLst/>
          </a:prstGeom>
          <a:noFill/>
        </p:spPr>
      </p:pic>
    </p:spTree>
    <p:extLst>
      <p:ext uri="{BB962C8B-B14F-4D97-AF65-F5344CB8AC3E}">
        <p14:creationId xmlns:p14="http://schemas.microsoft.com/office/powerpoint/2010/main" val="702543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Щитовидная железа, энергетический допплер (видео)"/>
          <p:cNvPicPr>
            <a:picLocks noChangeAspect="1" noChangeArrowheads="1" noCrop="1"/>
          </p:cNvPicPr>
          <p:nvPr/>
        </p:nvPicPr>
        <p:blipFill>
          <a:blip r:embed="rId2"/>
          <a:srcRect/>
          <a:stretch>
            <a:fillRect/>
          </a:stretch>
        </p:blipFill>
        <p:spPr bwMode="auto">
          <a:xfrm>
            <a:off x="500034" y="2000240"/>
            <a:ext cx="6096000" cy="4572000"/>
          </a:xfrm>
          <a:prstGeom prst="rect">
            <a:avLst/>
          </a:prstGeom>
          <a:noFill/>
        </p:spPr>
      </p:pic>
      <p:sp>
        <p:nvSpPr>
          <p:cNvPr id="3" name="TextBox 2"/>
          <p:cNvSpPr txBox="1"/>
          <p:nvPr/>
        </p:nvSpPr>
        <p:spPr>
          <a:xfrm>
            <a:off x="6715140" y="2000240"/>
            <a:ext cx="2214578" cy="1200329"/>
          </a:xfrm>
          <a:prstGeom prst="rect">
            <a:avLst/>
          </a:prstGeom>
          <a:noFill/>
        </p:spPr>
        <p:txBody>
          <a:bodyPr wrap="square" rtlCol="0">
            <a:spAutoFit/>
          </a:bodyPr>
          <a:lstStyle/>
          <a:p>
            <a:r>
              <a:rPr lang="en-US" dirty="0"/>
              <a:t>Blood flow in the unchanged thyroid gland in power Doppler mode.</a:t>
            </a:r>
            <a:endParaRPr lang="ru-RU" dirty="0"/>
          </a:p>
        </p:txBody>
      </p:sp>
      <p:sp>
        <p:nvSpPr>
          <p:cNvPr id="4" name="TextBox 3"/>
          <p:cNvSpPr txBox="1"/>
          <p:nvPr/>
        </p:nvSpPr>
        <p:spPr>
          <a:xfrm>
            <a:off x="357158" y="214290"/>
            <a:ext cx="8501122" cy="923330"/>
          </a:xfrm>
          <a:prstGeom prst="rect">
            <a:avLst/>
          </a:prstGeom>
          <a:noFill/>
        </p:spPr>
        <p:txBody>
          <a:bodyPr wrap="square" rtlCol="0">
            <a:spAutoFit/>
          </a:bodyPr>
          <a:lstStyle/>
          <a:p>
            <a:r>
              <a:rPr lang="en-US" dirty="0">
                <a:solidFill>
                  <a:srgbClr val="FFFF00"/>
                </a:solidFill>
                <a:latin typeface="Open Sans"/>
              </a:rPr>
              <a:t>Ultrasound is the gold standard for thyroid research today. This method is highly informative, simple and economical, it does not give radiation exposure, therefore, it allows you to trace the patient in dynamics.</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Картинки по запросу мрт щитовидной железы gif"/>
          <p:cNvPicPr>
            <a:picLocks noChangeAspect="1" noChangeArrowheads="1"/>
          </p:cNvPicPr>
          <p:nvPr/>
        </p:nvPicPr>
        <p:blipFill>
          <a:blip r:embed="rId2"/>
          <a:srcRect/>
          <a:stretch>
            <a:fillRect/>
          </a:stretch>
        </p:blipFill>
        <p:spPr bwMode="auto">
          <a:xfrm>
            <a:off x="1979712" y="3501008"/>
            <a:ext cx="5305425" cy="2895601"/>
          </a:xfrm>
          <a:prstGeom prst="rect">
            <a:avLst/>
          </a:prstGeom>
          <a:noFill/>
        </p:spPr>
      </p:pic>
      <p:sp>
        <p:nvSpPr>
          <p:cNvPr id="3" name="TextBox 2"/>
          <p:cNvSpPr txBox="1"/>
          <p:nvPr/>
        </p:nvSpPr>
        <p:spPr>
          <a:xfrm>
            <a:off x="500034" y="785794"/>
            <a:ext cx="8143932" cy="2585323"/>
          </a:xfrm>
          <a:prstGeom prst="rect">
            <a:avLst/>
          </a:prstGeom>
          <a:noFill/>
        </p:spPr>
        <p:txBody>
          <a:bodyPr wrap="square" rtlCol="0">
            <a:spAutoFit/>
          </a:bodyPr>
          <a:lstStyle/>
          <a:p>
            <a:pPr marL="342900" indent="-342900">
              <a:buAutoNum type="arabicParenR"/>
            </a:pPr>
            <a:r>
              <a:rPr lang="en-US" dirty="0">
                <a:solidFill>
                  <a:schemeClr val="tx1">
                    <a:lumMod val="95000"/>
                  </a:schemeClr>
                </a:solidFill>
                <a:latin typeface="Open Sans"/>
              </a:rPr>
              <a:t>Determination of the size, position, shape, clarity of the contours of the capsule, structure (differential diagnosis between nodular, diffuse and mixed goiter, auto-immune thyroiditis);</a:t>
            </a:r>
          </a:p>
          <a:p>
            <a:pPr marL="342900" indent="-342900">
              <a:buAutoNum type="arabicParenR"/>
            </a:pPr>
            <a:r>
              <a:rPr lang="en-US" dirty="0">
                <a:solidFill>
                  <a:schemeClr val="tx1">
                    <a:lumMod val="95000"/>
                  </a:schemeClr>
                </a:solidFill>
                <a:latin typeface="Open Sans"/>
              </a:rPr>
              <a:t>Determination of the size, position, shape, structure of nodes (echogenicity), peculiarities of the location of </a:t>
            </a:r>
            <a:r>
              <a:rPr lang="en-US" dirty="0" err="1">
                <a:solidFill>
                  <a:schemeClr val="tx1">
                    <a:lumMod val="95000"/>
                  </a:schemeClr>
                </a:solidFill>
                <a:latin typeface="Open Sans"/>
              </a:rPr>
              <a:t>microcalcifications</a:t>
            </a:r>
            <a:r>
              <a:rPr lang="en-US" dirty="0">
                <a:solidFill>
                  <a:schemeClr val="tx1">
                    <a:lumMod val="95000"/>
                  </a:schemeClr>
                </a:solidFill>
                <a:latin typeface="Open Sans"/>
              </a:rPr>
              <a:t>, the presence of a capsule;</a:t>
            </a:r>
          </a:p>
          <a:p>
            <a:pPr marL="342900" indent="-342900">
              <a:buAutoNum type="arabicParenR"/>
            </a:pPr>
            <a:r>
              <a:rPr lang="en-US" dirty="0">
                <a:solidFill>
                  <a:schemeClr val="tx1">
                    <a:lumMod val="95000"/>
                  </a:schemeClr>
                </a:solidFill>
                <a:latin typeface="Open Sans"/>
              </a:rPr>
              <a:t>Anatomical and topographic features of the neck organs;</a:t>
            </a:r>
          </a:p>
          <a:p>
            <a:pPr marL="342900" indent="-342900">
              <a:buAutoNum type="arabicParenR"/>
            </a:pPr>
            <a:r>
              <a:rPr lang="en-US" dirty="0">
                <a:solidFill>
                  <a:schemeClr val="tx1">
                    <a:lumMod val="95000"/>
                  </a:schemeClr>
                </a:solidFill>
                <a:latin typeface="Open Sans"/>
              </a:rPr>
              <a:t>Definition of enlarged lymph nodes, indicating their size, position, shape, clarity of contours, structure.</a:t>
            </a:r>
            <a:endParaRPr lang="ru-RU" dirty="0"/>
          </a:p>
        </p:txBody>
      </p:sp>
      <p:sp>
        <p:nvSpPr>
          <p:cNvPr id="4" name="TextBox 3"/>
          <p:cNvSpPr txBox="1"/>
          <p:nvPr/>
        </p:nvSpPr>
        <p:spPr>
          <a:xfrm>
            <a:off x="428596" y="142852"/>
            <a:ext cx="8072494" cy="646331"/>
          </a:xfrm>
          <a:prstGeom prst="rect">
            <a:avLst/>
          </a:prstGeom>
          <a:noFill/>
        </p:spPr>
        <p:txBody>
          <a:bodyPr wrap="square" rtlCol="0">
            <a:spAutoFit/>
          </a:bodyPr>
          <a:lstStyle/>
          <a:p>
            <a:r>
              <a:rPr lang="en-US" b="1" dirty="0">
                <a:solidFill>
                  <a:srgbClr val="FFFF00"/>
                </a:solidFill>
                <a:latin typeface="Open Sans"/>
              </a:rPr>
              <a:t>- Ultrasound - </a:t>
            </a:r>
            <a:r>
              <a:rPr lang="en-US" b="1" dirty="0">
                <a:latin typeface="Open Sans"/>
              </a:rPr>
              <a:t>is prescribed to almost all patients to confirm or exclude thyroid pathology:</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0"/>
            <a:ext cx="8286808" cy="2585323"/>
          </a:xfrm>
          <a:prstGeom prst="rect">
            <a:avLst/>
          </a:prstGeom>
          <a:noFill/>
        </p:spPr>
        <p:txBody>
          <a:bodyPr wrap="square" rtlCol="0">
            <a:spAutoFit/>
          </a:bodyPr>
          <a:lstStyle/>
          <a:p>
            <a:r>
              <a:rPr lang="ru-RU" dirty="0">
                <a:solidFill>
                  <a:schemeClr val="tx1">
                    <a:lumMod val="95000"/>
                  </a:schemeClr>
                </a:solidFill>
                <a:latin typeface="Open Sans"/>
              </a:rPr>
              <a:t>          </a:t>
            </a:r>
          </a:p>
          <a:p>
            <a:pPr>
              <a:buFont typeface="Arial" panose="020B0604020202020204" pitchFamily="34" charset="0"/>
              <a:buChar char="•"/>
            </a:pPr>
            <a:r>
              <a:rPr lang="en-US" dirty="0">
                <a:solidFill>
                  <a:srgbClr val="FFFF00"/>
                </a:solidFill>
                <a:latin typeface="Open Sans"/>
              </a:rPr>
              <a:t>CT and MRI </a:t>
            </a:r>
            <a:r>
              <a:rPr lang="en-US" dirty="0">
                <a:latin typeface="Open Sans"/>
              </a:rPr>
              <a:t>are performed with the patient supine at a depth of deep inspiration while holding the breath. The thickness of the cross section is 4-8 mm, the step of the </a:t>
            </a:r>
            <a:r>
              <a:rPr lang="en-US" dirty="0" err="1">
                <a:latin typeface="Open Sans"/>
              </a:rPr>
              <a:t>tomograph</a:t>
            </a:r>
            <a:r>
              <a:rPr lang="en-US" dirty="0">
                <a:latin typeface="Open Sans"/>
              </a:rPr>
              <a:t> is 8-16 mm. To increase the information content, contrast enhancement is usually used: the introduction of intravenous iodine-containing non-ionic contrast by infusion or bolus</a:t>
            </a:r>
            <a:r>
              <a:rPr lang="ru-RU" dirty="0">
                <a:latin typeface="Open Sans"/>
              </a:rPr>
              <a:t>.</a:t>
            </a:r>
          </a:p>
          <a:p>
            <a:r>
              <a:rPr lang="ru-RU" dirty="0">
                <a:solidFill>
                  <a:schemeClr val="tx1">
                    <a:lumMod val="95000"/>
                  </a:schemeClr>
                </a:solidFill>
                <a:latin typeface="Open Sans"/>
              </a:rPr>
              <a:t>              </a:t>
            </a:r>
          </a:p>
          <a:p>
            <a:pPr>
              <a:buFont typeface="Arial" panose="020B0604020202020204" pitchFamily="34" charset="0"/>
              <a:buChar char="•"/>
            </a:pPr>
            <a:r>
              <a:rPr lang="en-US" dirty="0">
                <a:solidFill>
                  <a:schemeClr val="tx1">
                    <a:lumMod val="95000"/>
                  </a:schemeClr>
                </a:solidFill>
                <a:latin typeface="Open Sans"/>
              </a:rPr>
              <a:t>Under the control of </a:t>
            </a:r>
            <a:r>
              <a:rPr lang="en-US" dirty="0">
                <a:solidFill>
                  <a:srgbClr val="FFFF00"/>
                </a:solidFill>
                <a:latin typeface="Open Sans"/>
              </a:rPr>
              <a:t>ultrasound, CT or MRI</a:t>
            </a:r>
            <a:r>
              <a:rPr lang="en-US" dirty="0">
                <a:solidFill>
                  <a:schemeClr val="tx1">
                    <a:lumMod val="95000"/>
                  </a:schemeClr>
                </a:solidFill>
                <a:latin typeface="Open Sans"/>
              </a:rPr>
              <a:t>, biopsy (cysts, solid formations) can be performed.</a:t>
            </a:r>
            <a:endParaRPr lang="ru-RU" dirty="0"/>
          </a:p>
        </p:txBody>
      </p:sp>
      <p:pic>
        <p:nvPicPr>
          <p:cNvPr id="2052" name="Picture 4" descr="https://www.mri-kholin.ru/wp-content/uploads/%D0%9C%D0%A0%D0%A2-%D1%80%D0%B0%D0%BA-%D1%89%D0%B8%D1%82%D0%BE%D0%B2%D0%B8%D0%B4%D0%BA%D0%B8-%D1%81-%D0%BF%D1%80%D0%BE%D1%80%D0%B0%D1%81%D1%82%D0%B0%D0%BD%D0%B8%D0%B5%D0%BC-%D0%B2%D0%BE%D0%B7%D0%B2%D1%80%D0%B0%D1%82%D0%BD%D0%BE%D0%B3%D0%BE-%D0%BD%D0%B5%D1%80%D0%B2%D0%B0.jpg"/>
          <p:cNvPicPr>
            <a:picLocks noChangeAspect="1" noChangeArrowheads="1"/>
          </p:cNvPicPr>
          <p:nvPr/>
        </p:nvPicPr>
        <p:blipFill>
          <a:blip r:embed="rId2"/>
          <a:srcRect/>
          <a:stretch>
            <a:fillRect/>
          </a:stretch>
        </p:blipFill>
        <p:spPr bwMode="auto">
          <a:xfrm>
            <a:off x="1071538" y="2571744"/>
            <a:ext cx="7058025" cy="3286126"/>
          </a:xfrm>
          <a:prstGeom prst="rect">
            <a:avLst/>
          </a:prstGeom>
          <a:noFill/>
        </p:spPr>
      </p:pic>
      <p:sp>
        <p:nvSpPr>
          <p:cNvPr id="5" name="TextBox 4"/>
          <p:cNvSpPr txBox="1"/>
          <p:nvPr/>
        </p:nvSpPr>
        <p:spPr>
          <a:xfrm>
            <a:off x="1142976" y="5857892"/>
            <a:ext cx="7072362" cy="307777"/>
          </a:xfrm>
          <a:prstGeom prst="rect">
            <a:avLst/>
          </a:prstGeom>
          <a:noFill/>
        </p:spPr>
        <p:txBody>
          <a:bodyPr wrap="square" rtlCol="0">
            <a:spAutoFit/>
          </a:bodyPr>
          <a:lstStyle/>
          <a:p>
            <a:pPr algn="ctr"/>
            <a:r>
              <a:rPr lang="en-US" sz="1400" dirty="0"/>
              <a:t>MRI. Thyroid cancer with recurrent nerve invasion. T1 and T2 modes.</a:t>
            </a:r>
            <a:endParaRPr lang="ru-RU"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3013075" y="0"/>
            <a:ext cx="6130925" cy="620713"/>
          </a:xfrm>
        </p:spPr>
        <p:txBody>
          <a:bodyPr/>
          <a:lstStyle/>
          <a:p>
            <a:r>
              <a:rPr lang="en-US" sz="3200" dirty="0">
                <a:solidFill>
                  <a:srgbClr val="FFFF00"/>
                </a:solidFill>
              </a:rPr>
              <a:t>CT examination</a:t>
            </a:r>
            <a:br>
              <a:rPr lang="uk-UA" sz="3200" dirty="0"/>
            </a:br>
            <a:endParaRPr lang="uk-UA" sz="3200" dirty="0"/>
          </a:p>
        </p:txBody>
      </p:sp>
      <p:sp>
        <p:nvSpPr>
          <p:cNvPr id="3" name="Подзаголовок 2"/>
          <p:cNvSpPr>
            <a:spLocks noGrp="1"/>
          </p:cNvSpPr>
          <p:nvPr>
            <p:ph idx="4294967295"/>
          </p:nvPr>
        </p:nvSpPr>
        <p:spPr>
          <a:xfrm>
            <a:off x="395288" y="620713"/>
            <a:ext cx="8748712" cy="5735637"/>
          </a:xfrm>
        </p:spPr>
        <p:txBody>
          <a:bodyPr>
            <a:normAutofit/>
          </a:bodyPr>
          <a:lstStyle/>
          <a:p>
            <a:r>
              <a:rPr lang="en-US" sz="1800" dirty="0"/>
              <a:t>Normally, the concentration of iodine in the thyroid gland is 300 times higher than the content in the rest of the body, so its image on CT looks very contrast and is higher in </a:t>
            </a:r>
            <a:r>
              <a:rPr lang="en-US" sz="1800" dirty="0">
                <a:solidFill>
                  <a:srgbClr val="FFFF00"/>
                </a:solidFill>
              </a:rPr>
              <a:t>density (110 + 12 HU) </a:t>
            </a:r>
            <a:r>
              <a:rPr lang="en-US" sz="1800" dirty="0"/>
              <a:t>than muscles (40 HU). In young people, its density is higher due to active blood flow than in the elderly.</a:t>
            </a:r>
          </a:p>
          <a:p>
            <a:r>
              <a:rPr lang="en-US" sz="1800" dirty="0">
                <a:solidFill>
                  <a:srgbClr val="FFFF00"/>
                </a:solidFill>
              </a:rPr>
              <a:t>Dimensions</a:t>
            </a:r>
            <a:r>
              <a:rPr lang="en-US" sz="1800" dirty="0"/>
              <a:t> in an adult: transverse 50-60 mm, longitudinal - each lobe-50-80mm, thickness 10-20 mm. The vertical dimension of the isthmus is 25-50 mm, the thickness is 2-6 mm. The thyroid gland is generally examined with a bolus (enhanced with contrast agent) to improve visualization and detect silent areas.</a:t>
            </a:r>
          </a:p>
          <a:p>
            <a:r>
              <a:rPr lang="en-US" sz="1800" dirty="0">
                <a:solidFill>
                  <a:srgbClr val="FFFF00"/>
                </a:solidFill>
              </a:rPr>
              <a:t>The parathyroid glands </a:t>
            </a:r>
            <a:r>
              <a:rPr lang="en-US" sz="1800" dirty="0"/>
              <a:t>(2-4) are located along the posterior-inferior surface of the thyroid gland.</a:t>
            </a:r>
            <a:endParaRPr lang="uk-UA" sz="1800" dirty="0"/>
          </a:p>
        </p:txBody>
      </p:sp>
      <p:pic>
        <p:nvPicPr>
          <p:cNvPr id="34818" name="Picture 2" descr="Похожее изображение"/>
          <p:cNvPicPr>
            <a:picLocks noChangeAspect="1" noChangeArrowheads="1"/>
          </p:cNvPicPr>
          <p:nvPr/>
        </p:nvPicPr>
        <p:blipFill>
          <a:blip r:embed="rId2"/>
          <a:srcRect/>
          <a:stretch>
            <a:fillRect/>
          </a:stretch>
        </p:blipFill>
        <p:spPr bwMode="auto">
          <a:xfrm>
            <a:off x="3214678" y="3857628"/>
            <a:ext cx="3067050" cy="2743201"/>
          </a:xfrm>
          <a:prstGeom prst="rect">
            <a:avLst/>
          </a:prstGeom>
          <a:noFill/>
        </p:spPr>
      </p:pic>
      <p:sp>
        <p:nvSpPr>
          <p:cNvPr id="5" name="TextBox 4"/>
          <p:cNvSpPr txBox="1"/>
          <p:nvPr/>
        </p:nvSpPr>
        <p:spPr>
          <a:xfrm>
            <a:off x="6500826" y="4143380"/>
            <a:ext cx="2286016" cy="307777"/>
          </a:xfrm>
          <a:prstGeom prst="rect">
            <a:avLst/>
          </a:prstGeom>
          <a:noFill/>
        </p:spPr>
        <p:txBody>
          <a:bodyPr wrap="square" rtlCol="0">
            <a:spAutoFit/>
          </a:bodyPr>
          <a:lstStyle/>
          <a:p>
            <a:r>
              <a:rPr lang="en-US" sz="1400" dirty="0"/>
              <a:t>CT. Thyroid tumor</a:t>
            </a:r>
          </a:p>
        </p:txBody>
      </p:sp>
      <p:sp>
        <p:nvSpPr>
          <p:cNvPr id="7" name="Прямоугольник 6"/>
          <p:cNvSpPr/>
          <p:nvPr/>
        </p:nvSpPr>
        <p:spPr>
          <a:xfrm>
            <a:off x="5286380" y="1928802"/>
            <a:ext cx="571504"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857224" y="2214554"/>
            <a:ext cx="571504"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072330" y="2214554"/>
            <a:ext cx="571504"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857224" y="2428868"/>
            <a:ext cx="428628"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714612" y="2214554"/>
            <a:ext cx="571504"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5085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857232"/>
            <a:ext cx="6000792" cy="4524315"/>
          </a:xfrm>
          <a:prstGeom prst="rect">
            <a:avLst/>
          </a:prstGeom>
        </p:spPr>
        <p:txBody>
          <a:bodyPr wrap="square">
            <a:spAutoFit/>
          </a:bodyPr>
          <a:lstStyle/>
          <a:p>
            <a:r>
              <a:rPr lang="en-US" dirty="0">
                <a:solidFill>
                  <a:srgbClr val="FFFF00"/>
                </a:solidFill>
                <a:latin typeface="Open Sans"/>
              </a:rPr>
              <a:t>- Fine needle biopsy (TIB-FNA) under ultrasound control - </a:t>
            </a:r>
            <a:r>
              <a:rPr lang="en-US" dirty="0">
                <a:latin typeface="Open Sans"/>
              </a:rPr>
              <a:t>has no contraindications, it is performed on an outpatient basis without anesthesia.       Allows you to determine the nature of the process (malignancy or benignity) and the histological affiliation of the tumor.</a:t>
            </a:r>
            <a:endParaRPr lang="ru-RU" dirty="0">
              <a:latin typeface="Open Sans"/>
            </a:endParaRPr>
          </a:p>
          <a:p>
            <a:r>
              <a:rPr lang="en-US" dirty="0">
                <a:latin typeface="Open Sans"/>
              </a:rPr>
              <a:t>Indications:</a:t>
            </a:r>
          </a:p>
          <a:p>
            <a:r>
              <a:rPr lang="en-US" dirty="0">
                <a:latin typeface="Open Sans"/>
              </a:rPr>
              <a:t>-the presence of a node in the thyroid gland,</a:t>
            </a:r>
          </a:p>
          <a:p>
            <a:pPr marL="285750" indent="-285750">
              <a:buFontTx/>
              <a:buChar char="-"/>
            </a:pPr>
            <a:r>
              <a:rPr lang="en-US" dirty="0">
                <a:latin typeface="Open Sans"/>
              </a:rPr>
              <a:t>multiple nodes, when the good quality of the process is in doubt,</a:t>
            </a:r>
          </a:p>
          <a:p>
            <a:pPr marL="285750" indent="-285750">
              <a:buFontTx/>
              <a:buChar char="-"/>
            </a:pPr>
            <a:r>
              <a:rPr lang="en-US" dirty="0">
                <a:latin typeface="Open Sans"/>
              </a:rPr>
              <a:t>- autoimmune thyroiditis,</a:t>
            </a:r>
          </a:p>
          <a:p>
            <a:pPr marL="285750" indent="-285750">
              <a:buFontTx/>
              <a:buChar char="-"/>
            </a:pPr>
            <a:r>
              <a:rPr lang="en-US" dirty="0">
                <a:latin typeface="Open Sans"/>
              </a:rPr>
              <a:t>-the presence of metastatic nodes on the neck,</a:t>
            </a:r>
          </a:p>
          <a:p>
            <a:pPr marL="285750" indent="-285750">
              <a:buFontTx/>
              <a:buChar char="-"/>
            </a:pPr>
            <a:r>
              <a:rPr lang="en-US" dirty="0">
                <a:latin typeface="Open Sans"/>
              </a:rPr>
              <a:t>- inoperable forms of thyroid cancer for process verification,</a:t>
            </a:r>
          </a:p>
          <a:p>
            <a:pPr marL="285750" indent="-285750">
              <a:buFontTx/>
              <a:buChar char="-"/>
            </a:pPr>
            <a:r>
              <a:rPr lang="en-US" dirty="0">
                <a:latin typeface="Open Sans"/>
              </a:rPr>
              <a:t>- relapses of goiter, adenomas, malignant tumors.</a:t>
            </a:r>
            <a:endParaRPr lang="ru-RU" dirty="0">
              <a:solidFill>
                <a:schemeClr val="tx1">
                  <a:lumMod val="95000"/>
                </a:schemeClr>
              </a:solidFill>
              <a:latin typeface="Open Sans"/>
            </a:endParaRPr>
          </a:p>
          <a:p>
            <a:endParaRPr lang="ru-RU" dirty="0">
              <a:solidFill>
                <a:schemeClr val="tx1">
                  <a:lumMod val="95000"/>
                </a:schemeClr>
              </a:solidFill>
              <a:latin typeface="Open Sans"/>
            </a:endParaRPr>
          </a:p>
          <a:p>
            <a:pPr marL="342900" indent="-342900">
              <a:buAutoNum type="arabicParenR"/>
            </a:pPr>
            <a:endParaRPr lang="ru-RU" dirty="0">
              <a:solidFill>
                <a:schemeClr val="tx1">
                  <a:lumMod val="95000"/>
                </a:schemeClr>
              </a:solidFill>
              <a:latin typeface="Open Sans"/>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388" y="214290"/>
            <a:ext cx="2339752" cy="6373114"/>
          </a:xfrm>
          <a:prstGeom prst="rect">
            <a:avLst/>
          </a:prstGeom>
        </p:spPr>
      </p:pic>
    </p:spTree>
    <p:extLst>
      <p:ext uri="{BB962C8B-B14F-4D97-AF65-F5344CB8AC3E}">
        <p14:creationId xmlns:p14="http://schemas.microsoft.com/office/powerpoint/2010/main" val="57172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177395"/>
            <a:ext cx="7849695" cy="3667637"/>
          </a:xfrm>
          <a:prstGeom prst="rect">
            <a:avLst/>
          </a:prstGeom>
        </p:spPr>
      </p:pic>
      <p:sp>
        <p:nvSpPr>
          <p:cNvPr id="3" name="Прямоугольник 2"/>
          <p:cNvSpPr/>
          <p:nvPr/>
        </p:nvSpPr>
        <p:spPr>
          <a:xfrm>
            <a:off x="179512" y="44625"/>
            <a:ext cx="8856984" cy="2585323"/>
          </a:xfrm>
          <a:prstGeom prst="rect">
            <a:avLst/>
          </a:prstGeom>
        </p:spPr>
        <p:txBody>
          <a:bodyPr wrap="square">
            <a:spAutoFit/>
          </a:bodyPr>
          <a:lstStyle/>
          <a:p>
            <a:pPr>
              <a:buFont typeface="Arial" panose="020B0604020202020204" pitchFamily="34" charset="0"/>
              <a:buChar char="•"/>
            </a:pPr>
            <a:endParaRPr lang="en-US" dirty="0">
              <a:solidFill>
                <a:srgbClr val="FFFF00"/>
              </a:solidFill>
              <a:latin typeface="Open Sans"/>
            </a:endParaRPr>
          </a:p>
          <a:p>
            <a:pPr>
              <a:buFont typeface="Arial" panose="020B0604020202020204" pitchFamily="34" charset="0"/>
              <a:buChar char="•"/>
            </a:pPr>
            <a:r>
              <a:rPr lang="en-US" dirty="0">
                <a:solidFill>
                  <a:srgbClr val="FFFF00"/>
                </a:solidFill>
                <a:latin typeface="Open Sans"/>
              </a:rPr>
              <a:t>The normal thyroid gland has a uniform appearance, the capsule may appear as a thin hyperechoic line.</a:t>
            </a:r>
          </a:p>
          <a:p>
            <a:pPr>
              <a:buFont typeface="Arial" panose="020B0604020202020204" pitchFamily="34" charset="0"/>
              <a:buChar char="•"/>
            </a:pPr>
            <a:r>
              <a:rPr lang="en-US" dirty="0">
                <a:solidFill>
                  <a:srgbClr val="FFFF00"/>
                </a:solidFill>
                <a:latin typeface="Open Sans"/>
              </a:rPr>
              <a:t>Each share is </a:t>
            </a:r>
            <a:r>
              <a:rPr lang="en-US" dirty="0" err="1">
                <a:solidFill>
                  <a:srgbClr val="FFFF00"/>
                </a:solidFill>
                <a:latin typeface="Open Sans"/>
              </a:rPr>
              <a:t>usuallylength</a:t>
            </a:r>
            <a:r>
              <a:rPr lang="en-US" dirty="0">
                <a:solidFill>
                  <a:srgbClr val="FFFF00"/>
                </a:solidFill>
                <a:latin typeface="Open Sans"/>
              </a:rPr>
              <a:t>:</a:t>
            </a:r>
          </a:p>
          <a:p>
            <a:pPr>
              <a:buFont typeface="Arial" panose="020B0604020202020204" pitchFamily="34" charset="0"/>
              <a:buChar char="•"/>
            </a:pPr>
            <a:r>
              <a:rPr lang="en-US" dirty="0">
                <a:solidFill>
                  <a:srgbClr val="FFFF00"/>
                </a:solidFill>
                <a:latin typeface="Open Sans"/>
              </a:rPr>
              <a:t> 4-7 </a:t>
            </a:r>
            <a:r>
              <a:rPr lang="en-US" dirty="0" err="1">
                <a:solidFill>
                  <a:srgbClr val="FFFF00"/>
                </a:solidFill>
                <a:latin typeface="Open Sans"/>
              </a:rPr>
              <a:t>cmdepth</a:t>
            </a:r>
            <a:r>
              <a:rPr lang="en-US" dirty="0">
                <a:solidFill>
                  <a:srgbClr val="FFFF00"/>
                </a:solidFill>
                <a:latin typeface="Open Sans"/>
              </a:rPr>
              <a:t>:</a:t>
            </a:r>
          </a:p>
          <a:p>
            <a:pPr>
              <a:buFont typeface="Arial" panose="020B0604020202020204" pitchFamily="34" charset="0"/>
              <a:buChar char="•"/>
            </a:pPr>
            <a:r>
              <a:rPr lang="en-US" dirty="0">
                <a:solidFill>
                  <a:srgbClr val="FFFF00"/>
                </a:solidFill>
                <a:latin typeface="Open Sans"/>
              </a:rPr>
              <a:t> &lt;2 </a:t>
            </a:r>
            <a:r>
              <a:rPr lang="en-US" dirty="0" err="1">
                <a:solidFill>
                  <a:srgbClr val="FFFF00"/>
                </a:solidFill>
                <a:latin typeface="Open Sans"/>
              </a:rPr>
              <a:t>cmisthmuses</a:t>
            </a:r>
            <a:r>
              <a:rPr lang="en-US" dirty="0">
                <a:solidFill>
                  <a:srgbClr val="FFFF00"/>
                </a:solidFill>
                <a:latin typeface="Open Sans"/>
              </a:rPr>
              <a:t> </a:t>
            </a:r>
          </a:p>
          <a:p>
            <a:pPr>
              <a:buFont typeface="Arial" panose="020B0604020202020204" pitchFamily="34" charset="0"/>
              <a:buChar char="•"/>
            </a:pPr>
            <a:r>
              <a:rPr lang="en-US" dirty="0">
                <a:solidFill>
                  <a:srgbClr val="FFFF00"/>
                </a:solidFill>
                <a:latin typeface="Open Sans"/>
              </a:rPr>
              <a:t>&lt;0.5 cm </a:t>
            </a:r>
            <a:r>
              <a:rPr lang="en-US" dirty="0" err="1">
                <a:solidFill>
                  <a:srgbClr val="FFFF00"/>
                </a:solidFill>
                <a:latin typeface="Open Sans"/>
              </a:rPr>
              <a:t>deepvolume</a:t>
            </a:r>
            <a:r>
              <a:rPr lang="en-US" dirty="0">
                <a:solidFill>
                  <a:srgbClr val="FFFF00"/>
                </a:solidFill>
                <a:latin typeface="Open Sans"/>
              </a:rPr>
              <a:t> (excluding the isthmus if it is&gt; 3 mm thick)</a:t>
            </a:r>
          </a:p>
          <a:p>
            <a:pPr>
              <a:buFont typeface="Arial" panose="020B0604020202020204" pitchFamily="34" charset="0"/>
              <a:buChar char="•"/>
            </a:pPr>
            <a:r>
              <a:rPr lang="en-US" dirty="0">
                <a:solidFill>
                  <a:srgbClr val="FFFF00"/>
                </a:solidFill>
                <a:latin typeface="Open Sans"/>
              </a:rPr>
              <a:t>10-15 ml for women</a:t>
            </a:r>
          </a:p>
          <a:p>
            <a:pPr>
              <a:buFont typeface="Arial" panose="020B0604020202020204" pitchFamily="34" charset="0"/>
              <a:buChar char="•"/>
            </a:pPr>
            <a:r>
              <a:rPr lang="en-US" dirty="0">
                <a:solidFill>
                  <a:srgbClr val="FFFF00"/>
                </a:solidFill>
                <a:latin typeface="Open Sans"/>
              </a:rPr>
              <a:t>12-18 ml for men</a:t>
            </a:r>
            <a:endParaRPr lang="ru-RU" dirty="0">
              <a:solidFill>
                <a:schemeClr val="tx1">
                  <a:lumMod val="95000"/>
                </a:schemeClr>
              </a:solidFill>
              <a:latin typeface="Open Sans"/>
            </a:endParaRPr>
          </a:p>
        </p:txBody>
      </p:sp>
    </p:spTree>
    <p:extLst>
      <p:ext uri="{BB962C8B-B14F-4D97-AF65-F5344CB8AC3E}">
        <p14:creationId xmlns:p14="http://schemas.microsoft.com/office/powerpoint/2010/main" val="452782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3886" y="214290"/>
            <a:ext cx="5572164" cy="369332"/>
          </a:xfrm>
          <a:prstGeom prst="rect">
            <a:avLst/>
          </a:prstGeom>
          <a:noFill/>
        </p:spPr>
        <p:txBody>
          <a:bodyPr wrap="square" rtlCol="0">
            <a:spAutoFit/>
          </a:bodyPr>
          <a:lstStyle/>
          <a:p>
            <a:pPr algn="ctr"/>
            <a:r>
              <a:rPr lang="en-US" dirty="0">
                <a:solidFill>
                  <a:srgbClr val="FFFF00"/>
                </a:solidFill>
              </a:rPr>
              <a:t>In vivo radionuclide studies</a:t>
            </a:r>
            <a:endParaRPr lang="ru-RU" dirty="0">
              <a:solidFill>
                <a:srgbClr val="FFFF00"/>
              </a:solidFill>
            </a:endParaRPr>
          </a:p>
        </p:txBody>
      </p:sp>
      <p:sp>
        <p:nvSpPr>
          <p:cNvPr id="3" name="TextBox 2"/>
          <p:cNvSpPr txBox="1"/>
          <p:nvPr/>
        </p:nvSpPr>
        <p:spPr>
          <a:xfrm>
            <a:off x="571472" y="583622"/>
            <a:ext cx="8176992" cy="1477328"/>
          </a:xfrm>
          <a:prstGeom prst="rect">
            <a:avLst/>
          </a:prstGeom>
          <a:noFill/>
        </p:spPr>
        <p:txBody>
          <a:bodyPr wrap="square" rtlCol="0">
            <a:spAutoFit/>
          </a:bodyPr>
          <a:lstStyle/>
          <a:p>
            <a:pPr marL="342900" indent="-342900">
              <a:buAutoNum type="arabicPeriod"/>
            </a:pPr>
            <a:r>
              <a:rPr lang="en-US" dirty="0"/>
              <a:t>Determination of the iodine storage capacity of the thyroid gland (¹²³I, ¹³¹I).</a:t>
            </a:r>
          </a:p>
          <a:p>
            <a:pPr marL="342900" indent="-342900">
              <a:buAutoNum type="arabicPeriod"/>
            </a:pPr>
            <a:r>
              <a:rPr lang="en-US" dirty="0"/>
              <a:t>Test-grip with ⁹⁹</a:t>
            </a:r>
            <a:r>
              <a:rPr lang="en-US" dirty="0" err="1"/>
              <a:t>mТс</a:t>
            </a:r>
            <a:r>
              <a:rPr lang="en-US" dirty="0"/>
              <a:t> </a:t>
            </a:r>
          </a:p>
          <a:p>
            <a:pPr marL="342900" indent="-342900">
              <a:buAutoNum type="arabicPeriod"/>
            </a:pPr>
            <a:r>
              <a:rPr lang="en-US" dirty="0"/>
              <a:t>-</a:t>
            </a:r>
            <a:r>
              <a:rPr lang="en-US" dirty="0" err="1"/>
              <a:t>pertechnetateScanning</a:t>
            </a:r>
            <a:r>
              <a:rPr lang="en-US" dirty="0"/>
              <a:t> and scintigraphy.</a:t>
            </a:r>
            <a:endParaRPr lang="ru-RU" dirty="0"/>
          </a:p>
          <a:p>
            <a:pPr marL="342900" indent="-342900">
              <a:buAutoNum type="arabicPeriod"/>
            </a:pPr>
            <a:endParaRPr lang="ru-RU" dirty="0"/>
          </a:p>
          <a:p>
            <a:endParaRPr lang="ru-RU" dirty="0"/>
          </a:p>
        </p:txBody>
      </p:sp>
      <p:pic>
        <p:nvPicPr>
          <p:cNvPr id="2050" name="Picture 2" descr="ОСНОВНЫЕ РАДИОАКТИВНЫЕ ИЗОТОПЫ ДЛЯ ИССЛЕДОВАНИЯ ЩЖ "/>
          <p:cNvPicPr>
            <a:picLocks noChangeAspect="1" noChangeArrowheads="1"/>
          </p:cNvPicPr>
          <p:nvPr/>
        </p:nvPicPr>
        <p:blipFill>
          <a:blip r:embed="rId2"/>
          <a:srcRect/>
          <a:stretch>
            <a:fillRect/>
          </a:stretch>
        </p:blipFill>
        <p:spPr bwMode="auto">
          <a:xfrm>
            <a:off x="1763688" y="3291488"/>
            <a:ext cx="6336704" cy="3618403"/>
          </a:xfrm>
          <a:prstGeom prst="rect">
            <a:avLst/>
          </a:prstGeom>
          <a:noFill/>
        </p:spPr>
      </p:pic>
      <p:sp>
        <p:nvSpPr>
          <p:cNvPr id="4" name="Прямоугольник 3"/>
          <p:cNvSpPr/>
          <p:nvPr/>
        </p:nvSpPr>
        <p:spPr>
          <a:xfrm>
            <a:off x="571472" y="2214554"/>
            <a:ext cx="7960968" cy="923330"/>
          </a:xfrm>
          <a:prstGeom prst="rect">
            <a:avLst/>
          </a:prstGeom>
        </p:spPr>
        <p:txBody>
          <a:bodyPr wrap="square">
            <a:spAutoFit/>
          </a:bodyPr>
          <a:lstStyle/>
          <a:p>
            <a:r>
              <a:rPr lang="en-US" dirty="0">
                <a:solidFill>
                  <a:srgbClr val="FFFF00"/>
                </a:solidFill>
              </a:rPr>
              <a:t>-</a:t>
            </a:r>
            <a:r>
              <a:rPr lang="en-US" dirty="0" err="1">
                <a:solidFill>
                  <a:srgbClr val="FFFF00"/>
                </a:solidFill>
              </a:rPr>
              <a:t>organotropic</a:t>
            </a:r>
            <a:r>
              <a:rPr lang="en-US" dirty="0">
                <a:solidFill>
                  <a:srgbClr val="FFFF00"/>
                </a:solidFill>
              </a:rPr>
              <a:t> (Na ¹²³I, Na ¹³¹I and ⁹⁹m</a:t>
            </a:r>
            <a:r>
              <a:rPr lang="ru-RU" dirty="0">
                <a:solidFill>
                  <a:srgbClr val="FFFF00"/>
                </a:solidFill>
              </a:rPr>
              <a:t>Тс);</a:t>
            </a:r>
            <a:endParaRPr lang="en-US" dirty="0">
              <a:solidFill>
                <a:srgbClr val="FFFF00"/>
              </a:solidFill>
            </a:endParaRPr>
          </a:p>
          <a:p>
            <a:r>
              <a:rPr lang="ru-RU" dirty="0">
                <a:solidFill>
                  <a:srgbClr val="FFFF00"/>
                </a:solidFill>
              </a:rPr>
              <a:t>-</a:t>
            </a:r>
            <a:r>
              <a:rPr lang="en-US" dirty="0" err="1">
                <a:solidFill>
                  <a:srgbClr val="FFFF00"/>
                </a:solidFill>
              </a:rPr>
              <a:t>tumorotropic</a:t>
            </a:r>
            <a:r>
              <a:rPr lang="en-US" dirty="0">
                <a:solidFill>
                  <a:srgbClr val="FFFF00"/>
                </a:solidFill>
              </a:rPr>
              <a:t> (</a:t>
            </a:r>
            <a:r>
              <a:rPr lang="en-US" dirty="0" err="1">
                <a:solidFill>
                  <a:srgbClr val="FFFF00"/>
                </a:solidFill>
              </a:rPr>
              <a:t>TlCl</a:t>
            </a:r>
            <a:r>
              <a:rPr lang="en-US" dirty="0">
                <a:solidFill>
                  <a:srgbClr val="FFFF00"/>
                </a:solidFill>
              </a:rPr>
              <a:t>, ⁹⁹m</a:t>
            </a:r>
            <a:r>
              <a:rPr lang="ru-RU" dirty="0">
                <a:solidFill>
                  <a:srgbClr val="FFFF00"/>
                </a:solidFill>
              </a:rPr>
              <a:t>Тс -</a:t>
            </a:r>
            <a:r>
              <a:rPr lang="en-US" dirty="0">
                <a:solidFill>
                  <a:srgbClr val="FFFF00"/>
                </a:solidFill>
              </a:rPr>
              <a:t>MIBI (</a:t>
            </a:r>
            <a:r>
              <a:rPr lang="en-US" dirty="0" err="1">
                <a:solidFill>
                  <a:srgbClr val="FFFF00"/>
                </a:solidFill>
              </a:rPr>
              <a:t>detoxyisobutylisonitrile</a:t>
            </a:r>
            <a:r>
              <a:rPr lang="en-US" dirty="0">
                <a:solidFill>
                  <a:srgbClr val="FFFF00"/>
                </a:solidFill>
              </a:rPr>
              <a:t>), ⁹⁹m</a:t>
            </a:r>
            <a:r>
              <a:rPr lang="ru-RU" dirty="0">
                <a:solidFill>
                  <a:srgbClr val="FFFF00"/>
                </a:solidFill>
              </a:rPr>
              <a:t>Тс -</a:t>
            </a:r>
            <a:r>
              <a:rPr lang="en-US" dirty="0">
                <a:solidFill>
                  <a:srgbClr val="FFFF00"/>
                </a:solidFill>
              </a:rPr>
              <a:t>DMCA, </a:t>
            </a:r>
          </a:p>
          <a:p>
            <a:r>
              <a:rPr lang="en-US" dirty="0">
                <a:solidFill>
                  <a:srgbClr val="FFFF00"/>
                </a:solidFill>
              </a:rPr>
              <a:t>In-DTPA-octreotide, F-FDG (</a:t>
            </a:r>
            <a:r>
              <a:rPr lang="en-US" dirty="0" err="1">
                <a:solidFill>
                  <a:srgbClr val="FFFF00"/>
                </a:solidFill>
              </a:rPr>
              <a:t>fluorodeoxyglucose</a:t>
            </a:r>
            <a:r>
              <a:rPr lang="en-US" dirty="0">
                <a:solidFill>
                  <a:srgbClr val="FFFF00"/>
                </a:solidFill>
              </a:rPr>
              <a:t>).</a:t>
            </a:r>
            <a:endParaRPr lang="ru-RU" dirty="0">
              <a:solidFill>
                <a:schemeClr val="tx1">
                  <a:lumMod val="95000"/>
                </a:schemeClr>
              </a:solidFill>
            </a:endParaRPr>
          </a:p>
        </p:txBody>
      </p:sp>
      <p:sp>
        <p:nvSpPr>
          <p:cNvPr id="6" name="TextBox 5"/>
          <p:cNvSpPr txBox="1"/>
          <p:nvPr/>
        </p:nvSpPr>
        <p:spPr>
          <a:xfrm>
            <a:off x="395536" y="1821067"/>
            <a:ext cx="5072066" cy="923330"/>
          </a:xfrm>
          <a:prstGeom prst="rect">
            <a:avLst/>
          </a:prstGeom>
          <a:noFill/>
        </p:spPr>
        <p:txBody>
          <a:bodyPr wrap="square" rtlCol="0">
            <a:spAutoFit/>
          </a:bodyPr>
          <a:lstStyle/>
          <a:p>
            <a:r>
              <a:rPr lang="en-US" dirty="0">
                <a:solidFill>
                  <a:schemeClr val="tx1">
                    <a:lumMod val="95000"/>
                  </a:schemeClr>
                </a:solidFill>
              </a:rPr>
              <a:t>The RFPs used are divided into 2 groups. </a:t>
            </a:r>
            <a:r>
              <a:rPr lang="ru-RU" dirty="0">
                <a:solidFill>
                  <a:schemeClr val="tx1">
                    <a:lumMod val="95000"/>
                  </a:schemeClr>
                </a:solidFill>
              </a:rPr>
              <a:t>:</a:t>
            </a:r>
          </a:p>
          <a:p>
            <a:endParaRPr lang="en-US" dirty="0"/>
          </a:p>
          <a:p>
            <a:endParaRPr lang="ru-RU" dirty="0"/>
          </a:p>
        </p:txBody>
      </p:sp>
    </p:spTree>
    <p:extLst>
      <p:ext uri="{BB962C8B-B14F-4D97-AF65-F5344CB8AC3E}">
        <p14:creationId xmlns:p14="http://schemas.microsoft.com/office/powerpoint/2010/main" val="367443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106004"/>
            <a:ext cx="7358114" cy="369332"/>
          </a:xfrm>
          <a:prstGeom prst="rect">
            <a:avLst/>
          </a:prstGeom>
          <a:noFill/>
        </p:spPr>
        <p:txBody>
          <a:bodyPr wrap="square" rtlCol="0">
            <a:spAutoFit/>
          </a:bodyPr>
          <a:lstStyle/>
          <a:p>
            <a:pPr algn="ctr"/>
            <a:r>
              <a:rPr lang="en-US" dirty="0">
                <a:solidFill>
                  <a:srgbClr val="FFFF00"/>
                </a:solidFill>
              </a:rPr>
              <a:t>Determination of iodine storage capacity of the thyroid gland</a:t>
            </a:r>
            <a:endParaRPr lang="ru-RU" dirty="0">
              <a:solidFill>
                <a:srgbClr val="FFFF00"/>
              </a:solidFill>
            </a:endParaRPr>
          </a:p>
        </p:txBody>
      </p:sp>
      <p:sp>
        <p:nvSpPr>
          <p:cNvPr id="3" name="TextBox 2"/>
          <p:cNvSpPr txBox="1"/>
          <p:nvPr/>
        </p:nvSpPr>
        <p:spPr>
          <a:xfrm>
            <a:off x="357158" y="571480"/>
            <a:ext cx="3071834" cy="338554"/>
          </a:xfrm>
          <a:prstGeom prst="rect">
            <a:avLst/>
          </a:prstGeom>
          <a:noFill/>
        </p:spPr>
        <p:txBody>
          <a:bodyPr wrap="square" rtlCol="0">
            <a:spAutoFit/>
          </a:bodyPr>
          <a:lstStyle/>
          <a:p>
            <a:r>
              <a:rPr lang="en-US" sz="1600" dirty="0">
                <a:solidFill>
                  <a:srgbClr val="FFFF00"/>
                </a:solidFill>
              </a:rPr>
              <a:t>Method principle</a:t>
            </a:r>
            <a:endParaRPr lang="ru-RU" sz="1600" dirty="0">
              <a:solidFill>
                <a:srgbClr val="FFFF00"/>
              </a:solidFill>
            </a:endParaRPr>
          </a:p>
        </p:txBody>
      </p:sp>
      <p:sp>
        <p:nvSpPr>
          <p:cNvPr id="5" name="TextBox 4"/>
          <p:cNvSpPr txBox="1"/>
          <p:nvPr/>
        </p:nvSpPr>
        <p:spPr>
          <a:xfrm>
            <a:off x="357158" y="857232"/>
            <a:ext cx="8501122" cy="523220"/>
          </a:xfrm>
          <a:prstGeom prst="rect">
            <a:avLst/>
          </a:prstGeom>
          <a:noFill/>
        </p:spPr>
        <p:txBody>
          <a:bodyPr wrap="square" rtlCol="0">
            <a:spAutoFit/>
          </a:bodyPr>
          <a:lstStyle/>
          <a:p>
            <a:r>
              <a:rPr lang="en-US" sz="1400" dirty="0"/>
              <a:t>Based on the registration of the dynamics of the accumulation of iodine radionuclides by the functioning tissue of the thyroid gland according to a certain time program.</a:t>
            </a:r>
            <a:endParaRPr lang="ru-RU" sz="1400" dirty="0"/>
          </a:p>
        </p:txBody>
      </p:sp>
      <p:sp>
        <p:nvSpPr>
          <p:cNvPr id="6" name="TextBox 5"/>
          <p:cNvSpPr txBox="1"/>
          <p:nvPr/>
        </p:nvSpPr>
        <p:spPr>
          <a:xfrm>
            <a:off x="428596" y="1357298"/>
            <a:ext cx="1357322" cy="338554"/>
          </a:xfrm>
          <a:prstGeom prst="rect">
            <a:avLst/>
          </a:prstGeom>
          <a:noFill/>
        </p:spPr>
        <p:txBody>
          <a:bodyPr wrap="square" rtlCol="0">
            <a:spAutoFit/>
          </a:bodyPr>
          <a:lstStyle/>
          <a:p>
            <a:r>
              <a:rPr lang="en-US" sz="1600" dirty="0">
                <a:solidFill>
                  <a:srgbClr val="FFFF00"/>
                </a:solidFill>
              </a:rPr>
              <a:t>RFP</a:t>
            </a:r>
            <a:r>
              <a:rPr lang="ru-RU" sz="1600" dirty="0">
                <a:solidFill>
                  <a:srgbClr val="FFFF00"/>
                </a:solidFill>
              </a:rPr>
              <a:t> </a:t>
            </a:r>
          </a:p>
        </p:txBody>
      </p:sp>
      <p:sp>
        <p:nvSpPr>
          <p:cNvPr id="7" name="TextBox 6"/>
          <p:cNvSpPr txBox="1"/>
          <p:nvPr/>
        </p:nvSpPr>
        <p:spPr>
          <a:xfrm>
            <a:off x="428596" y="1643050"/>
            <a:ext cx="7072362" cy="307777"/>
          </a:xfrm>
          <a:prstGeom prst="rect">
            <a:avLst/>
          </a:prstGeom>
          <a:noFill/>
        </p:spPr>
        <p:txBody>
          <a:bodyPr wrap="square" rtlCol="0">
            <a:spAutoFit/>
          </a:bodyPr>
          <a:lstStyle/>
          <a:p>
            <a:r>
              <a:rPr lang="en-US" sz="1400" dirty="0"/>
              <a:t>¹²³I, ¹³¹I. More often ¹²³I T1 / 2 - 13.3 hours, pure γ-emitter.</a:t>
            </a:r>
            <a:endParaRPr lang="ru-RU" sz="1400" dirty="0"/>
          </a:p>
        </p:txBody>
      </p:sp>
      <p:sp>
        <p:nvSpPr>
          <p:cNvPr id="8" name="TextBox 7"/>
          <p:cNvSpPr txBox="1"/>
          <p:nvPr/>
        </p:nvSpPr>
        <p:spPr>
          <a:xfrm>
            <a:off x="535753" y="1894150"/>
            <a:ext cx="2714644" cy="338554"/>
          </a:xfrm>
          <a:prstGeom prst="rect">
            <a:avLst/>
          </a:prstGeom>
          <a:noFill/>
        </p:spPr>
        <p:txBody>
          <a:bodyPr wrap="square" rtlCol="0">
            <a:spAutoFit/>
          </a:bodyPr>
          <a:lstStyle/>
          <a:p>
            <a:r>
              <a:rPr lang="en-US" sz="1600" dirty="0">
                <a:solidFill>
                  <a:srgbClr val="FFFF00"/>
                </a:solidFill>
              </a:rPr>
              <a:t>Indications:</a:t>
            </a:r>
            <a:endParaRPr lang="ru-RU" sz="1600" dirty="0">
              <a:solidFill>
                <a:srgbClr val="FFFF00"/>
              </a:solidFill>
            </a:endParaRPr>
          </a:p>
        </p:txBody>
      </p:sp>
      <p:sp>
        <p:nvSpPr>
          <p:cNvPr id="9" name="TextBox 8"/>
          <p:cNvSpPr txBox="1"/>
          <p:nvPr/>
        </p:nvSpPr>
        <p:spPr>
          <a:xfrm>
            <a:off x="357158" y="2214554"/>
            <a:ext cx="8286808" cy="738664"/>
          </a:xfrm>
          <a:prstGeom prst="rect">
            <a:avLst/>
          </a:prstGeom>
          <a:noFill/>
        </p:spPr>
        <p:txBody>
          <a:bodyPr wrap="square" rtlCol="0">
            <a:spAutoFit/>
          </a:bodyPr>
          <a:lstStyle/>
          <a:p>
            <a:pPr marL="342900" indent="-342900"/>
            <a:r>
              <a:rPr lang="en-US" sz="1400" dirty="0"/>
              <a:t>Assessment of the functional state of the thyroid gland function (</a:t>
            </a:r>
            <a:r>
              <a:rPr lang="en-US" sz="1400" dirty="0" err="1"/>
              <a:t>euthyroidism</a:t>
            </a:r>
            <a:r>
              <a:rPr lang="en-US" sz="1400" dirty="0"/>
              <a:t>, hyperthyroidism, hypothyroidism) in the case of thyroid pathology and in cases of diseases of other organs and endocrine disorders.</a:t>
            </a:r>
            <a:endParaRPr lang="ru-RU" sz="1400" dirty="0"/>
          </a:p>
        </p:txBody>
      </p:sp>
      <p:sp>
        <p:nvSpPr>
          <p:cNvPr id="10" name="TextBox 9"/>
          <p:cNvSpPr txBox="1"/>
          <p:nvPr/>
        </p:nvSpPr>
        <p:spPr>
          <a:xfrm>
            <a:off x="535753" y="2933112"/>
            <a:ext cx="2214578" cy="338554"/>
          </a:xfrm>
          <a:prstGeom prst="rect">
            <a:avLst/>
          </a:prstGeom>
          <a:noFill/>
        </p:spPr>
        <p:txBody>
          <a:bodyPr wrap="square" rtlCol="0">
            <a:spAutoFit/>
          </a:bodyPr>
          <a:lstStyle/>
          <a:p>
            <a:r>
              <a:rPr lang="en-US" sz="1600" dirty="0">
                <a:solidFill>
                  <a:srgbClr val="FFFF00"/>
                </a:solidFill>
              </a:rPr>
              <a:t>Contraindications</a:t>
            </a:r>
            <a:r>
              <a:rPr lang="ru-RU" sz="1600" dirty="0">
                <a:solidFill>
                  <a:srgbClr val="FFFF00"/>
                </a:solidFill>
              </a:rPr>
              <a:t> </a:t>
            </a:r>
          </a:p>
        </p:txBody>
      </p:sp>
      <p:sp>
        <p:nvSpPr>
          <p:cNvPr id="11" name="TextBox 10"/>
          <p:cNvSpPr txBox="1"/>
          <p:nvPr/>
        </p:nvSpPr>
        <p:spPr>
          <a:xfrm>
            <a:off x="428596" y="3286124"/>
            <a:ext cx="8358246" cy="307777"/>
          </a:xfrm>
          <a:prstGeom prst="rect">
            <a:avLst/>
          </a:prstGeom>
          <a:noFill/>
        </p:spPr>
        <p:txBody>
          <a:bodyPr wrap="square" rtlCol="0">
            <a:spAutoFit/>
          </a:bodyPr>
          <a:lstStyle/>
          <a:p>
            <a:r>
              <a:rPr lang="en-US" sz="1400" dirty="0"/>
              <a:t>Pregnancy, lactation, childhood, severe liver and kidney damage.</a:t>
            </a:r>
            <a:endParaRPr lang="ru-RU" sz="1400" dirty="0"/>
          </a:p>
        </p:txBody>
      </p:sp>
      <p:sp>
        <p:nvSpPr>
          <p:cNvPr id="12" name="TextBox 11"/>
          <p:cNvSpPr txBox="1"/>
          <p:nvPr/>
        </p:nvSpPr>
        <p:spPr>
          <a:xfrm>
            <a:off x="500034" y="3571876"/>
            <a:ext cx="3857652" cy="338554"/>
          </a:xfrm>
          <a:prstGeom prst="rect">
            <a:avLst/>
          </a:prstGeom>
          <a:noFill/>
        </p:spPr>
        <p:txBody>
          <a:bodyPr wrap="square" rtlCol="0">
            <a:spAutoFit/>
          </a:bodyPr>
          <a:lstStyle/>
          <a:p>
            <a:r>
              <a:rPr lang="en-US" sz="1600" dirty="0">
                <a:solidFill>
                  <a:srgbClr val="FFFF00"/>
                </a:solidFill>
              </a:rPr>
              <a:t>Preparation for research.</a:t>
            </a:r>
            <a:endParaRPr lang="ru-RU" sz="1600" dirty="0">
              <a:solidFill>
                <a:srgbClr val="FFFF00"/>
              </a:solidFill>
            </a:endParaRPr>
          </a:p>
        </p:txBody>
      </p:sp>
      <p:sp>
        <p:nvSpPr>
          <p:cNvPr id="13" name="TextBox 12"/>
          <p:cNvSpPr txBox="1"/>
          <p:nvPr/>
        </p:nvSpPr>
        <p:spPr>
          <a:xfrm>
            <a:off x="357158" y="3786190"/>
            <a:ext cx="8643998" cy="2031325"/>
          </a:xfrm>
          <a:prstGeom prst="rect">
            <a:avLst/>
          </a:prstGeom>
          <a:noFill/>
        </p:spPr>
        <p:txBody>
          <a:bodyPr wrap="square" rtlCol="0">
            <a:spAutoFit/>
          </a:bodyPr>
          <a:lstStyle/>
          <a:p>
            <a:r>
              <a:rPr lang="en-US" sz="1400" dirty="0"/>
              <a:t>Avoiding medication, food, procedures that can lead to a blockage of the thyroid gland or a change in its function. These include:</a:t>
            </a:r>
          </a:p>
          <a:p>
            <a:r>
              <a:rPr lang="en-US" sz="1400" dirty="0"/>
              <a:t>1.taking iodine-containing preparations and food with a high iodine content, </a:t>
            </a:r>
            <a:r>
              <a:rPr lang="en-US" sz="1400" dirty="0" err="1"/>
              <a:t>Lugol's</a:t>
            </a:r>
            <a:r>
              <a:rPr lang="en-US" sz="1400" dirty="0"/>
              <a:t> solution, iodized salt, seaweed, skin treatment with iodine tincture)</a:t>
            </a:r>
          </a:p>
          <a:p>
            <a:r>
              <a:rPr lang="en-US" sz="1400" dirty="0"/>
              <a:t>2.conducting X-ray studies using iodine-containing contrast agents (</a:t>
            </a:r>
            <a:r>
              <a:rPr lang="en-US" sz="1400" dirty="0" err="1"/>
              <a:t>iodolinol</a:t>
            </a:r>
            <a:r>
              <a:rPr lang="en-US" sz="1400" dirty="0"/>
              <a:t>, </a:t>
            </a:r>
            <a:r>
              <a:rPr lang="en-US" sz="1400" dirty="0" err="1"/>
              <a:t>sergozin</a:t>
            </a:r>
            <a:r>
              <a:rPr lang="en-US" sz="1400" dirty="0"/>
              <a:t>, </a:t>
            </a:r>
            <a:r>
              <a:rPr lang="en-US" sz="1400" dirty="0" err="1"/>
              <a:t>bilitrast</a:t>
            </a:r>
            <a:r>
              <a:rPr lang="en-US" sz="1400" dirty="0"/>
              <a:t>, etc.)</a:t>
            </a:r>
          </a:p>
          <a:p>
            <a:r>
              <a:rPr lang="en-US" sz="1400" dirty="0"/>
              <a:t>3. taking bromine-containing drugs (medicine of </a:t>
            </a:r>
            <a:r>
              <a:rPr lang="en-US" sz="1400" dirty="0" err="1"/>
              <a:t>Bekhterev</a:t>
            </a:r>
            <a:r>
              <a:rPr lang="en-US" sz="1400" dirty="0"/>
              <a:t>, Pavlov, Charcot, etc.)</a:t>
            </a:r>
          </a:p>
          <a:p>
            <a:r>
              <a:rPr lang="en-US" sz="1400" dirty="0"/>
              <a:t>4.taking hormonal drugs (thyroid hormones, hormones of the pituitary gland, gonads, adrenal glands)</a:t>
            </a:r>
          </a:p>
          <a:p>
            <a:r>
              <a:rPr lang="en-US" sz="1400" dirty="0"/>
              <a:t>5.reception of </a:t>
            </a:r>
            <a:r>
              <a:rPr lang="en-US" sz="1400" dirty="0" err="1"/>
              <a:t>thyreostatics</a:t>
            </a:r>
            <a:r>
              <a:rPr lang="en-US" sz="1400" dirty="0"/>
              <a:t> (potassium </a:t>
            </a:r>
            <a:r>
              <a:rPr lang="en-US" sz="1400" dirty="0" err="1"/>
              <a:t>perchloride</a:t>
            </a:r>
            <a:r>
              <a:rPr lang="en-US" sz="1400" dirty="0"/>
              <a:t>, </a:t>
            </a:r>
            <a:r>
              <a:rPr lang="en-US" sz="1400" dirty="0" err="1"/>
              <a:t>methylthiourocyl.mercazolil</a:t>
            </a:r>
            <a:r>
              <a:rPr lang="en-US" sz="1400" dirty="0"/>
              <a:t>, etc.)</a:t>
            </a:r>
          </a:p>
          <a:p>
            <a:r>
              <a:rPr lang="en-US" sz="1400" dirty="0"/>
              <a:t>The study is possible in 1-2 months after the withdrawal of iodine- or bromine-containing drugs.</a:t>
            </a:r>
            <a:endParaRPr lang="ru-RU" sz="1400" dirty="0"/>
          </a:p>
        </p:txBody>
      </p:sp>
    </p:spTree>
    <p:extLst>
      <p:ext uri="{BB962C8B-B14F-4D97-AF65-F5344CB8AC3E}">
        <p14:creationId xmlns:p14="http://schemas.microsoft.com/office/powerpoint/2010/main" val="122053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Методика определения йоднакопительной способности ЩЖ 1 - нормальный тип кривой; 2 - гиперфункциональный; 3"/>
          <p:cNvPicPr>
            <a:picLocks noChangeAspect="1" noChangeArrowheads="1"/>
          </p:cNvPicPr>
          <p:nvPr/>
        </p:nvPicPr>
        <p:blipFill>
          <a:blip r:embed="rId2"/>
          <a:srcRect/>
          <a:stretch>
            <a:fillRect/>
          </a:stretch>
        </p:blipFill>
        <p:spPr bwMode="auto">
          <a:xfrm>
            <a:off x="714348" y="357166"/>
            <a:ext cx="7715302" cy="5786478"/>
          </a:xfrm>
          <a:prstGeom prst="rect">
            <a:avLst/>
          </a:prstGeom>
          <a:noFill/>
        </p:spPr>
      </p:pic>
    </p:spTree>
    <p:extLst>
      <p:ext uri="{BB962C8B-B14F-4D97-AF65-F5344CB8AC3E}">
        <p14:creationId xmlns:p14="http://schemas.microsoft.com/office/powerpoint/2010/main" val="801190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290" y="214290"/>
            <a:ext cx="6429420" cy="461665"/>
          </a:xfrm>
          <a:prstGeom prst="rect">
            <a:avLst/>
          </a:prstGeom>
          <a:noFill/>
        </p:spPr>
        <p:txBody>
          <a:bodyPr wrap="square" rtlCol="0">
            <a:spAutoFit/>
          </a:bodyPr>
          <a:lstStyle/>
          <a:p>
            <a:pPr algn="ctr"/>
            <a:r>
              <a:rPr lang="en-US" sz="2400" dirty="0">
                <a:solidFill>
                  <a:srgbClr val="FFFF00"/>
                </a:solidFill>
              </a:rPr>
              <a:t>Test grip with ⁹⁹m</a:t>
            </a:r>
            <a:r>
              <a:rPr lang="ru-RU" sz="2400" dirty="0">
                <a:solidFill>
                  <a:srgbClr val="FFFF00"/>
                </a:solidFill>
              </a:rPr>
              <a:t>Тс-</a:t>
            </a:r>
            <a:r>
              <a:rPr lang="en-US" sz="2400" dirty="0" err="1">
                <a:solidFill>
                  <a:srgbClr val="FFFF00"/>
                </a:solidFill>
              </a:rPr>
              <a:t>pertechnetate</a:t>
            </a:r>
            <a:endParaRPr lang="ru-RU" dirty="0"/>
          </a:p>
        </p:txBody>
      </p:sp>
      <p:sp>
        <p:nvSpPr>
          <p:cNvPr id="3" name="TextBox 2"/>
          <p:cNvSpPr txBox="1"/>
          <p:nvPr/>
        </p:nvSpPr>
        <p:spPr>
          <a:xfrm>
            <a:off x="501994" y="1054886"/>
            <a:ext cx="3429024" cy="369332"/>
          </a:xfrm>
          <a:prstGeom prst="rect">
            <a:avLst/>
          </a:prstGeom>
          <a:noFill/>
        </p:spPr>
        <p:txBody>
          <a:bodyPr wrap="square" rtlCol="0">
            <a:spAutoFit/>
          </a:bodyPr>
          <a:lstStyle/>
          <a:p>
            <a:r>
              <a:rPr lang="en-US" dirty="0">
                <a:solidFill>
                  <a:srgbClr val="FFFF00"/>
                </a:solidFill>
              </a:rPr>
              <a:t>The principle of the technique.</a:t>
            </a:r>
            <a:endParaRPr lang="ru-RU" dirty="0">
              <a:solidFill>
                <a:srgbClr val="FFFF00"/>
              </a:solidFill>
            </a:endParaRPr>
          </a:p>
        </p:txBody>
      </p:sp>
      <p:sp>
        <p:nvSpPr>
          <p:cNvPr id="4" name="TextBox 3"/>
          <p:cNvSpPr txBox="1"/>
          <p:nvPr/>
        </p:nvSpPr>
        <p:spPr>
          <a:xfrm>
            <a:off x="428596" y="1500174"/>
            <a:ext cx="8572560" cy="1323439"/>
          </a:xfrm>
          <a:prstGeom prst="rect">
            <a:avLst/>
          </a:prstGeom>
          <a:noFill/>
        </p:spPr>
        <p:txBody>
          <a:bodyPr wrap="square" rtlCol="0">
            <a:spAutoFit/>
          </a:bodyPr>
          <a:lstStyle/>
          <a:p>
            <a:r>
              <a:rPr lang="en-US" sz="1600" dirty="0"/>
              <a:t>Based on the similarity in the accumulation of the thyroid gland of iodine and </a:t>
            </a:r>
            <a:r>
              <a:rPr lang="en-US" sz="1600" dirty="0" err="1"/>
              <a:t>pertechnetate</a:t>
            </a:r>
            <a:r>
              <a:rPr lang="en-US" sz="1600" dirty="0"/>
              <a:t> ions. At an early stage of its presence in the body, ⁹⁹</a:t>
            </a:r>
            <a:r>
              <a:rPr lang="en-US" sz="1600" dirty="0" err="1"/>
              <a:t>mTc-pertechnetate</a:t>
            </a:r>
            <a:r>
              <a:rPr lang="en-US" sz="1600" dirty="0"/>
              <a:t> is absorbed by thyroid cells in the same way as iodide, and participates in the inorganic phase of iodine metabolism. It does not take part in the organic phase and the synthesis of thyroid hormones and reflects the blood supply of the thyroid gland and the permeability of cell membranes.</a:t>
            </a:r>
            <a:endParaRPr lang="ru-RU" sz="1600" dirty="0"/>
          </a:p>
        </p:txBody>
      </p:sp>
      <p:sp>
        <p:nvSpPr>
          <p:cNvPr id="5" name="TextBox 4"/>
          <p:cNvSpPr txBox="1"/>
          <p:nvPr/>
        </p:nvSpPr>
        <p:spPr>
          <a:xfrm>
            <a:off x="611560" y="3143248"/>
            <a:ext cx="2071702" cy="338554"/>
          </a:xfrm>
          <a:prstGeom prst="rect">
            <a:avLst/>
          </a:prstGeom>
          <a:noFill/>
        </p:spPr>
        <p:txBody>
          <a:bodyPr wrap="square" rtlCol="0">
            <a:spAutoFit/>
          </a:bodyPr>
          <a:lstStyle/>
          <a:p>
            <a:r>
              <a:rPr lang="en-US" sz="1600" dirty="0">
                <a:solidFill>
                  <a:srgbClr val="FFFF00"/>
                </a:solidFill>
              </a:rPr>
              <a:t>Indications</a:t>
            </a:r>
            <a:endParaRPr lang="ru-RU" sz="1600" dirty="0">
              <a:solidFill>
                <a:srgbClr val="FFFF00"/>
              </a:solidFill>
            </a:endParaRPr>
          </a:p>
        </p:txBody>
      </p:sp>
      <p:sp>
        <p:nvSpPr>
          <p:cNvPr id="6" name="TextBox 5"/>
          <p:cNvSpPr txBox="1"/>
          <p:nvPr/>
        </p:nvSpPr>
        <p:spPr>
          <a:xfrm>
            <a:off x="357158" y="3571876"/>
            <a:ext cx="8001056" cy="338554"/>
          </a:xfrm>
          <a:prstGeom prst="rect">
            <a:avLst/>
          </a:prstGeom>
          <a:noFill/>
        </p:spPr>
        <p:txBody>
          <a:bodyPr wrap="square" rtlCol="0">
            <a:spAutoFit/>
          </a:bodyPr>
          <a:lstStyle/>
          <a:p>
            <a:r>
              <a:rPr lang="en-US" sz="1600" dirty="0"/>
              <a:t>Hyperthyroidism, recurrence of goiter after surgery.</a:t>
            </a:r>
            <a:endParaRPr lang="ru-RU" sz="1600" dirty="0"/>
          </a:p>
        </p:txBody>
      </p:sp>
      <p:sp>
        <p:nvSpPr>
          <p:cNvPr id="7" name="TextBox 6"/>
          <p:cNvSpPr txBox="1"/>
          <p:nvPr/>
        </p:nvSpPr>
        <p:spPr>
          <a:xfrm>
            <a:off x="500034" y="4572008"/>
            <a:ext cx="2786082" cy="338554"/>
          </a:xfrm>
          <a:prstGeom prst="rect">
            <a:avLst/>
          </a:prstGeom>
          <a:noFill/>
        </p:spPr>
        <p:txBody>
          <a:bodyPr wrap="square" rtlCol="0">
            <a:spAutoFit/>
          </a:bodyPr>
          <a:lstStyle/>
          <a:p>
            <a:r>
              <a:rPr lang="en-US" sz="1600" dirty="0">
                <a:solidFill>
                  <a:srgbClr val="FFFF00"/>
                </a:solidFill>
              </a:rPr>
              <a:t>Evaluation of results</a:t>
            </a:r>
            <a:endParaRPr lang="ru-RU" sz="1600" dirty="0">
              <a:solidFill>
                <a:srgbClr val="FFFF00"/>
              </a:solidFill>
            </a:endParaRPr>
          </a:p>
        </p:txBody>
      </p:sp>
      <p:sp>
        <p:nvSpPr>
          <p:cNvPr id="8" name="TextBox 7"/>
          <p:cNvSpPr txBox="1"/>
          <p:nvPr/>
        </p:nvSpPr>
        <p:spPr>
          <a:xfrm>
            <a:off x="428596" y="5000636"/>
            <a:ext cx="8429684" cy="830997"/>
          </a:xfrm>
          <a:prstGeom prst="rect">
            <a:avLst/>
          </a:prstGeom>
          <a:noFill/>
        </p:spPr>
        <p:txBody>
          <a:bodyPr wrap="square" rtlCol="0">
            <a:spAutoFit/>
          </a:bodyPr>
          <a:lstStyle/>
          <a:p>
            <a:r>
              <a:rPr lang="en-US" sz="1600" dirty="0"/>
              <a:t>Normally, the accumulation of ⁹⁹</a:t>
            </a:r>
            <a:r>
              <a:rPr lang="en-US" sz="1600" dirty="0" err="1"/>
              <a:t>mTc-pertechnetate</a:t>
            </a:r>
            <a:r>
              <a:rPr lang="en-US" sz="1600" dirty="0"/>
              <a:t> in the thyroid gland is up to 6%. With hyperthyroidism, it is significantly higher than 6%. In hypothyroidism, this test is not very informative.</a:t>
            </a:r>
            <a:endParaRPr lang="ru-RU" sz="1600" dirty="0"/>
          </a:p>
        </p:txBody>
      </p:sp>
    </p:spTree>
    <p:extLst>
      <p:ext uri="{BB962C8B-B14F-4D97-AF65-F5344CB8AC3E}">
        <p14:creationId xmlns:p14="http://schemas.microsoft.com/office/powerpoint/2010/main" val="236071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4414" y="285728"/>
            <a:ext cx="7286676" cy="461665"/>
          </a:xfrm>
          <a:prstGeom prst="rect">
            <a:avLst/>
          </a:prstGeom>
          <a:noFill/>
        </p:spPr>
        <p:txBody>
          <a:bodyPr wrap="square" rtlCol="0">
            <a:spAutoFit/>
          </a:bodyPr>
          <a:lstStyle/>
          <a:p>
            <a:pPr algn="ctr"/>
            <a:r>
              <a:rPr lang="en-US" sz="2400" dirty="0">
                <a:solidFill>
                  <a:srgbClr val="FFFF00"/>
                </a:solidFill>
              </a:rPr>
              <a:t>Scanning and scintigraphy of the thyroid gland.</a:t>
            </a:r>
            <a:endParaRPr lang="ru-RU" sz="2400" dirty="0">
              <a:solidFill>
                <a:srgbClr val="FFFF00"/>
              </a:solidFill>
            </a:endParaRPr>
          </a:p>
        </p:txBody>
      </p:sp>
      <p:sp>
        <p:nvSpPr>
          <p:cNvPr id="5" name="TextBox 4"/>
          <p:cNvSpPr txBox="1"/>
          <p:nvPr/>
        </p:nvSpPr>
        <p:spPr>
          <a:xfrm>
            <a:off x="500034" y="3714752"/>
            <a:ext cx="8143932" cy="2308324"/>
          </a:xfrm>
          <a:prstGeom prst="rect">
            <a:avLst/>
          </a:prstGeom>
          <a:noFill/>
        </p:spPr>
        <p:txBody>
          <a:bodyPr wrap="square" rtlCol="0">
            <a:spAutoFit/>
          </a:bodyPr>
          <a:lstStyle/>
          <a:p>
            <a:r>
              <a:rPr lang="en-US" sz="1600" dirty="0"/>
              <a:t>1.determination of the anatomical and topographic features of the thyroid gland (shape, size, contours)</a:t>
            </a:r>
          </a:p>
          <a:p>
            <a:r>
              <a:rPr lang="en-US" sz="1600" dirty="0"/>
              <a:t>2. identification of ectopically located elements of the thyroid parenchyma (</a:t>
            </a:r>
            <a:r>
              <a:rPr lang="en-US" sz="1600" dirty="0" err="1"/>
              <a:t>subligual</a:t>
            </a:r>
            <a:r>
              <a:rPr lang="en-US" sz="1600" dirty="0"/>
              <a:t>, behind the breastbone, etc.);</a:t>
            </a:r>
          </a:p>
          <a:p>
            <a:r>
              <a:rPr lang="en-US" sz="1600" dirty="0"/>
              <a:t>3. study of its relationship with surrounding tissues;</a:t>
            </a:r>
          </a:p>
          <a:p>
            <a:r>
              <a:rPr lang="en-US" sz="1600" dirty="0"/>
              <a:t>4. determination of the presence of nodes and their differentiation;</a:t>
            </a:r>
          </a:p>
          <a:p>
            <a:r>
              <a:rPr lang="en-US" sz="1600" dirty="0"/>
              <a:t>5.diagnostics of malignant tumors and the extent of their spread (presence of metastases)</a:t>
            </a:r>
          </a:p>
          <a:p>
            <a:r>
              <a:rPr lang="en-US" sz="1600" dirty="0"/>
              <a:t>6.dynamic monitoring of the pathological process and the effectiveness of the therapy</a:t>
            </a:r>
          </a:p>
          <a:p>
            <a:r>
              <a:rPr lang="en-US" sz="1600" dirty="0"/>
              <a:t>7. timely detection of goiter recurrence after treatment.</a:t>
            </a:r>
            <a:endParaRPr lang="ru-RU" sz="1600" dirty="0"/>
          </a:p>
        </p:txBody>
      </p:sp>
      <p:sp>
        <p:nvSpPr>
          <p:cNvPr id="6" name="TextBox 5"/>
          <p:cNvSpPr txBox="1"/>
          <p:nvPr/>
        </p:nvSpPr>
        <p:spPr>
          <a:xfrm>
            <a:off x="428596" y="714356"/>
            <a:ext cx="2928958" cy="369332"/>
          </a:xfrm>
          <a:prstGeom prst="rect">
            <a:avLst/>
          </a:prstGeom>
          <a:noFill/>
        </p:spPr>
        <p:txBody>
          <a:bodyPr wrap="square" rtlCol="0">
            <a:spAutoFit/>
          </a:bodyPr>
          <a:lstStyle/>
          <a:p>
            <a:r>
              <a:rPr lang="en-US" dirty="0">
                <a:solidFill>
                  <a:srgbClr val="FFFF00"/>
                </a:solidFill>
              </a:rPr>
              <a:t>Method principle</a:t>
            </a:r>
            <a:endParaRPr lang="ru-RU" dirty="0">
              <a:solidFill>
                <a:srgbClr val="FFFF00"/>
              </a:solidFill>
            </a:endParaRPr>
          </a:p>
        </p:txBody>
      </p:sp>
      <p:sp>
        <p:nvSpPr>
          <p:cNvPr id="7" name="TextBox 6"/>
          <p:cNvSpPr txBox="1"/>
          <p:nvPr/>
        </p:nvSpPr>
        <p:spPr>
          <a:xfrm>
            <a:off x="642910" y="3357562"/>
            <a:ext cx="2500330" cy="400110"/>
          </a:xfrm>
          <a:prstGeom prst="rect">
            <a:avLst/>
          </a:prstGeom>
          <a:noFill/>
        </p:spPr>
        <p:txBody>
          <a:bodyPr wrap="square" rtlCol="0">
            <a:spAutoFit/>
          </a:bodyPr>
          <a:lstStyle/>
          <a:p>
            <a:r>
              <a:rPr lang="en-US" sz="2000" dirty="0">
                <a:solidFill>
                  <a:srgbClr val="FFFF00"/>
                </a:solidFill>
              </a:rPr>
              <a:t>Indications:</a:t>
            </a:r>
            <a:endParaRPr lang="ru-RU" dirty="0"/>
          </a:p>
        </p:txBody>
      </p:sp>
      <p:sp>
        <p:nvSpPr>
          <p:cNvPr id="8" name="TextBox 7"/>
          <p:cNvSpPr txBox="1"/>
          <p:nvPr/>
        </p:nvSpPr>
        <p:spPr>
          <a:xfrm>
            <a:off x="500034" y="1071546"/>
            <a:ext cx="8215370" cy="830997"/>
          </a:xfrm>
          <a:prstGeom prst="rect">
            <a:avLst/>
          </a:prstGeom>
          <a:noFill/>
        </p:spPr>
        <p:txBody>
          <a:bodyPr wrap="square" rtlCol="0">
            <a:spAutoFit/>
          </a:bodyPr>
          <a:lstStyle/>
          <a:p>
            <a:r>
              <a:rPr lang="en-US" sz="1600" dirty="0"/>
              <a:t>is based on the registration of γ-radiation of </a:t>
            </a:r>
            <a:r>
              <a:rPr lang="en-US" sz="1600" dirty="0" err="1"/>
              <a:t>thyrotropic</a:t>
            </a:r>
            <a:r>
              <a:rPr lang="en-US" sz="1600" dirty="0"/>
              <a:t> RFP in the form of a line or digital line-by-line image during scanning or </a:t>
            </a:r>
            <a:r>
              <a:rPr lang="en-US" sz="1600" dirty="0" err="1"/>
              <a:t>scintigraphic</a:t>
            </a:r>
            <a:r>
              <a:rPr lang="en-US" sz="1600" dirty="0"/>
              <a:t> - on a gamma camera. The density of shading and scintillation flares is in direct proportion to the degree of RFP accumulation.</a:t>
            </a:r>
            <a:endParaRPr lang="ru-RU" sz="1600" dirty="0"/>
          </a:p>
        </p:txBody>
      </p:sp>
      <p:sp>
        <p:nvSpPr>
          <p:cNvPr id="9" name="TextBox 8"/>
          <p:cNvSpPr txBox="1"/>
          <p:nvPr/>
        </p:nvSpPr>
        <p:spPr>
          <a:xfrm>
            <a:off x="678629" y="2273850"/>
            <a:ext cx="1071570" cy="369332"/>
          </a:xfrm>
          <a:prstGeom prst="rect">
            <a:avLst/>
          </a:prstGeom>
          <a:noFill/>
        </p:spPr>
        <p:txBody>
          <a:bodyPr wrap="square" rtlCol="0">
            <a:spAutoFit/>
          </a:bodyPr>
          <a:lstStyle/>
          <a:p>
            <a:r>
              <a:rPr lang="en-US" b="1" dirty="0">
                <a:solidFill>
                  <a:srgbClr val="FFFF00"/>
                </a:solidFill>
              </a:rPr>
              <a:t>RFP</a:t>
            </a:r>
            <a:endParaRPr lang="ru-RU" dirty="0">
              <a:solidFill>
                <a:srgbClr val="FFFF00"/>
              </a:solidFill>
            </a:endParaRPr>
          </a:p>
        </p:txBody>
      </p:sp>
      <p:sp>
        <p:nvSpPr>
          <p:cNvPr id="10" name="TextBox 9"/>
          <p:cNvSpPr txBox="1"/>
          <p:nvPr/>
        </p:nvSpPr>
        <p:spPr>
          <a:xfrm>
            <a:off x="571472" y="2643182"/>
            <a:ext cx="5643602" cy="369332"/>
          </a:xfrm>
          <a:prstGeom prst="rect">
            <a:avLst/>
          </a:prstGeom>
          <a:noFill/>
        </p:spPr>
        <p:txBody>
          <a:bodyPr wrap="square" rtlCol="0">
            <a:spAutoFit/>
          </a:bodyPr>
          <a:lstStyle/>
          <a:p>
            <a:r>
              <a:rPr lang="en-US" dirty="0"/>
              <a:t>sodium iodide (131J) or 99mTc-pertechnetate.</a:t>
            </a:r>
            <a:endParaRPr lang="ru-RU" dirty="0"/>
          </a:p>
        </p:txBody>
      </p:sp>
    </p:spTree>
    <p:extLst>
      <p:ext uri="{BB962C8B-B14F-4D97-AF65-F5344CB8AC3E}">
        <p14:creationId xmlns:p14="http://schemas.microsoft.com/office/powerpoint/2010/main" val="50551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AutoShape 4" descr="Картинки по запросу Сканирование и сцинтиграфия щитовидной желез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7414" name="Picture 6" descr="Картинки по запросу Сканирование и сцинтиграфия щитовидной железы."/>
          <p:cNvPicPr>
            <a:picLocks noChangeAspect="1" noChangeArrowheads="1"/>
          </p:cNvPicPr>
          <p:nvPr/>
        </p:nvPicPr>
        <p:blipFill>
          <a:blip r:embed="rId2"/>
          <a:srcRect/>
          <a:stretch>
            <a:fillRect/>
          </a:stretch>
        </p:blipFill>
        <p:spPr bwMode="auto">
          <a:xfrm>
            <a:off x="1142976" y="214290"/>
            <a:ext cx="7063803" cy="3071834"/>
          </a:xfrm>
          <a:prstGeom prst="rect">
            <a:avLst/>
          </a:prstGeom>
          <a:noFill/>
        </p:spPr>
      </p:pic>
      <p:pic>
        <p:nvPicPr>
          <p:cNvPr id="17416" name="Picture 8" descr="Картинки по запросу Сканирование и сцинтиграфия щитовидной железы."/>
          <p:cNvPicPr>
            <a:picLocks noChangeAspect="1" noChangeArrowheads="1"/>
          </p:cNvPicPr>
          <p:nvPr/>
        </p:nvPicPr>
        <p:blipFill>
          <a:blip r:embed="rId3"/>
          <a:srcRect/>
          <a:stretch>
            <a:fillRect/>
          </a:stretch>
        </p:blipFill>
        <p:spPr bwMode="auto">
          <a:xfrm>
            <a:off x="2428860" y="3429000"/>
            <a:ext cx="4762500" cy="3257550"/>
          </a:xfrm>
          <a:prstGeom prst="rect">
            <a:avLst/>
          </a:prstGeom>
          <a:noFill/>
        </p:spPr>
      </p:pic>
    </p:spTree>
    <p:extLst>
      <p:ext uri="{BB962C8B-B14F-4D97-AF65-F5344CB8AC3E}">
        <p14:creationId xmlns:p14="http://schemas.microsoft.com/office/powerpoint/2010/main" val="2821704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7504" y="0"/>
            <a:ext cx="8579296" cy="561536"/>
          </a:xfrm>
        </p:spPr>
        <p:txBody>
          <a:bodyPr/>
          <a:lstStyle/>
          <a:p>
            <a:br>
              <a:rPr lang="ru-RU" dirty="0"/>
            </a:br>
            <a:endParaRPr lang="uk-UA" dirty="0"/>
          </a:p>
        </p:txBody>
      </p:sp>
      <p:sp>
        <p:nvSpPr>
          <p:cNvPr id="5" name="Объект 4"/>
          <p:cNvSpPr>
            <a:spLocks noGrp="1"/>
          </p:cNvSpPr>
          <p:nvPr>
            <p:ph sz="half" idx="1"/>
          </p:nvPr>
        </p:nvSpPr>
        <p:spPr>
          <a:xfrm>
            <a:off x="1" y="44624"/>
            <a:ext cx="9108504" cy="6813375"/>
          </a:xfrm>
        </p:spPr>
        <p:txBody>
          <a:bodyPr>
            <a:noAutofit/>
          </a:bodyPr>
          <a:lstStyle/>
          <a:p>
            <a:pPr marL="68580" indent="0">
              <a:buNone/>
            </a:pPr>
            <a:r>
              <a:rPr lang="en-US" sz="1600" dirty="0">
                <a:solidFill>
                  <a:srgbClr val="FFFF00"/>
                </a:solidFill>
                <a:latin typeface="Arial" panose="020B0604020202020204" pitchFamily="34" charset="0"/>
                <a:cs typeface="Arial" panose="020B0604020202020204" pitchFamily="34" charset="0"/>
              </a:rPr>
              <a:t>RADIONUCLIDE METHODS IN VITRO</a:t>
            </a:r>
          </a:p>
          <a:p>
            <a:pPr marL="68580" indent="0">
              <a:buNone/>
            </a:pPr>
            <a:r>
              <a:rPr lang="en-US" sz="1600" dirty="0">
                <a:latin typeface="Arial" panose="020B0604020202020204" pitchFamily="34" charset="0"/>
                <a:cs typeface="Arial" panose="020B0604020202020204" pitchFamily="34" charset="0"/>
              </a:rPr>
              <a:t>presented by </a:t>
            </a:r>
            <a:r>
              <a:rPr lang="en-US" sz="1600" dirty="0" err="1">
                <a:latin typeface="Arial" panose="020B0604020202020204" pitchFamily="34" charset="0"/>
                <a:cs typeface="Arial" panose="020B0604020202020204" pitchFamily="34" charset="0"/>
              </a:rPr>
              <a:t>radioimmunological</a:t>
            </a:r>
            <a:r>
              <a:rPr lang="en-US" sz="1600" dirty="0">
                <a:latin typeface="Arial" panose="020B0604020202020204" pitchFamily="34" charset="0"/>
                <a:cs typeface="Arial" panose="020B0604020202020204" pitchFamily="34" charset="0"/>
              </a:rPr>
              <a:t> analysis of the organic phase of the immune metabolism of iodine, the main indicator of which is the assessment of the synthesis of thyroid hormone. </a:t>
            </a:r>
          </a:p>
          <a:p>
            <a:pPr marL="68580" indent="0">
              <a:buNone/>
            </a:pPr>
            <a:r>
              <a:rPr lang="en-US" sz="1600" dirty="0">
                <a:latin typeface="Arial" panose="020B0604020202020204" pitchFamily="34" charset="0"/>
                <a:cs typeface="Arial" panose="020B0604020202020204" pitchFamily="34" charset="0"/>
              </a:rPr>
              <a:t>It is the level of thyroid hormones in the blood, the violation of hormonal homeostasis that determines its functional status as </a:t>
            </a:r>
            <a:r>
              <a:rPr lang="en-US" sz="1600" dirty="0" err="1">
                <a:latin typeface="Arial" panose="020B0604020202020204" pitchFamily="34" charset="0"/>
                <a:cs typeface="Arial" panose="020B0604020202020204" pitchFamily="34" charset="0"/>
              </a:rPr>
              <a:t>eu</a:t>
            </a:r>
            <a:r>
              <a:rPr lang="en-US" sz="1600" dirty="0">
                <a:latin typeface="Arial" panose="020B0604020202020204" pitchFamily="34" charset="0"/>
                <a:cs typeface="Arial" panose="020B0604020202020204" pitchFamily="34" charset="0"/>
              </a:rPr>
              <a:t>-, hypo- or </a:t>
            </a:r>
            <a:r>
              <a:rPr lang="en-US" sz="1600" dirty="0" err="1">
                <a:latin typeface="Arial" panose="020B0604020202020204" pitchFamily="34" charset="0"/>
                <a:cs typeface="Arial" panose="020B0604020202020204" pitchFamily="34" charset="0"/>
              </a:rPr>
              <a:t>hyperthyroidism.Iodine</a:t>
            </a:r>
            <a:r>
              <a:rPr lang="en-US" sz="1600" dirty="0">
                <a:latin typeface="Arial" panose="020B0604020202020204" pitchFamily="34" charset="0"/>
                <a:cs typeface="Arial" panose="020B0604020202020204" pitchFamily="34" charset="0"/>
              </a:rPr>
              <a:t> is the main element in the synthesis of thyroid </a:t>
            </a:r>
            <a:r>
              <a:rPr lang="en-US" sz="1600" dirty="0" err="1">
                <a:latin typeface="Arial" panose="020B0604020202020204" pitchFamily="34" charset="0"/>
                <a:cs typeface="Arial" panose="020B0604020202020204" pitchFamily="34" charset="0"/>
              </a:rPr>
              <a:t>homones</a:t>
            </a:r>
            <a:r>
              <a:rPr lang="en-US" sz="1600" dirty="0">
                <a:latin typeface="Arial" panose="020B0604020202020204" pitchFamily="34" charset="0"/>
                <a:cs typeface="Arial" panose="020B0604020202020204" pitchFamily="34" charset="0"/>
              </a:rPr>
              <a:t>, it comes in an inorganic form from the outside (alimentary). </a:t>
            </a:r>
          </a:p>
          <a:p>
            <a:pPr marL="68580" indent="0">
              <a:buNone/>
            </a:pPr>
            <a:r>
              <a:rPr lang="en-US" sz="1600" dirty="0">
                <a:latin typeface="Arial" panose="020B0604020202020204" pitchFamily="34" charset="0"/>
                <a:cs typeface="Arial" panose="020B0604020202020204" pitchFamily="34" charset="0"/>
              </a:rPr>
              <a:t>The amount of assimilated iodine depends on the functional state of the thyroid gland, in which </a:t>
            </a:r>
            <a:r>
              <a:rPr lang="en-US" sz="1600" dirty="0" err="1">
                <a:latin typeface="Arial" panose="020B0604020202020204" pitchFamily="34" charset="0"/>
                <a:cs typeface="Arial" panose="020B0604020202020204" pitchFamily="34" charset="0"/>
              </a:rPr>
              <a:t>thyrocytes</a:t>
            </a:r>
            <a:r>
              <a:rPr lang="en-US" sz="1600" dirty="0">
                <a:latin typeface="Arial" panose="020B0604020202020204" pitchFamily="34" charset="0"/>
                <a:cs typeface="Arial" panose="020B0604020202020204" pitchFamily="34" charset="0"/>
              </a:rPr>
              <a:t> convert iodide into atomic iodine with its subsequent incorporation into the molecules of </a:t>
            </a:r>
            <a:r>
              <a:rPr lang="en-US" sz="1600" dirty="0" err="1">
                <a:latin typeface="Arial" panose="020B0604020202020204" pitchFamily="34" charset="0"/>
                <a:cs typeface="Arial" panose="020B0604020202020204" pitchFamily="34" charset="0"/>
              </a:rPr>
              <a:t>monoiodotyrosine</a:t>
            </a:r>
            <a:r>
              <a:rPr lang="en-US" sz="1600" dirty="0">
                <a:latin typeface="Arial" panose="020B0604020202020204" pitchFamily="34" charset="0"/>
                <a:cs typeface="Arial" panose="020B0604020202020204" pitchFamily="34" charset="0"/>
              </a:rPr>
              <a:t> (MIT) and diiodotyrosine (DYT). </a:t>
            </a:r>
          </a:p>
          <a:p>
            <a:pPr marL="68580" indent="0">
              <a:buNone/>
            </a:pPr>
            <a:r>
              <a:rPr lang="en-US" sz="1600" dirty="0">
                <a:latin typeface="Arial" panose="020B0604020202020204" pitchFamily="34" charset="0"/>
                <a:cs typeface="Arial" panose="020B0604020202020204" pitchFamily="34" charset="0"/>
              </a:rPr>
              <a:t>Under the influence of the enzyme peroxidase, they condense into </a:t>
            </a:r>
            <a:r>
              <a:rPr lang="en-US" sz="1600" dirty="0" err="1">
                <a:latin typeface="Arial" panose="020B0604020202020204" pitchFamily="34" charset="0"/>
                <a:cs typeface="Arial" panose="020B0604020202020204" pitchFamily="34" charset="0"/>
              </a:rPr>
              <a:t>triiodotyrosine</a:t>
            </a:r>
            <a:r>
              <a:rPr lang="en-US" sz="1600" dirty="0">
                <a:latin typeface="Arial" panose="020B0604020202020204" pitchFamily="34" charset="0"/>
                <a:cs typeface="Arial" panose="020B0604020202020204" pitchFamily="34" charset="0"/>
              </a:rPr>
              <a:t> (T3) and thyroxine (T4).</a:t>
            </a:r>
          </a:p>
          <a:p>
            <a:pPr marL="68580" indent="0">
              <a:buNone/>
            </a:pPr>
            <a:r>
              <a:rPr lang="en-US" sz="1600" dirty="0">
                <a:latin typeface="Arial" panose="020B0604020202020204" pitchFamily="34" charset="0"/>
                <a:cs typeface="Arial" panose="020B0604020202020204" pitchFamily="34" charset="0"/>
              </a:rPr>
              <a:t>T4 is synthesized 20 times more than T3. But the activity of T3 is 3-5 times higher than that of T4. </a:t>
            </a:r>
          </a:p>
          <a:p>
            <a:pPr marL="68580" indent="0">
              <a:buNone/>
            </a:pPr>
            <a:r>
              <a:rPr lang="en-US" sz="1600" dirty="0">
                <a:latin typeface="Arial" panose="020B0604020202020204" pitchFamily="34" charset="0"/>
                <a:cs typeface="Arial" panose="020B0604020202020204" pitchFamily="34" charset="0"/>
              </a:rPr>
              <a:t>T3 and T4 can enter the peripheral blood only by contacting a special transport protein of the globulin series, thyroglobulin, produced by </a:t>
            </a:r>
            <a:r>
              <a:rPr lang="en-US" sz="1600" dirty="0" err="1">
                <a:latin typeface="Arial" panose="020B0604020202020204" pitchFamily="34" charset="0"/>
                <a:cs typeface="Arial" panose="020B0604020202020204" pitchFamily="34" charset="0"/>
              </a:rPr>
              <a:t>thyrocytes</a:t>
            </a:r>
            <a:r>
              <a:rPr lang="en-US" sz="1600" dirty="0">
                <a:latin typeface="Arial" panose="020B0604020202020204" pitchFamily="34" charset="0"/>
                <a:cs typeface="Arial" panose="020B0604020202020204" pitchFamily="34" charset="0"/>
              </a:rPr>
              <a:t> of the thyroid </a:t>
            </a:r>
            <a:r>
              <a:rPr lang="en-US" sz="1600" dirty="0" err="1">
                <a:latin typeface="Arial" panose="020B0604020202020204" pitchFamily="34" charset="0"/>
                <a:cs typeface="Arial" panose="020B0604020202020204" pitchFamily="34" charset="0"/>
              </a:rPr>
              <a:t>gland.When</a:t>
            </a:r>
            <a:r>
              <a:rPr lang="en-US" sz="1600" dirty="0">
                <a:latin typeface="Arial" panose="020B0604020202020204" pitchFamily="34" charset="0"/>
                <a:cs typeface="Arial" panose="020B0604020202020204" pitchFamily="34" charset="0"/>
              </a:rPr>
              <a:t> released into the blood, T3 and T4 are cleaved from </a:t>
            </a:r>
            <a:r>
              <a:rPr lang="en-US" sz="1600" dirty="0" err="1">
                <a:latin typeface="Arial" panose="020B0604020202020204" pitchFamily="34" charset="0"/>
                <a:cs typeface="Arial" panose="020B0604020202020204" pitchFamily="34" charset="0"/>
              </a:rPr>
              <a:t>thyrocytes</a:t>
            </a:r>
            <a:r>
              <a:rPr lang="en-US" sz="1600" dirty="0">
                <a:latin typeface="Arial" panose="020B0604020202020204" pitchFamily="34" charset="0"/>
                <a:cs typeface="Arial" panose="020B0604020202020204" pitchFamily="34" charset="0"/>
              </a:rPr>
              <a:t> under the influence of proteases and peptidases, but immediately combine with transport blood proteins - up to 80% with thyroxine-binding globulin, together with which they are delivered to the tissues.</a:t>
            </a:r>
            <a:endParaRPr lang="uk-UA" sz="1600" dirty="0">
              <a:latin typeface="Arial" panose="020B0604020202020204" pitchFamily="34" charset="0"/>
              <a:cs typeface="Arial" panose="020B0604020202020204" pitchFamily="34" charset="0"/>
            </a:endParaRPr>
          </a:p>
        </p:txBody>
      </p:sp>
      <p:sp>
        <p:nvSpPr>
          <p:cNvPr id="6" name="Объект 5"/>
          <p:cNvSpPr>
            <a:spLocks noGrp="1"/>
          </p:cNvSpPr>
          <p:nvPr>
            <p:ph sz="half" idx="2"/>
          </p:nvPr>
        </p:nvSpPr>
        <p:spPr>
          <a:xfrm flipV="1">
            <a:off x="-108519" y="6857997"/>
            <a:ext cx="9252520" cy="45719"/>
          </a:xfrm>
        </p:spPr>
        <p:txBody>
          <a:bodyPr>
            <a:normAutofit fontScale="25000" lnSpcReduction="20000"/>
          </a:bodyPr>
          <a:lstStyle/>
          <a:p>
            <a:endParaRPr lang="uk-UA" dirty="0"/>
          </a:p>
        </p:txBody>
      </p:sp>
    </p:spTree>
    <p:extLst>
      <p:ext uri="{BB962C8B-B14F-4D97-AF65-F5344CB8AC3E}">
        <p14:creationId xmlns:p14="http://schemas.microsoft.com/office/powerpoint/2010/main" val="3917065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429684" cy="2132856"/>
          </a:xfrm>
        </p:spPr>
        <p:txBody>
          <a:bodyPr/>
          <a:lstStyle/>
          <a:p>
            <a:pPr marL="68580" indent="0"/>
            <a:r>
              <a:rPr lang="en-US" sz="2000" dirty="0">
                <a:solidFill>
                  <a:schemeClr val="tx1">
                    <a:lumMod val="95000"/>
                  </a:schemeClr>
                </a:solidFill>
                <a:latin typeface="+mn-lt"/>
              </a:rPr>
              <a:t>Only a small part of unbound T3 and T4 circulate in the blood, but they are the most active and significant in metabolic processes. The influence of the central nervous system in the regulation of thyroid function is carried out through the hypothalamus, where the </a:t>
            </a:r>
            <a:r>
              <a:rPr lang="en-US" sz="2000" dirty="0">
                <a:solidFill>
                  <a:srgbClr val="FFFF00"/>
                </a:solidFill>
                <a:latin typeface="+mn-lt"/>
              </a:rPr>
              <a:t>releasing factor </a:t>
            </a:r>
            <a:r>
              <a:rPr lang="en-US" sz="2000" dirty="0">
                <a:solidFill>
                  <a:schemeClr val="tx1">
                    <a:lumMod val="95000"/>
                  </a:schemeClr>
                </a:solidFill>
                <a:latin typeface="+mn-lt"/>
              </a:rPr>
              <a:t>is produced. This substance, passing through the portal vein and the pituitary gland, determines the level of synthesis of tropic hormones (primarily TSH), which in turn is a regulator of the production of T3 and T4 in the gland itself</a:t>
            </a:r>
            <a:r>
              <a:rPr lang="ru-RU" sz="1800" dirty="0">
                <a:solidFill>
                  <a:schemeClr val="tx1">
                    <a:lumMod val="95000"/>
                  </a:schemeClr>
                </a:solidFill>
                <a:latin typeface="+mn-lt"/>
              </a:rPr>
              <a:t>. </a:t>
            </a:r>
            <a:br>
              <a:rPr lang="ru-RU" sz="1800" dirty="0">
                <a:solidFill>
                  <a:schemeClr val="tx1">
                    <a:lumMod val="95000"/>
                  </a:schemeClr>
                </a:solidFill>
                <a:latin typeface="+mn-lt"/>
              </a:rPr>
            </a:br>
            <a:br>
              <a:rPr lang="ru-RU" sz="2800" dirty="0">
                <a:solidFill>
                  <a:schemeClr val="tx1">
                    <a:lumMod val="95000"/>
                  </a:schemeClr>
                </a:solidFill>
              </a:rPr>
            </a:br>
            <a:endParaRPr lang="uk-UA" sz="2800" dirty="0"/>
          </a:p>
        </p:txBody>
      </p:sp>
      <p:sp>
        <p:nvSpPr>
          <p:cNvPr id="3" name="Объект 2"/>
          <p:cNvSpPr>
            <a:spLocks noGrp="1"/>
          </p:cNvSpPr>
          <p:nvPr>
            <p:ph sz="half" idx="1"/>
          </p:nvPr>
        </p:nvSpPr>
        <p:spPr>
          <a:xfrm>
            <a:off x="4427983" y="1916832"/>
            <a:ext cx="4464497" cy="4911432"/>
          </a:xfrm>
        </p:spPr>
        <p:txBody>
          <a:bodyPr>
            <a:normAutofit/>
          </a:bodyPr>
          <a:lstStyle/>
          <a:p>
            <a:pPr marL="68580" indent="0">
              <a:buNone/>
            </a:pPr>
            <a:endParaRPr lang="ru-RU" sz="2400" dirty="0">
              <a:solidFill>
                <a:schemeClr val="tx1">
                  <a:lumMod val="95000"/>
                </a:schemeClr>
              </a:solidFill>
            </a:endParaRPr>
          </a:p>
          <a:p>
            <a:pPr marL="68580" indent="0">
              <a:buNone/>
            </a:pPr>
            <a:r>
              <a:rPr lang="en-US" sz="2000" dirty="0">
                <a:solidFill>
                  <a:schemeClr val="tx1">
                    <a:lumMod val="95000"/>
                  </a:schemeClr>
                </a:solidFill>
                <a:latin typeface="Arial" panose="020B0604020202020204" pitchFamily="34" charset="0"/>
                <a:cs typeface="Arial" panose="020B0604020202020204" pitchFamily="34" charset="0"/>
              </a:rPr>
              <a:t>Thus, there is a clear feedback: the release factor is TSH-T3 and T4.A decrease in the production of </a:t>
            </a:r>
            <a:r>
              <a:rPr lang="en-US" sz="2000" dirty="0">
                <a:solidFill>
                  <a:srgbClr val="FFFF00"/>
                </a:solidFill>
                <a:latin typeface="Arial" panose="020B0604020202020204" pitchFamily="34" charset="0"/>
                <a:cs typeface="Arial" panose="020B0604020202020204" pitchFamily="34" charset="0"/>
              </a:rPr>
              <a:t>T3 and T4</a:t>
            </a:r>
            <a:r>
              <a:rPr lang="en-US" sz="2000" dirty="0">
                <a:solidFill>
                  <a:schemeClr val="tx1">
                    <a:lumMod val="95000"/>
                  </a:schemeClr>
                </a:solidFill>
                <a:latin typeface="Arial" panose="020B0604020202020204" pitchFamily="34" charset="0"/>
                <a:cs typeface="Arial" panose="020B0604020202020204" pitchFamily="34" charset="0"/>
              </a:rPr>
              <a:t> leads to an increase in TSH, and an increase in the level of T3 and T; leads to a decrease in the synthesis of TSH.</a:t>
            </a:r>
            <a:endParaRPr lang="ru-RU" sz="2400" dirty="0">
              <a:solidFill>
                <a:schemeClr val="tx1">
                  <a:lumMod val="95000"/>
                </a:schemeClr>
              </a:solidFill>
            </a:endParaRPr>
          </a:p>
          <a:p>
            <a:pPr marL="68580" indent="0">
              <a:buNone/>
            </a:pPr>
            <a:endParaRPr lang="ru-RU" sz="2400" dirty="0">
              <a:solidFill>
                <a:schemeClr val="tx1">
                  <a:lumMod val="95000"/>
                </a:schemeClr>
              </a:solidFill>
            </a:endParaRPr>
          </a:p>
          <a:p>
            <a:pPr marL="68580" indent="0">
              <a:buNone/>
            </a:pPr>
            <a:r>
              <a:rPr lang="ru-RU" sz="2000" dirty="0">
                <a:solidFill>
                  <a:schemeClr val="tx1">
                    <a:lumMod val="95000"/>
                  </a:schemeClr>
                </a:solidFill>
              </a:rPr>
              <a:t> </a:t>
            </a:r>
            <a:endParaRPr lang="uk-UA" sz="2000" dirty="0">
              <a:solidFill>
                <a:schemeClr val="tx1">
                  <a:lumMod val="95000"/>
                </a:schemeClr>
              </a:solidFill>
            </a:endParaRP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85720" y="2071678"/>
            <a:ext cx="3857621" cy="4559132"/>
          </a:xfrm>
        </p:spPr>
      </p:pic>
    </p:spTree>
    <p:extLst>
      <p:ext uri="{BB962C8B-B14F-4D97-AF65-F5344CB8AC3E}">
        <p14:creationId xmlns:p14="http://schemas.microsoft.com/office/powerpoint/2010/main" val="2683552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5496" y="332656"/>
            <a:ext cx="9217024" cy="923330"/>
          </a:xfrm>
          <a:prstGeom prst="rect">
            <a:avLst/>
          </a:prstGeom>
        </p:spPr>
        <p:txBody>
          <a:bodyPr wrap="square">
            <a:spAutoFit/>
          </a:bodyPr>
          <a:lstStyle/>
          <a:p>
            <a:pPr marL="68580" indent="0">
              <a:buNone/>
            </a:pPr>
            <a:r>
              <a:rPr lang="en-US" dirty="0">
                <a:solidFill>
                  <a:schemeClr val="tx1">
                    <a:lumMod val="95000"/>
                  </a:schemeClr>
                </a:solidFill>
              </a:rPr>
              <a:t>Thyroid hormones play a leading role in the development and regulation of the central nervous system, CVS, immune system, digestion, in the formation and development of the fetus, especially the differentiation of the bone and muscular system.</a:t>
            </a:r>
            <a:endParaRPr lang="ru-RU" dirty="0">
              <a:solidFill>
                <a:schemeClr val="tx1">
                  <a:lumMod val="95000"/>
                </a:schemeClr>
              </a:solidFill>
            </a:endParaRPr>
          </a:p>
        </p:txBody>
      </p:sp>
      <p:sp>
        <p:nvSpPr>
          <p:cNvPr id="6" name="Прямоугольник 5"/>
          <p:cNvSpPr/>
          <p:nvPr/>
        </p:nvSpPr>
        <p:spPr>
          <a:xfrm>
            <a:off x="0" y="1571612"/>
            <a:ext cx="4929190" cy="3416320"/>
          </a:xfrm>
          <a:prstGeom prst="rect">
            <a:avLst/>
          </a:prstGeom>
        </p:spPr>
        <p:txBody>
          <a:bodyPr wrap="square">
            <a:spAutoFit/>
          </a:bodyPr>
          <a:lstStyle/>
          <a:p>
            <a:pPr marL="68580" indent="0">
              <a:buNone/>
            </a:pPr>
            <a:r>
              <a:rPr lang="ru-RU" dirty="0">
                <a:solidFill>
                  <a:schemeClr val="tx1">
                    <a:lumMod val="95000"/>
                  </a:schemeClr>
                </a:solidFill>
              </a:rPr>
              <a:t> </a:t>
            </a:r>
            <a:r>
              <a:rPr lang="en-US" dirty="0">
                <a:solidFill>
                  <a:schemeClr val="tx1">
                    <a:lumMod val="95000"/>
                  </a:schemeClr>
                </a:solidFill>
              </a:rPr>
              <a:t>All the complexity of the function of the thyroid gland, depending on possible deviations from the norm, makes it possible to evaluate the </a:t>
            </a:r>
            <a:r>
              <a:rPr lang="en-US" dirty="0" err="1">
                <a:solidFill>
                  <a:schemeClr val="tx1">
                    <a:lumMod val="95000"/>
                  </a:schemeClr>
                </a:solidFill>
              </a:rPr>
              <a:t>radioimmunological</a:t>
            </a:r>
            <a:r>
              <a:rPr lang="en-US" dirty="0">
                <a:solidFill>
                  <a:schemeClr val="tx1">
                    <a:lumMod val="95000"/>
                  </a:schemeClr>
                </a:solidFill>
              </a:rPr>
              <a:t> method:</a:t>
            </a:r>
          </a:p>
          <a:p>
            <a:pPr marL="68580" indent="0">
              <a:buNone/>
            </a:pPr>
            <a:r>
              <a:rPr lang="en-US" dirty="0">
                <a:solidFill>
                  <a:schemeClr val="tx1">
                    <a:lumMod val="95000"/>
                  </a:schemeClr>
                </a:solidFill>
              </a:rPr>
              <a:t>-thyroid hormones (total thyroxine with T4, free thyroxin T4, T3, thyroglobulin (TG);</a:t>
            </a:r>
          </a:p>
          <a:p>
            <a:pPr marL="354330" indent="-285750">
              <a:buFontTx/>
              <a:buChar char="-"/>
            </a:pPr>
            <a:r>
              <a:rPr lang="en-US" dirty="0">
                <a:solidFill>
                  <a:schemeClr val="tx1">
                    <a:lumMod val="95000"/>
                  </a:schemeClr>
                </a:solidFill>
              </a:rPr>
              <a:t>hormone of the anterior pituitary gland - thyroid stimulating hormone (TSH);</a:t>
            </a:r>
          </a:p>
          <a:p>
            <a:pPr marL="354330" indent="-285750">
              <a:buFontTx/>
              <a:buChar char="-"/>
            </a:pPr>
            <a:r>
              <a:rPr lang="en-US" dirty="0">
                <a:solidFill>
                  <a:schemeClr val="tx1">
                    <a:lumMod val="95000"/>
                  </a:schemeClr>
                </a:solidFill>
              </a:rPr>
              <a:t>- </a:t>
            </a:r>
            <a:r>
              <a:rPr lang="en-US" dirty="0" err="1">
                <a:solidFill>
                  <a:schemeClr val="tx1">
                    <a:lumMod val="95000"/>
                  </a:schemeClr>
                </a:solidFill>
              </a:rPr>
              <a:t>antithyroid</a:t>
            </a:r>
            <a:r>
              <a:rPr lang="en-US" dirty="0">
                <a:solidFill>
                  <a:schemeClr val="tx1">
                    <a:lumMod val="95000"/>
                  </a:schemeClr>
                </a:solidFill>
              </a:rPr>
              <a:t> antibodies - to thyroglobulin (ATTG), to the microsomal fraction (ATMS);</a:t>
            </a:r>
          </a:p>
          <a:p>
            <a:pPr marL="354330" indent="-285750">
              <a:buFontTx/>
              <a:buChar char="-"/>
            </a:pPr>
            <a:r>
              <a:rPr lang="en-US" dirty="0">
                <a:solidFill>
                  <a:schemeClr val="tx1">
                    <a:lumMod val="95000"/>
                  </a:schemeClr>
                </a:solidFill>
              </a:rPr>
              <a:t>-transport proteins - thyroxine-binding globulin (TSH).</a:t>
            </a:r>
            <a:endParaRPr lang="uk-UA" dirty="0"/>
          </a:p>
        </p:txBody>
      </p:sp>
      <p:pic>
        <p:nvPicPr>
          <p:cNvPr id="23554" name="Picture 2" descr="Похожее изображение"/>
          <p:cNvPicPr>
            <a:picLocks noChangeAspect="1" noChangeArrowheads="1"/>
          </p:cNvPicPr>
          <p:nvPr/>
        </p:nvPicPr>
        <p:blipFill>
          <a:blip r:embed="rId2"/>
          <a:srcRect/>
          <a:stretch>
            <a:fillRect/>
          </a:stretch>
        </p:blipFill>
        <p:spPr bwMode="auto">
          <a:xfrm>
            <a:off x="4857752" y="1571612"/>
            <a:ext cx="4000500" cy="4448175"/>
          </a:xfrm>
          <a:prstGeom prst="rect">
            <a:avLst/>
          </a:prstGeom>
          <a:noFill/>
        </p:spPr>
      </p:pic>
    </p:spTree>
    <p:extLst>
      <p:ext uri="{BB962C8B-B14F-4D97-AF65-F5344CB8AC3E}">
        <p14:creationId xmlns:p14="http://schemas.microsoft.com/office/powerpoint/2010/main" val="3062678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142852"/>
            <a:ext cx="8686800" cy="1052736"/>
          </a:xfrm>
        </p:spPr>
        <p:txBody>
          <a:bodyPr/>
          <a:lstStyle/>
          <a:p>
            <a:pPr algn="ctr"/>
            <a:r>
              <a:rPr lang="en-US" sz="2000" dirty="0">
                <a:solidFill>
                  <a:srgbClr val="FFFF00"/>
                </a:solidFill>
              </a:rPr>
              <a:t>Normal levels of T3 and T4 in an adult. </a:t>
            </a:r>
            <a:r>
              <a:rPr lang="en-US" sz="2000" dirty="0">
                <a:solidFill>
                  <a:schemeClr val="tx1"/>
                </a:solidFill>
              </a:rPr>
              <a:t>The content of T4 is 75-140 </a:t>
            </a:r>
            <a:r>
              <a:rPr lang="en-US" sz="2000" dirty="0" err="1">
                <a:solidFill>
                  <a:schemeClr val="tx1"/>
                </a:solidFill>
              </a:rPr>
              <a:t>nmol</a:t>
            </a:r>
            <a:r>
              <a:rPr lang="en-US" sz="2000" dirty="0">
                <a:solidFill>
                  <a:schemeClr val="tx1"/>
                </a:solidFill>
              </a:rPr>
              <a:t> / L (free T4 10-25 </a:t>
            </a:r>
            <a:r>
              <a:rPr lang="en-US" sz="2000" dirty="0" err="1">
                <a:solidFill>
                  <a:schemeClr val="tx1"/>
                </a:solidFill>
              </a:rPr>
              <a:t>nmol</a:t>
            </a:r>
            <a:r>
              <a:rPr lang="en-US" sz="2000" dirty="0">
                <a:solidFill>
                  <a:schemeClr val="tx1"/>
                </a:solidFill>
              </a:rPr>
              <a:t> / L), T3 -1.4-2.8 </a:t>
            </a:r>
            <a:r>
              <a:rPr lang="en-US" sz="2000" dirty="0" err="1">
                <a:solidFill>
                  <a:schemeClr val="tx1"/>
                </a:solidFill>
              </a:rPr>
              <a:t>nmol</a:t>
            </a:r>
            <a:r>
              <a:rPr lang="en-US" sz="2000" dirty="0">
                <a:solidFill>
                  <a:schemeClr val="tx1"/>
                </a:solidFill>
              </a:rPr>
              <a:t> / L (free T3-2.5-5.8 </a:t>
            </a:r>
            <a:r>
              <a:rPr lang="en-US" sz="2000" dirty="0" err="1">
                <a:solidFill>
                  <a:schemeClr val="tx1"/>
                </a:solidFill>
              </a:rPr>
              <a:t>nmol</a:t>
            </a:r>
            <a:r>
              <a:rPr lang="en-US" sz="2000" dirty="0">
                <a:solidFill>
                  <a:schemeClr val="tx1"/>
                </a:solidFill>
              </a:rPr>
              <a:t> / L).</a:t>
            </a:r>
            <a:endParaRPr lang="uk-UA" sz="2000" dirty="0">
              <a:solidFill>
                <a:schemeClr val="tx1"/>
              </a:solidFill>
            </a:endParaRPr>
          </a:p>
        </p:txBody>
      </p:sp>
      <p:sp>
        <p:nvSpPr>
          <p:cNvPr id="3" name="Объект 2"/>
          <p:cNvSpPr>
            <a:spLocks noGrp="1"/>
          </p:cNvSpPr>
          <p:nvPr>
            <p:ph sz="half" idx="1"/>
          </p:nvPr>
        </p:nvSpPr>
        <p:spPr>
          <a:xfrm>
            <a:off x="214282" y="1428736"/>
            <a:ext cx="4288662" cy="5805263"/>
          </a:xfrm>
        </p:spPr>
        <p:txBody>
          <a:bodyPr>
            <a:normAutofit/>
          </a:bodyPr>
          <a:lstStyle/>
          <a:p>
            <a:r>
              <a:rPr lang="en-US" sz="2000" b="1" dirty="0">
                <a:solidFill>
                  <a:srgbClr val="FFFF00"/>
                </a:solidFill>
              </a:rPr>
              <a:t>Increasing the level of T3 and T4:</a:t>
            </a:r>
          </a:p>
          <a:p>
            <a:r>
              <a:rPr lang="en-US" sz="2000" b="1" dirty="0"/>
              <a:t>- with thyrotoxicosis;-adenoma of the thyroid gland;</a:t>
            </a:r>
          </a:p>
          <a:p>
            <a:r>
              <a:rPr lang="en-US" sz="2000" b="1" dirty="0"/>
              <a:t>- myeloma;</a:t>
            </a:r>
          </a:p>
          <a:p>
            <a:r>
              <a:rPr lang="en-US" sz="2000" b="1" dirty="0"/>
              <a:t>- taking contraceptives;-pregnancy.</a:t>
            </a:r>
            <a:endParaRPr lang="uk-UA" sz="2000" dirty="0"/>
          </a:p>
        </p:txBody>
      </p:sp>
      <p:sp>
        <p:nvSpPr>
          <p:cNvPr id="4" name="Объект 3"/>
          <p:cNvSpPr>
            <a:spLocks noGrp="1"/>
          </p:cNvSpPr>
          <p:nvPr>
            <p:ph sz="half" idx="2"/>
          </p:nvPr>
        </p:nvSpPr>
        <p:spPr>
          <a:xfrm>
            <a:off x="4357686" y="1428736"/>
            <a:ext cx="4572032" cy="5805263"/>
          </a:xfrm>
        </p:spPr>
        <p:txBody>
          <a:bodyPr>
            <a:normAutofit/>
          </a:bodyPr>
          <a:lstStyle/>
          <a:p>
            <a:r>
              <a:rPr lang="en-US" sz="2000" b="1" dirty="0">
                <a:solidFill>
                  <a:srgbClr val="FFFF00"/>
                </a:solidFill>
              </a:rPr>
              <a:t>Decrease in the level of T3 and T4:</a:t>
            </a:r>
          </a:p>
          <a:p>
            <a:r>
              <a:rPr lang="en-US" sz="2000" b="1" dirty="0"/>
              <a:t>with thyroiditis;</a:t>
            </a:r>
          </a:p>
          <a:p>
            <a:r>
              <a:rPr lang="en-US" sz="2000" b="1" dirty="0"/>
              <a:t>deficiency of alimentary </a:t>
            </a:r>
            <a:r>
              <a:rPr lang="en-US" sz="2000" b="1" dirty="0" err="1"/>
              <a:t>iodine;impaired</a:t>
            </a:r>
            <a:r>
              <a:rPr lang="en-US" sz="2000" b="1" dirty="0"/>
              <a:t> absorption from the </a:t>
            </a:r>
            <a:r>
              <a:rPr lang="en-US" sz="2000" b="1" dirty="0" err="1"/>
              <a:t>intestine;thyroidectomy</a:t>
            </a:r>
            <a:r>
              <a:rPr lang="en-US" sz="2000" b="1" dirty="0"/>
              <a:t>;</a:t>
            </a:r>
          </a:p>
          <a:p>
            <a:r>
              <a:rPr lang="en-US" sz="2000" b="1" dirty="0"/>
              <a:t>nephrotic syndrome;</a:t>
            </a:r>
          </a:p>
          <a:p>
            <a:r>
              <a:rPr lang="en-US" sz="2000" b="1" dirty="0"/>
              <a:t>liver diseases;</a:t>
            </a:r>
          </a:p>
          <a:p>
            <a:r>
              <a:rPr lang="en-US" sz="2000" b="1" dirty="0"/>
              <a:t>taking medications (</a:t>
            </a:r>
            <a:r>
              <a:rPr lang="en-US" sz="2000" b="1" dirty="0" err="1"/>
              <a:t>thyreostatics</a:t>
            </a:r>
            <a:r>
              <a:rPr lang="en-US" sz="2000" b="1" dirty="0"/>
              <a:t>, </a:t>
            </a:r>
            <a:r>
              <a:rPr lang="en-US" sz="2000" b="1" dirty="0" err="1"/>
              <a:t>glucocorticolides</a:t>
            </a:r>
            <a:r>
              <a:rPr lang="en-US" sz="2000" b="1" dirty="0"/>
              <a:t>, salicylates, antibiotics, sulfonamides).</a:t>
            </a:r>
            <a:endParaRPr lang="ru-RU" sz="2000" dirty="0"/>
          </a:p>
          <a:p>
            <a:pPr>
              <a:buFontTx/>
              <a:buChar char="-"/>
            </a:pPr>
            <a:endParaRPr lang="ru-RU" sz="2000" dirty="0"/>
          </a:p>
          <a:p>
            <a:pPr>
              <a:buFontTx/>
              <a:buChar char="-"/>
            </a:pPr>
            <a:endParaRPr lang="uk-UA" sz="2000" dirty="0"/>
          </a:p>
        </p:txBody>
      </p:sp>
    </p:spTree>
    <p:extLst>
      <p:ext uri="{BB962C8B-B14F-4D97-AF65-F5344CB8AC3E}">
        <p14:creationId xmlns:p14="http://schemas.microsoft.com/office/powerpoint/2010/main" val="1614814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501122" cy="2060848"/>
          </a:xfrm>
        </p:spPr>
        <p:txBody>
          <a:bodyPr/>
          <a:lstStyle/>
          <a:p>
            <a:r>
              <a:rPr lang="en-US" sz="1600" dirty="0">
                <a:solidFill>
                  <a:schemeClr val="tx1"/>
                </a:solidFill>
              </a:rPr>
              <a:t>Normally, the level of </a:t>
            </a:r>
            <a:r>
              <a:rPr lang="en-US" sz="1600" dirty="0">
                <a:solidFill>
                  <a:srgbClr val="FFFF00"/>
                </a:solidFill>
              </a:rPr>
              <a:t>thyroglobulin (TG) </a:t>
            </a:r>
            <a:r>
              <a:rPr lang="en-US" sz="1600" dirty="0">
                <a:solidFill>
                  <a:schemeClr val="tx1"/>
                </a:solidFill>
              </a:rPr>
              <a:t>in an adult is up to 50 ng / ml. It is of the greatest importance for the diagnosis and monitoring of the effectiveness of treatment for differentiated thyroid cancer. With undifferentiated carcinoma, its concentration may not change. There is a direct connection between the level of TG and the presence of metastases of thyroid cancer: its concentration increases.</a:t>
            </a:r>
            <a:endParaRPr lang="uk-UA" sz="1600" dirty="0">
              <a:solidFill>
                <a:schemeClr val="tx1"/>
              </a:solidFill>
            </a:endParaRPr>
          </a:p>
        </p:txBody>
      </p:sp>
      <p:sp>
        <p:nvSpPr>
          <p:cNvPr id="3" name="Объект 2"/>
          <p:cNvSpPr>
            <a:spLocks noGrp="1"/>
          </p:cNvSpPr>
          <p:nvPr>
            <p:ph sz="half" idx="1"/>
          </p:nvPr>
        </p:nvSpPr>
        <p:spPr>
          <a:xfrm>
            <a:off x="214282" y="2143116"/>
            <a:ext cx="8572560" cy="1224136"/>
          </a:xfrm>
        </p:spPr>
        <p:txBody>
          <a:bodyPr>
            <a:normAutofit/>
          </a:bodyPr>
          <a:lstStyle/>
          <a:p>
            <a:pPr marL="68580" indent="0">
              <a:buNone/>
            </a:pPr>
            <a:r>
              <a:rPr lang="en-US" sz="1600" dirty="0"/>
              <a:t>The hormone of the anterior lobe of the pituitary gland is thyroid-stimulating hormone (TSH) - at a rate of 0.3-3.5 IU / L. The definition of its level is used in the definition of hypo and hyper. Reducing it entails an increase in the size of the thyroid gland.</a:t>
            </a:r>
            <a:endParaRPr lang="uk-UA" sz="1600" dirty="0"/>
          </a:p>
        </p:txBody>
      </p:sp>
      <p:sp>
        <p:nvSpPr>
          <p:cNvPr id="4" name="Объект 3"/>
          <p:cNvSpPr>
            <a:spLocks noGrp="1"/>
          </p:cNvSpPr>
          <p:nvPr>
            <p:ph sz="half" idx="2"/>
          </p:nvPr>
        </p:nvSpPr>
        <p:spPr>
          <a:xfrm>
            <a:off x="142844" y="3068961"/>
            <a:ext cx="8715436" cy="3789039"/>
          </a:xfrm>
        </p:spPr>
        <p:txBody>
          <a:bodyPr>
            <a:normAutofit/>
          </a:bodyPr>
          <a:lstStyle/>
          <a:p>
            <a:pPr marL="68580" indent="0">
              <a:buNone/>
            </a:pPr>
            <a:r>
              <a:rPr lang="en-US" sz="1600" dirty="0" err="1">
                <a:solidFill>
                  <a:srgbClr val="FFFF00"/>
                </a:solidFill>
              </a:rPr>
              <a:t>Antithyroid</a:t>
            </a:r>
            <a:r>
              <a:rPr lang="en-US" sz="1600" dirty="0">
                <a:solidFill>
                  <a:srgbClr val="FFFF00"/>
                </a:solidFill>
              </a:rPr>
              <a:t> antibodies </a:t>
            </a:r>
            <a:r>
              <a:rPr lang="en-US" sz="1600" dirty="0"/>
              <a:t>grow during autoimmune processes against </a:t>
            </a:r>
            <a:r>
              <a:rPr lang="en-US" sz="1600" dirty="0" err="1"/>
              <a:t>thyrocyte</a:t>
            </a:r>
            <a:r>
              <a:rPr lang="en-US" sz="1600" dirty="0"/>
              <a:t> receptors and other selective structures.</a:t>
            </a:r>
          </a:p>
          <a:p>
            <a:pPr marL="68580" indent="0">
              <a:buNone/>
            </a:pPr>
            <a:r>
              <a:rPr lang="en-US" sz="1600" dirty="0"/>
              <a:t> They are strictly </a:t>
            </a:r>
            <a:r>
              <a:rPr lang="en-US" sz="1600" dirty="0" err="1"/>
              <a:t>specific.Distinguish</a:t>
            </a:r>
            <a:r>
              <a:rPr lang="en-US" sz="1600" dirty="0"/>
              <a:t>:- antibodies to the microsomal fraction - </a:t>
            </a:r>
            <a:r>
              <a:rPr lang="en-US" sz="1600" dirty="0" err="1"/>
              <a:t>AtMS</a:t>
            </a:r>
            <a:r>
              <a:rPr lang="en-US" sz="1600" dirty="0"/>
              <a:t> (Hashimoto's disease, hypothyroidism, thyroid cancer, pernicious anemia, </a:t>
            </a:r>
            <a:r>
              <a:rPr lang="en-US" sz="1600" dirty="0" err="1"/>
              <a:t>collagenosis</a:t>
            </a:r>
            <a:r>
              <a:rPr lang="en-US" sz="1600" dirty="0"/>
              <a:t>),- antibodies to thyroglobulin - ATTG (hypothyroid state, normally 0-60 IU / ml),- antibodies to TSH (normally up to 20 IU / ml), antibodies to T3 and T4.</a:t>
            </a:r>
          </a:p>
          <a:p>
            <a:pPr marL="68580" indent="0">
              <a:buNone/>
            </a:pPr>
            <a:r>
              <a:rPr lang="en-US" sz="1600" dirty="0">
                <a:solidFill>
                  <a:srgbClr val="FFFF00"/>
                </a:solidFill>
              </a:rPr>
              <a:t>Calcitonin</a:t>
            </a:r>
            <a:r>
              <a:rPr lang="en-US" sz="1600" dirty="0"/>
              <a:t> is a peptide hormone produced by thyroid cells. Normally, its content is 5.5-28 </a:t>
            </a:r>
            <a:r>
              <a:rPr lang="en-US" sz="1600" dirty="0" err="1"/>
              <a:t>pmol</a:t>
            </a:r>
            <a:r>
              <a:rPr lang="en-US" sz="1600" dirty="0"/>
              <a:t> \ l. Relevant for the diagnosis of thyroid cancer and a comprehensive assessment of Ca-exchange (together with parathyroid hormone and vitamin D3)</a:t>
            </a:r>
            <a:endParaRPr lang="uk-UA" sz="1600" dirty="0"/>
          </a:p>
        </p:txBody>
      </p:sp>
    </p:spTree>
    <p:extLst>
      <p:ext uri="{BB962C8B-B14F-4D97-AF65-F5344CB8AC3E}">
        <p14:creationId xmlns:p14="http://schemas.microsoft.com/office/powerpoint/2010/main" val="2418680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694676"/>
            <a:ext cx="8572560" cy="2800767"/>
          </a:xfrm>
          <a:prstGeom prst="rect">
            <a:avLst/>
          </a:prstGeom>
          <a:noFill/>
        </p:spPr>
        <p:txBody>
          <a:bodyPr wrap="square" rtlCol="0">
            <a:spAutoFit/>
          </a:bodyPr>
          <a:lstStyle/>
          <a:p>
            <a:r>
              <a:rPr lang="en-US" sz="1600" b="1" dirty="0">
                <a:solidFill>
                  <a:srgbClr val="FFFF00"/>
                </a:solidFill>
              </a:rPr>
              <a:t>The thyroid gland </a:t>
            </a:r>
            <a:r>
              <a:rPr lang="en-US" sz="1600" b="1" dirty="0"/>
              <a:t>is an endocrine organ located superficially under the skin and superficial neck muscle at the C5 - T1 level, completely covered by the superficial and </a:t>
            </a:r>
            <a:r>
              <a:rPr lang="en-US" sz="1600" b="1" dirty="0" err="1"/>
              <a:t>pretracheal</a:t>
            </a:r>
            <a:r>
              <a:rPr lang="en-US" sz="1600" b="1" dirty="0"/>
              <a:t> plates of the cervical fascia.</a:t>
            </a:r>
          </a:p>
          <a:p>
            <a:r>
              <a:rPr lang="en-US" sz="1600" b="1" dirty="0"/>
              <a:t> It covers the front and sides of the lower parts of the pharynx (laryngeal part), the initial part of the esophagus, the upper part of the trachea and the anterior semicircle of the common carotid artery.</a:t>
            </a:r>
          </a:p>
          <a:p>
            <a:r>
              <a:rPr lang="en-US" sz="1600" b="1" dirty="0"/>
              <a:t> </a:t>
            </a:r>
            <a:r>
              <a:rPr lang="en-US" sz="1600" b="1" dirty="0">
                <a:solidFill>
                  <a:srgbClr val="FFFF00"/>
                </a:solidFill>
              </a:rPr>
              <a:t>The thyroid gland </a:t>
            </a:r>
            <a:r>
              <a:rPr lang="en-US" sz="1600" b="1" dirty="0"/>
              <a:t>is an unpaired organ, most often consisting of two lobes and an isthmus. </a:t>
            </a:r>
          </a:p>
          <a:p>
            <a:r>
              <a:rPr lang="en-US" sz="1600" b="1" dirty="0"/>
              <a:t>The most common construction options are shown in the illustrations.</a:t>
            </a:r>
          </a:p>
          <a:p>
            <a:r>
              <a:rPr lang="en-US" sz="1600" b="1" dirty="0"/>
              <a:t>The parathyroid glands lie posteriorly and sometimes </a:t>
            </a:r>
            <a:r>
              <a:rPr lang="en-US" sz="1600" b="1" dirty="0" err="1"/>
              <a:t>intracapsularly</a:t>
            </a:r>
            <a:r>
              <a:rPr lang="en-US" sz="1600" b="1" dirty="0"/>
              <a:t>.</a:t>
            </a:r>
          </a:p>
          <a:p>
            <a:r>
              <a:rPr lang="en-US" sz="1600" b="1" dirty="0"/>
              <a:t>Trabeculae depart from the capsule, dividing the tissue of the gland into lobules, consisting of follicles.</a:t>
            </a:r>
            <a:endParaRPr lang="ru-RU" dirty="0"/>
          </a:p>
        </p:txBody>
      </p:sp>
      <p:sp>
        <p:nvSpPr>
          <p:cNvPr id="6" name="TextBox 5"/>
          <p:cNvSpPr txBox="1"/>
          <p:nvPr/>
        </p:nvSpPr>
        <p:spPr>
          <a:xfrm>
            <a:off x="480352" y="100390"/>
            <a:ext cx="6450510" cy="523220"/>
          </a:xfrm>
          <a:prstGeom prst="rect">
            <a:avLst/>
          </a:prstGeom>
          <a:noFill/>
        </p:spPr>
        <p:txBody>
          <a:bodyPr wrap="square" rtlCol="0">
            <a:spAutoFit/>
          </a:bodyPr>
          <a:lstStyle/>
          <a:p>
            <a:r>
              <a:rPr lang="en-US" sz="2800" b="1" dirty="0">
                <a:solidFill>
                  <a:srgbClr val="FFFF00"/>
                </a:solidFill>
              </a:rPr>
              <a:t>Thyroid anatomy</a:t>
            </a:r>
            <a:endParaRPr lang="ru-RU" sz="2800" b="1" dirty="0">
              <a:solidFill>
                <a:srgbClr val="FFFF00"/>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57" y="3637708"/>
            <a:ext cx="1664036" cy="3220279"/>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722" y="3637707"/>
            <a:ext cx="1511155" cy="3220279"/>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5607" y="3629900"/>
            <a:ext cx="1657497" cy="3220279"/>
          </a:xfrm>
          <a:prstGeom prst="rect">
            <a:avLst/>
          </a:prstGeom>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9707" y="0"/>
            <a:ext cx="2057687" cy="724001"/>
          </a:xfrm>
          <a:prstGeom prst="rect">
            <a:avLst/>
          </a:prstGeom>
        </p:spPr>
      </p:pic>
      <p:pic>
        <p:nvPicPr>
          <p:cNvPr id="11" name="Рисунок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9444" y="3652786"/>
            <a:ext cx="1646997" cy="3234450"/>
          </a:xfrm>
          <a:prstGeom prst="rect">
            <a:avLst/>
          </a:prstGeom>
        </p:spPr>
      </p:pic>
      <p:pic>
        <p:nvPicPr>
          <p:cNvPr id="12" name="Рисунок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9505" y="3629900"/>
            <a:ext cx="1459900" cy="3228100"/>
          </a:xfrm>
          <a:prstGeom prst="rect">
            <a:avLst/>
          </a:prstGeom>
        </p:spPr>
      </p:pic>
    </p:spTree>
    <p:extLst>
      <p:ext uri="{BB962C8B-B14F-4D97-AF65-F5344CB8AC3E}">
        <p14:creationId xmlns:p14="http://schemas.microsoft.com/office/powerpoint/2010/main" val="12548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185245" y="642918"/>
            <a:ext cx="4958755" cy="2677656"/>
          </a:xfrm>
          <a:prstGeom prst="rect">
            <a:avLst/>
          </a:prstGeom>
        </p:spPr>
        <p:txBody>
          <a:bodyPr wrap="square">
            <a:spAutoFit/>
          </a:bodyPr>
          <a:lstStyle/>
          <a:p>
            <a:r>
              <a:rPr lang="en-US" sz="1400" b="1" dirty="0">
                <a:solidFill>
                  <a:srgbClr val="FFFF00"/>
                </a:solidFill>
                <a:latin typeface="Open Sans"/>
              </a:rPr>
              <a:t>         </a:t>
            </a:r>
            <a:r>
              <a:rPr lang="en-US" sz="1400" b="1" dirty="0">
                <a:latin typeface="Open Sans"/>
              </a:rPr>
              <a:t>arterial </a:t>
            </a:r>
            <a:r>
              <a:rPr lang="en-US" sz="1400" b="1" dirty="0" err="1">
                <a:latin typeface="Open Sans"/>
              </a:rPr>
              <a:t>nutritionsuperior</a:t>
            </a:r>
            <a:endParaRPr lang="en-US" sz="1400" b="1" dirty="0">
              <a:latin typeface="Open Sans"/>
            </a:endParaRPr>
          </a:p>
          <a:p>
            <a:r>
              <a:rPr lang="en-US" sz="1400" b="1" dirty="0">
                <a:latin typeface="Open Sans"/>
              </a:rPr>
              <a:t> thyroid artery (from the external carotid artery)</a:t>
            </a:r>
          </a:p>
          <a:p>
            <a:r>
              <a:rPr lang="en-US" sz="1400" b="1" dirty="0">
                <a:latin typeface="Open Sans"/>
              </a:rPr>
              <a:t>lower thyroid artery (from the </a:t>
            </a:r>
            <a:r>
              <a:rPr lang="en-US" sz="1400" b="1" dirty="0" err="1">
                <a:latin typeface="Open Sans"/>
              </a:rPr>
              <a:t>thyrocervical</a:t>
            </a:r>
            <a:r>
              <a:rPr lang="en-US" sz="1400" b="1" dirty="0">
                <a:latin typeface="Open Sans"/>
              </a:rPr>
              <a:t> trunk)</a:t>
            </a:r>
          </a:p>
          <a:p>
            <a:r>
              <a:rPr lang="en-US" sz="1400" b="1" dirty="0">
                <a:latin typeface="Open Sans"/>
              </a:rPr>
              <a:t>The inferior thyroid artery (accessory, is not always found) </a:t>
            </a:r>
          </a:p>
          <a:p>
            <a:r>
              <a:rPr lang="en-US" sz="1400" b="1" dirty="0">
                <a:latin typeface="Open Sans"/>
              </a:rPr>
              <a:t>departs from the subclavian artery.</a:t>
            </a:r>
          </a:p>
          <a:p>
            <a:endParaRPr lang="en-US" sz="1400" b="1" dirty="0">
              <a:latin typeface="Open Sans"/>
            </a:endParaRPr>
          </a:p>
          <a:p>
            <a:r>
              <a:rPr lang="en-US" sz="1400" b="1" dirty="0">
                <a:latin typeface="Open Sans"/>
              </a:rPr>
              <a:t>venous </a:t>
            </a:r>
            <a:r>
              <a:rPr lang="en-US" sz="1400" b="1" dirty="0" err="1">
                <a:latin typeface="Open Sans"/>
              </a:rPr>
              <a:t>drainagesuperior</a:t>
            </a:r>
            <a:r>
              <a:rPr lang="en-US" sz="1400" b="1" dirty="0">
                <a:latin typeface="Open Sans"/>
              </a:rPr>
              <a:t> </a:t>
            </a:r>
          </a:p>
          <a:p>
            <a:r>
              <a:rPr lang="en-US" sz="1400" b="1" dirty="0">
                <a:latin typeface="Open Sans"/>
              </a:rPr>
              <a:t>thyroid vein (flows into the internal jugular vein)</a:t>
            </a:r>
          </a:p>
          <a:p>
            <a:r>
              <a:rPr lang="en-US" sz="1400" b="1" dirty="0">
                <a:latin typeface="Open Sans"/>
              </a:rPr>
              <a:t>middle thyroid vein (flows into the internal jugular vein)</a:t>
            </a:r>
          </a:p>
          <a:p>
            <a:r>
              <a:rPr lang="en-US" sz="1400" b="1" dirty="0">
                <a:latin typeface="Open Sans"/>
              </a:rPr>
              <a:t>inferior thyroid vein (flows through the plexus into the brachiocephalic veins)</a:t>
            </a:r>
            <a:endParaRPr lang="ru-RU" sz="1400" b="0" i="0" dirty="0">
              <a:effectLst/>
              <a:latin typeface="Open Sans"/>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44" y="142852"/>
            <a:ext cx="3857620" cy="4214818"/>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496" y="4221088"/>
            <a:ext cx="5045932" cy="2636912"/>
          </a:xfrm>
          <a:prstGeom prst="rect">
            <a:avLst/>
          </a:prstGeom>
        </p:spPr>
      </p:pic>
      <p:sp>
        <p:nvSpPr>
          <p:cNvPr id="5" name="TextBox 4"/>
          <p:cNvSpPr txBox="1"/>
          <p:nvPr/>
        </p:nvSpPr>
        <p:spPr>
          <a:xfrm>
            <a:off x="4500562" y="214290"/>
            <a:ext cx="2857520" cy="369332"/>
          </a:xfrm>
          <a:prstGeom prst="rect">
            <a:avLst/>
          </a:prstGeom>
          <a:noFill/>
        </p:spPr>
        <p:txBody>
          <a:bodyPr wrap="square" rtlCol="0">
            <a:spAutoFit/>
          </a:bodyPr>
          <a:lstStyle/>
          <a:p>
            <a:r>
              <a:rPr lang="en-US" b="1" dirty="0">
                <a:solidFill>
                  <a:srgbClr val="FFFF00"/>
                </a:solidFill>
                <a:latin typeface="Open Sans"/>
              </a:rPr>
              <a:t>Blood supply</a:t>
            </a:r>
            <a:endParaRPr lang="ru-RU" dirty="0"/>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4531" y="3564463"/>
            <a:ext cx="885949" cy="1209844"/>
          </a:xfrm>
          <a:prstGeom prst="rect">
            <a:avLst/>
          </a:prstGeom>
        </p:spPr>
      </p:pic>
    </p:spTree>
    <p:extLst>
      <p:ext uri="{BB962C8B-B14F-4D97-AF65-F5344CB8AC3E}">
        <p14:creationId xmlns:p14="http://schemas.microsoft.com/office/powerpoint/2010/main" val="62717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428860" y="0"/>
            <a:ext cx="4787900" cy="620713"/>
          </a:xfrm>
        </p:spPr>
        <p:txBody>
          <a:bodyPr/>
          <a:lstStyle/>
          <a:p>
            <a:r>
              <a:rPr lang="en-US" sz="3200" dirty="0">
                <a:solidFill>
                  <a:srgbClr val="FFFF00"/>
                </a:solidFill>
              </a:rPr>
              <a:t>ANOMALIES OF DEVELOPMENT</a:t>
            </a:r>
            <a:endParaRPr lang="uk-UA" sz="3200" dirty="0">
              <a:solidFill>
                <a:srgbClr val="FFFF00"/>
              </a:solidFill>
            </a:endParaRPr>
          </a:p>
        </p:txBody>
      </p:sp>
      <p:pic>
        <p:nvPicPr>
          <p:cNvPr id="4098" name="Picture 2" descr="https://images.radiopaedia.org/images/13644298/67ad108ddb0d94403d1dc35f7c1db5_big_gallery.jpe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5364163" y="3684588"/>
            <a:ext cx="3779837" cy="31670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images.radiopaedia.org/images/13644297/5d80fa2d1e225dd2f8f57a89126490_big_gallery.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66" y="2796168"/>
            <a:ext cx="3456384" cy="405497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815665" y="3068959"/>
            <a:ext cx="5148823" cy="615553"/>
          </a:xfrm>
          <a:prstGeom prst="rect">
            <a:avLst/>
          </a:prstGeom>
        </p:spPr>
        <p:txBody>
          <a:bodyPr wrap="square">
            <a:spAutoFit/>
          </a:bodyPr>
          <a:lstStyle/>
          <a:p>
            <a:r>
              <a:rPr lang="en-US" sz="1600" dirty="0">
                <a:latin typeface="Open Sans"/>
              </a:rPr>
              <a:t>Agenesis of the left lobe of the thyroid gland. The isthmus is absent</a:t>
            </a:r>
            <a:r>
              <a:rPr lang="ru-RU" sz="1600" dirty="0">
                <a:solidFill>
                  <a:srgbClr val="3D3D3D"/>
                </a:solidFill>
                <a:latin typeface="Open Sans"/>
              </a:rPr>
              <a:t>. </a:t>
            </a:r>
            <a:r>
              <a:rPr lang="ru-RU" dirty="0">
                <a:solidFill>
                  <a:srgbClr val="3D3D3D"/>
                </a:solidFill>
                <a:latin typeface="Open Sans"/>
              </a:rPr>
              <a:t> </a:t>
            </a:r>
            <a:endParaRPr lang="uk-UA" dirty="0"/>
          </a:p>
        </p:txBody>
      </p:sp>
      <p:sp>
        <p:nvSpPr>
          <p:cNvPr id="5" name="Прямоугольник 4"/>
          <p:cNvSpPr/>
          <p:nvPr/>
        </p:nvSpPr>
        <p:spPr>
          <a:xfrm>
            <a:off x="467544" y="1318802"/>
            <a:ext cx="8676456" cy="1477328"/>
          </a:xfrm>
          <a:prstGeom prst="rect">
            <a:avLst/>
          </a:prstGeom>
        </p:spPr>
        <p:txBody>
          <a:bodyPr wrap="square">
            <a:spAutoFit/>
          </a:bodyPr>
          <a:lstStyle/>
          <a:p>
            <a:r>
              <a:rPr lang="en-US" dirty="0">
                <a:latin typeface="Open Sans"/>
              </a:rPr>
              <a:t>Agenesis and hypoplasia are rare. Aplasia due to a violation of the differentiation of the embryonic rudiment of the gland into mature tissue, hypoplasia is caused by iodine deficiency in the body of a pregnant </a:t>
            </a:r>
            <a:r>
              <a:rPr lang="en-US" dirty="0" err="1">
                <a:latin typeface="Open Sans"/>
              </a:rPr>
              <a:t>woman.Signs</a:t>
            </a:r>
            <a:r>
              <a:rPr lang="en-US" dirty="0">
                <a:latin typeface="Open Sans"/>
              </a:rPr>
              <a:t> of pathology is a volumetric decrease or absence of the gland or its </a:t>
            </a:r>
            <a:r>
              <a:rPr lang="en-US" dirty="0" err="1">
                <a:latin typeface="Open Sans"/>
              </a:rPr>
              <a:t>lobe.Clinically</a:t>
            </a:r>
            <a:r>
              <a:rPr lang="en-US" dirty="0">
                <a:latin typeface="Open Sans"/>
              </a:rPr>
              <a:t>, the child develops cretinism.</a:t>
            </a:r>
            <a:r>
              <a:rPr lang="ru-RU" dirty="0">
                <a:latin typeface="Open Sans"/>
              </a:rPr>
              <a:t> </a:t>
            </a:r>
            <a:endParaRPr lang="uk-UA" dirty="0"/>
          </a:p>
        </p:txBody>
      </p:sp>
    </p:spTree>
    <p:extLst>
      <p:ext uri="{BB962C8B-B14F-4D97-AF65-F5344CB8AC3E}">
        <p14:creationId xmlns:p14="http://schemas.microsoft.com/office/powerpoint/2010/main" val="3357721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0"/>
            <a:ext cx="6983758" cy="461665"/>
          </a:xfrm>
          <a:prstGeom prst="rect">
            <a:avLst/>
          </a:prstGeom>
        </p:spPr>
        <p:txBody>
          <a:bodyPr wrap="square">
            <a:spAutoFit/>
          </a:bodyPr>
          <a:lstStyle/>
          <a:p>
            <a:pPr algn="ctr"/>
            <a:r>
              <a:rPr lang="en-US" sz="2400" dirty="0" err="1">
                <a:solidFill>
                  <a:srgbClr val="FFFF00"/>
                </a:solidFill>
                <a:latin typeface="Open Sans"/>
              </a:rPr>
              <a:t>Ectopia</a:t>
            </a:r>
            <a:r>
              <a:rPr lang="en-US" sz="2400" dirty="0">
                <a:solidFill>
                  <a:srgbClr val="FFFF00"/>
                </a:solidFill>
                <a:latin typeface="Open Sans"/>
              </a:rPr>
              <a:t> of the thyroid gland</a:t>
            </a:r>
            <a:endParaRPr lang="uk-UA" sz="2400" dirty="0">
              <a:solidFill>
                <a:srgbClr val="FFFF00"/>
              </a:solidFill>
            </a:endParaRPr>
          </a:p>
        </p:txBody>
      </p:sp>
      <p:pic>
        <p:nvPicPr>
          <p:cNvPr id="3074" name="Picture 2" descr="https://images.radiopaedia.org/images/209823/8fccbc8721d11e0f4adba6db7da0cf_jumbo.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30" y="513510"/>
            <a:ext cx="2770805" cy="346350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3130" y="3212976"/>
            <a:ext cx="2614654" cy="523220"/>
          </a:xfrm>
          <a:prstGeom prst="rect">
            <a:avLst/>
          </a:prstGeom>
        </p:spPr>
        <p:txBody>
          <a:bodyPr wrap="square">
            <a:spAutoFit/>
          </a:bodyPr>
          <a:lstStyle/>
          <a:p>
            <a:r>
              <a:rPr lang="ru-RU" sz="1400" dirty="0">
                <a:solidFill>
                  <a:schemeClr val="bg1"/>
                </a:solidFill>
                <a:latin typeface="Open Sans"/>
              </a:rPr>
              <a:t>Путь миграции щитовидной железы </a:t>
            </a:r>
            <a:endParaRPr lang="uk-UA" sz="1400" dirty="0">
              <a:solidFill>
                <a:schemeClr val="bg1"/>
              </a:solidFill>
            </a:endParaRPr>
          </a:p>
        </p:txBody>
      </p:sp>
      <p:sp>
        <p:nvSpPr>
          <p:cNvPr id="3" name="Прямоугольник 2"/>
          <p:cNvSpPr/>
          <p:nvPr/>
        </p:nvSpPr>
        <p:spPr>
          <a:xfrm>
            <a:off x="2783934" y="513510"/>
            <a:ext cx="6360065" cy="1323439"/>
          </a:xfrm>
          <a:prstGeom prst="rect">
            <a:avLst/>
          </a:prstGeom>
        </p:spPr>
        <p:txBody>
          <a:bodyPr wrap="square">
            <a:spAutoFit/>
          </a:bodyPr>
          <a:lstStyle/>
          <a:p>
            <a:r>
              <a:rPr lang="en-US" sz="1600" dirty="0">
                <a:solidFill>
                  <a:srgbClr val="FFFF00"/>
                </a:solidFill>
                <a:latin typeface="Open Sans"/>
              </a:rPr>
              <a:t>Dystopia </a:t>
            </a:r>
            <a:r>
              <a:rPr lang="en-US" sz="1600" dirty="0">
                <a:latin typeface="Open Sans"/>
              </a:rPr>
              <a:t>of the thyroid gland or its lobules can be observed along the tract of its </a:t>
            </a:r>
            <a:r>
              <a:rPr lang="en-US" sz="1600" dirty="0" err="1">
                <a:latin typeface="Open Sans"/>
              </a:rPr>
              <a:t>migration.An</a:t>
            </a:r>
            <a:r>
              <a:rPr lang="en-US" sz="1600" dirty="0">
                <a:latin typeface="Open Sans"/>
              </a:rPr>
              <a:t> atypical position can occur when the position of the rudiment of the gland is deviated, shifting into the wall of the trachea, pharynx, myocardium, pericardium, and soft tissues of the neck.</a:t>
            </a:r>
            <a:endParaRPr lang="uk-UA" sz="1600" dirty="0"/>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4109182"/>
            <a:ext cx="3174231" cy="2748818"/>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2516" y="4320955"/>
            <a:ext cx="5382376" cy="2562583"/>
          </a:xfrm>
          <a:prstGeom prst="rect">
            <a:avLst/>
          </a:prstGeom>
        </p:spPr>
      </p:pic>
      <p:sp>
        <p:nvSpPr>
          <p:cNvPr id="6" name="Прямоугольник 5"/>
          <p:cNvSpPr/>
          <p:nvPr/>
        </p:nvSpPr>
        <p:spPr>
          <a:xfrm>
            <a:off x="2803041" y="2285992"/>
            <a:ext cx="6340959" cy="1077218"/>
          </a:xfrm>
          <a:prstGeom prst="rect">
            <a:avLst/>
          </a:prstGeom>
        </p:spPr>
        <p:txBody>
          <a:bodyPr wrap="square">
            <a:spAutoFit/>
          </a:bodyPr>
          <a:lstStyle/>
          <a:p>
            <a:r>
              <a:rPr lang="en-US" sz="1600" dirty="0">
                <a:latin typeface="Open Sans"/>
              </a:rPr>
              <a:t>Ultrasound is only used to show missing thyroid tissue in a normal position, which is the case in most cases. Rarely, patients have thyroid tissue both at the base of the tongue and elsewhere in the neck.</a:t>
            </a:r>
            <a:endParaRPr lang="ru-RU" sz="1600" dirty="0">
              <a:latin typeface="Open Sans"/>
            </a:endParaRPr>
          </a:p>
        </p:txBody>
      </p:sp>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8" y="3828995"/>
            <a:ext cx="1584176" cy="563263"/>
          </a:xfrm>
          <a:prstGeom prst="rect">
            <a:avLst/>
          </a:prstGeom>
        </p:spPr>
      </p:pic>
    </p:spTree>
    <p:extLst>
      <p:ext uri="{BB962C8B-B14F-4D97-AF65-F5344CB8AC3E}">
        <p14:creationId xmlns:p14="http://schemas.microsoft.com/office/powerpoint/2010/main" val="2415135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912954"/>
            <a:ext cx="5849166" cy="2724530"/>
          </a:xfrm>
          <a:prstGeom prst="rect">
            <a:avLst/>
          </a:prstGeom>
        </p:spPr>
      </p:pic>
      <p:sp>
        <p:nvSpPr>
          <p:cNvPr id="3" name="Прямоугольник 2"/>
          <p:cNvSpPr/>
          <p:nvPr/>
        </p:nvSpPr>
        <p:spPr>
          <a:xfrm>
            <a:off x="6084168" y="764704"/>
            <a:ext cx="3059832" cy="923330"/>
          </a:xfrm>
          <a:prstGeom prst="rect">
            <a:avLst/>
          </a:prstGeom>
        </p:spPr>
        <p:txBody>
          <a:bodyPr wrap="square">
            <a:spAutoFit/>
          </a:bodyPr>
          <a:lstStyle/>
          <a:p>
            <a:r>
              <a:rPr lang="en-US" dirty="0">
                <a:latin typeface="Open Sans"/>
              </a:rPr>
              <a:t>Dystopic gland can become a source of tumor or cyst development.</a:t>
            </a:r>
            <a:endParaRPr lang="uk-UA" dirty="0"/>
          </a:p>
        </p:txBody>
      </p:sp>
      <p:sp>
        <p:nvSpPr>
          <p:cNvPr id="4" name="Прямоугольник 3"/>
          <p:cNvSpPr/>
          <p:nvPr/>
        </p:nvSpPr>
        <p:spPr>
          <a:xfrm>
            <a:off x="1907704" y="0"/>
            <a:ext cx="6332801" cy="523220"/>
          </a:xfrm>
          <a:prstGeom prst="rect">
            <a:avLst/>
          </a:prstGeom>
        </p:spPr>
        <p:txBody>
          <a:bodyPr wrap="square">
            <a:spAutoFit/>
          </a:bodyPr>
          <a:lstStyle/>
          <a:p>
            <a:r>
              <a:rPr lang="en-US" sz="2800" dirty="0">
                <a:solidFill>
                  <a:srgbClr val="FFFF00"/>
                </a:solidFill>
                <a:latin typeface="Open Sans"/>
              </a:rPr>
              <a:t>Dystopia of the thyroid gland</a:t>
            </a:r>
            <a:endParaRPr lang="uk-UA" sz="2800" dirty="0">
              <a:solidFill>
                <a:srgbClr val="FFFF00"/>
              </a:solidFill>
            </a:endParaRPr>
          </a:p>
        </p:txBody>
      </p:sp>
      <p:sp>
        <p:nvSpPr>
          <p:cNvPr id="5" name="Прямоугольник 4"/>
          <p:cNvSpPr/>
          <p:nvPr/>
        </p:nvSpPr>
        <p:spPr>
          <a:xfrm>
            <a:off x="428596" y="3717032"/>
            <a:ext cx="8215370" cy="1323439"/>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Lingual thyroids (located at the base of the tongue) make up 90% of the ectopic thyroid </a:t>
            </a:r>
            <a:r>
              <a:rPr lang="en-US" sz="1600" dirty="0" err="1">
                <a:latin typeface="Arial" panose="020B0604020202020204" pitchFamily="34" charset="0"/>
                <a:cs typeface="Arial" panose="020B0604020202020204" pitchFamily="34" charset="0"/>
              </a:rPr>
              <a:t>glands.Most</a:t>
            </a:r>
            <a:r>
              <a:rPr lang="en-US" sz="1600" dirty="0">
                <a:latin typeface="Arial" panose="020B0604020202020204" pitchFamily="34" charset="0"/>
                <a:cs typeface="Arial" panose="020B0604020202020204" pitchFamily="34" charset="0"/>
              </a:rPr>
              <a:t> cases show an absence of thyroid tissue in its normal anatomical </a:t>
            </a:r>
            <a:r>
              <a:rPr lang="en-US" sz="1600" dirty="0" err="1">
                <a:latin typeface="Arial" panose="020B0604020202020204" pitchFamily="34" charset="0"/>
                <a:cs typeface="Arial" panose="020B0604020202020204" pitchFamily="34" charset="0"/>
              </a:rPr>
              <a:t>position.Can</a:t>
            </a:r>
            <a:r>
              <a:rPr lang="en-US" sz="1600" dirty="0">
                <a:latin typeface="Arial" panose="020B0604020202020204" pitchFamily="34" charset="0"/>
                <a:cs typeface="Arial" panose="020B0604020202020204" pitchFamily="34" charset="0"/>
              </a:rPr>
              <a:t> be clinically asymptomatic, but in some cases can cause bleeding from mucosal ulcers, dysphagia, hoarseness, shortness of breath, or even airway obstruction (most often in infants).</a:t>
            </a:r>
            <a:endParaRPr lang="uk-UA" sz="1600" dirty="0">
              <a:latin typeface="Arial" panose="020B0604020202020204" pitchFamily="34" charset="0"/>
              <a:cs typeface="Arial" panose="020B0604020202020204" pitchFamily="34"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647" y="13693"/>
            <a:ext cx="2000353" cy="711237"/>
          </a:xfrm>
          <a:prstGeom prst="rect">
            <a:avLst/>
          </a:prstGeom>
        </p:spPr>
      </p:pic>
    </p:spTree>
    <p:extLst>
      <p:ext uri="{BB962C8B-B14F-4D97-AF65-F5344CB8AC3E}">
        <p14:creationId xmlns:p14="http://schemas.microsoft.com/office/powerpoint/2010/main" val="4107947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88640"/>
            <a:ext cx="7992888" cy="584775"/>
          </a:xfrm>
          <a:prstGeom prst="rect">
            <a:avLst/>
          </a:prstGeom>
        </p:spPr>
        <p:txBody>
          <a:bodyPr wrap="square">
            <a:spAutoFit/>
          </a:bodyPr>
          <a:lstStyle/>
          <a:p>
            <a:r>
              <a:rPr lang="en-US" sz="1600" dirty="0">
                <a:solidFill>
                  <a:schemeClr val="tx1">
                    <a:lumMod val="95000"/>
                  </a:schemeClr>
                </a:solidFill>
                <a:latin typeface="Open Sans"/>
              </a:rPr>
              <a:t>The displacement of the primordium of the gland is the reason for the placement of the thyroid gland into the mediastinum. There are the following types of goiter:</a:t>
            </a:r>
            <a:endParaRPr lang="ru-RU" sz="1600" dirty="0">
              <a:solidFill>
                <a:schemeClr val="tx1">
                  <a:lumMod val="95000"/>
                </a:schemeClr>
              </a:solidFill>
              <a:latin typeface="Open Sans"/>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12976"/>
            <a:ext cx="3660720" cy="2664296"/>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12" y="2492896"/>
            <a:ext cx="5256584" cy="4426246"/>
          </a:xfrm>
          <a:prstGeom prst="rect">
            <a:avLst/>
          </a:prstGeom>
        </p:spPr>
      </p:pic>
      <p:sp>
        <p:nvSpPr>
          <p:cNvPr id="5" name="TextBox 4"/>
          <p:cNvSpPr txBox="1"/>
          <p:nvPr/>
        </p:nvSpPr>
        <p:spPr>
          <a:xfrm>
            <a:off x="571472" y="714356"/>
            <a:ext cx="7929618" cy="1569660"/>
          </a:xfrm>
          <a:prstGeom prst="rect">
            <a:avLst/>
          </a:prstGeom>
          <a:noFill/>
        </p:spPr>
        <p:txBody>
          <a:bodyPr wrap="square" rtlCol="0">
            <a:spAutoFit/>
          </a:bodyPr>
          <a:lstStyle/>
          <a:p>
            <a:pPr marL="342900" indent="-342900">
              <a:buAutoNum type="arabicParenR"/>
            </a:pPr>
            <a:r>
              <a:rPr lang="en-US" sz="1600" dirty="0">
                <a:latin typeface="Open Sans"/>
              </a:rPr>
              <a:t>diving goiter (most of it is located retrosternal, the smaller part is located on the neck);</a:t>
            </a:r>
          </a:p>
          <a:p>
            <a:pPr marL="342900" indent="-342900">
              <a:buAutoNum type="arabicParenR"/>
            </a:pPr>
            <a:r>
              <a:rPr lang="en-US" sz="1600" dirty="0">
                <a:latin typeface="Open Sans"/>
              </a:rPr>
              <a:t>2) retrosternal goiter (completely retrosternal location, with the Valsalva maneuver - you can palpate its upper part);</a:t>
            </a:r>
          </a:p>
          <a:p>
            <a:pPr marL="342900" indent="-342900">
              <a:buAutoNum type="arabicParenR"/>
            </a:pPr>
            <a:r>
              <a:rPr lang="en-US" sz="1600" dirty="0">
                <a:latin typeface="Open Sans"/>
              </a:rPr>
              <a:t>3) intrathoracic goiter (completely retrosternal position, with the Valsalva maneuver - cannot be palpated)</a:t>
            </a:r>
            <a:endParaRPr lang="ru-RU" dirty="0"/>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8050" y="2492896"/>
            <a:ext cx="2000353" cy="711237"/>
          </a:xfrm>
          <a:prstGeom prst="rect">
            <a:avLst/>
          </a:prstGeom>
        </p:spPr>
      </p:pic>
    </p:spTree>
    <p:extLst>
      <p:ext uri="{BB962C8B-B14F-4D97-AF65-F5344CB8AC3E}">
        <p14:creationId xmlns:p14="http://schemas.microsoft.com/office/powerpoint/2010/main" val="36994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28604"/>
            <a:ext cx="9036496" cy="646331"/>
          </a:xfrm>
          <a:prstGeom prst="rect">
            <a:avLst/>
          </a:prstGeom>
        </p:spPr>
        <p:txBody>
          <a:bodyPr wrap="square">
            <a:spAutoFit/>
          </a:bodyPr>
          <a:lstStyle/>
          <a:p>
            <a:r>
              <a:rPr lang="en-US" dirty="0"/>
              <a:t>Pathological changes in the thyroid gland can be diffuse or focal, which in turn are divided into single or multiple.</a:t>
            </a:r>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340768"/>
            <a:ext cx="7563906" cy="4953691"/>
          </a:xfrm>
          <a:prstGeom prst="rect">
            <a:avLst/>
          </a:prstGeom>
        </p:spPr>
      </p:pic>
    </p:spTree>
    <p:extLst>
      <p:ext uri="{BB962C8B-B14F-4D97-AF65-F5344CB8AC3E}">
        <p14:creationId xmlns:p14="http://schemas.microsoft.com/office/powerpoint/2010/main" val="2042139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856984" cy="1754326"/>
          </a:xfrm>
          <a:prstGeom prst="rect">
            <a:avLst/>
          </a:prstGeom>
        </p:spPr>
        <p:txBody>
          <a:bodyPr wrap="square">
            <a:spAutoFit/>
          </a:bodyPr>
          <a:lstStyle/>
          <a:p>
            <a:r>
              <a:rPr lang="en-US" dirty="0">
                <a:solidFill>
                  <a:schemeClr val="tx1">
                    <a:lumMod val="95000"/>
                  </a:schemeClr>
                </a:solidFill>
                <a:latin typeface="Open Sans"/>
              </a:rPr>
              <a:t>An enlarged thyroid gland is called a goiter.</a:t>
            </a:r>
          </a:p>
          <a:p>
            <a:r>
              <a:rPr lang="en-US" dirty="0">
                <a:solidFill>
                  <a:schemeClr val="tx1">
                    <a:lumMod val="95000"/>
                  </a:schemeClr>
                </a:solidFill>
                <a:latin typeface="Open Sans"/>
              </a:rPr>
              <a:t>Endemic goiter is one of the most common diseases of the thyroid gland. </a:t>
            </a:r>
          </a:p>
          <a:p>
            <a:r>
              <a:rPr lang="en-US" dirty="0">
                <a:solidFill>
                  <a:schemeClr val="tx1">
                    <a:lumMod val="95000"/>
                  </a:schemeClr>
                </a:solidFill>
                <a:latin typeface="Open Sans"/>
              </a:rPr>
              <a:t>It usually occurs in residents of areas with a low iodine content.</a:t>
            </a:r>
          </a:p>
          <a:p>
            <a:r>
              <a:rPr lang="en-US" dirty="0">
                <a:solidFill>
                  <a:schemeClr val="tx1">
                    <a:lumMod val="95000"/>
                  </a:schemeClr>
                </a:solidFill>
                <a:latin typeface="Open Sans"/>
              </a:rPr>
              <a:t>Outside endemic zones, the episodic occurrence of this disease in individual patients is due to impaired absorption of iodine from the intestine.</a:t>
            </a:r>
          </a:p>
          <a:p>
            <a:r>
              <a:rPr lang="en-US" dirty="0">
                <a:solidFill>
                  <a:schemeClr val="tx1">
                    <a:lumMod val="95000"/>
                  </a:schemeClr>
                </a:solidFill>
                <a:latin typeface="Open Sans"/>
              </a:rPr>
              <a:t>Distinguish between diffuse and nodular and mixed forms of endemic goiter.</a:t>
            </a:r>
            <a:endParaRPr lang="uk-UA" dirty="0"/>
          </a:p>
        </p:txBody>
      </p:sp>
      <p:sp>
        <p:nvSpPr>
          <p:cNvPr id="13314" name="AutoShape 2" descr="Похожее изображение"/>
          <p:cNvSpPr>
            <a:spLocks noChangeAspect="1" noChangeArrowheads="1"/>
          </p:cNvSpPr>
          <p:nvPr/>
        </p:nvSpPr>
        <p:spPr bwMode="auto">
          <a:xfrm>
            <a:off x="155575" y="-754063"/>
            <a:ext cx="2895600" cy="158115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316" name="Picture 4" descr="Похожее изображение"/>
          <p:cNvPicPr>
            <a:picLocks noChangeAspect="1" noChangeArrowheads="1"/>
          </p:cNvPicPr>
          <p:nvPr/>
        </p:nvPicPr>
        <p:blipFill>
          <a:blip r:embed="rId2"/>
          <a:srcRect/>
          <a:stretch>
            <a:fillRect/>
          </a:stretch>
        </p:blipFill>
        <p:spPr bwMode="auto">
          <a:xfrm>
            <a:off x="2714612" y="2285992"/>
            <a:ext cx="3793958" cy="2071702"/>
          </a:xfrm>
          <a:prstGeom prst="rect">
            <a:avLst/>
          </a:prstGeom>
          <a:noFill/>
        </p:spPr>
      </p:pic>
      <p:pic>
        <p:nvPicPr>
          <p:cNvPr id="13318" name="Picture 6" descr="Картинки по запросу узи щитовидной железы эндемический зоб"/>
          <p:cNvPicPr>
            <a:picLocks noChangeAspect="1" noChangeArrowheads="1"/>
          </p:cNvPicPr>
          <p:nvPr/>
        </p:nvPicPr>
        <p:blipFill>
          <a:blip r:embed="rId3"/>
          <a:srcRect/>
          <a:stretch>
            <a:fillRect/>
          </a:stretch>
        </p:blipFill>
        <p:spPr bwMode="auto">
          <a:xfrm>
            <a:off x="1714480" y="4246824"/>
            <a:ext cx="6015028" cy="2611176"/>
          </a:xfrm>
          <a:prstGeom prst="rect">
            <a:avLst/>
          </a:prstGeom>
          <a:noFill/>
        </p:spPr>
      </p:pic>
    </p:spTree>
    <p:extLst>
      <p:ext uri="{BB962C8B-B14F-4D97-AF65-F5344CB8AC3E}">
        <p14:creationId xmlns:p14="http://schemas.microsoft.com/office/powerpoint/2010/main" val="1570297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
            <a:ext cx="8640960" cy="461665"/>
          </a:xfrm>
          <a:prstGeom prst="rect">
            <a:avLst/>
          </a:prstGeom>
        </p:spPr>
        <p:txBody>
          <a:bodyPr wrap="square">
            <a:spAutoFit/>
          </a:bodyPr>
          <a:lstStyle/>
          <a:p>
            <a:pPr algn="ctr"/>
            <a:r>
              <a:rPr lang="en-US" sz="2400" dirty="0">
                <a:solidFill>
                  <a:srgbClr val="FFFF00"/>
                </a:solidFill>
                <a:latin typeface="Open Sans"/>
              </a:rPr>
              <a:t>Inflammatory Conditions: Thyroiditis</a:t>
            </a:r>
            <a:endParaRPr lang="uk-UA" sz="2400" i="0" dirty="0">
              <a:solidFill>
                <a:srgbClr val="FFFF00"/>
              </a:solidFill>
              <a:effectLst/>
              <a:latin typeface="Open Sans"/>
            </a:endParaRPr>
          </a:p>
        </p:txBody>
      </p:sp>
      <p:sp>
        <p:nvSpPr>
          <p:cNvPr id="3" name="Прямоугольник 2"/>
          <p:cNvSpPr/>
          <p:nvPr/>
        </p:nvSpPr>
        <p:spPr>
          <a:xfrm>
            <a:off x="107504" y="692696"/>
            <a:ext cx="5427259" cy="369332"/>
          </a:xfrm>
          <a:prstGeom prst="rect">
            <a:avLst/>
          </a:prstGeom>
        </p:spPr>
        <p:txBody>
          <a:bodyPr wrap="square">
            <a:spAutoFit/>
          </a:bodyPr>
          <a:lstStyle/>
          <a:p>
            <a:endParaRPr lang="uk-UA" dirty="0">
              <a:solidFill>
                <a:srgbClr val="FFFF00"/>
              </a:solidFill>
            </a:endParaRPr>
          </a:p>
        </p:txBody>
      </p:sp>
      <p:sp>
        <p:nvSpPr>
          <p:cNvPr id="4" name="Прямоугольник 3"/>
          <p:cNvSpPr/>
          <p:nvPr/>
        </p:nvSpPr>
        <p:spPr>
          <a:xfrm>
            <a:off x="0" y="3140968"/>
            <a:ext cx="5549287" cy="369332"/>
          </a:xfrm>
          <a:prstGeom prst="rect">
            <a:avLst/>
          </a:prstGeom>
        </p:spPr>
        <p:txBody>
          <a:bodyPr wrap="square">
            <a:spAutoFit/>
          </a:bodyPr>
          <a:lstStyle/>
          <a:p>
            <a:endParaRPr lang="uk-UA" dirty="0">
              <a:solidFill>
                <a:srgbClr val="FFFF00"/>
              </a:solidFill>
            </a:endParaRPr>
          </a:p>
        </p:txBody>
      </p:sp>
      <p:sp>
        <p:nvSpPr>
          <p:cNvPr id="5" name="Прямоугольник 4"/>
          <p:cNvSpPr/>
          <p:nvPr/>
        </p:nvSpPr>
        <p:spPr>
          <a:xfrm>
            <a:off x="1" y="1062028"/>
            <a:ext cx="5610906" cy="369332"/>
          </a:xfrm>
          <a:prstGeom prst="rect">
            <a:avLst/>
          </a:prstGeom>
        </p:spPr>
        <p:txBody>
          <a:bodyPr wrap="square">
            <a:spAutoFit/>
          </a:bodyPr>
          <a:lstStyle/>
          <a:p>
            <a:endParaRPr lang="uk-UA" b="0" i="0" dirty="0">
              <a:effectLst/>
              <a:latin typeface="Open Sans"/>
            </a:endParaRPr>
          </a:p>
        </p:txBody>
      </p:sp>
      <p:sp>
        <p:nvSpPr>
          <p:cNvPr id="6" name="Прямоугольник 5"/>
          <p:cNvSpPr/>
          <p:nvPr/>
        </p:nvSpPr>
        <p:spPr>
          <a:xfrm>
            <a:off x="0" y="1340768"/>
            <a:ext cx="6253967" cy="369332"/>
          </a:xfrm>
          <a:prstGeom prst="rect">
            <a:avLst/>
          </a:prstGeom>
        </p:spPr>
        <p:txBody>
          <a:bodyPr wrap="square">
            <a:spAutoFit/>
          </a:bodyPr>
          <a:lstStyle/>
          <a:p>
            <a:r>
              <a:rPr lang="uk-UA" dirty="0">
                <a:solidFill>
                  <a:srgbClr val="555555"/>
                </a:solidFill>
                <a:latin typeface="Open Sans"/>
                <a:hlinkClick r:id="rId2"/>
              </a:rPr>
              <a:t> </a:t>
            </a:r>
            <a:endParaRPr lang="uk-UA" dirty="0"/>
          </a:p>
        </p:txBody>
      </p:sp>
      <p:sp>
        <p:nvSpPr>
          <p:cNvPr id="7" name="Прямоугольник 6"/>
          <p:cNvSpPr/>
          <p:nvPr/>
        </p:nvSpPr>
        <p:spPr>
          <a:xfrm>
            <a:off x="571472" y="571480"/>
            <a:ext cx="8322147" cy="1200329"/>
          </a:xfrm>
          <a:prstGeom prst="rect">
            <a:avLst/>
          </a:prstGeom>
        </p:spPr>
        <p:txBody>
          <a:bodyPr wrap="square">
            <a:spAutoFit/>
          </a:bodyPr>
          <a:lstStyle/>
          <a:p>
            <a:r>
              <a:rPr lang="en-US" dirty="0"/>
              <a:t>The term </a:t>
            </a:r>
            <a:r>
              <a:rPr lang="en-US" dirty="0">
                <a:solidFill>
                  <a:srgbClr val="FFFF00"/>
                </a:solidFill>
              </a:rPr>
              <a:t>"thyroiditis" </a:t>
            </a:r>
            <a:r>
              <a:rPr lang="en-US" dirty="0"/>
              <a:t>includes diseases of the thyroid gland, differing in etiology, pathogenesis, an essential component of which is inflammation. With different pathogenesis, diseases have clinically similar symptoms, which in some cases complicates differential diagnosis.</a:t>
            </a:r>
            <a:endParaRPr lang="uk-UA" dirty="0"/>
          </a:p>
        </p:txBody>
      </p:sp>
      <p:sp>
        <p:nvSpPr>
          <p:cNvPr id="8" name="Прямоугольник 7"/>
          <p:cNvSpPr/>
          <p:nvPr/>
        </p:nvSpPr>
        <p:spPr>
          <a:xfrm>
            <a:off x="1" y="2079432"/>
            <a:ext cx="5715902" cy="369332"/>
          </a:xfrm>
          <a:prstGeom prst="rect">
            <a:avLst/>
          </a:prstGeom>
        </p:spPr>
        <p:txBody>
          <a:bodyPr wrap="square">
            <a:spAutoFit/>
          </a:bodyPr>
          <a:lstStyle/>
          <a:p>
            <a:endParaRPr lang="uk-UA" dirty="0"/>
          </a:p>
        </p:txBody>
      </p:sp>
      <p:sp>
        <p:nvSpPr>
          <p:cNvPr id="9" name="TextBox 8"/>
          <p:cNvSpPr txBox="1"/>
          <p:nvPr/>
        </p:nvSpPr>
        <p:spPr>
          <a:xfrm>
            <a:off x="500034" y="2610683"/>
            <a:ext cx="8215370" cy="3416320"/>
          </a:xfrm>
          <a:prstGeom prst="rect">
            <a:avLst/>
          </a:prstGeom>
          <a:noFill/>
        </p:spPr>
        <p:txBody>
          <a:bodyPr wrap="square" rtlCol="0">
            <a:spAutoFit/>
          </a:bodyPr>
          <a:lstStyle/>
          <a:p>
            <a:r>
              <a:rPr lang="en-US" dirty="0"/>
              <a:t>For practitioners, it is more expedient to use a classification that takes into account the peculiarities of pathogenesis and clinical course, proposed by </a:t>
            </a:r>
          </a:p>
          <a:p>
            <a:pPr marL="400050" indent="-400050">
              <a:buAutoNum type="romanUcPeriod"/>
            </a:pPr>
            <a:r>
              <a:rPr lang="en-US" dirty="0" err="1"/>
              <a:t>Herrman</a:t>
            </a:r>
            <a:r>
              <a:rPr lang="en-US" dirty="0"/>
              <a:t> in 1980:</a:t>
            </a:r>
          </a:p>
          <a:p>
            <a:pPr marL="400050" indent="-400050">
              <a:buAutoNum type="romanUcPeriod"/>
            </a:pPr>
            <a:r>
              <a:rPr lang="en-US" dirty="0"/>
              <a:t>1.Acute thyroiditis (diffuse or focal):</a:t>
            </a:r>
          </a:p>
          <a:p>
            <a:pPr marL="400050" indent="-400050">
              <a:buAutoNum type="romanUcPeriod"/>
            </a:pPr>
            <a:r>
              <a:rPr lang="en-US" dirty="0"/>
              <a:t>- acute purulent;</a:t>
            </a:r>
          </a:p>
          <a:p>
            <a:pPr marL="400050" indent="-400050">
              <a:buAutoNum type="romanUcPeriod"/>
            </a:pPr>
            <a:r>
              <a:rPr lang="en-US" dirty="0"/>
              <a:t>- acute non-purulent</a:t>
            </a:r>
          </a:p>
          <a:p>
            <a:pPr marL="400050" indent="-400050">
              <a:buAutoNum type="romanUcPeriod"/>
            </a:pPr>
            <a:r>
              <a:rPr lang="en-US" dirty="0"/>
              <a:t>2.subacute thyroiditis          </a:t>
            </a:r>
          </a:p>
          <a:p>
            <a:pPr marL="400050" indent="-400050">
              <a:buAutoNum type="romanUcPeriod"/>
            </a:pPr>
            <a:r>
              <a:rPr lang="en-US" dirty="0"/>
              <a:t>- diffuse;         </a:t>
            </a:r>
          </a:p>
          <a:p>
            <a:pPr marL="400050" indent="-400050">
              <a:buAutoNum type="romanUcPeriod"/>
            </a:pPr>
            <a:r>
              <a:rPr lang="en-US" dirty="0"/>
              <a:t> - focal;</a:t>
            </a:r>
          </a:p>
          <a:p>
            <a:pPr marL="400050" indent="-400050">
              <a:buAutoNum type="romanUcPeriod"/>
            </a:pPr>
            <a:r>
              <a:rPr lang="en-US" dirty="0"/>
              <a:t>3.chronic thyroiditis:</a:t>
            </a:r>
          </a:p>
          <a:p>
            <a:pPr marL="400050" indent="-400050">
              <a:buAutoNum type="romanUcPeriod"/>
            </a:pPr>
            <a:r>
              <a:rPr lang="en-US" dirty="0"/>
              <a:t>autoimmune thyroiditis (atrophic form);</a:t>
            </a:r>
          </a:p>
          <a:p>
            <a:pPr marL="400050" indent="-400050">
              <a:buAutoNum type="romanUcPeriod"/>
            </a:pPr>
            <a:r>
              <a:rPr lang="en-US" dirty="0"/>
              <a:t>fibro-invasive (</a:t>
            </a:r>
            <a:r>
              <a:rPr lang="en-US" dirty="0" err="1"/>
              <a:t>ridel</a:t>
            </a:r>
            <a:r>
              <a:rPr lang="en-US" dirty="0"/>
              <a:t>)specific thyroiditis (tuberculous, syphilitic, </a:t>
            </a:r>
            <a:r>
              <a:rPr lang="en-US" dirty="0" err="1"/>
              <a:t>septicomycotic</a:t>
            </a:r>
            <a:r>
              <a:rPr lang="en-US" dirty="0"/>
              <a:t>).</a:t>
            </a:r>
            <a:endParaRPr lang="ru-RU" dirty="0"/>
          </a:p>
        </p:txBody>
      </p:sp>
      <p:sp>
        <p:nvSpPr>
          <p:cNvPr id="10" name="TextBox 9"/>
          <p:cNvSpPr txBox="1"/>
          <p:nvPr/>
        </p:nvSpPr>
        <p:spPr>
          <a:xfrm>
            <a:off x="642910" y="2285992"/>
            <a:ext cx="3286148" cy="369332"/>
          </a:xfrm>
          <a:prstGeom prst="rect">
            <a:avLst/>
          </a:prstGeom>
          <a:noFill/>
        </p:spPr>
        <p:txBody>
          <a:bodyPr wrap="square" rtlCol="0">
            <a:spAutoFit/>
          </a:bodyPr>
          <a:lstStyle/>
          <a:p>
            <a:r>
              <a:rPr lang="en-US" dirty="0">
                <a:solidFill>
                  <a:srgbClr val="FFFF00"/>
                </a:solidFill>
              </a:rPr>
              <a:t>Classification:</a:t>
            </a:r>
            <a:endParaRPr lang="ru-RU" dirty="0">
              <a:solidFill>
                <a:srgbClr val="FFFF00"/>
              </a:solidFill>
            </a:endParaRPr>
          </a:p>
        </p:txBody>
      </p:sp>
    </p:spTree>
    <p:extLst>
      <p:ext uri="{BB962C8B-B14F-4D97-AF65-F5344CB8AC3E}">
        <p14:creationId xmlns:p14="http://schemas.microsoft.com/office/powerpoint/2010/main" val="112249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0"/>
            <a:ext cx="8572528" cy="2862322"/>
          </a:xfrm>
          <a:prstGeom prst="rect">
            <a:avLst/>
          </a:prstGeom>
        </p:spPr>
        <p:txBody>
          <a:bodyPr wrap="square">
            <a:spAutoFit/>
          </a:bodyPr>
          <a:lstStyle/>
          <a:p>
            <a:pPr algn="ctr"/>
            <a:r>
              <a:rPr lang="en-US" b="1" dirty="0">
                <a:solidFill>
                  <a:srgbClr val="FFFF00"/>
                </a:solidFill>
                <a:latin typeface="Open Sans"/>
              </a:rPr>
              <a:t>        </a:t>
            </a:r>
            <a:r>
              <a:rPr lang="en-US" dirty="0">
                <a:solidFill>
                  <a:srgbClr val="FFFF00"/>
                </a:solidFill>
                <a:latin typeface="Open Sans"/>
              </a:rPr>
              <a:t>Thyroid formation is the most common in radiological practice.</a:t>
            </a:r>
          </a:p>
          <a:p>
            <a:pPr algn="ctr"/>
            <a:r>
              <a:rPr lang="en-US" dirty="0">
                <a:latin typeface="Open Sans"/>
              </a:rPr>
              <a:t>hyperplastic / colloidal node / nodular hyperplasia: </a:t>
            </a:r>
          </a:p>
          <a:p>
            <a:pPr algn="ctr"/>
            <a:r>
              <a:rPr lang="en-US" dirty="0">
                <a:latin typeface="Open Sans"/>
              </a:rPr>
              <a:t>85%adenomafollicular:</a:t>
            </a:r>
          </a:p>
          <a:p>
            <a:pPr algn="ctr"/>
            <a:r>
              <a:rPr lang="en-US" dirty="0">
                <a:latin typeface="Open Sans"/>
              </a:rPr>
              <a:t> 5%others: </a:t>
            </a:r>
            <a:r>
              <a:rPr lang="en-US" dirty="0" err="1">
                <a:latin typeface="Open Sans"/>
              </a:rPr>
              <a:t>rarecarcinomapapillary</a:t>
            </a:r>
            <a:r>
              <a:rPr lang="en-US" dirty="0">
                <a:latin typeface="Open Sans"/>
              </a:rPr>
              <a:t>:</a:t>
            </a:r>
          </a:p>
          <a:p>
            <a:pPr algn="ctr"/>
            <a:r>
              <a:rPr lang="en-US" dirty="0">
                <a:latin typeface="Open Sans"/>
              </a:rPr>
              <a:t> 60-80% </a:t>
            </a:r>
            <a:r>
              <a:rPr lang="en-US" dirty="0" err="1">
                <a:latin typeface="Open Sans"/>
              </a:rPr>
              <a:t>carcinomafollicular</a:t>
            </a:r>
            <a:r>
              <a:rPr lang="en-US" dirty="0">
                <a:latin typeface="Open Sans"/>
              </a:rPr>
              <a:t>: </a:t>
            </a:r>
          </a:p>
          <a:p>
            <a:pPr algn="ctr"/>
            <a:r>
              <a:rPr lang="en-US" dirty="0">
                <a:latin typeface="Open Sans"/>
              </a:rPr>
              <a:t>10-20%medullary: </a:t>
            </a:r>
          </a:p>
          <a:p>
            <a:pPr algn="ctr"/>
            <a:r>
              <a:rPr lang="en-US" dirty="0">
                <a:latin typeface="Open Sans"/>
              </a:rPr>
              <a:t>5%anaplastic:</a:t>
            </a:r>
          </a:p>
          <a:p>
            <a:pPr algn="ctr"/>
            <a:r>
              <a:rPr lang="en-US" dirty="0">
                <a:latin typeface="Open Sans"/>
              </a:rPr>
              <a:t> 1-2%thyroid lymphoma: </a:t>
            </a:r>
          </a:p>
          <a:p>
            <a:pPr algn="ctr"/>
            <a:r>
              <a:rPr lang="en-US" dirty="0">
                <a:latin typeface="Open Sans"/>
              </a:rPr>
              <a:t>1%thyroid metastases:</a:t>
            </a:r>
          </a:p>
          <a:p>
            <a:pPr algn="ctr"/>
            <a:r>
              <a:rPr lang="en-US" dirty="0">
                <a:latin typeface="Open Sans"/>
              </a:rPr>
              <a:t> 1%othersfatty lesions of the thyroid </a:t>
            </a:r>
            <a:r>
              <a:rPr lang="en-US" dirty="0" err="1">
                <a:latin typeface="Open Sans"/>
              </a:rPr>
              <a:t>glandthyroid</a:t>
            </a:r>
            <a:r>
              <a:rPr lang="en-US" dirty="0">
                <a:latin typeface="Open Sans"/>
              </a:rPr>
              <a:t> </a:t>
            </a:r>
            <a:r>
              <a:rPr lang="en-US" dirty="0" err="1">
                <a:latin typeface="Open Sans"/>
              </a:rPr>
              <a:t>adenolipomathyroid</a:t>
            </a:r>
            <a:r>
              <a:rPr lang="en-US" dirty="0">
                <a:latin typeface="Open Sans"/>
              </a:rPr>
              <a:t> </a:t>
            </a:r>
            <a:r>
              <a:rPr lang="en-US" dirty="0" err="1">
                <a:latin typeface="Open Sans"/>
              </a:rPr>
              <a:t>liposarcoma</a:t>
            </a:r>
            <a:endParaRPr lang="ru-RU" sz="1400" b="0" i="0" dirty="0">
              <a:effectLst/>
              <a:latin typeface="Open Sans"/>
            </a:endParaRPr>
          </a:p>
        </p:txBody>
      </p:sp>
      <p:sp>
        <p:nvSpPr>
          <p:cNvPr id="3" name="Прямоугольник 2"/>
          <p:cNvSpPr/>
          <p:nvPr/>
        </p:nvSpPr>
        <p:spPr>
          <a:xfrm>
            <a:off x="611560" y="3645024"/>
            <a:ext cx="8358246" cy="2031325"/>
          </a:xfrm>
          <a:prstGeom prst="rect">
            <a:avLst/>
          </a:prstGeom>
        </p:spPr>
        <p:txBody>
          <a:bodyPr wrap="square">
            <a:spAutoFit/>
          </a:bodyPr>
          <a:lstStyle/>
          <a:p>
            <a:r>
              <a:rPr lang="en-US" b="1" dirty="0">
                <a:solidFill>
                  <a:srgbClr val="FFFF00"/>
                </a:solidFill>
                <a:latin typeface="Open Sans"/>
              </a:rPr>
              <a:t>                </a:t>
            </a:r>
            <a:r>
              <a:rPr lang="en-US" dirty="0">
                <a:solidFill>
                  <a:srgbClr val="FFFF00"/>
                </a:solidFill>
                <a:latin typeface="Open Sans"/>
              </a:rPr>
              <a:t>Risk factors for malignancy</a:t>
            </a:r>
          </a:p>
          <a:p>
            <a:r>
              <a:rPr lang="en-US" dirty="0">
                <a:latin typeface="Open Sans"/>
              </a:rPr>
              <a:t>Young age</a:t>
            </a:r>
          </a:p>
          <a:p>
            <a:r>
              <a:rPr lang="en-US" dirty="0">
                <a:latin typeface="Open Sans"/>
              </a:rPr>
              <a:t>Male gender</a:t>
            </a:r>
          </a:p>
          <a:p>
            <a:r>
              <a:rPr lang="en-US" dirty="0">
                <a:latin typeface="Open Sans"/>
              </a:rPr>
              <a:t>Solitary node</a:t>
            </a:r>
          </a:p>
          <a:p>
            <a:r>
              <a:rPr lang="en-US" dirty="0">
                <a:latin typeface="Open Sans"/>
              </a:rPr>
              <a:t>With a history of thyroid radiation therapy.</a:t>
            </a:r>
          </a:p>
          <a:p>
            <a:r>
              <a:rPr lang="en-US" dirty="0">
                <a:latin typeface="Open Sans"/>
              </a:rPr>
              <a:t>The first three risk factors reflect the fact that in older women with multiple thyroid nodules, these nodules are very often benign.</a:t>
            </a:r>
            <a:endParaRPr lang="ru-RU" sz="1600" b="0" i="0" dirty="0">
              <a:effectLst/>
              <a:latin typeface="Open Sans"/>
            </a:endParaRPr>
          </a:p>
        </p:txBody>
      </p:sp>
    </p:spTree>
    <p:extLst>
      <p:ext uri="{BB962C8B-B14F-4D97-AF65-F5344CB8AC3E}">
        <p14:creationId xmlns:p14="http://schemas.microsoft.com/office/powerpoint/2010/main" val="2899975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ages.radiopaedia.org/images/67/8f2931d83c77d516d6e07e3834fc1d_big_gallery.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20888"/>
            <a:ext cx="4488433" cy="35836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radiopaedia.org/images/102/c87356abcd2aa2ef12a0916b3faf52_big_gallery.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743" y="1207408"/>
            <a:ext cx="4520290" cy="565036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3" y="692696"/>
            <a:ext cx="5444982" cy="523220"/>
          </a:xfrm>
          <a:prstGeom prst="rect">
            <a:avLst/>
          </a:prstGeom>
        </p:spPr>
        <p:txBody>
          <a:bodyPr wrap="square">
            <a:spAutoFit/>
          </a:bodyPr>
          <a:lstStyle/>
          <a:p>
            <a:r>
              <a:rPr lang="en-US" sz="2800" b="1" dirty="0">
                <a:solidFill>
                  <a:srgbClr val="FFFF00"/>
                </a:solidFill>
                <a:latin typeface="Open Sans"/>
              </a:rPr>
              <a:t>papillary carcinoma</a:t>
            </a:r>
            <a:endParaRPr lang="uk-UA" sz="2800" b="1" dirty="0">
              <a:solidFill>
                <a:srgbClr val="FFFF00"/>
              </a:solidFill>
            </a:endParaRPr>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7440" y="6369"/>
            <a:ext cx="2000353" cy="711237"/>
          </a:xfrm>
          <a:prstGeom prst="rect">
            <a:avLst/>
          </a:prstGeom>
        </p:spPr>
      </p:pic>
    </p:spTree>
    <p:extLst>
      <p:ext uri="{BB962C8B-B14F-4D97-AF65-F5344CB8AC3E}">
        <p14:creationId xmlns:p14="http://schemas.microsoft.com/office/powerpoint/2010/main" val="2199756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0" y="8870"/>
            <a:ext cx="4711716" cy="3152204"/>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56" y="3065443"/>
            <a:ext cx="2834268" cy="3764796"/>
          </a:xfrm>
          <a:prstGeom prst="rect">
            <a:avLst/>
          </a:prstGeom>
        </p:spPr>
      </p:pic>
      <p:sp>
        <p:nvSpPr>
          <p:cNvPr id="6" name="Прямоугольник 5"/>
          <p:cNvSpPr/>
          <p:nvPr/>
        </p:nvSpPr>
        <p:spPr>
          <a:xfrm>
            <a:off x="4725227" y="214290"/>
            <a:ext cx="4418773" cy="3293209"/>
          </a:xfrm>
          <a:prstGeom prst="rect">
            <a:avLst/>
          </a:prstGeom>
        </p:spPr>
        <p:txBody>
          <a:bodyPr wrap="square">
            <a:spAutoFit/>
          </a:bodyPr>
          <a:lstStyle/>
          <a:p>
            <a:r>
              <a:rPr lang="en-US" sz="1600" dirty="0">
                <a:latin typeface="Open Sans"/>
              </a:rPr>
              <a:t>On the left is a hyperplastic node in the left lobe of the thyroid gland with extensive degeneration leading to a cystic lesion, with a thick wall, with </a:t>
            </a:r>
            <a:r>
              <a:rPr lang="en-US" sz="1600" dirty="0" err="1">
                <a:latin typeface="Open Sans"/>
              </a:rPr>
              <a:t>intracystic</a:t>
            </a:r>
            <a:r>
              <a:rPr lang="en-US" sz="1600" dirty="0">
                <a:latin typeface="Open Sans"/>
              </a:rPr>
              <a:t> residual tissue in the form of dense walls and cystic avascular nodules.</a:t>
            </a:r>
            <a:br>
              <a:rPr lang="ru-RU" sz="1600" dirty="0"/>
            </a:br>
            <a:r>
              <a:rPr lang="en-US" sz="1600" dirty="0">
                <a:latin typeface="Open Sans"/>
              </a:rPr>
              <a:t>The cystic node has several bright lesions with artifacts (comet tail), probably due to the presence of microcrystals in the classic form of a colloidal node. Doppler analysis gave a favorable picture, suggesting benignity. Histopathology reveals reactive lymphadenopathy</a:t>
            </a:r>
            <a:endParaRPr lang="uk-UA" sz="1600"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848" y="4432560"/>
            <a:ext cx="5256583" cy="2397678"/>
          </a:xfrm>
          <a:prstGeom prst="rect">
            <a:avLst/>
          </a:prstGeo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3820" y="3161074"/>
            <a:ext cx="1788023" cy="635742"/>
          </a:xfrm>
          <a:prstGeom prst="rect">
            <a:avLst/>
          </a:prstGeom>
        </p:spPr>
      </p:pic>
    </p:spTree>
    <p:extLst>
      <p:ext uri="{BB962C8B-B14F-4D97-AF65-F5344CB8AC3E}">
        <p14:creationId xmlns:p14="http://schemas.microsoft.com/office/powerpoint/2010/main" val="1333757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0894" y="4118921"/>
            <a:ext cx="3000794" cy="2762636"/>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6259"/>
            <a:ext cx="2695951" cy="2981741"/>
          </a:xfrm>
          <a:prstGeom prst="rect">
            <a:avLst/>
          </a:prstGeom>
        </p:spPr>
      </p:pic>
      <p:sp>
        <p:nvSpPr>
          <p:cNvPr id="7" name="Прямоугольник 6"/>
          <p:cNvSpPr/>
          <p:nvPr/>
        </p:nvSpPr>
        <p:spPr>
          <a:xfrm>
            <a:off x="4143372" y="642918"/>
            <a:ext cx="5000628" cy="1569660"/>
          </a:xfrm>
          <a:prstGeom prst="rect">
            <a:avLst/>
          </a:prstGeom>
        </p:spPr>
        <p:txBody>
          <a:bodyPr wrap="square">
            <a:spAutoFit/>
          </a:bodyPr>
          <a:lstStyle/>
          <a:p>
            <a:r>
              <a:rPr lang="en-US" sz="1600" dirty="0">
                <a:solidFill>
                  <a:srgbClr val="FFFF00"/>
                </a:solidFill>
                <a:latin typeface="Open Sans"/>
              </a:rPr>
              <a:t>Ultrasonography </a:t>
            </a:r>
            <a:r>
              <a:rPr lang="en-US" sz="1600" dirty="0">
                <a:latin typeface="Open Sans"/>
              </a:rPr>
              <a:t>shows an enlarged thyroid gland, which is largely replaced by heterogeneous masses with pronounced </a:t>
            </a:r>
            <a:r>
              <a:rPr lang="en-US" sz="1600" dirty="0" err="1">
                <a:latin typeface="Open Sans"/>
              </a:rPr>
              <a:t>hypoechoicity</a:t>
            </a:r>
            <a:r>
              <a:rPr lang="en-US" sz="1600" dirty="0">
                <a:latin typeface="Open Sans"/>
              </a:rPr>
              <a:t>.</a:t>
            </a:r>
          </a:p>
          <a:p>
            <a:r>
              <a:rPr lang="en-US" sz="1600" dirty="0">
                <a:solidFill>
                  <a:schemeClr val="tx1">
                    <a:lumMod val="95000"/>
                  </a:schemeClr>
                </a:solidFill>
                <a:latin typeface="Open Sans"/>
              </a:rPr>
              <a:t>No noticeable vascularization or calcification was observed. Several hypoechoic lymph nodes are visible.</a:t>
            </a:r>
            <a:endParaRPr lang="uk-UA" sz="1600" dirty="0">
              <a:solidFill>
                <a:schemeClr val="tx1">
                  <a:lumMod val="95000"/>
                </a:schemeClr>
              </a:solidFill>
            </a:endParaRP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6211" y="3625263"/>
            <a:ext cx="3433892" cy="2513699"/>
          </a:xfrm>
          <a:prstGeom prst="rect">
            <a:avLst/>
          </a:prstGeom>
        </p:spPr>
      </p:pic>
      <p:pic>
        <p:nvPicPr>
          <p:cNvPr id="9" name="Picture 2" descr="https://images.radiopaedia.org/images/923293/b993677be0f8bc68bb7b42c99a1687_jumb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4257"/>
            <a:ext cx="3921193" cy="346550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1335" y="0"/>
            <a:ext cx="2000353" cy="711237"/>
          </a:xfrm>
          <a:prstGeom prst="rect">
            <a:avLst/>
          </a:prstGeom>
        </p:spPr>
      </p:pic>
    </p:spTree>
    <p:extLst>
      <p:ext uri="{BB962C8B-B14F-4D97-AF65-F5344CB8AC3E}">
        <p14:creationId xmlns:p14="http://schemas.microsoft.com/office/powerpoint/2010/main" val="2198028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116632"/>
            <a:ext cx="2867425" cy="2981741"/>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921" y="149032"/>
            <a:ext cx="2915057" cy="3010320"/>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60050"/>
            <a:ext cx="3886742" cy="1971950"/>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40251"/>
            <a:ext cx="3995936" cy="2122590"/>
          </a:xfrm>
          <a:prstGeom prst="rect">
            <a:avLst/>
          </a:prstGeom>
        </p:spPr>
      </p:pic>
      <p:pic>
        <p:nvPicPr>
          <p:cNvPr id="7" name="Рисунок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8184" y="1853"/>
            <a:ext cx="2938306" cy="5249008"/>
          </a:xfrm>
          <a:prstGeom prst="rect">
            <a:avLst/>
          </a:prstGeom>
        </p:spPr>
      </p:pic>
      <p:pic>
        <p:nvPicPr>
          <p:cNvPr id="8" name="Рисунок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07241" y="3243383"/>
            <a:ext cx="2810267" cy="2286319"/>
          </a:xfrm>
          <a:prstGeom prst="rect">
            <a:avLst/>
          </a:prstGeom>
        </p:spPr>
      </p:pic>
      <p:sp>
        <p:nvSpPr>
          <p:cNvPr id="9" name="Прямоугольник 8"/>
          <p:cNvSpPr/>
          <p:nvPr/>
        </p:nvSpPr>
        <p:spPr>
          <a:xfrm>
            <a:off x="4000496" y="5572140"/>
            <a:ext cx="5040560" cy="1077218"/>
          </a:xfrm>
          <a:prstGeom prst="rect">
            <a:avLst/>
          </a:prstGeom>
        </p:spPr>
        <p:txBody>
          <a:bodyPr wrap="square">
            <a:spAutoFit/>
          </a:bodyPr>
          <a:lstStyle/>
          <a:p>
            <a:r>
              <a:rPr lang="en-US" sz="1600" dirty="0">
                <a:solidFill>
                  <a:schemeClr val="tx1">
                    <a:lumMod val="95000"/>
                  </a:schemeClr>
                </a:solidFill>
                <a:latin typeface="Open Sans"/>
              </a:rPr>
              <a:t>On CT with contrast in the venous phase, the septa accumulate contrast, and the gland itself loses its density.</a:t>
            </a:r>
          </a:p>
          <a:p>
            <a:r>
              <a:rPr lang="en-US" sz="1600" dirty="0">
                <a:solidFill>
                  <a:schemeClr val="tx1">
                    <a:lumMod val="95000"/>
                  </a:schemeClr>
                </a:solidFill>
                <a:latin typeface="Open Sans"/>
              </a:rPr>
              <a:t>On PET CT - a single lesion of the abdominal cavity</a:t>
            </a:r>
            <a:endParaRPr lang="uk-UA" sz="1600" dirty="0"/>
          </a:p>
        </p:txBody>
      </p:sp>
    </p:spTree>
    <p:extLst>
      <p:ext uri="{BB962C8B-B14F-4D97-AF65-F5344CB8AC3E}">
        <p14:creationId xmlns:p14="http://schemas.microsoft.com/office/powerpoint/2010/main" val="3586229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166" y="357166"/>
            <a:ext cx="6286544" cy="4762532"/>
          </a:xfrm>
          <a:prstGeom prst="rect">
            <a:avLst/>
          </a:prstGeom>
        </p:spPr>
      </p:pic>
      <p:sp>
        <p:nvSpPr>
          <p:cNvPr id="3" name="Прямоугольник 2"/>
          <p:cNvSpPr/>
          <p:nvPr/>
        </p:nvSpPr>
        <p:spPr>
          <a:xfrm>
            <a:off x="500034" y="5286388"/>
            <a:ext cx="8143932" cy="923330"/>
          </a:xfrm>
          <a:prstGeom prst="rect">
            <a:avLst/>
          </a:prstGeom>
        </p:spPr>
        <p:txBody>
          <a:bodyPr wrap="square">
            <a:spAutoFit/>
          </a:bodyPr>
          <a:lstStyle/>
          <a:p>
            <a:r>
              <a:rPr lang="en-US" dirty="0">
                <a:solidFill>
                  <a:schemeClr val="tx1">
                    <a:lumMod val="95000"/>
                  </a:schemeClr>
                </a:solidFill>
                <a:latin typeface="Open Sans"/>
              </a:rPr>
              <a:t>The patient has a history of a malignant tumor of the thyroid gland, surgically removed, followed by radiation therapy with radioactive iodine.</a:t>
            </a:r>
          </a:p>
          <a:p>
            <a:r>
              <a:rPr lang="en-US" dirty="0">
                <a:solidFill>
                  <a:schemeClr val="tx1">
                    <a:lumMod val="95000"/>
                  </a:schemeClr>
                </a:solidFill>
                <a:latin typeface="Open Sans"/>
              </a:rPr>
              <a:t>Note </a:t>
            </a:r>
            <a:r>
              <a:rPr lang="en-US" dirty="0">
                <a:solidFill>
                  <a:srgbClr val="FFFF00"/>
                </a:solidFill>
                <a:latin typeface="Open Sans"/>
              </a:rPr>
              <a:t>multiple</a:t>
            </a:r>
            <a:r>
              <a:rPr lang="en-US" dirty="0">
                <a:solidFill>
                  <a:schemeClr val="tx1">
                    <a:lumMod val="95000"/>
                  </a:schemeClr>
                </a:solidFill>
                <a:latin typeface="Open Sans"/>
              </a:rPr>
              <a:t> lung metastases.</a:t>
            </a:r>
            <a:endParaRPr lang="uk-UA" dirty="0">
              <a:solidFill>
                <a:schemeClr val="tx1">
                  <a:lumMod val="95000"/>
                </a:schemeClr>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647" y="203701"/>
            <a:ext cx="2000353" cy="711237"/>
          </a:xfrm>
          <a:prstGeom prst="rect">
            <a:avLst/>
          </a:prstGeom>
        </p:spPr>
      </p:pic>
    </p:spTree>
    <p:extLst>
      <p:ext uri="{BB962C8B-B14F-4D97-AF65-F5344CB8AC3E}">
        <p14:creationId xmlns:p14="http://schemas.microsoft.com/office/powerpoint/2010/main" val="3100015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6" y="44624"/>
            <a:ext cx="9073008" cy="1200329"/>
          </a:xfrm>
          <a:prstGeom prst="rect">
            <a:avLst/>
          </a:prstGeom>
        </p:spPr>
        <p:txBody>
          <a:bodyPr wrap="square">
            <a:spAutoFit/>
          </a:bodyPr>
          <a:lstStyle/>
          <a:p>
            <a:r>
              <a:rPr lang="en-US" dirty="0">
                <a:solidFill>
                  <a:srgbClr val="FFFF00"/>
                </a:solidFill>
                <a:latin typeface="Open Sans"/>
              </a:rPr>
              <a:t>American Thyroid Association (ATA)</a:t>
            </a:r>
          </a:p>
          <a:p>
            <a:r>
              <a:rPr lang="en-US" dirty="0">
                <a:latin typeface="Open Sans"/>
              </a:rPr>
              <a:t>The American Thyroid Association (ATA) guidelines for the evaluation of thyroid nodules on ultrasound are aimed at improving consistency in the interpretation of results and facilitating communication with endocrinologists.</a:t>
            </a:r>
            <a:endParaRPr lang="uk-UA" sz="1600" dirty="0"/>
          </a:p>
        </p:txBody>
      </p:sp>
      <p:sp>
        <p:nvSpPr>
          <p:cNvPr id="3" name="Прямоугольник 2"/>
          <p:cNvSpPr/>
          <p:nvPr/>
        </p:nvSpPr>
        <p:spPr>
          <a:xfrm>
            <a:off x="70992" y="1428736"/>
            <a:ext cx="9073008" cy="369332"/>
          </a:xfrm>
          <a:prstGeom prst="rect">
            <a:avLst/>
          </a:prstGeom>
        </p:spPr>
        <p:txBody>
          <a:bodyPr wrap="square">
            <a:spAutoFit/>
          </a:bodyPr>
          <a:lstStyle/>
          <a:p>
            <a:r>
              <a:rPr lang="uk-UA" dirty="0">
                <a:solidFill>
                  <a:srgbClr val="FFFF00"/>
                </a:solidFill>
              </a:rPr>
              <a:t>https://radiopaedia.org/articles/ata-guidelines-for-assessment-of-thyroid-nodules</a:t>
            </a:r>
          </a:p>
        </p:txBody>
      </p:sp>
      <p:sp>
        <p:nvSpPr>
          <p:cNvPr id="4" name="Прямоугольник 3"/>
          <p:cNvSpPr/>
          <p:nvPr/>
        </p:nvSpPr>
        <p:spPr>
          <a:xfrm>
            <a:off x="35496" y="1844824"/>
            <a:ext cx="9073008" cy="923330"/>
          </a:xfrm>
          <a:prstGeom prst="rect">
            <a:avLst/>
          </a:prstGeom>
        </p:spPr>
        <p:txBody>
          <a:bodyPr wrap="square">
            <a:spAutoFit/>
          </a:bodyPr>
          <a:lstStyle/>
          <a:p>
            <a:r>
              <a:rPr lang="en-US" dirty="0"/>
              <a:t>The 2015 Basic Principles emphasize the importance of a sonographic picture of a node in determining the likelihood of developing a malignant transformation. This, as well as the size of the nodule, are the two main criteria for FNA.</a:t>
            </a:r>
            <a:endParaRPr lang="uk-UA" dirty="0"/>
          </a:p>
        </p:txBody>
      </p:sp>
      <p:sp>
        <p:nvSpPr>
          <p:cNvPr id="5" name="Прямоугольник 4"/>
          <p:cNvSpPr/>
          <p:nvPr/>
        </p:nvSpPr>
        <p:spPr>
          <a:xfrm>
            <a:off x="214282" y="2786058"/>
            <a:ext cx="8679908" cy="2585323"/>
          </a:xfrm>
          <a:prstGeom prst="rect">
            <a:avLst/>
          </a:prstGeom>
        </p:spPr>
        <p:txBody>
          <a:bodyPr wrap="square">
            <a:spAutoFit/>
          </a:bodyPr>
          <a:lstStyle/>
          <a:p>
            <a:r>
              <a:rPr lang="en-US" dirty="0">
                <a:solidFill>
                  <a:srgbClr val="FFFF00"/>
                </a:solidFill>
                <a:latin typeface="Open Sans"/>
              </a:rPr>
              <a:t>Initial assessment </a:t>
            </a:r>
          </a:p>
          <a:p>
            <a:r>
              <a:rPr lang="en-US" dirty="0">
                <a:solidFill>
                  <a:srgbClr val="FFFF00"/>
                </a:solidFill>
                <a:latin typeface="Open Sans"/>
              </a:rPr>
              <a:t> </a:t>
            </a:r>
            <a:r>
              <a:rPr lang="en-US" dirty="0">
                <a:latin typeface="Open Sans"/>
              </a:rPr>
              <a:t>should receive serum thyrotropin (TSH)</a:t>
            </a:r>
          </a:p>
          <a:p>
            <a:r>
              <a:rPr lang="en-US" dirty="0">
                <a:latin typeface="Open Sans"/>
              </a:rPr>
              <a:t>  if TSH is below normal limits, thyroid scintigraphy should be performed  </a:t>
            </a:r>
          </a:p>
          <a:p>
            <a:r>
              <a:rPr lang="en-US" dirty="0">
                <a:latin typeface="Open Sans"/>
              </a:rPr>
              <a:t>if a focal induration is incidentally detected in a thyroid nodule&gt; 1 cm, then FNA is mandatory. </a:t>
            </a:r>
          </a:p>
          <a:p>
            <a:r>
              <a:rPr lang="en-US" dirty="0">
                <a:latin typeface="Open Sans"/>
              </a:rPr>
              <a:t> if the nodule is &lt;1 cm, then it should be monitored similarly to a sub-centimeter thyroid nodule with a high-level ultrasound pattern. </a:t>
            </a:r>
          </a:p>
          <a:p>
            <a:r>
              <a:rPr lang="en-US" dirty="0">
                <a:latin typeface="Open Sans"/>
              </a:rPr>
              <a:t> if the thyroid shows diffuse uptake consistent with chronic lymphocytic thyroiditis, further imaging or FNA does not guarantee reliable monitoring.</a:t>
            </a:r>
            <a:endParaRPr lang="ru-RU" b="0" i="0" dirty="0">
              <a:effectLst/>
              <a:latin typeface="Open Sans"/>
            </a:endParaRPr>
          </a:p>
        </p:txBody>
      </p:sp>
    </p:spTree>
    <p:extLst>
      <p:ext uri="{BB962C8B-B14F-4D97-AF65-F5344CB8AC3E}">
        <p14:creationId xmlns:p14="http://schemas.microsoft.com/office/powerpoint/2010/main" val="1949372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642918"/>
            <a:ext cx="8572528" cy="3416320"/>
          </a:xfrm>
          <a:prstGeom prst="rect">
            <a:avLst/>
          </a:prstGeom>
        </p:spPr>
        <p:txBody>
          <a:bodyPr wrap="square">
            <a:spAutoFit/>
          </a:bodyPr>
          <a:lstStyle/>
          <a:p>
            <a:r>
              <a:rPr lang="en-US" b="1" dirty="0">
                <a:solidFill>
                  <a:srgbClr val="FFFF00"/>
                </a:solidFill>
                <a:latin typeface="Open Sans"/>
              </a:rPr>
              <a:t>Sonographic pattern</a:t>
            </a:r>
            <a:endParaRPr lang="ru-RU" b="1" dirty="0">
              <a:solidFill>
                <a:srgbClr val="FFFF00"/>
              </a:solidFill>
              <a:latin typeface="Open Sans"/>
            </a:endParaRPr>
          </a:p>
          <a:p>
            <a:r>
              <a:rPr lang="en-US" dirty="0">
                <a:solidFill>
                  <a:schemeClr val="tx1">
                    <a:lumMod val="95000"/>
                  </a:schemeClr>
                </a:solidFill>
                <a:latin typeface="Open Sans"/>
              </a:rPr>
              <a:t>All detected nodes on ultrasound can be divided into 5 categories:</a:t>
            </a:r>
          </a:p>
          <a:p>
            <a:pPr marL="342900" indent="-342900">
              <a:buAutoNum type="arabicParenR"/>
            </a:pPr>
            <a:r>
              <a:rPr lang="en-US" dirty="0">
                <a:solidFill>
                  <a:schemeClr val="tx1">
                    <a:lumMod val="95000"/>
                  </a:schemeClr>
                </a:solidFill>
                <a:latin typeface="Open Sans"/>
              </a:rPr>
              <a:t>Significant no risk (0%): biopsy not indicated;</a:t>
            </a:r>
          </a:p>
          <a:p>
            <a:pPr marL="342900" indent="-342900">
              <a:buAutoNum type="arabicParenR"/>
            </a:pPr>
            <a:r>
              <a:rPr lang="en-US" dirty="0">
                <a:solidFill>
                  <a:schemeClr val="tx1">
                    <a:lumMod val="95000"/>
                  </a:schemeClr>
                </a:solidFill>
                <a:latin typeface="Open Sans"/>
              </a:rPr>
              <a:t>2) Very low risk of malignancy (3%): </a:t>
            </a:r>
          </a:p>
          <a:p>
            <a:pPr marL="342900" indent="-342900">
              <a:buAutoNum type="arabicParenR"/>
            </a:pPr>
            <a:r>
              <a:rPr lang="en-US" dirty="0">
                <a:solidFill>
                  <a:schemeClr val="tx1">
                    <a:lumMod val="95000"/>
                  </a:schemeClr>
                </a:solidFill>
                <a:latin typeface="Open Sans"/>
              </a:rPr>
              <a:t>a biopsy is performed at a size ≥ 2 cm (ultrasound dynamic control is possible);</a:t>
            </a:r>
          </a:p>
          <a:p>
            <a:pPr marL="342900" indent="-342900">
              <a:buAutoNum type="arabicParenR"/>
            </a:pPr>
            <a:r>
              <a:rPr lang="en-US" dirty="0">
                <a:solidFill>
                  <a:schemeClr val="tx1">
                    <a:lumMod val="95000"/>
                  </a:schemeClr>
                </a:solidFill>
                <a:latin typeface="Open Sans"/>
              </a:rPr>
              <a:t>Low risk of malignancy (5-10%): biopsy is performed at size  ≥ 1.5 cm;4) Intermediate risk of malignancy (10-20%):</a:t>
            </a:r>
          </a:p>
          <a:p>
            <a:pPr marL="342900" indent="-342900">
              <a:buAutoNum type="arabicParenR"/>
            </a:pPr>
            <a:r>
              <a:rPr lang="en-US" dirty="0">
                <a:solidFill>
                  <a:schemeClr val="tx1">
                    <a:lumMod val="95000"/>
                  </a:schemeClr>
                </a:solidFill>
                <a:latin typeface="Open Sans"/>
              </a:rPr>
              <a:t> biopsy is performed at ≥1.0 cm5) </a:t>
            </a:r>
          </a:p>
          <a:p>
            <a:pPr marL="342900" indent="-342900">
              <a:buAutoNum type="arabicParenR"/>
            </a:pPr>
            <a:r>
              <a:rPr lang="en-US" dirty="0">
                <a:solidFill>
                  <a:schemeClr val="tx1">
                    <a:lumMod val="95000"/>
                  </a:schemeClr>
                </a:solidFill>
                <a:latin typeface="Open Sans"/>
              </a:rPr>
              <a:t>High probability of malignancy (≥ 70-90%): biopsy is performed at ≥ 1.0 cm</a:t>
            </a:r>
            <a:endParaRPr lang="ru-RU" dirty="0"/>
          </a:p>
          <a:p>
            <a:pPr marL="342900" indent="-342900">
              <a:buAutoNum type="arabicPeriod"/>
            </a:pPr>
            <a:endParaRPr lang="ru-RU" dirty="0">
              <a:solidFill>
                <a:schemeClr val="tx1">
                  <a:lumMod val="95000"/>
                </a:schemeClr>
              </a:solidFill>
              <a:latin typeface="Open Sans"/>
            </a:endParaRPr>
          </a:p>
          <a:p>
            <a:r>
              <a:rPr lang="ru-RU" dirty="0">
                <a:solidFill>
                  <a:schemeClr val="tx1">
                    <a:lumMod val="95000"/>
                  </a:schemeClr>
                </a:solidFill>
                <a:latin typeface="Open Sans"/>
              </a:rPr>
              <a:t> </a:t>
            </a:r>
          </a:p>
          <a:p>
            <a:pPr marL="342900" indent="-342900">
              <a:buAutoNum type="arabicParenR"/>
            </a:pPr>
            <a:endParaRPr lang="en-US" b="1" i="0" dirty="0">
              <a:solidFill>
                <a:schemeClr val="tx1">
                  <a:lumMod val="95000"/>
                </a:schemeClr>
              </a:solidFill>
              <a:effectLst/>
              <a:latin typeface="Open Sans"/>
            </a:endParaRPr>
          </a:p>
        </p:txBody>
      </p:sp>
    </p:spTree>
    <p:extLst>
      <p:ext uri="{BB962C8B-B14F-4D97-AF65-F5344CB8AC3E}">
        <p14:creationId xmlns:p14="http://schemas.microsoft.com/office/powerpoint/2010/main" val="3007242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896984"/>
            <a:ext cx="6636054" cy="3693319"/>
          </a:xfrm>
          <a:prstGeom prst="rect">
            <a:avLst/>
          </a:prstGeom>
        </p:spPr>
        <p:txBody>
          <a:bodyPr wrap="square">
            <a:spAutoFit/>
          </a:bodyPr>
          <a:lstStyle/>
          <a:p>
            <a:pPr marL="342900" indent="-342900">
              <a:buAutoNum type="arabicParenR"/>
            </a:pPr>
            <a:r>
              <a:rPr lang="en-US" dirty="0">
                <a:solidFill>
                  <a:schemeClr val="tx1">
                    <a:lumMod val="95000"/>
                  </a:schemeClr>
                </a:solidFill>
                <a:latin typeface="Open Sans"/>
              </a:rPr>
              <a:t>The reliably benign group (0%) includes: completely cystic nodules with well-defined uniform walls.</a:t>
            </a:r>
          </a:p>
          <a:p>
            <a:pPr marL="342900" indent="-342900">
              <a:buAutoNum type="arabicParenR"/>
            </a:pPr>
            <a:r>
              <a:rPr lang="ru-RU" dirty="0"/>
              <a:t> </a:t>
            </a:r>
            <a:r>
              <a:rPr lang="en-US" dirty="0"/>
              <a:t>To the very low risk group (3%): spongy nodes and nodes with cystic dissemination, without any other more suspicious signs.</a:t>
            </a:r>
          </a:p>
          <a:p>
            <a:r>
              <a:rPr lang="ru-RU" dirty="0"/>
              <a:t>3) </a:t>
            </a:r>
            <a:r>
              <a:rPr lang="en-US" dirty="0"/>
              <a:t>The group with a low probability of malignancy (risk 5-10%) includes several options for radiological presentation:  - isoechoic or hyperechoic node;- cystic node with peripheral dense edges, in which there is </a:t>
            </a:r>
            <a:r>
              <a:rPr lang="en-US" dirty="0" err="1"/>
              <a:t>nonone</a:t>
            </a:r>
            <a:r>
              <a:rPr lang="en-US" dirty="0"/>
              <a:t> of the following:</a:t>
            </a:r>
          </a:p>
          <a:p>
            <a:pPr marL="342900" indent="-342900">
              <a:buAutoNum type="alphaUcParenR"/>
            </a:pPr>
            <a:r>
              <a:rPr lang="en-US" dirty="0" err="1"/>
              <a:t>microcalcifications</a:t>
            </a:r>
            <a:r>
              <a:rPr lang="en-US" dirty="0"/>
              <a:t> (see other points below),</a:t>
            </a:r>
          </a:p>
          <a:p>
            <a:pPr marL="342900" indent="-342900">
              <a:buAutoNum type="alphaUcParenR"/>
            </a:pPr>
            <a:r>
              <a:rPr lang="en-US" dirty="0"/>
              <a:t>B) irregular zones,</a:t>
            </a:r>
          </a:p>
          <a:p>
            <a:pPr marL="342900" indent="-342900">
              <a:buAutoNum type="alphaUcParenR"/>
            </a:pPr>
            <a:r>
              <a:rPr lang="en-US" dirty="0"/>
              <a:t>C) </a:t>
            </a:r>
            <a:r>
              <a:rPr lang="en-US" dirty="0" err="1"/>
              <a:t>extrathyroidal</a:t>
            </a:r>
            <a:r>
              <a:rPr lang="en-US" dirty="0"/>
              <a:t> spread,</a:t>
            </a:r>
          </a:p>
          <a:p>
            <a:pPr marL="342900" indent="-342900">
              <a:buAutoNum type="alphaUcParenR"/>
            </a:pPr>
            <a:r>
              <a:rPr lang="en-US" dirty="0"/>
              <a:t>D) the predominance of height over width.</a:t>
            </a:r>
            <a:endParaRPr lang="ru-RU" dirty="0"/>
          </a:p>
          <a:p>
            <a:endParaRPr lang="ru-RU" dirty="0"/>
          </a:p>
        </p:txBody>
      </p:sp>
      <p:sp>
        <p:nvSpPr>
          <p:cNvPr id="3" name="Прямоугольник 2"/>
          <p:cNvSpPr/>
          <p:nvPr/>
        </p:nvSpPr>
        <p:spPr>
          <a:xfrm>
            <a:off x="323528" y="188640"/>
            <a:ext cx="8640960" cy="461665"/>
          </a:xfrm>
          <a:prstGeom prst="rect">
            <a:avLst/>
          </a:prstGeom>
        </p:spPr>
        <p:txBody>
          <a:bodyPr wrap="square">
            <a:spAutoFit/>
          </a:bodyPr>
          <a:lstStyle/>
          <a:p>
            <a:r>
              <a:rPr lang="en-US" sz="2400" b="1" dirty="0">
                <a:solidFill>
                  <a:srgbClr val="FFFF00"/>
                </a:solidFill>
                <a:latin typeface="Open Sans"/>
              </a:rPr>
              <a:t>Sonographic pattern</a:t>
            </a:r>
            <a:r>
              <a:rPr lang="ru-RU" sz="2400" b="1" dirty="0">
                <a:solidFill>
                  <a:srgbClr val="FFFF00"/>
                </a:solidFill>
                <a:latin typeface="Open Sans"/>
              </a:rPr>
              <a:t> </a:t>
            </a:r>
            <a:r>
              <a:rPr lang="en-US" sz="2400" dirty="0">
                <a:solidFill>
                  <a:schemeClr val="tx1">
                    <a:lumMod val="95000"/>
                  </a:schemeClr>
                </a:solidFill>
                <a:latin typeface="Open Sans"/>
              </a:rPr>
              <a:t>radiological presentation</a:t>
            </a:r>
            <a:endParaRPr lang="ru-RU" sz="2400" dirty="0">
              <a:solidFill>
                <a:schemeClr val="tx1">
                  <a:lumMod val="95000"/>
                </a:schemeClr>
              </a:solidFill>
              <a:latin typeface="Open Sans"/>
            </a:endParaRPr>
          </a:p>
        </p:txBody>
      </p:sp>
    </p:spTree>
    <p:extLst>
      <p:ext uri="{BB962C8B-B14F-4D97-AF65-F5344CB8AC3E}">
        <p14:creationId xmlns:p14="http://schemas.microsoft.com/office/powerpoint/2010/main" val="3575637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80" y="78377"/>
            <a:ext cx="8961120" cy="6186309"/>
          </a:xfrm>
          <a:prstGeom prst="rect">
            <a:avLst/>
          </a:prstGeom>
        </p:spPr>
        <p:txBody>
          <a:bodyPr wrap="square">
            <a:spAutoFit/>
          </a:bodyPr>
          <a:lstStyle/>
          <a:p>
            <a:pPr lvl="1"/>
            <a:r>
              <a:rPr lang="ru-RU" dirty="0"/>
              <a:t>4)</a:t>
            </a:r>
            <a:r>
              <a:rPr lang="ru-RU" dirty="0">
                <a:solidFill>
                  <a:schemeClr val="tx1">
                    <a:lumMod val="95000"/>
                  </a:schemeClr>
                </a:solidFill>
                <a:latin typeface="Open Sans"/>
              </a:rPr>
              <a:t> </a:t>
            </a:r>
            <a:r>
              <a:rPr lang="en-US" dirty="0">
                <a:solidFill>
                  <a:schemeClr val="tx1">
                    <a:lumMod val="95000"/>
                  </a:schemeClr>
                </a:solidFill>
                <a:latin typeface="Open Sans"/>
              </a:rPr>
              <a:t>The group with an average risk of malignancy (10-20%) includes a dense knot with a smooth (tender) edge, in which none of the following signs are present:</a:t>
            </a:r>
            <a:r>
              <a:rPr lang="ru-RU" dirty="0"/>
              <a:t>                </a:t>
            </a:r>
            <a:r>
              <a:rPr lang="en-US" dirty="0"/>
              <a:t>               A) </a:t>
            </a:r>
            <a:r>
              <a:rPr lang="en-US" dirty="0" err="1"/>
              <a:t>microcalcifications</a:t>
            </a:r>
            <a:r>
              <a:rPr lang="en-US" dirty="0"/>
              <a:t> (see other points below),          </a:t>
            </a:r>
          </a:p>
          <a:p>
            <a:pPr lvl="1"/>
            <a:r>
              <a:rPr lang="en-US" dirty="0"/>
              <a:t> B) irregular zones,            </a:t>
            </a:r>
          </a:p>
          <a:p>
            <a:pPr lvl="1"/>
            <a:r>
              <a:rPr lang="en-US" dirty="0"/>
              <a:t>  C) </a:t>
            </a:r>
            <a:r>
              <a:rPr lang="en-US" dirty="0" err="1"/>
              <a:t>extrathyroidal</a:t>
            </a:r>
            <a:r>
              <a:rPr lang="en-US" dirty="0"/>
              <a:t> spread,                 </a:t>
            </a:r>
          </a:p>
          <a:p>
            <a:pPr lvl="1"/>
            <a:r>
              <a:rPr lang="en-US" dirty="0"/>
              <a:t> D) the predominance of height over width</a:t>
            </a:r>
          </a:p>
          <a:p>
            <a:pPr lvl="1"/>
            <a:r>
              <a:rPr lang="ru-RU" dirty="0">
                <a:solidFill>
                  <a:schemeClr val="tx1">
                    <a:lumMod val="95000"/>
                  </a:schemeClr>
                </a:solidFill>
                <a:latin typeface="Open Sans"/>
              </a:rPr>
              <a:t>5)</a:t>
            </a:r>
            <a:r>
              <a:rPr lang="en-US" dirty="0">
                <a:solidFill>
                  <a:schemeClr val="tx1">
                    <a:lumMod val="95000"/>
                  </a:schemeClr>
                </a:solidFill>
                <a:latin typeface="Open Sans"/>
              </a:rPr>
              <a:t> The group with a high probability of malignancy (≥70-90%) includes a dense hypoechoic nodule (or a cystic nodule within which there is a dense component) with at least one of the following signs:   </a:t>
            </a:r>
          </a:p>
          <a:p>
            <a:pPr lvl="1"/>
            <a:r>
              <a:rPr lang="en-US" dirty="0">
                <a:solidFill>
                  <a:schemeClr val="tx1">
                    <a:lumMod val="95000"/>
                  </a:schemeClr>
                </a:solidFill>
                <a:latin typeface="Open Sans"/>
              </a:rPr>
              <a:t>         A) </a:t>
            </a:r>
            <a:r>
              <a:rPr lang="en-US" dirty="0" err="1">
                <a:solidFill>
                  <a:schemeClr val="tx1">
                    <a:lumMod val="95000"/>
                  </a:schemeClr>
                </a:solidFill>
                <a:latin typeface="Open Sans"/>
              </a:rPr>
              <a:t>microcalcifications</a:t>
            </a:r>
            <a:r>
              <a:rPr lang="en-US" dirty="0">
                <a:solidFill>
                  <a:schemeClr val="tx1">
                    <a:lumMod val="95000"/>
                  </a:schemeClr>
                </a:solidFill>
                <a:latin typeface="Open Sans"/>
              </a:rPr>
              <a:t> (see other points below),     </a:t>
            </a:r>
          </a:p>
          <a:p>
            <a:pPr lvl="1"/>
            <a:r>
              <a:rPr lang="en-US" dirty="0">
                <a:solidFill>
                  <a:schemeClr val="tx1">
                    <a:lumMod val="95000"/>
                  </a:schemeClr>
                </a:solidFill>
                <a:latin typeface="Open Sans"/>
              </a:rPr>
              <a:t>         B) irregular zones,                </a:t>
            </a:r>
          </a:p>
          <a:p>
            <a:pPr lvl="1"/>
            <a:r>
              <a:rPr lang="en-US" dirty="0">
                <a:solidFill>
                  <a:schemeClr val="tx1">
                    <a:lumMod val="95000"/>
                  </a:schemeClr>
                </a:solidFill>
                <a:latin typeface="Open Sans"/>
              </a:rPr>
              <a:t>         C) </a:t>
            </a:r>
            <a:r>
              <a:rPr lang="en-US" dirty="0" err="1">
                <a:solidFill>
                  <a:schemeClr val="tx1">
                    <a:lumMod val="95000"/>
                  </a:schemeClr>
                </a:solidFill>
                <a:latin typeface="Open Sans"/>
              </a:rPr>
              <a:t>extrathyroidal</a:t>
            </a:r>
            <a:r>
              <a:rPr lang="en-US" dirty="0">
                <a:solidFill>
                  <a:schemeClr val="tx1">
                    <a:lumMod val="95000"/>
                  </a:schemeClr>
                </a:solidFill>
                <a:latin typeface="Open Sans"/>
              </a:rPr>
              <a:t> spread,             </a:t>
            </a:r>
          </a:p>
          <a:p>
            <a:pPr lvl="1"/>
            <a:r>
              <a:rPr lang="en-US" dirty="0">
                <a:solidFill>
                  <a:schemeClr val="tx1">
                    <a:lumMod val="95000"/>
                  </a:schemeClr>
                </a:solidFill>
                <a:latin typeface="Open Sans"/>
              </a:rPr>
              <a:t>         D) the predominance of height over width,         </a:t>
            </a:r>
          </a:p>
          <a:p>
            <a:pPr lvl="1"/>
            <a:r>
              <a:rPr lang="en-US" dirty="0">
                <a:solidFill>
                  <a:schemeClr val="tx1">
                    <a:lumMod val="95000"/>
                  </a:schemeClr>
                </a:solidFill>
                <a:latin typeface="Open Sans"/>
              </a:rPr>
              <a:t>         E) lymphadenopathy,                </a:t>
            </a:r>
          </a:p>
          <a:p>
            <a:pPr lvl="1"/>
            <a:r>
              <a:rPr lang="en-US" dirty="0">
                <a:solidFill>
                  <a:schemeClr val="tx1">
                    <a:lumMod val="95000"/>
                  </a:schemeClr>
                </a:solidFill>
                <a:latin typeface="Open Sans"/>
              </a:rPr>
              <a:t>         G) fuzzy contour of a knot with sprouting (extrusion) into adjacent tissues.</a:t>
            </a:r>
            <a:r>
              <a:rPr lang="uk-UA" b="1" dirty="0">
                <a:solidFill>
                  <a:srgbClr val="FFFF00"/>
                </a:solidFill>
              </a:rPr>
              <a:t> </a:t>
            </a:r>
            <a:r>
              <a:rPr lang="en-US" b="1" dirty="0">
                <a:solidFill>
                  <a:srgbClr val="FFFF00"/>
                </a:solidFill>
              </a:rPr>
              <a:t>Other items</a:t>
            </a:r>
          </a:p>
          <a:p>
            <a:pPr marL="742950" lvl="1" indent="-285750">
              <a:buFontTx/>
              <a:buChar char="-"/>
            </a:pPr>
            <a:r>
              <a:rPr lang="en-US" dirty="0"/>
              <a:t>Dystrophic calcifications (for example, gross </a:t>
            </a:r>
            <a:r>
              <a:rPr lang="en-US" dirty="0" err="1"/>
              <a:t>macrocalcification</a:t>
            </a:r>
            <a:r>
              <a:rPr lang="en-US" dirty="0"/>
              <a:t>, capsule hardening), in contrast to </a:t>
            </a:r>
            <a:r>
              <a:rPr lang="en-US" dirty="0" err="1"/>
              <a:t>microcalcifications</a:t>
            </a:r>
            <a:r>
              <a:rPr lang="en-US" dirty="0"/>
              <a:t>, increase the risk, but to a lesser extent than </a:t>
            </a:r>
            <a:r>
              <a:rPr lang="en-US" dirty="0" err="1"/>
              <a:t>microcalcifications</a:t>
            </a:r>
            <a:r>
              <a:rPr lang="en-US" dirty="0"/>
              <a:t>;</a:t>
            </a:r>
          </a:p>
          <a:p>
            <a:pPr marL="742950" lvl="1" indent="-285750">
              <a:buFontTx/>
              <a:buChar char="-"/>
            </a:pPr>
            <a:r>
              <a:rPr lang="en-US" dirty="0"/>
              <a:t>An overview of the cervical lymph nodes should be performed on all ultrasound examinations of the neck</a:t>
            </a:r>
            <a:endParaRPr lang="uk-UA" b="1" dirty="0">
              <a:solidFill>
                <a:srgbClr val="FFFF00"/>
              </a:solidFill>
            </a:endParaRPr>
          </a:p>
          <a:p>
            <a:pPr lvl="1"/>
            <a:endParaRPr lang="ru-RU" dirty="0"/>
          </a:p>
        </p:txBody>
      </p:sp>
    </p:spTree>
    <p:extLst>
      <p:ext uri="{BB962C8B-B14F-4D97-AF65-F5344CB8AC3E}">
        <p14:creationId xmlns:p14="http://schemas.microsoft.com/office/powerpoint/2010/main" val="2125984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Дом\Desktop\работа Юля\медин\моя практика\content_neck.jpg"/>
          <p:cNvPicPr>
            <a:picLocks noChangeAspect="1" noChangeArrowheads="1"/>
          </p:cNvPicPr>
          <p:nvPr/>
        </p:nvPicPr>
        <p:blipFill>
          <a:blip r:embed="rId2"/>
          <a:srcRect/>
          <a:stretch>
            <a:fillRect/>
          </a:stretch>
        </p:blipFill>
        <p:spPr bwMode="auto">
          <a:xfrm>
            <a:off x="266700" y="190500"/>
            <a:ext cx="8610600" cy="6477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2345</TotalTime>
  <Words>4091</Words>
  <Application>Microsoft Office PowerPoint</Application>
  <PresentationFormat>Экран (4:3)</PresentationFormat>
  <Paragraphs>258</Paragraphs>
  <Slides>40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40</vt:i4>
      </vt:variant>
    </vt:vector>
  </HeadingPairs>
  <TitlesOfParts>
    <vt:vector size="49" baseType="lpstr">
      <vt:lpstr>Arial</vt:lpstr>
      <vt:lpstr>Calibri</vt:lpstr>
      <vt:lpstr>Consolas</vt:lpstr>
      <vt:lpstr>Corbel</vt:lpstr>
      <vt:lpstr>Open Sans</vt:lpstr>
      <vt:lpstr>Wingdings</vt:lpstr>
      <vt:lpstr>Wingdings 2</vt:lpstr>
      <vt:lpstr>Wingdings 3</vt:lpstr>
      <vt:lpstr>Метро</vt:lpstr>
      <vt:lpstr>Radiation examination of the thyroid gland.  Radiation anatomy. Radiological signs of thyroid disease.</vt:lpstr>
      <vt:lpstr>METHODS FOR STUDYING THE THYROID GLAND</vt:lpstr>
      <vt:lpstr>Презентация PowerPoint</vt:lpstr>
      <vt:lpstr>Презентация PowerPoint</vt:lpstr>
      <vt:lpstr>Презентация PowerPoint</vt:lpstr>
      <vt:lpstr>Презентация PowerPoint</vt:lpstr>
      <vt:lpstr>CT examination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Only a small part of unbound T3 and T4 circulate in the blood, but they are the most active and significant in metabolic processes. The influence of the central nervous system in the regulation of thyroid function is carried out through the hypothalamus, where the releasing factor is produced. This substance, passing through the portal vein and the pituitary gland, determines the level of synthesis of tropic hormones (primarily TSH), which in turn is a regulator of the production of T3 and T4 in the gland itself.   </vt:lpstr>
      <vt:lpstr>Презентация PowerPoint</vt:lpstr>
      <vt:lpstr>Normal levels of T3 and T4 in an adult. The content of T4 is 75-140 nmol / L (free T4 10-25 nmol / L), T3 -1.4-2.8 nmol / L (free T3-2.5-5.8 nmol / L).</vt:lpstr>
      <vt:lpstr>Normally, the level of thyroglobulin (TG) in an adult is up to 50 ng / ml. It is of the greatest importance for the diagnosis and monitoring of the effectiveness of treatment for differentiated thyroid cancer. With undifferentiated carcinoma, its concentration may not change. There is a direct connection between the level of TG and the presence of metastases of thyroid cancer: its concentration increases.</vt:lpstr>
      <vt:lpstr>Презентация PowerPoint</vt:lpstr>
      <vt:lpstr>Презентация PowerPoint</vt:lpstr>
      <vt:lpstr>ANOMALIES OF DEVELOPMENT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dc:creator>
  <cp:lastModifiedBy>Олеся Дмитріївна Слюсаренко</cp:lastModifiedBy>
  <cp:revision>204</cp:revision>
  <dcterms:created xsi:type="dcterms:W3CDTF">2018-02-27T19:34:50Z</dcterms:created>
  <dcterms:modified xsi:type="dcterms:W3CDTF">2023-02-15T19:55:35Z</dcterms:modified>
</cp:coreProperties>
</file>