
<file path=[Content_Types].xml><?xml version="1.0" encoding="utf-8"?>
<Types xmlns="http://schemas.openxmlformats.org/package/2006/content-types">
  <Default Extension="emf" ContentType="image/x-emf"/>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60"/>
  </p:notesMasterIdLst>
  <p:sldIdLst>
    <p:sldId id="256" r:id="rId2"/>
    <p:sldId id="332" r:id="rId3"/>
    <p:sldId id="257" r:id="rId4"/>
    <p:sldId id="288" r:id="rId5"/>
    <p:sldId id="258" r:id="rId6"/>
    <p:sldId id="263" r:id="rId7"/>
    <p:sldId id="262" r:id="rId8"/>
    <p:sldId id="286" r:id="rId9"/>
    <p:sldId id="287" r:id="rId10"/>
    <p:sldId id="291" r:id="rId11"/>
    <p:sldId id="342" r:id="rId12"/>
    <p:sldId id="336" r:id="rId13"/>
    <p:sldId id="335" r:id="rId14"/>
    <p:sldId id="292" r:id="rId15"/>
    <p:sldId id="294" r:id="rId16"/>
    <p:sldId id="295" r:id="rId17"/>
    <p:sldId id="289" r:id="rId18"/>
    <p:sldId id="290" r:id="rId19"/>
    <p:sldId id="296" r:id="rId20"/>
    <p:sldId id="297" r:id="rId21"/>
    <p:sldId id="337" r:id="rId22"/>
    <p:sldId id="338" r:id="rId23"/>
    <p:sldId id="298" r:id="rId24"/>
    <p:sldId id="283" r:id="rId25"/>
    <p:sldId id="281" r:id="rId26"/>
    <p:sldId id="284" r:id="rId27"/>
    <p:sldId id="285" r:id="rId28"/>
    <p:sldId id="299" r:id="rId29"/>
    <p:sldId id="300" r:id="rId30"/>
    <p:sldId id="302" r:id="rId31"/>
    <p:sldId id="303" r:id="rId32"/>
    <p:sldId id="304" r:id="rId33"/>
    <p:sldId id="306" r:id="rId34"/>
    <p:sldId id="307" r:id="rId35"/>
    <p:sldId id="309" r:id="rId36"/>
    <p:sldId id="310" r:id="rId37"/>
    <p:sldId id="311" r:id="rId38"/>
    <p:sldId id="301" r:id="rId39"/>
    <p:sldId id="312" r:id="rId40"/>
    <p:sldId id="318" r:id="rId41"/>
    <p:sldId id="313" r:id="rId42"/>
    <p:sldId id="319" r:id="rId43"/>
    <p:sldId id="315" r:id="rId44"/>
    <p:sldId id="316" r:id="rId45"/>
    <p:sldId id="317" r:id="rId46"/>
    <p:sldId id="314" r:id="rId47"/>
    <p:sldId id="326" r:id="rId48"/>
    <p:sldId id="340" r:id="rId49"/>
    <p:sldId id="341" r:id="rId50"/>
    <p:sldId id="339" r:id="rId51"/>
    <p:sldId id="320" r:id="rId52"/>
    <p:sldId id="308" r:id="rId53"/>
    <p:sldId id="333" r:id="rId54"/>
    <p:sldId id="322" r:id="rId55"/>
    <p:sldId id="328" r:id="rId56"/>
    <p:sldId id="321" r:id="rId57"/>
    <p:sldId id="330" r:id="rId58"/>
    <p:sldId id="329" r:id="rId59"/>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95" d="100"/>
          <a:sy n="95" d="100"/>
        </p:scale>
        <p:origin x="1046" y="67"/>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0DECF1D-3404-4FC8-833B-36A2922ACAB7}" type="datetimeFigureOut">
              <a:rPr lang="ru-RU" smtClean="0"/>
              <a:t>15.02.2023</a:t>
            </a:fld>
            <a:endParaRPr lang="ru-RU"/>
          </a:p>
        </p:txBody>
      </p:sp>
      <p:sp>
        <p:nvSpPr>
          <p:cNvPr id="4" name="Образ слайда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354E8D0-7F41-4C02-903B-3AE42A62A8DA}" type="slidenum">
              <a:rPr lang="ru-RU" smtClean="0"/>
              <a:t>‹#›</a:t>
            </a:fld>
            <a:endParaRPr lang="ru-RU"/>
          </a:p>
        </p:txBody>
      </p:sp>
    </p:spTree>
    <p:extLst>
      <p:ext uri="{BB962C8B-B14F-4D97-AF65-F5344CB8AC3E}">
        <p14:creationId xmlns:p14="http://schemas.microsoft.com/office/powerpoint/2010/main" val="329664268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4354E8D0-7F41-4C02-903B-3AE42A62A8DA}" type="slidenum">
              <a:rPr lang="ru-RU" smtClean="0"/>
              <a:t>44</a:t>
            </a:fld>
            <a:endParaRPr lang="ru-RU"/>
          </a:p>
        </p:txBody>
      </p:sp>
    </p:spTree>
    <p:extLst>
      <p:ext uri="{BB962C8B-B14F-4D97-AF65-F5344CB8AC3E}">
        <p14:creationId xmlns:p14="http://schemas.microsoft.com/office/powerpoint/2010/main" val="242766031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grpSp>
        <p:nvGrpSpPr>
          <p:cNvPr id="7" name="Group 6"/>
          <p:cNvGrpSpPr/>
          <p:nvPr/>
        </p:nvGrpSpPr>
        <p:grpSpPr>
          <a:xfrm>
            <a:off x="-8466" y="-8468"/>
            <a:ext cx="9169804" cy="6874935"/>
            <a:chOff x="-8466" y="-8468"/>
            <a:chExt cx="9169804" cy="6874935"/>
          </a:xfrm>
        </p:grpSpPr>
        <p:cxnSp>
          <p:nvCxnSpPr>
            <p:cNvPr id="17" name="Straight Connector 16"/>
            <p:cNvCxnSpPr/>
            <p:nvPr/>
          </p:nvCxnSpPr>
          <p:spPr>
            <a:xfrm flipV="1">
              <a:off x="5130830" y="4175605"/>
              <a:ext cx="4022475" cy="2682396"/>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042707"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19" name="Freeform 18"/>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0" name="Freeform 19"/>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1" name="Freeform 20"/>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21"/>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Freeform 22"/>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Freeform 23"/>
            <p:cNvSpPr/>
            <p:nvPr/>
          </p:nvSpPr>
          <p:spPr>
            <a:xfrm>
              <a:off x="8077231"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Freeform 24"/>
            <p:cNvSpPr/>
            <p:nvPr/>
          </p:nvSpPr>
          <p:spPr>
            <a:xfrm>
              <a:off x="8060297"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Freeform 27"/>
            <p:cNvSpPr/>
            <p:nvPr/>
          </p:nvSpPr>
          <p:spPr>
            <a:xfrm>
              <a:off x="-8466" y="-8468"/>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130595" y="2404534"/>
            <a:ext cx="5826719" cy="1646302"/>
          </a:xfrm>
        </p:spPr>
        <p:txBody>
          <a:bodyPr anchor="b">
            <a:noAutofit/>
          </a:bodyPr>
          <a:lstStyle>
            <a:lvl1pPr algn="r">
              <a:defRPr sz="5400">
                <a:solidFill>
                  <a:schemeClr val="accent1"/>
                </a:solidFill>
              </a:defRPr>
            </a:lvl1pPr>
          </a:lstStyle>
          <a:p>
            <a:r>
              <a:rPr lang="ru-RU"/>
              <a:t>Образец заголовка</a:t>
            </a:r>
            <a:endParaRPr lang="en-US" dirty="0"/>
          </a:p>
        </p:txBody>
      </p:sp>
      <p:sp>
        <p:nvSpPr>
          <p:cNvPr id="3" name="Subtitle 2"/>
          <p:cNvSpPr>
            <a:spLocks noGrp="1"/>
          </p:cNvSpPr>
          <p:nvPr>
            <p:ph type="subTitle" idx="1"/>
          </p:nvPr>
        </p:nvSpPr>
        <p:spPr>
          <a:xfrm>
            <a:off x="1130595" y="4050834"/>
            <a:ext cx="5826719"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a:t>Образец подзаголовка</a:t>
            </a:r>
            <a:endParaRPr lang="en-US" dirty="0"/>
          </a:p>
        </p:txBody>
      </p:sp>
      <p:sp>
        <p:nvSpPr>
          <p:cNvPr id="4" name="Date Placeholder 3"/>
          <p:cNvSpPr>
            <a:spLocks noGrp="1"/>
          </p:cNvSpPr>
          <p:nvPr>
            <p:ph type="dt" sz="half" idx="10"/>
          </p:nvPr>
        </p:nvSpPr>
        <p:spPr/>
        <p:txBody>
          <a:bodyPr/>
          <a:lstStyle/>
          <a:p>
            <a:fld id="{5B106E36-FD25-4E2D-B0AA-010F637433A0}" type="datetimeFigureOut">
              <a:rPr lang="ru-RU" smtClean="0"/>
              <a:pPr/>
              <a:t>15.02.2023</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725C68B6-61C2-468F-89AB-4B9F7531AA68}" type="slidenum">
              <a:rPr lang="ru-RU" smtClean="0"/>
              <a:pPr/>
              <a:t>‹#›</a:t>
            </a:fld>
            <a:endParaRPr lang="ru-RU"/>
          </a:p>
        </p:txBody>
      </p:sp>
    </p:spTree>
    <p:extLst>
      <p:ext uri="{BB962C8B-B14F-4D97-AF65-F5344CB8AC3E}">
        <p14:creationId xmlns:p14="http://schemas.microsoft.com/office/powerpoint/2010/main" val="42400311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5B106E36-FD25-4E2D-B0AA-010F637433A0}" type="datetimeFigureOut">
              <a:rPr lang="ru-RU" smtClean="0"/>
              <a:pPr/>
              <a:t>15.02.2023</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725C68B6-61C2-468F-89AB-4B9F7531AA68}" type="slidenum">
              <a:rPr lang="ru-RU" smtClean="0"/>
              <a:pPr/>
              <a:t>‹#›</a:t>
            </a:fld>
            <a:endParaRPr lang="ru-RU"/>
          </a:p>
        </p:txBody>
      </p:sp>
    </p:spTree>
    <p:extLst>
      <p:ext uri="{BB962C8B-B14F-4D97-AF65-F5344CB8AC3E}">
        <p14:creationId xmlns:p14="http://schemas.microsoft.com/office/powerpoint/2010/main" val="17740795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609598" y="2700868"/>
            <a:ext cx="6347715" cy="1826581"/>
          </a:xfrm>
        </p:spPr>
        <p:txBody>
          <a:bodyPr anchor="b"/>
          <a:lstStyle>
            <a:lvl1pPr algn="l">
              <a:defRPr sz="4000" b="0" cap="none"/>
            </a:lvl1pPr>
          </a:lstStyle>
          <a:p>
            <a:r>
              <a:rPr lang="ru-RU"/>
              <a:t>Образец заголовка</a:t>
            </a:r>
            <a:endParaRPr lang="en-US" dirty="0"/>
          </a:p>
        </p:txBody>
      </p:sp>
      <p:sp>
        <p:nvSpPr>
          <p:cNvPr id="3" name="Text Placeholder 2"/>
          <p:cNvSpPr>
            <a:spLocks noGrp="1"/>
          </p:cNvSpPr>
          <p:nvPr>
            <p:ph type="body" idx="1"/>
          </p:nvPr>
        </p:nvSpPr>
        <p:spPr>
          <a:xfrm>
            <a:off x="609598" y="4527448"/>
            <a:ext cx="6347715"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5B106E36-FD25-4E2D-B0AA-010F637433A0}" type="datetimeFigureOut">
              <a:rPr lang="ru-RU" smtClean="0"/>
              <a:pPr/>
              <a:t>15.02.2023</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725C68B6-61C2-468F-89AB-4B9F7531AA68}" type="slidenum">
              <a:rPr lang="ru-RU" smtClean="0"/>
              <a:pPr/>
              <a:t>‹#›</a:t>
            </a:fld>
            <a:endParaRPr lang="ru-RU"/>
          </a:p>
        </p:txBody>
      </p:sp>
    </p:spTree>
    <p:extLst>
      <p:ext uri="{BB962C8B-B14F-4D97-AF65-F5344CB8AC3E}">
        <p14:creationId xmlns:p14="http://schemas.microsoft.com/office/powerpoint/2010/main" val="31749469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1320800"/>
          </a:xfrm>
        </p:spPr>
        <p:txBody>
          <a:bodyPr/>
          <a:lstStyle/>
          <a:p>
            <a:r>
              <a:rPr lang="ru-RU"/>
              <a:t>Образец заголовка</a:t>
            </a:r>
            <a:endParaRPr lang="en-US" dirty="0"/>
          </a:p>
        </p:txBody>
      </p:sp>
      <p:sp>
        <p:nvSpPr>
          <p:cNvPr id="3" name="Content Placeholder 2"/>
          <p:cNvSpPr>
            <a:spLocks noGrp="1"/>
          </p:cNvSpPr>
          <p:nvPr>
            <p:ph sz="half" idx="1"/>
          </p:nvPr>
        </p:nvSpPr>
        <p:spPr>
          <a:xfrm>
            <a:off x="609600" y="2160589"/>
            <a:ext cx="3088109" cy="3880772"/>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Content Placeholder 3"/>
          <p:cNvSpPr>
            <a:spLocks noGrp="1"/>
          </p:cNvSpPr>
          <p:nvPr>
            <p:ph sz="half" idx="2"/>
          </p:nvPr>
        </p:nvSpPr>
        <p:spPr>
          <a:xfrm>
            <a:off x="3869204" y="2160590"/>
            <a:ext cx="3088110" cy="388077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Date Placeholder 4"/>
          <p:cNvSpPr>
            <a:spLocks noGrp="1"/>
          </p:cNvSpPr>
          <p:nvPr>
            <p:ph type="dt" sz="half" idx="10"/>
          </p:nvPr>
        </p:nvSpPr>
        <p:spPr/>
        <p:txBody>
          <a:bodyPr/>
          <a:lstStyle/>
          <a:p>
            <a:fld id="{5B106E36-FD25-4E2D-B0AA-010F637433A0}" type="datetimeFigureOut">
              <a:rPr lang="ru-RU" smtClean="0"/>
              <a:pPr/>
              <a:t>15.02.2023</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725C68B6-61C2-468F-89AB-4B9F7531AA68}" type="slidenum">
              <a:rPr lang="ru-RU" smtClean="0"/>
              <a:pPr/>
              <a:t>‹#›</a:t>
            </a:fld>
            <a:endParaRPr lang="ru-RU"/>
          </a:p>
        </p:txBody>
      </p:sp>
    </p:spTree>
    <p:extLst>
      <p:ext uri="{BB962C8B-B14F-4D97-AF65-F5344CB8AC3E}">
        <p14:creationId xmlns:p14="http://schemas.microsoft.com/office/powerpoint/2010/main" val="19240172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3" cy="1320800"/>
          </a:xfrm>
        </p:spPr>
        <p:txBody>
          <a:bodyPr/>
          <a:lstStyle>
            <a:lvl1pPr>
              <a:defRPr/>
            </a:lvl1pPr>
          </a:lstStyle>
          <a:p>
            <a:r>
              <a:rPr lang="ru-RU"/>
              <a:t>Образец заголовка</a:t>
            </a:r>
            <a:endParaRPr lang="en-US" dirty="0"/>
          </a:p>
        </p:txBody>
      </p:sp>
      <p:sp>
        <p:nvSpPr>
          <p:cNvPr id="3" name="Text Placeholder 2"/>
          <p:cNvSpPr>
            <a:spLocks noGrp="1"/>
          </p:cNvSpPr>
          <p:nvPr>
            <p:ph type="body" idx="1"/>
          </p:nvPr>
        </p:nvSpPr>
        <p:spPr>
          <a:xfrm>
            <a:off x="609599"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Content Placeholder 3"/>
          <p:cNvSpPr>
            <a:spLocks noGrp="1"/>
          </p:cNvSpPr>
          <p:nvPr>
            <p:ph sz="half" idx="2"/>
          </p:nvPr>
        </p:nvSpPr>
        <p:spPr>
          <a:xfrm>
            <a:off x="609599" y="2737246"/>
            <a:ext cx="3090672" cy="3304117"/>
          </a:xfrm>
        </p:spPr>
        <p:txBody>
          <a:bodyPr>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Text Placeholder 4"/>
          <p:cNvSpPr>
            <a:spLocks noGrp="1"/>
          </p:cNvSpPr>
          <p:nvPr>
            <p:ph type="body" sz="quarter" idx="3"/>
          </p:nvPr>
        </p:nvSpPr>
        <p:spPr>
          <a:xfrm>
            <a:off x="3866640"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Content Placeholder 5"/>
          <p:cNvSpPr>
            <a:spLocks noGrp="1"/>
          </p:cNvSpPr>
          <p:nvPr>
            <p:ph sz="quarter" idx="4"/>
          </p:nvPr>
        </p:nvSpPr>
        <p:spPr>
          <a:xfrm>
            <a:off x="3866640" y="2737246"/>
            <a:ext cx="3090672" cy="3304117"/>
          </a:xfrm>
        </p:spPr>
        <p:txBody>
          <a:bodyPr>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7" name="Date Placeholder 6"/>
          <p:cNvSpPr>
            <a:spLocks noGrp="1"/>
          </p:cNvSpPr>
          <p:nvPr>
            <p:ph type="dt" sz="half" idx="10"/>
          </p:nvPr>
        </p:nvSpPr>
        <p:spPr/>
        <p:txBody>
          <a:bodyPr/>
          <a:lstStyle/>
          <a:p>
            <a:fld id="{5B106E36-FD25-4E2D-B0AA-010F637433A0}" type="datetimeFigureOut">
              <a:rPr lang="ru-RU" smtClean="0"/>
              <a:pPr/>
              <a:t>15.02.2023</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725C68B6-61C2-468F-89AB-4B9F7531AA68}" type="slidenum">
              <a:rPr lang="ru-RU" smtClean="0"/>
              <a:pPr/>
              <a:t>‹#›</a:t>
            </a:fld>
            <a:endParaRPr lang="ru-RU"/>
          </a:p>
        </p:txBody>
      </p:sp>
    </p:spTree>
    <p:extLst>
      <p:ext uri="{BB962C8B-B14F-4D97-AF65-F5344CB8AC3E}">
        <p14:creationId xmlns:p14="http://schemas.microsoft.com/office/powerpoint/2010/main" val="214638717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4" cy="1320800"/>
          </a:xfrm>
        </p:spPr>
        <p:txBody>
          <a:bodyPr/>
          <a:lstStyle/>
          <a:p>
            <a:r>
              <a:rPr lang="ru-RU"/>
              <a:t>Образец заголовка</a:t>
            </a:r>
            <a:endParaRPr lang="en-US" dirty="0"/>
          </a:p>
        </p:txBody>
      </p:sp>
      <p:sp>
        <p:nvSpPr>
          <p:cNvPr id="3" name="Date Placeholder 2"/>
          <p:cNvSpPr>
            <a:spLocks noGrp="1"/>
          </p:cNvSpPr>
          <p:nvPr>
            <p:ph type="dt" sz="half" idx="10"/>
          </p:nvPr>
        </p:nvSpPr>
        <p:spPr/>
        <p:txBody>
          <a:bodyPr/>
          <a:lstStyle/>
          <a:p>
            <a:fld id="{5B106E36-FD25-4E2D-B0AA-010F637433A0}" type="datetimeFigureOut">
              <a:rPr lang="ru-RU" smtClean="0"/>
              <a:pPr/>
              <a:t>15.02.2023</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725C68B6-61C2-468F-89AB-4B9F7531AA68}" type="slidenum">
              <a:rPr lang="ru-RU" smtClean="0"/>
              <a:pPr/>
              <a:t>‹#›</a:t>
            </a:fld>
            <a:endParaRPr lang="ru-RU"/>
          </a:p>
        </p:txBody>
      </p:sp>
    </p:spTree>
    <p:extLst>
      <p:ext uri="{BB962C8B-B14F-4D97-AF65-F5344CB8AC3E}">
        <p14:creationId xmlns:p14="http://schemas.microsoft.com/office/powerpoint/2010/main" val="10709093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106E36-FD25-4E2D-B0AA-010F637433A0}" type="datetimeFigureOut">
              <a:rPr lang="ru-RU" smtClean="0"/>
              <a:pPr/>
              <a:t>15.02.2023</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725C68B6-61C2-468F-89AB-4B9F7531AA68}" type="slidenum">
              <a:rPr lang="ru-RU" smtClean="0"/>
              <a:pPr/>
              <a:t>‹#›</a:t>
            </a:fld>
            <a:endParaRPr lang="ru-RU"/>
          </a:p>
        </p:txBody>
      </p:sp>
    </p:spTree>
    <p:extLst>
      <p:ext uri="{BB962C8B-B14F-4D97-AF65-F5344CB8AC3E}">
        <p14:creationId xmlns:p14="http://schemas.microsoft.com/office/powerpoint/2010/main" val="22851651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09599" y="1498604"/>
            <a:ext cx="2790182" cy="1278466"/>
          </a:xfrm>
        </p:spPr>
        <p:txBody>
          <a:bodyPr anchor="b">
            <a:normAutofit/>
          </a:bodyPr>
          <a:lstStyle>
            <a:lvl1pPr>
              <a:defRPr sz="2000"/>
            </a:lvl1pPr>
          </a:lstStyle>
          <a:p>
            <a:r>
              <a:rPr lang="ru-RU"/>
              <a:t>Образец заголовка</a:t>
            </a:r>
            <a:endParaRPr lang="en-US" dirty="0"/>
          </a:p>
        </p:txBody>
      </p:sp>
      <p:sp>
        <p:nvSpPr>
          <p:cNvPr id="3" name="Content Placeholder 2"/>
          <p:cNvSpPr>
            <a:spLocks noGrp="1"/>
          </p:cNvSpPr>
          <p:nvPr>
            <p:ph idx="1"/>
          </p:nvPr>
        </p:nvSpPr>
        <p:spPr>
          <a:xfrm>
            <a:off x="3571275" y="514925"/>
            <a:ext cx="3386037" cy="5526437"/>
          </a:xfrm>
        </p:spPr>
        <p:txBody>
          <a:bodyPr>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Text Placeholder 3"/>
          <p:cNvSpPr>
            <a:spLocks noGrp="1"/>
          </p:cNvSpPr>
          <p:nvPr>
            <p:ph type="body" sz="half" idx="2"/>
          </p:nvPr>
        </p:nvSpPr>
        <p:spPr>
          <a:xfrm>
            <a:off x="609599" y="2777069"/>
            <a:ext cx="2790182" cy="2584449"/>
          </a:xfrm>
        </p:spPr>
        <p:txBody>
          <a:bodyPr>
            <a:normAutofit/>
          </a:bodyPr>
          <a:lstStyle>
            <a:lvl1pPr marL="0" indent="0">
              <a:buNone/>
              <a:defRPr sz="14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ru-RU"/>
              <a:t>Образец текста</a:t>
            </a:r>
          </a:p>
        </p:txBody>
      </p:sp>
      <p:sp>
        <p:nvSpPr>
          <p:cNvPr id="5" name="Date Placeholder 4"/>
          <p:cNvSpPr>
            <a:spLocks noGrp="1"/>
          </p:cNvSpPr>
          <p:nvPr>
            <p:ph type="dt" sz="half" idx="10"/>
          </p:nvPr>
        </p:nvSpPr>
        <p:spPr/>
        <p:txBody>
          <a:bodyPr/>
          <a:lstStyle/>
          <a:p>
            <a:fld id="{5B106E36-FD25-4E2D-B0AA-010F637433A0}" type="datetimeFigureOut">
              <a:rPr lang="ru-RU" smtClean="0"/>
              <a:pPr/>
              <a:t>15.02.2023</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725C68B6-61C2-468F-89AB-4B9F7531AA68}" type="slidenum">
              <a:rPr lang="ru-RU" smtClean="0"/>
              <a:pPr/>
              <a:t>‹#›</a:t>
            </a:fld>
            <a:endParaRPr lang="ru-RU"/>
          </a:p>
        </p:txBody>
      </p:sp>
    </p:spTree>
    <p:extLst>
      <p:ext uri="{BB962C8B-B14F-4D97-AF65-F5344CB8AC3E}">
        <p14:creationId xmlns:p14="http://schemas.microsoft.com/office/powerpoint/2010/main" val="8676996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09599" y="4800600"/>
            <a:ext cx="6347714" cy="566738"/>
          </a:xfrm>
        </p:spPr>
        <p:txBody>
          <a:bodyPr anchor="b">
            <a:normAutofit/>
          </a:bodyPr>
          <a:lstStyle>
            <a:lvl1pPr algn="l">
              <a:defRPr sz="2400" b="0"/>
            </a:lvl1pPr>
          </a:lstStyle>
          <a:p>
            <a:r>
              <a:rPr lang="ru-RU"/>
              <a:t>Образец заголовка</a:t>
            </a:r>
            <a:endParaRPr lang="en-US" dirty="0"/>
          </a:p>
        </p:txBody>
      </p:sp>
      <p:sp>
        <p:nvSpPr>
          <p:cNvPr id="3" name="Picture Placeholder 2"/>
          <p:cNvSpPr>
            <a:spLocks noGrp="1" noChangeAspect="1"/>
          </p:cNvSpPr>
          <p:nvPr>
            <p:ph type="pic" idx="1"/>
          </p:nvPr>
        </p:nvSpPr>
        <p:spPr>
          <a:xfrm>
            <a:off x="609599" y="609600"/>
            <a:ext cx="6347714"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a:t>Вставка рисунка</a:t>
            </a:r>
            <a:endParaRPr lang="en-US" dirty="0"/>
          </a:p>
        </p:txBody>
      </p:sp>
      <p:sp>
        <p:nvSpPr>
          <p:cNvPr id="4" name="Text Placeholder 3"/>
          <p:cNvSpPr>
            <a:spLocks noGrp="1"/>
          </p:cNvSpPr>
          <p:nvPr>
            <p:ph type="body" sz="half" idx="2"/>
          </p:nvPr>
        </p:nvSpPr>
        <p:spPr>
          <a:xfrm>
            <a:off x="609599" y="5367338"/>
            <a:ext cx="6347714"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Date Placeholder 4"/>
          <p:cNvSpPr>
            <a:spLocks noGrp="1"/>
          </p:cNvSpPr>
          <p:nvPr>
            <p:ph type="dt" sz="half" idx="10"/>
          </p:nvPr>
        </p:nvSpPr>
        <p:spPr/>
        <p:txBody>
          <a:bodyPr/>
          <a:lstStyle/>
          <a:p>
            <a:fld id="{5B106E36-FD25-4E2D-B0AA-010F637433A0}" type="datetimeFigureOut">
              <a:rPr lang="ru-RU" smtClean="0"/>
              <a:pPr/>
              <a:t>15.02.2023</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725C68B6-61C2-468F-89AB-4B9F7531AA68}" type="slidenum">
              <a:rPr lang="ru-RU" smtClean="0"/>
              <a:pPr/>
              <a:t>‹#›</a:t>
            </a:fld>
            <a:endParaRPr lang="ru-RU"/>
          </a:p>
        </p:txBody>
      </p:sp>
    </p:spTree>
    <p:extLst>
      <p:ext uri="{BB962C8B-B14F-4D97-AF65-F5344CB8AC3E}">
        <p14:creationId xmlns:p14="http://schemas.microsoft.com/office/powerpoint/2010/main" val="26542689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3403600"/>
          </a:xfrm>
        </p:spPr>
        <p:txBody>
          <a:bodyPr anchor="ctr">
            <a:normAutofit/>
          </a:bodyPr>
          <a:lstStyle>
            <a:lvl1pPr algn="l">
              <a:defRPr sz="4400" b="0" cap="none"/>
            </a:lvl1pPr>
          </a:lstStyle>
          <a:p>
            <a:r>
              <a:rPr lang="ru-RU"/>
              <a:t>Образец заголовка</a:t>
            </a:r>
            <a:endParaRPr lang="en-US" dirty="0"/>
          </a:p>
        </p:txBody>
      </p:sp>
      <p:sp>
        <p:nvSpPr>
          <p:cNvPr id="3" name="Text Placeholder 2"/>
          <p:cNvSpPr>
            <a:spLocks noGrp="1"/>
          </p:cNvSpPr>
          <p:nvPr>
            <p:ph type="body" idx="1"/>
          </p:nvPr>
        </p:nvSpPr>
        <p:spPr>
          <a:xfrm>
            <a:off x="609600" y="4470400"/>
            <a:ext cx="6347714"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5B106E36-FD25-4E2D-B0AA-010F637433A0}" type="datetimeFigureOut">
              <a:rPr lang="ru-RU" smtClean="0"/>
              <a:pPr/>
              <a:t>15.02.2023</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725C68B6-61C2-468F-89AB-4B9F7531AA68}" type="slidenum">
              <a:rPr lang="ru-RU" smtClean="0"/>
              <a:pPr/>
              <a:t>‹#›</a:t>
            </a:fld>
            <a:endParaRPr lang="ru-RU"/>
          </a:p>
        </p:txBody>
      </p:sp>
    </p:spTree>
    <p:extLst>
      <p:ext uri="{BB962C8B-B14F-4D97-AF65-F5344CB8AC3E}">
        <p14:creationId xmlns:p14="http://schemas.microsoft.com/office/powerpoint/2010/main" val="1222855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ru-RU"/>
              <a:t>Образец заголовка</a:t>
            </a:r>
            <a:endParaRPr lang="en-US" dirty="0"/>
          </a:p>
        </p:txBody>
      </p:sp>
      <p:sp>
        <p:nvSpPr>
          <p:cNvPr id="23" name="Text Placeholder 9"/>
          <p:cNvSpPr>
            <a:spLocks noGrp="1"/>
          </p:cNvSpPr>
          <p:nvPr>
            <p:ph type="body" sz="quarter" idx="13"/>
          </p:nvPr>
        </p:nvSpPr>
        <p:spPr>
          <a:xfrm>
            <a:off x="1101074" y="3632200"/>
            <a:ext cx="541980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a:t>Образец текста</a:t>
            </a:r>
          </a:p>
        </p:txBody>
      </p:sp>
      <p:sp>
        <p:nvSpPr>
          <p:cNvPr id="3" name="Text Placeholder 2"/>
          <p:cNvSpPr>
            <a:spLocks noGrp="1"/>
          </p:cNvSpPr>
          <p:nvPr>
            <p:ph type="body" idx="1"/>
          </p:nvPr>
        </p:nvSpPr>
        <p:spPr>
          <a:xfrm>
            <a:off x="609598" y="4470400"/>
            <a:ext cx="6347715"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5B106E36-FD25-4E2D-B0AA-010F637433A0}" type="datetimeFigureOut">
              <a:rPr lang="ru-RU" smtClean="0"/>
              <a:pPr/>
              <a:t>15.02.2023</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725C68B6-61C2-468F-89AB-4B9F7531AA68}" type="slidenum">
              <a:rPr lang="ru-RU" smtClean="0"/>
              <a:pPr/>
              <a:t>‹#›</a:t>
            </a:fld>
            <a:endParaRPr lang="ru-RU"/>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98862857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sp>
        <p:nvSpPr>
          <p:cNvPr id="2" name="Title 1"/>
          <p:cNvSpPr>
            <a:spLocks noGrp="1"/>
          </p:cNvSpPr>
          <p:nvPr>
            <p:ph type="title"/>
          </p:nvPr>
        </p:nvSpPr>
        <p:spPr>
          <a:xfrm>
            <a:off x="609598" y="1931988"/>
            <a:ext cx="6347715" cy="2595460"/>
          </a:xfrm>
        </p:spPr>
        <p:txBody>
          <a:bodyPr anchor="b">
            <a:normAutofit/>
          </a:bodyPr>
          <a:lstStyle>
            <a:lvl1pPr algn="l">
              <a:defRPr sz="4400" b="0" cap="none"/>
            </a:lvl1pPr>
          </a:lstStyle>
          <a:p>
            <a:r>
              <a:rPr lang="ru-RU"/>
              <a:t>Образец заголовка</a:t>
            </a:r>
            <a:endParaRPr lang="en-US" dirty="0"/>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5B106E36-FD25-4E2D-B0AA-010F637433A0}" type="datetimeFigureOut">
              <a:rPr lang="ru-RU" smtClean="0"/>
              <a:pPr/>
              <a:t>15.02.2023</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725C68B6-61C2-468F-89AB-4B9F7531AA68}" type="slidenum">
              <a:rPr lang="ru-RU" smtClean="0"/>
              <a:pPr/>
              <a:t>‹#›</a:t>
            </a:fld>
            <a:endParaRPr lang="ru-RU"/>
          </a:p>
        </p:txBody>
      </p:sp>
    </p:spTree>
    <p:extLst>
      <p:ext uri="{BB962C8B-B14F-4D97-AF65-F5344CB8AC3E}">
        <p14:creationId xmlns:p14="http://schemas.microsoft.com/office/powerpoint/2010/main" val="20057834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Цитата карточки имени">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ru-RU"/>
              <a:t>Образец заголовка</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a:t>Образец текста</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5B106E36-FD25-4E2D-B0AA-010F637433A0}" type="datetimeFigureOut">
              <a:rPr lang="ru-RU" smtClean="0"/>
              <a:pPr/>
              <a:t>15.02.2023</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725C68B6-61C2-468F-89AB-4B9F7531AA68}" type="slidenum">
              <a:rPr lang="ru-RU" smtClean="0"/>
              <a:pPr/>
              <a:t>‹#›</a:t>
            </a:fld>
            <a:endParaRPr lang="ru-RU"/>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387258374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Истина или ложь">
    <p:spTree>
      <p:nvGrpSpPr>
        <p:cNvPr id="1" name=""/>
        <p:cNvGrpSpPr/>
        <p:nvPr/>
      </p:nvGrpSpPr>
      <p:grpSpPr>
        <a:xfrm>
          <a:off x="0" y="0"/>
          <a:ext cx="0" cy="0"/>
          <a:chOff x="0" y="0"/>
          <a:chExt cx="0" cy="0"/>
        </a:xfrm>
      </p:grpSpPr>
      <p:sp>
        <p:nvSpPr>
          <p:cNvPr id="2" name="Title 1"/>
          <p:cNvSpPr>
            <a:spLocks noGrp="1"/>
          </p:cNvSpPr>
          <p:nvPr>
            <p:ph type="title"/>
          </p:nvPr>
        </p:nvSpPr>
        <p:spPr>
          <a:xfrm>
            <a:off x="615848" y="609600"/>
            <a:ext cx="6341465" cy="3022600"/>
          </a:xfrm>
        </p:spPr>
        <p:txBody>
          <a:bodyPr anchor="ctr">
            <a:normAutofit/>
          </a:bodyPr>
          <a:lstStyle>
            <a:lvl1pPr algn="l">
              <a:defRPr sz="4400" b="0" cap="none"/>
            </a:lvl1pPr>
          </a:lstStyle>
          <a:p>
            <a:r>
              <a:rPr lang="ru-RU"/>
              <a:t>Образец заголовка</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a:t>Образец текста</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5B106E36-FD25-4E2D-B0AA-010F637433A0}" type="datetimeFigureOut">
              <a:rPr lang="ru-RU" smtClean="0"/>
              <a:pPr/>
              <a:t>15.02.2023</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725C68B6-61C2-468F-89AB-4B9F7531AA68}" type="slidenum">
              <a:rPr lang="ru-RU" smtClean="0"/>
              <a:pPr/>
              <a:t>‹#›</a:t>
            </a:fld>
            <a:endParaRPr lang="ru-RU"/>
          </a:p>
        </p:txBody>
      </p:sp>
    </p:spTree>
    <p:extLst>
      <p:ext uri="{BB962C8B-B14F-4D97-AF65-F5344CB8AC3E}">
        <p14:creationId xmlns:p14="http://schemas.microsoft.com/office/powerpoint/2010/main" val="35961121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Vertical Text Placeholder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5B106E36-FD25-4E2D-B0AA-010F637433A0}" type="datetimeFigureOut">
              <a:rPr lang="ru-RU" smtClean="0"/>
              <a:pPr/>
              <a:t>15.02.2023</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725C68B6-61C2-468F-89AB-4B9F7531AA68}" type="slidenum">
              <a:rPr lang="ru-RU" smtClean="0"/>
              <a:pPr/>
              <a:t>‹#›</a:t>
            </a:fld>
            <a:endParaRPr lang="ru-RU"/>
          </a:p>
        </p:txBody>
      </p:sp>
    </p:spTree>
    <p:extLst>
      <p:ext uri="{BB962C8B-B14F-4D97-AF65-F5344CB8AC3E}">
        <p14:creationId xmlns:p14="http://schemas.microsoft.com/office/powerpoint/2010/main" val="373630771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977312" y="609600"/>
            <a:ext cx="978812" cy="5251451"/>
          </a:xfrm>
        </p:spPr>
        <p:txBody>
          <a:bodyPr vert="eaVert" anchor="ctr"/>
          <a:lstStyle/>
          <a:p>
            <a:r>
              <a:rPr lang="ru-RU"/>
              <a:t>Образец заголовка</a:t>
            </a:r>
            <a:endParaRPr lang="en-US" dirty="0"/>
          </a:p>
        </p:txBody>
      </p:sp>
      <p:sp>
        <p:nvSpPr>
          <p:cNvPr id="3" name="Vertical Text Placeholder 2"/>
          <p:cNvSpPr>
            <a:spLocks noGrp="1"/>
          </p:cNvSpPr>
          <p:nvPr>
            <p:ph type="body" orient="vert" idx="1"/>
          </p:nvPr>
        </p:nvSpPr>
        <p:spPr>
          <a:xfrm>
            <a:off x="609599" y="609600"/>
            <a:ext cx="5195026" cy="5251451"/>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5B106E36-FD25-4E2D-B0AA-010F637433A0}" type="datetimeFigureOut">
              <a:rPr lang="ru-RU" smtClean="0"/>
              <a:pPr/>
              <a:t>15.02.2023</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725C68B6-61C2-468F-89AB-4B9F7531AA68}" type="slidenum">
              <a:rPr lang="ru-RU" smtClean="0"/>
              <a:pPr/>
              <a:t>‹#›</a:t>
            </a:fld>
            <a:endParaRPr lang="ru-RU"/>
          </a:p>
        </p:txBody>
      </p:sp>
    </p:spTree>
    <p:extLst>
      <p:ext uri="{BB962C8B-B14F-4D97-AF65-F5344CB8AC3E}">
        <p14:creationId xmlns:p14="http://schemas.microsoft.com/office/powerpoint/2010/main" val="15916300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17" name="Group 16"/>
          <p:cNvGrpSpPr/>
          <p:nvPr/>
        </p:nvGrpSpPr>
        <p:grpSpPr>
          <a:xfrm>
            <a:off x="-8467" y="-8468"/>
            <a:ext cx="9169805" cy="6874935"/>
            <a:chOff x="-8467" y="-8468"/>
            <a:chExt cx="9169805" cy="6874935"/>
          </a:xfrm>
        </p:grpSpPr>
        <p:sp>
          <p:nvSpPr>
            <p:cNvPr id="7" name="Freeform 6"/>
            <p:cNvSpPr/>
            <p:nvPr/>
          </p:nvSpPr>
          <p:spPr>
            <a:xfrm>
              <a:off x="-8467" y="4013200"/>
              <a:ext cx="457200" cy="2853267"/>
            </a:xfrm>
            <a:custGeom>
              <a:avLst/>
              <a:gdLst/>
              <a:ahLst/>
              <a:cxnLst/>
              <a:rect l="l" t="t" r="r" b="b"/>
              <a:pathLst>
                <a:path w="457200" h="2853267">
                  <a:moveTo>
                    <a:pt x="0" y="0"/>
                  </a:moveTo>
                  <a:lnTo>
                    <a:pt x="457200" y="2853267"/>
                  </a:lnTo>
                  <a:lnTo>
                    <a:pt x="0" y="2844800"/>
                  </a:lnTo>
                  <a:cubicBezTo>
                    <a:pt x="2822" y="1905000"/>
                    <a:pt x="5645" y="965200"/>
                    <a:pt x="0" y="0"/>
                  </a:cubicBez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8" name="Straight Connector 7"/>
            <p:cNvCxnSpPr/>
            <p:nvPr/>
          </p:nvCxnSpPr>
          <p:spPr>
            <a:xfrm flipV="1">
              <a:off x="5130830" y="4175605"/>
              <a:ext cx="4022475" cy="2682396"/>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a:off x="7042707"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10" name="Freeform 9"/>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10"/>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2" name="Freeform 11"/>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3" name="Freeform 12"/>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 name="Freeform 13"/>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5" name="Freeform 14"/>
            <p:cNvSpPr/>
            <p:nvPr/>
          </p:nvSpPr>
          <p:spPr>
            <a:xfrm>
              <a:off x="8077231"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16" name="Freeform 15"/>
            <p:cNvSpPr/>
            <p:nvPr/>
          </p:nvSpPr>
          <p:spPr>
            <a:xfrm>
              <a:off x="8060297"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09599" y="609600"/>
            <a:ext cx="6347713" cy="1320800"/>
          </a:xfrm>
          <a:prstGeom prst="rect">
            <a:avLst/>
          </a:prstGeom>
        </p:spPr>
        <p:txBody>
          <a:bodyPr vert="horz" lIns="91440" tIns="45720" rIns="91440" bIns="45720" rtlCol="0" anchor="t">
            <a:normAutofit/>
          </a:bodyPr>
          <a:lstStyle/>
          <a:p>
            <a:r>
              <a:rPr lang="ru-RU"/>
              <a:t>Образец заголовка</a:t>
            </a:r>
            <a:endParaRPr lang="en-US" dirty="0"/>
          </a:p>
        </p:txBody>
      </p:sp>
      <p:sp>
        <p:nvSpPr>
          <p:cNvPr id="3" name="Text Placeholder 2"/>
          <p:cNvSpPr>
            <a:spLocks noGrp="1"/>
          </p:cNvSpPr>
          <p:nvPr>
            <p:ph type="body" idx="1"/>
          </p:nvPr>
        </p:nvSpPr>
        <p:spPr>
          <a:xfrm>
            <a:off x="609599" y="2160590"/>
            <a:ext cx="6347714" cy="3880773"/>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2"/>
          </p:nvPr>
        </p:nvSpPr>
        <p:spPr>
          <a:xfrm>
            <a:off x="5405258" y="6041363"/>
            <a:ext cx="684132"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5B106E36-FD25-4E2D-B0AA-010F637433A0}" type="datetimeFigureOut">
              <a:rPr lang="ru-RU" smtClean="0"/>
              <a:pPr/>
              <a:t>15.02.2023</a:t>
            </a:fld>
            <a:endParaRPr lang="ru-RU"/>
          </a:p>
        </p:txBody>
      </p:sp>
      <p:sp>
        <p:nvSpPr>
          <p:cNvPr id="5" name="Footer Placeholder 4"/>
          <p:cNvSpPr>
            <a:spLocks noGrp="1"/>
          </p:cNvSpPr>
          <p:nvPr>
            <p:ph type="ftr" sz="quarter" idx="3"/>
          </p:nvPr>
        </p:nvSpPr>
        <p:spPr>
          <a:xfrm>
            <a:off x="609599" y="6041363"/>
            <a:ext cx="4622973"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ru-RU"/>
          </a:p>
        </p:txBody>
      </p:sp>
      <p:sp>
        <p:nvSpPr>
          <p:cNvPr id="6" name="Slide Number Placeholder 5"/>
          <p:cNvSpPr>
            <a:spLocks noGrp="1"/>
          </p:cNvSpPr>
          <p:nvPr>
            <p:ph type="sldNum" sz="quarter" idx="4"/>
          </p:nvPr>
        </p:nvSpPr>
        <p:spPr>
          <a:xfrm>
            <a:off x="6444676" y="6041363"/>
            <a:ext cx="512638" cy="365125"/>
          </a:xfrm>
          <a:prstGeom prst="rect">
            <a:avLst/>
          </a:prstGeom>
        </p:spPr>
        <p:txBody>
          <a:bodyPr vert="horz" lIns="91440" tIns="45720" rIns="91440" bIns="45720" rtlCol="0" anchor="ctr"/>
          <a:lstStyle>
            <a:lvl1pPr algn="r">
              <a:defRPr sz="900">
                <a:solidFill>
                  <a:schemeClr val="accent1"/>
                </a:solidFill>
              </a:defRPr>
            </a:lvl1pPr>
          </a:lstStyle>
          <a:p>
            <a:fld id="{725C68B6-61C2-468F-89AB-4B9F7531AA68}" type="slidenum">
              <a:rPr lang="ru-RU" smtClean="0"/>
              <a:pPr/>
              <a:t>‹#›</a:t>
            </a:fld>
            <a:endParaRPr lang="ru-RU"/>
          </a:p>
        </p:txBody>
      </p:sp>
    </p:spTree>
    <p:extLst>
      <p:ext uri="{BB962C8B-B14F-4D97-AF65-F5344CB8AC3E}">
        <p14:creationId xmlns:p14="http://schemas.microsoft.com/office/powerpoint/2010/main" val="1032155559"/>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 id="2147483696" r:id="rId12"/>
    <p:sldLayoutId id="2147483697" r:id="rId13"/>
    <p:sldLayoutId id="2147483698" r:id="rId14"/>
    <p:sldLayoutId id="2147483699" r:id="rId15"/>
    <p:sldLayoutId id="2147483700"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7.gif"/><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8" Type="http://schemas.openxmlformats.org/officeDocument/2006/relationships/image" Target="../media/image14.jpeg"/><Relationship Id="rId3" Type="http://schemas.openxmlformats.org/officeDocument/2006/relationships/image" Target="../media/image9.jpeg"/><Relationship Id="rId7" Type="http://schemas.openxmlformats.org/officeDocument/2006/relationships/image" Target="../media/image13.jpeg"/><Relationship Id="rId2" Type="http://schemas.openxmlformats.org/officeDocument/2006/relationships/image" Target="../media/image8.jpeg"/><Relationship Id="rId1" Type="http://schemas.openxmlformats.org/officeDocument/2006/relationships/slideLayout" Target="../slideLayouts/slideLayout7.xml"/><Relationship Id="rId6" Type="http://schemas.openxmlformats.org/officeDocument/2006/relationships/image" Target="../media/image12.jpeg"/><Relationship Id="rId5" Type="http://schemas.openxmlformats.org/officeDocument/2006/relationships/image" Target="../media/image11.jpeg"/><Relationship Id="rId4" Type="http://schemas.openxmlformats.org/officeDocument/2006/relationships/image" Target="../media/image10.jpeg"/></Relationships>
</file>

<file path=ppt/slides/_rels/slide1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7.xml"/><Relationship Id="rId4" Type="http://schemas.openxmlformats.org/officeDocument/2006/relationships/image" Target="../media/image22.jpeg"/></Relationships>
</file>

<file path=ppt/slides/_rels/slide14.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1.jpeg"/><Relationship Id="rId1" Type="http://schemas.openxmlformats.org/officeDocument/2006/relationships/slideLayout" Target="../slideLayouts/slideLayout7.xml"/><Relationship Id="rId4" Type="http://schemas.openxmlformats.org/officeDocument/2006/relationships/image" Target="../media/image33.png"/></Relationships>
</file>

<file path=ppt/slides/_rels/slide21.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34.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7.xml"/><Relationship Id="rId4" Type="http://schemas.openxmlformats.org/officeDocument/2006/relationships/image" Target="../media/image38.png"/></Relationships>
</file>

<file path=ppt/slides/_rels/slide23.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39.jpeg"/><Relationship Id="rId1" Type="http://schemas.openxmlformats.org/officeDocument/2006/relationships/slideLayout" Target="../slideLayouts/slideLayout7.xml"/><Relationship Id="rId5" Type="http://schemas.openxmlformats.org/officeDocument/2006/relationships/image" Target="../media/image42.jpeg"/><Relationship Id="rId4" Type="http://schemas.openxmlformats.org/officeDocument/2006/relationships/image" Target="../media/image41.jpe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image" Target="../media/image44.jpe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jpe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image" Target="../media/image49.jpe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image" Target="../media/image51.jpeg"/><Relationship Id="rId1" Type="http://schemas.openxmlformats.org/officeDocument/2006/relationships/slideLayout" Target="../slideLayouts/slideLayout7.xml"/><Relationship Id="rId5" Type="http://schemas.openxmlformats.org/officeDocument/2006/relationships/image" Target="../media/image54.jpeg"/><Relationship Id="rId4" Type="http://schemas.openxmlformats.org/officeDocument/2006/relationships/image" Target="../media/image53.jpeg"/></Relationships>
</file>

<file path=ppt/slides/_rels/slide32.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image" Target="../media/image55.jpe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image" Target="../media/image57.jpe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59.jpe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image" Target="../media/image61.jpe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63.jpe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image" Target="../media/image64.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image" Target="../media/image66.jpe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image" Target="../media/image68.jpe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image" Target="../media/image70.png"/><Relationship Id="rId1" Type="http://schemas.openxmlformats.org/officeDocument/2006/relationships/slideLayout" Target="../slideLayouts/slideLayout7.xml"/><Relationship Id="rId4" Type="http://schemas.openxmlformats.org/officeDocument/2006/relationships/image" Target="../media/image72.gif"/></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image" Target="../media/image73.jpe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78.jpeg"/><Relationship Id="rId5" Type="http://schemas.openxmlformats.org/officeDocument/2006/relationships/image" Target="../media/image77.emf"/><Relationship Id="rId4" Type="http://schemas.openxmlformats.org/officeDocument/2006/relationships/image" Target="../media/image76.jpeg"/></Relationships>
</file>

<file path=ppt/slides/_rels/slide45.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image" Target="../media/image79.jpeg"/><Relationship Id="rId1" Type="http://schemas.openxmlformats.org/officeDocument/2006/relationships/slideLayout" Target="../slideLayouts/slideLayout7.xml"/><Relationship Id="rId5" Type="http://schemas.openxmlformats.org/officeDocument/2006/relationships/image" Target="../media/image82.jpeg"/><Relationship Id="rId4" Type="http://schemas.openxmlformats.org/officeDocument/2006/relationships/image" Target="../media/image81.jpeg"/></Relationships>
</file>

<file path=ppt/slides/_rels/slide46.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image" Target="../media/image83.jpeg"/><Relationship Id="rId1" Type="http://schemas.openxmlformats.org/officeDocument/2006/relationships/slideLayout" Target="../slideLayouts/slideLayout7.xml"/><Relationship Id="rId4" Type="http://schemas.openxmlformats.org/officeDocument/2006/relationships/image" Target="../media/image85.jpeg"/></Relationships>
</file>

<file path=ppt/slides/_rels/slide47.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image" Target="../media/image86.jpeg"/><Relationship Id="rId1" Type="http://schemas.openxmlformats.org/officeDocument/2006/relationships/slideLayout" Target="../slideLayouts/slideLayout7.xml"/><Relationship Id="rId4" Type="http://schemas.openxmlformats.org/officeDocument/2006/relationships/image" Target="../media/image88.jpeg"/></Relationships>
</file>

<file path=ppt/slides/_rels/slide48.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image" Target="../media/image89.jpeg"/><Relationship Id="rId1" Type="http://schemas.openxmlformats.org/officeDocument/2006/relationships/slideLayout" Target="../slideLayouts/slideLayout7.xml"/><Relationship Id="rId4" Type="http://schemas.openxmlformats.org/officeDocument/2006/relationships/image" Target="../media/image91.jpeg"/></Relationships>
</file>

<file path=ppt/slides/_rels/slide49.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image" Target="../media/image92.jpe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95.gif"/><Relationship Id="rId2" Type="http://schemas.openxmlformats.org/officeDocument/2006/relationships/image" Target="../media/image94.jpeg"/><Relationship Id="rId1" Type="http://schemas.openxmlformats.org/officeDocument/2006/relationships/slideLayout" Target="../slideLayouts/slideLayout7.xml"/><Relationship Id="rId4" Type="http://schemas.openxmlformats.org/officeDocument/2006/relationships/image" Target="../media/image96.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98.png"/><Relationship Id="rId2" Type="http://schemas.openxmlformats.org/officeDocument/2006/relationships/image" Target="../media/image97.png"/><Relationship Id="rId1" Type="http://schemas.openxmlformats.org/officeDocument/2006/relationships/slideLayout" Target="../slideLayouts/slideLayout7.xml"/><Relationship Id="rId4" Type="http://schemas.openxmlformats.org/officeDocument/2006/relationships/image" Target="../media/image99.jpeg"/></Relationships>
</file>

<file path=ppt/slides/_rels/slide53.xml.rels><?xml version="1.0" encoding="UTF-8" standalone="yes"?>
<Relationships xmlns="http://schemas.openxmlformats.org/package/2006/relationships"><Relationship Id="rId2" Type="http://schemas.openxmlformats.org/officeDocument/2006/relationships/image" Target="../media/image100.jpe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102.jpeg"/><Relationship Id="rId2" Type="http://schemas.openxmlformats.org/officeDocument/2006/relationships/image" Target="../media/image101.jpeg"/><Relationship Id="rId1" Type="http://schemas.openxmlformats.org/officeDocument/2006/relationships/slideLayout" Target="../slideLayouts/slideLayout7.xml"/><Relationship Id="rId4" Type="http://schemas.openxmlformats.org/officeDocument/2006/relationships/image" Target="../media/image103.jpeg"/></Relationships>
</file>

<file path=ppt/slides/_rels/slide56.xml.rels><?xml version="1.0" encoding="UTF-8" standalone="yes"?>
<Relationships xmlns="http://schemas.openxmlformats.org/package/2006/relationships"><Relationship Id="rId3" Type="http://schemas.openxmlformats.org/officeDocument/2006/relationships/image" Target="../media/image105.jpeg"/><Relationship Id="rId2" Type="http://schemas.openxmlformats.org/officeDocument/2006/relationships/image" Target="../media/image104.jpeg"/><Relationship Id="rId1" Type="http://schemas.openxmlformats.org/officeDocument/2006/relationships/slideLayout" Target="../slideLayouts/slideLayout7.xml"/><Relationship Id="rId6" Type="http://schemas.openxmlformats.org/officeDocument/2006/relationships/image" Target="../media/image108.jpeg"/><Relationship Id="rId5" Type="http://schemas.openxmlformats.org/officeDocument/2006/relationships/image" Target="../media/image107.jpeg"/><Relationship Id="rId4" Type="http://schemas.openxmlformats.org/officeDocument/2006/relationships/image" Target="../media/image106.jpe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110.jpeg"/><Relationship Id="rId2" Type="http://schemas.openxmlformats.org/officeDocument/2006/relationships/image" Target="../media/image109.jpeg"/><Relationship Id="rId1" Type="http://schemas.openxmlformats.org/officeDocument/2006/relationships/slideLayout" Target="../slideLayouts/slideLayout7.xml"/><Relationship Id="rId5" Type="http://schemas.openxmlformats.org/officeDocument/2006/relationships/image" Target="../media/image112.jpeg"/><Relationship Id="rId4" Type="http://schemas.openxmlformats.org/officeDocument/2006/relationships/image" Target="../media/image11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ctrTitle"/>
          </p:nvPr>
        </p:nvSpPr>
        <p:spPr>
          <a:xfrm>
            <a:off x="899592" y="1357298"/>
            <a:ext cx="7458622" cy="1975104"/>
          </a:xfrm>
        </p:spPr>
        <p:txBody>
          <a:bodyPr/>
          <a:lstStyle/>
          <a:p>
            <a:r>
              <a:rPr lang="en-US" sz="4400" dirty="0">
                <a:solidFill>
                  <a:schemeClr val="accent3">
                    <a:lumMod val="75000"/>
                  </a:schemeClr>
                </a:solidFill>
              </a:rPr>
              <a:t>RADIATION DIAGNOSTICS OF EMERGENCY CONDITIONS</a:t>
            </a:r>
            <a:br>
              <a:rPr lang="en-US" sz="4400" dirty="0">
                <a:solidFill>
                  <a:srgbClr val="FF0000"/>
                </a:solidFill>
              </a:rPr>
            </a:br>
            <a:endParaRPr lang="ru-RU" sz="2400" dirty="0">
              <a:solidFill>
                <a:srgbClr val="FF0000"/>
              </a:solidFill>
            </a:endParaRPr>
          </a:p>
        </p:txBody>
      </p:sp>
      <p:sp>
        <p:nvSpPr>
          <p:cNvPr id="2" name="TextBox 1">
            <a:extLst>
              <a:ext uri="{FF2B5EF4-FFF2-40B4-BE49-F238E27FC236}">
                <a16:creationId xmlns:a16="http://schemas.microsoft.com/office/drawing/2014/main" id="{7E9C3241-4BBA-4421-8280-7D7DE606E988}"/>
              </a:ext>
            </a:extLst>
          </p:cNvPr>
          <p:cNvSpPr txBox="1"/>
          <p:nvPr/>
        </p:nvSpPr>
        <p:spPr>
          <a:xfrm>
            <a:off x="4644008" y="4869160"/>
            <a:ext cx="4104456" cy="1477328"/>
          </a:xfrm>
          <a:prstGeom prst="rect">
            <a:avLst/>
          </a:prstGeom>
          <a:noFill/>
        </p:spPr>
        <p:txBody>
          <a:bodyPr wrap="square" rtlCol="0">
            <a:spAutoFit/>
          </a:bodyPr>
          <a:lstStyle/>
          <a:p>
            <a:pPr algn="ctr"/>
            <a:r>
              <a:rPr lang="en-US" dirty="0"/>
              <a:t>Doikova K.M.</a:t>
            </a:r>
          </a:p>
          <a:p>
            <a:pPr algn="ctr"/>
            <a:r>
              <a:rPr lang="en-US" dirty="0"/>
              <a:t> Assistant of the Department of Radiation Diagnostics, Therapy and Radiation Medicine and </a:t>
            </a:r>
            <a:r>
              <a:rPr lang="en-US" dirty="0" err="1"/>
              <a:t>Oncologe</a:t>
            </a:r>
            <a:r>
              <a:rPr lang="en-US" dirty="0"/>
              <a:t> </a:t>
            </a:r>
            <a:r>
              <a:rPr lang="en-US" dirty="0" err="1"/>
              <a:t>ONMedU</a:t>
            </a:r>
            <a:r>
              <a:rPr lang="en-US" dirty="0"/>
              <a:t>.</a:t>
            </a:r>
            <a:endParaRPr lang="uk-UA" dirty="0"/>
          </a:p>
        </p:txBody>
      </p:sp>
      <p:sp>
        <p:nvSpPr>
          <p:cNvPr id="3" name="TextBox 2">
            <a:extLst>
              <a:ext uri="{FF2B5EF4-FFF2-40B4-BE49-F238E27FC236}">
                <a16:creationId xmlns:a16="http://schemas.microsoft.com/office/drawing/2014/main" id="{E9E14611-D382-4E57-A445-9C957B677905}"/>
              </a:ext>
            </a:extLst>
          </p:cNvPr>
          <p:cNvSpPr txBox="1"/>
          <p:nvPr/>
        </p:nvSpPr>
        <p:spPr>
          <a:xfrm>
            <a:off x="2915816" y="3717032"/>
            <a:ext cx="3024336" cy="646331"/>
          </a:xfrm>
          <a:prstGeom prst="rect">
            <a:avLst/>
          </a:prstGeom>
          <a:noFill/>
        </p:spPr>
        <p:txBody>
          <a:bodyPr wrap="square" rtlCol="0">
            <a:spAutoFit/>
          </a:bodyPr>
          <a:lstStyle/>
          <a:p>
            <a:r>
              <a:rPr lang="en-US" dirty="0"/>
              <a:t>Odesa </a:t>
            </a:r>
            <a:endParaRPr lang="uk-UA" dirty="0"/>
          </a:p>
          <a:p>
            <a:endParaRPr lang="uk-UA"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642910" y="357166"/>
            <a:ext cx="8143932" cy="2246769"/>
          </a:xfrm>
          <a:prstGeom prst="rect">
            <a:avLst/>
          </a:prstGeom>
          <a:noFill/>
        </p:spPr>
        <p:txBody>
          <a:bodyPr wrap="square" rtlCol="0">
            <a:spAutoFit/>
          </a:bodyPr>
          <a:lstStyle/>
          <a:p>
            <a:r>
              <a:rPr lang="en-US" sz="2800"/>
              <a:t>It is customary to call emergencies such pathological changes in the human body that lead to a sharp deterioration in health, can threaten life and, therefore, require emergency treatment.</a:t>
            </a:r>
            <a:endParaRPr lang="ru-RU" sz="2800" dirty="0"/>
          </a:p>
        </p:txBody>
      </p:sp>
      <p:pic>
        <p:nvPicPr>
          <p:cNvPr id="1026" name="Picture 2" descr="Похожее изображение"/>
          <p:cNvPicPr>
            <a:picLocks noChangeAspect="1" noChangeArrowheads="1"/>
          </p:cNvPicPr>
          <p:nvPr/>
        </p:nvPicPr>
        <p:blipFill>
          <a:blip r:embed="rId2"/>
          <a:srcRect/>
          <a:stretch>
            <a:fillRect/>
          </a:stretch>
        </p:blipFill>
        <p:spPr bwMode="auto">
          <a:xfrm>
            <a:off x="2843808" y="2708920"/>
            <a:ext cx="4357718" cy="3779052"/>
          </a:xfrm>
          <a:prstGeom prst="rect">
            <a:avLst/>
          </a:prstGeom>
          <a:noFill/>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928662" y="142852"/>
            <a:ext cx="7072362" cy="369332"/>
          </a:xfrm>
          <a:prstGeom prst="rect">
            <a:avLst/>
          </a:prstGeom>
          <a:noFill/>
        </p:spPr>
        <p:txBody>
          <a:bodyPr wrap="square" rtlCol="0">
            <a:spAutoFit/>
          </a:bodyPr>
          <a:lstStyle/>
          <a:p>
            <a:pPr algn="ctr"/>
            <a:r>
              <a:rPr lang="en-US" b="1" dirty="0"/>
              <a:t>Features of emergency radiation research</a:t>
            </a:r>
            <a:endParaRPr lang="ru-RU" b="1" dirty="0"/>
          </a:p>
        </p:txBody>
      </p:sp>
      <p:sp>
        <p:nvSpPr>
          <p:cNvPr id="5" name="TextBox 4"/>
          <p:cNvSpPr txBox="1"/>
          <p:nvPr/>
        </p:nvSpPr>
        <p:spPr>
          <a:xfrm>
            <a:off x="179512" y="692696"/>
            <a:ext cx="8858312" cy="6001643"/>
          </a:xfrm>
          <a:prstGeom prst="rect">
            <a:avLst/>
          </a:prstGeom>
          <a:noFill/>
        </p:spPr>
        <p:txBody>
          <a:bodyPr wrap="square" rtlCol="0">
            <a:spAutoFit/>
          </a:bodyPr>
          <a:lstStyle/>
          <a:p>
            <a:pPr marL="342900" indent="-342900">
              <a:buAutoNum type="arabicPeriod"/>
            </a:pPr>
            <a:r>
              <a:rPr lang="en-US" sz="1600" dirty="0">
                <a:latin typeface="Arial" pitchFamily="34" charset="0"/>
                <a:cs typeface="Arial" pitchFamily="34" charset="0"/>
              </a:rPr>
              <a:t>90-95% of victims need urgent radiological diagnostic examination. In the case of traumatic injury, depending on the location and nature of the injury, in 30-90% of cases, it is necessary to perform a control study immediately after the provision of emergency medical care, or in the process of surgical interventions in order to determine their effectiveness and completeness.</a:t>
            </a:r>
          </a:p>
          <a:p>
            <a:pPr marL="342900" indent="-342900">
              <a:buAutoNum type="arabicPeriod"/>
            </a:pPr>
            <a:endParaRPr lang="en-US" sz="1600" dirty="0">
              <a:latin typeface="Arial" pitchFamily="34" charset="0"/>
              <a:cs typeface="Arial" pitchFamily="34" charset="0"/>
            </a:endParaRPr>
          </a:p>
          <a:p>
            <a:pPr marL="342900" indent="-342900">
              <a:buAutoNum type="arabicPeriod"/>
            </a:pPr>
            <a:r>
              <a:rPr lang="en-US" sz="1600" dirty="0">
                <a:latin typeface="Arial" pitchFamily="34" charset="0"/>
                <a:cs typeface="Arial" pitchFamily="34" charset="0"/>
              </a:rPr>
              <a:t>It is important not only to identify complications arising in the area of ​​damage, but also to early diagnosis of pulmonary complications, which often develop in severe head, chest and abdominal injuries, extensive burns, temporary cardiac arrest, etc.</a:t>
            </a:r>
            <a:endParaRPr lang="ru-RU" sz="1600" dirty="0">
              <a:latin typeface="Arial" pitchFamily="34" charset="0"/>
              <a:cs typeface="Arial" pitchFamily="34" charset="0"/>
            </a:endParaRPr>
          </a:p>
          <a:p>
            <a:pPr marL="342900" indent="-342900">
              <a:buAutoNum type="arabicPeriod"/>
            </a:pPr>
            <a:r>
              <a:rPr lang="en-US" sz="1600" dirty="0">
                <a:latin typeface="Arial" pitchFamily="34" charset="0"/>
                <a:cs typeface="Arial" pitchFamily="34" charset="0"/>
              </a:rPr>
              <a:t>Contraindications to urgent radiation examination are extremely limited and are relative: - the presence of profuse internal or external bleeding, requiring immediate surgical intervention; - a sharp violation of the vital functions of the body; - severe movement disorders;</a:t>
            </a:r>
          </a:p>
          <a:p>
            <a:pPr marL="342900" indent="-342900">
              <a:buAutoNum type="arabicPeriod"/>
            </a:pPr>
            <a:endParaRPr lang="en-US" sz="1600" dirty="0">
              <a:latin typeface="Arial" pitchFamily="34" charset="0"/>
              <a:cs typeface="Arial" pitchFamily="34" charset="0"/>
            </a:endParaRPr>
          </a:p>
          <a:p>
            <a:pPr marL="342900" indent="-342900">
              <a:buAutoNum type="arabicPeriod"/>
            </a:pPr>
            <a:r>
              <a:rPr lang="en-US" sz="1600" dirty="0">
                <a:latin typeface="Arial" pitchFamily="34" charset="0"/>
                <a:cs typeface="Arial" pitchFamily="34" charset="0"/>
              </a:rPr>
              <a:t>Emergency radiation examinations should be performed at any time of the day</a:t>
            </a:r>
            <a:endParaRPr lang="ru-RU" sz="1600" dirty="0">
              <a:latin typeface="Arial" pitchFamily="34" charset="0"/>
              <a:cs typeface="Arial" pitchFamily="34" charset="0"/>
            </a:endParaRPr>
          </a:p>
          <a:p>
            <a:pPr marL="342900" indent="-342900">
              <a:buAutoNum type="arabicPeriod"/>
            </a:pPr>
            <a:r>
              <a:rPr lang="en-US" sz="1600" dirty="0">
                <a:latin typeface="Arial" pitchFamily="34" charset="0"/>
                <a:cs typeface="Arial" pitchFamily="34" charset="0"/>
              </a:rPr>
              <a:t>Each doctor on duty in a medical facility and providing emergency medical care must clearly know the indications and contraindications for emergency radiation examination and determine its volume.</a:t>
            </a:r>
          </a:p>
          <a:p>
            <a:pPr marL="342900" indent="-342900">
              <a:buAutoNum type="arabicPeriod"/>
            </a:pPr>
            <a:endParaRPr lang="en-US" sz="1600" dirty="0">
              <a:latin typeface="Arial" pitchFamily="34" charset="0"/>
              <a:cs typeface="Arial" pitchFamily="34" charset="0"/>
            </a:endParaRPr>
          </a:p>
          <a:p>
            <a:pPr marL="342900" indent="-342900">
              <a:buAutoNum type="arabicPeriod"/>
            </a:pPr>
            <a:r>
              <a:rPr lang="en-US" sz="1600" dirty="0">
                <a:latin typeface="Arial" pitchFamily="34" charset="0"/>
                <a:cs typeface="Arial" pitchFamily="34" charset="0"/>
              </a:rPr>
              <a:t>An urgent X-ray examination, depending on the nature of the disease, the general condition of the victim, can be carried out in the ICU or operating room.</a:t>
            </a:r>
          </a:p>
          <a:p>
            <a:pPr marL="342900" indent="-342900">
              <a:buAutoNum type="arabicPeriod"/>
            </a:pPr>
            <a:endParaRPr lang="en-US" sz="1600" dirty="0">
              <a:latin typeface="Arial" pitchFamily="34" charset="0"/>
              <a:cs typeface="Arial" pitchFamily="34" charset="0"/>
            </a:endParaRPr>
          </a:p>
          <a:p>
            <a:pPr marL="342900" indent="-342900">
              <a:buAutoNum type="arabicPeriod"/>
            </a:pPr>
            <a:r>
              <a:rPr lang="en-US" sz="1600" dirty="0">
                <a:latin typeface="Arial" pitchFamily="34" charset="0"/>
                <a:cs typeface="Arial" pitchFamily="34" charset="0"/>
              </a:rPr>
              <a:t>Emergency X-ray examination should be carried out sparingly and as quickly as possible.</a:t>
            </a:r>
            <a:endParaRPr lang="ru-RU" sz="1600" dirty="0">
              <a:latin typeface="Arial" pitchFamily="34" charset="0"/>
              <a:cs typeface="Arial" pitchFamily="34" charset="0"/>
            </a:endParaRPr>
          </a:p>
          <a:p>
            <a:pPr marL="342900" indent="-342900">
              <a:buAutoNum type="arabicPeriod"/>
            </a:pPr>
            <a:endParaRPr lang="ru-RU" sz="1400" dirty="0">
              <a:latin typeface="Arial" pitchFamily="34" charset="0"/>
              <a:cs typeface="Arial" pitchFamily="34" charset="0"/>
            </a:endParaRPr>
          </a:p>
          <a:p>
            <a:endParaRPr lang="ru-RU"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00100" y="214290"/>
            <a:ext cx="7358114" cy="461665"/>
          </a:xfrm>
          <a:prstGeom prst="rect">
            <a:avLst/>
          </a:prstGeom>
          <a:noFill/>
        </p:spPr>
        <p:txBody>
          <a:bodyPr wrap="square" rtlCol="0">
            <a:spAutoFit/>
          </a:bodyPr>
          <a:lstStyle/>
          <a:p>
            <a:pPr algn="ctr"/>
            <a:r>
              <a:rPr lang="en-US" sz="2400"/>
              <a:t>Multiple trauma</a:t>
            </a:r>
            <a:endParaRPr lang="ru-RU" sz="2400" dirty="0"/>
          </a:p>
        </p:txBody>
      </p:sp>
      <p:sp>
        <p:nvSpPr>
          <p:cNvPr id="3" name="TextBox 2"/>
          <p:cNvSpPr txBox="1"/>
          <p:nvPr/>
        </p:nvSpPr>
        <p:spPr>
          <a:xfrm>
            <a:off x="251520" y="820096"/>
            <a:ext cx="5715040" cy="1815882"/>
          </a:xfrm>
          <a:prstGeom prst="rect">
            <a:avLst/>
          </a:prstGeom>
          <a:noFill/>
        </p:spPr>
        <p:txBody>
          <a:bodyPr wrap="square" rtlCol="0">
            <a:spAutoFit/>
          </a:bodyPr>
          <a:lstStyle/>
          <a:p>
            <a:r>
              <a:rPr lang="en-US" sz="1600"/>
              <a:t>Upon admission to a hospital, the consciousness of patients with multiple injuries is often confused or absent, they can be intubated. And only a clinical examination is not able to exclude serious traumatic injuries.</a:t>
            </a:r>
          </a:p>
          <a:p>
            <a:r>
              <a:rPr lang="en-US" sz="1600"/>
              <a:t>         In such a situation, the doctor should focus not only on complaints and examination results, but also on knowledge about the mechanism of injury.</a:t>
            </a:r>
            <a:endParaRPr lang="ru-RU" sz="1600" dirty="0"/>
          </a:p>
        </p:txBody>
      </p:sp>
      <p:sp>
        <p:nvSpPr>
          <p:cNvPr id="5" name="TextBox 4"/>
          <p:cNvSpPr txBox="1"/>
          <p:nvPr/>
        </p:nvSpPr>
        <p:spPr>
          <a:xfrm>
            <a:off x="180082" y="2635978"/>
            <a:ext cx="5400030" cy="3539430"/>
          </a:xfrm>
          <a:prstGeom prst="rect">
            <a:avLst/>
          </a:prstGeom>
          <a:noFill/>
        </p:spPr>
        <p:txBody>
          <a:bodyPr wrap="square" rtlCol="0">
            <a:spAutoFit/>
          </a:bodyPr>
          <a:lstStyle/>
          <a:p>
            <a:r>
              <a:rPr lang="en-US" sz="1600" dirty="0"/>
              <a:t>According to the recommendations "Modern methods and approaches in the treatment of patients with severe trauma" (ATLS; Bell et al., 1999), the following radiation methods are routine for the initial assessment of the patient's condition after a serious injury or with loss of consciousness:</a:t>
            </a:r>
            <a:endParaRPr lang="ru-RU" sz="1600" dirty="0"/>
          </a:p>
          <a:p>
            <a:r>
              <a:rPr lang="en-US" sz="1600" dirty="0"/>
              <a:t>Anteroposterior radiography of the OGC - to identify life-threatening injuries that require immediate treatment (tension pneumothorax, massive </a:t>
            </a:r>
            <a:r>
              <a:rPr lang="en-US" sz="1600" dirty="0" err="1"/>
              <a:t>hemothorax</a:t>
            </a:r>
            <a:r>
              <a:rPr lang="en-US" sz="1600" dirty="0"/>
              <a:t>, chest flotation) or further examination (mediastinal dilatation, suspicion of damage to a large vessel).</a:t>
            </a:r>
          </a:p>
          <a:p>
            <a:r>
              <a:rPr lang="en-US" sz="1600" dirty="0"/>
              <a:t>Anteroposterior pelvic radiography.</a:t>
            </a:r>
          </a:p>
          <a:p>
            <a:r>
              <a:rPr lang="en-US" sz="1600" dirty="0"/>
              <a:t>Abdominal ultrasound to quickly detect free intraperitoneal fluid, indicating abdominal bleeding.</a:t>
            </a:r>
            <a:endParaRPr lang="ru-RU" sz="1600" dirty="0"/>
          </a:p>
        </p:txBody>
      </p:sp>
      <p:pic>
        <p:nvPicPr>
          <p:cNvPr id="2050" name="Picture 2" descr="C:\Users\Дом\Desktop\работа Юля\медин\моя практика\пер.jpg"/>
          <p:cNvPicPr>
            <a:picLocks noChangeAspect="1" noChangeArrowheads="1"/>
          </p:cNvPicPr>
          <p:nvPr/>
        </p:nvPicPr>
        <p:blipFill>
          <a:blip r:embed="rId2"/>
          <a:srcRect/>
          <a:stretch>
            <a:fillRect/>
          </a:stretch>
        </p:blipFill>
        <p:spPr bwMode="auto">
          <a:xfrm>
            <a:off x="6072198" y="714356"/>
            <a:ext cx="3071802" cy="5998392"/>
          </a:xfrm>
          <a:prstGeom prst="rect">
            <a:avLst/>
          </a:prstGeom>
          <a:noFill/>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42910" y="142852"/>
            <a:ext cx="8143932" cy="646331"/>
          </a:xfrm>
          <a:prstGeom prst="rect">
            <a:avLst/>
          </a:prstGeom>
          <a:noFill/>
        </p:spPr>
        <p:txBody>
          <a:bodyPr wrap="square" rtlCol="0">
            <a:spAutoFit/>
          </a:bodyPr>
          <a:lstStyle/>
          <a:p>
            <a:r>
              <a:rPr lang="en-US" b="1" dirty="0"/>
              <a:t>Radiation diagnosis of emergency conditions for diseases and injuries of the skull and brain.</a:t>
            </a:r>
            <a:endParaRPr lang="ru-RU" b="1" dirty="0"/>
          </a:p>
        </p:txBody>
      </p:sp>
      <p:sp>
        <p:nvSpPr>
          <p:cNvPr id="6" name="TextBox 5"/>
          <p:cNvSpPr txBox="1"/>
          <p:nvPr/>
        </p:nvSpPr>
        <p:spPr>
          <a:xfrm>
            <a:off x="428596" y="809629"/>
            <a:ext cx="8286808" cy="646331"/>
          </a:xfrm>
          <a:prstGeom prst="rect">
            <a:avLst/>
          </a:prstGeom>
          <a:noFill/>
        </p:spPr>
        <p:txBody>
          <a:bodyPr wrap="square" rtlCol="0">
            <a:spAutoFit/>
          </a:bodyPr>
          <a:lstStyle/>
          <a:p>
            <a:r>
              <a:rPr lang="en-US"/>
              <a:t>X-ray examination begins with taking pictures of the skull in two mutually perpendicular planes - straight and lateral.</a:t>
            </a:r>
            <a:endParaRPr lang="ru-RU" dirty="0"/>
          </a:p>
        </p:txBody>
      </p:sp>
      <p:pic>
        <p:nvPicPr>
          <p:cNvPr id="6146" name="Picture 2" descr="http://vmede.org/sait/content/Onkilogiya_trufanov_t1_2010/img/15680.jpg"/>
          <p:cNvPicPr>
            <a:picLocks noChangeAspect="1" noChangeArrowheads="1"/>
          </p:cNvPicPr>
          <p:nvPr/>
        </p:nvPicPr>
        <p:blipFill>
          <a:blip r:embed="rId2"/>
          <a:srcRect/>
          <a:stretch>
            <a:fillRect/>
          </a:stretch>
        </p:blipFill>
        <p:spPr bwMode="auto">
          <a:xfrm>
            <a:off x="142844" y="1571612"/>
            <a:ext cx="3895535" cy="4357718"/>
          </a:xfrm>
          <a:prstGeom prst="rect">
            <a:avLst/>
          </a:prstGeom>
          <a:noFill/>
        </p:spPr>
      </p:pic>
      <p:sp>
        <p:nvSpPr>
          <p:cNvPr id="8" name="TextBox 7"/>
          <p:cNvSpPr txBox="1"/>
          <p:nvPr/>
        </p:nvSpPr>
        <p:spPr>
          <a:xfrm>
            <a:off x="4071337" y="1857645"/>
            <a:ext cx="4647460" cy="3785652"/>
          </a:xfrm>
          <a:prstGeom prst="rect">
            <a:avLst/>
          </a:prstGeom>
          <a:noFill/>
        </p:spPr>
        <p:txBody>
          <a:bodyPr wrap="square" rtlCol="0">
            <a:spAutoFit/>
          </a:bodyPr>
          <a:lstStyle/>
          <a:p>
            <a:pPr>
              <a:defRPr/>
            </a:pPr>
            <a:r>
              <a:rPr lang="en-US" sz="2400" dirty="0">
                <a:latin typeface="Arial Narrow" pitchFamily="34" charset="0"/>
                <a:cs typeface="Arial" pitchFamily="34" charset="0"/>
              </a:rPr>
              <a:t>X-ray of the skull in direct projection carries general information about the state of the bones of the vault, their internal relief and cranial sutures.</a:t>
            </a:r>
          </a:p>
          <a:p>
            <a:pPr>
              <a:defRPr/>
            </a:pPr>
            <a:r>
              <a:rPr lang="en-US" sz="2400" dirty="0">
                <a:latin typeface="Arial Narrow" pitchFamily="34" charset="0"/>
                <a:cs typeface="Arial" pitchFamily="34" charset="0"/>
              </a:rPr>
              <a:t>When studying a </a:t>
            </a:r>
            <a:r>
              <a:rPr lang="en-US" sz="2400" dirty="0" err="1">
                <a:latin typeface="Arial Narrow" pitchFamily="34" charset="0"/>
                <a:cs typeface="Arial" pitchFamily="34" charset="0"/>
              </a:rPr>
              <a:t>craniogram</a:t>
            </a:r>
            <a:r>
              <a:rPr lang="en-US" sz="2400" dirty="0">
                <a:latin typeface="Arial Narrow" pitchFamily="34" charset="0"/>
                <a:cs typeface="Arial" pitchFamily="34" charset="0"/>
              </a:rPr>
              <a:t> in a lateral projection, one should pay attention primarily to the thickness and structure of the bones of the fornix, furrows of the branches of the meningeal arteries and venous sinuses</a:t>
            </a:r>
            <a:r>
              <a:rPr lang="en-US" dirty="0">
                <a:latin typeface="Arial Narrow" pitchFamily="34" charset="0"/>
                <a:cs typeface="Arial" pitchFamily="34" charset="0"/>
              </a:rPr>
              <a:t>.</a:t>
            </a:r>
            <a:endParaRPr lang="ru-RU"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57158" y="285728"/>
            <a:ext cx="7887250" cy="2862322"/>
          </a:xfrm>
          <a:prstGeom prst="rect">
            <a:avLst/>
          </a:prstGeom>
          <a:noFill/>
        </p:spPr>
        <p:txBody>
          <a:bodyPr wrap="square" rtlCol="0">
            <a:spAutoFit/>
          </a:bodyPr>
          <a:lstStyle/>
          <a:p>
            <a:r>
              <a:rPr lang="en-US" dirty="0"/>
              <a:t>Possibilities of CT in the study of the brain:</a:t>
            </a:r>
            <a:endParaRPr lang="ru-RU" dirty="0"/>
          </a:p>
          <a:p>
            <a:endParaRPr lang="en-US" dirty="0"/>
          </a:p>
          <a:p>
            <a:pPr marL="342900" indent="-342900">
              <a:buAutoNum type="arabicPeriod"/>
            </a:pPr>
            <a:r>
              <a:rPr lang="en-US" dirty="0"/>
              <a:t>Bones, soft tissues and pathological changes in them are depicted.</a:t>
            </a:r>
            <a:endParaRPr lang="ru-RU" dirty="0"/>
          </a:p>
          <a:p>
            <a:pPr marL="342900" indent="-342900">
              <a:buAutoNum type="arabicPeriod"/>
            </a:pPr>
            <a:endParaRPr lang="en-US" dirty="0"/>
          </a:p>
          <a:p>
            <a:r>
              <a:rPr lang="en-US" dirty="0"/>
              <a:t>2. Differentiated gray and white matter, cerebrospinal fluid spaces.</a:t>
            </a:r>
            <a:endParaRPr lang="ru-RU" dirty="0"/>
          </a:p>
          <a:p>
            <a:endParaRPr lang="en-US" dirty="0"/>
          </a:p>
          <a:p>
            <a:r>
              <a:rPr lang="en-US" dirty="0"/>
              <a:t>3. Most of the pathological formations in the brain are visualized.</a:t>
            </a:r>
          </a:p>
          <a:p>
            <a:r>
              <a:rPr lang="en-US" dirty="0"/>
              <a:t>Disadvantages of CT: bone artifacts limit the detection of focal changes in the posterior cranial fossa and in the basal parts of the brain, difficulties in visualizing fresh ischemic changes</a:t>
            </a:r>
            <a:endParaRPr lang="ru-RU" dirty="0"/>
          </a:p>
        </p:txBody>
      </p:sp>
      <p:pic>
        <p:nvPicPr>
          <p:cNvPr id="3" name="Picture 2" descr="http://vmede.org/sait/content/Onkilogiya_ternova_2010/6_files/mb4_023.jpeg"/>
          <p:cNvPicPr>
            <a:picLocks noChangeAspect="1" noChangeArrowheads="1"/>
          </p:cNvPicPr>
          <p:nvPr/>
        </p:nvPicPr>
        <p:blipFill>
          <a:blip r:embed="rId2"/>
          <a:srcRect/>
          <a:stretch>
            <a:fillRect/>
          </a:stretch>
        </p:blipFill>
        <p:spPr bwMode="auto">
          <a:xfrm>
            <a:off x="352871" y="3717032"/>
            <a:ext cx="4429156" cy="2214578"/>
          </a:xfrm>
          <a:prstGeom prst="rect">
            <a:avLst/>
          </a:prstGeom>
          <a:noFill/>
          <a:ln w="9525">
            <a:noFill/>
            <a:miter lim="800000"/>
            <a:headEnd/>
            <a:tailEnd/>
          </a:ln>
        </p:spPr>
      </p:pic>
      <p:pic>
        <p:nvPicPr>
          <p:cNvPr id="4" name="Picture 4" descr="http://vmede.org/sait/content/Onkilogiya_ternova_2010/6_files/mb4_016.jpeg"/>
          <p:cNvPicPr>
            <a:picLocks noChangeAspect="1" noChangeArrowheads="1"/>
          </p:cNvPicPr>
          <p:nvPr/>
        </p:nvPicPr>
        <p:blipFill>
          <a:blip r:embed="rId3"/>
          <a:srcRect/>
          <a:stretch>
            <a:fillRect/>
          </a:stretch>
        </p:blipFill>
        <p:spPr bwMode="auto">
          <a:xfrm>
            <a:off x="5436096" y="3284984"/>
            <a:ext cx="3321678" cy="3250559"/>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14282" y="214290"/>
            <a:ext cx="8715436" cy="3416320"/>
          </a:xfrm>
          <a:prstGeom prst="rect">
            <a:avLst/>
          </a:prstGeom>
          <a:noFill/>
        </p:spPr>
        <p:txBody>
          <a:bodyPr wrap="square" rtlCol="0">
            <a:spAutoFit/>
          </a:bodyPr>
          <a:lstStyle/>
          <a:p>
            <a:r>
              <a:rPr lang="en-US" b="1" dirty="0"/>
              <a:t>MRI capabilities</a:t>
            </a:r>
            <a:r>
              <a:rPr lang="en-US" dirty="0"/>
              <a:t>:</a:t>
            </a:r>
          </a:p>
          <a:p>
            <a:r>
              <a:rPr lang="en-US" dirty="0"/>
              <a:t>1. Provides better than CT, contrast between intracranial pathological formations and brain tissue.</a:t>
            </a:r>
          </a:p>
          <a:p>
            <a:r>
              <a:rPr lang="en-US" dirty="0"/>
              <a:t>2. Obtaining an image in any planes.</a:t>
            </a:r>
          </a:p>
          <a:p>
            <a:r>
              <a:rPr lang="en-US" dirty="0"/>
              <a:t>3. Absence of bone artifacts.</a:t>
            </a:r>
          </a:p>
          <a:p>
            <a:r>
              <a:rPr lang="en-US" dirty="0"/>
              <a:t>4. Visualization of vessels: MRI - angiography without contrasting vessels of the neck and vessels of the base of the brain</a:t>
            </a:r>
            <a:endParaRPr lang="ru-RU" dirty="0"/>
          </a:p>
          <a:p>
            <a:endParaRPr lang="ru-RU" dirty="0"/>
          </a:p>
          <a:p>
            <a:r>
              <a:rPr lang="en-US" dirty="0"/>
              <a:t>Disadvantages of MRI: it is inferior to CT in visualization of changes in the bones of the skull, intracranial calcifications and fresh blood, MRI is contraindicated in the presence of metal objects (magnetic materials), in childhood, and in the serious condition of the patient.</a:t>
            </a:r>
            <a:endParaRPr lang="ru-RU" dirty="0"/>
          </a:p>
        </p:txBody>
      </p:sp>
      <p:pic>
        <p:nvPicPr>
          <p:cNvPr id="4" name="Picture 4" descr="&amp;Kcy;&amp;acy;&amp;rcy;&amp;tcy;&amp;icy;&amp;ncy;&amp;kcy;&amp;icy; &amp;pcy;&amp;ocy; &amp;zcy;&amp;acy;&amp;pcy;&amp;rcy;&amp;ocy;&amp;scy;&amp;ucy; &amp;ocy;&amp;tcy;&amp;lcy;&amp;icy;&amp;chcy;&amp;icy;&amp;iecy; &amp;kcy;&amp;tcy; &amp;ocy;&amp;tcy; &amp;mcy;&amp;rcy;&amp;tcy;"/>
          <p:cNvPicPr>
            <a:picLocks noChangeAspect="1" noChangeArrowheads="1"/>
          </p:cNvPicPr>
          <p:nvPr/>
        </p:nvPicPr>
        <p:blipFill>
          <a:blip r:embed="rId2" cstate="print"/>
          <a:srcRect/>
          <a:stretch>
            <a:fillRect/>
          </a:stretch>
        </p:blipFill>
        <p:spPr bwMode="auto">
          <a:xfrm>
            <a:off x="714348" y="4643446"/>
            <a:ext cx="3286148" cy="1957511"/>
          </a:xfrm>
          <a:prstGeom prst="rect">
            <a:avLst/>
          </a:prstGeom>
          <a:noFill/>
          <a:ln w="9525">
            <a:noFill/>
            <a:miter lim="800000"/>
            <a:headEnd/>
            <a:tailEnd/>
          </a:ln>
        </p:spPr>
      </p:pic>
      <p:pic>
        <p:nvPicPr>
          <p:cNvPr id="24578" name="Picture 2" descr="МРТ головы человека"/>
          <p:cNvPicPr>
            <a:picLocks noChangeAspect="1" noChangeArrowheads="1" noCrop="1"/>
          </p:cNvPicPr>
          <p:nvPr/>
        </p:nvPicPr>
        <p:blipFill>
          <a:blip r:embed="rId3"/>
          <a:srcRect/>
          <a:stretch>
            <a:fillRect/>
          </a:stretch>
        </p:blipFill>
        <p:spPr bwMode="auto">
          <a:xfrm>
            <a:off x="5220072" y="3907609"/>
            <a:ext cx="3286148" cy="2926108"/>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28596" y="142852"/>
            <a:ext cx="6591676" cy="1200329"/>
          </a:xfrm>
          <a:prstGeom prst="rect">
            <a:avLst/>
          </a:prstGeom>
          <a:noFill/>
        </p:spPr>
        <p:txBody>
          <a:bodyPr wrap="square" rtlCol="0">
            <a:spAutoFit/>
          </a:bodyPr>
          <a:lstStyle/>
          <a:p>
            <a:r>
              <a:rPr lang="en-US" sz="2400" b="1" dirty="0"/>
              <a:t>The Glasgow Coma Scale (GCS) is a scale for assessing the depth of coma in adults and children over 4 years of age.</a:t>
            </a:r>
            <a:endParaRPr lang="ru-RU" sz="2400" b="1" dirty="0"/>
          </a:p>
        </p:txBody>
      </p:sp>
      <p:sp>
        <p:nvSpPr>
          <p:cNvPr id="5" name="TextBox 4"/>
          <p:cNvSpPr txBox="1"/>
          <p:nvPr/>
        </p:nvSpPr>
        <p:spPr>
          <a:xfrm>
            <a:off x="438286" y="1323330"/>
            <a:ext cx="6365962" cy="1938992"/>
          </a:xfrm>
          <a:prstGeom prst="rect">
            <a:avLst/>
          </a:prstGeom>
          <a:noFill/>
        </p:spPr>
        <p:txBody>
          <a:bodyPr wrap="square" rtlCol="0">
            <a:spAutoFit/>
          </a:bodyPr>
          <a:lstStyle/>
          <a:p>
            <a:r>
              <a:rPr lang="en-US" sz="2400" dirty="0"/>
              <a:t>Severity of traumatic brain injury</a:t>
            </a:r>
          </a:p>
          <a:p>
            <a:r>
              <a:rPr lang="en-US" sz="2400" dirty="0"/>
              <a:t>3-8 points - severe traumatic brain injury,</a:t>
            </a:r>
          </a:p>
          <a:p>
            <a:r>
              <a:rPr lang="en-US" sz="2400" dirty="0"/>
              <a:t>9-12 points - moderate traumatic brain injury,</a:t>
            </a:r>
          </a:p>
          <a:p>
            <a:r>
              <a:rPr lang="en-US" sz="2400" dirty="0"/>
              <a:t>13-15 points - slight traumatic brain injury</a:t>
            </a:r>
            <a:endParaRPr lang="ru-RU" sz="2400" dirty="0"/>
          </a:p>
        </p:txBody>
      </p:sp>
      <p:sp>
        <p:nvSpPr>
          <p:cNvPr id="6" name="TextBox 5"/>
          <p:cNvSpPr txBox="1"/>
          <p:nvPr/>
        </p:nvSpPr>
        <p:spPr>
          <a:xfrm>
            <a:off x="755576" y="3262322"/>
            <a:ext cx="7200800" cy="3416320"/>
          </a:xfrm>
          <a:prstGeom prst="rect">
            <a:avLst/>
          </a:prstGeom>
          <a:noFill/>
        </p:spPr>
        <p:txBody>
          <a:bodyPr wrap="square" rtlCol="0">
            <a:spAutoFit/>
          </a:bodyPr>
          <a:lstStyle/>
          <a:p>
            <a:r>
              <a:rPr lang="en-US" sz="2400" dirty="0"/>
              <a:t>Interpretation of results</a:t>
            </a:r>
          </a:p>
          <a:p>
            <a:r>
              <a:rPr lang="en-US" sz="2400" dirty="0"/>
              <a:t>15 points - clear consciousness.</a:t>
            </a:r>
          </a:p>
          <a:p>
            <a:r>
              <a:rPr lang="en-US" sz="2400" dirty="0"/>
              <a:t>14 points - light stun.</a:t>
            </a:r>
          </a:p>
          <a:p>
            <a:r>
              <a:rPr lang="en-US" sz="2400" dirty="0"/>
              <a:t>13 points - moderate stun.</a:t>
            </a:r>
          </a:p>
          <a:p>
            <a:r>
              <a:rPr lang="en-US" sz="2400" dirty="0"/>
              <a:t>12 points - deep stun.</a:t>
            </a:r>
          </a:p>
          <a:p>
            <a:r>
              <a:rPr lang="en-US" sz="2400" dirty="0"/>
              <a:t>11-9 points - stupor.</a:t>
            </a:r>
          </a:p>
          <a:p>
            <a:r>
              <a:rPr lang="en-US" sz="2400" dirty="0"/>
              <a:t>8-7 points - moderate coma.</a:t>
            </a:r>
          </a:p>
          <a:p>
            <a:r>
              <a:rPr lang="en-US" sz="2400" dirty="0"/>
              <a:t>6-5 points - deep coma.</a:t>
            </a:r>
          </a:p>
          <a:p>
            <a:r>
              <a:rPr lang="en-US" sz="2400" dirty="0"/>
              <a:t>4-3 points - transcendental coma, brain death</a:t>
            </a:r>
            <a:endParaRPr lang="ru-RU" sz="24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42910" y="0"/>
            <a:ext cx="8143932" cy="646331"/>
          </a:xfrm>
          <a:prstGeom prst="rect">
            <a:avLst/>
          </a:prstGeom>
          <a:noFill/>
        </p:spPr>
        <p:txBody>
          <a:bodyPr wrap="square" rtlCol="0">
            <a:spAutoFit/>
          </a:bodyPr>
          <a:lstStyle/>
          <a:p>
            <a:r>
              <a:rPr lang="en-US" b="1" dirty="0"/>
              <a:t>Radiation diagnosis of emergency conditions in traumatic injuries of the skull and brain.</a:t>
            </a:r>
            <a:endParaRPr lang="ru-RU" b="1" dirty="0"/>
          </a:p>
        </p:txBody>
      </p:sp>
      <p:sp>
        <p:nvSpPr>
          <p:cNvPr id="3" name="TextBox 2"/>
          <p:cNvSpPr txBox="1"/>
          <p:nvPr/>
        </p:nvSpPr>
        <p:spPr>
          <a:xfrm>
            <a:off x="158151" y="658114"/>
            <a:ext cx="8858312" cy="1754326"/>
          </a:xfrm>
          <a:prstGeom prst="rect">
            <a:avLst/>
          </a:prstGeom>
          <a:noFill/>
        </p:spPr>
        <p:txBody>
          <a:bodyPr wrap="square" rtlCol="0">
            <a:spAutoFit/>
          </a:bodyPr>
          <a:lstStyle/>
          <a:p>
            <a:r>
              <a:rPr lang="en-US" dirty="0"/>
              <a:t>Skull X-ray is no longer the recommended test for routine assessment of TBI.</a:t>
            </a:r>
          </a:p>
          <a:p>
            <a:r>
              <a:rPr lang="en-US" dirty="0"/>
              <a:t>         Studies have shown that the course and outcome of head and brain trauma hardly correlates with X-ray data of the skull, since only skull injuries do not yet indicate severe brain injury.</a:t>
            </a:r>
          </a:p>
          <a:p>
            <a:r>
              <a:rPr lang="en-US" dirty="0"/>
              <a:t>          CT is considered the recognized method of choice for the initial assessment of head injuries.</a:t>
            </a:r>
            <a:endParaRPr lang="ru-RU" dirty="0"/>
          </a:p>
        </p:txBody>
      </p:sp>
      <p:pic>
        <p:nvPicPr>
          <p:cNvPr id="7" name="Picture 4" descr="C:\Users\Дом\Desktop\работа Юля\СНИМКИ\Снимки\Снимки\Снимки\травм2дня гематома пневмоцеф 1ф.jpg"/>
          <p:cNvPicPr>
            <a:picLocks noChangeAspect="1" noChangeArrowheads="1"/>
          </p:cNvPicPr>
          <p:nvPr/>
        </p:nvPicPr>
        <p:blipFill>
          <a:blip r:embed="rId2" cstate="print"/>
          <a:srcRect/>
          <a:stretch>
            <a:fillRect/>
          </a:stretch>
        </p:blipFill>
        <p:spPr bwMode="auto">
          <a:xfrm>
            <a:off x="285720" y="2786057"/>
            <a:ext cx="2335333" cy="1428761"/>
          </a:xfrm>
          <a:prstGeom prst="rect">
            <a:avLst/>
          </a:prstGeom>
          <a:noFill/>
          <a:ln w="9525">
            <a:noFill/>
            <a:miter lim="800000"/>
            <a:headEnd/>
            <a:tailEnd/>
          </a:ln>
        </p:spPr>
      </p:pic>
      <p:cxnSp>
        <p:nvCxnSpPr>
          <p:cNvPr id="10" name="Прямая со стрелкой 9"/>
          <p:cNvCxnSpPr/>
          <p:nvPr/>
        </p:nvCxnSpPr>
        <p:spPr>
          <a:xfrm rot="10800000">
            <a:off x="1142976" y="3214686"/>
            <a:ext cx="285752" cy="1588"/>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2" name="Прямая со стрелкой 11"/>
          <p:cNvCxnSpPr/>
          <p:nvPr/>
        </p:nvCxnSpPr>
        <p:spPr>
          <a:xfrm rot="10800000">
            <a:off x="1214414" y="3643314"/>
            <a:ext cx="214314" cy="1588"/>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pic>
        <p:nvPicPr>
          <p:cNvPr id="13" name="Picture 5" descr="C:\Users\Дом\Desktop\работа Юля\СНИМКИ\Снимки\Снимки\Снимки\травм2дня гематома пневмоцеф 7ф.jpg"/>
          <p:cNvPicPr>
            <a:picLocks noChangeAspect="1" noChangeArrowheads="1"/>
          </p:cNvPicPr>
          <p:nvPr/>
        </p:nvPicPr>
        <p:blipFill>
          <a:blip r:embed="rId3"/>
          <a:srcRect/>
          <a:stretch>
            <a:fillRect/>
          </a:stretch>
        </p:blipFill>
        <p:spPr bwMode="auto">
          <a:xfrm>
            <a:off x="285719" y="4230811"/>
            <a:ext cx="2335333" cy="1663594"/>
          </a:xfrm>
          <a:prstGeom prst="rect">
            <a:avLst/>
          </a:prstGeom>
          <a:noFill/>
          <a:ln w="9525">
            <a:noFill/>
            <a:miter lim="800000"/>
            <a:headEnd/>
            <a:tailEnd/>
          </a:ln>
        </p:spPr>
      </p:pic>
      <p:cxnSp>
        <p:nvCxnSpPr>
          <p:cNvPr id="15" name="Прямая со стрелкой 14"/>
          <p:cNvCxnSpPr/>
          <p:nvPr/>
        </p:nvCxnSpPr>
        <p:spPr>
          <a:xfrm rot="10800000">
            <a:off x="1214414" y="5572140"/>
            <a:ext cx="285752" cy="1588"/>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pic>
        <p:nvPicPr>
          <p:cNvPr id="16" name="Picture 7" descr="C:\Users\Дом\Desktop\работа Юля\СНИМКИ\Снимки\Снимки\Снимки\травм2дня гематома пневмоцеф 3ф.jpg"/>
          <p:cNvPicPr>
            <a:picLocks noChangeAspect="1" noChangeArrowheads="1"/>
          </p:cNvPicPr>
          <p:nvPr/>
        </p:nvPicPr>
        <p:blipFill>
          <a:blip r:embed="rId4" cstate="print"/>
          <a:srcRect/>
          <a:stretch>
            <a:fillRect/>
          </a:stretch>
        </p:blipFill>
        <p:spPr bwMode="auto">
          <a:xfrm>
            <a:off x="2834355" y="2793591"/>
            <a:ext cx="1752953" cy="1444755"/>
          </a:xfrm>
          <a:prstGeom prst="rect">
            <a:avLst/>
          </a:prstGeom>
          <a:noFill/>
          <a:ln w="9525">
            <a:noFill/>
            <a:miter lim="800000"/>
            <a:headEnd/>
            <a:tailEnd/>
          </a:ln>
        </p:spPr>
      </p:pic>
      <p:cxnSp>
        <p:nvCxnSpPr>
          <p:cNvPr id="18" name="Прямая со стрелкой 17"/>
          <p:cNvCxnSpPr/>
          <p:nvPr/>
        </p:nvCxnSpPr>
        <p:spPr>
          <a:xfrm rot="16200000" flipV="1">
            <a:off x="3250397" y="3607595"/>
            <a:ext cx="214314" cy="142876"/>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pic>
        <p:nvPicPr>
          <p:cNvPr id="19" name="Picture 6" descr="C:\Users\Дом\Desktop\работа Юля\СНИМКИ\Снимки\Снимки\Снимки\травм2дня гематома пневмоцеф 9ф.jpg"/>
          <p:cNvPicPr>
            <a:picLocks noChangeAspect="1" noChangeArrowheads="1"/>
          </p:cNvPicPr>
          <p:nvPr/>
        </p:nvPicPr>
        <p:blipFill>
          <a:blip r:embed="rId5" cstate="print"/>
          <a:srcRect/>
          <a:stretch>
            <a:fillRect/>
          </a:stretch>
        </p:blipFill>
        <p:spPr bwMode="auto">
          <a:xfrm>
            <a:off x="2837878" y="4222814"/>
            <a:ext cx="1749429" cy="1679587"/>
          </a:xfrm>
          <a:prstGeom prst="rect">
            <a:avLst/>
          </a:prstGeom>
          <a:noFill/>
          <a:ln w="9525">
            <a:noFill/>
            <a:miter lim="800000"/>
            <a:headEnd/>
            <a:tailEnd/>
          </a:ln>
        </p:spPr>
      </p:pic>
      <p:cxnSp>
        <p:nvCxnSpPr>
          <p:cNvPr id="21" name="Прямая со стрелкой 20"/>
          <p:cNvCxnSpPr/>
          <p:nvPr/>
        </p:nvCxnSpPr>
        <p:spPr>
          <a:xfrm>
            <a:off x="4143372" y="5143512"/>
            <a:ext cx="214314" cy="71438"/>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pic>
        <p:nvPicPr>
          <p:cNvPr id="22" name="Picture 7" descr="малиновский 2"/>
          <p:cNvPicPr>
            <a:picLocks noChangeAspect="1" noChangeArrowheads="1"/>
          </p:cNvPicPr>
          <p:nvPr/>
        </p:nvPicPr>
        <p:blipFill>
          <a:blip r:embed="rId6" cstate="print"/>
          <a:srcRect/>
          <a:stretch>
            <a:fillRect/>
          </a:stretch>
        </p:blipFill>
        <p:spPr bwMode="auto">
          <a:xfrm>
            <a:off x="5464975" y="2304221"/>
            <a:ext cx="1500198" cy="1637510"/>
          </a:xfrm>
          <a:prstGeom prst="rect">
            <a:avLst/>
          </a:prstGeom>
          <a:noFill/>
        </p:spPr>
      </p:pic>
      <p:cxnSp>
        <p:nvCxnSpPr>
          <p:cNvPr id="24" name="Прямая со стрелкой 23"/>
          <p:cNvCxnSpPr/>
          <p:nvPr/>
        </p:nvCxnSpPr>
        <p:spPr>
          <a:xfrm rot="10800000">
            <a:off x="6215074" y="2643182"/>
            <a:ext cx="428628" cy="1588"/>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pic>
        <p:nvPicPr>
          <p:cNvPr id="25" name="Picture 16" descr="малиновский 5"/>
          <p:cNvPicPr>
            <a:picLocks noChangeAspect="1" noChangeArrowheads="1"/>
          </p:cNvPicPr>
          <p:nvPr/>
        </p:nvPicPr>
        <p:blipFill>
          <a:blip r:embed="rId7" cstate="print"/>
          <a:srcRect/>
          <a:stretch>
            <a:fillRect/>
          </a:stretch>
        </p:blipFill>
        <p:spPr bwMode="auto">
          <a:xfrm>
            <a:off x="5398542" y="3931875"/>
            <a:ext cx="3451145" cy="1830536"/>
          </a:xfrm>
          <a:prstGeom prst="rect">
            <a:avLst/>
          </a:prstGeom>
          <a:noFill/>
        </p:spPr>
      </p:pic>
      <p:pic>
        <p:nvPicPr>
          <p:cNvPr id="26" name="Picture 8" descr="малиновский 6д"/>
          <p:cNvPicPr>
            <a:picLocks noChangeAspect="1" noChangeArrowheads="1"/>
          </p:cNvPicPr>
          <p:nvPr/>
        </p:nvPicPr>
        <p:blipFill>
          <a:blip r:embed="rId8" cstate="print"/>
          <a:srcRect/>
          <a:stretch>
            <a:fillRect/>
          </a:stretch>
        </p:blipFill>
        <p:spPr bwMode="auto">
          <a:xfrm>
            <a:off x="7101933" y="2294364"/>
            <a:ext cx="1735138" cy="1637511"/>
          </a:xfrm>
          <a:prstGeom prst="rect">
            <a:avLst/>
          </a:prstGeom>
          <a:noFill/>
        </p:spPr>
      </p:pic>
      <p:sp>
        <p:nvSpPr>
          <p:cNvPr id="17" name="TextBox 16"/>
          <p:cNvSpPr txBox="1"/>
          <p:nvPr/>
        </p:nvSpPr>
        <p:spPr>
          <a:xfrm>
            <a:off x="5286380" y="5834643"/>
            <a:ext cx="3857620" cy="1023357"/>
          </a:xfrm>
          <a:prstGeom prst="rect">
            <a:avLst/>
          </a:prstGeom>
          <a:solidFill>
            <a:schemeClr val="bg1"/>
          </a:solidFill>
        </p:spPr>
        <p:txBody>
          <a:bodyPr wrap="square" rtlCol="0">
            <a:spAutoFit/>
          </a:bodyPr>
          <a:lstStyle/>
          <a:p>
            <a:pPr>
              <a:spcBef>
                <a:spcPct val="50000"/>
              </a:spcBef>
            </a:pPr>
            <a:r>
              <a:rPr lang="en-US" sz="1100"/>
              <a:t>Linear fracture of the frontal bone with partial divergence of the sagittal suture, fracture of the anterior and posterior walls of the frontal sinus. Hemosinus.</a:t>
            </a:r>
          </a:p>
          <a:p>
            <a:pPr>
              <a:spcBef>
                <a:spcPct val="50000"/>
              </a:spcBef>
            </a:pPr>
            <a:r>
              <a:rPr lang="en-US" sz="1100"/>
              <a:t>Multiple brain contusions in the right and left frontal lobes</a:t>
            </a:r>
            <a:endParaRPr lang="ru-RU" sz="1100" dirty="0"/>
          </a:p>
        </p:txBody>
      </p:sp>
      <p:sp>
        <p:nvSpPr>
          <p:cNvPr id="20" name="TextBox 19"/>
          <p:cNvSpPr txBox="1"/>
          <p:nvPr/>
        </p:nvSpPr>
        <p:spPr>
          <a:xfrm>
            <a:off x="228054" y="6046239"/>
            <a:ext cx="4643470" cy="600164"/>
          </a:xfrm>
          <a:prstGeom prst="rect">
            <a:avLst/>
          </a:prstGeom>
          <a:solidFill>
            <a:schemeClr val="bg1"/>
          </a:solidFill>
        </p:spPr>
        <p:txBody>
          <a:bodyPr wrap="square" rtlCol="0">
            <a:spAutoFit/>
          </a:bodyPr>
          <a:lstStyle/>
          <a:p>
            <a:r>
              <a:rPr lang="en-US" sz="1100"/>
              <a:t>Linear fracture of the right temporal bone with the transition to the pyramid, clivus and left temporal bone. Subdural hematoma, pneumocephalus on the left</a:t>
            </a:r>
            <a:endParaRPr lang="ru-RU" sz="1100" dirty="0"/>
          </a:p>
        </p:txBody>
      </p:sp>
      <p:cxnSp>
        <p:nvCxnSpPr>
          <p:cNvPr id="27" name="Прямая со стрелкой 26"/>
          <p:cNvCxnSpPr/>
          <p:nvPr/>
        </p:nvCxnSpPr>
        <p:spPr>
          <a:xfrm rot="10800000">
            <a:off x="8215338" y="3143248"/>
            <a:ext cx="357190" cy="285752"/>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29" name="Прямая со стрелкой 28"/>
          <p:cNvCxnSpPr/>
          <p:nvPr/>
        </p:nvCxnSpPr>
        <p:spPr>
          <a:xfrm rot="5400000" flipH="1" flipV="1">
            <a:off x="7250925" y="3464719"/>
            <a:ext cx="285752" cy="71438"/>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31" name="Прямая со стрелкой 30"/>
          <p:cNvCxnSpPr/>
          <p:nvPr/>
        </p:nvCxnSpPr>
        <p:spPr>
          <a:xfrm rot="5400000">
            <a:off x="7965305" y="4536289"/>
            <a:ext cx="214314" cy="1588"/>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33" name="Прямая со стрелкой 32"/>
          <p:cNvCxnSpPr/>
          <p:nvPr/>
        </p:nvCxnSpPr>
        <p:spPr>
          <a:xfrm>
            <a:off x="5572132" y="4500570"/>
            <a:ext cx="357190" cy="214314"/>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928926" y="0"/>
            <a:ext cx="3786214" cy="369332"/>
          </a:xfrm>
          <a:prstGeom prst="rect">
            <a:avLst/>
          </a:prstGeom>
          <a:noFill/>
        </p:spPr>
        <p:txBody>
          <a:bodyPr wrap="square" rtlCol="0">
            <a:spAutoFit/>
          </a:bodyPr>
          <a:lstStyle/>
          <a:p>
            <a:pPr algn="ctr"/>
            <a:r>
              <a:rPr lang="en-US" b="1" dirty="0"/>
              <a:t>Traumatic brain injury.</a:t>
            </a:r>
            <a:endParaRPr lang="ru-RU" b="1" dirty="0"/>
          </a:p>
        </p:txBody>
      </p:sp>
      <p:sp>
        <p:nvSpPr>
          <p:cNvPr id="4" name="TextBox 3"/>
          <p:cNvSpPr txBox="1"/>
          <p:nvPr/>
        </p:nvSpPr>
        <p:spPr>
          <a:xfrm>
            <a:off x="214282" y="357166"/>
            <a:ext cx="8786874" cy="338554"/>
          </a:xfrm>
          <a:prstGeom prst="rect">
            <a:avLst/>
          </a:prstGeom>
          <a:noFill/>
        </p:spPr>
        <p:txBody>
          <a:bodyPr wrap="square" rtlCol="0">
            <a:spAutoFit/>
          </a:bodyPr>
          <a:lstStyle/>
          <a:p>
            <a:r>
              <a:rPr lang="ru-RU" sz="1600" dirty="0"/>
              <a:t>         </a:t>
            </a:r>
          </a:p>
        </p:txBody>
      </p:sp>
      <p:pic>
        <p:nvPicPr>
          <p:cNvPr id="62465" name="Picture 1" descr="C:\Users\Дом\Documents\Scanned Documents\дап.jpg"/>
          <p:cNvPicPr>
            <a:picLocks noChangeAspect="1" noChangeArrowheads="1"/>
          </p:cNvPicPr>
          <p:nvPr/>
        </p:nvPicPr>
        <p:blipFill>
          <a:blip r:embed="rId2" cstate="print"/>
          <a:srcRect/>
          <a:stretch>
            <a:fillRect/>
          </a:stretch>
        </p:blipFill>
        <p:spPr bwMode="auto">
          <a:xfrm>
            <a:off x="6130589" y="3717032"/>
            <a:ext cx="2544287" cy="2000240"/>
          </a:xfrm>
          <a:prstGeom prst="rect">
            <a:avLst/>
          </a:prstGeom>
          <a:noFill/>
        </p:spPr>
      </p:pic>
      <p:pic>
        <p:nvPicPr>
          <p:cNvPr id="62466" name="Picture 2" descr="C:\Users\Дом\Documents\Scanned Documents\чмт1.jpg"/>
          <p:cNvPicPr>
            <a:picLocks noChangeAspect="1" noChangeArrowheads="1"/>
          </p:cNvPicPr>
          <p:nvPr/>
        </p:nvPicPr>
        <p:blipFill>
          <a:blip r:embed="rId3" cstate="print"/>
          <a:srcRect/>
          <a:stretch>
            <a:fillRect/>
          </a:stretch>
        </p:blipFill>
        <p:spPr bwMode="auto">
          <a:xfrm>
            <a:off x="2843808" y="3882145"/>
            <a:ext cx="3108325" cy="2266950"/>
          </a:xfrm>
          <a:prstGeom prst="rect">
            <a:avLst/>
          </a:prstGeom>
          <a:noFill/>
        </p:spPr>
      </p:pic>
      <p:sp>
        <p:nvSpPr>
          <p:cNvPr id="6" name="TextBox 5"/>
          <p:cNvSpPr txBox="1"/>
          <p:nvPr/>
        </p:nvSpPr>
        <p:spPr>
          <a:xfrm>
            <a:off x="285720" y="285728"/>
            <a:ext cx="8643998" cy="3046988"/>
          </a:xfrm>
          <a:prstGeom prst="rect">
            <a:avLst/>
          </a:prstGeom>
          <a:noFill/>
        </p:spPr>
        <p:txBody>
          <a:bodyPr wrap="square" rtlCol="0">
            <a:spAutoFit/>
          </a:bodyPr>
          <a:lstStyle/>
          <a:p>
            <a:r>
              <a:rPr lang="en-US" sz="1600" dirty="0"/>
              <a:t>According to the WHO, traumatic brain injury is not decreasing, but increasing by an average of 2% per year.</a:t>
            </a:r>
          </a:p>
          <a:p>
            <a:r>
              <a:rPr lang="en-US" sz="1600" dirty="0"/>
              <a:t>          For the correct interpretation of images in case of brain damage, knowledge of the biomechanical and pathological changes in its substance due to trauma is required. Traumatic forces can be translational (causing a linear shift of the brain), rotational and angular</a:t>
            </a:r>
            <a:endParaRPr lang="ru-RU" sz="1600" dirty="0"/>
          </a:p>
          <a:p>
            <a:r>
              <a:rPr lang="en-US" sz="1600" dirty="0"/>
              <a:t>At the moment of injury, the epicenter of irreversible primary damage occurs, where ruptures of the parenchyma, supporting structures and blood vessels of the brain occur. The most vulnerable structure is the axon, and the most stable are the vessels.</a:t>
            </a:r>
          </a:p>
          <a:p>
            <a:r>
              <a:rPr lang="en-US" sz="1600" dirty="0"/>
              <a:t>           A focal lesion at the epicenter is surrounded by an area of ​​lesser but also irreversible damage that is not visible to the naked eye, but microscopically resembles a diffuse damage known as diffuse axonal damage.</a:t>
            </a:r>
            <a:endParaRPr lang="ru-RU" sz="1600" dirty="0"/>
          </a:p>
        </p:txBody>
      </p:sp>
      <p:sp>
        <p:nvSpPr>
          <p:cNvPr id="7" name="TextBox 6"/>
          <p:cNvSpPr txBox="1"/>
          <p:nvPr/>
        </p:nvSpPr>
        <p:spPr>
          <a:xfrm>
            <a:off x="307898" y="4090553"/>
            <a:ext cx="2357454" cy="1200329"/>
          </a:xfrm>
          <a:prstGeom prst="rect">
            <a:avLst/>
          </a:prstGeom>
          <a:noFill/>
        </p:spPr>
        <p:txBody>
          <a:bodyPr wrap="square" rtlCol="0">
            <a:spAutoFit/>
          </a:bodyPr>
          <a:lstStyle/>
          <a:p>
            <a:r>
              <a:rPr lang="en-US"/>
              <a:t>a - epicenter,</a:t>
            </a:r>
          </a:p>
          <a:p>
            <a:r>
              <a:rPr lang="en-US"/>
              <a:t>b - irreversibly damaged tissue</a:t>
            </a:r>
          </a:p>
          <a:p>
            <a:r>
              <a:rPr lang="en-US"/>
              <a:t>c - penumbra</a:t>
            </a:r>
            <a:endParaRPr lang="ru-RU" dirty="0"/>
          </a:p>
        </p:txBody>
      </p:sp>
      <p:sp>
        <p:nvSpPr>
          <p:cNvPr id="8" name="Полилиния 7"/>
          <p:cNvSpPr/>
          <p:nvPr/>
        </p:nvSpPr>
        <p:spPr>
          <a:xfrm>
            <a:off x="3779912" y="4499921"/>
            <a:ext cx="674004" cy="353085"/>
          </a:xfrm>
          <a:custGeom>
            <a:avLst/>
            <a:gdLst>
              <a:gd name="connsiteX0" fmla="*/ 63375 w 674004"/>
              <a:gd name="connsiteY0" fmla="*/ 9054 h 353085"/>
              <a:gd name="connsiteX1" fmla="*/ 90535 w 674004"/>
              <a:gd name="connsiteY1" fmla="*/ 0 h 353085"/>
              <a:gd name="connsiteX2" fmla="*/ 153909 w 674004"/>
              <a:gd name="connsiteY2" fmla="*/ 18107 h 353085"/>
              <a:gd name="connsiteX3" fmla="*/ 298765 w 674004"/>
              <a:gd name="connsiteY3" fmla="*/ 27160 h 353085"/>
              <a:gd name="connsiteX4" fmla="*/ 389299 w 674004"/>
              <a:gd name="connsiteY4" fmla="*/ 36214 h 353085"/>
              <a:gd name="connsiteX5" fmla="*/ 416460 w 674004"/>
              <a:gd name="connsiteY5" fmla="*/ 54321 h 353085"/>
              <a:gd name="connsiteX6" fmla="*/ 506994 w 674004"/>
              <a:gd name="connsiteY6" fmla="*/ 36214 h 353085"/>
              <a:gd name="connsiteX7" fmla="*/ 579422 w 674004"/>
              <a:gd name="connsiteY7" fmla="*/ 54321 h 353085"/>
              <a:gd name="connsiteX8" fmla="*/ 597529 w 674004"/>
              <a:gd name="connsiteY8" fmla="*/ 81481 h 353085"/>
              <a:gd name="connsiteX9" fmla="*/ 624689 w 674004"/>
              <a:gd name="connsiteY9" fmla="*/ 99588 h 353085"/>
              <a:gd name="connsiteX10" fmla="*/ 633743 w 674004"/>
              <a:gd name="connsiteY10" fmla="*/ 126749 h 353085"/>
              <a:gd name="connsiteX11" fmla="*/ 669957 w 674004"/>
              <a:gd name="connsiteY11" fmla="*/ 181069 h 353085"/>
              <a:gd name="connsiteX12" fmla="*/ 660903 w 674004"/>
              <a:gd name="connsiteY12" fmla="*/ 244444 h 353085"/>
              <a:gd name="connsiteX13" fmla="*/ 525101 w 674004"/>
              <a:gd name="connsiteY13" fmla="*/ 271604 h 353085"/>
              <a:gd name="connsiteX14" fmla="*/ 425513 w 674004"/>
              <a:gd name="connsiteY14" fmla="*/ 280657 h 353085"/>
              <a:gd name="connsiteX15" fmla="*/ 334979 w 674004"/>
              <a:gd name="connsiteY15" fmla="*/ 289711 h 353085"/>
              <a:gd name="connsiteX16" fmla="*/ 307818 w 674004"/>
              <a:gd name="connsiteY16" fmla="*/ 298764 h 353085"/>
              <a:gd name="connsiteX17" fmla="*/ 298765 w 674004"/>
              <a:gd name="connsiteY17" fmla="*/ 325925 h 353085"/>
              <a:gd name="connsiteX18" fmla="*/ 280658 w 674004"/>
              <a:gd name="connsiteY18" fmla="*/ 353085 h 353085"/>
              <a:gd name="connsiteX19" fmla="*/ 244444 w 674004"/>
              <a:gd name="connsiteY19" fmla="*/ 344032 h 353085"/>
              <a:gd name="connsiteX20" fmla="*/ 190123 w 674004"/>
              <a:gd name="connsiteY20" fmla="*/ 325925 h 353085"/>
              <a:gd name="connsiteX21" fmla="*/ 162963 w 674004"/>
              <a:gd name="connsiteY21" fmla="*/ 307818 h 353085"/>
              <a:gd name="connsiteX22" fmla="*/ 135802 w 674004"/>
              <a:gd name="connsiteY22" fmla="*/ 298764 h 353085"/>
              <a:gd name="connsiteX23" fmla="*/ 90535 w 674004"/>
              <a:gd name="connsiteY23" fmla="*/ 262551 h 353085"/>
              <a:gd name="connsiteX24" fmla="*/ 45268 w 674004"/>
              <a:gd name="connsiteY24" fmla="*/ 217283 h 353085"/>
              <a:gd name="connsiteX25" fmla="*/ 27161 w 674004"/>
              <a:gd name="connsiteY25" fmla="*/ 190123 h 353085"/>
              <a:gd name="connsiteX26" fmla="*/ 0 w 674004"/>
              <a:gd name="connsiteY26" fmla="*/ 81481 h 353085"/>
              <a:gd name="connsiteX27" fmla="*/ 9054 w 674004"/>
              <a:gd name="connsiteY27" fmla="*/ 36214 h 353085"/>
              <a:gd name="connsiteX28" fmla="*/ 36214 w 674004"/>
              <a:gd name="connsiteY28" fmla="*/ 27160 h 353085"/>
              <a:gd name="connsiteX29" fmla="*/ 63375 w 674004"/>
              <a:gd name="connsiteY29" fmla="*/ 9054 h 3530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674004" h="353085">
                <a:moveTo>
                  <a:pt x="63375" y="9054"/>
                </a:moveTo>
                <a:cubicBezTo>
                  <a:pt x="72428" y="4527"/>
                  <a:pt x="80992" y="0"/>
                  <a:pt x="90535" y="0"/>
                </a:cubicBezTo>
                <a:cubicBezTo>
                  <a:pt x="138079" y="0"/>
                  <a:pt x="113356" y="13838"/>
                  <a:pt x="153909" y="18107"/>
                </a:cubicBezTo>
                <a:cubicBezTo>
                  <a:pt x="202023" y="23171"/>
                  <a:pt x="250528" y="23449"/>
                  <a:pt x="298765" y="27160"/>
                </a:cubicBezTo>
                <a:cubicBezTo>
                  <a:pt x="329004" y="29486"/>
                  <a:pt x="359121" y="33196"/>
                  <a:pt x="389299" y="36214"/>
                </a:cubicBezTo>
                <a:cubicBezTo>
                  <a:pt x="398353" y="42250"/>
                  <a:pt x="405633" y="53238"/>
                  <a:pt x="416460" y="54321"/>
                </a:cubicBezTo>
                <a:cubicBezTo>
                  <a:pt x="448467" y="57522"/>
                  <a:pt x="477842" y="45931"/>
                  <a:pt x="506994" y="36214"/>
                </a:cubicBezTo>
                <a:cubicBezTo>
                  <a:pt x="509252" y="36666"/>
                  <a:pt x="570140" y="46895"/>
                  <a:pt x="579422" y="54321"/>
                </a:cubicBezTo>
                <a:cubicBezTo>
                  <a:pt x="587918" y="61118"/>
                  <a:pt x="589835" y="73787"/>
                  <a:pt x="597529" y="81481"/>
                </a:cubicBezTo>
                <a:cubicBezTo>
                  <a:pt x="605223" y="89175"/>
                  <a:pt x="615636" y="93552"/>
                  <a:pt x="624689" y="99588"/>
                </a:cubicBezTo>
                <a:cubicBezTo>
                  <a:pt x="627707" y="108642"/>
                  <a:pt x="629108" y="118407"/>
                  <a:pt x="633743" y="126749"/>
                </a:cubicBezTo>
                <a:cubicBezTo>
                  <a:pt x="644312" y="145772"/>
                  <a:pt x="669957" y="181069"/>
                  <a:pt x="669957" y="181069"/>
                </a:cubicBezTo>
                <a:cubicBezTo>
                  <a:pt x="666939" y="202194"/>
                  <a:pt x="674004" y="227600"/>
                  <a:pt x="660903" y="244444"/>
                </a:cubicBezTo>
                <a:cubicBezTo>
                  <a:pt x="645721" y="263964"/>
                  <a:pt x="532394" y="270794"/>
                  <a:pt x="525101" y="271604"/>
                </a:cubicBezTo>
                <a:cubicBezTo>
                  <a:pt x="455935" y="306188"/>
                  <a:pt x="524173" y="280657"/>
                  <a:pt x="425513" y="280657"/>
                </a:cubicBezTo>
                <a:cubicBezTo>
                  <a:pt x="395184" y="280657"/>
                  <a:pt x="365157" y="286693"/>
                  <a:pt x="334979" y="289711"/>
                </a:cubicBezTo>
                <a:cubicBezTo>
                  <a:pt x="325925" y="292729"/>
                  <a:pt x="314566" y="292016"/>
                  <a:pt x="307818" y="298764"/>
                </a:cubicBezTo>
                <a:cubicBezTo>
                  <a:pt x="301070" y="305512"/>
                  <a:pt x="303033" y="317389"/>
                  <a:pt x="298765" y="325925"/>
                </a:cubicBezTo>
                <a:cubicBezTo>
                  <a:pt x="293899" y="335657"/>
                  <a:pt x="286694" y="344032"/>
                  <a:pt x="280658" y="353085"/>
                </a:cubicBezTo>
                <a:cubicBezTo>
                  <a:pt x="268587" y="350067"/>
                  <a:pt x="256362" y="347607"/>
                  <a:pt x="244444" y="344032"/>
                </a:cubicBezTo>
                <a:cubicBezTo>
                  <a:pt x="226162" y="338548"/>
                  <a:pt x="190123" y="325925"/>
                  <a:pt x="190123" y="325925"/>
                </a:cubicBezTo>
                <a:cubicBezTo>
                  <a:pt x="181070" y="319889"/>
                  <a:pt x="172695" y="312684"/>
                  <a:pt x="162963" y="307818"/>
                </a:cubicBezTo>
                <a:cubicBezTo>
                  <a:pt x="154427" y="303550"/>
                  <a:pt x="143254" y="304726"/>
                  <a:pt x="135802" y="298764"/>
                </a:cubicBezTo>
                <a:cubicBezTo>
                  <a:pt x="77302" y="251964"/>
                  <a:pt x="158802" y="285306"/>
                  <a:pt x="90535" y="262551"/>
                </a:cubicBezTo>
                <a:cubicBezTo>
                  <a:pt x="42252" y="190125"/>
                  <a:pt x="105622" y="277637"/>
                  <a:pt x="45268" y="217283"/>
                </a:cubicBezTo>
                <a:cubicBezTo>
                  <a:pt x="37574" y="209589"/>
                  <a:pt x="31580" y="200066"/>
                  <a:pt x="27161" y="190123"/>
                </a:cubicBezTo>
                <a:cubicBezTo>
                  <a:pt x="8032" y="147083"/>
                  <a:pt x="7592" y="127030"/>
                  <a:pt x="0" y="81481"/>
                </a:cubicBezTo>
                <a:cubicBezTo>
                  <a:pt x="3018" y="66392"/>
                  <a:pt x="518" y="49017"/>
                  <a:pt x="9054" y="36214"/>
                </a:cubicBezTo>
                <a:cubicBezTo>
                  <a:pt x="14348" y="28274"/>
                  <a:pt x="28579" y="32886"/>
                  <a:pt x="36214" y="27160"/>
                </a:cubicBezTo>
                <a:cubicBezTo>
                  <a:pt x="41612" y="23111"/>
                  <a:pt x="54322" y="13581"/>
                  <a:pt x="63375" y="9054"/>
                </a:cubicBezTo>
                <a:close/>
              </a:path>
            </a:pathLst>
          </a:custGeom>
          <a:solidFill>
            <a:srgbClr val="FF0000">
              <a:alpha val="0"/>
            </a:srgbClr>
          </a:solid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9" name="Полилиния 8"/>
          <p:cNvSpPr/>
          <p:nvPr/>
        </p:nvSpPr>
        <p:spPr>
          <a:xfrm>
            <a:off x="3386707" y="4283930"/>
            <a:ext cx="1378857" cy="734568"/>
          </a:xfrm>
          <a:custGeom>
            <a:avLst/>
            <a:gdLst>
              <a:gd name="connsiteX0" fmla="*/ 428737 w 1378857"/>
              <a:gd name="connsiteY0" fmla="*/ 81481 h 734568"/>
              <a:gd name="connsiteX1" fmla="*/ 464951 w 1378857"/>
              <a:gd name="connsiteY1" fmla="*/ 63374 h 734568"/>
              <a:gd name="connsiteX2" fmla="*/ 519271 w 1378857"/>
              <a:gd name="connsiteY2" fmla="*/ 27160 h 734568"/>
              <a:gd name="connsiteX3" fmla="*/ 573592 w 1378857"/>
              <a:gd name="connsiteY3" fmla="*/ 9053 h 734568"/>
              <a:gd name="connsiteX4" fmla="*/ 600753 w 1378857"/>
              <a:gd name="connsiteY4" fmla="*/ 0 h 734568"/>
              <a:gd name="connsiteX5" fmla="*/ 646020 w 1378857"/>
              <a:gd name="connsiteY5" fmla="*/ 9053 h 734568"/>
              <a:gd name="connsiteX6" fmla="*/ 700341 w 1378857"/>
              <a:gd name="connsiteY6" fmla="*/ 27160 h 734568"/>
              <a:gd name="connsiteX7" fmla="*/ 980998 w 1378857"/>
              <a:gd name="connsiteY7" fmla="*/ 27160 h 734568"/>
              <a:gd name="connsiteX8" fmla="*/ 1035319 w 1378857"/>
              <a:gd name="connsiteY8" fmla="*/ 54321 h 734568"/>
              <a:gd name="connsiteX9" fmla="*/ 1062479 w 1378857"/>
              <a:gd name="connsiteY9" fmla="*/ 63374 h 734568"/>
              <a:gd name="connsiteX10" fmla="*/ 1089640 w 1378857"/>
              <a:gd name="connsiteY10" fmla="*/ 81481 h 734568"/>
              <a:gd name="connsiteX11" fmla="*/ 1143961 w 1378857"/>
              <a:gd name="connsiteY11" fmla="*/ 135802 h 734568"/>
              <a:gd name="connsiteX12" fmla="*/ 1198281 w 1378857"/>
              <a:gd name="connsiteY12" fmla="*/ 172016 h 734568"/>
              <a:gd name="connsiteX13" fmla="*/ 1225442 w 1378857"/>
              <a:gd name="connsiteY13" fmla="*/ 190123 h 734568"/>
              <a:gd name="connsiteX14" fmla="*/ 1252602 w 1378857"/>
              <a:gd name="connsiteY14" fmla="*/ 199176 h 734568"/>
              <a:gd name="connsiteX15" fmla="*/ 1279763 w 1378857"/>
              <a:gd name="connsiteY15" fmla="*/ 217283 h 734568"/>
              <a:gd name="connsiteX16" fmla="*/ 1306923 w 1378857"/>
              <a:gd name="connsiteY16" fmla="*/ 226336 h 734568"/>
              <a:gd name="connsiteX17" fmla="*/ 1325030 w 1378857"/>
              <a:gd name="connsiteY17" fmla="*/ 253497 h 734568"/>
              <a:gd name="connsiteX18" fmla="*/ 1352190 w 1378857"/>
              <a:gd name="connsiteY18" fmla="*/ 271604 h 734568"/>
              <a:gd name="connsiteX19" fmla="*/ 1361244 w 1378857"/>
              <a:gd name="connsiteY19" fmla="*/ 380245 h 734568"/>
              <a:gd name="connsiteX20" fmla="*/ 1343137 w 1378857"/>
              <a:gd name="connsiteY20" fmla="*/ 506994 h 734568"/>
              <a:gd name="connsiteX21" fmla="*/ 1325030 w 1378857"/>
              <a:gd name="connsiteY21" fmla="*/ 534154 h 734568"/>
              <a:gd name="connsiteX22" fmla="*/ 1270709 w 1378857"/>
              <a:gd name="connsiteY22" fmla="*/ 552261 h 734568"/>
              <a:gd name="connsiteX23" fmla="*/ 1243549 w 1378857"/>
              <a:gd name="connsiteY23" fmla="*/ 579422 h 734568"/>
              <a:gd name="connsiteX24" fmla="*/ 1234495 w 1378857"/>
              <a:gd name="connsiteY24" fmla="*/ 606582 h 734568"/>
              <a:gd name="connsiteX25" fmla="*/ 1216388 w 1378857"/>
              <a:gd name="connsiteY25" fmla="*/ 633742 h 734568"/>
              <a:gd name="connsiteX26" fmla="*/ 1189228 w 1378857"/>
              <a:gd name="connsiteY26" fmla="*/ 688063 h 734568"/>
              <a:gd name="connsiteX27" fmla="*/ 1162067 w 1378857"/>
              <a:gd name="connsiteY27" fmla="*/ 706170 h 734568"/>
              <a:gd name="connsiteX28" fmla="*/ 1134907 w 1378857"/>
              <a:gd name="connsiteY28" fmla="*/ 715224 h 734568"/>
              <a:gd name="connsiteX29" fmla="*/ 908570 w 1378857"/>
              <a:gd name="connsiteY29" fmla="*/ 724277 h 734568"/>
              <a:gd name="connsiteX30" fmla="*/ 872357 w 1378857"/>
              <a:gd name="connsiteY30" fmla="*/ 733330 h 734568"/>
              <a:gd name="connsiteX31" fmla="*/ 818036 w 1378857"/>
              <a:gd name="connsiteY31" fmla="*/ 715224 h 734568"/>
              <a:gd name="connsiteX32" fmla="*/ 781822 w 1378857"/>
              <a:gd name="connsiteY32" fmla="*/ 724277 h 734568"/>
              <a:gd name="connsiteX33" fmla="*/ 754662 w 1378857"/>
              <a:gd name="connsiteY33" fmla="*/ 733330 h 734568"/>
              <a:gd name="connsiteX34" fmla="*/ 691287 w 1378857"/>
              <a:gd name="connsiteY34" fmla="*/ 715224 h 734568"/>
              <a:gd name="connsiteX35" fmla="*/ 673180 w 1378857"/>
              <a:gd name="connsiteY35" fmla="*/ 688063 h 734568"/>
              <a:gd name="connsiteX36" fmla="*/ 591699 w 1378857"/>
              <a:gd name="connsiteY36" fmla="*/ 642796 h 734568"/>
              <a:gd name="connsiteX37" fmla="*/ 546432 w 1378857"/>
              <a:gd name="connsiteY37" fmla="*/ 633742 h 734568"/>
              <a:gd name="connsiteX38" fmla="*/ 392523 w 1378857"/>
              <a:gd name="connsiteY38" fmla="*/ 615635 h 734568"/>
              <a:gd name="connsiteX39" fmla="*/ 274828 w 1378857"/>
              <a:gd name="connsiteY39" fmla="*/ 606582 h 734568"/>
              <a:gd name="connsiteX40" fmla="*/ 184293 w 1378857"/>
              <a:gd name="connsiteY40" fmla="*/ 579422 h 734568"/>
              <a:gd name="connsiteX41" fmla="*/ 157133 w 1378857"/>
              <a:gd name="connsiteY41" fmla="*/ 570368 h 734568"/>
              <a:gd name="connsiteX42" fmla="*/ 129972 w 1378857"/>
              <a:gd name="connsiteY42" fmla="*/ 561315 h 734568"/>
              <a:gd name="connsiteX43" fmla="*/ 111865 w 1378857"/>
              <a:gd name="connsiteY43" fmla="*/ 506994 h 734568"/>
              <a:gd name="connsiteX44" fmla="*/ 102812 w 1378857"/>
              <a:gd name="connsiteY44" fmla="*/ 479833 h 734568"/>
              <a:gd name="connsiteX45" fmla="*/ 84705 w 1378857"/>
              <a:gd name="connsiteY45" fmla="*/ 452673 h 734568"/>
              <a:gd name="connsiteX46" fmla="*/ 93759 w 1378857"/>
              <a:gd name="connsiteY46" fmla="*/ 425513 h 734568"/>
              <a:gd name="connsiteX47" fmla="*/ 66598 w 1378857"/>
              <a:gd name="connsiteY47" fmla="*/ 371192 h 734568"/>
              <a:gd name="connsiteX48" fmla="*/ 57545 w 1378857"/>
              <a:gd name="connsiteY48" fmla="*/ 344031 h 734568"/>
              <a:gd name="connsiteX49" fmla="*/ 39438 w 1378857"/>
              <a:gd name="connsiteY49" fmla="*/ 316871 h 734568"/>
              <a:gd name="connsiteX50" fmla="*/ 84705 w 1378857"/>
              <a:gd name="connsiteY50" fmla="*/ 117695 h 734568"/>
              <a:gd name="connsiteX51" fmla="*/ 120919 w 1378857"/>
              <a:gd name="connsiteY51" fmla="*/ 108641 h 734568"/>
              <a:gd name="connsiteX52" fmla="*/ 148079 w 1378857"/>
              <a:gd name="connsiteY52" fmla="*/ 99588 h 734568"/>
              <a:gd name="connsiteX53" fmla="*/ 202400 w 1378857"/>
              <a:gd name="connsiteY53" fmla="*/ 90534 h 734568"/>
              <a:gd name="connsiteX54" fmla="*/ 428737 w 1378857"/>
              <a:gd name="connsiteY54" fmla="*/ 81481 h 7345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1378857" h="734568">
                <a:moveTo>
                  <a:pt x="428737" y="81481"/>
                </a:moveTo>
                <a:cubicBezTo>
                  <a:pt x="472495" y="76954"/>
                  <a:pt x="453378" y="70318"/>
                  <a:pt x="464951" y="63374"/>
                </a:cubicBezTo>
                <a:cubicBezTo>
                  <a:pt x="483611" y="52178"/>
                  <a:pt x="498626" y="34042"/>
                  <a:pt x="519271" y="27160"/>
                </a:cubicBezTo>
                <a:lnTo>
                  <a:pt x="573592" y="9053"/>
                </a:lnTo>
                <a:lnTo>
                  <a:pt x="600753" y="0"/>
                </a:lnTo>
                <a:cubicBezTo>
                  <a:pt x="615842" y="3018"/>
                  <a:pt x="631174" y="5004"/>
                  <a:pt x="646020" y="9053"/>
                </a:cubicBezTo>
                <a:cubicBezTo>
                  <a:pt x="664434" y="14075"/>
                  <a:pt x="700341" y="27160"/>
                  <a:pt x="700341" y="27160"/>
                </a:cubicBezTo>
                <a:cubicBezTo>
                  <a:pt x="831063" y="21477"/>
                  <a:pt x="875287" y="7940"/>
                  <a:pt x="980998" y="27160"/>
                </a:cubicBezTo>
                <a:cubicBezTo>
                  <a:pt x="1016758" y="33662"/>
                  <a:pt x="1002183" y="37753"/>
                  <a:pt x="1035319" y="54321"/>
                </a:cubicBezTo>
                <a:cubicBezTo>
                  <a:pt x="1043855" y="58589"/>
                  <a:pt x="1053426" y="60356"/>
                  <a:pt x="1062479" y="63374"/>
                </a:cubicBezTo>
                <a:cubicBezTo>
                  <a:pt x="1071533" y="69410"/>
                  <a:pt x="1081507" y="74252"/>
                  <a:pt x="1089640" y="81481"/>
                </a:cubicBezTo>
                <a:cubicBezTo>
                  <a:pt x="1108779" y="98493"/>
                  <a:pt x="1122655" y="121598"/>
                  <a:pt x="1143961" y="135802"/>
                </a:cubicBezTo>
                <a:lnTo>
                  <a:pt x="1198281" y="172016"/>
                </a:lnTo>
                <a:cubicBezTo>
                  <a:pt x="1207335" y="178052"/>
                  <a:pt x="1215119" y="186682"/>
                  <a:pt x="1225442" y="190123"/>
                </a:cubicBezTo>
                <a:lnTo>
                  <a:pt x="1252602" y="199176"/>
                </a:lnTo>
                <a:cubicBezTo>
                  <a:pt x="1261656" y="205212"/>
                  <a:pt x="1270031" y="212417"/>
                  <a:pt x="1279763" y="217283"/>
                </a:cubicBezTo>
                <a:cubicBezTo>
                  <a:pt x="1288299" y="221551"/>
                  <a:pt x="1299471" y="220374"/>
                  <a:pt x="1306923" y="226336"/>
                </a:cubicBezTo>
                <a:cubicBezTo>
                  <a:pt x="1315420" y="233133"/>
                  <a:pt x="1317336" y="245803"/>
                  <a:pt x="1325030" y="253497"/>
                </a:cubicBezTo>
                <a:cubicBezTo>
                  <a:pt x="1332724" y="261191"/>
                  <a:pt x="1343137" y="265568"/>
                  <a:pt x="1352190" y="271604"/>
                </a:cubicBezTo>
                <a:cubicBezTo>
                  <a:pt x="1378857" y="351605"/>
                  <a:pt x="1370785" y="299149"/>
                  <a:pt x="1361244" y="380245"/>
                </a:cubicBezTo>
                <a:cubicBezTo>
                  <a:pt x="1358043" y="407456"/>
                  <a:pt x="1360807" y="471653"/>
                  <a:pt x="1343137" y="506994"/>
                </a:cubicBezTo>
                <a:cubicBezTo>
                  <a:pt x="1338271" y="516726"/>
                  <a:pt x="1334257" y="528387"/>
                  <a:pt x="1325030" y="534154"/>
                </a:cubicBezTo>
                <a:cubicBezTo>
                  <a:pt x="1308845" y="544270"/>
                  <a:pt x="1270709" y="552261"/>
                  <a:pt x="1270709" y="552261"/>
                </a:cubicBezTo>
                <a:cubicBezTo>
                  <a:pt x="1261656" y="561315"/>
                  <a:pt x="1250651" y="568769"/>
                  <a:pt x="1243549" y="579422"/>
                </a:cubicBezTo>
                <a:cubicBezTo>
                  <a:pt x="1238255" y="587362"/>
                  <a:pt x="1238763" y="598046"/>
                  <a:pt x="1234495" y="606582"/>
                </a:cubicBezTo>
                <a:cubicBezTo>
                  <a:pt x="1229629" y="616314"/>
                  <a:pt x="1222424" y="624689"/>
                  <a:pt x="1216388" y="633742"/>
                </a:cubicBezTo>
                <a:cubicBezTo>
                  <a:pt x="1209025" y="655833"/>
                  <a:pt x="1206779" y="670512"/>
                  <a:pt x="1189228" y="688063"/>
                </a:cubicBezTo>
                <a:cubicBezTo>
                  <a:pt x="1181534" y="695757"/>
                  <a:pt x="1171799" y="701304"/>
                  <a:pt x="1162067" y="706170"/>
                </a:cubicBezTo>
                <a:cubicBezTo>
                  <a:pt x="1153531" y="710438"/>
                  <a:pt x="1144426" y="714544"/>
                  <a:pt x="1134907" y="715224"/>
                </a:cubicBezTo>
                <a:cubicBezTo>
                  <a:pt x="1059593" y="720604"/>
                  <a:pt x="984016" y="721259"/>
                  <a:pt x="908570" y="724277"/>
                </a:cubicBezTo>
                <a:cubicBezTo>
                  <a:pt x="896499" y="727295"/>
                  <a:pt x="884738" y="734568"/>
                  <a:pt x="872357" y="733330"/>
                </a:cubicBezTo>
                <a:cubicBezTo>
                  <a:pt x="853365" y="731431"/>
                  <a:pt x="818036" y="715224"/>
                  <a:pt x="818036" y="715224"/>
                </a:cubicBezTo>
                <a:cubicBezTo>
                  <a:pt x="805965" y="718242"/>
                  <a:pt x="793786" y="720859"/>
                  <a:pt x="781822" y="724277"/>
                </a:cubicBezTo>
                <a:cubicBezTo>
                  <a:pt x="772646" y="726899"/>
                  <a:pt x="764205" y="733330"/>
                  <a:pt x="754662" y="733330"/>
                </a:cubicBezTo>
                <a:cubicBezTo>
                  <a:pt x="743295" y="733330"/>
                  <a:pt x="704095" y="719493"/>
                  <a:pt x="691287" y="715224"/>
                </a:cubicBezTo>
                <a:cubicBezTo>
                  <a:pt x="685251" y="706170"/>
                  <a:pt x="681369" y="695228"/>
                  <a:pt x="673180" y="688063"/>
                </a:cubicBezTo>
                <a:cubicBezTo>
                  <a:pt x="646203" y="664458"/>
                  <a:pt x="624032" y="650879"/>
                  <a:pt x="591699" y="642796"/>
                </a:cubicBezTo>
                <a:cubicBezTo>
                  <a:pt x="576771" y="639064"/>
                  <a:pt x="561572" y="636495"/>
                  <a:pt x="546432" y="633742"/>
                </a:cubicBezTo>
                <a:cubicBezTo>
                  <a:pt x="477652" y="621237"/>
                  <a:pt x="476943" y="622670"/>
                  <a:pt x="392523" y="615635"/>
                </a:cubicBezTo>
                <a:lnTo>
                  <a:pt x="274828" y="606582"/>
                </a:lnTo>
                <a:cubicBezTo>
                  <a:pt x="220102" y="592901"/>
                  <a:pt x="250412" y="601462"/>
                  <a:pt x="184293" y="579422"/>
                </a:cubicBezTo>
                <a:lnTo>
                  <a:pt x="157133" y="570368"/>
                </a:lnTo>
                <a:lnTo>
                  <a:pt x="129972" y="561315"/>
                </a:lnTo>
                <a:lnTo>
                  <a:pt x="111865" y="506994"/>
                </a:lnTo>
                <a:cubicBezTo>
                  <a:pt x="108847" y="497940"/>
                  <a:pt x="108106" y="487773"/>
                  <a:pt x="102812" y="479833"/>
                </a:cubicBezTo>
                <a:lnTo>
                  <a:pt x="84705" y="452673"/>
                </a:lnTo>
                <a:cubicBezTo>
                  <a:pt x="87723" y="443620"/>
                  <a:pt x="93759" y="435056"/>
                  <a:pt x="93759" y="425513"/>
                </a:cubicBezTo>
                <a:cubicBezTo>
                  <a:pt x="93759" y="406772"/>
                  <a:pt x="75753" y="384924"/>
                  <a:pt x="66598" y="371192"/>
                </a:cubicBezTo>
                <a:cubicBezTo>
                  <a:pt x="63580" y="362138"/>
                  <a:pt x="61813" y="352567"/>
                  <a:pt x="57545" y="344031"/>
                </a:cubicBezTo>
                <a:cubicBezTo>
                  <a:pt x="52679" y="334299"/>
                  <a:pt x="39438" y="327752"/>
                  <a:pt x="39438" y="316871"/>
                </a:cubicBezTo>
                <a:cubicBezTo>
                  <a:pt x="39438" y="150484"/>
                  <a:pt x="0" y="141896"/>
                  <a:pt x="84705" y="117695"/>
                </a:cubicBezTo>
                <a:cubicBezTo>
                  <a:pt x="96669" y="114277"/>
                  <a:pt x="108955" y="112059"/>
                  <a:pt x="120919" y="108641"/>
                </a:cubicBezTo>
                <a:cubicBezTo>
                  <a:pt x="130095" y="106019"/>
                  <a:pt x="138763" y="101658"/>
                  <a:pt x="148079" y="99588"/>
                </a:cubicBezTo>
                <a:cubicBezTo>
                  <a:pt x="165999" y="95606"/>
                  <a:pt x="184293" y="93552"/>
                  <a:pt x="202400" y="90534"/>
                </a:cubicBezTo>
                <a:cubicBezTo>
                  <a:pt x="287315" y="33928"/>
                  <a:pt x="384979" y="86008"/>
                  <a:pt x="428737" y="81481"/>
                </a:cubicBezTo>
                <a:close/>
              </a:path>
            </a:pathLst>
          </a:custGeom>
          <a:solidFill>
            <a:schemeClr val="accent1">
              <a:alpha val="0"/>
            </a:schemeClr>
          </a:solidFill>
          <a:ln w="28575">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0" name="Полилиния 9"/>
          <p:cNvSpPr/>
          <p:nvPr/>
        </p:nvSpPr>
        <p:spPr>
          <a:xfrm>
            <a:off x="2913440" y="4090553"/>
            <a:ext cx="2325393" cy="1171823"/>
          </a:xfrm>
          <a:custGeom>
            <a:avLst/>
            <a:gdLst>
              <a:gd name="connsiteX0" fmla="*/ 976427 w 2325393"/>
              <a:gd name="connsiteY0" fmla="*/ 3926 h 1171823"/>
              <a:gd name="connsiteX1" fmla="*/ 1012641 w 2325393"/>
              <a:gd name="connsiteY1" fmla="*/ 58246 h 1171823"/>
              <a:gd name="connsiteX2" fmla="*/ 1121283 w 2325393"/>
              <a:gd name="connsiteY2" fmla="*/ 94460 h 1171823"/>
              <a:gd name="connsiteX3" fmla="*/ 1148443 w 2325393"/>
              <a:gd name="connsiteY3" fmla="*/ 103514 h 1171823"/>
              <a:gd name="connsiteX4" fmla="*/ 1501528 w 2325393"/>
              <a:gd name="connsiteY4" fmla="*/ 112567 h 1171823"/>
              <a:gd name="connsiteX5" fmla="*/ 1601116 w 2325393"/>
              <a:gd name="connsiteY5" fmla="*/ 130674 h 1171823"/>
              <a:gd name="connsiteX6" fmla="*/ 1700704 w 2325393"/>
              <a:gd name="connsiteY6" fmla="*/ 121621 h 1171823"/>
              <a:gd name="connsiteX7" fmla="*/ 1945148 w 2325393"/>
              <a:gd name="connsiteY7" fmla="*/ 139728 h 1171823"/>
              <a:gd name="connsiteX8" fmla="*/ 2026629 w 2325393"/>
              <a:gd name="connsiteY8" fmla="*/ 166888 h 1171823"/>
              <a:gd name="connsiteX9" fmla="*/ 2108110 w 2325393"/>
              <a:gd name="connsiteY9" fmla="*/ 194048 h 1171823"/>
              <a:gd name="connsiteX10" fmla="*/ 2135271 w 2325393"/>
              <a:gd name="connsiteY10" fmla="*/ 203102 h 1171823"/>
              <a:gd name="connsiteX11" fmla="*/ 2189591 w 2325393"/>
              <a:gd name="connsiteY11" fmla="*/ 239316 h 1171823"/>
              <a:gd name="connsiteX12" fmla="*/ 2225805 w 2325393"/>
              <a:gd name="connsiteY12" fmla="*/ 293636 h 1171823"/>
              <a:gd name="connsiteX13" fmla="*/ 2243912 w 2325393"/>
              <a:gd name="connsiteY13" fmla="*/ 320797 h 1171823"/>
              <a:gd name="connsiteX14" fmla="*/ 2262019 w 2325393"/>
              <a:gd name="connsiteY14" fmla="*/ 375118 h 1171823"/>
              <a:gd name="connsiteX15" fmla="*/ 2280126 w 2325393"/>
              <a:gd name="connsiteY15" fmla="*/ 402278 h 1171823"/>
              <a:gd name="connsiteX16" fmla="*/ 2307287 w 2325393"/>
              <a:gd name="connsiteY16" fmla="*/ 456599 h 1171823"/>
              <a:gd name="connsiteX17" fmla="*/ 2316340 w 2325393"/>
              <a:gd name="connsiteY17" fmla="*/ 501866 h 1171823"/>
              <a:gd name="connsiteX18" fmla="*/ 2325393 w 2325393"/>
              <a:gd name="connsiteY18" fmla="*/ 529027 h 1171823"/>
              <a:gd name="connsiteX19" fmla="*/ 2307287 w 2325393"/>
              <a:gd name="connsiteY19" fmla="*/ 682935 h 1171823"/>
              <a:gd name="connsiteX20" fmla="*/ 2298233 w 2325393"/>
              <a:gd name="connsiteY20" fmla="*/ 710096 h 1171823"/>
              <a:gd name="connsiteX21" fmla="*/ 2280126 w 2325393"/>
              <a:gd name="connsiteY21" fmla="*/ 737256 h 1171823"/>
              <a:gd name="connsiteX22" fmla="*/ 2262019 w 2325393"/>
              <a:gd name="connsiteY22" fmla="*/ 791577 h 1171823"/>
              <a:gd name="connsiteX23" fmla="*/ 2252966 w 2325393"/>
              <a:gd name="connsiteY23" fmla="*/ 818737 h 1171823"/>
              <a:gd name="connsiteX24" fmla="*/ 2225805 w 2325393"/>
              <a:gd name="connsiteY24" fmla="*/ 836844 h 1171823"/>
              <a:gd name="connsiteX25" fmla="*/ 2171485 w 2325393"/>
              <a:gd name="connsiteY25" fmla="*/ 854951 h 1171823"/>
              <a:gd name="connsiteX26" fmla="*/ 2144324 w 2325393"/>
              <a:gd name="connsiteY26" fmla="*/ 873058 h 1171823"/>
              <a:gd name="connsiteX27" fmla="*/ 2080950 w 2325393"/>
              <a:gd name="connsiteY27" fmla="*/ 891165 h 1171823"/>
              <a:gd name="connsiteX28" fmla="*/ 2053789 w 2325393"/>
              <a:gd name="connsiteY28" fmla="*/ 900219 h 1171823"/>
              <a:gd name="connsiteX29" fmla="*/ 2026629 w 2325393"/>
              <a:gd name="connsiteY29" fmla="*/ 918326 h 1171823"/>
              <a:gd name="connsiteX30" fmla="*/ 1954201 w 2325393"/>
              <a:gd name="connsiteY30" fmla="*/ 927379 h 1171823"/>
              <a:gd name="connsiteX31" fmla="*/ 1899881 w 2325393"/>
              <a:gd name="connsiteY31" fmla="*/ 936432 h 1171823"/>
              <a:gd name="connsiteX32" fmla="*/ 1845560 w 2325393"/>
              <a:gd name="connsiteY32" fmla="*/ 954539 h 1171823"/>
              <a:gd name="connsiteX33" fmla="*/ 1818399 w 2325393"/>
              <a:gd name="connsiteY33" fmla="*/ 963593 h 1171823"/>
              <a:gd name="connsiteX34" fmla="*/ 1736918 w 2325393"/>
              <a:gd name="connsiteY34" fmla="*/ 999807 h 1171823"/>
              <a:gd name="connsiteX35" fmla="*/ 1465314 w 2325393"/>
              <a:gd name="connsiteY35" fmla="*/ 1008860 h 1171823"/>
              <a:gd name="connsiteX36" fmla="*/ 1420047 w 2325393"/>
              <a:gd name="connsiteY36" fmla="*/ 1054128 h 1171823"/>
              <a:gd name="connsiteX37" fmla="*/ 1392887 w 2325393"/>
              <a:gd name="connsiteY37" fmla="*/ 1072234 h 1171823"/>
              <a:gd name="connsiteX38" fmla="*/ 1365726 w 2325393"/>
              <a:gd name="connsiteY38" fmla="*/ 1126555 h 1171823"/>
              <a:gd name="connsiteX39" fmla="*/ 1284245 w 2325393"/>
              <a:gd name="connsiteY39" fmla="*/ 1171823 h 1171823"/>
              <a:gd name="connsiteX40" fmla="*/ 1220871 w 2325393"/>
              <a:gd name="connsiteY40" fmla="*/ 1153716 h 1171823"/>
              <a:gd name="connsiteX41" fmla="*/ 1202764 w 2325393"/>
              <a:gd name="connsiteY41" fmla="*/ 1126555 h 1171823"/>
              <a:gd name="connsiteX42" fmla="*/ 1148443 w 2325393"/>
              <a:gd name="connsiteY42" fmla="*/ 1108448 h 1171823"/>
              <a:gd name="connsiteX43" fmla="*/ 1121283 w 2325393"/>
              <a:gd name="connsiteY43" fmla="*/ 1099395 h 1171823"/>
              <a:gd name="connsiteX44" fmla="*/ 1012641 w 2325393"/>
              <a:gd name="connsiteY44" fmla="*/ 1063181 h 1171823"/>
              <a:gd name="connsiteX45" fmla="*/ 958320 w 2325393"/>
              <a:gd name="connsiteY45" fmla="*/ 1026967 h 1171823"/>
              <a:gd name="connsiteX46" fmla="*/ 750090 w 2325393"/>
              <a:gd name="connsiteY46" fmla="*/ 1008860 h 1171823"/>
              <a:gd name="connsiteX47" fmla="*/ 695770 w 2325393"/>
              <a:gd name="connsiteY47" fmla="*/ 999807 h 1171823"/>
              <a:gd name="connsiteX48" fmla="*/ 650502 w 2325393"/>
              <a:gd name="connsiteY48" fmla="*/ 990753 h 1171823"/>
              <a:gd name="connsiteX49" fmla="*/ 596182 w 2325393"/>
              <a:gd name="connsiteY49" fmla="*/ 936432 h 1171823"/>
              <a:gd name="connsiteX50" fmla="*/ 578075 w 2325393"/>
              <a:gd name="connsiteY50" fmla="*/ 882112 h 1171823"/>
              <a:gd name="connsiteX51" fmla="*/ 523754 w 2325393"/>
              <a:gd name="connsiteY51" fmla="*/ 900219 h 1171823"/>
              <a:gd name="connsiteX52" fmla="*/ 496593 w 2325393"/>
              <a:gd name="connsiteY52" fmla="*/ 891165 h 1171823"/>
              <a:gd name="connsiteX53" fmla="*/ 469433 w 2325393"/>
              <a:gd name="connsiteY53" fmla="*/ 873058 h 1171823"/>
              <a:gd name="connsiteX54" fmla="*/ 397005 w 2325393"/>
              <a:gd name="connsiteY54" fmla="*/ 854951 h 1171823"/>
              <a:gd name="connsiteX55" fmla="*/ 369845 w 2325393"/>
              <a:gd name="connsiteY55" fmla="*/ 845898 h 1171823"/>
              <a:gd name="connsiteX56" fmla="*/ 333631 w 2325393"/>
              <a:gd name="connsiteY56" fmla="*/ 791577 h 1171823"/>
              <a:gd name="connsiteX57" fmla="*/ 306471 w 2325393"/>
              <a:gd name="connsiteY57" fmla="*/ 737256 h 1171823"/>
              <a:gd name="connsiteX58" fmla="*/ 279310 w 2325393"/>
              <a:gd name="connsiteY58" fmla="*/ 728203 h 1171823"/>
              <a:gd name="connsiteX59" fmla="*/ 252150 w 2325393"/>
              <a:gd name="connsiteY59" fmla="*/ 737256 h 1171823"/>
              <a:gd name="connsiteX60" fmla="*/ 197829 w 2325393"/>
              <a:gd name="connsiteY60" fmla="*/ 719149 h 1171823"/>
              <a:gd name="connsiteX61" fmla="*/ 170669 w 2325393"/>
              <a:gd name="connsiteY61" fmla="*/ 691989 h 1171823"/>
              <a:gd name="connsiteX62" fmla="*/ 152562 w 2325393"/>
              <a:gd name="connsiteY62" fmla="*/ 664829 h 1171823"/>
              <a:gd name="connsiteX63" fmla="*/ 125401 w 2325393"/>
              <a:gd name="connsiteY63" fmla="*/ 655775 h 1171823"/>
              <a:gd name="connsiteX64" fmla="*/ 89187 w 2325393"/>
              <a:gd name="connsiteY64" fmla="*/ 601454 h 1171823"/>
              <a:gd name="connsiteX65" fmla="*/ 71081 w 2325393"/>
              <a:gd name="connsiteY65" fmla="*/ 574294 h 1171823"/>
              <a:gd name="connsiteX66" fmla="*/ 43920 w 2325393"/>
              <a:gd name="connsiteY66" fmla="*/ 556187 h 1171823"/>
              <a:gd name="connsiteX67" fmla="*/ 16760 w 2325393"/>
              <a:gd name="connsiteY67" fmla="*/ 456599 h 1171823"/>
              <a:gd name="connsiteX68" fmla="*/ 34867 w 2325393"/>
              <a:gd name="connsiteY68" fmla="*/ 402278 h 1171823"/>
              <a:gd name="connsiteX69" fmla="*/ 43920 w 2325393"/>
              <a:gd name="connsiteY69" fmla="*/ 375118 h 1171823"/>
              <a:gd name="connsiteX70" fmla="*/ 125401 w 2325393"/>
              <a:gd name="connsiteY70" fmla="*/ 320797 h 1171823"/>
              <a:gd name="connsiteX71" fmla="*/ 152562 w 2325393"/>
              <a:gd name="connsiteY71" fmla="*/ 302690 h 1171823"/>
              <a:gd name="connsiteX72" fmla="*/ 188776 w 2325393"/>
              <a:gd name="connsiteY72" fmla="*/ 266476 h 1171823"/>
              <a:gd name="connsiteX73" fmla="*/ 243096 w 2325393"/>
              <a:gd name="connsiteY73" fmla="*/ 230262 h 1171823"/>
              <a:gd name="connsiteX74" fmla="*/ 261203 w 2325393"/>
              <a:gd name="connsiteY74" fmla="*/ 203102 h 1171823"/>
              <a:gd name="connsiteX75" fmla="*/ 324578 w 2325393"/>
              <a:gd name="connsiteY75" fmla="*/ 194048 h 1171823"/>
              <a:gd name="connsiteX76" fmla="*/ 378898 w 2325393"/>
              <a:gd name="connsiteY76" fmla="*/ 184995 h 1171823"/>
              <a:gd name="connsiteX77" fmla="*/ 415112 w 2325393"/>
              <a:gd name="connsiteY77" fmla="*/ 175941 h 1171823"/>
              <a:gd name="connsiteX78" fmla="*/ 550914 w 2325393"/>
              <a:gd name="connsiteY78" fmla="*/ 166888 h 1171823"/>
              <a:gd name="connsiteX79" fmla="*/ 569021 w 2325393"/>
              <a:gd name="connsiteY79" fmla="*/ 139728 h 1171823"/>
              <a:gd name="connsiteX80" fmla="*/ 623342 w 2325393"/>
              <a:gd name="connsiteY80" fmla="*/ 121621 h 1171823"/>
              <a:gd name="connsiteX81" fmla="*/ 677663 w 2325393"/>
              <a:gd name="connsiteY81" fmla="*/ 103514 h 1171823"/>
              <a:gd name="connsiteX82" fmla="*/ 750090 w 2325393"/>
              <a:gd name="connsiteY82" fmla="*/ 85407 h 1171823"/>
              <a:gd name="connsiteX83" fmla="*/ 777251 w 2325393"/>
              <a:gd name="connsiteY83" fmla="*/ 67300 h 1171823"/>
              <a:gd name="connsiteX84" fmla="*/ 804411 w 2325393"/>
              <a:gd name="connsiteY84" fmla="*/ 58246 h 1171823"/>
              <a:gd name="connsiteX85" fmla="*/ 822518 w 2325393"/>
              <a:gd name="connsiteY85" fmla="*/ 31086 h 1171823"/>
              <a:gd name="connsiteX86" fmla="*/ 876839 w 2325393"/>
              <a:gd name="connsiteY86" fmla="*/ 12979 h 1171823"/>
              <a:gd name="connsiteX87" fmla="*/ 903999 w 2325393"/>
              <a:gd name="connsiteY87" fmla="*/ 3926 h 1171823"/>
              <a:gd name="connsiteX88" fmla="*/ 976427 w 2325393"/>
              <a:gd name="connsiteY88" fmla="*/ 3926 h 11718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Lst>
            <a:rect l="l" t="t" r="r" b="b"/>
            <a:pathLst>
              <a:path w="2325393" h="1171823">
                <a:moveTo>
                  <a:pt x="976427" y="3926"/>
                </a:moveTo>
                <a:cubicBezTo>
                  <a:pt x="988498" y="22033"/>
                  <a:pt x="991996" y="51364"/>
                  <a:pt x="1012641" y="58246"/>
                </a:cubicBezTo>
                <a:lnTo>
                  <a:pt x="1121283" y="94460"/>
                </a:lnTo>
                <a:cubicBezTo>
                  <a:pt x="1130336" y="97478"/>
                  <a:pt x="1138903" y="103269"/>
                  <a:pt x="1148443" y="103514"/>
                </a:cubicBezTo>
                <a:lnTo>
                  <a:pt x="1501528" y="112567"/>
                </a:lnTo>
                <a:cubicBezTo>
                  <a:pt x="1539725" y="125300"/>
                  <a:pt x="1549926" y="130674"/>
                  <a:pt x="1601116" y="130674"/>
                </a:cubicBezTo>
                <a:cubicBezTo>
                  <a:pt x="1634449" y="130674"/>
                  <a:pt x="1667508" y="124639"/>
                  <a:pt x="1700704" y="121621"/>
                </a:cubicBezTo>
                <a:cubicBezTo>
                  <a:pt x="1728368" y="123077"/>
                  <a:pt x="1887210" y="127313"/>
                  <a:pt x="1945148" y="139728"/>
                </a:cubicBezTo>
                <a:cubicBezTo>
                  <a:pt x="1945175" y="139734"/>
                  <a:pt x="2013036" y="162357"/>
                  <a:pt x="2026629" y="166888"/>
                </a:cubicBezTo>
                <a:lnTo>
                  <a:pt x="2108110" y="194048"/>
                </a:lnTo>
                <a:cubicBezTo>
                  <a:pt x="2117164" y="197066"/>
                  <a:pt x="2127330" y="197808"/>
                  <a:pt x="2135271" y="203102"/>
                </a:cubicBezTo>
                <a:lnTo>
                  <a:pt x="2189591" y="239316"/>
                </a:lnTo>
                <a:lnTo>
                  <a:pt x="2225805" y="293636"/>
                </a:lnTo>
                <a:cubicBezTo>
                  <a:pt x="2231841" y="302690"/>
                  <a:pt x="2240471" y="310474"/>
                  <a:pt x="2243912" y="320797"/>
                </a:cubicBezTo>
                <a:cubicBezTo>
                  <a:pt x="2249948" y="338904"/>
                  <a:pt x="2251432" y="359237"/>
                  <a:pt x="2262019" y="375118"/>
                </a:cubicBezTo>
                <a:cubicBezTo>
                  <a:pt x="2268055" y="384171"/>
                  <a:pt x="2275260" y="392546"/>
                  <a:pt x="2280126" y="402278"/>
                </a:cubicBezTo>
                <a:cubicBezTo>
                  <a:pt x="2317613" y="477249"/>
                  <a:pt x="2255391" y="378754"/>
                  <a:pt x="2307287" y="456599"/>
                </a:cubicBezTo>
                <a:cubicBezTo>
                  <a:pt x="2310305" y="471688"/>
                  <a:pt x="2312608" y="486938"/>
                  <a:pt x="2316340" y="501866"/>
                </a:cubicBezTo>
                <a:cubicBezTo>
                  <a:pt x="2318654" y="511124"/>
                  <a:pt x="2325393" y="519484"/>
                  <a:pt x="2325393" y="529027"/>
                </a:cubicBezTo>
                <a:cubicBezTo>
                  <a:pt x="2325393" y="573462"/>
                  <a:pt x="2319092" y="635716"/>
                  <a:pt x="2307287" y="682935"/>
                </a:cubicBezTo>
                <a:cubicBezTo>
                  <a:pt x="2304972" y="692193"/>
                  <a:pt x="2302501" y="701560"/>
                  <a:pt x="2298233" y="710096"/>
                </a:cubicBezTo>
                <a:cubicBezTo>
                  <a:pt x="2293367" y="719828"/>
                  <a:pt x="2286162" y="728203"/>
                  <a:pt x="2280126" y="737256"/>
                </a:cubicBezTo>
                <a:lnTo>
                  <a:pt x="2262019" y="791577"/>
                </a:lnTo>
                <a:cubicBezTo>
                  <a:pt x="2259001" y="800630"/>
                  <a:pt x="2260906" y="813444"/>
                  <a:pt x="2252966" y="818737"/>
                </a:cubicBezTo>
                <a:cubicBezTo>
                  <a:pt x="2243912" y="824773"/>
                  <a:pt x="2235748" y="832425"/>
                  <a:pt x="2225805" y="836844"/>
                </a:cubicBezTo>
                <a:cubicBezTo>
                  <a:pt x="2208364" y="844596"/>
                  <a:pt x="2171485" y="854951"/>
                  <a:pt x="2171485" y="854951"/>
                </a:cubicBezTo>
                <a:cubicBezTo>
                  <a:pt x="2162431" y="860987"/>
                  <a:pt x="2154056" y="868192"/>
                  <a:pt x="2144324" y="873058"/>
                </a:cubicBezTo>
                <a:cubicBezTo>
                  <a:pt x="2129847" y="880297"/>
                  <a:pt x="2094495" y="887295"/>
                  <a:pt x="2080950" y="891165"/>
                </a:cubicBezTo>
                <a:cubicBezTo>
                  <a:pt x="2071774" y="893787"/>
                  <a:pt x="2062325" y="895951"/>
                  <a:pt x="2053789" y="900219"/>
                </a:cubicBezTo>
                <a:cubicBezTo>
                  <a:pt x="2044057" y="905085"/>
                  <a:pt x="2037126" y="915463"/>
                  <a:pt x="2026629" y="918326"/>
                </a:cubicBezTo>
                <a:cubicBezTo>
                  <a:pt x="2003156" y="924728"/>
                  <a:pt x="1978287" y="923938"/>
                  <a:pt x="1954201" y="927379"/>
                </a:cubicBezTo>
                <a:cubicBezTo>
                  <a:pt x="1936029" y="929975"/>
                  <a:pt x="1917988" y="933414"/>
                  <a:pt x="1899881" y="936432"/>
                </a:cubicBezTo>
                <a:lnTo>
                  <a:pt x="1845560" y="954539"/>
                </a:lnTo>
                <a:cubicBezTo>
                  <a:pt x="1836506" y="957557"/>
                  <a:pt x="1826340" y="958299"/>
                  <a:pt x="1818399" y="963593"/>
                </a:cubicBezTo>
                <a:cubicBezTo>
                  <a:pt x="1792814" y="980650"/>
                  <a:pt x="1770941" y="998673"/>
                  <a:pt x="1736918" y="999807"/>
                </a:cubicBezTo>
                <a:lnTo>
                  <a:pt x="1465314" y="1008860"/>
                </a:lnTo>
                <a:cubicBezTo>
                  <a:pt x="1392884" y="1057147"/>
                  <a:pt x="1480407" y="993768"/>
                  <a:pt x="1420047" y="1054128"/>
                </a:cubicBezTo>
                <a:cubicBezTo>
                  <a:pt x="1412353" y="1061822"/>
                  <a:pt x="1401940" y="1066199"/>
                  <a:pt x="1392887" y="1072234"/>
                </a:cubicBezTo>
                <a:cubicBezTo>
                  <a:pt x="1386429" y="1091608"/>
                  <a:pt x="1382244" y="1112102"/>
                  <a:pt x="1365726" y="1126555"/>
                </a:cubicBezTo>
                <a:cubicBezTo>
                  <a:pt x="1327412" y="1160080"/>
                  <a:pt x="1321549" y="1159388"/>
                  <a:pt x="1284245" y="1171823"/>
                </a:cubicBezTo>
                <a:cubicBezTo>
                  <a:pt x="1281882" y="1171232"/>
                  <a:pt x="1226773" y="1158438"/>
                  <a:pt x="1220871" y="1153716"/>
                </a:cubicBezTo>
                <a:cubicBezTo>
                  <a:pt x="1212374" y="1146919"/>
                  <a:pt x="1211991" y="1132322"/>
                  <a:pt x="1202764" y="1126555"/>
                </a:cubicBezTo>
                <a:cubicBezTo>
                  <a:pt x="1186579" y="1116439"/>
                  <a:pt x="1166550" y="1114484"/>
                  <a:pt x="1148443" y="1108448"/>
                </a:cubicBezTo>
                <a:lnTo>
                  <a:pt x="1121283" y="1099395"/>
                </a:lnTo>
                <a:cubicBezTo>
                  <a:pt x="1046957" y="1049845"/>
                  <a:pt x="1166149" y="1124584"/>
                  <a:pt x="1012641" y="1063181"/>
                </a:cubicBezTo>
                <a:cubicBezTo>
                  <a:pt x="992436" y="1055099"/>
                  <a:pt x="979974" y="1029132"/>
                  <a:pt x="958320" y="1026967"/>
                </a:cubicBezTo>
                <a:cubicBezTo>
                  <a:pt x="828633" y="1013999"/>
                  <a:pt x="898025" y="1020240"/>
                  <a:pt x="750090" y="1008860"/>
                </a:cubicBezTo>
                <a:lnTo>
                  <a:pt x="695770" y="999807"/>
                </a:lnTo>
                <a:cubicBezTo>
                  <a:pt x="680630" y="997054"/>
                  <a:pt x="663484" y="999015"/>
                  <a:pt x="650502" y="990753"/>
                </a:cubicBezTo>
                <a:cubicBezTo>
                  <a:pt x="628899" y="977005"/>
                  <a:pt x="596182" y="936432"/>
                  <a:pt x="596182" y="936432"/>
                </a:cubicBezTo>
                <a:cubicBezTo>
                  <a:pt x="590146" y="918325"/>
                  <a:pt x="596182" y="876076"/>
                  <a:pt x="578075" y="882112"/>
                </a:cubicBezTo>
                <a:lnTo>
                  <a:pt x="523754" y="900219"/>
                </a:lnTo>
                <a:cubicBezTo>
                  <a:pt x="514700" y="897201"/>
                  <a:pt x="505129" y="895433"/>
                  <a:pt x="496593" y="891165"/>
                </a:cubicBezTo>
                <a:cubicBezTo>
                  <a:pt x="486861" y="886299"/>
                  <a:pt x="479659" y="876776"/>
                  <a:pt x="469433" y="873058"/>
                </a:cubicBezTo>
                <a:cubicBezTo>
                  <a:pt x="446046" y="864553"/>
                  <a:pt x="420614" y="862820"/>
                  <a:pt x="397005" y="854951"/>
                </a:cubicBezTo>
                <a:lnTo>
                  <a:pt x="369845" y="845898"/>
                </a:lnTo>
                <a:cubicBezTo>
                  <a:pt x="348316" y="781314"/>
                  <a:pt x="378843" y="859396"/>
                  <a:pt x="333631" y="791577"/>
                </a:cubicBezTo>
                <a:cubicBezTo>
                  <a:pt x="314887" y="763461"/>
                  <a:pt x="336998" y="761677"/>
                  <a:pt x="306471" y="737256"/>
                </a:cubicBezTo>
                <a:cubicBezTo>
                  <a:pt x="299019" y="731294"/>
                  <a:pt x="288364" y="731221"/>
                  <a:pt x="279310" y="728203"/>
                </a:cubicBezTo>
                <a:cubicBezTo>
                  <a:pt x="270257" y="731221"/>
                  <a:pt x="261635" y="738310"/>
                  <a:pt x="252150" y="737256"/>
                </a:cubicBezTo>
                <a:cubicBezTo>
                  <a:pt x="233180" y="735148"/>
                  <a:pt x="197829" y="719149"/>
                  <a:pt x="197829" y="719149"/>
                </a:cubicBezTo>
                <a:cubicBezTo>
                  <a:pt x="188776" y="710096"/>
                  <a:pt x="178866" y="701825"/>
                  <a:pt x="170669" y="691989"/>
                </a:cubicBezTo>
                <a:cubicBezTo>
                  <a:pt x="163703" y="683630"/>
                  <a:pt x="161059" y="671626"/>
                  <a:pt x="152562" y="664829"/>
                </a:cubicBezTo>
                <a:cubicBezTo>
                  <a:pt x="145110" y="658867"/>
                  <a:pt x="134455" y="658793"/>
                  <a:pt x="125401" y="655775"/>
                </a:cubicBezTo>
                <a:lnTo>
                  <a:pt x="89187" y="601454"/>
                </a:lnTo>
                <a:cubicBezTo>
                  <a:pt x="83152" y="592401"/>
                  <a:pt x="80134" y="580329"/>
                  <a:pt x="71081" y="574294"/>
                </a:cubicBezTo>
                <a:lnTo>
                  <a:pt x="43920" y="556187"/>
                </a:lnTo>
                <a:cubicBezTo>
                  <a:pt x="4032" y="496354"/>
                  <a:pt x="0" y="518049"/>
                  <a:pt x="16760" y="456599"/>
                </a:cubicBezTo>
                <a:cubicBezTo>
                  <a:pt x="21782" y="438185"/>
                  <a:pt x="28831" y="420385"/>
                  <a:pt x="34867" y="402278"/>
                </a:cubicBezTo>
                <a:cubicBezTo>
                  <a:pt x="37885" y="393225"/>
                  <a:pt x="35980" y="380412"/>
                  <a:pt x="43920" y="375118"/>
                </a:cubicBezTo>
                <a:lnTo>
                  <a:pt x="125401" y="320797"/>
                </a:lnTo>
                <a:lnTo>
                  <a:pt x="152562" y="302690"/>
                </a:lnTo>
                <a:cubicBezTo>
                  <a:pt x="167925" y="256600"/>
                  <a:pt x="149270" y="288424"/>
                  <a:pt x="188776" y="266476"/>
                </a:cubicBezTo>
                <a:cubicBezTo>
                  <a:pt x="207799" y="255907"/>
                  <a:pt x="243096" y="230262"/>
                  <a:pt x="243096" y="230262"/>
                </a:cubicBezTo>
                <a:cubicBezTo>
                  <a:pt x="249132" y="221209"/>
                  <a:pt x="251260" y="207521"/>
                  <a:pt x="261203" y="203102"/>
                </a:cubicBezTo>
                <a:cubicBezTo>
                  <a:pt x="280703" y="194435"/>
                  <a:pt x="303487" y="197293"/>
                  <a:pt x="324578" y="194048"/>
                </a:cubicBezTo>
                <a:cubicBezTo>
                  <a:pt x="342721" y="191257"/>
                  <a:pt x="360898" y="188595"/>
                  <a:pt x="378898" y="184995"/>
                </a:cubicBezTo>
                <a:cubicBezTo>
                  <a:pt x="391099" y="182555"/>
                  <a:pt x="402737" y="177244"/>
                  <a:pt x="415112" y="175941"/>
                </a:cubicBezTo>
                <a:cubicBezTo>
                  <a:pt x="460231" y="171192"/>
                  <a:pt x="505647" y="169906"/>
                  <a:pt x="550914" y="166888"/>
                </a:cubicBezTo>
                <a:cubicBezTo>
                  <a:pt x="556950" y="157835"/>
                  <a:pt x="559794" y="145495"/>
                  <a:pt x="569021" y="139728"/>
                </a:cubicBezTo>
                <a:cubicBezTo>
                  <a:pt x="585206" y="129612"/>
                  <a:pt x="605235" y="127657"/>
                  <a:pt x="623342" y="121621"/>
                </a:cubicBezTo>
                <a:cubicBezTo>
                  <a:pt x="623355" y="121617"/>
                  <a:pt x="677650" y="103517"/>
                  <a:pt x="677663" y="103514"/>
                </a:cubicBezTo>
                <a:cubicBezTo>
                  <a:pt x="732288" y="92588"/>
                  <a:pt x="708332" y="99326"/>
                  <a:pt x="750090" y="85407"/>
                </a:cubicBezTo>
                <a:cubicBezTo>
                  <a:pt x="759144" y="79371"/>
                  <a:pt x="767519" y="72166"/>
                  <a:pt x="777251" y="67300"/>
                </a:cubicBezTo>
                <a:cubicBezTo>
                  <a:pt x="785787" y="63032"/>
                  <a:pt x="796959" y="64208"/>
                  <a:pt x="804411" y="58246"/>
                </a:cubicBezTo>
                <a:cubicBezTo>
                  <a:pt x="812907" y="51449"/>
                  <a:pt x="813291" y="36853"/>
                  <a:pt x="822518" y="31086"/>
                </a:cubicBezTo>
                <a:cubicBezTo>
                  <a:pt x="838703" y="20970"/>
                  <a:pt x="858732" y="19015"/>
                  <a:pt x="876839" y="12979"/>
                </a:cubicBezTo>
                <a:lnTo>
                  <a:pt x="903999" y="3926"/>
                </a:lnTo>
                <a:cubicBezTo>
                  <a:pt x="962530" y="13681"/>
                  <a:pt x="945339" y="0"/>
                  <a:pt x="976427" y="3926"/>
                </a:cubicBezTo>
                <a:close/>
              </a:path>
            </a:pathLst>
          </a:custGeom>
          <a:solidFill>
            <a:schemeClr val="accent1">
              <a:alpha val="0"/>
            </a:schemeClr>
          </a:solidFill>
          <a:ln w="381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 name="Прямоугольник 2"/>
          <p:cNvSpPr/>
          <p:nvPr/>
        </p:nvSpPr>
        <p:spPr>
          <a:xfrm>
            <a:off x="2830732" y="6125047"/>
            <a:ext cx="4572000" cy="646331"/>
          </a:xfrm>
          <a:prstGeom prst="rect">
            <a:avLst/>
          </a:prstGeom>
        </p:spPr>
        <p:txBody>
          <a:bodyPr>
            <a:spAutoFit/>
          </a:bodyPr>
          <a:lstStyle/>
          <a:p>
            <a:r>
              <a:rPr lang="en-US" dirty="0"/>
              <a:t>The visible is the invisible;</a:t>
            </a:r>
          </a:p>
          <a:p>
            <a:r>
              <a:rPr lang="en-US" dirty="0"/>
              <a:t>Reversible - irreversible.</a:t>
            </a:r>
            <a:endParaRPr lang="ru-RU"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20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20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2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899592" y="1556792"/>
            <a:ext cx="6048672" cy="3139321"/>
          </a:xfrm>
          <a:prstGeom prst="rect">
            <a:avLst/>
          </a:prstGeom>
        </p:spPr>
        <p:txBody>
          <a:bodyPr wrap="square">
            <a:spAutoFit/>
          </a:bodyPr>
          <a:lstStyle/>
          <a:p>
            <a:r>
              <a:rPr lang="en-US" dirty="0"/>
              <a:t>The second type of injury (primarily reversible), occurring at the time of injury, also spreads from the epicenter to the periphery. This is a traumatic (ischemic) penumbra.</a:t>
            </a:r>
          </a:p>
          <a:p>
            <a:r>
              <a:rPr lang="en-US" dirty="0"/>
              <a:t>   These changes represent the zones of "least resistance" to various favorable and unfavorable secondary factors that arise in the post-traumatic period and lead to the transformation of visible changes into invisible and reversible into irreversible ones. Therefore, re-imaging may reveal changes that are not visible on the initial examination.</a:t>
            </a:r>
            <a:endParaRPr lang="ru-RU" dirty="0"/>
          </a:p>
        </p:txBody>
      </p:sp>
      <p:pic>
        <p:nvPicPr>
          <p:cNvPr id="3" name="Рисунок 2"/>
          <p:cNvPicPr>
            <a:picLocks noChangeAspect="1"/>
          </p:cNvPicPr>
          <p:nvPr/>
        </p:nvPicPr>
        <p:blipFill>
          <a:blip r:embed="rId2"/>
          <a:stretch>
            <a:fillRect/>
          </a:stretch>
        </p:blipFill>
        <p:spPr>
          <a:xfrm>
            <a:off x="5677138" y="4509120"/>
            <a:ext cx="2542252" cy="1999661"/>
          </a:xfrm>
          <a:prstGeom prst="rect">
            <a:avLst/>
          </a:prstGeom>
        </p:spPr>
      </p:pic>
    </p:spTree>
    <p:extLst>
      <p:ext uri="{BB962C8B-B14F-4D97-AF65-F5344CB8AC3E}">
        <p14:creationId xmlns:p14="http://schemas.microsoft.com/office/powerpoint/2010/main" val="96268067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984388" y="64679"/>
            <a:ext cx="3786214" cy="461665"/>
          </a:xfrm>
          <a:prstGeom prst="rect">
            <a:avLst/>
          </a:prstGeom>
          <a:noFill/>
        </p:spPr>
        <p:txBody>
          <a:bodyPr wrap="square" rtlCol="0">
            <a:spAutoFit/>
          </a:bodyPr>
          <a:lstStyle/>
          <a:p>
            <a:pPr algn="ctr"/>
            <a:r>
              <a:rPr lang="en-US" sz="2400" b="1" dirty="0"/>
              <a:t>Traumatic brain injury</a:t>
            </a:r>
            <a:endParaRPr lang="ru-RU" sz="2400" b="1" dirty="0"/>
          </a:p>
        </p:txBody>
      </p:sp>
      <p:sp>
        <p:nvSpPr>
          <p:cNvPr id="4" name="TextBox 3"/>
          <p:cNvSpPr txBox="1"/>
          <p:nvPr/>
        </p:nvSpPr>
        <p:spPr>
          <a:xfrm>
            <a:off x="357158" y="500042"/>
            <a:ext cx="8286808" cy="307777"/>
          </a:xfrm>
          <a:prstGeom prst="rect">
            <a:avLst/>
          </a:prstGeom>
          <a:noFill/>
        </p:spPr>
        <p:txBody>
          <a:bodyPr wrap="square" rtlCol="0">
            <a:spAutoFit/>
          </a:bodyPr>
          <a:lstStyle/>
          <a:p>
            <a:r>
              <a:rPr lang="ru-RU" sz="1400" dirty="0"/>
              <a:t>         </a:t>
            </a:r>
            <a:endParaRPr lang="ru-RU" sz="1600" dirty="0"/>
          </a:p>
        </p:txBody>
      </p:sp>
      <p:sp>
        <p:nvSpPr>
          <p:cNvPr id="6" name="TextBox 5"/>
          <p:cNvSpPr txBox="1"/>
          <p:nvPr/>
        </p:nvSpPr>
        <p:spPr>
          <a:xfrm>
            <a:off x="214282" y="1857364"/>
            <a:ext cx="8030126" cy="1569660"/>
          </a:xfrm>
          <a:prstGeom prst="rect">
            <a:avLst/>
          </a:prstGeom>
          <a:noFill/>
        </p:spPr>
        <p:txBody>
          <a:bodyPr wrap="square" rtlCol="0">
            <a:spAutoFit/>
          </a:bodyPr>
          <a:lstStyle/>
          <a:p>
            <a:r>
              <a:rPr lang="en-US" sz="1600"/>
              <a:t>1) shockproof</a:t>
            </a:r>
          </a:p>
          <a:p>
            <a:r>
              <a:rPr lang="en-US" sz="1600"/>
              <a:t>(shock wave propagating from the place of application of the traumatic agent to the head through the brain to the opposite pole with rapid pressure drops in the places of impact and counter-impact); shock-resistant bruises occur in the area directly opposite the impact zone. Most often found at the poles of the frontal and temporal lobes.</a:t>
            </a:r>
            <a:endParaRPr lang="ru-RU" sz="1600" dirty="0"/>
          </a:p>
        </p:txBody>
      </p:sp>
      <p:pic>
        <p:nvPicPr>
          <p:cNvPr id="1026" name="Picture 2" descr="Похожее изображение"/>
          <p:cNvPicPr>
            <a:picLocks noChangeAspect="1" noChangeArrowheads="1"/>
          </p:cNvPicPr>
          <p:nvPr/>
        </p:nvPicPr>
        <p:blipFill>
          <a:blip r:embed="rId2"/>
          <a:srcRect/>
          <a:stretch>
            <a:fillRect/>
          </a:stretch>
        </p:blipFill>
        <p:spPr bwMode="auto">
          <a:xfrm>
            <a:off x="-22950" y="3616775"/>
            <a:ext cx="3968776" cy="1785950"/>
          </a:xfrm>
          <a:prstGeom prst="rect">
            <a:avLst/>
          </a:prstGeom>
          <a:noFill/>
        </p:spPr>
      </p:pic>
      <p:sp>
        <p:nvSpPr>
          <p:cNvPr id="8" name="TextBox 7"/>
          <p:cNvSpPr txBox="1"/>
          <p:nvPr/>
        </p:nvSpPr>
        <p:spPr>
          <a:xfrm>
            <a:off x="214282" y="1571612"/>
            <a:ext cx="6643734" cy="369332"/>
          </a:xfrm>
          <a:prstGeom prst="rect">
            <a:avLst/>
          </a:prstGeom>
          <a:noFill/>
        </p:spPr>
        <p:txBody>
          <a:bodyPr wrap="square" rtlCol="0">
            <a:spAutoFit/>
          </a:bodyPr>
          <a:lstStyle/>
          <a:p>
            <a:r>
              <a:rPr lang="en-US" b="1" dirty="0"/>
              <a:t>According to biomechanics, TBI is distinguished</a:t>
            </a:r>
            <a:r>
              <a:rPr lang="en-US" dirty="0"/>
              <a:t>:</a:t>
            </a:r>
            <a:endParaRPr lang="ru-RU" dirty="0"/>
          </a:p>
        </p:txBody>
      </p:sp>
      <p:sp>
        <p:nvSpPr>
          <p:cNvPr id="9" name="TextBox 8"/>
          <p:cNvSpPr txBox="1"/>
          <p:nvPr/>
        </p:nvSpPr>
        <p:spPr>
          <a:xfrm>
            <a:off x="214282" y="483127"/>
            <a:ext cx="8643998" cy="1200329"/>
          </a:xfrm>
          <a:prstGeom prst="rect">
            <a:avLst/>
          </a:prstGeom>
          <a:noFill/>
        </p:spPr>
        <p:txBody>
          <a:bodyPr wrap="square" rtlCol="0">
            <a:spAutoFit/>
          </a:bodyPr>
          <a:lstStyle/>
          <a:p>
            <a:r>
              <a:rPr lang="en-US"/>
              <a:t>A detailed clinical classification of traumatic brain injury, developed on the basis of the experience of the N.N. N.N. Burdenko and based on a comprehensive account of its biomechanics, type, type, character, shape, severity of damage, etc.</a:t>
            </a:r>
            <a:endParaRPr lang="ru-RU" dirty="0"/>
          </a:p>
        </p:txBody>
      </p:sp>
      <p:pic>
        <p:nvPicPr>
          <p:cNvPr id="61442" name="Picture 2" descr="https://studfiles.net/html/2706/613/html_YhHUM59XwI.Fpvm/img-DBlprk.jpg"/>
          <p:cNvPicPr>
            <a:picLocks noChangeAspect="1" noChangeArrowheads="1"/>
          </p:cNvPicPr>
          <p:nvPr/>
        </p:nvPicPr>
        <p:blipFill>
          <a:blip r:embed="rId3"/>
          <a:srcRect/>
          <a:stretch>
            <a:fillRect/>
          </a:stretch>
        </p:blipFill>
        <p:spPr bwMode="auto">
          <a:xfrm>
            <a:off x="4000496" y="3322983"/>
            <a:ext cx="5000628" cy="1641934"/>
          </a:xfrm>
          <a:prstGeom prst="rect">
            <a:avLst/>
          </a:prstGeom>
          <a:noFill/>
        </p:spPr>
      </p:pic>
      <p:sp>
        <p:nvSpPr>
          <p:cNvPr id="10" name="TextBox 9"/>
          <p:cNvSpPr txBox="1"/>
          <p:nvPr/>
        </p:nvSpPr>
        <p:spPr>
          <a:xfrm>
            <a:off x="3877495" y="5054866"/>
            <a:ext cx="5143504" cy="1600438"/>
          </a:xfrm>
          <a:prstGeom prst="rect">
            <a:avLst/>
          </a:prstGeom>
          <a:solidFill>
            <a:schemeClr val="bg1"/>
          </a:solidFill>
        </p:spPr>
        <p:txBody>
          <a:bodyPr wrap="square" rtlCol="0">
            <a:spAutoFit/>
          </a:bodyPr>
          <a:lstStyle/>
          <a:p>
            <a:r>
              <a:rPr lang="en-US" sz="1400" dirty="0"/>
              <a:t>Shock-resistant mechanism of the formation of a contusion focus in the left frontal lobe in combination with subdural hematoma with a fracture of the occipital scales.</a:t>
            </a:r>
          </a:p>
          <a:p>
            <a:r>
              <a:rPr lang="en-US" sz="1400" dirty="0"/>
              <a:t>CT. A - bone regimen. Multiple fractures of the occipital scales are visible.</a:t>
            </a:r>
          </a:p>
          <a:p>
            <a:r>
              <a:rPr lang="en-US" sz="1400" dirty="0"/>
              <a:t> B — tissue mode. A large crush site and a subdural hematoma on the left are visible.</a:t>
            </a:r>
            <a:endParaRPr lang="ru-RU" sz="1400" dirty="0"/>
          </a:p>
        </p:txBody>
      </p:sp>
      <p:cxnSp>
        <p:nvCxnSpPr>
          <p:cNvPr id="12" name="Прямая со стрелкой 11"/>
          <p:cNvCxnSpPr/>
          <p:nvPr/>
        </p:nvCxnSpPr>
        <p:spPr>
          <a:xfrm rot="5400000">
            <a:off x="5393537" y="4679165"/>
            <a:ext cx="357190" cy="142876"/>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4" name="Прямая со стрелкой 13"/>
          <p:cNvCxnSpPr/>
          <p:nvPr/>
        </p:nvCxnSpPr>
        <p:spPr>
          <a:xfrm rot="16200000" flipH="1">
            <a:off x="5929322" y="4643446"/>
            <a:ext cx="357190" cy="214314"/>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6" name="Прямая со стрелкой 15"/>
          <p:cNvCxnSpPr/>
          <p:nvPr/>
        </p:nvCxnSpPr>
        <p:spPr>
          <a:xfrm rot="5400000" flipH="1" flipV="1">
            <a:off x="8001024" y="3929066"/>
            <a:ext cx="285752" cy="1588"/>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3" name="Прямоугольник 2"/>
          <p:cNvSpPr/>
          <p:nvPr/>
        </p:nvSpPr>
        <p:spPr>
          <a:xfrm>
            <a:off x="-10656" y="5531919"/>
            <a:ext cx="1558320" cy="400110"/>
          </a:xfrm>
          <a:prstGeom prst="rect">
            <a:avLst/>
          </a:prstGeom>
        </p:spPr>
        <p:txBody>
          <a:bodyPr wrap="square">
            <a:spAutoFit/>
          </a:bodyPr>
          <a:lstStyle/>
          <a:p>
            <a:r>
              <a:rPr lang="en-US" sz="1000" dirty="0"/>
              <a:t>Primary impact of the brain on the cranium</a:t>
            </a:r>
            <a:endParaRPr lang="ru-RU" sz="1000" dirty="0"/>
          </a:p>
        </p:txBody>
      </p:sp>
      <p:sp>
        <p:nvSpPr>
          <p:cNvPr id="5" name="Прямоугольник 4"/>
          <p:cNvSpPr/>
          <p:nvPr/>
        </p:nvSpPr>
        <p:spPr>
          <a:xfrm>
            <a:off x="2411760" y="5534935"/>
            <a:ext cx="1588736" cy="600164"/>
          </a:xfrm>
          <a:prstGeom prst="rect">
            <a:avLst/>
          </a:prstGeom>
        </p:spPr>
        <p:txBody>
          <a:bodyPr wrap="square">
            <a:spAutoFit/>
          </a:bodyPr>
          <a:lstStyle/>
          <a:p>
            <a:r>
              <a:rPr lang="en-US" sz="1100" dirty="0" err="1"/>
              <a:t>Contrudar</a:t>
            </a:r>
            <a:r>
              <a:rPr lang="en-US" sz="1100" dirty="0"/>
              <a:t> due to cerebrospinal fluid innervation</a:t>
            </a:r>
            <a:endParaRPr lang="ru-RU" sz="11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2000"/>
                                        <p:tgtEl>
                                          <p:spTgt spid="14"/>
                                        </p:tgtEl>
                                      </p:cBhvr>
                                    </p:animEffect>
                                  </p:childTnLst>
                                </p:cTn>
                              </p:par>
                              <p:par>
                                <p:cTn id="8" presetID="10" presetClass="entr" presetSubtype="0" fill="hold"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fade">
                                      <p:cBhvr>
                                        <p:cTn id="10" dur="2000"/>
                                        <p:tgtEl>
                                          <p:spTgt spid="12"/>
                                        </p:tgtEl>
                                      </p:cBhvr>
                                    </p:animEffect>
                                  </p:childTnLst>
                                </p:cTn>
                              </p:par>
                              <p:par>
                                <p:cTn id="11" presetID="10" presetClass="entr" presetSubtype="0" fill="hold" nodeType="withEffect">
                                  <p:stCondLst>
                                    <p:cond delay="0"/>
                                  </p:stCondLst>
                                  <p:childTnLst>
                                    <p:set>
                                      <p:cBhvr>
                                        <p:cTn id="12" dur="1" fill="hold">
                                          <p:stCondLst>
                                            <p:cond delay="0"/>
                                          </p:stCondLst>
                                        </p:cTn>
                                        <p:tgtEl>
                                          <p:spTgt spid="16"/>
                                        </p:tgtEl>
                                        <p:attrNameLst>
                                          <p:attrName>style.visibility</p:attrName>
                                        </p:attrNameLst>
                                      </p:cBhvr>
                                      <p:to>
                                        <p:strVal val="visible"/>
                                      </p:to>
                                    </p:set>
                                    <p:animEffect transition="in" filter="fade">
                                      <p:cBhvr>
                                        <p:cTn id="13" dur="20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483768" y="77838"/>
            <a:ext cx="3786214" cy="400110"/>
          </a:xfrm>
          <a:prstGeom prst="rect">
            <a:avLst/>
          </a:prstGeom>
          <a:noFill/>
        </p:spPr>
        <p:txBody>
          <a:bodyPr wrap="square" rtlCol="0">
            <a:spAutoFit/>
          </a:bodyPr>
          <a:lstStyle/>
          <a:p>
            <a:pPr algn="ctr"/>
            <a:r>
              <a:rPr lang="en-US" sz="2000" b="1" dirty="0"/>
              <a:t>Traumatic brain injury</a:t>
            </a:r>
            <a:r>
              <a:rPr lang="en-US" sz="2000" dirty="0"/>
              <a:t>.</a:t>
            </a:r>
            <a:endParaRPr lang="ru-RU" sz="2000" dirty="0"/>
          </a:p>
        </p:txBody>
      </p:sp>
      <p:sp>
        <p:nvSpPr>
          <p:cNvPr id="6" name="TextBox 5"/>
          <p:cNvSpPr txBox="1"/>
          <p:nvPr/>
        </p:nvSpPr>
        <p:spPr>
          <a:xfrm>
            <a:off x="445587" y="515713"/>
            <a:ext cx="8429684" cy="3139321"/>
          </a:xfrm>
          <a:prstGeom prst="rect">
            <a:avLst/>
          </a:prstGeom>
          <a:noFill/>
        </p:spPr>
        <p:txBody>
          <a:bodyPr wrap="square" rtlCol="0">
            <a:spAutoFit/>
          </a:bodyPr>
          <a:lstStyle/>
          <a:p>
            <a:r>
              <a:rPr lang="en-US"/>
              <a:t>2) acceleration-deceleration (movement and rotation of massive cerebral hemispheres relative to a more fixed brain stem); collision of the head with a traumatic object does not occur, and if it is observed, then it has no dominant significance.</a:t>
            </a:r>
          </a:p>
          <a:p>
            <a:r>
              <a:rPr lang="en-US"/>
              <a:t>Most often, this type of impact is observed during an accident (for example, with an injury inside the cabin, when the head is sharply displaced forward and then sharply back).</a:t>
            </a:r>
          </a:p>
          <a:p>
            <a:r>
              <a:rPr lang="en-US"/>
              <a:t>The main morphological type of damage in such an injury is diffuse axonal injury (DAP) of the brain.</a:t>
            </a:r>
          </a:p>
          <a:p>
            <a:endParaRPr lang="en-US"/>
          </a:p>
          <a:p>
            <a:r>
              <a:rPr lang="en-US"/>
              <a:t>3) combined (when both mechanisms act simultaneously).</a:t>
            </a:r>
            <a:endParaRPr lang="ru-RU" dirty="0"/>
          </a:p>
        </p:txBody>
      </p:sp>
      <p:pic>
        <p:nvPicPr>
          <p:cNvPr id="1029" name="Picture 5" descr="C:\Users\Дом\Desktop\работа Юля\медин\моя практика\sotryasenie-golovnogo-mozga33-.jpg"/>
          <p:cNvPicPr>
            <a:picLocks noChangeAspect="1" noChangeArrowheads="1"/>
          </p:cNvPicPr>
          <p:nvPr/>
        </p:nvPicPr>
        <p:blipFill>
          <a:blip r:embed="rId2"/>
          <a:srcRect/>
          <a:stretch>
            <a:fillRect/>
          </a:stretch>
        </p:blipFill>
        <p:spPr bwMode="auto">
          <a:xfrm>
            <a:off x="627805" y="3655034"/>
            <a:ext cx="2459102" cy="2372470"/>
          </a:xfrm>
          <a:prstGeom prst="rect">
            <a:avLst/>
          </a:prstGeom>
          <a:noFill/>
        </p:spPr>
      </p:pic>
      <p:pic>
        <p:nvPicPr>
          <p:cNvPr id="5" name="Picture 4" descr="Картинки по запросу ускорения-замедления  чмт"/>
          <p:cNvPicPr>
            <a:picLocks noChangeAspect="1" noChangeArrowheads="1"/>
          </p:cNvPicPr>
          <p:nvPr/>
        </p:nvPicPr>
        <p:blipFill>
          <a:blip r:embed="rId3"/>
          <a:srcRect/>
          <a:stretch>
            <a:fillRect/>
          </a:stretch>
        </p:blipFill>
        <p:spPr bwMode="auto">
          <a:xfrm>
            <a:off x="6224368" y="3778435"/>
            <a:ext cx="2812128" cy="2150895"/>
          </a:xfrm>
          <a:prstGeom prst="rect">
            <a:avLst/>
          </a:prstGeom>
          <a:noFill/>
        </p:spPr>
      </p:pic>
      <p:pic>
        <p:nvPicPr>
          <p:cNvPr id="60417" name="Picture 1" descr="C:\Users\Дом\Desktop\работа Юля\медин\моя практика\images.jpg"/>
          <p:cNvPicPr>
            <a:picLocks noChangeAspect="1" noChangeArrowheads="1"/>
          </p:cNvPicPr>
          <p:nvPr/>
        </p:nvPicPr>
        <p:blipFill>
          <a:blip r:embed="rId4"/>
          <a:srcRect/>
          <a:stretch>
            <a:fillRect/>
          </a:stretch>
        </p:blipFill>
        <p:spPr bwMode="auto">
          <a:xfrm>
            <a:off x="3286116" y="3786190"/>
            <a:ext cx="2861202" cy="2143140"/>
          </a:xfrm>
          <a:prstGeom prst="rect">
            <a:avLst/>
          </a:prstGeom>
          <a:noFill/>
        </p:spPr>
      </p:pic>
      <p:sp>
        <p:nvSpPr>
          <p:cNvPr id="3" name="Прямоугольник 2"/>
          <p:cNvSpPr/>
          <p:nvPr/>
        </p:nvSpPr>
        <p:spPr>
          <a:xfrm>
            <a:off x="627804" y="5929330"/>
            <a:ext cx="2288011" cy="738664"/>
          </a:xfrm>
          <a:prstGeom prst="rect">
            <a:avLst/>
          </a:prstGeom>
        </p:spPr>
        <p:txBody>
          <a:bodyPr wrap="square">
            <a:spAutoFit/>
          </a:bodyPr>
          <a:lstStyle/>
          <a:p>
            <a:r>
              <a:rPr lang="en-US" sz="1400" dirty="0"/>
              <a:t>In case of injury, the brain turns, beats against the skull</a:t>
            </a:r>
            <a:endParaRPr lang="ru-RU" sz="1400" dirty="0"/>
          </a:p>
        </p:txBody>
      </p:sp>
      <p:sp>
        <p:nvSpPr>
          <p:cNvPr id="4" name="Прямоугольник 3"/>
          <p:cNvSpPr/>
          <p:nvPr/>
        </p:nvSpPr>
        <p:spPr>
          <a:xfrm>
            <a:off x="3363166" y="5929330"/>
            <a:ext cx="2504210" cy="523220"/>
          </a:xfrm>
          <a:prstGeom prst="rect">
            <a:avLst/>
          </a:prstGeom>
        </p:spPr>
        <p:txBody>
          <a:bodyPr wrap="square">
            <a:spAutoFit/>
          </a:bodyPr>
          <a:lstStyle/>
          <a:p>
            <a:r>
              <a:rPr lang="en-US" sz="1400" dirty="0"/>
              <a:t>The normal state of brain neurons</a:t>
            </a:r>
            <a:endParaRPr lang="ru-RU" sz="1400" dirty="0"/>
          </a:p>
        </p:txBody>
      </p:sp>
      <p:sp>
        <p:nvSpPr>
          <p:cNvPr id="7" name="Прямоугольник 6"/>
          <p:cNvSpPr/>
          <p:nvPr/>
        </p:nvSpPr>
        <p:spPr>
          <a:xfrm>
            <a:off x="6337986" y="5942353"/>
            <a:ext cx="2503859" cy="646331"/>
          </a:xfrm>
          <a:prstGeom prst="rect">
            <a:avLst/>
          </a:prstGeom>
        </p:spPr>
        <p:txBody>
          <a:bodyPr wrap="square">
            <a:spAutoFit/>
          </a:bodyPr>
          <a:lstStyle/>
          <a:p>
            <a:r>
              <a:rPr lang="en-US" sz="1200" dirty="0"/>
              <a:t>Rupture of axons and blood vessels of the brain in case of injury</a:t>
            </a:r>
            <a:endParaRPr lang="ru-RU" sz="12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45218" y="524839"/>
            <a:ext cx="8719270" cy="3293209"/>
          </a:xfrm>
          <a:prstGeom prst="rect">
            <a:avLst/>
          </a:prstGeom>
          <a:noFill/>
        </p:spPr>
        <p:txBody>
          <a:bodyPr wrap="square" rtlCol="0">
            <a:spAutoFit/>
          </a:bodyPr>
          <a:lstStyle/>
          <a:p>
            <a:r>
              <a:rPr lang="en-US" sz="1600" dirty="0"/>
              <a:t>1) focal, mainly due to shock and shock injury (characterized by local macrostructural damage to the medulla</a:t>
            </a:r>
          </a:p>
          <a:p>
            <a:r>
              <a:rPr lang="en-US" sz="1600" dirty="0"/>
              <a:t>varying degrees, including areas of destruction with the formation of detritus, hemorrhagic</a:t>
            </a:r>
          </a:p>
          <a:p>
            <a:r>
              <a:rPr lang="en-US" sz="1600" dirty="0"/>
              <a:t>impregnation of brain tissue, punctate, small and large-focal hemorrhages - in the place of shock-counterblow, along the course of the shock wave);</a:t>
            </a:r>
            <a:endParaRPr lang="ru-RU" sz="1600" dirty="0"/>
          </a:p>
          <a:p>
            <a:endParaRPr lang="ru-RU" sz="1600" dirty="0"/>
          </a:p>
          <a:p>
            <a:r>
              <a:rPr lang="en-US" sz="1600" dirty="0"/>
              <a:t>2) diffuse, mainly caused by trauma, acceleration-deceleration (characterized by transient </a:t>
            </a:r>
            <a:r>
              <a:rPr lang="en-US" sz="1600" dirty="0" err="1"/>
              <a:t>asynapsia</a:t>
            </a:r>
            <a:r>
              <a:rPr lang="en-US" sz="1600" dirty="0"/>
              <a:t>, tension and widespread primary and secondary ruptures of axons in the semi-oval center, subcortical formations, the corpus callosum, the brain stem, as well as punctate and small focal hemorrhages in the same structures);</a:t>
            </a:r>
          </a:p>
          <a:p>
            <a:endParaRPr lang="en-US" sz="1600" dirty="0"/>
          </a:p>
          <a:p>
            <a:r>
              <a:rPr lang="en-US" sz="1600" dirty="0"/>
              <a:t>3) combined, when there are simultaneously focal and diffuse damage to the head</a:t>
            </a:r>
          </a:p>
          <a:p>
            <a:r>
              <a:rPr lang="en-US" sz="1600" dirty="0"/>
              <a:t>brain.</a:t>
            </a:r>
            <a:endParaRPr lang="ru-RU" sz="1600" dirty="0"/>
          </a:p>
        </p:txBody>
      </p:sp>
      <p:sp>
        <p:nvSpPr>
          <p:cNvPr id="3" name="TextBox 2"/>
          <p:cNvSpPr txBox="1"/>
          <p:nvPr/>
        </p:nvSpPr>
        <p:spPr>
          <a:xfrm>
            <a:off x="428596" y="142852"/>
            <a:ext cx="7572428" cy="400110"/>
          </a:xfrm>
          <a:prstGeom prst="rect">
            <a:avLst/>
          </a:prstGeom>
          <a:noFill/>
        </p:spPr>
        <p:txBody>
          <a:bodyPr wrap="square" rtlCol="0">
            <a:spAutoFit/>
          </a:bodyPr>
          <a:lstStyle/>
          <a:p>
            <a:r>
              <a:rPr lang="en-US" sz="2000" b="1" dirty="0"/>
              <a:t>By the type of damage</a:t>
            </a:r>
            <a:r>
              <a:rPr lang="ru-RU" b="1" dirty="0"/>
              <a:t>:</a:t>
            </a:r>
            <a:endParaRPr lang="ru-RU" dirty="0"/>
          </a:p>
        </p:txBody>
      </p:sp>
      <p:pic>
        <p:nvPicPr>
          <p:cNvPr id="46082" name="Picture 2" descr="Ушиб мозга"/>
          <p:cNvPicPr>
            <a:picLocks noChangeAspect="1" noChangeArrowheads="1"/>
          </p:cNvPicPr>
          <p:nvPr/>
        </p:nvPicPr>
        <p:blipFill>
          <a:blip r:embed="rId2"/>
          <a:srcRect/>
          <a:stretch>
            <a:fillRect/>
          </a:stretch>
        </p:blipFill>
        <p:spPr bwMode="auto">
          <a:xfrm>
            <a:off x="357158" y="4291335"/>
            <a:ext cx="4243418" cy="1634524"/>
          </a:xfrm>
          <a:prstGeom prst="rect">
            <a:avLst/>
          </a:prstGeom>
          <a:noFill/>
        </p:spPr>
      </p:pic>
      <p:sp>
        <p:nvSpPr>
          <p:cNvPr id="5" name="TextBox 4"/>
          <p:cNvSpPr txBox="1"/>
          <p:nvPr/>
        </p:nvSpPr>
        <p:spPr>
          <a:xfrm>
            <a:off x="357158" y="6119336"/>
            <a:ext cx="4286280" cy="523220"/>
          </a:xfrm>
          <a:prstGeom prst="rect">
            <a:avLst/>
          </a:prstGeom>
          <a:noFill/>
        </p:spPr>
        <p:txBody>
          <a:bodyPr wrap="square" rtlCol="0">
            <a:spAutoFit/>
          </a:bodyPr>
          <a:lstStyle/>
          <a:p>
            <a:r>
              <a:rPr lang="en-US" sz="1400" dirty="0"/>
              <a:t>CT scan of the brain. Axial slice. Hemorrhagic contusion of the left temporal lobe of the brain.</a:t>
            </a:r>
            <a:endParaRPr lang="ru-RU" sz="1400" dirty="0"/>
          </a:p>
        </p:txBody>
      </p:sp>
      <p:pic>
        <p:nvPicPr>
          <p:cNvPr id="46084" name="Picture 4" descr="Картинки по запросу диффузные повреждения головного мозга травмой   чмт кт"/>
          <p:cNvPicPr>
            <a:picLocks noChangeAspect="1" noChangeArrowheads="1"/>
          </p:cNvPicPr>
          <p:nvPr/>
        </p:nvPicPr>
        <p:blipFill rotWithShape="1">
          <a:blip r:embed="rId3"/>
          <a:srcRect l="26371" t="18913" r="25087" b="16793"/>
          <a:stretch/>
        </p:blipFill>
        <p:spPr bwMode="auto">
          <a:xfrm>
            <a:off x="5503050" y="4291334"/>
            <a:ext cx="2212222" cy="1729954"/>
          </a:xfrm>
          <a:prstGeom prst="rect">
            <a:avLst/>
          </a:prstGeom>
          <a:noFill/>
        </p:spPr>
      </p:pic>
      <p:cxnSp>
        <p:nvCxnSpPr>
          <p:cNvPr id="8" name="Прямая со стрелкой 7"/>
          <p:cNvCxnSpPr/>
          <p:nvPr/>
        </p:nvCxnSpPr>
        <p:spPr>
          <a:xfrm>
            <a:off x="1428728" y="4786322"/>
            <a:ext cx="214314" cy="142876"/>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0" name="Прямая со стрелкой 9"/>
          <p:cNvCxnSpPr/>
          <p:nvPr/>
        </p:nvCxnSpPr>
        <p:spPr>
          <a:xfrm rot="16200000" flipH="1">
            <a:off x="3929058" y="4714884"/>
            <a:ext cx="214314" cy="214314"/>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4" name="Прямоугольник 3"/>
          <p:cNvSpPr/>
          <p:nvPr/>
        </p:nvSpPr>
        <p:spPr>
          <a:xfrm>
            <a:off x="5076056" y="3870025"/>
            <a:ext cx="3214341" cy="369332"/>
          </a:xfrm>
          <a:prstGeom prst="rect">
            <a:avLst/>
          </a:prstGeom>
        </p:spPr>
        <p:txBody>
          <a:bodyPr wrap="none">
            <a:spAutoFit/>
          </a:bodyPr>
          <a:lstStyle/>
          <a:p>
            <a:r>
              <a:rPr lang="en-US" dirty="0"/>
              <a:t>Diffuse axonal brain damage.</a:t>
            </a:r>
            <a:endParaRPr lang="ru-RU" dirty="0"/>
          </a:p>
        </p:txBody>
      </p:sp>
      <p:sp>
        <p:nvSpPr>
          <p:cNvPr id="6" name="Прямоугольник 5"/>
          <p:cNvSpPr/>
          <p:nvPr/>
        </p:nvSpPr>
        <p:spPr>
          <a:xfrm>
            <a:off x="4545874" y="6073265"/>
            <a:ext cx="4572000" cy="600164"/>
          </a:xfrm>
          <a:prstGeom prst="rect">
            <a:avLst/>
          </a:prstGeom>
        </p:spPr>
        <p:txBody>
          <a:bodyPr>
            <a:spAutoFit/>
          </a:bodyPr>
          <a:lstStyle/>
          <a:p>
            <a:r>
              <a:rPr lang="en-US" sz="1100" dirty="0"/>
              <a:t>Edema and swelling of the brain, compression of the ventricular system, multiple hemorrhagic contusion foci. pronounced swelling of the soft tissues of the head.</a:t>
            </a:r>
            <a:endParaRPr lang="ru-RU" sz="11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85720" y="214290"/>
            <a:ext cx="7786742" cy="369332"/>
          </a:xfrm>
          <a:prstGeom prst="rect">
            <a:avLst/>
          </a:prstGeom>
          <a:noFill/>
        </p:spPr>
        <p:txBody>
          <a:bodyPr wrap="square" rtlCol="0">
            <a:spAutoFit/>
          </a:bodyPr>
          <a:lstStyle/>
          <a:p>
            <a:r>
              <a:rPr lang="en-US"/>
              <a:t>By genesis, brain lesions are differentiated in TBI:</a:t>
            </a:r>
            <a:endParaRPr lang="ru-RU" dirty="0"/>
          </a:p>
        </p:txBody>
      </p:sp>
      <p:sp>
        <p:nvSpPr>
          <p:cNvPr id="5" name="TextBox 4"/>
          <p:cNvSpPr txBox="1"/>
          <p:nvPr/>
        </p:nvSpPr>
        <p:spPr>
          <a:xfrm>
            <a:off x="285720" y="571480"/>
            <a:ext cx="8643998" cy="2554545"/>
          </a:xfrm>
          <a:prstGeom prst="rect">
            <a:avLst/>
          </a:prstGeom>
          <a:noFill/>
        </p:spPr>
        <p:txBody>
          <a:bodyPr wrap="square" rtlCol="0">
            <a:spAutoFit/>
          </a:bodyPr>
          <a:lstStyle/>
          <a:p>
            <a:r>
              <a:rPr lang="en-US" sz="1600" dirty="0"/>
              <a:t>1) primary lesions - focal bruises and crush injuries of the brain, diffuse axonal injuries, primary intracranial hematomas, ruptures of the trunk, multiple intracerebral hemorrhages;</a:t>
            </a:r>
            <a:endParaRPr lang="ru-RU" sz="1600" dirty="0"/>
          </a:p>
          <a:p>
            <a:r>
              <a:rPr lang="en-US" sz="1600" dirty="0"/>
              <a:t>2) secondary lesions:</a:t>
            </a:r>
          </a:p>
          <a:p>
            <a:r>
              <a:rPr lang="en-US" sz="1600" dirty="0"/>
              <a:t>a) due to secondary intracranial factors: delayed hematomas (epidural, subdural, intracerebral), disorders of </a:t>
            </a:r>
            <a:r>
              <a:rPr lang="en-US" sz="1600" dirty="0" err="1"/>
              <a:t>hemo</a:t>
            </a:r>
            <a:r>
              <a:rPr lang="en-US" sz="1600" dirty="0"/>
              <a:t>- and liquor circulation as a result of subarachnoid or intraventricular hemorrhage, an increase in brain volume or its swelling due to edema, hyperemia or venous congestion, intracranial infection and;</a:t>
            </a:r>
          </a:p>
          <a:p>
            <a:r>
              <a:rPr lang="en-US" sz="1600" dirty="0"/>
              <a:t>b) due to secondary extracranial factors: arterial hypotension, hypoxemia, hypercapnia, anemia and others.</a:t>
            </a:r>
            <a:endParaRPr lang="ru-RU" sz="1600" dirty="0"/>
          </a:p>
        </p:txBody>
      </p:sp>
      <p:sp>
        <p:nvSpPr>
          <p:cNvPr id="6" name="TextBox 5"/>
          <p:cNvSpPr txBox="1"/>
          <p:nvPr/>
        </p:nvSpPr>
        <p:spPr>
          <a:xfrm>
            <a:off x="275701" y="4149080"/>
            <a:ext cx="8572560" cy="1569660"/>
          </a:xfrm>
          <a:prstGeom prst="rect">
            <a:avLst/>
          </a:prstGeom>
          <a:noFill/>
        </p:spPr>
        <p:txBody>
          <a:bodyPr wrap="square" rtlCol="0">
            <a:spAutoFit/>
          </a:bodyPr>
          <a:lstStyle/>
          <a:p>
            <a:r>
              <a:rPr lang="en-US" sz="1600" dirty="0"/>
              <a:t>1.isolated (if there are no extracranial injuries)</a:t>
            </a:r>
            <a:r>
              <a:rPr lang="ru-RU" sz="1600" dirty="0"/>
              <a:t>;</a:t>
            </a:r>
          </a:p>
          <a:p>
            <a:endParaRPr lang="en-US" sz="1600" dirty="0"/>
          </a:p>
          <a:p>
            <a:r>
              <a:rPr lang="en-US" sz="1600" dirty="0"/>
              <a:t>2.combined (if mechanical energy simultaneously causes extracranial damage)</a:t>
            </a:r>
            <a:r>
              <a:rPr lang="ru-RU" sz="1600" dirty="0"/>
              <a:t>;</a:t>
            </a:r>
          </a:p>
          <a:p>
            <a:endParaRPr lang="en-US" sz="1600" dirty="0"/>
          </a:p>
          <a:p>
            <a:r>
              <a:rPr lang="en-US" sz="1600" dirty="0"/>
              <a:t>3. combined (if different types of energy are simultaneously affected by mechanical and thermal or radiation, or chemical) trauma.</a:t>
            </a:r>
            <a:endParaRPr lang="ru-RU" sz="1600" dirty="0"/>
          </a:p>
        </p:txBody>
      </p:sp>
      <p:sp>
        <p:nvSpPr>
          <p:cNvPr id="7" name="TextBox 6"/>
          <p:cNvSpPr txBox="1"/>
          <p:nvPr/>
        </p:nvSpPr>
        <p:spPr>
          <a:xfrm>
            <a:off x="285720" y="3356992"/>
            <a:ext cx="7643866" cy="646331"/>
          </a:xfrm>
          <a:prstGeom prst="rect">
            <a:avLst/>
          </a:prstGeom>
          <a:noFill/>
        </p:spPr>
        <p:txBody>
          <a:bodyPr wrap="square" rtlCol="0">
            <a:spAutoFit/>
          </a:bodyPr>
          <a:lstStyle/>
          <a:p>
            <a:r>
              <a:rPr lang="en-US"/>
              <a:t>Among the types of traumatic brain injury, according to the type of effect on the body, they are distinguished:</a:t>
            </a:r>
            <a:endParaRPr lang="ru-RU"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57158" y="857232"/>
            <a:ext cx="8501122" cy="3046988"/>
          </a:xfrm>
          <a:prstGeom prst="rect">
            <a:avLst/>
          </a:prstGeom>
          <a:noFill/>
        </p:spPr>
        <p:txBody>
          <a:bodyPr wrap="square" rtlCol="0">
            <a:spAutoFit/>
          </a:bodyPr>
          <a:lstStyle/>
          <a:p>
            <a:r>
              <a:rPr lang="en-US" sz="1600" dirty="0"/>
              <a:t>1.</a:t>
            </a:r>
            <a:r>
              <a:rPr lang="en-US" sz="1600" b="1" dirty="0"/>
              <a:t>Closed</a:t>
            </a:r>
            <a:r>
              <a:rPr lang="en-US" sz="1600" dirty="0"/>
              <a:t>. Closed TBI includes injuries in which there is no violation of the integrity of the integument of the head or there are superficial wounds of soft tissues without damage to the aponeurosis. Fractures of the bones of the fornix, not accompanied by injury to the adjacent soft tissues and aponeurosis, include closed injuries of the skull.</a:t>
            </a:r>
            <a:endParaRPr lang="ru-RU" sz="1600" dirty="0"/>
          </a:p>
          <a:p>
            <a:endParaRPr lang="ru-RU" sz="1600" dirty="0"/>
          </a:p>
          <a:p>
            <a:r>
              <a:rPr lang="en-US" sz="1600" dirty="0"/>
              <a:t>2. </a:t>
            </a:r>
            <a:r>
              <a:rPr lang="en-US" sz="1600" b="1" dirty="0"/>
              <a:t>Open. </a:t>
            </a:r>
            <a:r>
              <a:rPr lang="en-US" sz="1600" dirty="0"/>
              <a:t>Open head injury includes injuries in which there are wounds of the soft integument of the head with damage to the aponeurosis, or a fracture of the bones of the vault with damage to the adjacent soft tissues, or a fracture of the base of the skull, accompanied by bleeding or </a:t>
            </a:r>
            <a:r>
              <a:rPr lang="en-US" sz="1600" dirty="0" err="1"/>
              <a:t>liquorrhea</a:t>
            </a:r>
            <a:r>
              <a:rPr lang="en-US" sz="1600" dirty="0"/>
              <a:t> (from the nose or ear). If the dura mater is intact, open TBI is referred to as</a:t>
            </a:r>
          </a:p>
          <a:p>
            <a:r>
              <a:rPr lang="en-US" sz="1600" dirty="0"/>
              <a:t>non-penetrating,</a:t>
            </a:r>
          </a:p>
          <a:p>
            <a:r>
              <a:rPr lang="en-US" sz="1600" dirty="0"/>
              <a:t> and in violation of its integrity - to the penetrating one.</a:t>
            </a:r>
            <a:endParaRPr lang="ru-RU" sz="1600" dirty="0"/>
          </a:p>
        </p:txBody>
      </p:sp>
      <p:sp>
        <p:nvSpPr>
          <p:cNvPr id="3" name="TextBox 2"/>
          <p:cNvSpPr txBox="1"/>
          <p:nvPr/>
        </p:nvSpPr>
        <p:spPr>
          <a:xfrm>
            <a:off x="500034" y="285728"/>
            <a:ext cx="8501122" cy="646331"/>
          </a:xfrm>
          <a:prstGeom prst="rect">
            <a:avLst/>
          </a:prstGeom>
          <a:noFill/>
        </p:spPr>
        <p:txBody>
          <a:bodyPr wrap="square" rtlCol="0">
            <a:spAutoFit/>
          </a:bodyPr>
          <a:lstStyle/>
          <a:p>
            <a:r>
              <a:rPr lang="en-US"/>
              <a:t>By nature, taking into account the danger of infection of the intracranial contents, TBI is divided into:</a:t>
            </a:r>
            <a:endParaRPr lang="ru-RU" dirty="0"/>
          </a:p>
        </p:txBody>
      </p:sp>
      <p:sp>
        <p:nvSpPr>
          <p:cNvPr id="6" name="TextBox 5"/>
          <p:cNvSpPr txBox="1"/>
          <p:nvPr/>
        </p:nvSpPr>
        <p:spPr>
          <a:xfrm>
            <a:off x="1585285" y="4271856"/>
            <a:ext cx="3571900" cy="2031325"/>
          </a:xfrm>
          <a:prstGeom prst="rect">
            <a:avLst/>
          </a:prstGeom>
          <a:noFill/>
        </p:spPr>
        <p:txBody>
          <a:bodyPr wrap="square" rtlCol="0">
            <a:spAutoFit/>
          </a:bodyPr>
          <a:lstStyle/>
          <a:p>
            <a:endParaRPr lang="en-US" sz="1400" dirty="0"/>
          </a:p>
          <a:p>
            <a:r>
              <a:rPr lang="en-US" sz="1600" dirty="0"/>
              <a:t>Depressed fracture of the right temporal and parietal bones. Traumatic intracerebral hematoma in the right temporal and parietal lobes with a volume of 40 cm3. Displacement of the median structures to the left by 12 mm.</a:t>
            </a:r>
            <a:endParaRPr lang="ru-RU" sz="1600" dirty="0"/>
          </a:p>
        </p:txBody>
      </p:sp>
      <p:pic>
        <p:nvPicPr>
          <p:cNvPr id="47110" name="Picture 6" descr="Вдавленный перелом черепа, КТ до операции"/>
          <p:cNvPicPr>
            <a:picLocks noChangeAspect="1" noChangeArrowheads="1"/>
          </p:cNvPicPr>
          <p:nvPr/>
        </p:nvPicPr>
        <p:blipFill>
          <a:blip r:embed="rId2"/>
          <a:srcRect/>
          <a:stretch>
            <a:fillRect/>
          </a:stretch>
        </p:blipFill>
        <p:spPr bwMode="auto">
          <a:xfrm>
            <a:off x="5724128" y="3904220"/>
            <a:ext cx="2919838" cy="2899002"/>
          </a:xfrm>
          <a:prstGeom prst="rect">
            <a:avLst/>
          </a:prstGeom>
          <a:noFill/>
        </p:spPr>
      </p:pic>
      <p:cxnSp>
        <p:nvCxnSpPr>
          <p:cNvPr id="8" name="Прямая со стрелкой 7"/>
          <p:cNvCxnSpPr/>
          <p:nvPr/>
        </p:nvCxnSpPr>
        <p:spPr>
          <a:xfrm rot="10800000">
            <a:off x="6286512" y="5643578"/>
            <a:ext cx="571504" cy="142876"/>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0" name="Прямая со стрелкой 9"/>
          <p:cNvCxnSpPr/>
          <p:nvPr/>
        </p:nvCxnSpPr>
        <p:spPr>
          <a:xfrm rot="10800000" flipV="1">
            <a:off x="6858016" y="4929198"/>
            <a:ext cx="857256" cy="142876"/>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2000"/>
                                        <p:tgtEl>
                                          <p:spTgt spid="10"/>
                                        </p:tgtEl>
                                      </p:cBhvr>
                                    </p:animEffect>
                                  </p:childTnLst>
                                </p:cTn>
                              </p:par>
                              <p:par>
                                <p:cTn id="8" presetID="10" presetClass="entr" presetSubtype="0" fill="hold"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14282" y="357166"/>
            <a:ext cx="8786874" cy="369332"/>
          </a:xfrm>
          <a:prstGeom prst="rect">
            <a:avLst/>
          </a:prstGeom>
          <a:noFill/>
        </p:spPr>
        <p:txBody>
          <a:bodyPr wrap="square" rtlCol="0">
            <a:spAutoFit/>
          </a:bodyPr>
          <a:lstStyle/>
          <a:p>
            <a:r>
              <a:rPr lang="ru-RU" dirty="0"/>
              <a:t>         </a:t>
            </a:r>
          </a:p>
        </p:txBody>
      </p:sp>
      <p:sp>
        <p:nvSpPr>
          <p:cNvPr id="3" name="TextBox 2"/>
          <p:cNvSpPr txBox="1"/>
          <p:nvPr/>
        </p:nvSpPr>
        <p:spPr>
          <a:xfrm>
            <a:off x="357158" y="928670"/>
            <a:ext cx="8247290" cy="1477328"/>
          </a:xfrm>
          <a:prstGeom prst="rect">
            <a:avLst/>
          </a:prstGeom>
          <a:noFill/>
        </p:spPr>
        <p:txBody>
          <a:bodyPr wrap="square" rtlCol="0">
            <a:spAutoFit/>
          </a:bodyPr>
          <a:lstStyle/>
          <a:p>
            <a:r>
              <a:rPr lang="en-US"/>
              <a:t>- This is compression or rupture of the brain tissue, covered by the dura mater, which occurs due to damage to the capillaries and extravasation of whole blood.</a:t>
            </a:r>
          </a:p>
          <a:p>
            <a:r>
              <a:rPr lang="en-US"/>
              <a:t>  In case of cortical contusion, blood mixes with native tissue, in contrast to intraparenchymal hematoma, in which blood does not mix with brain tissue.</a:t>
            </a:r>
            <a:endParaRPr lang="ru-RU" dirty="0"/>
          </a:p>
        </p:txBody>
      </p:sp>
      <p:pic>
        <p:nvPicPr>
          <p:cNvPr id="2050" name="Picture 2" descr="Brain trauma CT.jpg"/>
          <p:cNvPicPr>
            <a:picLocks noChangeAspect="1" noChangeArrowheads="1"/>
          </p:cNvPicPr>
          <p:nvPr/>
        </p:nvPicPr>
        <p:blipFill>
          <a:blip r:embed="rId2"/>
          <a:srcRect/>
          <a:stretch>
            <a:fillRect/>
          </a:stretch>
        </p:blipFill>
        <p:spPr bwMode="auto">
          <a:xfrm>
            <a:off x="755576" y="2643182"/>
            <a:ext cx="3597878" cy="3482745"/>
          </a:xfrm>
          <a:prstGeom prst="rect">
            <a:avLst/>
          </a:prstGeom>
          <a:noFill/>
        </p:spPr>
      </p:pic>
      <p:pic>
        <p:nvPicPr>
          <p:cNvPr id="2052" name="Picture 4" descr="http://radipedia.com/WikiMedia/images/thumb/4/43/ICH.jpg/300px-ICH.jpg"/>
          <p:cNvPicPr>
            <a:picLocks noChangeAspect="1" noChangeArrowheads="1"/>
          </p:cNvPicPr>
          <p:nvPr/>
        </p:nvPicPr>
        <p:blipFill>
          <a:blip r:embed="rId3"/>
          <a:srcRect/>
          <a:stretch>
            <a:fillRect/>
          </a:stretch>
        </p:blipFill>
        <p:spPr bwMode="auto">
          <a:xfrm>
            <a:off x="4929190" y="2643182"/>
            <a:ext cx="3714756" cy="3482745"/>
          </a:xfrm>
          <a:prstGeom prst="rect">
            <a:avLst/>
          </a:prstGeom>
          <a:noFill/>
        </p:spPr>
      </p:pic>
      <p:sp>
        <p:nvSpPr>
          <p:cNvPr id="6" name="TextBox 5"/>
          <p:cNvSpPr txBox="1"/>
          <p:nvPr/>
        </p:nvSpPr>
        <p:spPr>
          <a:xfrm>
            <a:off x="428596" y="357166"/>
            <a:ext cx="4357718" cy="400110"/>
          </a:xfrm>
          <a:prstGeom prst="rect">
            <a:avLst/>
          </a:prstGeom>
          <a:noFill/>
        </p:spPr>
        <p:txBody>
          <a:bodyPr wrap="square" rtlCol="0">
            <a:spAutoFit/>
          </a:bodyPr>
          <a:lstStyle/>
          <a:p>
            <a:r>
              <a:rPr lang="en-US" sz="2000" b="1" dirty="0"/>
              <a:t>Contusion (contusion) of the brain</a:t>
            </a:r>
            <a:endParaRPr lang="ru-RU" sz="2000" b="1"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14282" y="214290"/>
            <a:ext cx="8822214" cy="923330"/>
          </a:xfrm>
          <a:prstGeom prst="rect">
            <a:avLst/>
          </a:prstGeom>
          <a:noFill/>
        </p:spPr>
        <p:txBody>
          <a:bodyPr wrap="square" rtlCol="0">
            <a:spAutoFit/>
          </a:bodyPr>
          <a:lstStyle/>
          <a:p>
            <a:r>
              <a:rPr lang="en-US"/>
              <a:t>At the 1st stage of bruising of the cortex, hemorrhage is combined with necrosis.</a:t>
            </a:r>
          </a:p>
          <a:p>
            <a:r>
              <a:rPr lang="en-US"/>
              <a:t>In phase 2, resorption and "organization" of hemorrhage occur.</a:t>
            </a:r>
          </a:p>
          <a:p>
            <a:r>
              <a:rPr lang="en-US"/>
              <a:t>Then comes the last phase - the phase of the defect containing cerebrospinal fluid</a:t>
            </a:r>
            <a:endParaRPr lang="ru-RU" dirty="0"/>
          </a:p>
        </p:txBody>
      </p:sp>
      <p:pic>
        <p:nvPicPr>
          <p:cNvPr id="1028" name="Picture 4" descr="http://vmede.org/sait/content/Nevrologija_neiroserg_konoval_2009_tom2/13_files/mb4_017.jpeg"/>
          <p:cNvPicPr>
            <a:picLocks noChangeAspect="1" noChangeArrowheads="1"/>
          </p:cNvPicPr>
          <p:nvPr/>
        </p:nvPicPr>
        <p:blipFill>
          <a:blip r:embed="rId2"/>
          <a:srcRect/>
          <a:stretch>
            <a:fillRect/>
          </a:stretch>
        </p:blipFill>
        <p:spPr bwMode="auto">
          <a:xfrm>
            <a:off x="285720" y="3500438"/>
            <a:ext cx="2250297" cy="2000264"/>
          </a:xfrm>
          <a:prstGeom prst="rect">
            <a:avLst/>
          </a:prstGeom>
          <a:noFill/>
        </p:spPr>
      </p:pic>
      <p:sp>
        <p:nvSpPr>
          <p:cNvPr id="5" name="TextBox 4"/>
          <p:cNvSpPr txBox="1"/>
          <p:nvPr/>
        </p:nvSpPr>
        <p:spPr>
          <a:xfrm>
            <a:off x="0" y="5500702"/>
            <a:ext cx="3071802" cy="1169551"/>
          </a:xfrm>
          <a:prstGeom prst="rect">
            <a:avLst/>
          </a:prstGeom>
          <a:noFill/>
        </p:spPr>
        <p:txBody>
          <a:bodyPr wrap="square" rtlCol="0">
            <a:spAutoFit/>
          </a:bodyPr>
          <a:lstStyle/>
          <a:p>
            <a:r>
              <a:rPr lang="en-US" sz="1400"/>
              <a:t>A depressed fracture of the left parietal and temporal bones, a massive bruise of the left parietal-temporal region, intraventricular hemorrhage.</a:t>
            </a:r>
            <a:endParaRPr lang="ru-RU" sz="1400" dirty="0"/>
          </a:p>
        </p:txBody>
      </p:sp>
      <p:pic>
        <p:nvPicPr>
          <p:cNvPr id="1030" name="Picture 6" descr="КТ динамика ударно-противоударных очагов ушиба в левой теменной и правой лобной долях. КТ динамика. А, Б — при поступлении. В, Г — через 37 суток. На месте ударного очага сформировался участок локальной атрофии вещества головного мозга, на месте противоударного — гетероденсивная зона, отражающая формирование рубцово-атрофического процесса."/>
          <p:cNvPicPr>
            <a:picLocks noChangeAspect="1" noChangeArrowheads="1"/>
          </p:cNvPicPr>
          <p:nvPr/>
        </p:nvPicPr>
        <p:blipFill>
          <a:blip r:embed="rId3"/>
          <a:srcRect/>
          <a:stretch>
            <a:fillRect/>
          </a:stretch>
        </p:blipFill>
        <p:spPr bwMode="auto">
          <a:xfrm>
            <a:off x="3214678" y="3429000"/>
            <a:ext cx="3643338" cy="3157915"/>
          </a:xfrm>
          <a:prstGeom prst="rect">
            <a:avLst/>
          </a:prstGeom>
          <a:noFill/>
        </p:spPr>
      </p:pic>
      <p:sp>
        <p:nvSpPr>
          <p:cNvPr id="7" name="TextBox 6"/>
          <p:cNvSpPr txBox="1"/>
          <p:nvPr/>
        </p:nvSpPr>
        <p:spPr>
          <a:xfrm>
            <a:off x="7000892" y="3429000"/>
            <a:ext cx="2143108" cy="3600986"/>
          </a:xfrm>
          <a:prstGeom prst="rect">
            <a:avLst/>
          </a:prstGeom>
          <a:noFill/>
        </p:spPr>
        <p:txBody>
          <a:bodyPr wrap="square" rtlCol="0">
            <a:spAutoFit/>
          </a:bodyPr>
          <a:lstStyle/>
          <a:p>
            <a:r>
              <a:rPr lang="en-US" sz="1200" dirty="0"/>
              <a:t>CT of the dynamics of shock-counter shock contusion foci in the left parietal and right frontal lobes. CT dynamics.</a:t>
            </a:r>
          </a:p>
          <a:p>
            <a:r>
              <a:rPr lang="en-US" sz="1200" dirty="0"/>
              <a:t>A, B - upon admission.</a:t>
            </a:r>
          </a:p>
          <a:p>
            <a:r>
              <a:rPr lang="en-US" sz="1200" dirty="0"/>
              <a:t> C, D - after 37 days.</a:t>
            </a:r>
          </a:p>
          <a:p>
            <a:r>
              <a:rPr lang="en-US" sz="1200" dirty="0"/>
              <a:t>At the site of the shock focus, a site of local atrophy of the brain substance was formed, at the site of the anti-shock focus, a </a:t>
            </a:r>
            <a:r>
              <a:rPr lang="en-US" sz="1200" dirty="0" err="1"/>
              <a:t>heterodense</a:t>
            </a:r>
            <a:r>
              <a:rPr lang="en-US" sz="1200" dirty="0"/>
              <a:t> zone, reflecting the formation of a </a:t>
            </a:r>
            <a:r>
              <a:rPr lang="en-US" sz="1200" dirty="0" err="1"/>
              <a:t>cicatricial</a:t>
            </a:r>
            <a:r>
              <a:rPr lang="en-US" sz="1200" dirty="0"/>
              <a:t>-atrophic process.</a:t>
            </a:r>
            <a:br>
              <a:rPr lang="ru-RU" sz="1200" dirty="0"/>
            </a:br>
            <a:br>
              <a:rPr lang="ru-RU" dirty="0"/>
            </a:br>
            <a:endParaRPr lang="ru-RU" dirty="0"/>
          </a:p>
        </p:txBody>
      </p:sp>
      <p:cxnSp>
        <p:nvCxnSpPr>
          <p:cNvPr id="9" name="Прямая со стрелкой 8"/>
          <p:cNvCxnSpPr/>
          <p:nvPr/>
        </p:nvCxnSpPr>
        <p:spPr>
          <a:xfrm rot="16200000" flipV="1">
            <a:off x="3714744" y="4000504"/>
            <a:ext cx="357190" cy="71438"/>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1" name="Прямая со стрелкой 10"/>
          <p:cNvCxnSpPr/>
          <p:nvPr/>
        </p:nvCxnSpPr>
        <p:spPr>
          <a:xfrm rot="5400000" flipH="1" flipV="1">
            <a:off x="3714744" y="5643578"/>
            <a:ext cx="285752" cy="1588"/>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3" name="Прямая со стрелкой 12"/>
          <p:cNvCxnSpPr/>
          <p:nvPr/>
        </p:nvCxnSpPr>
        <p:spPr>
          <a:xfrm rot="16200000" flipH="1">
            <a:off x="6179355" y="4179099"/>
            <a:ext cx="214314" cy="142876"/>
          </a:xfrm>
          <a:prstGeom prst="straightConnector1">
            <a:avLst/>
          </a:prstGeom>
          <a:ln>
            <a:solidFill>
              <a:srgbClr val="FFFF00"/>
            </a:solidFill>
            <a:tailEnd type="arrow"/>
          </a:ln>
        </p:spPr>
        <p:style>
          <a:lnRef idx="1">
            <a:schemeClr val="accent1"/>
          </a:lnRef>
          <a:fillRef idx="0">
            <a:schemeClr val="accent1"/>
          </a:fillRef>
          <a:effectRef idx="0">
            <a:schemeClr val="accent1"/>
          </a:effectRef>
          <a:fontRef idx="minor">
            <a:schemeClr val="tx1"/>
          </a:fontRef>
        </p:style>
      </p:cxnSp>
      <p:cxnSp>
        <p:nvCxnSpPr>
          <p:cNvPr id="15" name="Прямая со стрелкой 14"/>
          <p:cNvCxnSpPr/>
          <p:nvPr/>
        </p:nvCxnSpPr>
        <p:spPr>
          <a:xfrm rot="16200000" flipH="1">
            <a:off x="6215074" y="5643578"/>
            <a:ext cx="285752" cy="142876"/>
          </a:xfrm>
          <a:prstGeom prst="straightConnector1">
            <a:avLst/>
          </a:prstGeom>
          <a:ln>
            <a:solidFill>
              <a:srgbClr val="FFFF00"/>
            </a:solidFill>
            <a:tailEnd type="arrow"/>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214282" y="1142984"/>
            <a:ext cx="8643998" cy="1323439"/>
          </a:xfrm>
          <a:prstGeom prst="rect">
            <a:avLst/>
          </a:prstGeom>
          <a:noFill/>
        </p:spPr>
        <p:txBody>
          <a:bodyPr wrap="square" rtlCol="0">
            <a:spAutoFit/>
          </a:bodyPr>
          <a:lstStyle/>
          <a:p>
            <a:r>
              <a:rPr lang="en-US" sz="1600"/>
              <a:t>The bruise is a wedge-shaped lesion with a base at the surface of the cortex and apex directed towards the center. Contusions can be diffuse, often multiple, rarely single. They are located in the cortical and subcortical zones. The shape of the injury, its character and anatomical distribution do not correspond to the vascular course, which distinguishes the injury from the characteristic picture of a heart attack.</a:t>
            </a:r>
            <a:endParaRPr lang="ru-RU" sz="1600" dirty="0"/>
          </a:p>
        </p:txBody>
      </p:sp>
      <p:sp>
        <p:nvSpPr>
          <p:cNvPr id="16" name="TextBox 15"/>
          <p:cNvSpPr txBox="1"/>
          <p:nvPr/>
        </p:nvSpPr>
        <p:spPr>
          <a:xfrm>
            <a:off x="214282" y="2500306"/>
            <a:ext cx="8715436" cy="830997"/>
          </a:xfrm>
          <a:prstGeom prst="rect">
            <a:avLst/>
          </a:prstGeom>
          <a:noFill/>
        </p:spPr>
        <p:txBody>
          <a:bodyPr wrap="square" rtlCol="0">
            <a:spAutoFit/>
          </a:bodyPr>
          <a:lstStyle/>
          <a:p>
            <a:r>
              <a:rPr lang="en-US" sz="1600"/>
              <a:t>There are areas of the brain that are prone to bruising: the bases of the frontal lobes, edges, bases and lateral surfaces of the temporal lobes. friction occurs in these zones when moving along the uneven surface of the base of the skull.</a:t>
            </a:r>
            <a:endParaRPr lang="ru-RU" sz="16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85786" y="59272"/>
            <a:ext cx="7215238" cy="369332"/>
          </a:xfrm>
          <a:prstGeom prst="rect">
            <a:avLst/>
          </a:prstGeom>
          <a:noFill/>
        </p:spPr>
        <p:txBody>
          <a:bodyPr wrap="square" rtlCol="0">
            <a:spAutoFit/>
          </a:bodyPr>
          <a:lstStyle/>
          <a:p>
            <a:pPr algn="ctr"/>
            <a:r>
              <a:rPr lang="en-US" b="1" dirty="0"/>
              <a:t>Diffuse axonal injury. ("Shearing injury«</a:t>
            </a:r>
            <a:r>
              <a:rPr lang="ru-RU" b="1" dirty="0"/>
              <a:t>)</a:t>
            </a:r>
          </a:p>
        </p:txBody>
      </p:sp>
      <p:pic>
        <p:nvPicPr>
          <p:cNvPr id="49154" name="Picture 2" descr="C:\Users\Дом\Desktop\работа Юля\медин\моя практика\slide_22.jpg"/>
          <p:cNvPicPr>
            <a:picLocks noChangeAspect="1" noChangeArrowheads="1"/>
          </p:cNvPicPr>
          <p:nvPr/>
        </p:nvPicPr>
        <p:blipFill>
          <a:blip r:embed="rId2"/>
          <a:srcRect/>
          <a:stretch>
            <a:fillRect/>
          </a:stretch>
        </p:blipFill>
        <p:spPr bwMode="auto">
          <a:xfrm>
            <a:off x="2557201" y="4149080"/>
            <a:ext cx="3672408" cy="2483721"/>
          </a:xfrm>
          <a:prstGeom prst="rect">
            <a:avLst/>
          </a:prstGeom>
          <a:noFill/>
        </p:spPr>
      </p:pic>
      <p:sp>
        <p:nvSpPr>
          <p:cNvPr id="5" name="TextBox 4"/>
          <p:cNvSpPr txBox="1"/>
          <p:nvPr/>
        </p:nvSpPr>
        <p:spPr>
          <a:xfrm>
            <a:off x="428596" y="428604"/>
            <a:ext cx="8286808" cy="3046988"/>
          </a:xfrm>
          <a:prstGeom prst="rect">
            <a:avLst/>
          </a:prstGeom>
          <a:noFill/>
        </p:spPr>
        <p:txBody>
          <a:bodyPr wrap="square" rtlCol="0">
            <a:spAutoFit/>
          </a:bodyPr>
          <a:lstStyle/>
          <a:p>
            <a:r>
              <a:rPr lang="en-US" sz="1600" dirty="0"/>
              <a:t>DAI occurs in almost 50% of patients with severe head trauma, and causes 35% of deaths. This is the most common cause of vegetative state and severe disability in TBI.    DAI is characterized by massive axonal destruction that occurs at the time of acceleration and deceleration injury.</a:t>
            </a:r>
            <a:endParaRPr lang="ru-RU" sz="1600" dirty="0"/>
          </a:p>
          <a:p>
            <a:r>
              <a:rPr lang="en-US" sz="1600" dirty="0"/>
              <a:t>This type of lesion occurs in specific areas of the brain:</a:t>
            </a:r>
            <a:endParaRPr lang="ru-RU" sz="1600" dirty="0"/>
          </a:p>
          <a:p>
            <a:r>
              <a:rPr lang="ru-RU" sz="1600" dirty="0"/>
              <a:t> 1. </a:t>
            </a:r>
            <a:r>
              <a:rPr lang="en-US" sz="1600" dirty="0"/>
              <a:t>Corpus callosum complex</a:t>
            </a:r>
          </a:p>
          <a:p>
            <a:r>
              <a:rPr lang="ru-RU" sz="1600" dirty="0"/>
              <a:t>2. </a:t>
            </a:r>
            <a:r>
              <a:rPr lang="en-US" sz="1600" dirty="0"/>
              <a:t>The junction of gray and white matter (since they have different density and adaptive capacity) in the parasagittal subcortical areas</a:t>
            </a:r>
          </a:p>
          <a:p>
            <a:r>
              <a:rPr lang="ru-RU" sz="1600" dirty="0"/>
              <a:t>3. </a:t>
            </a:r>
            <a:r>
              <a:rPr lang="en-US" sz="1600" dirty="0"/>
              <a:t>Deeply located (near the ventricles) white matter, especially in the frontal region in the corners of the ventricles, </a:t>
            </a:r>
            <a:r>
              <a:rPr lang="en-US" sz="1600" dirty="0" err="1"/>
              <a:t>hippocompal</a:t>
            </a:r>
            <a:r>
              <a:rPr lang="en-US" sz="1600" dirty="0"/>
              <a:t> and </a:t>
            </a:r>
            <a:r>
              <a:rPr lang="en-US" sz="1600" dirty="0" err="1"/>
              <a:t>parahippocampal</a:t>
            </a:r>
            <a:r>
              <a:rPr lang="en-US" sz="1600" dirty="0"/>
              <a:t> regions, brainstem and cerebellum.</a:t>
            </a:r>
          </a:p>
          <a:p>
            <a:r>
              <a:rPr lang="ru-RU" sz="1600" dirty="0"/>
              <a:t>4. </a:t>
            </a:r>
            <a:r>
              <a:rPr lang="en-US" sz="1600" dirty="0"/>
              <a:t>Therefore, these areas need to be investigated especially carefully in TBI</a:t>
            </a:r>
            <a:r>
              <a:rPr lang="ru-RU" sz="1600" dirty="0"/>
              <a:t>    2</a:t>
            </a:r>
          </a:p>
        </p:txBody>
      </p:sp>
      <p:sp>
        <p:nvSpPr>
          <p:cNvPr id="3" name="Прямоугольник 2"/>
          <p:cNvSpPr/>
          <p:nvPr/>
        </p:nvSpPr>
        <p:spPr>
          <a:xfrm>
            <a:off x="1410203" y="3610945"/>
            <a:ext cx="6597376" cy="523220"/>
          </a:xfrm>
          <a:prstGeom prst="rect">
            <a:avLst/>
          </a:prstGeom>
        </p:spPr>
        <p:txBody>
          <a:bodyPr wrap="square">
            <a:spAutoFit/>
          </a:bodyPr>
          <a:lstStyle/>
          <a:p>
            <a:r>
              <a:rPr lang="en-US" sz="1400" dirty="0"/>
              <a:t>Diffuse axonal damage occurs as a result of tension on the nerve tracts during acceleration (deceleration) and rotation of brain structures</a:t>
            </a:r>
            <a:endParaRPr lang="ru-RU" sz="1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par>
                                <p:cTn id="8" presetID="10" presetClass="entr" presetSubtype="0" fill="hold" nodeType="withEffect">
                                  <p:stCondLst>
                                    <p:cond delay="0"/>
                                  </p:stCondLst>
                                  <p:childTnLst>
                                    <p:set>
                                      <p:cBhvr>
                                        <p:cTn id="9" dur="1" fill="hold">
                                          <p:stCondLst>
                                            <p:cond delay="0"/>
                                          </p:stCondLst>
                                        </p:cTn>
                                        <p:tgtEl>
                                          <p:spTgt spid="49154"/>
                                        </p:tgtEl>
                                        <p:attrNameLst>
                                          <p:attrName>style.visibility</p:attrName>
                                        </p:attrNameLst>
                                      </p:cBhvr>
                                      <p:to>
                                        <p:strVal val="visible"/>
                                      </p:to>
                                    </p:set>
                                    <p:animEffect transition="in" filter="fade">
                                      <p:cBhvr>
                                        <p:cTn id="10" dur="2000"/>
                                        <p:tgtEl>
                                          <p:spTgt spid="491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285852" y="214290"/>
            <a:ext cx="7462612" cy="369332"/>
          </a:xfrm>
          <a:prstGeom prst="rect">
            <a:avLst/>
          </a:prstGeom>
          <a:noFill/>
        </p:spPr>
        <p:txBody>
          <a:bodyPr wrap="square" rtlCol="0">
            <a:spAutoFit/>
          </a:bodyPr>
          <a:lstStyle/>
          <a:p>
            <a:r>
              <a:rPr lang="en-US" b="1" dirty="0"/>
              <a:t>Diffuse axonal injury. ("Shearing injury")</a:t>
            </a:r>
            <a:endParaRPr lang="ru-RU" b="1" dirty="0"/>
          </a:p>
        </p:txBody>
      </p:sp>
      <p:sp>
        <p:nvSpPr>
          <p:cNvPr id="3" name="TextBox 2"/>
          <p:cNvSpPr txBox="1"/>
          <p:nvPr/>
        </p:nvSpPr>
        <p:spPr>
          <a:xfrm>
            <a:off x="428596" y="500042"/>
            <a:ext cx="8358246" cy="646331"/>
          </a:xfrm>
          <a:prstGeom prst="rect">
            <a:avLst/>
          </a:prstGeom>
          <a:noFill/>
        </p:spPr>
        <p:txBody>
          <a:bodyPr wrap="square" rtlCol="0">
            <a:spAutoFit/>
          </a:bodyPr>
          <a:lstStyle/>
          <a:p>
            <a:r>
              <a:rPr lang="en-US"/>
              <a:t>MRI is much more sensitive to DAP than CT, especially for non-hemorrhagic lesions</a:t>
            </a:r>
            <a:endParaRPr lang="ru-RU" dirty="0"/>
          </a:p>
        </p:txBody>
      </p:sp>
      <p:sp>
        <p:nvSpPr>
          <p:cNvPr id="5" name="TextBox 4"/>
          <p:cNvSpPr txBox="1"/>
          <p:nvPr/>
        </p:nvSpPr>
        <p:spPr>
          <a:xfrm>
            <a:off x="357158" y="1142984"/>
            <a:ext cx="8501122" cy="2308324"/>
          </a:xfrm>
          <a:prstGeom prst="rect">
            <a:avLst/>
          </a:prstGeom>
          <a:noFill/>
        </p:spPr>
        <p:txBody>
          <a:bodyPr wrap="square" rtlCol="0">
            <a:spAutoFit/>
          </a:bodyPr>
          <a:lstStyle/>
          <a:p>
            <a:r>
              <a:rPr lang="en-US" sz="1600" dirty="0"/>
              <a:t>On a computed tomogram (CT), DAP is characterized by an increase in brain volume of varying degrees (due to its edema, swelling, hyperemia) with compression of the lateral and third ventricles, subarachnoid </a:t>
            </a:r>
            <a:r>
              <a:rPr lang="en-US" sz="1600" dirty="0" err="1"/>
              <a:t>convexital</a:t>
            </a:r>
            <a:r>
              <a:rPr lang="en-US" sz="1600" dirty="0"/>
              <a:t> spaces, and cisterns of the base of the brain. In this case, small-focal hemorrhages are often detected in the white matter of the cerebral hemispheres, the corpus callosum, as well as in the subcortical and stem structures. </a:t>
            </a:r>
            <a:endParaRPr lang="ru-RU" sz="1600" dirty="0"/>
          </a:p>
          <a:p>
            <a:r>
              <a:rPr lang="en-US" sz="1600" dirty="0"/>
              <a:t>The most common finding on MRI is hyper-intense areas of different sizes on the border of gray and white matter, in a pair of ventricular zones, in the corpus callosum, in the brain stem. Subsequently, the intensity of their images decreases.</a:t>
            </a:r>
            <a:endParaRPr lang="ru-RU" sz="1600" dirty="0"/>
          </a:p>
        </p:txBody>
      </p:sp>
      <p:pic>
        <p:nvPicPr>
          <p:cNvPr id="50180" name="Picture 4" descr="Картинки по запросу ДАП головного мозга кт"/>
          <p:cNvPicPr>
            <a:picLocks noChangeAspect="1" noChangeArrowheads="1"/>
          </p:cNvPicPr>
          <p:nvPr/>
        </p:nvPicPr>
        <p:blipFill>
          <a:blip r:embed="rId2"/>
          <a:srcRect/>
          <a:stretch>
            <a:fillRect/>
          </a:stretch>
        </p:blipFill>
        <p:spPr bwMode="auto">
          <a:xfrm>
            <a:off x="195701" y="3717032"/>
            <a:ext cx="2786082" cy="2786081"/>
          </a:xfrm>
          <a:prstGeom prst="rect">
            <a:avLst/>
          </a:prstGeom>
          <a:noFill/>
        </p:spPr>
      </p:pic>
      <p:pic>
        <p:nvPicPr>
          <p:cNvPr id="50182" name="Picture 6" descr="https://radiographia.info/content/images/1091/584f53ffa86c6.jpg"/>
          <p:cNvPicPr>
            <a:picLocks noChangeAspect="1" noChangeArrowheads="1"/>
          </p:cNvPicPr>
          <p:nvPr/>
        </p:nvPicPr>
        <p:blipFill>
          <a:blip r:embed="rId3"/>
          <a:srcRect/>
          <a:stretch>
            <a:fillRect/>
          </a:stretch>
        </p:blipFill>
        <p:spPr bwMode="auto">
          <a:xfrm>
            <a:off x="5786413" y="3717033"/>
            <a:ext cx="3071867" cy="2786082"/>
          </a:xfrm>
          <a:prstGeom prst="rect">
            <a:avLst/>
          </a:prstGeom>
          <a:noFill/>
        </p:spPr>
      </p:pic>
      <p:sp>
        <p:nvSpPr>
          <p:cNvPr id="8" name="TextBox 7"/>
          <p:cNvSpPr txBox="1"/>
          <p:nvPr/>
        </p:nvSpPr>
        <p:spPr>
          <a:xfrm>
            <a:off x="3776875" y="6150881"/>
            <a:ext cx="1214446" cy="369332"/>
          </a:xfrm>
          <a:prstGeom prst="rect">
            <a:avLst/>
          </a:prstGeom>
          <a:noFill/>
        </p:spPr>
        <p:txBody>
          <a:bodyPr wrap="square" rtlCol="0">
            <a:spAutoFit/>
          </a:bodyPr>
          <a:lstStyle/>
          <a:p>
            <a:r>
              <a:rPr lang="en-US"/>
              <a:t>norm</a:t>
            </a:r>
            <a:endParaRPr lang="ru-RU" dirty="0"/>
          </a:p>
        </p:txBody>
      </p:sp>
      <p:pic>
        <p:nvPicPr>
          <p:cNvPr id="45060" name="Picture 4" descr="https://screenshotscdn.firefoxusercontent.com/images/2e5b5d8a-714d-4b81-8c0a-0cf29998d732.png"/>
          <p:cNvPicPr>
            <a:picLocks noChangeAspect="1" noChangeArrowheads="1"/>
          </p:cNvPicPr>
          <p:nvPr/>
        </p:nvPicPr>
        <p:blipFill>
          <a:blip r:embed="rId4"/>
          <a:srcRect/>
          <a:stretch>
            <a:fillRect/>
          </a:stretch>
        </p:blipFill>
        <p:spPr bwMode="auto">
          <a:xfrm>
            <a:off x="3178958" y="3642040"/>
            <a:ext cx="2357454" cy="2483747"/>
          </a:xfrm>
          <a:prstGeom prst="rect">
            <a:avLst/>
          </a:prstGeom>
          <a:noFill/>
        </p:spPr>
      </p:pic>
      <p:cxnSp>
        <p:nvCxnSpPr>
          <p:cNvPr id="10" name="Прямая со стрелкой 9"/>
          <p:cNvCxnSpPr/>
          <p:nvPr/>
        </p:nvCxnSpPr>
        <p:spPr>
          <a:xfrm rot="16200000" flipH="1">
            <a:off x="964381" y="4107661"/>
            <a:ext cx="214314" cy="142876"/>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2" name="Прямая со стрелкой 11"/>
          <p:cNvCxnSpPr/>
          <p:nvPr/>
        </p:nvCxnSpPr>
        <p:spPr>
          <a:xfrm rot="16200000" flipH="1">
            <a:off x="1000100" y="4643446"/>
            <a:ext cx="214314" cy="71438"/>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4" name="Прямая со стрелкой 13"/>
          <p:cNvCxnSpPr/>
          <p:nvPr/>
        </p:nvCxnSpPr>
        <p:spPr>
          <a:xfrm rot="16200000" flipH="1">
            <a:off x="785786" y="4714884"/>
            <a:ext cx="214314" cy="71438"/>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6" name="Прямая со стрелкой 15"/>
          <p:cNvCxnSpPr/>
          <p:nvPr/>
        </p:nvCxnSpPr>
        <p:spPr>
          <a:xfrm rot="10800000" flipV="1">
            <a:off x="2000232" y="4786322"/>
            <a:ext cx="214314" cy="71438"/>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8" name="Прямая со стрелкой 17"/>
          <p:cNvCxnSpPr/>
          <p:nvPr/>
        </p:nvCxnSpPr>
        <p:spPr>
          <a:xfrm>
            <a:off x="6858016" y="4572008"/>
            <a:ext cx="285752" cy="142876"/>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20" name="Прямая со стрелкой 19"/>
          <p:cNvCxnSpPr/>
          <p:nvPr/>
        </p:nvCxnSpPr>
        <p:spPr>
          <a:xfrm>
            <a:off x="6858016" y="4071942"/>
            <a:ext cx="357190" cy="285752"/>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7" name="Прямая со стрелкой 16"/>
          <p:cNvCxnSpPr/>
          <p:nvPr/>
        </p:nvCxnSpPr>
        <p:spPr>
          <a:xfrm rot="5400000">
            <a:off x="1714480" y="4143380"/>
            <a:ext cx="142876" cy="142876"/>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21" name="Прямая со стрелкой 20"/>
          <p:cNvCxnSpPr/>
          <p:nvPr/>
        </p:nvCxnSpPr>
        <p:spPr>
          <a:xfrm rot="10800000" flipV="1">
            <a:off x="2071670" y="4500570"/>
            <a:ext cx="285752" cy="71438"/>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250117" y="0"/>
            <a:ext cx="6215106" cy="369332"/>
          </a:xfrm>
          <a:prstGeom prst="rect">
            <a:avLst/>
          </a:prstGeom>
          <a:noFill/>
        </p:spPr>
        <p:txBody>
          <a:bodyPr wrap="square" rtlCol="0">
            <a:spAutoFit/>
          </a:bodyPr>
          <a:lstStyle/>
          <a:p>
            <a:pPr algn="ctr"/>
            <a:r>
              <a:rPr lang="en-US"/>
              <a:t>Child traumatic shaking syndrome</a:t>
            </a:r>
            <a:endParaRPr lang="ru-RU" dirty="0"/>
          </a:p>
        </p:txBody>
      </p:sp>
      <p:sp>
        <p:nvSpPr>
          <p:cNvPr id="4" name="TextBox 3"/>
          <p:cNvSpPr txBox="1"/>
          <p:nvPr/>
        </p:nvSpPr>
        <p:spPr>
          <a:xfrm>
            <a:off x="0" y="357166"/>
            <a:ext cx="9144000" cy="3939540"/>
          </a:xfrm>
          <a:prstGeom prst="rect">
            <a:avLst/>
          </a:prstGeom>
          <a:noFill/>
        </p:spPr>
        <p:txBody>
          <a:bodyPr wrap="square" rtlCol="0">
            <a:spAutoFit/>
          </a:bodyPr>
          <a:lstStyle/>
          <a:p>
            <a:r>
              <a:rPr lang="ru-RU" sz="1600" dirty="0"/>
              <a:t>   </a:t>
            </a:r>
            <a:r>
              <a:rPr lang="en-US" sz="1600" dirty="0"/>
              <a:t>Pediatric radiologist J. Caffey (1946) published an article in the American Radiological Journal on the study of the possible relationship of chronic subdural hematomas and fractures of tubular bones in newborns. In 1972, the same author described similar symptoms in a child beaten by his parents with a belt. In 1974 J. Caffey coined the term "whiplash shaken infant syndrome" (WSIS)</a:t>
            </a:r>
          </a:p>
          <a:p>
            <a:r>
              <a:rPr lang="en-US" sz="1600" dirty="0"/>
              <a:t>"baby", or shaken-baby syndrome SBS, which marked the beginning of numerous studies</a:t>
            </a:r>
            <a:r>
              <a:rPr lang="ru-RU" sz="1600" dirty="0"/>
              <a:t>.</a:t>
            </a:r>
          </a:p>
          <a:p>
            <a:r>
              <a:rPr lang="en-US" sz="1600" dirty="0"/>
              <a:t>This term was proposed to denote a complex of damage,</a:t>
            </a:r>
          </a:p>
          <a:p>
            <a:r>
              <a:rPr lang="en-US" sz="1600" dirty="0"/>
              <a:t>arising from shaking a child, spanking him or throwing him on any objects. According to J. </a:t>
            </a:r>
            <a:r>
              <a:rPr lang="en-US" sz="1600" dirty="0" err="1"/>
              <a:t>Cafey</a:t>
            </a:r>
            <a:r>
              <a:rPr lang="en-US" sz="1600" dirty="0"/>
              <a:t>, the shaking effect, sufficient for the development of venous subdural hematomas, can also occur when the child is tossed up, bounced on the parent's knee, the child rotates around the parent, somersaults, etc.</a:t>
            </a:r>
            <a:endParaRPr lang="ru-RU" sz="1600" dirty="0"/>
          </a:p>
          <a:p>
            <a:r>
              <a:rPr lang="en-US" dirty="0"/>
              <a:t>In total, about 27 cases of SBS syndrome are recorded in the world per 100 thousand babies.</a:t>
            </a:r>
          </a:p>
          <a:p>
            <a:r>
              <a:rPr lang="en-US" dirty="0"/>
              <a:t>            Studies carried out in England and the United States have revealed the following pattern: most often, fathers and stepfathers are the culprits of the shaking that led to the development of SBS in a child, followed by nannies and mothers.</a:t>
            </a:r>
            <a:endParaRPr lang="ru-RU" dirty="0"/>
          </a:p>
        </p:txBody>
      </p:sp>
      <p:pic>
        <p:nvPicPr>
          <p:cNvPr id="86020" name="Picture 4" descr="https://ic.pics.livejournal.com/laesus_de_liro/33475404/184464/184464_original.jpg"/>
          <p:cNvPicPr>
            <a:picLocks noChangeAspect="1" noChangeArrowheads="1"/>
          </p:cNvPicPr>
          <p:nvPr/>
        </p:nvPicPr>
        <p:blipFill>
          <a:blip r:embed="rId2"/>
          <a:srcRect/>
          <a:stretch>
            <a:fillRect/>
          </a:stretch>
        </p:blipFill>
        <p:spPr bwMode="auto">
          <a:xfrm>
            <a:off x="214282" y="4714884"/>
            <a:ext cx="5143536" cy="1718004"/>
          </a:xfrm>
          <a:prstGeom prst="rect">
            <a:avLst/>
          </a:prstGeom>
          <a:noFill/>
        </p:spPr>
      </p:pic>
      <p:pic>
        <p:nvPicPr>
          <p:cNvPr id="46082" name="Picture 2" descr="Механизм повреждений головного мозга при СТМ"/>
          <p:cNvPicPr>
            <a:picLocks noChangeAspect="1" noChangeArrowheads="1"/>
          </p:cNvPicPr>
          <p:nvPr/>
        </p:nvPicPr>
        <p:blipFill>
          <a:blip r:embed="rId3" cstate="print"/>
          <a:srcRect/>
          <a:stretch>
            <a:fillRect/>
          </a:stretch>
        </p:blipFill>
        <p:spPr bwMode="auto">
          <a:xfrm>
            <a:off x="5786446" y="4365103"/>
            <a:ext cx="3357554" cy="2492895"/>
          </a:xfrm>
          <a:prstGeom prst="rect">
            <a:avLst/>
          </a:prstGeom>
          <a:noFill/>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57158" y="0"/>
            <a:ext cx="8501122" cy="3693319"/>
          </a:xfrm>
          <a:prstGeom prst="rect">
            <a:avLst/>
          </a:prstGeom>
          <a:noFill/>
        </p:spPr>
        <p:txBody>
          <a:bodyPr wrap="square" rtlCol="0">
            <a:spAutoFit/>
          </a:bodyPr>
          <a:lstStyle/>
          <a:p>
            <a:r>
              <a:rPr lang="en-US" dirty="0"/>
              <a:t>Classical triad</a:t>
            </a:r>
            <a:endParaRPr lang="ru-RU" dirty="0"/>
          </a:p>
          <a:p>
            <a:r>
              <a:rPr lang="en-US" dirty="0"/>
              <a:t>1. Intracranial trauma (subdural hematoma, SAH, parenchymal injuries). Subdural hematoma occurs in approximately 90% of cases and is more often localized above the </a:t>
            </a:r>
            <a:r>
              <a:rPr lang="en-US" dirty="0" err="1"/>
              <a:t>convexital</a:t>
            </a:r>
            <a:r>
              <a:rPr lang="en-US" dirty="0"/>
              <a:t> surface of the brain. They can be both unilateral and bilateral, with a tendency to fill the posterior interhemispheric gap with blood on both sides of the sickle of the brain.</a:t>
            </a:r>
          </a:p>
          <a:p>
            <a:r>
              <a:rPr lang="en-US" dirty="0"/>
              <a:t>2. Brain edema</a:t>
            </a:r>
            <a:endParaRPr lang="ru-RU" dirty="0"/>
          </a:p>
          <a:p>
            <a:r>
              <a:rPr lang="en-US" dirty="0"/>
              <a:t>3. Hemorrhage in the retina. A feature of hemorrhagic retinopathy associated with STTR is the tendency to form diffuse hemorrhages in all layers and directions of the retina.</a:t>
            </a:r>
          </a:p>
          <a:p>
            <a:r>
              <a:rPr lang="en-US" dirty="0"/>
              <a:t>            Severe total hypoxic injury is the most common finding in concussion injuries in children, and diffuse axonal injury — the most accurate marker of acceleration-deceleration movement — is less common</a:t>
            </a:r>
            <a:endParaRPr lang="ru-RU" dirty="0"/>
          </a:p>
        </p:txBody>
      </p:sp>
      <p:pic>
        <p:nvPicPr>
          <p:cNvPr id="87041" name="Picture 1" descr="C:\Users\Дом\Desktop\работа Юля\медин\моя практика\32bc7356-3c0f-4dfa-a60c-c9aa391b7460.png"/>
          <p:cNvPicPr>
            <a:picLocks noChangeAspect="1" noChangeArrowheads="1"/>
          </p:cNvPicPr>
          <p:nvPr/>
        </p:nvPicPr>
        <p:blipFill>
          <a:blip r:embed="rId2"/>
          <a:srcRect/>
          <a:stretch>
            <a:fillRect/>
          </a:stretch>
        </p:blipFill>
        <p:spPr bwMode="auto">
          <a:xfrm>
            <a:off x="318184" y="3946896"/>
            <a:ext cx="2214578" cy="1964282"/>
          </a:xfrm>
          <a:prstGeom prst="rect">
            <a:avLst/>
          </a:prstGeom>
          <a:noFill/>
        </p:spPr>
      </p:pic>
      <p:pic>
        <p:nvPicPr>
          <p:cNvPr id="87042" name="Picture 2" descr="C:\Users\Дом\Desktop\работа Юля\медин\моя практика\19b8ef4c-cb3d-4aa7-a1bf-fec0d1c9167b.png"/>
          <p:cNvPicPr>
            <a:picLocks noChangeAspect="1" noChangeArrowheads="1"/>
          </p:cNvPicPr>
          <p:nvPr/>
        </p:nvPicPr>
        <p:blipFill>
          <a:blip r:embed="rId3"/>
          <a:srcRect/>
          <a:stretch>
            <a:fillRect/>
          </a:stretch>
        </p:blipFill>
        <p:spPr bwMode="auto">
          <a:xfrm>
            <a:off x="3143208" y="3863756"/>
            <a:ext cx="2286016" cy="2047422"/>
          </a:xfrm>
          <a:prstGeom prst="rect">
            <a:avLst/>
          </a:prstGeom>
          <a:noFill/>
        </p:spPr>
      </p:pic>
      <p:sp>
        <p:nvSpPr>
          <p:cNvPr id="5" name="TextBox 4"/>
          <p:cNvSpPr txBox="1"/>
          <p:nvPr/>
        </p:nvSpPr>
        <p:spPr>
          <a:xfrm>
            <a:off x="498903" y="6176228"/>
            <a:ext cx="1785950" cy="307777"/>
          </a:xfrm>
          <a:prstGeom prst="rect">
            <a:avLst/>
          </a:prstGeom>
          <a:solidFill>
            <a:schemeClr val="bg1"/>
          </a:solidFill>
        </p:spPr>
        <p:txBody>
          <a:bodyPr wrap="square" rtlCol="0">
            <a:spAutoFit/>
          </a:bodyPr>
          <a:lstStyle/>
          <a:p>
            <a:r>
              <a:rPr lang="en-US" sz="1400" dirty="0"/>
              <a:t>Retinal hemorrhage</a:t>
            </a:r>
            <a:endParaRPr lang="ru-RU" sz="1400" dirty="0"/>
          </a:p>
        </p:txBody>
      </p:sp>
      <p:sp>
        <p:nvSpPr>
          <p:cNvPr id="6" name="TextBox 5"/>
          <p:cNvSpPr txBox="1"/>
          <p:nvPr/>
        </p:nvSpPr>
        <p:spPr>
          <a:xfrm>
            <a:off x="3251998" y="6000831"/>
            <a:ext cx="1928826" cy="369332"/>
          </a:xfrm>
          <a:prstGeom prst="rect">
            <a:avLst/>
          </a:prstGeom>
          <a:solidFill>
            <a:schemeClr val="bg1"/>
          </a:solidFill>
        </p:spPr>
        <p:txBody>
          <a:bodyPr wrap="square" rtlCol="0">
            <a:spAutoFit/>
          </a:bodyPr>
          <a:lstStyle/>
          <a:p>
            <a:pPr algn="ctr"/>
            <a:r>
              <a:rPr lang="en-US" dirty="0"/>
              <a:t>Brain edema</a:t>
            </a:r>
          </a:p>
        </p:txBody>
      </p:sp>
      <p:pic>
        <p:nvPicPr>
          <p:cNvPr id="87043" name="Picture 3" descr="C:\Users\Дом\Desktop\работа Юля\медин\моя практика\сбс отек.png"/>
          <p:cNvPicPr>
            <a:picLocks noChangeAspect="1" noChangeArrowheads="1"/>
          </p:cNvPicPr>
          <p:nvPr/>
        </p:nvPicPr>
        <p:blipFill>
          <a:blip r:embed="rId4"/>
          <a:srcRect/>
          <a:stretch>
            <a:fillRect/>
          </a:stretch>
        </p:blipFill>
        <p:spPr bwMode="auto">
          <a:xfrm>
            <a:off x="6650116" y="3823424"/>
            <a:ext cx="2058809" cy="2087754"/>
          </a:xfrm>
          <a:prstGeom prst="rect">
            <a:avLst/>
          </a:prstGeom>
          <a:noFill/>
        </p:spPr>
      </p:pic>
      <p:sp>
        <p:nvSpPr>
          <p:cNvPr id="8" name="TextBox 7"/>
          <p:cNvSpPr txBox="1"/>
          <p:nvPr/>
        </p:nvSpPr>
        <p:spPr>
          <a:xfrm>
            <a:off x="6215042" y="6185497"/>
            <a:ext cx="2928958" cy="523220"/>
          </a:xfrm>
          <a:prstGeom prst="rect">
            <a:avLst/>
          </a:prstGeom>
          <a:solidFill>
            <a:schemeClr val="bg1"/>
          </a:solidFill>
        </p:spPr>
        <p:txBody>
          <a:bodyPr wrap="square" rtlCol="0">
            <a:spAutoFit/>
          </a:bodyPr>
          <a:lstStyle/>
          <a:p>
            <a:r>
              <a:rPr lang="en-US" sz="1400" dirty="0"/>
              <a:t>Swelling of the brain. Narrowing of liquor-containing spaces.</a:t>
            </a:r>
            <a:endParaRPr lang="ru-RU" sz="14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6" name="Picture 6" descr="Эпидуральная гематома"/>
          <p:cNvPicPr>
            <a:picLocks noChangeAspect="1" noChangeArrowheads="1"/>
          </p:cNvPicPr>
          <p:nvPr/>
        </p:nvPicPr>
        <p:blipFill>
          <a:blip r:embed="rId2"/>
          <a:srcRect/>
          <a:stretch>
            <a:fillRect/>
          </a:stretch>
        </p:blipFill>
        <p:spPr bwMode="auto">
          <a:xfrm>
            <a:off x="357157" y="3783448"/>
            <a:ext cx="1857388" cy="2079166"/>
          </a:xfrm>
          <a:prstGeom prst="rect">
            <a:avLst/>
          </a:prstGeom>
          <a:noFill/>
        </p:spPr>
      </p:pic>
      <p:pic>
        <p:nvPicPr>
          <p:cNvPr id="51208" name="Picture 8" descr="Субдуральная гематома"/>
          <p:cNvPicPr>
            <a:picLocks noChangeAspect="1" noChangeArrowheads="1"/>
          </p:cNvPicPr>
          <p:nvPr/>
        </p:nvPicPr>
        <p:blipFill>
          <a:blip r:embed="rId3"/>
          <a:srcRect/>
          <a:stretch>
            <a:fillRect/>
          </a:stretch>
        </p:blipFill>
        <p:spPr bwMode="auto">
          <a:xfrm>
            <a:off x="2486010" y="3767149"/>
            <a:ext cx="1814525" cy="2143140"/>
          </a:xfrm>
          <a:prstGeom prst="rect">
            <a:avLst/>
          </a:prstGeom>
          <a:noFill/>
        </p:spPr>
      </p:pic>
      <p:pic>
        <p:nvPicPr>
          <p:cNvPr id="51210" name="Picture 10" descr="Внутримозговая гематома"/>
          <p:cNvPicPr>
            <a:picLocks noChangeAspect="1" noChangeArrowheads="1"/>
          </p:cNvPicPr>
          <p:nvPr/>
        </p:nvPicPr>
        <p:blipFill>
          <a:blip r:embed="rId4"/>
          <a:srcRect/>
          <a:stretch>
            <a:fillRect/>
          </a:stretch>
        </p:blipFill>
        <p:spPr bwMode="auto">
          <a:xfrm>
            <a:off x="7215206" y="3500438"/>
            <a:ext cx="1714512" cy="1963182"/>
          </a:xfrm>
          <a:prstGeom prst="rect">
            <a:avLst/>
          </a:prstGeom>
          <a:noFill/>
        </p:spPr>
      </p:pic>
      <p:sp>
        <p:nvSpPr>
          <p:cNvPr id="7" name="TextBox 6"/>
          <p:cNvSpPr txBox="1"/>
          <p:nvPr/>
        </p:nvSpPr>
        <p:spPr>
          <a:xfrm>
            <a:off x="428596" y="6143644"/>
            <a:ext cx="1643074" cy="276999"/>
          </a:xfrm>
          <a:prstGeom prst="rect">
            <a:avLst/>
          </a:prstGeom>
          <a:noFill/>
        </p:spPr>
        <p:txBody>
          <a:bodyPr wrap="square" rtlCol="0">
            <a:spAutoFit/>
          </a:bodyPr>
          <a:lstStyle/>
          <a:p>
            <a:r>
              <a:rPr lang="en-US" sz="1200"/>
              <a:t>epidural hematoma</a:t>
            </a:r>
            <a:endParaRPr lang="ru-RU" sz="1200" dirty="0"/>
          </a:p>
        </p:txBody>
      </p:sp>
      <p:sp>
        <p:nvSpPr>
          <p:cNvPr id="8" name="TextBox 7"/>
          <p:cNvSpPr txBox="1"/>
          <p:nvPr/>
        </p:nvSpPr>
        <p:spPr>
          <a:xfrm>
            <a:off x="2551692" y="6151409"/>
            <a:ext cx="1928826" cy="276999"/>
          </a:xfrm>
          <a:prstGeom prst="rect">
            <a:avLst/>
          </a:prstGeom>
          <a:noFill/>
        </p:spPr>
        <p:txBody>
          <a:bodyPr wrap="square" rtlCol="0">
            <a:spAutoFit/>
          </a:bodyPr>
          <a:lstStyle/>
          <a:p>
            <a:r>
              <a:rPr lang="en-US" sz="1200"/>
              <a:t>subdural hematoma</a:t>
            </a:r>
            <a:endParaRPr lang="ru-RU" sz="1200" dirty="0"/>
          </a:p>
        </p:txBody>
      </p:sp>
      <p:sp>
        <p:nvSpPr>
          <p:cNvPr id="9" name="TextBox 8"/>
          <p:cNvSpPr txBox="1"/>
          <p:nvPr/>
        </p:nvSpPr>
        <p:spPr>
          <a:xfrm>
            <a:off x="7500958" y="5572140"/>
            <a:ext cx="1428760" cy="461665"/>
          </a:xfrm>
          <a:prstGeom prst="rect">
            <a:avLst/>
          </a:prstGeom>
          <a:noFill/>
        </p:spPr>
        <p:txBody>
          <a:bodyPr wrap="square" rtlCol="0">
            <a:spAutoFit/>
          </a:bodyPr>
          <a:lstStyle/>
          <a:p>
            <a:r>
              <a:rPr lang="en-US" sz="1200"/>
              <a:t>intracerebral hematoma</a:t>
            </a:r>
            <a:endParaRPr lang="ru-RU" sz="1200" dirty="0"/>
          </a:p>
        </p:txBody>
      </p:sp>
      <p:sp>
        <p:nvSpPr>
          <p:cNvPr id="10" name="TextBox 9"/>
          <p:cNvSpPr txBox="1"/>
          <p:nvPr/>
        </p:nvSpPr>
        <p:spPr>
          <a:xfrm>
            <a:off x="214282" y="285728"/>
            <a:ext cx="8532472" cy="3108543"/>
          </a:xfrm>
          <a:prstGeom prst="rect">
            <a:avLst/>
          </a:prstGeom>
          <a:noFill/>
        </p:spPr>
        <p:txBody>
          <a:bodyPr wrap="square" rtlCol="0">
            <a:spAutoFit/>
          </a:bodyPr>
          <a:lstStyle/>
          <a:p>
            <a:br>
              <a:rPr lang="ru-RU" sz="1600" dirty="0"/>
            </a:br>
            <a:r>
              <a:rPr lang="en-US" sz="1600" dirty="0"/>
              <a:t>Depending on the anatomical relationship of the bones of the skull and the dura mater, the following types of traumatic intracranial hematomas are distinguished:</a:t>
            </a:r>
            <a:endParaRPr lang="ru-RU" sz="1600" dirty="0"/>
          </a:p>
          <a:p>
            <a:r>
              <a:rPr lang="en-US" sz="1600" dirty="0"/>
              <a:t> 1. epidural hematomas that are located above the dura mater, are limited by cranial sutures, have a biconvex shape, </a:t>
            </a:r>
            <a:r>
              <a:rPr lang="en-US" sz="1600" dirty="0" err="1"/>
              <a:t>hyperdense</a:t>
            </a:r>
            <a:r>
              <a:rPr lang="en-US" sz="1600" dirty="0"/>
              <a:t> density and clear boundaries.</a:t>
            </a:r>
            <a:endParaRPr lang="ru-RU" sz="1600" dirty="0"/>
          </a:p>
          <a:p>
            <a:r>
              <a:rPr lang="en-US" sz="1600" dirty="0"/>
              <a:t>2.subdural hematomas</a:t>
            </a:r>
          </a:p>
          <a:p>
            <a:r>
              <a:rPr lang="en-US" sz="1600" dirty="0"/>
              <a:t>- formed between the dura mater and arachnoid, on CT they look like a crescent zone, often extending to the entire hemisphere</a:t>
            </a:r>
          </a:p>
          <a:p>
            <a:r>
              <a:rPr lang="en-US" sz="1600" dirty="0"/>
              <a:t>3.Subarachnoid hemorrhage on CT is defined as increased density of grooves and cisterns.</a:t>
            </a:r>
          </a:p>
          <a:p>
            <a:r>
              <a:rPr lang="en-US" sz="1600" dirty="0"/>
              <a:t>4. intracerebral hematomas</a:t>
            </a:r>
            <a:endParaRPr lang="en-US" dirty="0"/>
          </a:p>
          <a:p>
            <a:r>
              <a:rPr lang="en-US" dirty="0"/>
              <a:t>- </a:t>
            </a:r>
            <a:r>
              <a:rPr lang="en-US" sz="1600" dirty="0"/>
              <a:t>located in the substance of the brain, on CT they have a rounded or irregular shape of increased dense</a:t>
            </a:r>
            <a:endParaRPr lang="ru-RU" sz="1600" dirty="0"/>
          </a:p>
        </p:txBody>
      </p:sp>
      <p:sp>
        <p:nvSpPr>
          <p:cNvPr id="11" name="TextBox 10"/>
          <p:cNvSpPr txBox="1"/>
          <p:nvPr/>
        </p:nvSpPr>
        <p:spPr>
          <a:xfrm>
            <a:off x="0" y="1"/>
            <a:ext cx="8532440" cy="369332"/>
          </a:xfrm>
          <a:prstGeom prst="rect">
            <a:avLst/>
          </a:prstGeom>
          <a:noFill/>
        </p:spPr>
        <p:txBody>
          <a:bodyPr wrap="square" rtlCol="0">
            <a:spAutoFit/>
          </a:bodyPr>
          <a:lstStyle/>
          <a:p>
            <a:pPr algn="ctr"/>
            <a:r>
              <a:rPr lang="en-US" b="1" dirty="0"/>
              <a:t>Traumatic intracranial hematomas</a:t>
            </a:r>
            <a:endParaRPr lang="ru-RU" b="1" dirty="0"/>
          </a:p>
        </p:txBody>
      </p:sp>
      <p:sp>
        <p:nvSpPr>
          <p:cNvPr id="12" name="TextBox 11"/>
          <p:cNvSpPr txBox="1"/>
          <p:nvPr/>
        </p:nvSpPr>
        <p:spPr>
          <a:xfrm>
            <a:off x="4572000" y="5643578"/>
            <a:ext cx="2786082" cy="1015663"/>
          </a:xfrm>
          <a:prstGeom prst="rect">
            <a:avLst/>
          </a:prstGeom>
          <a:noFill/>
        </p:spPr>
        <p:txBody>
          <a:bodyPr wrap="square" rtlCol="0">
            <a:spAutoFit/>
          </a:bodyPr>
          <a:lstStyle/>
          <a:p>
            <a:pPr algn="ctr"/>
            <a:r>
              <a:rPr lang="en-US" sz="1200"/>
              <a:t>the density of the contents of the Sylvian clefts is different - on the right is much greater due to the fact that the right Sylvian cleft contains hyperdense blood</a:t>
            </a:r>
            <a:endParaRPr lang="ru-RU" sz="1200" dirty="0"/>
          </a:p>
        </p:txBody>
      </p:sp>
      <p:pic>
        <p:nvPicPr>
          <p:cNvPr id="43012" name="Picture 4" descr="https://secondopinions.ru/wp-content/uploads/2017/07/ase018-300x300.jpg"/>
          <p:cNvPicPr>
            <a:picLocks noChangeAspect="1" noChangeArrowheads="1"/>
          </p:cNvPicPr>
          <p:nvPr/>
        </p:nvPicPr>
        <p:blipFill>
          <a:blip r:embed="rId5"/>
          <a:srcRect/>
          <a:stretch>
            <a:fillRect/>
          </a:stretch>
        </p:blipFill>
        <p:spPr bwMode="auto">
          <a:xfrm>
            <a:off x="4678363" y="3500438"/>
            <a:ext cx="2357454" cy="1947867"/>
          </a:xfrm>
          <a:prstGeom prst="rect">
            <a:avLst/>
          </a:prstGeom>
          <a:noFill/>
        </p:spPr>
      </p:pic>
      <p:cxnSp>
        <p:nvCxnSpPr>
          <p:cNvPr id="14" name="Прямая со стрелкой 13"/>
          <p:cNvCxnSpPr/>
          <p:nvPr/>
        </p:nvCxnSpPr>
        <p:spPr>
          <a:xfrm rot="10800000">
            <a:off x="928662" y="5286388"/>
            <a:ext cx="357190" cy="142876"/>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6" name="Прямая со стрелкой 15"/>
          <p:cNvCxnSpPr/>
          <p:nvPr/>
        </p:nvCxnSpPr>
        <p:spPr>
          <a:xfrm rot="5400000">
            <a:off x="821505" y="4464851"/>
            <a:ext cx="285752" cy="214314"/>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8" name="Прямая со стрелкой 17"/>
          <p:cNvCxnSpPr/>
          <p:nvPr/>
        </p:nvCxnSpPr>
        <p:spPr>
          <a:xfrm>
            <a:off x="3571868" y="3929066"/>
            <a:ext cx="285752" cy="142876"/>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20" name="Прямая со стрелкой 19"/>
          <p:cNvCxnSpPr/>
          <p:nvPr/>
        </p:nvCxnSpPr>
        <p:spPr>
          <a:xfrm>
            <a:off x="3571868" y="4429132"/>
            <a:ext cx="214314" cy="1588"/>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22" name="Прямая со стрелкой 21"/>
          <p:cNvCxnSpPr/>
          <p:nvPr/>
        </p:nvCxnSpPr>
        <p:spPr>
          <a:xfrm flipV="1">
            <a:off x="3679025" y="5463993"/>
            <a:ext cx="214314" cy="142876"/>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24" name="Прямая со стрелкой 23"/>
          <p:cNvCxnSpPr/>
          <p:nvPr/>
        </p:nvCxnSpPr>
        <p:spPr>
          <a:xfrm rot="5400000" flipH="1" flipV="1">
            <a:off x="3679025" y="5107793"/>
            <a:ext cx="285752" cy="214314"/>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26" name="Прямая со стрелкой 25"/>
          <p:cNvCxnSpPr/>
          <p:nvPr/>
        </p:nvCxnSpPr>
        <p:spPr>
          <a:xfrm rot="5400000">
            <a:off x="5072066" y="4286256"/>
            <a:ext cx="285752" cy="1588"/>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28" name="Прямая со стрелкой 27"/>
          <p:cNvCxnSpPr/>
          <p:nvPr/>
        </p:nvCxnSpPr>
        <p:spPr>
          <a:xfrm rot="16200000" flipV="1">
            <a:off x="4964909" y="4679165"/>
            <a:ext cx="214314" cy="142876"/>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30" name="Прямая со стрелкой 29"/>
          <p:cNvCxnSpPr/>
          <p:nvPr/>
        </p:nvCxnSpPr>
        <p:spPr>
          <a:xfrm flipV="1">
            <a:off x="7643834" y="4143380"/>
            <a:ext cx="142876" cy="71438"/>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32" name="Прямая со стрелкой 31"/>
          <p:cNvCxnSpPr/>
          <p:nvPr/>
        </p:nvCxnSpPr>
        <p:spPr>
          <a:xfrm rot="10800000">
            <a:off x="8143900" y="4000504"/>
            <a:ext cx="142876" cy="1588"/>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2000"/>
                                        <p:tgtEl>
                                          <p:spTgt spid="10"/>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2000"/>
                                        <p:tgtEl>
                                          <p:spTgt spid="7"/>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2000"/>
                                        <p:tgtEl>
                                          <p:spTgt spid="8"/>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2"/>
                                        </p:tgtEl>
                                        <p:attrNameLst>
                                          <p:attrName>style.visibility</p:attrName>
                                        </p:attrNameLst>
                                      </p:cBhvr>
                                      <p:to>
                                        <p:strVal val="visible"/>
                                      </p:to>
                                    </p:set>
                                    <p:animEffect transition="in" filter="fade">
                                      <p:cBhvr>
                                        <p:cTn id="16" dur="2000"/>
                                        <p:tgtEl>
                                          <p:spTgt spid="12"/>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2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10" grpId="0"/>
      <p:bldP spid="12"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idx="4294967295"/>
          </p:nvPr>
        </p:nvSpPr>
        <p:spPr>
          <a:xfrm>
            <a:off x="1346200" y="357188"/>
            <a:ext cx="7797800" cy="857250"/>
          </a:xfrm>
        </p:spPr>
        <p:txBody>
          <a:bodyPr/>
          <a:lstStyle/>
          <a:p>
            <a:pPr algn="ctr"/>
            <a:r>
              <a:rPr lang="en-US" sz="2800" dirty="0">
                <a:solidFill>
                  <a:schemeClr val="tx1"/>
                </a:solidFill>
              </a:rPr>
              <a:t>Emergency diagnostics in pulmonology</a:t>
            </a:r>
            <a:endParaRPr lang="uk-UA" sz="2800" dirty="0">
              <a:solidFill>
                <a:schemeClr val="tx1"/>
              </a:solidFill>
            </a:endParaRPr>
          </a:p>
        </p:txBody>
      </p:sp>
      <p:sp>
        <p:nvSpPr>
          <p:cNvPr id="3" name="Объект 2"/>
          <p:cNvSpPr>
            <a:spLocks noGrp="1"/>
          </p:cNvSpPr>
          <p:nvPr>
            <p:ph idx="4294967295"/>
          </p:nvPr>
        </p:nvSpPr>
        <p:spPr>
          <a:xfrm>
            <a:off x="539552" y="1214438"/>
            <a:ext cx="8604448" cy="5548312"/>
          </a:xfrm>
        </p:spPr>
        <p:txBody>
          <a:bodyPr>
            <a:normAutofit/>
          </a:bodyPr>
          <a:lstStyle/>
          <a:p>
            <a:r>
              <a:rPr lang="en-US" dirty="0"/>
              <a:t>Injury to chest organs with / or without lung injury</a:t>
            </a:r>
          </a:p>
          <a:p>
            <a:r>
              <a:rPr lang="en-US" dirty="0"/>
              <a:t> (chest air leak syndrome)</a:t>
            </a:r>
          </a:p>
          <a:p>
            <a:r>
              <a:rPr lang="en-US" dirty="0"/>
              <a:t> (shock lung)</a:t>
            </a:r>
          </a:p>
          <a:p>
            <a:r>
              <a:rPr lang="en-US" dirty="0"/>
              <a:t>Pulmonary edema</a:t>
            </a:r>
          </a:p>
          <a:p>
            <a:r>
              <a:rPr lang="en-US" dirty="0"/>
              <a:t>TELA</a:t>
            </a:r>
          </a:p>
          <a:p>
            <a:r>
              <a:rPr lang="en-US" dirty="0"/>
              <a:t>Aspiration syndrome (foreign body of the bronchi and lungs, drowning).</a:t>
            </a:r>
          </a:p>
          <a:p>
            <a:r>
              <a:rPr lang="en-US" dirty="0"/>
              <a:t>Damage to the aorta.</a:t>
            </a:r>
          </a:p>
          <a:p>
            <a:r>
              <a:rPr lang="en-US" dirty="0"/>
              <a:t>Damage to the diaphragm and esophagus.</a:t>
            </a:r>
            <a:endParaRPr lang="ru-RU" sz="1800" dirty="0"/>
          </a:p>
          <a:p>
            <a:endParaRPr lang="uk-UA" sz="1800" dirty="0"/>
          </a:p>
        </p:txBody>
      </p:sp>
    </p:spTree>
    <p:extLst>
      <p:ext uri="{BB962C8B-B14F-4D97-AF65-F5344CB8AC3E}">
        <p14:creationId xmlns:p14="http://schemas.microsoft.com/office/powerpoint/2010/main" val="277957597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00166" y="214290"/>
            <a:ext cx="6429420" cy="461665"/>
          </a:xfrm>
          <a:prstGeom prst="rect">
            <a:avLst/>
          </a:prstGeom>
          <a:noFill/>
        </p:spPr>
        <p:txBody>
          <a:bodyPr wrap="square" rtlCol="0">
            <a:spAutoFit/>
          </a:bodyPr>
          <a:lstStyle/>
          <a:p>
            <a:pPr algn="ctr"/>
            <a:r>
              <a:rPr lang="en-US" sz="2400" b="1" dirty="0"/>
              <a:t>Chest injury</a:t>
            </a:r>
            <a:endParaRPr lang="ru-RU" sz="2400" b="1" dirty="0"/>
          </a:p>
        </p:txBody>
      </p:sp>
      <p:sp>
        <p:nvSpPr>
          <p:cNvPr id="3" name="TextBox 2"/>
          <p:cNvSpPr txBox="1"/>
          <p:nvPr/>
        </p:nvSpPr>
        <p:spPr>
          <a:xfrm>
            <a:off x="404133" y="782404"/>
            <a:ext cx="8429684" cy="923330"/>
          </a:xfrm>
          <a:prstGeom prst="rect">
            <a:avLst/>
          </a:prstGeom>
          <a:noFill/>
        </p:spPr>
        <p:txBody>
          <a:bodyPr wrap="square" rtlCol="0">
            <a:spAutoFit/>
          </a:bodyPr>
          <a:lstStyle/>
          <a:p>
            <a:r>
              <a:rPr lang="en-US"/>
              <a:t>- This is damage to her skeleton (fractures of the ribs, sternum, clavicle, shoulder blades, thoracic vertebrae), soft tissues and internal organs (lungs, trachea, bronchi, esophagus, diaphragm, heart, large vessels, pericardium).</a:t>
            </a:r>
            <a:endParaRPr lang="ru-RU" dirty="0"/>
          </a:p>
        </p:txBody>
      </p:sp>
      <p:sp>
        <p:nvSpPr>
          <p:cNvPr id="4" name="TextBox 3"/>
          <p:cNvSpPr txBox="1"/>
          <p:nvPr/>
        </p:nvSpPr>
        <p:spPr>
          <a:xfrm>
            <a:off x="500034" y="1912282"/>
            <a:ext cx="8429684" cy="646331"/>
          </a:xfrm>
          <a:prstGeom prst="rect">
            <a:avLst/>
          </a:prstGeom>
          <a:noFill/>
        </p:spPr>
        <p:txBody>
          <a:bodyPr wrap="square" rtlCol="0">
            <a:spAutoFit/>
          </a:bodyPr>
          <a:lstStyle/>
          <a:p>
            <a:r>
              <a:rPr lang="en-US"/>
              <a:t>The most common clinical symptoms include pain, shortness of breath, pallor of the skin, sweating, increased heart rate, collapse</a:t>
            </a:r>
            <a:endParaRPr lang="ru-RU" dirty="0"/>
          </a:p>
        </p:txBody>
      </p:sp>
      <p:pic>
        <p:nvPicPr>
          <p:cNvPr id="40962" name="Picture 2" descr="http://tookdress.com/images/Lechenie/yshib-grydnoii-kletki.jpg"/>
          <p:cNvPicPr>
            <a:picLocks noChangeAspect="1" noChangeArrowheads="1"/>
          </p:cNvPicPr>
          <p:nvPr/>
        </p:nvPicPr>
        <p:blipFill>
          <a:blip r:embed="rId2"/>
          <a:srcRect/>
          <a:stretch>
            <a:fillRect/>
          </a:stretch>
        </p:blipFill>
        <p:spPr bwMode="auto">
          <a:xfrm>
            <a:off x="2285984" y="2857495"/>
            <a:ext cx="5500726" cy="3667151"/>
          </a:xfrm>
          <a:prstGeom prst="rect">
            <a:avLst/>
          </a:prstGeom>
          <a:noFill/>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42910" y="0"/>
            <a:ext cx="7286676" cy="369332"/>
          </a:xfrm>
          <a:prstGeom prst="rect">
            <a:avLst/>
          </a:prstGeom>
          <a:noFill/>
        </p:spPr>
        <p:txBody>
          <a:bodyPr wrap="square" rtlCol="0">
            <a:spAutoFit/>
          </a:bodyPr>
          <a:lstStyle/>
          <a:p>
            <a:pPr algn="ctr"/>
            <a:r>
              <a:rPr lang="en-US"/>
              <a:t>Classification of closed injuries and chest injuries</a:t>
            </a:r>
            <a:endParaRPr lang="ru-RU" dirty="0"/>
          </a:p>
        </p:txBody>
      </p:sp>
      <p:sp>
        <p:nvSpPr>
          <p:cNvPr id="3" name="TextBox 2"/>
          <p:cNvSpPr txBox="1"/>
          <p:nvPr/>
        </p:nvSpPr>
        <p:spPr>
          <a:xfrm>
            <a:off x="179512" y="386397"/>
            <a:ext cx="8715436" cy="6463308"/>
          </a:xfrm>
          <a:prstGeom prst="rect">
            <a:avLst/>
          </a:prstGeom>
          <a:noFill/>
        </p:spPr>
        <p:txBody>
          <a:bodyPr wrap="square" rtlCol="0">
            <a:spAutoFit/>
          </a:bodyPr>
          <a:lstStyle/>
          <a:p>
            <a:endParaRPr lang="en-US" sz="1200" dirty="0"/>
          </a:p>
          <a:p>
            <a:r>
              <a:rPr lang="en-US" sz="1200" dirty="0"/>
              <a:t>Closed damage.</a:t>
            </a:r>
          </a:p>
          <a:p>
            <a:r>
              <a:rPr lang="en-US" sz="1200" dirty="0"/>
              <a:t>I</a:t>
            </a:r>
            <a:r>
              <a:rPr lang="ru-RU" sz="1200" dirty="0"/>
              <a:t>.</a:t>
            </a:r>
            <a:r>
              <a:rPr lang="en-US" sz="1200" dirty="0"/>
              <a:t> Without damage to internal organs</a:t>
            </a:r>
          </a:p>
          <a:p>
            <a:r>
              <a:rPr lang="en-US" sz="1200" dirty="0"/>
              <a:t>No bone damage</a:t>
            </a:r>
          </a:p>
          <a:p>
            <a:r>
              <a:rPr lang="en-US" sz="1200" dirty="0"/>
              <a:t>With bone damage (no paradoxical or paradoxical chest movements</a:t>
            </a:r>
            <a:r>
              <a:rPr lang="ru-RU" sz="1200" dirty="0"/>
              <a:t>)</a:t>
            </a:r>
          </a:p>
          <a:p>
            <a:pPr marL="342900" indent="-342900"/>
            <a:endParaRPr lang="ru-RU" sz="1200" dirty="0"/>
          </a:p>
          <a:p>
            <a:pPr marL="342900" indent="-342900"/>
            <a:r>
              <a:rPr lang="en-US" sz="1200" dirty="0"/>
              <a:t>Wounds.</a:t>
            </a:r>
          </a:p>
          <a:p>
            <a:pPr marL="342900" indent="-342900"/>
            <a:r>
              <a:rPr lang="en-US" sz="1200" dirty="0"/>
              <a:t>I</a:t>
            </a:r>
            <a:r>
              <a:rPr lang="ru-RU" sz="1200" dirty="0"/>
              <a:t>.</a:t>
            </a:r>
            <a:r>
              <a:rPr lang="en-US" sz="1200" dirty="0"/>
              <a:t> Non-penetrating wounds (blind and through).</a:t>
            </a:r>
          </a:p>
          <a:p>
            <a:pPr marL="342900" indent="-342900"/>
            <a:r>
              <a:rPr lang="en-US" sz="1200" dirty="0"/>
              <a:t>No damage to internal organs (no damage to bones, damage to bones)</a:t>
            </a:r>
          </a:p>
          <a:p>
            <a:pPr marL="342900" indent="-342900"/>
            <a:r>
              <a:rPr lang="en-US" sz="1200" dirty="0"/>
              <a:t>With damage to internal organs</a:t>
            </a:r>
          </a:p>
          <a:p>
            <a:pPr marL="342900" indent="-342900"/>
            <a:r>
              <a:rPr lang="en-US" sz="1200" dirty="0"/>
              <a:t>          - without </a:t>
            </a:r>
            <a:r>
              <a:rPr lang="en-US" sz="1200" dirty="0" err="1"/>
              <a:t>hemothorax</a:t>
            </a:r>
            <a:r>
              <a:rPr lang="en-US" sz="1200" dirty="0"/>
              <a:t>, with small and medium </a:t>
            </a:r>
            <a:r>
              <a:rPr lang="en-US" sz="1200" dirty="0" err="1"/>
              <a:t>hemothorax</a:t>
            </a:r>
            <a:endParaRPr lang="en-US" sz="1200" dirty="0"/>
          </a:p>
          <a:p>
            <a:pPr marL="342900" indent="-342900"/>
            <a:r>
              <a:rPr lang="en-US" sz="1200" dirty="0"/>
              <a:t>          - with a large </a:t>
            </a:r>
            <a:r>
              <a:rPr lang="en-US" sz="1200" dirty="0" err="1"/>
              <a:t>hemothorax</a:t>
            </a:r>
            <a:r>
              <a:rPr lang="ru-RU" sz="1200" dirty="0"/>
              <a:t> </a:t>
            </a:r>
            <a:endParaRPr lang="en-US" sz="1200" dirty="0"/>
          </a:p>
          <a:p>
            <a:pPr marL="342900" indent="-342900"/>
            <a:r>
              <a:rPr lang="en-US" sz="1200" dirty="0"/>
              <a:t>II</a:t>
            </a:r>
            <a:r>
              <a:rPr lang="ru-RU" sz="1200" dirty="0"/>
              <a:t>.</a:t>
            </a:r>
            <a:r>
              <a:rPr lang="en-US" sz="1200" dirty="0"/>
              <a:t> Penetrating wounds (blind and through).</a:t>
            </a:r>
          </a:p>
          <a:p>
            <a:pPr marL="342900" indent="-342900"/>
            <a:r>
              <a:rPr lang="en-US" sz="1200" dirty="0"/>
              <a:t>1.With injury to the pleura and lung (without </a:t>
            </a:r>
            <a:r>
              <a:rPr lang="en-US" sz="1200" dirty="0" err="1"/>
              <a:t>hemothorax</a:t>
            </a:r>
            <a:r>
              <a:rPr lang="en-US" sz="1200" dirty="0"/>
              <a:t>, with small, medium and large </a:t>
            </a:r>
            <a:r>
              <a:rPr lang="en-US" sz="1200" dirty="0" err="1"/>
              <a:t>hemothorax</a:t>
            </a:r>
            <a:r>
              <a:rPr lang="en-US" sz="1200" dirty="0"/>
              <a:t>)</a:t>
            </a:r>
          </a:p>
          <a:p>
            <a:pPr marL="342900" indent="-342900"/>
            <a:r>
              <a:rPr lang="en-US" sz="1200" dirty="0"/>
              <a:t>A) without open pneumothorax</a:t>
            </a:r>
          </a:p>
          <a:p>
            <a:pPr marL="342900" indent="-342900"/>
            <a:r>
              <a:rPr lang="en-US" sz="1200" dirty="0"/>
              <a:t>B) with open pneumothorax</a:t>
            </a:r>
          </a:p>
          <a:p>
            <a:pPr marL="342900" indent="-342900"/>
            <a:r>
              <a:rPr lang="en-US" sz="1200" dirty="0"/>
              <a:t>B) with </a:t>
            </a:r>
            <a:r>
              <a:rPr lang="en-US" sz="1200" dirty="0" err="1"/>
              <a:t>valvular</a:t>
            </a:r>
            <a:r>
              <a:rPr lang="en-US" sz="1200" dirty="0"/>
              <a:t> pneumothorax</a:t>
            </a:r>
            <a:endParaRPr lang="ru-RU" sz="1200" dirty="0"/>
          </a:p>
          <a:p>
            <a:pPr marL="342900" indent="-342900"/>
            <a:endParaRPr lang="en-US" sz="1200" dirty="0"/>
          </a:p>
          <a:p>
            <a:pPr marL="342900" indent="-342900"/>
            <a:endParaRPr lang="en-US" sz="1200" dirty="0"/>
          </a:p>
          <a:p>
            <a:pPr marL="342900" indent="-342900"/>
            <a:r>
              <a:rPr lang="en-US" sz="1200" dirty="0"/>
              <a:t>2.With injury to the anterior mediastinum</a:t>
            </a:r>
          </a:p>
          <a:p>
            <a:pPr marL="342900" indent="-342900"/>
            <a:r>
              <a:rPr lang="en-US" sz="1200" dirty="0"/>
              <a:t>A) without damage to organs</a:t>
            </a:r>
          </a:p>
          <a:p>
            <a:pPr marL="342900" indent="-342900"/>
            <a:r>
              <a:rPr lang="en-US" sz="1200" dirty="0"/>
              <a:t>B) with damage to the heart</a:t>
            </a:r>
          </a:p>
          <a:p>
            <a:pPr marL="342900" indent="-342900"/>
            <a:r>
              <a:rPr lang="en-US" sz="1200" dirty="0"/>
              <a:t>B) with damage to large vessels</a:t>
            </a:r>
            <a:endParaRPr lang="ru-RU" sz="1200" dirty="0"/>
          </a:p>
          <a:p>
            <a:pPr marL="342900" indent="-342900"/>
            <a:endParaRPr lang="en-US" sz="1200" dirty="0"/>
          </a:p>
          <a:p>
            <a:pPr marL="342900" indent="-342900"/>
            <a:r>
              <a:rPr lang="en-US" sz="1400" dirty="0"/>
              <a:t>3.With injury to the posterior mediastinum</a:t>
            </a:r>
          </a:p>
          <a:p>
            <a:pPr marL="342900" indent="-342900"/>
            <a:r>
              <a:rPr lang="en-US" sz="1400" dirty="0"/>
              <a:t>A) without damage to organs</a:t>
            </a:r>
          </a:p>
          <a:p>
            <a:pPr marL="342900" indent="-342900"/>
            <a:r>
              <a:rPr lang="en-US" sz="1400" dirty="0"/>
              <a:t>B) with damage to the trachea</a:t>
            </a:r>
          </a:p>
          <a:p>
            <a:pPr marL="342900" indent="-342900"/>
            <a:r>
              <a:rPr lang="en-US" sz="1400" dirty="0"/>
              <a:t>B) with damage to the esophagus</a:t>
            </a:r>
          </a:p>
          <a:p>
            <a:pPr marL="342900" indent="-342900"/>
            <a:r>
              <a:rPr lang="en-US" sz="1400" dirty="0"/>
              <a:t>D) with damage to the aorta</a:t>
            </a:r>
          </a:p>
          <a:p>
            <a:pPr marL="342900" indent="-342900"/>
            <a:r>
              <a:rPr lang="en-US" sz="1400" dirty="0"/>
              <a:t>E) with damage to the mediastinal organs in various combinations</a:t>
            </a:r>
            <a:endParaRPr lang="ru-RU" sz="1400" dirty="0"/>
          </a:p>
          <a:p>
            <a:pPr marL="342900" indent="-342900"/>
            <a:endParaRPr lang="ru-RU" sz="1400" dirty="0"/>
          </a:p>
          <a:p>
            <a:pPr marL="342900" indent="-342900"/>
            <a:r>
              <a:rPr lang="ru-RU" sz="1400" dirty="0"/>
              <a:t>     </a:t>
            </a:r>
          </a:p>
          <a:p>
            <a:pPr marL="342900" indent="-342900"/>
            <a:endParaRPr lang="ru-RU" sz="140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00034" y="214290"/>
            <a:ext cx="6929486" cy="369332"/>
          </a:xfrm>
          <a:prstGeom prst="rect">
            <a:avLst/>
          </a:prstGeom>
          <a:noFill/>
        </p:spPr>
        <p:txBody>
          <a:bodyPr wrap="square" rtlCol="0">
            <a:spAutoFit/>
          </a:bodyPr>
          <a:lstStyle/>
          <a:p>
            <a:r>
              <a:rPr lang="en-US" b="1" dirty="0"/>
              <a:t>CT must be performed</a:t>
            </a:r>
            <a:endParaRPr lang="ru-RU" b="1" dirty="0"/>
          </a:p>
        </p:txBody>
      </p:sp>
      <p:sp>
        <p:nvSpPr>
          <p:cNvPr id="3" name="TextBox 2"/>
          <p:cNvSpPr txBox="1"/>
          <p:nvPr/>
        </p:nvSpPr>
        <p:spPr>
          <a:xfrm>
            <a:off x="428596" y="642918"/>
            <a:ext cx="8215370" cy="2031325"/>
          </a:xfrm>
          <a:prstGeom prst="rect">
            <a:avLst/>
          </a:prstGeom>
          <a:noFill/>
        </p:spPr>
        <p:txBody>
          <a:bodyPr wrap="square" rtlCol="0">
            <a:spAutoFit/>
          </a:bodyPr>
          <a:lstStyle/>
          <a:p>
            <a:pPr marL="342900" indent="-342900">
              <a:buAutoNum type="arabicPeriod"/>
            </a:pPr>
            <a:r>
              <a:rPr lang="en-US" dirty="0"/>
              <a:t>Victims in serious condition who do not need urgent treatment.</a:t>
            </a:r>
          </a:p>
          <a:p>
            <a:pPr marL="342900" indent="-342900">
              <a:buAutoNum type="arabicPeriod"/>
            </a:pPr>
            <a:r>
              <a:rPr lang="en-US" dirty="0"/>
              <a:t>Patients who have significant soft tissue emphysema on the plain chest radiograph.</a:t>
            </a:r>
          </a:p>
          <a:p>
            <a:pPr marL="342900" indent="-342900">
              <a:buAutoNum type="arabicPeriod"/>
            </a:pPr>
            <a:r>
              <a:rPr lang="en-US" dirty="0"/>
              <a:t>To the victims, in whom no changes were detected on the general radiograph of the BHC, but hemoptysis continues.</a:t>
            </a:r>
          </a:p>
          <a:p>
            <a:pPr marL="342900" indent="-342900">
              <a:buAutoNum type="arabicPeriod"/>
            </a:pPr>
            <a:r>
              <a:rPr lang="en-US" dirty="0"/>
              <a:t>Victims with a fracture of the sternum to identify hematoma of the mediastinum.</a:t>
            </a:r>
            <a:endParaRPr lang="ru-RU" dirty="0"/>
          </a:p>
        </p:txBody>
      </p:sp>
      <p:pic>
        <p:nvPicPr>
          <p:cNvPr id="1026" name="Picture 2" descr="C:\Users\Дом\Desktop\работа Юля\СНИМКИ\гр клетка\травма3.jpg"/>
          <p:cNvPicPr>
            <a:picLocks noChangeAspect="1" noChangeArrowheads="1"/>
          </p:cNvPicPr>
          <p:nvPr/>
        </p:nvPicPr>
        <p:blipFill>
          <a:blip r:embed="rId2" cstate="print"/>
          <a:srcRect/>
          <a:stretch>
            <a:fillRect/>
          </a:stretch>
        </p:blipFill>
        <p:spPr bwMode="auto">
          <a:xfrm>
            <a:off x="309385" y="2924944"/>
            <a:ext cx="2863218" cy="3456384"/>
          </a:xfrm>
          <a:prstGeom prst="rect">
            <a:avLst/>
          </a:prstGeom>
          <a:noFill/>
        </p:spPr>
      </p:pic>
      <p:pic>
        <p:nvPicPr>
          <p:cNvPr id="1028" name="Picture 4" descr="https://www.mediasphera.ru/system/photos/files/000/039/204/original/EndoskopicheskayaKhirurgiya_2015_06_06_ris1.jpg?1467034542"/>
          <p:cNvPicPr>
            <a:picLocks noChangeAspect="1" noChangeArrowheads="1"/>
          </p:cNvPicPr>
          <p:nvPr/>
        </p:nvPicPr>
        <p:blipFill>
          <a:blip r:embed="rId3"/>
          <a:srcRect/>
          <a:stretch>
            <a:fillRect/>
          </a:stretch>
        </p:blipFill>
        <p:spPr bwMode="auto">
          <a:xfrm>
            <a:off x="3182083" y="2924944"/>
            <a:ext cx="5809715" cy="1928826"/>
          </a:xfrm>
          <a:prstGeom prst="rect">
            <a:avLst/>
          </a:prstGeom>
          <a:noFill/>
        </p:spPr>
      </p:pic>
      <p:sp>
        <p:nvSpPr>
          <p:cNvPr id="6" name="TextBox 5"/>
          <p:cNvSpPr txBox="1"/>
          <p:nvPr/>
        </p:nvSpPr>
        <p:spPr>
          <a:xfrm>
            <a:off x="4532125" y="5013176"/>
            <a:ext cx="3929090" cy="523220"/>
          </a:xfrm>
          <a:prstGeom prst="rect">
            <a:avLst/>
          </a:prstGeom>
          <a:noFill/>
        </p:spPr>
        <p:txBody>
          <a:bodyPr wrap="square" rtlCol="0">
            <a:spAutoFit/>
          </a:bodyPr>
          <a:lstStyle/>
          <a:p>
            <a:r>
              <a:rPr lang="en-US" sz="1400"/>
              <a:t>Combined damage to the bone framework and intrapleural organs.</a:t>
            </a:r>
            <a:endParaRPr lang="ru-RU" sz="140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643042" y="142852"/>
            <a:ext cx="5786478" cy="400110"/>
          </a:xfrm>
          <a:prstGeom prst="rect">
            <a:avLst/>
          </a:prstGeom>
          <a:noFill/>
        </p:spPr>
        <p:txBody>
          <a:bodyPr wrap="square" rtlCol="0">
            <a:spAutoFit/>
          </a:bodyPr>
          <a:lstStyle/>
          <a:p>
            <a:pPr algn="ctr"/>
            <a:r>
              <a:rPr lang="en-US" sz="2000" b="1" dirty="0"/>
              <a:t>Rib damage</a:t>
            </a:r>
            <a:endParaRPr lang="ru-RU" sz="2000" b="1" dirty="0"/>
          </a:p>
        </p:txBody>
      </p:sp>
      <p:sp>
        <p:nvSpPr>
          <p:cNvPr id="3" name="TextBox 2"/>
          <p:cNvSpPr txBox="1"/>
          <p:nvPr/>
        </p:nvSpPr>
        <p:spPr>
          <a:xfrm>
            <a:off x="571472" y="500042"/>
            <a:ext cx="6929486" cy="369332"/>
          </a:xfrm>
          <a:prstGeom prst="rect">
            <a:avLst/>
          </a:prstGeom>
          <a:noFill/>
        </p:spPr>
        <p:txBody>
          <a:bodyPr wrap="square" rtlCol="0">
            <a:spAutoFit/>
          </a:bodyPr>
          <a:lstStyle/>
          <a:p>
            <a:r>
              <a:rPr lang="en-US" dirty="0"/>
              <a:t>By the number of damaged ribs:</a:t>
            </a:r>
            <a:endParaRPr lang="ru-RU" dirty="0"/>
          </a:p>
        </p:txBody>
      </p:sp>
      <p:sp>
        <p:nvSpPr>
          <p:cNvPr id="4" name="TextBox 3"/>
          <p:cNvSpPr txBox="1"/>
          <p:nvPr/>
        </p:nvSpPr>
        <p:spPr>
          <a:xfrm>
            <a:off x="785786" y="928670"/>
            <a:ext cx="5643602" cy="646331"/>
          </a:xfrm>
          <a:prstGeom prst="rect">
            <a:avLst/>
          </a:prstGeom>
          <a:noFill/>
        </p:spPr>
        <p:txBody>
          <a:bodyPr wrap="square" rtlCol="0">
            <a:spAutoFit/>
          </a:bodyPr>
          <a:lstStyle/>
          <a:p>
            <a:pPr marL="342900" indent="-342900">
              <a:buAutoNum type="arabicPeriod"/>
            </a:pPr>
            <a:r>
              <a:rPr lang="en-US"/>
              <a:t>Single (fractures from one to 3 ribs)</a:t>
            </a:r>
          </a:p>
          <a:p>
            <a:pPr marL="342900" indent="-342900">
              <a:buAutoNum type="arabicPeriod"/>
            </a:pPr>
            <a:r>
              <a:rPr lang="en-US"/>
              <a:t>Multiple (more than 3 ribs)</a:t>
            </a:r>
            <a:endParaRPr lang="ru-RU" dirty="0"/>
          </a:p>
        </p:txBody>
      </p:sp>
      <p:sp>
        <p:nvSpPr>
          <p:cNvPr id="5" name="TextBox 4"/>
          <p:cNvSpPr txBox="1"/>
          <p:nvPr/>
        </p:nvSpPr>
        <p:spPr>
          <a:xfrm>
            <a:off x="642910" y="1785926"/>
            <a:ext cx="6572296" cy="369332"/>
          </a:xfrm>
          <a:prstGeom prst="rect">
            <a:avLst/>
          </a:prstGeom>
          <a:noFill/>
        </p:spPr>
        <p:txBody>
          <a:bodyPr wrap="square" rtlCol="0">
            <a:spAutoFit/>
          </a:bodyPr>
          <a:lstStyle/>
          <a:p>
            <a:r>
              <a:rPr lang="en-US"/>
              <a:t>By the number of damaged sides of the chest:</a:t>
            </a:r>
            <a:endParaRPr lang="ru-RU" dirty="0"/>
          </a:p>
        </p:txBody>
      </p:sp>
      <p:sp>
        <p:nvSpPr>
          <p:cNvPr id="6" name="TextBox 5"/>
          <p:cNvSpPr txBox="1"/>
          <p:nvPr/>
        </p:nvSpPr>
        <p:spPr>
          <a:xfrm>
            <a:off x="785786" y="2143116"/>
            <a:ext cx="6500858" cy="646331"/>
          </a:xfrm>
          <a:prstGeom prst="rect">
            <a:avLst/>
          </a:prstGeom>
          <a:noFill/>
        </p:spPr>
        <p:txBody>
          <a:bodyPr wrap="square" rtlCol="0">
            <a:spAutoFit/>
          </a:bodyPr>
          <a:lstStyle/>
          <a:p>
            <a:pPr marL="342900" indent="-342900">
              <a:buAutoNum type="arabicPeriod"/>
            </a:pPr>
            <a:r>
              <a:rPr lang="en-US" dirty="0"/>
              <a:t>Unilateral</a:t>
            </a:r>
          </a:p>
          <a:p>
            <a:pPr marL="342900" indent="-342900">
              <a:buAutoNum type="arabicPeriod"/>
            </a:pPr>
            <a:r>
              <a:rPr lang="en-US" dirty="0"/>
              <a:t>Bilateral</a:t>
            </a:r>
            <a:endParaRPr lang="ru-RU" dirty="0"/>
          </a:p>
        </p:txBody>
      </p:sp>
      <p:sp>
        <p:nvSpPr>
          <p:cNvPr id="7" name="TextBox 6"/>
          <p:cNvSpPr txBox="1"/>
          <p:nvPr/>
        </p:nvSpPr>
        <p:spPr>
          <a:xfrm>
            <a:off x="714348" y="3214686"/>
            <a:ext cx="7000924" cy="369332"/>
          </a:xfrm>
          <a:prstGeom prst="rect">
            <a:avLst/>
          </a:prstGeom>
          <a:noFill/>
        </p:spPr>
        <p:txBody>
          <a:bodyPr wrap="square" rtlCol="0">
            <a:spAutoFit/>
          </a:bodyPr>
          <a:lstStyle/>
          <a:p>
            <a:r>
              <a:rPr lang="en-US"/>
              <a:t>By the number of rib fracture lines:</a:t>
            </a:r>
            <a:endParaRPr lang="ru-RU" dirty="0"/>
          </a:p>
        </p:txBody>
      </p:sp>
      <p:sp>
        <p:nvSpPr>
          <p:cNvPr id="8" name="TextBox 7"/>
          <p:cNvSpPr txBox="1"/>
          <p:nvPr/>
        </p:nvSpPr>
        <p:spPr>
          <a:xfrm>
            <a:off x="928662" y="3571876"/>
            <a:ext cx="7858180" cy="369332"/>
          </a:xfrm>
          <a:prstGeom prst="rect">
            <a:avLst/>
          </a:prstGeom>
          <a:noFill/>
        </p:spPr>
        <p:txBody>
          <a:bodyPr wrap="square" rtlCol="0">
            <a:spAutoFit/>
          </a:bodyPr>
          <a:lstStyle/>
          <a:p>
            <a:r>
              <a:rPr lang="en-US"/>
              <a:t>One line, double, triple</a:t>
            </a:r>
            <a:endParaRPr lang="ru-RU" dirty="0"/>
          </a:p>
        </p:txBody>
      </p:sp>
      <p:sp>
        <p:nvSpPr>
          <p:cNvPr id="9" name="TextBox 8"/>
          <p:cNvSpPr txBox="1"/>
          <p:nvPr/>
        </p:nvSpPr>
        <p:spPr>
          <a:xfrm>
            <a:off x="714348" y="4572008"/>
            <a:ext cx="5429288" cy="369332"/>
          </a:xfrm>
          <a:prstGeom prst="rect">
            <a:avLst/>
          </a:prstGeom>
          <a:noFill/>
        </p:spPr>
        <p:txBody>
          <a:bodyPr wrap="square" rtlCol="0">
            <a:spAutoFit/>
          </a:bodyPr>
          <a:lstStyle/>
          <a:p>
            <a:r>
              <a:rPr lang="en-US"/>
              <a:t>By the presence of pathological chest movements</a:t>
            </a:r>
            <a:endParaRPr lang="ru-RU" dirty="0"/>
          </a:p>
        </p:txBody>
      </p:sp>
      <p:sp>
        <p:nvSpPr>
          <p:cNvPr id="10" name="TextBox 9"/>
          <p:cNvSpPr txBox="1"/>
          <p:nvPr/>
        </p:nvSpPr>
        <p:spPr>
          <a:xfrm>
            <a:off x="816974" y="5248974"/>
            <a:ext cx="5643602" cy="646331"/>
          </a:xfrm>
          <a:prstGeom prst="rect">
            <a:avLst/>
          </a:prstGeom>
          <a:noFill/>
        </p:spPr>
        <p:txBody>
          <a:bodyPr wrap="square" rtlCol="0">
            <a:spAutoFit/>
          </a:bodyPr>
          <a:lstStyle/>
          <a:p>
            <a:pPr marL="342900" indent="-342900">
              <a:buAutoNum type="arabicPeriod"/>
            </a:pPr>
            <a:r>
              <a:rPr lang="en-US" dirty="0"/>
              <a:t>Stable fractures</a:t>
            </a:r>
          </a:p>
          <a:p>
            <a:pPr marL="342900" indent="-342900">
              <a:buAutoNum type="arabicPeriod"/>
            </a:pPr>
            <a:r>
              <a:rPr lang="en-US" dirty="0"/>
              <a:t>Unstable fractures</a:t>
            </a:r>
            <a:endParaRPr lang="ru-RU" dirty="0"/>
          </a:p>
        </p:txBody>
      </p:sp>
      <p:pic>
        <p:nvPicPr>
          <p:cNvPr id="52225" name="Picture 1" descr="C:\Users\Дом\Desktop\работа Юля\СНИМКИ\гр клетка\травма4.jpg"/>
          <p:cNvPicPr>
            <a:picLocks noChangeAspect="1" noChangeArrowheads="1"/>
          </p:cNvPicPr>
          <p:nvPr/>
        </p:nvPicPr>
        <p:blipFill>
          <a:blip r:embed="rId2" cstate="print"/>
          <a:srcRect/>
          <a:stretch>
            <a:fillRect/>
          </a:stretch>
        </p:blipFill>
        <p:spPr bwMode="auto">
          <a:xfrm>
            <a:off x="6257817" y="2321711"/>
            <a:ext cx="2796259" cy="4429132"/>
          </a:xfrm>
          <a:prstGeom prst="rect">
            <a:avLst/>
          </a:prstGeom>
          <a:noFill/>
        </p:spPr>
      </p:pic>
      <p:cxnSp>
        <p:nvCxnSpPr>
          <p:cNvPr id="13" name="Прямая со стрелкой 12"/>
          <p:cNvCxnSpPr/>
          <p:nvPr/>
        </p:nvCxnSpPr>
        <p:spPr>
          <a:xfrm rot="16200000" flipH="1">
            <a:off x="7250925" y="2250273"/>
            <a:ext cx="214314" cy="142876"/>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5" name="Прямая со стрелкой 14"/>
          <p:cNvCxnSpPr/>
          <p:nvPr/>
        </p:nvCxnSpPr>
        <p:spPr>
          <a:xfrm>
            <a:off x="7215206" y="2714620"/>
            <a:ext cx="285752" cy="142876"/>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7" name="Прямая со стрелкой 16"/>
          <p:cNvCxnSpPr/>
          <p:nvPr/>
        </p:nvCxnSpPr>
        <p:spPr>
          <a:xfrm>
            <a:off x="7286644" y="3143248"/>
            <a:ext cx="285752" cy="142876"/>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9" name="Прямая со стрелкой 18"/>
          <p:cNvCxnSpPr/>
          <p:nvPr/>
        </p:nvCxnSpPr>
        <p:spPr>
          <a:xfrm rot="16200000" flipV="1">
            <a:off x="6929454" y="4714884"/>
            <a:ext cx="285752" cy="142876"/>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20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20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fade">
                                      <p:cBhvr>
                                        <p:cTn id="22" dur="2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P spid="8" grpId="0"/>
      <p:bldP spid="10"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00166" y="142852"/>
            <a:ext cx="5857916" cy="369332"/>
          </a:xfrm>
          <a:prstGeom prst="rect">
            <a:avLst/>
          </a:prstGeom>
          <a:noFill/>
        </p:spPr>
        <p:txBody>
          <a:bodyPr wrap="square" rtlCol="0">
            <a:spAutoFit/>
          </a:bodyPr>
          <a:lstStyle/>
          <a:p>
            <a:pPr algn="ctr"/>
            <a:r>
              <a:rPr lang="en-US" b="1" dirty="0"/>
              <a:t>Floating rib fractures</a:t>
            </a:r>
            <a:endParaRPr lang="ru-RU" b="1" dirty="0"/>
          </a:p>
        </p:txBody>
      </p:sp>
      <p:sp>
        <p:nvSpPr>
          <p:cNvPr id="3" name="TextBox 2"/>
          <p:cNvSpPr txBox="1"/>
          <p:nvPr/>
        </p:nvSpPr>
        <p:spPr>
          <a:xfrm>
            <a:off x="214282" y="571480"/>
            <a:ext cx="8786874" cy="2308324"/>
          </a:xfrm>
          <a:prstGeom prst="rect">
            <a:avLst/>
          </a:prstGeom>
          <a:noFill/>
        </p:spPr>
        <p:txBody>
          <a:bodyPr wrap="square" rtlCol="0">
            <a:spAutoFit/>
          </a:bodyPr>
          <a:lstStyle/>
          <a:p>
            <a:pPr>
              <a:buFontTx/>
              <a:buChar char="-"/>
            </a:pPr>
            <a:r>
              <a:rPr lang="en-US" dirty="0"/>
              <a:t>these are fractures of the ribs along several anatomical lines with the formation of a flap of the chest wall.</a:t>
            </a:r>
          </a:p>
          <a:p>
            <a:pPr>
              <a:buFontTx/>
              <a:buChar char="-"/>
            </a:pPr>
            <a:endParaRPr lang="en-US" dirty="0"/>
          </a:p>
          <a:p>
            <a:pPr>
              <a:buFontTx/>
              <a:buChar char="-"/>
            </a:pPr>
            <a:r>
              <a:rPr lang="en-US" dirty="0"/>
              <a:t> the leaf floats when breathing: during inhalation it sinks, during exhalation it prolapses</a:t>
            </a:r>
          </a:p>
          <a:p>
            <a:pPr>
              <a:buFontTx/>
              <a:buChar char="-"/>
            </a:pPr>
            <a:endParaRPr lang="en-US" dirty="0"/>
          </a:p>
          <a:p>
            <a:pPr>
              <a:buFontTx/>
              <a:buChar char="-"/>
            </a:pPr>
            <a:r>
              <a:rPr lang="en-US" dirty="0"/>
              <a:t> violation of the chest frame leads to a violation of the biomechanics of respiratory movements and leads to the development of acute respiratory</a:t>
            </a:r>
            <a:r>
              <a:rPr lang="ru-RU" dirty="0"/>
              <a:t> </a:t>
            </a:r>
            <a:r>
              <a:rPr lang="en-US" dirty="0"/>
              <a:t>failure.</a:t>
            </a:r>
            <a:endParaRPr lang="ru-RU" dirty="0"/>
          </a:p>
        </p:txBody>
      </p:sp>
      <p:pic>
        <p:nvPicPr>
          <p:cNvPr id="51204" name="Picture 4" descr="https://upload.wikimedia.org/wikipedia/commons/thumb/3/39/Flail_chest_mechaincs.jpg/220px-Flail_chest_mechaincs.jpg"/>
          <p:cNvPicPr>
            <a:picLocks noChangeAspect="1" noChangeArrowheads="1"/>
          </p:cNvPicPr>
          <p:nvPr/>
        </p:nvPicPr>
        <p:blipFill>
          <a:blip r:embed="rId2"/>
          <a:srcRect/>
          <a:stretch>
            <a:fillRect/>
          </a:stretch>
        </p:blipFill>
        <p:spPr bwMode="auto">
          <a:xfrm>
            <a:off x="218581" y="2864105"/>
            <a:ext cx="2357454" cy="3739780"/>
          </a:xfrm>
          <a:prstGeom prst="rect">
            <a:avLst/>
          </a:prstGeom>
          <a:noFill/>
        </p:spPr>
      </p:pic>
      <p:sp>
        <p:nvSpPr>
          <p:cNvPr id="6" name="TextBox 5"/>
          <p:cNvSpPr txBox="1"/>
          <p:nvPr/>
        </p:nvSpPr>
        <p:spPr>
          <a:xfrm>
            <a:off x="2714612" y="3071810"/>
            <a:ext cx="2071702" cy="2893100"/>
          </a:xfrm>
          <a:prstGeom prst="rect">
            <a:avLst/>
          </a:prstGeom>
          <a:noFill/>
        </p:spPr>
        <p:txBody>
          <a:bodyPr wrap="square" rtlCol="0">
            <a:spAutoFit/>
          </a:bodyPr>
          <a:lstStyle/>
          <a:p>
            <a:r>
              <a:rPr lang="en-US" sz="1400"/>
              <a:t>The mechanism of pathological mobility and the development of paradoxical breathing with a fenestrated fracture of the ribs:</a:t>
            </a:r>
          </a:p>
          <a:p>
            <a:r>
              <a:rPr lang="en-US" sz="1400"/>
              <a:t>on inspiration, the floating part of the chest sinks (A),</a:t>
            </a:r>
          </a:p>
          <a:p>
            <a:r>
              <a:rPr lang="en-US" sz="1400"/>
              <a:t>on exhalation, the costal "window" bulges out (B).</a:t>
            </a:r>
            <a:endParaRPr lang="ru-RU" sz="1400" dirty="0"/>
          </a:p>
        </p:txBody>
      </p:sp>
      <p:pic>
        <p:nvPicPr>
          <p:cNvPr id="34818" name="Picture 2" descr="Картинки по запросу флотирующие переломы ребер"/>
          <p:cNvPicPr>
            <a:picLocks noChangeAspect="1" noChangeArrowheads="1"/>
          </p:cNvPicPr>
          <p:nvPr/>
        </p:nvPicPr>
        <p:blipFill>
          <a:blip r:embed="rId3"/>
          <a:srcRect/>
          <a:stretch>
            <a:fillRect/>
          </a:stretch>
        </p:blipFill>
        <p:spPr bwMode="auto">
          <a:xfrm>
            <a:off x="5143504" y="2946170"/>
            <a:ext cx="3786182" cy="3911830"/>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20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6"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643042" y="142852"/>
            <a:ext cx="6072230" cy="523220"/>
          </a:xfrm>
          <a:prstGeom prst="rect">
            <a:avLst/>
          </a:prstGeom>
          <a:noFill/>
        </p:spPr>
        <p:txBody>
          <a:bodyPr wrap="square" rtlCol="0">
            <a:spAutoFit/>
          </a:bodyPr>
          <a:lstStyle/>
          <a:p>
            <a:pPr algn="ctr"/>
            <a:r>
              <a:rPr lang="en-US" sz="2800"/>
              <a:t>Bronchial rupture</a:t>
            </a:r>
            <a:endParaRPr lang="ru-RU" sz="2800" dirty="0"/>
          </a:p>
        </p:txBody>
      </p:sp>
      <p:sp>
        <p:nvSpPr>
          <p:cNvPr id="3" name="TextBox 2"/>
          <p:cNvSpPr txBox="1"/>
          <p:nvPr/>
        </p:nvSpPr>
        <p:spPr>
          <a:xfrm>
            <a:off x="571472" y="500042"/>
            <a:ext cx="3714776" cy="369332"/>
          </a:xfrm>
          <a:prstGeom prst="rect">
            <a:avLst/>
          </a:prstGeom>
          <a:noFill/>
        </p:spPr>
        <p:txBody>
          <a:bodyPr wrap="square" rtlCol="0">
            <a:spAutoFit/>
          </a:bodyPr>
          <a:lstStyle/>
          <a:p>
            <a:r>
              <a:rPr lang="en-US" dirty="0"/>
              <a:t>Direct Ro sign</a:t>
            </a:r>
            <a:endParaRPr lang="ru-RU" dirty="0"/>
          </a:p>
        </p:txBody>
      </p:sp>
      <p:sp>
        <p:nvSpPr>
          <p:cNvPr id="4" name="TextBox 3"/>
          <p:cNvSpPr txBox="1"/>
          <p:nvPr/>
        </p:nvSpPr>
        <p:spPr>
          <a:xfrm>
            <a:off x="428596" y="785794"/>
            <a:ext cx="8001056" cy="830997"/>
          </a:xfrm>
          <a:prstGeom prst="rect">
            <a:avLst/>
          </a:prstGeom>
          <a:noFill/>
        </p:spPr>
        <p:txBody>
          <a:bodyPr wrap="square" rtlCol="0">
            <a:spAutoFit/>
          </a:bodyPr>
          <a:lstStyle/>
          <a:p>
            <a:r>
              <a:rPr lang="en-US" sz="1600"/>
              <a:t>The symptom of a "fallen lung" is that the lung is torn off from the main bronchus and connected to the mediastinum by means of a vascular pedicle. At the same time, the gate of the lung is located significantly below normal.</a:t>
            </a:r>
            <a:endParaRPr lang="ru-RU" sz="1600" dirty="0"/>
          </a:p>
        </p:txBody>
      </p:sp>
      <p:sp>
        <p:nvSpPr>
          <p:cNvPr id="5" name="TextBox 4"/>
          <p:cNvSpPr txBox="1"/>
          <p:nvPr/>
        </p:nvSpPr>
        <p:spPr>
          <a:xfrm>
            <a:off x="500034" y="1643050"/>
            <a:ext cx="3714776" cy="369332"/>
          </a:xfrm>
          <a:prstGeom prst="rect">
            <a:avLst/>
          </a:prstGeom>
          <a:noFill/>
        </p:spPr>
        <p:txBody>
          <a:bodyPr wrap="square" rtlCol="0">
            <a:spAutoFit/>
          </a:bodyPr>
          <a:lstStyle/>
          <a:p>
            <a:r>
              <a:rPr lang="en-US"/>
              <a:t>Indirect Ro signs:</a:t>
            </a:r>
            <a:endParaRPr lang="ru-RU" dirty="0"/>
          </a:p>
        </p:txBody>
      </p:sp>
      <p:sp>
        <p:nvSpPr>
          <p:cNvPr id="6" name="TextBox 5"/>
          <p:cNvSpPr txBox="1"/>
          <p:nvPr/>
        </p:nvSpPr>
        <p:spPr>
          <a:xfrm>
            <a:off x="428596" y="2071678"/>
            <a:ext cx="7858180" cy="646331"/>
          </a:xfrm>
          <a:prstGeom prst="rect">
            <a:avLst/>
          </a:prstGeom>
          <a:noFill/>
        </p:spPr>
        <p:txBody>
          <a:bodyPr wrap="square" rtlCol="0">
            <a:spAutoFit/>
          </a:bodyPr>
          <a:lstStyle/>
          <a:p>
            <a:r>
              <a:rPr lang="en-US"/>
              <a:t>Pneumomediastinum, subcutaneous emphysema, pneumothorax, persistent pneumothorax (with drainage), atelectasis.</a:t>
            </a:r>
            <a:endParaRPr lang="ru-RU" dirty="0"/>
          </a:p>
        </p:txBody>
      </p:sp>
      <p:pic>
        <p:nvPicPr>
          <p:cNvPr id="1026" name="Picture 2" descr="C:\Users\Дом\Desktop\работа Юля\СНИМКИ\Новая папка\пневмомедиастинум.jpg"/>
          <p:cNvPicPr>
            <a:picLocks noChangeAspect="1" noChangeArrowheads="1"/>
          </p:cNvPicPr>
          <p:nvPr/>
        </p:nvPicPr>
        <p:blipFill>
          <a:blip r:embed="rId2"/>
          <a:srcRect/>
          <a:stretch>
            <a:fillRect/>
          </a:stretch>
        </p:blipFill>
        <p:spPr bwMode="auto">
          <a:xfrm>
            <a:off x="214282" y="2786058"/>
            <a:ext cx="4392842" cy="3357586"/>
          </a:xfrm>
          <a:prstGeom prst="rect">
            <a:avLst/>
          </a:prstGeom>
          <a:noFill/>
        </p:spPr>
      </p:pic>
      <p:sp>
        <p:nvSpPr>
          <p:cNvPr id="8" name="Прямоугольник 7"/>
          <p:cNvSpPr/>
          <p:nvPr/>
        </p:nvSpPr>
        <p:spPr>
          <a:xfrm>
            <a:off x="2285984" y="5572140"/>
            <a:ext cx="1000132" cy="50006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cxnSp>
        <p:nvCxnSpPr>
          <p:cNvPr id="10" name="Прямая со стрелкой 9"/>
          <p:cNvCxnSpPr/>
          <p:nvPr/>
        </p:nvCxnSpPr>
        <p:spPr>
          <a:xfrm rot="10800000" flipV="1">
            <a:off x="3571868" y="3786190"/>
            <a:ext cx="500066" cy="214314"/>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2" name="Прямая со стрелкой 11"/>
          <p:cNvCxnSpPr/>
          <p:nvPr/>
        </p:nvCxnSpPr>
        <p:spPr>
          <a:xfrm rot="10800000">
            <a:off x="3714744" y="4572008"/>
            <a:ext cx="500066" cy="71438"/>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pic>
        <p:nvPicPr>
          <p:cNvPr id="1028" name="Picture 4" descr="Снимки МРТ и КТ. Разрыв бронха "/>
          <p:cNvPicPr>
            <a:picLocks noChangeAspect="1" noChangeArrowheads="1"/>
          </p:cNvPicPr>
          <p:nvPr/>
        </p:nvPicPr>
        <p:blipFill>
          <a:blip r:embed="rId3"/>
          <a:srcRect/>
          <a:stretch>
            <a:fillRect/>
          </a:stretch>
        </p:blipFill>
        <p:spPr bwMode="auto">
          <a:xfrm>
            <a:off x="4929190" y="2786058"/>
            <a:ext cx="3583304" cy="3357586"/>
          </a:xfrm>
          <a:prstGeom prst="rect">
            <a:avLst/>
          </a:prstGeom>
          <a:noFill/>
        </p:spPr>
      </p:pic>
      <p:sp>
        <p:nvSpPr>
          <p:cNvPr id="14" name="TextBox 13"/>
          <p:cNvSpPr txBox="1"/>
          <p:nvPr/>
        </p:nvSpPr>
        <p:spPr>
          <a:xfrm>
            <a:off x="4714876" y="5929330"/>
            <a:ext cx="4143404" cy="830997"/>
          </a:xfrm>
          <a:prstGeom prst="rect">
            <a:avLst/>
          </a:prstGeom>
          <a:solidFill>
            <a:schemeClr val="bg1"/>
          </a:solidFill>
        </p:spPr>
        <p:txBody>
          <a:bodyPr wrap="square" rtlCol="0">
            <a:spAutoFit/>
          </a:bodyPr>
          <a:lstStyle/>
          <a:p>
            <a:r>
              <a:rPr lang="en-US" sz="1200" dirty="0"/>
              <a:t>On CT in coronal projection, mediastinal emphysema is visible. The continuity of the right main bronchus is broken. There are no signs of collapse of the right lung or tension pneumothorax</a:t>
            </a:r>
            <a:endParaRPr lang="ru-RU" sz="1200" dirty="0"/>
          </a:p>
        </p:txBody>
      </p:sp>
      <p:cxnSp>
        <p:nvCxnSpPr>
          <p:cNvPr id="15" name="Прямая со стрелкой 14"/>
          <p:cNvCxnSpPr/>
          <p:nvPr/>
        </p:nvCxnSpPr>
        <p:spPr>
          <a:xfrm rot="16200000" flipH="1">
            <a:off x="6036479" y="3464719"/>
            <a:ext cx="428628" cy="357190"/>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7" name="Прямая со стрелкой 16"/>
          <p:cNvCxnSpPr/>
          <p:nvPr/>
        </p:nvCxnSpPr>
        <p:spPr>
          <a:xfrm>
            <a:off x="6000760" y="3071810"/>
            <a:ext cx="357190" cy="71438"/>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2000"/>
                                        <p:tgtEl>
                                          <p:spTgt spid="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fade">
                                      <p:cBhvr>
                                        <p:cTn id="10" dur="2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4"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8" name="Picture 2" descr="https://radiographia.info/content/images/398/58c033d0749b2.jpg"/>
          <p:cNvPicPr>
            <a:picLocks noChangeAspect="1" noChangeArrowheads="1"/>
          </p:cNvPicPr>
          <p:nvPr/>
        </p:nvPicPr>
        <p:blipFill>
          <a:blip r:embed="rId2"/>
          <a:srcRect/>
          <a:stretch>
            <a:fillRect/>
          </a:stretch>
        </p:blipFill>
        <p:spPr bwMode="auto">
          <a:xfrm>
            <a:off x="142844" y="142852"/>
            <a:ext cx="2875774" cy="2286016"/>
          </a:xfrm>
          <a:prstGeom prst="rect">
            <a:avLst/>
          </a:prstGeom>
          <a:noFill/>
        </p:spPr>
      </p:pic>
      <p:pic>
        <p:nvPicPr>
          <p:cNvPr id="55300" name="Picture 4" descr="https://radiographia.info/content/images/398/58c033c1ed7e1.jpg"/>
          <p:cNvPicPr>
            <a:picLocks noChangeAspect="1" noChangeArrowheads="1"/>
          </p:cNvPicPr>
          <p:nvPr/>
        </p:nvPicPr>
        <p:blipFill>
          <a:blip r:embed="rId3"/>
          <a:srcRect/>
          <a:stretch>
            <a:fillRect/>
          </a:stretch>
        </p:blipFill>
        <p:spPr bwMode="auto">
          <a:xfrm>
            <a:off x="5786446" y="500042"/>
            <a:ext cx="3143247" cy="3143248"/>
          </a:xfrm>
          <a:prstGeom prst="rect">
            <a:avLst/>
          </a:prstGeom>
          <a:noFill/>
        </p:spPr>
      </p:pic>
      <p:pic>
        <p:nvPicPr>
          <p:cNvPr id="55302" name="Picture 6" descr="https://radiographia.info/content/images/398/58c033d1be32a.jpg"/>
          <p:cNvPicPr>
            <a:picLocks noChangeAspect="1" noChangeArrowheads="1"/>
          </p:cNvPicPr>
          <p:nvPr/>
        </p:nvPicPr>
        <p:blipFill>
          <a:blip r:embed="rId4"/>
          <a:srcRect/>
          <a:stretch>
            <a:fillRect/>
          </a:stretch>
        </p:blipFill>
        <p:spPr bwMode="auto">
          <a:xfrm>
            <a:off x="1142976" y="3857628"/>
            <a:ext cx="3429024" cy="2859753"/>
          </a:xfrm>
          <a:prstGeom prst="rect">
            <a:avLst/>
          </a:prstGeom>
          <a:noFill/>
        </p:spPr>
      </p:pic>
      <p:sp>
        <p:nvSpPr>
          <p:cNvPr id="5" name="TextBox 4"/>
          <p:cNvSpPr txBox="1"/>
          <p:nvPr/>
        </p:nvSpPr>
        <p:spPr>
          <a:xfrm>
            <a:off x="4643438" y="3786190"/>
            <a:ext cx="4214842" cy="461665"/>
          </a:xfrm>
          <a:prstGeom prst="rect">
            <a:avLst/>
          </a:prstGeom>
          <a:noFill/>
        </p:spPr>
        <p:txBody>
          <a:bodyPr wrap="square" rtlCol="0">
            <a:spAutoFit/>
          </a:bodyPr>
          <a:lstStyle/>
          <a:p>
            <a:r>
              <a:rPr lang="en-US" sz="1200" dirty="0"/>
              <a:t>https://radiographia.info/case/razryv-pravogo-glavnogo-bronha</a:t>
            </a:r>
            <a:endParaRPr lang="ru-RU" sz="1200" dirty="0"/>
          </a:p>
        </p:txBody>
      </p:sp>
      <p:sp>
        <p:nvSpPr>
          <p:cNvPr id="6" name="TextBox 5"/>
          <p:cNvSpPr txBox="1"/>
          <p:nvPr/>
        </p:nvSpPr>
        <p:spPr>
          <a:xfrm>
            <a:off x="4786314" y="4214818"/>
            <a:ext cx="3786214" cy="2031325"/>
          </a:xfrm>
          <a:prstGeom prst="rect">
            <a:avLst/>
          </a:prstGeom>
          <a:noFill/>
        </p:spPr>
        <p:txBody>
          <a:bodyPr wrap="square" rtlCol="0">
            <a:spAutoFit/>
          </a:bodyPr>
          <a:lstStyle/>
          <a:p>
            <a:endParaRPr lang="en-US" sz="1400"/>
          </a:p>
          <a:p>
            <a:r>
              <a:rPr lang="en-US" sz="1400"/>
              <a:t>Child 5 years old. After an accident. According to the severity of the condition, CT was performed only a week after admission to the ICU. During all this time, along the drains - abundant discharge of air from the right pleural cavity. The section shows an almost complete rupture of the right main bronchus.</a:t>
            </a:r>
            <a:endParaRPr lang="ru-RU" sz="1400" dirty="0"/>
          </a:p>
        </p:txBody>
      </p:sp>
      <p:pic>
        <p:nvPicPr>
          <p:cNvPr id="55304" name="Picture 8" descr="https://radiographia.info/content/images/398/58c033d103af6.jpg"/>
          <p:cNvPicPr>
            <a:picLocks noChangeAspect="1" noChangeArrowheads="1"/>
          </p:cNvPicPr>
          <p:nvPr/>
        </p:nvPicPr>
        <p:blipFill>
          <a:blip r:embed="rId5"/>
          <a:srcRect/>
          <a:stretch>
            <a:fillRect/>
          </a:stretch>
        </p:blipFill>
        <p:spPr bwMode="auto">
          <a:xfrm>
            <a:off x="2786050" y="1357298"/>
            <a:ext cx="2785906" cy="2214578"/>
          </a:xfrm>
          <a:prstGeom prst="rect">
            <a:avLst/>
          </a:prstGeom>
          <a:noFill/>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071670" y="0"/>
            <a:ext cx="5500726" cy="523220"/>
          </a:xfrm>
          <a:prstGeom prst="rect">
            <a:avLst/>
          </a:prstGeom>
          <a:noFill/>
        </p:spPr>
        <p:txBody>
          <a:bodyPr wrap="square" rtlCol="0">
            <a:spAutoFit/>
          </a:bodyPr>
          <a:lstStyle/>
          <a:p>
            <a:pPr algn="ctr"/>
            <a:r>
              <a:rPr lang="en-US" sz="2800"/>
              <a:t>Lung damage</a:t>
            </a:r>
            <a:endParaRPr lang="ru-RU" sz="2800" dirty="0"/>
          </a:p>
        </p:txBody>
      </p:sp>
      <p:sp>
        <p:nvSpPr>
          <p:cNvPr id="3" name="TextBox 2"/>
          <p:cNvSpPr txBox="1"/>
          <p:nvPr/>
        </p:nvSpPr>
        <p:spPr>
          <a:xfrm>
            <a:off x="428596" y="428604"/>
            <a:ext cx="7929618" cy="369332"/>
          </a:xfrm>
          <a:prstGeom prst="rect">
            <a:avLst/>
          </a:prstGeom>
          <a:noFill/>
        </p:spPr>
        <p:txBody>
          <a:bodyPr wrap="square" rtlCol="0">
            <a:spAutoFit/>
          </a:bodyPr>
          <a:lstStyle/>
          <a:p>
            <a:r>
              <a:rPr lang="en-US"/>
              <a:t>1 contusion (contusion of the lung)</a:t>
            </a:r>
            <a:endParaRPr lang="ru-RU" dirty="0"/>
          </a:p>
        </p:txBody>
      </p:sp>
      <p:sp>
        <p:nvSpPr>
          <p:cNvPr id="6" name="TextBox 5"/>
          <p:cNvSpPr txBox="1"/>
          <p:nvPr/>
        </p:nvSpPr>
        <p:spPr>
          <a:xfrm>
            <a:off x="142844" y="680613"/>
            <a:ext cx="8786874" cy="3139321"/>
          </a:xfrm>
          <a:prstGeom prst="rect">
            <a:avLst/>
          </a:prstGeom>
          <a:noFill/>
        </p:spPr>
        <p:txBody>
          <a:bodyPr wrap="square" rtlCol="0">
            <a:spAutoFit/>
          </a:bodyPr>
          <a:lstStyle/>
          <a:p>
            <a:pPr>
              <a:buFontTx/>
              <a:buChar char="-"/>
            </a:pPr>
            <a:r>
              <a:rPr lang="en-US" dirty="0"/>
              <a:t>changes are usually one-sided (more often on the side of the injury, less often on the opposite)</a:t>
            </a:r>
          </a:p>
          <a:p>
            <a:pPr>
              <a:buFontTx/>
              <a:buChar char="-"/>
            </a:pPr>
            <a:r>
              <a:rPr lang="en-US" dirty="0"/>
              <a:t> can be focal, multiple, or diffusely involve one or both lungs.</a:t>
            </a:r>
          </a:p>
          <a:p>
            <a:pPr>
              <a:buFontTx/>
              <a:buChar char="-"/>
            </a:pPr>
            <a:r>
              <a:rPr lang="en-US" dirty="0"/>
              <a:t> small focal shadows, which tend to merge, in the root zones, there is a short-term vasodilation.</a:t>
            </a:r>
          </a:p>
          <a:p>
            <a:pPr>
              <a:buFontTx/>
              <a:buChar char="-"/>
            </a:pPr>
            <a:r>
              <a:rPr lang="en-US" dirty="0"/>
              <a:t> infiltrates as in pneumonia, but not limited to the segment or lobe. </a:t>
            </a:r>
            <a:endParaRPr lang="ru-RU" dirty="0"/>
          </a:p>
          <a:p>
            <a:pPr>
              <a:buFontTx/>
              <a:buChar char="-"/>
            </a:pPr>
            <a:r>
              <a:rPr lang="en-US" dirty="0"/>
              <a:t>They can be located sub-segmentally, usually on the periphery of the lung in the area of ​​injury, next to dense structures (vertebrae, ribs).</a:t>
            </a:r>
          </a:p>
          <a:p>
            <a:pPr>
              <a:buFontTx/>
              <a:buChar char="-"/>
            </a:pPr>
            <a:r>
              <a:rPr lang="en-US" dirty="0"/>
              <a:t> changes in the lungs due to injury occur immediately after the injury, and after two days they begin to disappear, and after a week they can completely disappear (differential diagnosis with post-traumatic pneumonia)</a:t>
            </a:r>
            <a:endParaRPr lang="ru-RU" dirty="0"/>
          </a:p>
        </p:txBody>
      </p:sp>
      <p:pic>
        <p:nvPicPr>
          <p:cNvPr id="12" name="Picture 3" descr="C:\Users\Дом\Desktop\работа Юля\медин\моя практика\ушиб2.jpg"/>
          <p:cNvPicPr>
            <a:picLocks noChangeAspect="1" noChangeArrowheads="1"/>
          </p:cNvPicPr>
          <p:nvPr/>
        </p:nvPicPr>
        <p:blipFill>
          <a:blip r:embed="rId2"/>
          <a:srcRect/>
          <a:stretch>
            <a:fillRect/>
          </a:stretch>
        </p:blipFill>
        <p:spPr bwMode="auto">
          <a:xfrm>
            <a:off x="4214810" y="3980208"/>
            <a:ext cx="2947982" cy="2877792"/>
          </a:xfrm>
          <a:prstGeom prst="rect">
            <a:avLst/>
          </a:prstGeom>
          <a:noFill/>
        </p:spPr>
      </p:pic>
      <p:sp>
        <p:nvSpPr>
          <p:cNvPr id="13" name="TextBox 12"/>
          <p:cNvSpPr txBox="1"/>
          <p:nvPr/>
        </p:nvSpPr>
        <p:spPr>
          <a:xfrm>
            <a:off x="4357686" y="6357958"/>
            <a:ext cx="2786082" cy="507831"/>
          </a:xfrm>
          <a:prstGeom prst="rect">
            <a:avLst/>
          </a:prstGeom>
          <a:noFill/>
        </p:spPr>
        <p:txBody>
          <a:bodyPr wrap="square" rtlCol="0">
            <a:spAutoFit/>
          </a:bodyPr>
          <a:lstStyle/>
          <a:p>
            <a:r>
              <a:rPr lang="en-US" sz="900" dirty="0">
                <a:solidFill>
                  <a:srgbClr val="FFFF00"/>
                </a:solidFill>
              </a:rPr>
              <a:t>https://www.mediasphera.ru/issues/khirurgiya-zhurnal-im-n-i-pirogova/2011/4/030023-1207201144</a:t>
            </a:r>
            <a:endParaRPr lang="ru-RU" sz="900" dirty="0">
              <a:solidFill>
                <a:srgbClr val="FFFF00"/>
              </a:solidFill>
            </a:endParaRPr>
          </a:p>
          <a:p>
            <a:endParaRPr lang="ru-RU" sz="900" dirty="0"/>
          </a:p>
        </p:txBody>
      </p:sp>
      <p:sp>
        <p:nvSpPr>
          <p:cNvPr id="14" name="TextBox 13"/>
          <p:cNvSpPr txBox="1"/>
          <p:nvPr/>
        </p:nvSpPr>
        <p:spPr>
          <a:xfrm>
            <a:off x="7286644" y="4000504"/>
            <a:ext cx="1643074" cy="1600438"/>
          </a:xfrm>
          <a:prstGeom prst="rect">
            <a:avLst/>
          </a:prstGeom>
          <a:noFill/>
        </p:spPr>
        <p:txBody>
          <a:bodyPr wrap="square" rtlCol="0">
            <a:spAutoFit/>
          </a:bodyPr>
          <a:lstStyle/>
          <a:p>
            <a:r>
              <a:rPr lang="en-US" sz="1400"/>
              <a:t>Contusion of the left lung, pneumothorax, soft tissue emphysema. Multiple rib fractures.</a:t>
            </a:r>
            <a:endParaRPr lang="ru-RU" sz="1400" dirty="0"/>
          </a:p>
        </p:txBody>
      </p:sp>
      <p:pic>
        <p:nvPicPr>
          <p:cNvPr id="56325" name="Picture 5" descr="C:\Users\Дом\Desktop\работа Юля\медин\моя практика\ушиб3.jpg"/>
          <p:cNvPicPr>
            <a:picLocks noChangeAspect="1" noChangeArrowheads="1"/>
          </p:cNvPicPr>
          <p:nvPr/>
        </p:nvPicPr>
        <p:blipFill>
          <a:blip r:embed="rId3"/>
          <a:srcRect/>
          <a:stretch>
            <a:fillRect/>
          </a:stretch>
        </p:blipFill>
        <p:spPr bwMode="auto">
          <a:xfrm>
            <a:off x="142844" y="4071942"/>
            <a:ext cx="2913710" cy="2071702"/>
          </a:xfrm>
          <a:prstGeom prst="rect">
            <a:avLst/>
          </a:prstGeom>
          <a:noFill/>
        </p:spPr>
      </p:pic>
      <p:sp>
        <p:nvSpPr>
          <p:cNvPr id="16" name="TextBox 15"/>
          <p:cNvSpPr txBox="1"/>
          <p:nvPr/>
        </p:nvSpPr>
        <p:spPr>
          <a:xfrm>
            <a:off x="214282" y="6215082"/>
            <a:ext cx="3071834" cy="523220"/>
          </a:xfrm>
          <a:prstGeom prst="rect">
            <a:avLst/>
          </a:prstGeom>
          <a:noFill/>
        </p:spPr>
        <p:txBody>
          <a:bodyPr wrap="square" rtlCol="0">
            <a:spAutoFit/>
          </a:bodyPr>
          <a:lstStyle/>
          <a:p>
            <a:r>
              <a:rPr lang="en-US" sz="1400"/>
              <a:t>Contusion of the right lung. 2 days after injury.</a:t>
            </a:r>
            <a:endParaRPr lang="ru-RU" sz="1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71472" y="142852"/>
            <a:ext cx="3286148" cy="369332"/>
          </a:xfrm>
          <a:prstGeom prst="rect">
            <a:avLst/>
          </a:prstGeom>
          <a:noFill/>
        </p:spPr>
        <p:txBody>
          <a:bodyPr wrap="square" rtlCol="0">
            <a:spAutoFit/>
          </a:bodyPr>
          <a:lstStyle/>
          <a:p>
            <a:r>
              <a:rPr lang="en-US" b="1"/>
              <a:t>Hematomas</a:t>
            </a:r>
            <a:endParaRPr lang="ru-RU" b="1" dirty="0"/>
          </a:p>
        </p:txBody>
      </p:sp>
      <p:sp>
        <p:nvSpPr>
          <p:cNvPr id="3" name="TextBox 2"/>
          <p:cNvSpPr txBox="1"/>
          <p:nvPr/>
        </p:nvSpPr>
        <p:spPr>
          <a:xfrm>
            <a:off x="285720" y="428604"/>
            <a:ext cx="8643998" cy="4708981"/>
          </a:xfrm>
          <a:prstGeom prst="rect">
            <a:avLst/>
          </a:prstGeom>
          <a:noFill/>
        </p:spPr>
        <p:txBody>
          <a:bodyPr wrap="square" rtlCol="0">
            <a:spAutoFit/>
          </a:bodyPr>
          <a:lstStyle/>
          <a:p>
            <a:pPr>
              <a:buFontTx/>
              <a:buChar char="-"/>
            </a:pPr>
            <a:r>
              <a:rPr lang="en-US" dirty="0"/>
              <a:t>- limited accumulation of blood in the lung tissue with the formation of a cavity in it containing liquid or clotted blood.</a:t>
            </a:r>
          </a:p>
          <a:p>
            <a:pPr>
              <a:buFontTx/>
              <a:buChar char="-"/>
            </a:pPr>
            <a:endParaRPr lang="en-US" dirty="0"/>
          </a:p>
          <a:p>
            <a:pPr>
              <a:buFontTx/>
              <a:buChar char="-"/>
            </a:pPr>
            <a:r>
              <a:rPr lang="en-US" dirty="0"/>
              <a:t>By localization - in the </a:t>
            </a:r>
            <a:r>
              <a:rPr lang="en-US" dirty="0" err="1"/>
              <a:t>interstitium</a:t>
            </a:r>
            <a:r>
              <a:rPr lang="en-US" dirty="0"/>
              <a:t> and in the parenchyma.</a:t>
            </a:r>
          </a:p>
          <a:p>
            <a:pPr>
              <a:buFontTx/>
              <a:buChar char="-"/>
            </a:pPr>
            <a:endParaRPr lang="en-US" dirty="0"/>
          </a:p>
          <a:p>
            <a:pPr>
              <a:buFontTx/>
              <a:buChar char="-"/>
            </a:pPr>
            <a:r>
              <a:rPr lang="en-US" dirty="0"/>
              <a:t>X-ray</a:t>
            </a:r>
          </a:p>
          <a:p>
            <a:pPr>
              <a:buFontTx/>
              <a:buChar char="-"/>
            </a:pPr>
            <a:r>
              <a:rPr lang="en-US" dirty="0"/>
              <a:t>If a hematoma develops in a traumatic cyst, then its contours are even, clear (resembles a benign tumor)</a:t>
            </a:r>
          </a:p>
          <a:p>
            <a:pPr>
              <a:buFontTx/>
              <a:buChar char="-"/>
            </a:pPr>
            <a:r>
              <a:rPr lang="en-US" dirty="0"/>
              <a:t> if the hematoma is formed outside the cyst, then its contours are uneven, indistinct, the structure is uniform, the shadow is intense.</a:t>
            </a:r>
          </a:p>
          <a:p>
            <a:pPr>
              <a:buFontTx/>
              <a:buChar char="-"/>
            </a:pPr>
            <a:r>
              <a:rPr lang="en-US" dirty="0"/>
              <a:t>Consequences: resorption, organization, calcification. </a:t>
            </a:r>
            <a:endParaRPr lang="ru-RU" dirty="0"/>
          </a:p>
          <a:p>
            <a:endParaRPr lang="ru-RU" sz="1600" dirty="0"/>
          </a:p>
          <a:p>
            <a:endParaRPr lang="ru-RU" sz="1600" dirty="0"/>
          </a:p>
          <a:p>
            <a:endParaRPr lang="ru-RU" sz="1600" dirty="0"/>
          </a:p>
          <a:p>
            <a:endParaRPr lang="ru-RU" dirty="0"/>
          </a:p>
          <a:p>
            <a:endParaRPr lang="ru-RU" dirty="0"/>
          </a:p>
          <a:p>
            <a:endParaRPr lang="ru-RU" dirty="0"/>
          </a:p>
        </p:txBody>
      </p:sp>
      <p:pic>
        <p:nvPicPr>
          <p:cNvPr id="4" name="Picture 4" descr="C:\Users\Дом\Desktop\работа Юля\медин\моя практика\гема.jpg"/>
          <p:cNvPicPr>
            <a:picLocks noChangeAspect="1" noChangeArrowheads="1"/>
          </p:cNvPicPr>
          <p:nvPr/>
        </p:nvPicPr>
        <p:blipFill>
          <a:blip r:embed="rId2"/>
          <a:srcRect/>
          <a:stretch>
            <a:fillRect/>
          </a:stretch>
        </p:blipFill>
        <p:spPr bwMode="auto">
          <a:xfrm>
            <a:off x="302946" y="3703848"/>
            <a:ext cx="4214842" cy="2867474"/>
          </a:xfrm>
          <a:prstGeom prst="rect">
            <a:avLst/>
          </a:prstGeom>
          <a:noFill/>
        </p:spPr>
      </p:pic>
      <p:sp>
        <p:nvSpPr>
          <p:cNvPr id="5" name="TextBox 4"/>
          <p:cNvSpPr txBox="1"/>
          <p:nvPr/>
        </p:nvSpPr>
        <p:spPr>
          <a:xfrm>
            <a:off x="285720" y="6396335"/>
            <a:ext cx="3429024" cy="461665"/>
          </a:xfrm>
          <a:prstGeom prst="rect">
            <a:avLst/>
          </a:prstGeom>
          <a:solidFill>
            <a:schemeClr val="bg1"/>
          </a:solidFill>
        </p:spPr>
        <p:txBody>
          <a:bodyPr wrap="square" rtlCol="0">
            <a:spAutoFit/>
          </a:bodyPr>
          <a:lstStyle/>
          <a:p>
            <a:r>
              <a:rPr lang="en-US" sz="1200" dirty="0"/>
              <a:t> Intrapulmonary hematoma on the left. Lung contusions. Multiple rib fractures</a:t>
            </a:r>
            <a:endParaRPr lang="ru-RU" dirty="0"/>
          </a:p>
        </p:txBody>
      </p:sp>
      <p:pic>
        <p:nvPicPr>
          <p:cNvPr id="15362" name="Picture 2" descr="https://cf.ppt-online.org/files1/slide/t/T41D5zsZP2C3Ml09NG6ixgArwUWkjvSLoub7qpmJh/slide-11.jpg"/>
          <p:cNvPicPr>
            <a:picLocks noChangeAspect="1" noChangeArrowheads="1"/>
          </p:cNvPicPr>
          <p:nvPr/>
        </p:nvPicPr>
        <p:blipFill rotWithShape="1">
          <a:blip r:embed="rId3"/>
          <a:srcRect l="6113" t="6381" r="3655"/>
          <a:stretch/>
        </p:blipFill>
        <p:spPr bwMode="auto">
          <a:xfrm>
            <a:off x="4959557" y="3664050"/>
            <a:ext cx="3528392" cy="2742062"/>
          </a:xfrm>
          <a:prstGeom prst="rect">
            <a:avLst/>
          </a:prstGeom>
          <a:noFill/>
        </p:spPr>
      </p:pic>
      <p:sp>
        <p:nvSpPr>
          <p:cNvPr id="6" name="Прямоугольник 5"/>
          <p:cNvSpPr/>
          <p:nvPr/>
        </p:nvSpPr>
        <p:spPr>
          <a:xfrm>
            <a:off x="4835583" y="6455686"/>
            <a:ext cx="3239990" cy="307777"/>
          </a:xfrm>
          <a:prstGeom prst="rect">
            <a:avLst/>
          </a:prstGeom>
        </p:spPr>
        <p:txBody>
          <a:bodyPr wrap="none">
            <a:spAutoFit/>
          </a:bodyPr>
          <a:lstStyle/>
          <a:p>
            <a:r>
              <a:rPr lang="en-US" sz="1400" dirty="0"/>
              <a:t>traumatic hematoma of the right lung</a:t>
            </a:r>
            <a:endParaRPr lang="ru-RU" sz="1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57224" y="285728"/>
            <a:ext cx="4429156" cy="369332"/>
          </a:xfrm>
          <a:prstGeom prst="rect">
            <a:avLst/>
          </a:prstGeom>
          <a:noFill/>
        </p:spPr>
        <p:txBody>
          <a:bodyPr wrap="square" rtlCol="0">
            <a:spAutoFit/>
          </a:bodyPr>
          <a:lstStyle/>
          <a:p>
            <a:r>
              <a:rPr lang="en-US" dirty="0"/>
              <a:t>3. Traumatic cysts</a:t>
            </a:r>
            <a:endParaRPr lang="ru-RU" dirty="0"/>
          </a:p>
        </p:txBody>
      </p:sp>
      <p:pic>
        <p:nvPicPr>
          <p:cNvPr id="3" name="Picture 2" descr="Снимки МРТ и КТ. Ушиб и разрыв легкого"/>
          <p:cNvPicPr>
            <a:picLocks noChangeAspect="1" noChangeArrowheads="1"/>
          </p:cNvPicPr>
          <p:nvPr/>
        </p:nvPicPr>
        <p:blipFill>
          <a:blip r:embed="rId2"/>
          <a:srcRect/>
          <a:stretch>
            <a:fillRect/>
          </a:stretch>
        </p:blipFill>
        <p:spPr bwMode="auto">
          <a:xfrm>
            <a:off x="285720" y="2996951"/>
            <a:ext cx="3714776" cy="3529295"/>
          </a:xfrm>
          <a:prstGeom prst="rect">
            <a:avLst/>
          </a:prstGeom>
          <a:noFill/>
        </p:spPr>
      </p:pic>
      <p:sp>
        <p:nvSpPr>
          <p:cNvPr id="4" name="TextBox 3"/>
          <p:cNvSpPr txBox="1"/>
          <p:nvPr/>
        </p:nvSpPr>
        <p:spPr>
          <a:xfrm>
            <a:off x="4000496" y="5229200"/>
            <a:ext cx="3857652" cy="954107"/>
          </a:xfrm>
          <a:prstGeom prst="rect">
            <a:avLst/>
          </a:prstGeom>
          <a:noFill/>
        </p:spPr>
        <p:txBody>
          <a:bodyPr wrap="square" rtlCol="0">
            <a:spAutoFit/>
          </a:bodyPr>
          <a:lstStyle/>
          <a:p>
            <a:r>
              <a:rPr lang="en-US" sz="1400" dirty="0"/>
              <a:t>On CT, it is easier to distinguish between bruised areas of the lung (black arrow) from ruptures that led to </a:t>
            </a:r>
            <a:r>
              <a:rPr lang="en-US" sz="1400" dirty="0" err="1"/>
              <a:t>pneumathocele</a:t>
            </a:r>
            <a:r>
              <a:rPr lang="en-US" sz="1400" dirty="0"/>
              <a:t> formation (outline arrows)</a:t>
            </a:r>
            <a:endParaRPr lang="ru-RU" sz="1400" dirty="0"/>
          </a:p>
        </p:txBody>
      </p:sp>
      <p:pic>
        <p:nvPicPr>
          <p:cNvPr id="58370" name="Picture 2"/>
          <p:cNvPicPr>
            <a:picLocks noChangeAspect="1" noChangeArrowheads="1"/>
          </p:cNvPicPr>
          <p:nvPr/>
        </p:nvPicPr>
        <p:blipFill>
          <a:blip r:embed="rId3"/>
          <a:srcRect/>
          <a:stretch>
            <a:fillRect/>
          </a:stretch>
        </p:blipFill>
        <p:spPr bwMode="auto">
          <a:xfrm>
            <a:off x="5076056" y="1546906"/>
            <a:ext cx="3711258" cy="2214578"/>
          </a:xfrm>
          <a:prstGeom prst="rect">
            <a:avLst/>
          </a:prstGeom>
          <a:noFill/>
          <a:ln w="9525">
            <a:noFill/>
            <a:miter lim="800000"/>
            <a:headEnd/>
            <a:tailEnd/>
          </a:ln>
          <a:effectLst/>
        </p:spPr>
      </p:pic>
      <p:sp>
        <p:nvSpPr>
          <p:cNvPr id="6" name="TextBox 5"/>
          <p:cNvSpPr txBox="1"/>
          <p:nvPr/>
        </p:nvSpPr>
        <p:spPr>
          <a:xfrm>
            <a:off x="5364088" y="3857628"/>
            <a:ext cx="3779912" cy="307777"/>
          </a:xfrm>
          <a:prstGeom prst="rect">
            <a:avLst/>
          </a:prstGeom>
          <a:noFill/>
        </p:spPr>
        <p:txBody>
          <a:bodyPr wrap="square" rtlCol="0">
            <a:spAutoFit/>
          </a:bodyPr>
          <a:lstStyle/>
          <a:p>
            <a:r>
              <a:rPr lang="en-US" sz="1400"/>
              <a:t>Traumatic air cyst.</a:t>
            </a:r>
            <a:endParaRPr lang="ru-RU" sz="1400" dirty="0"/>
          </a:p>
        </p:txBody>
      </p:sp>
      <p:sp>
        <p:nvSpPr>
          <p:cNvPr id="7" name="TextBox 6"/>
          <p:cNvSpPr txBox="1"/>
          <p:nvPr/>
        </p:nvSpPr>
        <p:spPr>
          <a:xfrm>
            <a:off x="285720" y="785794"/>
            <a:ext cx="4429156" cy="2031325"/>
          </a:xfrm>
          <a:prstGeom prst="rect">
            <a:avLst/>
          </a:prstGeom>
          <a:noFill/>
        </p:spPr>
        <p:txBody>
          <a:bodyPr wrap="square" rtlCol="0">
            <a:spAutoFit/>
          </a:bodyPr>
          <a:lstStyle/>
          <a:p>
            <a:r>
              <a:rPr lang="en-US"/>
              <a:t>With contusion in the lung, thin-walled air cysts, bullae, formed as a result of rupture of the alveolar septa often appear.</a:t>
            </a:r>
          </a:p>
          <a:p>
            <a:r>
              <a:rPr lang="en-US"/>
              <a:t>      When the rupture of the alveolar walls is combined with damage to small vessels, the cyst can fill with blood.</a:t>
            </a:r>
            <a:endParaRPr lang="ru-RU"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2000"/>
                                        <p:tgtEl>
                                          <p:spTgt spid="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2000"/>
                                        <p:tgtEl>
                                          <p:spTgt spid="6"/>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P spid="7"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33882" y="3004707"/>
            <a:ext cx="4429156" cy="1169551"/>
          </a:xfrm>
          <a:prstGeom prst="rect">
            <a:avLst/>
          </a:prstGeom>
          <a:noFill/>
        </p:spPr>
        <p:txBody>
          <a:bodyPr wrap="square" rtlCol="0">
            <a:spAutoFit/>
          </a:bodyPr>
          <a:lstStyle/>
          <a:p>
            <a:r>
              <a:rPr lang="en-US" dirty="0"/>
              <a:t>1. Closed.</a:t>
            </a:r>
          </a:p>
          <a:p>
            <a:r>
              <a:rPr lang="en-US" dirty="0"/>
              <a:t>2. Open</a:t>
            </a:r>
            <a:r>
              <a:rPr lang="ru-RU" dirty="0"/>
              <a:t>. </a:t>
            </a:r>
          </a:p>
          <a:p>
            <a:r>
              <a:rPr lang="en-US" sz="1600" dirty="0"/>
              <a:t>3. Tense (valve).</a:t>
            </a:r>
            <a:br>
              <a:rPr lang="ru-RU" sz="1600" dirty="0"/>
            </a:br>
            <a:endParaRPr lang="ru-RU" sz="1600" dirty="0"/>
          </a:p>
        </p:txBody>
      </p:sp>
      <p:pic>
        <p:nvPicPr>
          <p:cNvPr id="60418" name="Picture 2" descr="Похожее изображение"/>
          <p:cNvPicPr>
            <a:picLocks noChangeAspect="1" noChangeArrowheads="1"/>
          </p:cNvPicPr>
          <p:nvPr/>
        </p:nvPicPr>
        <p:blipFill>
          <a:blip r:embed="rId2"/>
          <a:srcRect/>
          <a:stretch>
            <a:fillRect/>
          </a:stretch>
        </p:blipFill>
        <p:spPr bwMode="auto">
          <a:xfrm>
            <a:off x="4563038" y="1214422"/>
            <a:ext cx="4580962" cy="2714644"/>
          </a:xfrm>
          <a:prstGeom prst="rect">
            <a:avLst/>
          </a:prstGeom>
          <a:noFill/>
        </p:spPr>
      </p:pic>
      <p:pic>
        <p:nvPicPr>
          <p:cNvPr id="60419" name="Picture 3" descr="C:\Users\Дом\Desktop\работа Юля\медин\моя практика\пневмо.jpg"/>
          <p:cNvPicPr>
            <a:picLocks noChangeAspect="1" noChangeArrowheads="1"/>
          </p:cNvPicPr>
          <p:nvPr/>
        </p:nvPicPr>
        <p:blipFill>
          <a:blip r:embed="rId3"/>
          <a:srcRect/>
          <a:stretch>
            <a:fillRect/>
          </a:stretch>
        </p:blipFill>
        <p:spPr bwMode="auto">
          <a:xfrm>
            <a:off x="323528" y="3936112"/>
            <a:ext cx="6143668" cy="2802541"/>
          </a:xfrm>
          <a:prstGeom prst="rect">
            <a:avLst/>
          </a:prstGeom>
          <a:noFill/>
        </p:spPr>
      </p:pic>
      <p:sp>
        <p:nvSpPr>
          <p:cNvPr id="7" name="TextBox 6"/>
          <p:cNvSpPr txBox="1"/>
          <p:nvPr/>
        </p:nvSpPr>
        <p:spPr>
          <a:xfrm>
            <a:off x="755575" y="3473895"/>
            <a:ext cx="1932457" cy="646331"/>
          </a:xfrm>
          <a:prstGeom prst="rect">
            <a:avLst/>
          </a:prstGeom>
          <a:noFill/>
        </p:spPr>
        <p:txBody>
          <a:bodyPr wrap="square" rtlCol="0">
            <a:spAutoFit/>
          </a:bodyPr>
          <a:lstStyle/>
          <a:p>
            <a:br>
              <a:rPr lang="ru-RU" dirty="0"/>
            </a:br>
            <a:endParaRPr lang="ru-RU" dirty="0"/>
          </a:p>
        </p:txBody>
      </p:sp>
      <p:sp>
        <p:nvSpPr>
          <p:cNvPr id="8" name="TextBox 7"/>
          <p:cNvSpPr txBox="1"/>
          <p:nvPr/>
        </p:nvSpPr>
        <p:spPr>
          <a:xfrm>
            <a:off x="142844" y="142852"/>
            <a:ext cx="8605620" cy="646331"/>
          </a:xfrm>
          <a:prstGeom prst="rect">
            <a:avLst/>
          </a:prstGeom>
          <a:noFill/>
        </p:spPr>
        <p:txBody>
          <a:bodyPr wrap="square" rtlCol="0">
            <a:spAutoFit/>
          </a:bodyPr>
          <a:lstStyle/>
          <a:p>
            <a:r>
              <a:rPr lang="en-US" dirty="0"/>
              <a:t>Traumatic pneumothorax</a:t>
            </a:r>
            <a:r>
              <a:rPr lang="ru-RU" dirty="0"/>
              <a:t> </a:t>
            </a:r>
            <a:r>
              <a:rPr lang="en-US" dirty="0"/>
              <a:t>- This is the accumulation of air in the pleural cavity, which occurs due to trauma and leads to partial or complete collapse of the lung</a:t>
            </a:r>
            <a:endParaRPr lang="ru-RU" dirty="0"/>
          </a:p>
        </p:txBody>
      </p:sp>
      <p:sp>
        <p:nvSpPr>
          <p:cNvPr id="9" name="TextBox 8"/>
          <p:cNvSpPr txBox="1"/>
          <p:nvPr/>
        </p:nvSpPr>
        <p:spPr>
          <a:xfrm>
            <a:off x="142844" y="857232"/>
            <a:ext cx="4717188" cy="923330"/>
          </a:xfrm>
          <a:prstGeom prst="rect">
            <a:avLst/>
          </a:prstGeom>
          <a:noFill/>
        </p:spPr>
        <p:txBody>
          <a:bodyPr wrap="square" rtlCol="0">
            <a:spAutoFit/>
          </a:bodyPr>
          <a:lstStyle/>
          <a:p>
            <a:r>
              <a:rPr lang="en-US"/>
              <a:t>By the volume of air contained in the pleural cavity and the degree of lung collapse:</a:t>
            </a:r>
            <a:endParaRPr lang="ru-RU" dirty="0"/>
          </a:p>
        </p:txBody>
      </p:sp>
      <p:sp>
        <p:nvSpPr>
          <p:cNvPr id="10" name="TextBox 9"/>
          <p:cNvSpPr txBox="1"/>
          <p:nvPr/>
        </p:nvSpPr>
        <p:spPr>
          <a:xfrm>
            <a:off x="142844" y="2428868"/>
            <a:ext cx="4717188" cy="646331"/>
          </a:xfrm>
          <a:prstGeom prst="rect">
            <a:avLst/>
          </a:prstGeom>
          <a:noFill/>
        </p:spPr>
        <p:txBody>
          <a:bodyPr wrap="square" rtlCol="0">
            <a:spAutoFit/>
          </a:bodyPr>
          <a:lstStyle/>
          <a:p>
            <a:r>
              <a:rPr lang="en-US" dirty="0"/>
              <a:t>According to communication with the external environment:</a:t>
            </a:r>
            <a:endParaRPr lang="ru-RU" dirty="0"/>
          </a:p>
        </p:txBody>
      </p:sp>
      <p:sp>
        <p:nvSpPr>
          <p:cNvPr id="11" name="TextBox 10"/>
          <p:cNvSpPr txBox="1"/>
          <p:nvPr/>
        </p:nvSpPr>
        <p:spPr>
          <a:xfrm>
            <a:off x="142844" y="1714488"/>
            <a:ext cx="4573172" cy="646331"/>
          </a:xfrm>
          <a:prstGeom prst="rect">
            <a:avLst/>
          </a:prstGeom>
          <a:noFill/>
        </p:spPr>
        <p:txBody>
          <a:bodyPr wrap="square" rtlCol="0">
            <a:spAutoFit/>
          </a:bodyPr>
          <a:lstStyle/>
          <a:p>
            <a:r>
              <a:rPr lang="en-US"/>
              <a:t>1. Limited (partial, partial).</a:t>
            </a:r>
          </a:p>
          <a:p>
            <a:r>
              <a:rPr lang="en-US"/>
              <a:t>2. Full (total).</a:t>
            </a:r>
            <a:endParaRPr lang="ru-RU"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20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1"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4" descr="C:\Users\Дом\Desktop\работа Юля\медин\моя практика\гемо.jpg"/>
          <p:cNvPicPr>
            <a:picLocks noChangeAspect="1" noChangeArrowheads="1"/>
          </p:cNvPicPr>
          <p:nvPr/>
        </p:nvPicPr>
        <p:blipFill>
          <a:blip r:embed="rId2"/>
          <a:srcRect/>
          <a:stretch>
            <a:fillRect/>
          </a:stretch>
        </p:blipFill>
        <p:spPr bwMode="auto">
          <a:xfrm>
            <a:off x="344392" y="3573016"/>
            <a:ext cx="8240934" cy="3152236"/>
          </a:xfrm>
          <a:prstGeom prst="rect">
            <a:avLst/>
          </a:prstGeom>
          <a:noFill/>
        </p:spPr>
      </p:pic>
      <p:sp>
        <p:nvSpPr>
          <p:cNvPr id="3" name="TextBox 2"/>
          <p:cNvSpPr txBox="1"/>
          <p:nvPr/>
        </p:nvSpPr>
        <p:spPr>
          <a:xfrm>
            <a:off x="428596" y="214290"/>
            <a:ext cx="8429684" cy="923330"/>
          </a:xfrm>
          <a:prstGeom prst="rect">
            <a:avLst/>
          </a:prstGeom>
          <a:noFill/>
        </p:spPr>
        <p:txBody>
          <a:bodyPr wrap="square" rtlCol="0">
            <a:spAutoFit/>
          </a:bodyPr>
          <a:lstStyle/>
          <a:p>
            <a:r>
              <a:rPr lang="en-US"/>
              <a:t>- intrapleural bleeding, leading to the accumulation of blood in the pleural cavity, which is accompanied by compression of the lung and displacement of the mediastinal organs in the opposite direction.</a:t>
            </a:r>
            <a:endParaRPr lang="ru-RU" dirty="0"/>
          </a:p>
        </p:txBody>
      </p:sp>
      <p:sp>
        <p:nvSpPr>
          <p:cNvPr id="4" name="TextBox 3"/>
          <p:cNvSpPr txBox="1"/>
          <p:nvPr/>
        </p:nvSpPr>
        <p:spPr>
          <a:xfrm>
            <a:off x="0" y="1644062"/>
            <a:ext cx="8929718" cy="1569660"/>
          </a:xfrm>
          <a:prstGeom prst="rect">
            <a:avLst/>
          </a:prstGeom>
          <a:noFill/>
        </p:spPr>
        <p:txBody>
          <a:bodyPr wrap="square" rtlCol="0">
            <a:spAutoFit/>
          </a:bodyPr>
          <a:lstStyle/>
          <a:p>
            <a:r>
              <a:rPr lang="en-US" sz="1600" dirty="0"/>
              <a:t>1. small - the volume of blood loss up to 500 ml, the accumulation of blood in the sinus;</a:t>
            </a:r>
          </a:p>
          <a:p>
            <a:r>
              <a:rPr lang="en-US" sz="1600" dirty="0"/>
              <a:t>2. medium - volume up to 1.5 liters, blood level to the lower edge of the IV rib;</a:t>
            </a:r>
          </a:p>
          <a:p>
            <a:r>
              <a:rPr lang="en-US" sz="1600" dirty="0"/>
              <a:t>3. subtotal - the volume of blood loss up to 2 liters, the blood level to the lower edge of the II rib;</a:t>
            </a:r>
          </a:p>
          <a:p>
            <a:r>
              <a:rPr lang="en-US" sz="1600" dirty="0"/>
              <a:t>4. total - the volume of blood loss over 2 liters, radiologically characterized by total darkening of the pleural cavity on the side of the lesion</a:t>
            </a:r>
            <a:endParaRPr lang="ru-RU" sz="1600" dirty="0"/>
          </a:p>
        </p:txBody>
      </p:sp>
      <p:sp>
        <p:nvSpPr>
          <p:cNvPr id="5" name="TextBox 4"/>
          <p:cNvSpPr txBox="1"/>
          <p:nvPr/>
        </p:nvSpPr>
        <p:spPr>
          <a:xfrm>
            <a:off x="3214678" y="0"/>
            <a:ext cx="3071834" cy="369332"/>
          </a:xfrm>
          <a:prstGeom prst="rect">
            <a:avLst/>
          </a:prstGeom>
          <a:noFill/>
        </p:spPr>
        <p:txBody>
          <a:bodyPr wrap="square" rtlCol="0">
            <a:spAutoFit/>
          </a:bodyPr>
          <a:lstStyle/>
          <a:p>
            <a:r>
              <a:rPr lang="en-US" b="1" dirty="0" err="1"/>
              <a:t>Hemothorax</a:t>
            </a:r>
            <a:endParaRPr lang="ru-RU" b="1" dirty="0"/>
          </a:p>
        </p:txBody>
      </p:sp>
      <p:sp>
        <p:nvSpPr>
          <p:cNvPr id="6" name="TextBox 5"/>
          <p:cNvSpPr txBox="1"/>
          <p:nvPr/>
        </p:nvSpPr>
        <p:spPr>
          <a:xfrm>
            <a:off x="179512" y="1142984"/>
            <a:ext cx="8750206" cy="369332"/>
          </a:xfrm>
          <a:prstGeom prst="rect">
            <a:avLst/>
          </a:prstGeom>
          <a:noFill/>
        </p:spPr>
        <p:txBody>
          <a:bodyPr wrap="square" rtlCol="0">
            <a:spAutoFit/>
          </a:bodyPr>
          <a:lstStyle/>
          <a:p>
            <a:r>
              <a:rPr lang="en-US" dirty="0"/>
              <a:t>Taking into account the amount of </a:t>
            </a:r>
            <a:r>
              <a:rPr lang="en-US" dirty="0" err="1"/>
              <a:t>intrapleural</a:t>
            </a:r>
            <a:r>
              <a:rPr lang="en-US" dirty="0"/>
              <a:t> bleeding, </a:t>
            </a:r>
            <a:r>
              <a:rPr lang="en-US" dirty="0" err="1"/>
              <a:t>hemothorax</a:t>
            </a:r>
            <a:r>
              <a:rPr lang="en-US" dirty="0"/>
              <a:t> can be:</a:t>
            </a:r>
            <a:endParaRPr lang="ru-RU"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20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70" name="Picture 6" descr="https://screenshotscdn.firefoxusercontent.com/images/b621b2f3-41d9-4ac2-90ab-64ac2c411faa.png"/>
          <p:cNvPicPr>
            <a:picLocks noChangeAspect="1" noChangeArrowheads="1"/>
          </p:cNvPicPr>
          <p:nvPr/>
        </p:nvPicPr>
        <p:blipFill>
          <a:blip r:embed="rId2"/>
          <a:srcRect/>
          <a:stretch>
            <a:fillRect/>
          </a:stretch>
        </p:blipFill>
        <p:spPr bwMode="auto">
          <a:xfrm>
            <a:off x="785786" y="1428736"/>
            <a:ext cx="3714776" cy="3714776"/>
          </a:xfrm>
          <a:prstGeom prst="rect">
            <a:avLst/>
          </a:prstGeom>
          <a:noFill/>
        </p:spPr>
      </p:pic>
      <p:pic>
        <p:nvPicPr>
          <p:cNvPr id="62472" name="Picture 8" descr="https://screenshotscdn.firefoxusercontent.com/images/474473bb-f831-4da6-a613-622d6ed79a5f.png"/>
          <p:cNvPicPr>
            <a:picLocks noChangeAspect="1" noChangeArrowheads="1"/>
          </p:cNvPicPr>
          <p:nvPr/>
        </p:nvPicPr>
        <p:blipFill>
          <a:blip r:embed="rId3"/>
          <a:srcRect/>
          <a:stretch>
            <a:fillRect/>
          </a:stretch>
        </p:blipFill>
        <p:spPr bwMode="auto">
          <a:xfrm>
            <a:off x="5098202" y="1500174"/>
            <a:ext cx="3359994" cy="3714776"/>
          </a:xfrm>
          <a:prstGeom prst="rect">
            <a:avLst/>
          </a:prstGeom>
          <a:noFill/>
        </p:spPr>
      </p:pic>
      <p:sp>
        <p:nvSpPr>
          <p:cNvPr id="6" name="TextBox 5"/>
          <p:cNvSpPr txBox="1"/>
          <p:nvPr/>
        </p:nvSpPr>
        <p:spPr>
          <a:xfrm>
            <a:off x="827584" y="548680"/>
            <a:ext cx="6286544" cy="461665"/>
          </a:xfrm>
          <a:prstGeom prst="rect">
            <a:avLst/>
          </a:prstGeom>
          <a:noFill/>
        </p:spPr>
        <p:txBody>
          <a:bodyPr wrap="square" rtlCol="0">
            <a:spAutoFit/>
          </a:bodyPr>
          <a:lstStyle/>
          <a:p>
            <a:pPr algn="ctr"/>
            <a:r>
              <a:rPr lang="en-US" sz="2400" dirty="0" err="1"/>
              <a:t>Pneumohemothorax</a:t>
            </a:r>
            <a:endParaRPr lang="ru-RU" sz="2400" dirty="0"/>
          </a:p>
        </p:txBody>
      </p:sp>
      <p:sp>
        <p:nvSpPr>
          <p:cNvPr id="7" name="TextBox 6"/>
          <p:cNvSpPr txBox="1"/>
          <p:nvPr/>
        </p:nvSpPr>
        <p:spPr>
          <a:xfrm>
            <a:off x="785786" y="5143512"/>
            <a:ext cx="3857652" cy="230832"/>
          </a:xfrm>
          <a:prstGeom prst="rect">
            <a:avLst/>
          </a:prstGeom>
          <a:noFill/>
        </p:spPr>
        <p:txBody>
          <a:bodyPr wrap="square" rtlCol="0">
            <a:spAutoFit/>
          </a:bodyPr>
          <a:lstStyle/>
          <a:p>
            <a:r>
              <a:rPr lang="en-US" sz="900" dirty="0">
                <a:solidFill>
                  <a:srgbClr val="FFFF00"/>
                </a:solidFill>
              </a:rPr>
              <a:t>https://radiomed.ru/cases/40162-lyogkie-11</a:t>
            </a:r>
            <a:endParaRPr lang="ru-RU" sz="900" dirty="0">
              <a:solidFill>
                <a:srgbClr val="FFFF00"/>
              </a:solidFill>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142976" y="142852"/>
            <a:ext cx="7429552" cy="461665"/>
          </a:xfrm>
          <a:prstGeom prst="rect">
            <a:avLst/>
          </a:prstGeom>
          <a:noFill/>
        </p:spPr>
        <p:txBody>
          <a:bodyPr wrap="square" rtlCol="0">
            <a:spAutoFit/>
          </a:bodyPr>
          <a:lstStyle/>
          <a:p>
            <a:pPr algn="ctr"/>
            <a:r>
              <a:rPr lang="en-US" sz="2400"/>
              <a:t>Chest Air Leak Syndrome</a:t>
            </a:r>
            <a:endParaRPr lang="ru-RU" sz="2400" dirty="0"/>
          </a:p>
        </p:txBody>
      </p:sp>
      <p:sp>
        <p:nvSpPr>
          <p:cNvPr id="4" name="TextBox 3"/>
          <p:cNvSpPr txBox="1"/>
          <p:nvPr/>
        </p:nvSpPr>
        <p:spPr>
          <a:xfrm>
            <a:off x="214282" y="571480"/>
            <a:ext cx="4000528" cy="1477328"/>
          </a:xfrm>
          <a:prstGeom prst="rect">
            <a:avLst/>
          </a:prstGeom>
          <a:noFill/>
        </p:spPr>
        <p:txBody>
          <a:bodyPr wrap="square" rtlCol="0">
            <a:spAutoFit/>
          </a:bodyPr>
          <a:lstStyle/>
          <a:p>
            <a:pPr marL="342900" indent="-342900">
              <a:buAutoNum type="arabicPeriod"/>
            </a:pPr>
            <a:r>
              <a:rPr lang="en-US" dirty="0"/>
              <a:t>Pneumothorax</a:t>
            </a:r>
          </a:p>
          <a:p>
            <a:pPr marL="342900" indent="-342900">
              <a:buAutoNum type="arabicPeriod"/>
            </a:pPr>
            <a:r>
              <a:rPr lang="en-US" dirty="0" err="1"/>
              <a:t>Pneumomediastinum</a:t>
            </a:r>
            <a:endParaRPr lang="en-US" dirty="0"/>
          </a:p>
          <a:p>
            <a:pPr marL="342900" indent="-342900">
              <a:buAutoNum type="arabicPeriod"/>
            </a:pPr>
            <a:r>
              <a:rPr lang="en-US" dirty="0"/>
              <a:t>Interstitial emphysema</a:t>
            </a:r>
          </a:p>
          <a:p>
            <a:pPr marL="342900" indent="-342900">
              <a:buAutoNum type="arabicPeriod"/>
            </a:pPr>
            <a:r>
              <a:rPr lang="en-US" dirty="0" err="1"/>
              <a:t>Pneumopericardium</a:t>
            </a:r>
            <a:endParaRPr lang="en-US" dirty="0"/>
          </a:p>
          <a:p>
            <a:pPr marL="342900" indent="-342900">
              <a:buAutoNum type="arabicPeriod"/>
            </a:pPr>
            <a:r>
              <a:rPr lang="en-US" dirty="0"/>
              <a:t>Emphysema of soft tissues</a:t>
            </a:r>
            <a:endParaRPr lang="ru-RU" dirty="0"/>
          </a:p>
        </p:txBody>
      </p:sp>
      <p:sp>
        <p:nvSpPr>
          <p:cNvPr id="6" name="TextBox 5"/>
          <p:cNvSpPr txBox="1"/>
          <p:nvPr/>
        </p:nvSpPr>
        <p:spPr>
          <a:xfrm>
            <a:off x="142844" y="2285992"/>
            <a:ext cx="4143404" cy="4247317"/>
          </a:xfrm>
          <a:prstGeom prst="rect">
            <a:avLst/>
          </a:prstGeom>
          <a:noFill/>
        </p:spPr>
        <p:txBody>
          <a:bodyPr wrap="square" rtlCol="0">
            <a:spAutoFit/>
          </a:bodyPr>
          <a:lstStyle/>
          <a:p>
            <a:pPr marL="342900" indent="-342900"/>
            <a:r>
              <a:rPr lang="en-US" dirty="0"/>
              <a:t>Interstitial emphysema</a:t>
            </a:r>
            <a:r>
              <a:rPr lang="ru-RU" dirty="0"/>
              <a:t>– </a:t>
            </a:r>
          </a:p>
          <a:p>
            <a:pPr marL="342900" indent="-342900"/>
            <a:r>
              <a:rPr lang="en-US" dirty="0"/>
              <a:t>a condition when air, after rupture of the airways, penetrates into the interstitial tissue and perivascular, </a:t>
            </a:r>
            <a:r>
              <a:rPr lang="en-US" dirty="0" err="1"/>
              <a:t>peribronchially</a:t>
            </a:r>
            <a:r>
              <a:rPr lang="en-US" dirty="0"/>
              <a:t> spreads through the gate of the lungs into the mediastinum.</a:t>
            </a:r>
          </a:p>
          <a:p>
            <a:pPr marL="342900" indent="-342900"/>
            <a:r>
              <a:rPr lang="en-US" dirty="0"/>
              <a:t> Spreading distally forms air cavities, penetrating into the pleural cavity causes pneumothorax. </a:t>
            </a:r>
            <a:endParaRPr lang="ru-RU" dirty="0"/>
          </a:p>
          <a:p>
            <a:pPr marL="342900" indent="-342900"/>
            <a:r>
              <a:rPr lang="en-US" dirty="0"/>
              <a:t>Descending perivascular or </a:t>
            </a:r>
            <a:r>
              <a:rPr lang="en-US" dirty="0" err="1"/>
              <a:t>paraesophageally</a:t>
            </a:r>
            <a:r>
              <a:rPr lang="en-US" dirty="0"/>
              <a:t>, air can penetrate into the retroperitoneal space and into the abdominal cavity.</a:t>
            </a:r>
            <a:endParaRPr lang="ru-RU" dirty="0"/>
          </a:p>
        </p:txBody>
      </p:sp>
      <p:sp>
        <p:nvSpPr>
          <p:cNvPr id="2050" name="AutoShape 2" descr="https://www.hawaii.edu/medicine/pediatrics/neoxray/neo17.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pic>
        <p:nvPicPr>
          <p:cNvPr id="2052" name="Picture 4" descr="https://www.hawaii.edu/medicine/pediatrics/neoxray/neo17.jpg"/>
          <p:cNvPicPr>
            <a:picLocks noChangeAspect="1" noChangeArrowheads="1"/>
          </p:cNvPicPr>
          <p:nvPr/>
        </p:nvPicPr>
        <p:blipFill>
          <a:blip r:embed="rId2"/>
          <a:srcRect/>
          <a:stretch>
            <a:fillRect/>
          </a:stretch>
        </p:blipFill>
        <p:spPr bwMode="auto">
          <a:xfrm>
            <a:off x="5143504" y="571480"/>
            <a:ext cx="3357554" cy="3049779"/>
          </a:xfrm>
          <a:prstGeom prst="rect">
            <a:avLst/>
          </a:prstGeom>
          <a:noFill/>
        </p:spPr>
      </p:pic>
      <p:pic>
        <p:nvPicPr>
          <p:cNvPr id="2053" name="Picture 5" descr="C:\Users\Дом\Desktop\работа Юля\харьков\Неотложка пульмонология\ин эмф.jpg"/>
          <p:cNvPicPr>
            <a:picLocks noChangeAspect="1" noChangeArrowheads="1"/>
          </p:cNvPicPr>
          <p:nvPr/>
        </p:nvPicPr>
        <p:blipFill>
          <a:blip r:embed="rId3" cstate="print"/>
          <a:srcRect/>
          <a:stretch>
            <a:fillRect/>
          </a:stretch>
        </p:blipFill>
        <p:spPr bwMode="auto">
          <a:xfrm>
            <a:off x="4429124" y="4286256"/>
            <a:ext cx="4606631" cy="2262185"/>
          </a:xfrm>
          <a:prstGeom prst="rect">
            <a:avLst/>
          </a:prstGeom>
          <a:noFill/>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411760" y="0"/>
            <a:ext cx="2808312" cy="400110"/>
          </a:xfrm>
          <a:prstGeom prst="rect">
            <a:avLst/>
          </a:prstGeom>
          <a:noFill/>
        </p:spPr>
        <p:txBody>
          <a:bodyPr wrap="square" rtlCol="0">
            <a:spAutoFit/>
          </a:bodyPr>
          <a:lstStyle/>
          <a:p>
            <a:pPr algn="r"/>
            <a:r>
              <a:rPr lang="en-US" sz="2000" b="1" dirty="0"/>
              <a:t>Pulmonary embolism.</a:t>
            </a:r>
            <a:endParaRPr lang="ru-RU" sz="2000" b="1" dirty="0"/>
          </a:p>
        </p:txBody>
      </p:sp>
      <p:sp>
        <p:nvSpPr>
          <p:cNvPr id="4" name="TextBox 3"/>
          <p:cNvSpPr txBox="1"/>
          <p:nvPr/>
        </p:nvSpPr>
        <p:spPr>
          <a:xfrm>
            <a:off x="214282" y="357166"/>
            <a:ext cx="8715436" cy="1754326"/>
          </a:xfrm>
          <a:prstGeom prst="rect">
            <a:avLst/>
          </a:prstGeom>
          <a:noFill/>
        </p:spPr>
        <p:txBody>
          <a:bodyPr wrap="square" rtlCol="0">
            <a:spAutoFit/>
          </a:bodyPr>
          <a:lstStyle/>
          <a:p>
            <a:r>
              <a:rPr lang="en-US" dirty="0"/>
              <a:t>Is a blockage (occlusion) of the arterial bed of the lungs (trunk, right or left pulmonary artery and / or their branches) by thrombotic masses of various calibers formed in the veins of the systemic circulation (deep vein thrombosis (DVT) of the legs and </a:t>
            </a:r>
            <a:r>
              <a:rPr lang="en-US" dirty="0" err="1"/>
              <a:t>ileocaval</a:t>
            </a:r>
            <a:r>
              <a:rPr lang="en-US" dirty="0"/>
              <a:t> segment, pelvis, i.e. in the basin of the inferior vena cava, rarely - in the basin of the superior vena cava), less often - in the right atrium or in the right ventricle of the heart.</a:t>
            </a:r>
            <a:endParaRPr lang="ru-RU" dirty="0"/>
          </a:p>
        </p:txBody>
      </p:sp>
      <p:sp>
        <p:nvSpPr>
          <p:cNvPr id="6" name="TextBox 5"/>
          <p:cNvSpPr txBox="1"/>
          <p:nvPr/>
        </p:nvSpPr>
        <p:spPr>
          <a:xfrm>
            <a:off x="31833" y="2138606"/>
            <a:ext cx="9001156" cy="830997"/>
          </a:xfrm>
          <a:prstGeom prst="rect">
            <a:avLst/>
          </a:prstGeom>
          <a:noFill/>
        </p:spPr>
        <p:txBody>
          <a:bodyPr wrap="square" rtlCol="0">
            <a:spAutoFit/>
          </a:bodyPr>
          <a:lstStyle/>
          <a:p>
            <a:r>
              <a:rPr lang="en-US" sz="1600" dirty="0"/>
              <a:t>In the 2000 guidelines of the European Society of Cardiology (EOC) on the diagnosis and treatment of PE, it is proposed to distinguish between massive, </a:t>
            </a:r>
            <a:r>
              <a:rPr lang="en-US" sz="1600" dirty="0" err="1"/>
              <a:t>submassive</a:t>
            </a:r>
            <a:r>
              <a:rPr lang="en-US" sz="1600" dirty="0"/>
              <a:t> and non-massive PE.</a:t>
            </a:r>
            <a:endParaRPr lang="ru-RU" sz="1600" dirty="0"/>
          </a:p>
        </p:txBody>
      </p:sp>
      <p:sp>
        <p:nvSpPr>
          <p:cNvPr id="7" name="TextBox 6"/>
          <p:cNvSpPr txBox="1"/>
          <p:nvPr/>
        </p:nvSpPr>
        <p:spPr>
          <a:xfrm>
            <a:off x="539552" y="3933056"/>
            <a:ext cx="7399154" cy="2308324"/>
          </a:xfrm>
          <a:prstGeom prst="rect">
            <a:avLst/>
          </a:prstGeom>
          <a:noFill/>
        </p:spPr>
        <p:txBody>
          <a:bodyPr wrap="square" rtlCol="0">
            <a:spAutoFit/>
          </a:bodyPr>
          <a:lstStyle/>
          <a:p>
            <a:r>
              <a:rPr lang="en-US" sz="1600" dirty="0"/>
              <a:t>1.Massive - obstruction of more than 50% of the vascular bed of the lungs with a clinic of shock or with the development of arterial hypotension.</a:t>
            </a:r>
          </a:p>
          <a:p>
            <a:r>
              <a:rPr lang="en-US" sz="1600" dirty="0"/>
              <a:t>2. </a:t>
            </a:r>
            <a:r>
              <a:rPr lang="en-US" sz="1600" dirty="0" err="1"/>
              <a:t>Submassive</a:t>
            </a:r>
            <a:r>
              <a:rPr lang="en-US" sz="1600" dirty="0"/>
              <a:t> - occlusion of less than 50% of the volume of the vascular bed of the lungs without hypotension, but with echocardiographic signs of right ventricular dysfunction (</a:t>
            </a:r>
            <a:r>
              <a:rPr lang="en-US" sz="1600" dirty="0" err="1"/>
              <a:t>hypokinesis</a:t>
            </a:r>
            <a:r>
              <a:rPr lang="en-US" sz="1600" dirty="0"/>
              <a:t>).</a:t>
            </a:r>
            <a:endParaRPr lang="ru-RU" sz="1600" dirty="0"/>
          </a:p>
          <a:p>
            <a:r>
              <a:rPr lang="en-US" sz="1600" dirty="0"/>
              <a:t>3. Non-massive - occlusion of less than 50% of the volume of the vascular bed of the lungs with stable hemodynamics and no signs of right ventricular dysfunction during echocardiography.</a:t>
            </a:r>
            <a:endParaRPr lang="ru-RU" sz="1600" dirty="0"/>
          </a:p>
          <a:p>
            <a:endParaRPr lang="ru-RU" sz="1600" dirty="0"/>
          </a:p>
        </p:txBody>
      </p:sp>
      <p:sp>
        <p:nvSpPr>
          <p:cNvPr id="9" name="TextBox 8"/>
          <p:cNvSpPr txBox="1"/>
          <p:nvPr/>
        </p:nvSpPr>
        <p:spPr>
          <a:xfrm>
            <a:off x="611560" y="2893157"/>
            <a:ext cx="6072230" cy="923330"/>
          </a:xfrm>
          <a:prstGeom prst="rect">
            <a:avLst/>
          </a:prstGeom>
          <a:noFill/>
        </p:spPr>
        <p:txBody>
          <a:bodyPr wrap="square" rtlCol="0">
            <a:spAutoFit/>
          </a:bodyPr>
          <a:lstStyle/>
          <a:p>
            <a:r>
              <a:rPr lang="en-US" dirty="0"/>
              <a:t>Classification is proposed to distinguish between pulmonary embolism by the volume of lesions of the vascular bed</a:t>
            </a:r>
            <a:endParaRPr lang="ru-RU"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20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2000"/>
                                        <p:tgtEl>
                                          <p:spTgt spid="7"/>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857356" y="0"/>
            <a:ext cx="4929222" cy="369332"/>
          </a:xfrm>
          <a:prstGeom prst="rect">
            <a:avLst/>
          </a:prstGeom>
          <a:noFill/>
        </p:spPr>
        <p:txBody>
          <a:bodyPr wrap="square" rtlCol="0">
            <a:spAutoFit/>
          </a:bodyPr>
          <a:lstStyle/>
          <a:p>
            <a:pPr algn="ctr"/>
            <a:r>
              <a:rPr lang="en-US"/>
              <a:t>Development phases of pulmonary embolism</a:t>
            </a:r>
            <a:endParaRPr lang="ru-RU" dirty="0"/>
          </a:p>
        </p:txBody>
      </p:sp>
      <p:sp>
        <p:nvSpPr>
          <p:cNvPr id="3" name="TextBox 2"/>
          <p:cNvSpPr txBox="1"/>
          <p:nvPr/>
        </p:nvSpPr>
        <p:spPr>
          <a:xfrm>
            <a:off x="142844" y="692696"/>
            <a:ext cx="6286544" cy="5262979"/>
          </a:xfrm>
          <a:prstGeom prst="rect">
            <a:avLst/>
          </a:prstGeom>
          <a:noFill/>
        </p:spPr>
        <p:txBody>
          <a:bodyPr wrap="square" rtlCol="0">
            <a:spAutoFit/>
          </a:bodyPr>
          <a:lstStyle/>
          <a:p>
            <a:pPr marL="342900" indent="-342900">
              <a:buAutoNum type="arabicPeriod"/>
            </a:pPr>
            <a:endParaRPr lang="en-US" sz="1400" b="1" u="sng" dirty="0"/>
          </a:p>
          <a:p>
            <a:pPr marL="342900" indent="-342900">
              <a:buAutoNum type="arabicPeriod"/>
            </a:pPr>
            <a:r>
              <a:rPr lang="en-US" sz="1400" b="1" dirty="0" err="1"/>
              <a:t>Oligemia</a:t>
            </a:r>
            <a:r>
              <a:rPr lang="en-US" sz="1400" b="1" dirty="0"/>
              <a:t> and organization of emboli (1-2 days). Immediately after occlusion, an ischemic zone occurs, then stagnation in the capillaries, due to the flow of blood from the bronchial artery. This promotes the penetration of blood outside the vascular bed.</a:t>
            </a:r>
            <a:endParaRPr lang="ru-RU" sz="1400" b="1" dirty="0"/>
          </a:p>
          <a:p>
            <a:pPr marL="342900" indent="-342900">
              <a:buAutoNum type="arabicPeriod"/>
            </a:pPr>
            <a:r>
              <a:rPr lang="en-US" sz="1400" dirty="0"/>
              <a:t>Radiographically: at the beginning, in the affected area, a significant increase in the transparency of the lung tissue, a depletion of the pulmonary pattern are observed. Occlusion of large branches of the pulmonary artery leads to the development of acute pulmonary heart - the right heart enlarges, the arch of the pulmonary trunk bulges, the superior vena cava expands. With occlusion of the lobar branch - a decrease in the size of the corresponding part of the root and expansion of the functioning branch. In the case of occlusion of small branches, there are no signs of </a:t>
            </a:r>
            <a:r>
              <a:rPr lang="en-US" sz="1400" dirty="0" err="1"/>
              <a:t>oligemia</a:t>
            </a:r>
            <a:r>
              <a:rPr lang="en-US" sz="1400" dirty="0"/>
              <a:t>, focal or focal-confluent shadows, effusion in the pleural cavity are observed</a:t>
            </a:r>
            <a:endParaRPr lang="ru-RU" sz="1400" dirty="0"/>
          </a:p>
          <a:p>
            <a:pPr marL="342900" indent="-342900">
              <a:buAutoNum type="arabicPeriod"/>
            </a:pPr>
            <a:r>
              <a:rPr lang="en-US" sz="1400" b="1" dirty="0"/>
              <a:t>Pulmonary infarction phase (3-5 days). This phase is observed in the case of occlusion of large branches (III-IV order). Alveolar wall necrosis. And by 5-7 days, the affected area of ​​the lungs is airless, compacted, hemorrhagic.</a:t>
            </a:r>
            <a:endParaRPr lang="ru-RU" sz="1400" b="1" dirty="0"/>
          </a:p>
          <a:p>
            <a:pPr marL="342900" indent="-342900">
              <a:buAutoNum type="arabicPeriod"/>
            </a:pPr>
            <a:r>
              <a:rPr lang="en-US" sz="1400" dirty="0"/>
              <a:t>Reverse development (2-4 weeks). Resorption of detritus, replacement by granulation tissue, sometimes calcification. X-ray: the contours of the infarction shadow become wavy, the shape is elongated, the structure is less uniform. After 3-4 weeks, a zone of </a:t>
            </a:r>
            <a:r>
              <a:rPr lang="en-US" sz="1400" dirty="0" err="1"/>
              <a:t>pneumosclerosis</a:t>
            </a:r>
            <a:r>
              <a:rPr lang="en-US" sz="1400" dirty="0"/>
              <a:t> or a linear scar is formed.</a:t>
            </a:r>
            <a:endParaRPr lang="ru-RU" sz="1400" dirty="0"/>
          </a:p>
        </p:txBody>
      </p:sp>
      <p:pic>
        <p:nvPicPr>
          <p:cNvPr id="1026" name="Picture 2" descr="C:\Users\Дом\Documents\Scanned Documents\инфаркт.jpg"/>
          <p:cNvPicPr>
            <a:picLocks noChangeAspect="1" noChangeArrowheads="1"/>
          </p:cNvPicPr>
          <p:nvPr/>
        </p:nvPicPr>
        <p:blipFill>
          <a:blip r:embed="rId2" cstate="print"/>
          <a:srcRect/>
          <a:stretch>
            <a:fillRect/>
          </a:stretch>
        </p:blipFill>
        <p:spPr bwMode="auto">
          <a:xfrm>
            <a:off x="6429388" y="428604"/>
            <a:ext cx="2571768" cy="2117816"/>
          </a:xfrm>
          <a:prstGeom prst="rect">
            <a:avLst/>
          </a:prstGeom>
          <a:noFill/>
        </p:spPr>
      </p:pic>
      <p:sp>
        <p:nvSpPr>
          <p:cNvPr id="5" name="TextBox 4"/>
          <p:cNvSpPr txBox="1"/>
          <p:nvPr/>
        </p:nvSpPr>
        <p:spPr>
          <a:xfrm>
            <a:off x="6715140" y="2500306"/>
            <a:ext cx="2286016" cy="1938992"/>
          </a:xfrm>
          <a:prstGeom prst="rect">
            <a:avLst/>
          </a:prstGeom>
          <a:noFill/>
        </p:spPr>
        <p:txBody>
          <a:bodyPr wrap="square" rtlCol="0">
            <a:spAutoFit/>
          </a:bodyPr>
          <a:lstStyle/>
          <a:p>
            <a:r>
              <a:rPr lang="en-US" sz="1200"/>
              <a:t>Scheme of X-ray signs of pulmonary infarction:</a:t>
            </a:r>
          </a:p>
          <a:p>
            <a:r>
              <a:rPr lang="en-US" sz="1200"/>
              <a:t>Focal shadows</a:t>
            </a:r>
          </a:p>
          <a:p>
            <a:r>
              <a:rPr lang="en-US" sz="1200"/>
              <a:t>Focal-drainage shadows</a:t>
            </a:r>
          </a:p>
          <a:p>
            <a:r>
              <a:rPr lang="en-US" sz="1200"/>
              <a:t>Single rounded shadow</a:t>
            </a:r>
          </a:p>
          <a:p>
            <a:r>
              <a:rPr lang="en-US" sz="1200"/>
              <a:t>Triangular shadow, corresponding to the shape of the segment or sub-segment</a:t>
            </a:r>
          </a:p>
          <a:p>
            <a:r>
              <a:rPr lang="en-US" sz="1200"/>
              <a:t>Disciform atelectasis</a:t>
            </a:r>
          </a:p>
          <a:p>
            <a:r>
              <a:rPr lang="en-US" sz="1200"/>
              <a:t>Fluid in the pleural cavity.</a:t>
            </a:r>
            <a:endParaRPr lang="ru-RU" sz="1200" dirty="0"/>
          </a:p>
        </p:txBody>
      </p:sp>
      <p:pic>
        <p:nvPicPr>
          <p:cNvPr id="6" name="Picture 2" descr="Картинки по запросу тромбоэмболия легочной артерии рентген"/>
          <p:cNvPicPr>
            <a:picLocks noChangeAspect="1" noChangeArrowheads="1"/>
          </p:cNvPicPr>
          <p:nvPr/>
        </p:nvPicPr>
        <p:blipFill>
          <a:blip r:embed="rId3"/>
          <a:srcRect/>
          <a:stretch>
            <a:fillRect/>
          </a:stretch>
        </p:blipFill>
        <p:spPr bwMode="auto">
          <a:xfrm>
            <a:off x="6786578" y="4439299"/>
            <a:ext cx="2105203" cy="2418702"/>
          </a:xfrm>
          <a:prstGeom prst="rect">
            <a:avLst/>
          </a:prstGeom>
          <a:noFill/>
        </p:spPr>
      </p:pic>
      <p:cxnSp>
        <p:nvCxnSpPr>
          <p:cNvPr id="8" name="Прямая со стрелкой 7"/>
          <p:cNvCxnSpPr/>
          <p:nvPr/>
        </p:nvCxnSpPr>
        <p:spPr>
          <a:xfrm rot="10800000" flipV="1">
            <a:off x="7215206" y="5214950"/>
            <a:ext cx="214314" cy="142876"/>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9" name="Picture 7" descr="Картинки по запросу тромбоэмболия мелких ветвей легочной артерии рентген"/>
          <p:cNvPicPr>
            <a:picLocks noChangeAspect="1" noChangeArrowheads="1"/>
          </p:cNvPicPr>
          <p:nvPr/>
        </p:nvPicPr>
        <p:blipFill>
          <a:blip r:embed="rId2"/>
          <a:srcRect/>
          <a:stretch>
            <a:fillRect/>
          </a:stretch>
        </p:blipFill>
        <p:spPr bwMode="auto">
          <a:xfrm>
            <a:off x="142844" y="3357562"/>
            <a:ext cx="5701677" cy="3071834"/>
          </a:xfrm>
          <a:prstGeom prst="rect">
            <a:avLst/>
          </a:prstGeom>
          <a:noFill/>
        </p:spPr>
      </p:pic>
      <p:sp>
        <p:nvSpPr>
          <p:cNvPr id="12" name="TextBox 11"/>
          <p:cNvSpPr txBox="1"/>
          <p:nvPr/>
        </p:nvSpPr>
        <p:spPr>
          <a:xfrm>
            <a:off x="5929322" y="3571876"/>
            <a:ext cx="2747134" cy="2031325"/>
          </a:xfrm>
          <a:prstGeom prst="rect">
            <a:avLst/>
          </a:prstGeom>
          <a:solidFill>
            <a:schemeClr val="bg1"/>
          </a:solidFill>
        </p:spPr>
        <p:txBody>
          <a:bodyPr wrap="square" rtlCol="0">
            <a:spAutoFit/>
          </a:bodyPr>
          <a:lstStyle/>
          <a:p>
            <a:endParaRPr lang="en-US" sz="1400"/>
          </a:p>
          <a:p>
            <a:r>
              <a:rPr lang="en-US" sz="1400"/>
              <a:t>Massive pulmonary embolism revealed in a patient with computed tomography: in both pulmonary arteries, in their lobar branches, hypodense (against the background of contrasted blood) thrombi are visualized</a:t>
            </a:r>
            <a:endParaRPr lang="ru-RU" sz="1400" dirty="0"/>
          </a:p>
        </p:txBody>
      </p:sp>
      <p:sp>
        <p:nvSpPr>
          <p:cNvPr id="14" name="TextBox 13"/>
          <p:cNvSpPr txBox="1"/>
          <p:nvPr/>
        </p:nvSpPr>
        <p:spPr>
          <a:xfrm>
            <a:off x="5715008" y="2714620"/>
            <a:ext cx="2786082" cy="646331"/>
          </a:xfrm>
          <a:prstGeom prst="rect">
            <a:avLst/>
          </a:prstGeom>
          <a:noFill/>
        </p:spPr>
        <p:txBody>
          <a:bodyPr wrap="square" rtlCol="0">
            <a:spAutoFit/>
          </a:bodyPr>
          <a:lstStyle/>
          <a:p>
            <a:r>
              <a:rPr lang="en-US"/>
              <a:t>Septic pulmonary embolism in a teenager</a:t>
            </a:r>
            <a:endParaRPr lang="ru-RU" dirty="0"/>
          </a:p>
        </p:txBody>
      </p:sp>
      <p:pic>
        <p:nvPicPr>
          <p:cNvPr id="8194" name="Picture 2" descr="Картинки по запросу тромбоэмболия легочной артерии"/>
          <p:cNvPicPr>
            <a:picLocks noChangeAspect="1" noChangeArrowheads="1"/>
          </p:cNvPicPr>
          <p:nvPr/>
        </p:nvPicPr>
        <p:blipFill>
          <a:blip r:embed="rId3"/>
          <a:srcRect/>
          <a:stretch>
            <a:fillRect/>
          </a:stretch>
        </p:blipFill>
        <p:spPr bwMode="auto">
          <a:xfrm>
            <a:off x="1357290" y="285728"/>
            <a:ext cx="1853632" cy="2847964"/>
          </a:xfrm>
          <a:prstGeom prst="rect">
            <a:avLst/>
          </a:prstGeom>
          <a:noFill/>
        </p:spPr>
      </p:pic>
      <p:pic>
        <p:nvPicPr>
          <p:cNvPr id="19458" name="Picture 2" descr="Картинки по запросу кт грудной клетки при легочной гипертензии"/>
          <p:cNvPicPr>
            <a:picLocks noChangeAspect="1" noChangeArrowheads="1" noCrop="1"/>
          </p:cNvPicPr>
          <p:nvPr/>
        </p:nvPicPr>
        <p:blipFill>
          <a:blip r:embed="rId4" cstate="print"/>
          <a:srcRect/>
          <a:stretch>
            <a:fillRect/>
          </a:stretch>
        </p:blipFill>
        <p:spPr bwMode="auto">
          <a:xfrm>
            <a:off x="5214942" y="0"/>
            <a:ext cx="3619526" cy="2714644"/>
          </a:xfrm>
          <a:prstGeom prst="rect">
            <a:avLst/>
          </a:prstGeom>
          <a:noFill/>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357422" y="0"/>
            <a:ext cx="4786346" cy="461665"/>
          </a:xfrm>
          <a:prstGeom prst="rect">
            <a:avLst/>
          </a:prstGeom>
          <a:noFill/>
        </p:spPr>
        <p:txBody>
          <a:bodyPr wrap="square" rtlCol="0">
            <a:spAutoFit/>
          </a:bodyPr>
          <a:lstStyle/>
          <a:p>
            <a:pPr algn="ctr"/>
            <a:r>
              <a:rPr lang="en-US" sz="2400" b="1" dirty="0"/>
              <a:t>Lung edema</a:t>
            </a:r>
            <a:endParaRPr lang="ru-RU" sz="2400" b="1" dirty="0"/>
          </a:p>
        </p:txBody>
      </p:sp>
      <p:sp>
        <p:nvSpPr>
          <p:cNvPr id="3" name="TextBox 2"/>
          <p:cNvSpPr txBox="1"/>
          <p:nvPr/>
        </p:nvSpPr>
        <p:spPr>
          <a:xfrm>
            <a:off x="642910" y="500042"/>
            <a:ext cx="7601498" cy="646331"/>
          </a:xfrm>
          <a:prstGeom prst="rect">
            <a:avLst/>
          </a:prstGeom>
          <a:noFill/>
        </p:spPr>
        <p:txBody>
          <a:bodyPr wrap="square" rtlCol="0">
            <a:spAutoFit/>
          </a:bodyPr>
          <a:lstStyle/>
          <a:p>
            <a:r>
              <a:rPr lang="en-US"/>
              <a:t>- a condition resulting from the pathological accumulation in the lung tissue of an excessive amount of extravascular fluid.</a:t>
            </a:r>
            <a:endParaRPr lang="ru-RU" dirty="0"/>
          </a:p>
        </p:txBody>
      </p:sp>
      <p:sp>
        <p:nvSpPr>
          <p:cNvPr id="4" name="TextBox 3"/>
          <p:cNvSpPr txBox="1"/>
          <p:nvPr/>
        </p:nvSpPr>
        <p:spPr>
          <a:xfrm>
            <a:off x="642910" y="1285860"/>
            <a:ext cx="5357850" cy="369332"/>
          </a:xfrm>
          <a:prstGeom prst="rect">
            <a:avLst/>
          </a:prstGeom>
          <a:noFill/>
        </p:spPr>
        <p:txBody>
          <a:bodyPr wrap="square" rtlCol="0">
            <a:spAutoFit/>
          </a:bodyPr>
          <a:lstStyle/>
          <a:p>
            <a:r>
              <a:rPr lang="en-US"/>
              <a:t>Types of pulmonary edema due to the occurrence</a:t>
            </a:r>
            <a:endParaRPr lang="ru-RU" dirty="0"/>
          </a:p>
        </p:txBody>
      </p:sp>
      <p:sp>
        <p:nvSpPr>
          <p:cNvPr id="5" name="TextBox 4"/>
          <p:cNvSpPr txBox="1"/>
          <p:nvPr/>
        </p:nvSpPr>
        <p:spPr>
          <a:xfrm>
            <a:off x="247221" y="1715687"/>
            <a:ext cx="7709155" cy="2585323"/>
          </a:xfrm>
          <a:prstGeom prst="rect">
            <a:avLst/>
          </a:prstGeom>
          <a:noFill/>
        </p:spPr>
        <p:txBody>
          <a:bodyPr wrap="square" rtlCol="0">
            <a:spAutoFit/>
          </a:bodyPr>
          <a:lstStyle/>
          <a:p>
            <a:endParaRPr lang="ru-RU" dirty="0"/>
          </a:p>
          <a:p>
            <a:r>
              <a:rPr lang="en-US" dirty="0"/>
              <a:t>1. Hydrostatic (cardiogenic) - violation of the outflow of blood from the small circle, increased hydrostatic pressure in the veins. Causes - acute left ventricular failure, iatrogenic </a:t>
            </a:r>
            <a:r>
              <a:rPr lang="en-US" dirty="0" err="1"/>
              <a:t>overhydration</a:t>
            </a:r>
            <a:r>
              <a:rPr lang="en-US" dirty="0"/>
              <a:t>.</a:t>
            </a:r>
          </a:p>
          <a:p>
            <a:endParaRPr lang="en-US" dirty="0"/>
          </a:p>
          <a:p>
            <a:r>
              <a:rPr lang="en-US" dirty="0"/>
              <a:t>2. Swelling with damage to capillaries:</a:t>
            </a:r>
          </a:p>
          <a:p>
            <a:r>
              <a:rPr lang="en-US" dirty="0"/>
              <a:t>     - endogenous - with trauma, shock, sepsis, blood loss, infections</a:t>
            </a:r>
          </a:p>
          <a:p>
            <a:r>
              <a:rPr lang="en-US" dirty="0"/>
              <a:t>     - exogenous - during aspiration, inhalation of toxic liquids or gases, as part of respiratory distress syndrome.</a:t>
            </a:r>
            <a:endParaRPr lang="ru-RU" dirty="0"/>
          </a:p>
        </p:txBody>
      </p:sp>
      <p:sp>
        <p:nvSpPr>
          <p:cNvPr id="6" name="TextBox 5"/>
          <p:cNvSpPr txBox="1"/>
          <p:nvPr/>
        </p:nvSpPr>
        <p:spPr>
          <a:xfrm>
            <a:off x="107504" y="4254771"/>
            <a:ext cx="6500858" cy="369332"/>
          </a:xfrm>
          <a:prstGeom prst="rect">
            <a:avLst/>
          </a:prstGeom>
          <a:noFill/>
        </p:spPr>
        <p:txBody>
          <a:bodyPr wrap="square" rtlCol="0">
            <a:spAutoFit/>
          </a:bodyPr>
          <a:lstStyle/>
          <a:p>
            <a:r>
              <a:rPr lang="en-US" dirty="0"/>
              <a:t>Depending on the predominance of extravascular fluid:</a:t>
            </a:r>
            <a:endParaRPr lang="ru-RU" dirty="0"/>
          </a:p>
        </p:txBody>
      </p:sp>
      <p:sp>
        <p:nvSpPr>
          <p:cNvPr id="7" name="TextBox 6"/>
          <p:cNvSpPr txBox="1"/>
          <p:nvPr/>
        </p:nvSpPr>
        <p:spPr>
          <a:xfrm>
            <a:off x="642910" y="5157192"/>
            <a:ext cx="6715172" cy="646331"/>
          </a:xfrm>
          <a:prstGeom prst="rect">
            <a:avLst/>
          </a:prstGeom>
          <a:noFill/>
        </p:spPr>
        <p:txBody>
          <a:bodyPr wrap="square" rtlCol="0">
            <a:spAutoFit/>
          </a:bodyPr>
          <a:lstStyle/>
          <a:p>
            <a:r>
              <a:rPr lang="en-US"/>
              <a:t>1.interstitial</a:t>
            </a:r>
          </a:p>
          <a:p>
            <a:r>
              <a:rPr lang="en-US"/>
              <a:t>2.alveolar</a:t>
            </a:r>
            <a:endParaRPr lang="ru-RU"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20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20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7"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357158" y="142852"/>
            <a:ext cx="4358858" cy="646331"/>
          </a:xfrm>
          <a:prstGeom prst="rect">
            <a:avLst/>
          </a:prstGeom>
          <a:noFill/>
        </p:spPr>
        <p:txBody>
          <a:bodyPr wrap="square" rtlCol="0">
            <a:spAutoFit/>
          </a:bodyPr>
          <a:lstStyle/>
          <a:p>
            <a:r>
              <a:rPr lang="en-US" dirty="0"/>
              <a:t>Interstitial pulmonary edema</a:t>
            </a:r>
          </a:p>
          <a:p>
            <a:endParaRPr lang="ru-RU" dirty="0"/>
          </a:p>
        </p:txBody>
      </p:sp>
      <p:sp>
        <p:nvSpPr>
          <p:cNvPr id="7" name="TextBox 6"/>
          <p:cNvSpPr txBox="1"/>
          <p:nvPr/>
        </p:nvSpPr>
        <p:spPr>
          <a:xfrm>
            <a:off x="4000496" y="428604"/>
            <a:ext cx="4929222" cy="4247317"/>
          </a:xfrm>
          <a:prstGeom prst="rect">
            <a:avLst/>
          </a:prstGeom>
          <a:noFill/>
        </p:spPr>
        <p:txBody>
          <a:bodyPr wrap="square" rtlCol="0">
            <a:spAutoFit/>
          </a:bodyPr>
          <a:lstStyle/>
          <a:p>
            <a:r>
              <a:rPr lang="en-US"/>
              <a:t>The caliber of the superior veins prevails.</a:t>
            </a:r>
          </a:p>
          <a:p>
            <a:endParaRPr lang="en-US"/>
          </a:p>
          <a:p>
            <a:r>
              <a:rPr lang="en-US"/>
              <a:t>Decreased transparency of the pulmonary fields.</a:t>
            </a:r>
          </a:p>
          <a:p>
            <a:endParaRPr lang="en-US"/>
          </a:p>
          <a:p>
            <a:r>
              <a:rPr lang="en-US"/>
              <a:t>Indistinctness of the contours of the pulmonary pattern.</a:t>
            </a:r>
          </a:p>
          <a:p>
            <a:endParaRPr lang="en-US"/>
          </a:p>
          <a:p>
            <a:r>
              <a:rPr lang="en-US"/>
              <a:t>Small focal shadows.</a:t>
            </a:r>
          </a:p>
          <a:p>
            <a:endParaRPr lang="en-US"/>
          </a:p>
          <a:p>
            <a:r>
              <a:rPr lang="en-US"/>
              <a:t>Infiltration in the peribronchial regions</a:t>
            </a:r>
          </a:p>
          <a:p>
            <a:endParaRPr lang="en-US"/>
          </a:p>
          <a:p>
            <a:r>
              <a:rPr lang="en-US"/>
              <a:t>Curly Lines A, B and C</a:t>
            </a:r>
          </a:p>
          <a:p>
            <a:endParaRPr lang="en-US"/>
          </a:p>
          <a:p>
            <a:r>
              <a:rPr lang="en-US"/>
              <a:t>There may be pleural and pericardial effusion</a:t>
            </a:r>
            <a:endParaRPr lang="ru-RU" dirty="0"/>
          </a:p>
        </p:txBody>
      </p:sp>
      <p:pic>
        <p:nvPicPr>
          <p:cNvPr id="7170" name="Picture 2" descr="C:\Users\Дом\Desktop\работа Юля\СНИМКИ\Снимки\20161020_031055а.jpg"/>
          <p:cNvPicPr>
            <a:picLocks noChangeAspect="1" noChangeArrowheads="1"/>
          </p:cNvPicPr>
          <p:nvPr/>
        </p:nvPicPr>
        <p:blipFill>
          <a:blip r:embed="rId2" cstate="print"/>
          <a:srcRect/>
          <a:stretch>
            <a:fillRect/>
          </a:stretch>
        </p:blipFill>
        <p:spPr bwMode="auto">
          <a:xfrm>
            <a:off x="107125" y="519093"/>
            <a:ext cx="3643338" cy="3481411"/>
          </a:xfrm>
          <a:prstGeom prst="rect">
            <a:avLst/>
          </a:prstGeom>
          <a:noFill/>
        </p:spPr>
      </p:pic>
      <p:sp>
        <p:nvSpPr>
          <p:cNvPr id="9" name="TextBox 8"/>
          <p:cNvSpPr txBox="1"/>
          <p:nvPr/>
        </p:nvSpPr>
        <p:spPr>
          <a:xfrm>
            <a:off x="3643306" y="4826675"/>
            <a:ext cx="5500694" cy="1754326"/>
          </a:xfrm>
          <a:prstGeom prst="rect">
            <a:avLst/>
          </a:prstGeom>
          <a:noFill/>
        </p:spPr>
        <p:txBody>
          <a:bodyPr wrap="square" rtlCol="0">
            <a:spAutoFit/>
          </a:bodyPr>
          <a:lstStyle/>
          <a:p>
            <a:r>
              <a:rPr lang="en-US"/>
              <a:t>CT - peribronchovascular couplings with interstitial pulmonary edema. The outer diameter of the arteries and bronchi is symmetrically increased, the contours of these structures are indistinct. The internal lumen of the bronchi is reduced, the thick walls of the bronchi are clearly visible.</a:t>
            </a:r>
            <a:endParaRPr lang="ru-RU" dirty="0"/>
          </a:p>
        </p:txBody>
      </p:sp>
      <p:pic>
        <p:nvPicPr>
          <p:cNvPr id="10" name="Picture 4" descr="Перибронховаскулярные муфты при интерстициальном отеке легких"/>
          <p:cNvPicPr>
            <a:picLocks noChangeAspect="1" noChangeArrowheads="1"/>
          </p:cNvPicPr>
          <p:nvPr/>
        </p:nvPicPr>
        <p:blipFill>
          <a:blip r:embed="rId3"/>
          <a:srcRect/>
          <a:stretch>
            <a:fillRect/>
          </a:stretch>
        </p:blipFill>
        <p:spPr bwMode="auto">
          <a:xfrm>
            <a:off x="357158" y="4000504"/>
            <a:ext cx="3071834" cy="2150902"/>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2000"/>
                                        <p:tgtEl>
                                          <p:spTgt spid="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2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descr="C:\Users\Helen\AppData\Local\Microsoft\Windows\Temporary Internet Files\Content.Word\servicio-de-neumologa-folleto-2011-31-728.jpg"/>
          <p:cNvPicPr/>
          <p:nvPr/>
        </p:nvPicPr>
        <p:blipFill>
          <a:blip r:embed="rId3">
            <a:extLst>
              <a:ext uri="{28A0092B-C50C-407E-A947-70E740481C1C}">
                <a14:useLocalDpi xmlns:a14="http://schemas.microsoft.com/office/drawing/2010/main" val="0"/>
              </a:ext>
            </a:extLst>
          </a:blip>
          <a:srcRect/>
          <a:stretch>
            <a:fillRect/>
          </a:stretch>
        </p:blipFill>
        <p:spPr bwMode="auto">
          <a:xfrm>
            <a:off x="714348" y="3571876"/>
            <a:ext cx="3000396" cy="3000396"/>
          </a:xfrm>
          <a:prstGeom prst="rect">
            <a:avLst/>
          </a:prstGeom>
          <a:noFill/>
          <a:ln>
            <a:noFill/>
          </a:ln>
        </p:spPr>
      </p:pic>
      <p:pic>
        <p:nvPicPr>
          <p:cNvPr id="4" name="Picture 1" descr="C:\Users\Дом\Desktop\работа Юля\мои презентации\керле.jpg"/>
          <p:cNvPicPr>
            <a:picLocks noChangeAspect="1" noChangeArrowheads="1"/>
          </p:cNvPicPr>
          <p:nvPr/>
        </p:nvPicPr>
        <p:blipFill>
          <a:blip r:embed="rId4"/>
          <a:srcRect/>
          <a:stretch>
            <a:fillRect/>
          </a:stretch>
        </p:blipFill>
        <p:spPr bwMode="auto">
          <a:xfrm>
            <a:off x="4000496" y="3571876"/>
            <a:ext cx="2000264" cy="2543439"/>
          </a:xfrm>
          <a:prstGeom prst="rect">
            <a:avLst/>
          </a:prstGeom>
          <a:noFill/>
        </p:spPr>
      </p:pic>
      <p:pic>
        <p:nvPicPr>
          <p:cNvPr id="5" name="Рисунок 4"/>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286512" y="3571876"/>
            <a:ext cx="1970724" cy="2959421"/>
          </a:xfrm>
          <a:prstGeom prst="rect">
            <a:avLst/>
          </a:prstGeom>
          <a:noFill/>
          <a:ln>
            <a:noFill/>
          </a:ln>
        </p:spPr>
      </p:pic>
      <p:pic>
        <p:nvPicPr>
          <p:cNvPr id="6145" name="Picture 1" descr="C:\Users\Дом\Desktop\работа Юля\медин\Рисунок3 копия.jpg"/>
          <p:cNvPicPr>
            <a:picLocks noChangeAspect="1" noChangeArrowheads="1"/>
          </p:cNvPicPr>
          <p:nvPr/>
        </p:nvPicPr>
        <p:blipFill>
          <a:blip r:embed="rId6"/>
          <a:srcRect/>
          <a:stretch>
            <a:fillRect/>
          </a:stretch>
        </p:blipFill>
        <p:spPr bwMode="auto">
          <a:xfrm>
            <a:off x="2143108" y="285728"/>
            <a:ext cx="3295650" cy="2990850"/>
          </a:xfrm>
          <a:prstGeom prst="rect">
            <a:avLst/>
          </a:prstGeom>
          <a:noFill/>
        </p:spPr>
      </p:pic>
      <p:sp>
        <p:nvSpPr>
          <p:cNvPr id="7" name="TextBox 6"/>
          <p:cNvSpPr txBox="1"/>
          <p:nvPr/>
        </p:nvSpPr>
        <p:spPr>
          <a:xfrm>
            <a:off x="5786446" y="428604"/>
            <a:ext cx="2428892" cy="1477328"/>
          </a:xfrm>
          <a:prstGeom prst="rect">
            <a:avLst/>
          </a:prstGeom>
          <a:noFill/>
        </p:spPr>
        <p:txBody>
          <a:bodyPr wrap="square" rtlCol="0">
            <a:spAutoFit/>
          </a:bodyPr>
          <a:lstStyle/>
          <a:p>
            <a:r>
              <a:rPr lang="en-US"/>
              <a:t>Curly A Lines</a:t>
            </a:r>
          </a:p>
          <a:p>
            <a:r>
              <a:rPr lang="en-US"/>
              <a:t>  </a:t>
            </a:r>
          </a:p>
          <a:p>
            <a:r>
              <a:rPr lang="en-US"/>
              <a:t>Curly B Lines</a:t>
            </a:r>
          </a:p>
          <a:p>
            <a:endParaRPr lang="en-US"/>
          </a:p>
          <a:p>
            <a:r>
              <a:rPr lang="en-US"/>
              <a:t>Curly C Lines</a:t>
            </a:r>
            <a:endParaRPr lang="ru-RU" dirty="0"/>
          </a:p>
        </p:txBody>
      </p:sp>
      <p:cxnSp>
        <p:nvCxnSpPr>
          <p:cNvPr id="25" name="Прямая со стрелкой 24"/>
          <p:cNvCxnSpPr>
            <a:endCxn id="19" idx="2"/>
          </p:cNvCxnSpPr>
          <p:nvPr/>
        </p:nvCxnSpPr>
        <p:spPr>
          <a:xfrm rot="5400000">
            <a:off x="7679553" y="1928802"/>
            <a:ext cx="1588" cy="1588"/>
          </a:xfrm>
          <a:prstGeom prst="straightConnector1">
            <a:avLst/>
          </a:prstGeom>
          <a:ln>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29" name="Прямоугольник 28"/>
          <p:cNvSpPr/>
          <p:nvPr/>
        </p:nvSpPr>
        <p:spPr>
          <a:xfrm>
            <a:off x="7596336" y="1535099"/>
            <a:ext cx="1071570" cy="1785950"/>
          </a:xfrm>
          <a:prstGeom prst="rect">
            <a:avLst/>
          </a:prstGeom>
          <a:solidFill>
            <a:schemeClr val="tx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cxnSp>
        <p:nvCxnSpPr>
          <p:cNvPr id="31" name="Прямая со стрелкой 30"/>
          <p:cNvCxnSpPr/>
          <p:nvPr/>
        </p:nvCxnSpPr>
        <p:spPr>
          <a:xfrm rot="5400000" flipH="1" flipV="1">
            <a:off x="7786710" y="642918"/>
            <a:ext cx="285752" cy="158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3" name="Прямая со стрелкой 32"/>
          <p:cNvCxnSpPr/>
          <p:nvPr/>
        </p:nvCxnSpPr>
        <p:spPr>
          <a:xfrm rot="5400000" flipH="1" flipV="1">
            <a:off x="7893867" y="1178703"/>
            <a:ext cx="71438" cy="1588"/>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5" name="Прямая со стрелкой 34"/>
          <p:cNvCxnSpPr/>
          <p:nvPr/>
        </p:nvCxnSpPr>
        <p:spPr>
          <a:xfrm rot="5400000" flipH="1" flipV="1">
            <a:off x="7964511" y="1750207"/>
            <a:ext cx="72232" cy="794"/>
          </a:xfrm>
          <a:prstGeom prst="straightConnector1">
            <a:avLst/>
          </a:prstGeom>
          <a:ln w="19050">
            <a:solidFill>
              <a:schemeClr val="bg1"/>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3428992" y="142852"/>
            <a:ext cx="3951320" cy="400110"/>
          </a:xfrm>
          <a:prstGeom prst="rect">
            <a:avLst/>
          </a:prstGeom>
          <a:noFill/>
        </p:spPr>
        <p:txBody>
          <a:bodyPr wrap="square" rtlCol="0">
            <a:spAutoFit/>
          </a:bodyPr>
          <a:lstStyle/>
          <a:p>
            <a:r>
              <a:rPr lang="en-US" sz="2000" b="1" dirty="0"/>
              <a:t>Alveolar pulmonary edema</a:t>
            </a:r>
            <a:endParaRPr lang="ru-RU" sz="2000" b="1" dirty="0"/>
          </a:p>
        </p:txBody>
      </p:sp>
      <p:sp>
        <p:nvSpPr>
          <p:cNvPr id="5" name="TextBox 4"/>
          <p:cNvSpPr txBox="1"/>
          <p:nvPr/>
        </p:nvSpPr>
        <p:spPr>
          <a:xfrm>
            <a:off x="395536" y="3413069"/>
            <a:ext cx="3929090" cy="2862322"/>
          </a:xfrm>
          <a:prstGeom prst="rect">
            <a:avLst/>
          </a:prstGeom>
          <a:noFill/>
        </p:spPr>
        <p:txBody>
          <a:bodyPr wrap="square" rtlCol="0">
            <a:spAutoFit/>
          </a:bodyPr>
          <a:lstStyle/>
          <a:p>
            <a:endParaRPr lang="en-US"/>
          </a:p>
          <a:p>
            <a:r>
              <a:rPr lang="en-US"/>
              <a:t>Bilateral defeat.</a:t>
            </a:r>
          </a:p>
          <a:p>
            <a:endParaRPr lang="en-US"/>
          </a:p>
          <a:p>
            <a:r>
              <a:rPr lang="en-US"/>
              <a:t>Infiltration is localized more in the root zones (butterfly figure).</a:t>
            </a:r>
          </a:p>
          <a:p>
            <a:endParaRPr lang="en-US"/>
          </a:p>
          <a:p>
            <a:r>
              <a:rPr lang="en-US"/>
              <a:t>The roots are expanded. Their contours are indistinct.</a:t>
            </a:r>
          </a:p>
          <a:p>
            <a:endParaRPr lang="en-US"/>
          </a:p>
          <a:p>
            <a:r>
              <a:rPr lang="en-US"/>
              <a:t>Fast dynamics.</a:t>
            </a:r>
            <a:endParaRPr lang="ru-RU" dirty="0"/>
          </a:p>
        </p:txBody>
      </p:sp>
      <p:pic>
        <p:nvPicPr>
          <p:cNvPr id="7" name="Picture 2" descr="C:\Users\Дом\Desktop\работа Юля\медин\mb4_024.jpeg"/>
          <p:cNvPicPr>
            <a:picLocks noChangeAspect="1" noChangeArrowheads="1"/>
          </p:cNvPicPr>
          <p:nvPr/>
        </p:nvPicPr>
        <p:blipFill>
          <a:blip r:embed="rId2"/>
          <a:srcRect/>
          <a:stretch>
            <a:fillRect/>
          </a:stretch>
        </p:blipFill>
        <p:spPr bwMode="auto">
          <a:xfrm>
            <a:off x="714348" y="785794"/>
            <a:ext cx="2857520" cy="2157147"/>
          </a:xfrm>
          <a:prstGeom prst="rect">
            <a:avLst/>
          </a:prstGeom>
          <a:noFill/>
        </p:spPr>
      </p:pic>
      <p:pic>
        <p:nvPicPr>
          <p:cNvPr id="2051" name="Picture 3" descr="C:\Users\Дом\Desktop\работа Юля\медин\index.jpg"/>
          <p:cNvPicPr>
            <a:picLocks noChangeAspect="1" noChangeArrowheads="1"/>
          </p:cNvPicPr>
          <p:nvPr/>
        </p:nvPicPr>
        <p:blipFill>
          <a:blip r:embed="rId3"/>
          <a:srcRect/>
          <a:stretch>
            <a:fillRect/>
          </a:stretch>
        </p:blipFill>
        <p:spPr bwMode="auto">
          <a:xfrm>
            <a:off x="3786182" y="714356"/>
            <a:ext cx="2292474" cy="1428760"/>
          </a:xfrm>
          <a:prstGeom prst="rect">
            <a:avLst/>
          </a:prstGeom>
          <a:noFill/>
        </p:spPr>
      </p:pic>
      <p:pic>
        <p:nvPicPr>
          <p:cNvPr id="2052" name="Picture 4" descr="C:\Users\Дом\Desktop\работа Юля\медин\indexи.jpg"/>
          <p:cNvPicPr>
            <a:picLocks noChangeAspect="1" noChangeArrowheads="1"/>
          </p:cNvPicPr>
          <p:nvPr/>
        </p:nvPicPr>
        <p:blipFill>
          <a:blip r:embed="rId4"/>
          <a:srcRect/>
          <a:stretch>
            <a:fillRect/>
          </a:stretch>
        </p:blipFill>
        <p:spPr bwMode="auto">
          <a:xfrm>
            <a:off x="4071934" y="2143116"/>
            <a:ext cx="2256738" cy="1501757"/>
          </a:xfrm>
          <a:prstGeom prst="rect">
            <a:avLst/>
          </a:prstGeom>
          <a:noFill/>
        </p:spPr>
      </p:pic>
      <p:pic>
        <p:nvPicPr>
          <p:cNvPr id="8" name="Picture 2" descr="C:\Users\Дом\Desktop\работа Юля\медин\отек.jpg"/>
          <p:cNvPicPr>
            <a:picLocks noChangeAspect="1" noChangeArrowheads="1"/>
          </p:cNvPicPr>
          <p:nvPr/>
        </p:nvPicPr>
        <p:blipFill>
          <a:blip r:embed="rId5"/>
          <a:srcRect/>
          <a:stretch>
            <a:fillRect/>
          </a:stretch>
        </p:blipFill>
        <p:spPr bwMode="auto">
          <a:xfrm>
            <a:off x="5000628" y="3929066"/>
            <a:ext cx="3286148" cy="2346325"/>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857488" y="142852"/>
            <a:ext cx="6500858" cy="369332"/>
          </a:xfrm>
          <a:prstGeom prst="rect">
            <a:avLst/>
          </a:prstGeom>
          <a:noFill/>
        </p:spPr>
        <p:txBody>
          <a:bodyPr wrap="square" rtlCol="0">
            <a:spAutoFit/>
          </a:bodyPr>
          <a:lstStyle/>
          <a:p>
            <a:pPr algn="ctr"/>
            <a:r>
              <a:rPr lang="en-US"/>
              <a:t>Foreign bodies of the bronchi</a:t>
            </a:r>
            <a:endParaRPr lang="ru-RU" dirty="0"/>
          </a:p>
        </p:txBody>
      </p:sp>
      <p:pic>
        <p:nvPicPr>
          <p:cNvPr id="4099" name="Picture 3" descr="C:\Users\Дом\Desktop\работа Юля\медин\моя практика\клапанная эмфизема.jpg"/>
          <p:cNvPicPr>
            <a:picLocks noChangeAspect="1" noChangeArrowheads="1"/>
          </p:cNvPicPr>
          <p:nvPr/>
        </p:nvPicPr>
        <p:blipFill>
          <a:blip r:embed="rId2"/>
          <a:srcRect/>
          <a:stretch>
            <a:fillRect/>
          </a:stretch>
        </p:blipFill>
        <p:spPr bwMode="auto">
          <a:xfrm>
            <a:off x="500034" y="2357430"/>
            <a:ext cx="2357454" cy="1939047"/>
          </a:xfrm>
          <a:prstGeom prst="rect">
            <a:avLst/>
          </a:prstGeom>
          <a:noFill/>
        </p:spPr>
      </p:pic>
      <p:pic>
        <p:nvPicPr>
          <p:cNvPr id="4100" name="Picture 4" descr="C:\Users\Дом\Desktop\работа Юля\медин\моя практика\ин тело.jpg"/>
          <p:cNvPicPr>
            <a:picLocks noChangeAspect="1" noChangeArrowheads="1"/>
          </p:cNvPicPr>
          <p:nvPr/>
        </p:nvPicPr>
        <p:blipFill>
          <a:blip r:embed="rId3"/>
          <a:srcRect/>
          <a:stretch>
            <a:fillRect/>
          </a:stretch>
        </p:blipFill>
        <p:spPr bwMode="auto">
          <a:xfrm>
            <a:off x="571472" y="4714884"/>
            <a:ext cx="2214578" cy="1818759"/>
          </a:xfrm>
          <a:prstGeom prst="rect">
            <a:avLst/>
          </a:prstGeom>
          <a:noFill/>
        </p:spPr>
      </p:pic>
      <p:pic>
        <p:nvPicPr>
          <p:cNvPr id="6" name="Picture 2" descr="C:\Users\Дом\Desktop\работа Юля\медин\img13н.jpg"/>
          <p:cNvPicPr>
            <a:picLocks noChangeAspect="1" noChangeArrowheads="1"/>
          </p:cNvPicPr>
          <p:nvPr/>
        </p:nvPicPr>
        <p:blipFill>
          <a:blip r:embed="rId4"/>
          <a:srcRect/>
          <a:stretch>
            <a:fillRect/>
          </a:stretch>
        </p:blipFill>
        <p:spPr bwMode="auto">
          <a:xfrm>
            <a:off x="500033" y="285728"/>
            <a:ext cx="2357455" cy="1782797"/>
          </a:xfrm>
          <a:prstGeom prst="rect">
            <a:avLst/>
          </a:prstGeom>
          <a:noFill/>
        </p:spPr>
      </p:pic>
      <p:sp>
        <p:nvSpPr>
          <p:cNvPr id="7" name="TextBox 6"/>
          <p:cNvSpPr txBox="1"/>
          <p:nvPr/>
        </p:nvSpPr>
        <p:spPr>
          <a:xfrm>
            <a:off x="500034" y="2000240"/>
            <a:ext cx="2928958" cy="307777"/>
          </a:xfrm>
          <a:prstGeom prst="rect">
            <a:avLst/>
          </a:prstGeom>
          <a:noFill/>
        </p:spPr>
        <p:txBody>
          <a:bodyPr wrap="square" rtlCol="0">
            <a:spAutoFit/>
          </a:bodyPr>
          <a:lstStyle/>
          <a:p>
            <a:r>
              <a:rPr lang="en-US" sz="1400"/>
              <a:t>1st stage (hypoventilation)</a:t>
            </a:r>
            <a:endParaRPr lang="ru-RU" sz="1400" dirty="0"/>
          </a:p>
        </p:txBody>
      </p:sp>
      <p:sp>
        <p:nvSpPr>
          <p:cNvPr id="8" name="TextBox 7"/>
          <p:cNvSpPr txBox="1"/>
          <p:nvPr/>
        </p:nvSpPr>
        <p:spPr>
          <a:xfrm>
            <a:off x="0" y="0"/>
            <a:ext cx="4355976" cy="338554"/>
          </a:xfrm>
          <a:prstGeom prst="rect">
            <a:avLst/>
          </a:prstGeom>
          <a:noFill/>
        </p:spPr>
        <p:txBody>
          <a:bodyPr wrap="square" rtlCol="0">
            <a:spAutoFit/>
          </a:bodyPr>
          <a:lstStyle/>
          <a:p>
            <a:r>
              <a:rPr lang="en-US" sz="1600" dirty="0"/>
              <a:t>Stages of impaired bronchial patency</a:t>
            </a:r>
            <a:endParaRPr lang="ru-RU" sz="1600" dirty="0"/>
          </a:p>
        </p:txBody>
      </p:sp>
      <p:sp>
        <p:nvSpPr>
          <p:cNvPr id="9" name="TextBox 8"/>
          <p:cNvSpPr txBox="1"/>
          <p:nvPr/>
        </p:nvSpPr>
        <p:spPr>
          <a:xfrm>
            <a:off x="428596" y="4214818"/>
            <a:ext cx="3214710" cy="523220"/>
          </a:xfrm>
          <a:prstGeom prst="rect">
            <a:avLst/>
          </a:prstGeom>
          <a:noFill/>
        </p:spPr>
        <p:txBody>
          <a:bodyPr wrap="square" rtlCol="0">
            <a:spAutoFit/>
          </a:bodyPr>
          <a:lstStyle/>
          <a:p>
            <a:r>
              <a:rPr lang="en-US" sz="1400" dirty="0"/>
              <a:t>2st (hyperventilation, </a:t>
            </a:r>
            <a:r>
              <a:rPr lang="en-US" sz="1400" dirty="0" err="1"/>
              <a:t>valvular</a:t>
            </a:r>
            <a:r>
              <a:rPr lang="en-US" sz="1400" dirty="0"/>
              <a:t> emphysema)</a:t>
            </a:r>
            <a:endParaRPr lang="ru-RU" sz="1400" dirty="0"/>
          </a:p>
        </p:txBody>
      </p:sp>
      <p:sp>
        <p:nvSpPr>
          <p:cNvPr id="10" name="TextBox 9"/>
          <p:cNvSpPr txBox="1"/>
          <p:nvPr/>
        </p:nvSpPr>
        <p:spPr>
          <a:xfrm>
            <a:off x="642910" y="6500834"/>
            <a:ext cx="2214578" cy="307777"/>
          </a:xfrm>
          <a:prstGeom prst="rect">
            <a:avLst/>
          </a:prstGeom>
          <a:noFill/>
        </p:spPr>
        <p:txBody>
          <a:bodyPr wrap="square" rtlCol="0">
            <a:spAutoFit/>
          </a:bodyPr>
          <a:lstStyle/>
          <a:p>
            <a:r>
              <a:rPr lang="en-US" sz="1400"/>
              <a:t>3st (atelectasis)</a:t>
            </a:r>
            <a:endParaRPr lang="ru-RU" sz="1400" dirty="0"/>
          </a:p>
        </p:txBody>
      </p:sp>
      <p:sp>
        <p:nvSpPr>
          <p:cNvPr id="11" name="TextBox 10"/>
          <p:cNvSpPr txBox="1"/>
          <p:nvPr/>
        </p:nvSpPr>
        <p:spPr>
          <a:xfrm>
            <a:off x="3571868" y="2000240"/>
            <a:ext cx="5429288" cy="4524315"/>
          </a:xfrm>
          <a:prstGeom prst="rect">
            <a:avLst/>
          </a:prstGeom>
          <a:noFill/>
        </p:spPr>
        <p:txBody>
          <a:bodyPr wrap="square" rtlCol="0">
            <a:spAutoFit/>
          </a:bodyPr>
          <a:lstStyle/>
          <a:p>
            <a:r>
              <a:rPr lang="en-US" dirty="0"/>
              <a:t>X-ray signs of IT include:</a:t>
            </a:r>
          </a:p>
          <a:p>
            <a:r>
              <a:rPr lang="en-US" dirty="0"/>
              <a:t>      the “click” symptom (the healthy lung fills with air faster at the moment of inhalation, and there is a jerky displacement of the mediastinum towards the lung, in which there is hypoventilation);</a:t>
            </a:r>
            <a:endParaRPr lang="ru-RU" dirty="0"/>
          </a:p>
          <a:p>
            <a:r>
              <a:rPr lang="en-US" dirty="0"/>
              <a:t>Positive symptom of </a:t>
            </a:r>
            <a:r>
              <a:rPr lang="en-US" dirty="0" err="1"/>
              <a:t>Goltsknecht</a:t>
            </a:r>
            <a:r>
              <a:rPr lang="en-US" dirty="0"/>
              <a:t> - </a:t>
            </a:r>
            <a:r>
              <a:rPr lang="en-US" dirty="0" err="1"/>
              <a:t>Jakobson</a:t>
            </a:r>
            <a:r>
              <a:rPr lang="en-US" dirty="0"/>
              <a:t> (displacement of the mediastinal organs towards the </a:t>
            </a:r>
            <a:r>
              <a:rPr lang="en-US" dirty="0" err="1"/>
              <a:t>obturated</a:t>
            </a:r>
            <a:r>
              <a:rPr lang="en-US" dirty="0"/>
              <a:t> bronchus), which makes it possible to determine not only the presence of IT (especially X-ray contrast), but also its localization in one or another main bronchus; </a:t>
            </a:r>
            <a:endParaRPr lang="ru-RU" dirty="0"/>
          </a:p>
          <a:p>
            <a:r>
              <a:rPr lang="en-US" dirty="0"/>
              <a:t>Signs of atelectasis of the lung lobe, atelectasis of the whole lung; emphysema of the lung (depending on the stage); pneumothorax; radiological signs of pneumonia.</a:t>
            </a:r>
            <a:endParaRPr lang="ru-RU" dirty="0"/>
          </a:p>
        </p:txBody>
      </p:sp>
      <p:sp>
        <p:nvSpPr>
          <p:cNvPr id="12" name="TextBox 11"/>
          <p:cNvSpPr txBox="1"/>
          <p:nvPr/>
        </p:nvSpPr>
        <p:spPr>
          <a:xfrm>
            <a:off x="3500430" y="642918"/>
            <a:ext cx="5000660" cy="1200329"/>
          </a:xfrm>
          <a:prstGeom prst="rect">
            <a:avLst/>
          </a:prstGeom>
          <a:noFill/>
        </p:spPr>
        <p:txBody>
          <a:bodyPr wrap="square" rtlCol="0">
            <a:spAutoFit/>
          </a:bodyPr>
          <a:lstStyle/>
          <a:p>
            <a:r>
              <a:rPr lang="en-US" dirty="0"/>
              <a:t>Clinically, there are 3 periods:</a:t>
            </a:r>
          </a:p>
          <a:p>
            <a:r>
              <a:rPr lang="en-US" dirty="0"/>
              <a:t>Acute Respiratory Disorders</a:t>
            </a:r>
          </a:p>
          <a:p>
            <a:r>
              <a:rPr lang="en-US" dirty="0"/>
              <a:t>Of the hidden flow</a:t>
            </a:r>
          </a:p>
          <a:p>
            <a:r>
              <a:rPr lang="en-US" dirty="0"/>
              <a:t>Complications</a:t>
            </a:r>
            <a:endParaRPr lang="ru-RU"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2000"/>
                                        <p:tgtEl>
                                          <p:spTgt spid="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2000"/>
                                        <p:tgtEl>
                                          <p:spTgt spid="9"/>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2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p:bldP spid="10"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682" name="Picture 2" descr="C:\Users\Дом\Desktop\работа Юля\СНИМКИ\Снимки сорт\ин тело пищ 8 зуб.jpg"/>
          <p:cNvPicPr>
            <a:picLocks noChangeAspect="1" noChangeArrowheads="1"/>
          </p:cNvPicPr>
          <p:nvPr/>
        </p:nvPicPr>
        <p:blipFill>
          <a:blip r:embed="rId2"/>
          <a:srcRect/>
          <a:stretch>
            <a:fillRect/>
          </a:stretch>
        </p:blipFill>
        <p:spPr bwMode="auto">
          <a:xfrm>
            <a:off x="1071538" y="571480"/>
            <a:ext cx="2784237" cy="3619508"/>
          </a:xfrm>
          <a:prstGeom prst="rect">
            <a:avLst/>
          </a:prstGeom>
          <a:noFill/>
        </p:spPr>
      </p:pic>
      <p:sp>
        <p:nvSpPr>
          <p:cNvPr id="71684" name="AutoShape 4" descr="Картинки по запросу инородные тела пищевода"/>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pic>
        <p:nvPicPr>
          <p:cNvPr id="71686" name="Picture 6" descr="Картинки по запросу инородные тела пищевода"/>
          <p:cNvPicPr>
            <a:picLocks noChangeAspect="1" noChangeArrowheads="1"/>
          </p:cNvPicPr>
          <p:nvPr/>
        </p:nvPicPr>
        <p:blipFill>
          <a:blip r:embed="rId3"/>
          <a:srcRect/>
          <a:stretch>
            <a:fillRect/>
          </a:stretch>
        </p:blipFill>
        <p:spPr bwMode="auto">
          <a:xfrm>
            <a:off x="1214414" y="4325421"/>
            <a:ext cx="4714908" cy="2532579"/>
          </a:xfrm>
          <a:prstGeom prst="rect">
            <a:avLst/>
          </a:prstGeom>
          <a:noFill/>
        </p:spPr>
      </p:pic>
      <p:sp>
        <p:nvSpPr>
          <p:cNvPr id="6" name="TextBox 5"/>
          <p:cNvSpPr txBox="1"/>
          <p:nvPr/>
        </p:nvSpPr>
        <p:spPr>
          <a:xfrm>
            <a:off x="155575" y="214290"/>
            <a:ext cx="4987929" cy="400110"/>
          </a:xfrm>
          <a:prstGeom prst="rect">
            <a:avLst/>
          </a:prstGeom>
          <a:noFill/>
        </p:spPr>
        <p:txBody>
          <a:bodyPr wrap="square" rtlCol="0">
            <a:spAutoFit/>
          </a:bodyPr>
          <a:lstStyle/>
          <a:p>
            <a:pPr algn="ctr"/>
            <a:r>
              <a:rPr lang="en-US" sz="2000"/>
              <a:t>Foreign bodies in the digestive tract</a:t>
            </a:r>
            <a:endParaRPr lang="ru-RU" sz="2000" dirty="0"/>
          </a:p>
        </p:txBody>
      </p:sp>
      <p:pic>
        <p:nvPicPr>
          <p:cNvPr id="16385" name="Picture 1" descr="C:\Users\Дом\Desktop\работа Юля\медин\ЛЕКЦИЯ НЕОТЛ СОСТ\Инородные тела\пищ завал.jpg"/>
          <p:cNvPicPr>
            <a:picLocks noChangeAspect="1" noChangeArrowheads="1"/>
          </p:cNvPicPr>
          <p:nvPr/>
        </p:nvPicPr>
        <p:blipFill>
          <a:blip r:embed="rId4"/>
          <a:srcRect/>
          <a:stretch>
            <a:fillRect/>
          </a:stretch>
        </p:blipFill>
        <p:spPr bwMode="auto">
          <a:xfrm>
            <a:off x="5000596" y="0"/>
            <a:ext cx="4143404" cy="4136930"/>
          </a:xfrm>
          <a:prstGeom prst="rect">
            <a:avLst/>
          </a:prstGeom>
          <a:noFill/>
        </p:spPr>
      </p:pic>
      <p:sp>
        <p:nvSpPr>
          <p:cNvPr id="8" name="TextBox 7"/>
          <p:cNvSpPr txBox="1"/>
          <p:nvPr/>
        </p:nvSpPr>
        <p:spPr>
          <a:xfrm>
            <a:off x="5143504" y="3857628"/>
            <a:ext cx="3643338" cy="276999"/>
          </a:xfrm>
          <a:prstGeom prst="rect">
            <a:avLst/>
          </a:prstGeom>
          <a:noFill/>
        </p:spPr>
        <p:txBody>
          <a:bodyPr wrap="square" rtlCol="0">
            <a:spAutoFit/>
          </a:bodyPr>
          <a:lstStyle/>
          <a:p>
            <a:r>
              <a:rPr lang="en-US" sz="1200" dirty="0">
                <a:solidFill>
                  <a:srgbClr val="FFFF00"/>
                </a:solidFill>
              </a:rPr>
              <a:t>www.radiomed.ru</a:t>
            </a:r>
            <a:endParaRPr lang="ru-RU" sz="1200" dirty="0">
              <a:solidFill>
                <a:srgbClr val="FFFF00"/>
              </a:solidFill>
            </a:endParaRPr>
          </a:p>
        </p:txBody>
      </p:sp>
      <p:sp>
        <p:nvSpPr>
          <p:cNvPr id="9" name="TextBox 8"/>
          <p:cNvSpPr txBox="1"/>
          <p:nvPr/>
        </p:nvSpPr>
        <p:spPr>
          <a:xfrm>
            <a:off x="7286612" y="3857628"/>
            <a:ext cx="1857388" cy="276999"/>
          </a:xfrm>
          <a:prstGeom prst="rect">
            <a:avLst/>
          </a:prstGeom>
          <a:solidFill>
            <a:schemeClr val="bg1"/>
          </a:solidFill>
        </p:spPr>
        <p:txBody>
          <a:bodyPr wrap="square" rtlCol="0">
            <a:spAutoFit/>
          </a:bodyPr>
          <a:lstStyle/>
          <a:p>
            <a:r>
              <a:rPr lang="ru-RU" sz="1200" dirty="0"/>
              <a:t>Пищевой завал</a:t>
            </a:r>
          </a:p>
        </p:txBody>
      </p:sp>
      <p:sp>
        <p:nvSpPr>
          <p:cNvPr id="2" name="Прямоугольник 1"/>
          <p:cNvSpPr/>
          <p:nvPr/>
        </p:nvSpPr>
        <p:spPr>
          <a:xfrm>
            <a:off x="7260768" y="4313823"/>
            <a:ext cx="1664238" cy="369332"/>
          </a:xfrm>
          <a:prstGeom prst="rect">
            <a:avLst/>
          </a:prstGeom>
        </p:spPr>
        <p:txBody>
          <a:bodyPr wrap="none">
            <a:spAutoFit/>
          </a:bodyPr>
          <a:lstStyle/>
          <a:p>
            <a:r>
              <a:rPr lang="en-US" dirty="0"/>
              <a:t>Food blockage</a:t>
            </a:r>
            <a:endParaRPr lang="ru-RU" dirty="0"/>
          </a:p>
        </p:txBody>
      </p:sp>
      <p:sp>
        <p:nvSpPr>
          <p:cNvPr id="3" name="Прямоугольник 2"/>
          <p:cNvSpPr/>
          <p:nvPr/>
        </p:nvSpPr>
        <p:spPr>
          <a:xfrm>
            <a:off x="6084168" y="5442995"/>
            <a:ext cx="2232248" cy="923330"/>
          </a:xfrm>
          <a:prstGeom prst="rect">
            <a:avLst/>
          </a:prstGeom>
        </p:spPr>
        <p:txBody>
          <a:bodyPr wrap="square">
            <a:spAutoFit/>
          </a:bodyPr>
          <a:lstStyle/>
          <a:p>
            <a:endParaRPr lang="en-US" dirty="0"/>
          </a:p>
          <a:p>
            <a:r>
              <a:rPr lang="en-US" dirty="0"/>
              <a:t>Foreign bodies in the digestive tract</a:t>
            </a:r>
            <a:endParaRPr lang="ru-RU" dirty="0"/>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4572000" y="285728"/>
            <a:ext cx="4429156" cy="984885"/>
          </a:xfrm>
          <a:prstGeom prst="rect">
            <a:avLst/>
          </a:prstGeom>
          <a:noFill/>
        </p:spPr>
        <p:txBody>
          <a:bodyPr wrap="square" rtlCol="0">
            <a:spAutoFit/>
          </a:bodyPr>
          <a:lstStyle/>
          <a:p>
            <a:endParaRPr lang="en-US" dirty="0"/>
          </a:p>
          <a:p>
            <a:r>
              <a:rPr lang="en-US" sz="2000" b="1" dirty="0"/>
              <a:t>Foreign bodies in the digestive tract</a:t>
            </a:r>
            <a:endParaRPr lang="ru-RU" sz="2000" b="1" dirty="0"/>
          </a:p>
        </p:txBody>
      </p:sp>
      <p:pic>
        <p:nvPicPr>
          <p:cNvPr id="1028" name="Picture 4" descr="C:\Users\Дом\Desktop\работа Юля\медин\ЛЕКЦИЯ НЕОТЛ СОСТ\Инородные тела\ключ.jpg"/>
          <p:cNvPicPr>
            <a:picLocks noChangeAspect="1" noChangeArrowheads="1"/>
          </p:cNvPicPr>
          <p:nvPr/>
        </p:nvPicPr>
        <p:blipFill>
          <a:blip r:embed="rId2"/>
          <a:srcRect/>
          <a:stretch>
            <a:fillRect/>
          </a:stretch>
        </p:blipFill>
        <p:spPr bwMode="auto">
          <a:xfrm>
            <a:off x="285720" y="357166"/>
            <a:ext cx="3871915" cy="3116419"/>
          </a:xfrm>
          <a:prstGeom prst="rect">
            <a:avLst/>
          </a:prstGeom>
          <a:noFill/>
        </p:spPr>
      </p:pic>
      <p:pic>
        <p:nvPicPr>
          <p:cNvPr id="1029" name="Picture 5" descr="C:\Users\Дом\Desktop\работа Юля\медин\ЛЕКЦИЯ НЕОТЛ СОСТ\Инородные тела\героин.jpg"/>
          <p:cNvPicPr>
            <a:picLocks noChangeAspect="1" noChangeArrowheads="1"/>
          </p:cNvPicPr>
          <p:nvPr/>
        </p:nvPicPr>
        <p:blipFill>
          <a:blip r:embed="rId3"/>
          <a:srcRect/>
          <a:stretch>
            <a:fillRect/>
          </a:stretch>
        </p:blipFill>
        <p:spPr bwMode="auto">
          <a:xfrm>
            <a:off x="3071802" y="2928934"/>
            <a:ext cx="2923044" cy="3786190"/>
          </a:xfrm>
          <a:prstGeom prst="rect">
            <a:avLst/>
          </a:prstGeom>
          <a:noFill/>
        </p:spPr>
      </p:pic>
      <p:sp>
        <p:nvSpPr>
          <p:cNvPr id="8" name="TextBox 7"/>
          <p:cNvSpPr txBox="1"/>
          <p:nvPr/>
        </p:nvSpPr>
        <p:spPr>
          <a:xfrm>
            <a:off x="357158" y="3214686"/>
            <a:ext cx="1928826" cy="553998"/>
          </a:xfrm>
          <a:prstGeom prst="rect">
            <a:avLst/>
          </a:prstGeom>
          <a:noFill/>
        </p:spPr>
        <p:txBody>
          <a:bodyPr wrap="square" rtlCol="0">
            <a:spAutoFit/>
          </a:bodyPr>
          <a:lstStyle/>
          <a:p>
            <a:r>
              <a:rPr lang="en-US" sz="1200" dirty="0">
                <a:solidFill>
                  <a:srgbClr val="FFFF00"/>
                </a:solidFill>
              </a:rPr>
              <a:t>www.radiomed.ru</a:t>
            </a:r>
            <a:endParaRPr lang="ru-RU" sz="1200" dirty="0">
              <a:solidFill>
                <a:srgbClr val="FFFF00"/>
              </a:solidFill>
            </a:endParaRPr>
          </a:p>
          <a:p>
            <a:endParaRPr lang="ru-RU" dirty="0"/>
          </a:p>
        </p:txBody>
      </p:sp>
      <p:sp>
        <p:nvSpPr>
          <p:cNvPr id="9" name="TextBox 8"/>
          <p:cNvSpPr txBox="1"/>
          <p:nvPr/>
        </p:nvSpPr>
        <p:spPr>
          <a:xfrm>
            <a:off x="2928926" y="6304002"/>
            <a:ext cx="2428892" cy="553998"/>
          </a:xfrm>
          <a:prstGeom prst="rect">
            <a:avLst/>
          </a:prstGeom>
          <a:noFill/>
        </p:spPr>
        <p:txBody>
          <a:bodyPr wrap="square" rtlCol="0">
            <a:spAutoFit/>
          </a:bodyPr>
          <a:lstStyle/>
          <a:p>
            <a:r>
              <a:rPr lang="en-US" sz="1200" dirty="0">
                <a:solidFill>
                  <a:srgbClr val="FFFF00"/>
                </a:solidFill>
              </a:rPr>
              <a:t>www.radiomed.ru</a:t>
            </a:r>
            <a:endParaRPr lang="ru-RU" sz="1200" dirty="0">
              <a:solidFill>
                <a:srgbClr val="FFFF00"/>
              </a:solidFill>
            </a:endParaRPr>
          </a:p>
          <a:p>
            <a:endParaRPr lang="ru-RU" dirty="0"/>
          </a:p>
        </p:txBody>
      </p:sp>
      <p:pic>
        <p:nvPicPr>
          <p:cNvPr id="1026" name="Picture 2" descr="C:\Users\Дом\Desktop\работа Юля\медин\ЛЕКЦИЯ НЕОТЛ СОСТ\Инородные тела\газ бал.jpg"/>
          <p:cNvPicPr>
            <a:picLocks noChangeAspect="1" noChangeArrowheads="1"/>
          </p:cNvPicPr>
          <p:nvPr/>
        </p:nvPicPr>
        <p:blipFill>
          <a:blip r:embed="rId4"/>
          <a:srcRect/>
          <a:stretch>
            <a:fillRect/>
          </a:stretch>
        </p:blipFill>
        <p:spPr bwMode="auto">
          <a:xfrm>
            <a:off x="6000760" y="1285860"/>
            <a:ext cx="2999282" cy="4143404"/>
          </a:xfrm>
          <a:prstGeom prst="rect">
            <a:avLst/>
          </a:prstGeom>
          <a:noFill/>
        </p:spPr>
      </p:pic>
      <p:sp>
        <p:nvSpPr>
          <p:cNvPr id="10" name="TextBox 9"/>
          <p:cNvSpPr txBox="1"/>
          <p:nvPr/>
        </p:nvSpPr>
        <p:spPr>
          <a:xfrm>
            <a:off x="5929322" y="5000636"/>
            <a:ext cx="2214578" cy="553998"/>
          </a:xfrm>
          <a:prstGeom prst="rect">
            <a:avLst/>
          </a:prstGeom>
          <a:noFill/>
        </p:spPr>
        <p:txBody>
          <a:bodyPr wrap="square" rtlCol="0">
            <a:spAutoFit/>
          </a:bodyPr>
          <a:lstStyle/>
          <a:p>
            <a:r>
              <a:rPr lang="en-US" sz="1200" dirty="0">
                <a:solidFill>
                  <a:srgbClr val="FFFF00"/>
                </a:solidFill>
              </a:rPr>
              <a:t>www.radiomed.ru</a:t>
            </a:r>
            <a:endParaRPr lang="ru-RU" sz="1200" dirty="0">
              <a:solidFill>
                <a:srgbClr val="FFFF00"/>
              </a:solidFill>
            </a:endParaRPr>
          </a:p>
          <a:p>
            <a:endParaRPr lang="ru-RU" dirty="0"/>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682" name="Picture 2" descr="http://www.mif-ua.com/media/uploads/arhiv/zr/2013/4(47)/121/121.jpg"/>
          <p:cNvPicPr>
            <a:picLocks noChangeAspect="1" noChangeArrowheads="1"/>
          </p:cNvPicPr>
          <p:nvPr/>
        </p:nvPicPr>
        <p:blipFill rotWithShape="1">
          <a:blip r:embed="rId2"/>
          <a:srcRect r="3034" b="12084"/>
          <a:stretch/>
        </p:blipFill>
        <p:spPr bwMode="auto">
          <a:xfrm>
            <a:off x="5600700" y="357166"/>
            <a:ext cx="3435796" cy="5376090"/>
          </a:xfrm>
          <a:prstGeom prst="rect">
            <a:avLst/>
          </a:prstGeom>
          <a:noFill/>
        </p:spPr>
      </p:pic>
      <p:pic>
        <p:nvPicPr>
          <p:cNvPr id="71686" name="Picture 6" descr="http://www.mif-ua.com/media/uploads/arhiv/zr/2013/4(47)/120/120.jpg"/>
          <p:cNvPicPr>
            <a:picLocks noChangeAspect="1" noChangeArrowheads="1"/>
          </p:cNvPicPr>
          <p:nvPr/>
        </p:nvPicPr>
        <p:blipFill rotWithShape="1">
          <a:blip r:embed="rId3"/>
          <a:srcRect r="1402" b="15505"/>
          <a:stretch/>
        </p:blipFill>
        <p:spPr bwMode="auto">
          <a:xfrm>
            <a:off x="152051" y="0"/>
            <a:ext cx="3493622" cy="2350044"/>
          </a:xfrm>
          <a:prstGeom prst="rect">
            <a:avLst/>
          </a:prstGeom>
          <a:noFill/>
        </p:spPr>
      </p:pic>
      <p:sp>
        <p:nvSpPr>
          <p:cNvPr id="5" name="TextBox 4"/>
          <p:cNvSpPr txBox="1"/>
          <p:nvPr/>
        </p:nvSpPr>
        <p:spPr>
          <a:xfrm>
            <a:off x="142844" y="3000372"/>
            <a:ext cx="5500694" cy="3539430"/>
          </a:xfrm>
          <a:prstGeom prst="rect">
            <a:avLst/>
          </a:prstGeom>
          <a:noFill/>
        </p:spPr>
        <p:txBody>
          <a:bodyPr wrap="square" rtlCol="0">
            <a:spAutoFit/>
          </a:bodyPr>
          <a:lstStyle/>
          <a:p>
            <a:r>
              <a:rPr lang="en-US" sz="1400"/>
              <a:t>Child T., 1 year 2 months with complaints from parents about the child swallowing multiple foreign bodies - balls of magnets.</a:t>
            </a:r>
          </a:p>
          <a:p>
            <a:r>
              <a:rPr lang="en-US" sz="1400"/>
              <a:t>Operation: upper midline laparotomy, no free effusion in the abdominal cavity. Revision of the abdominal organs revealed that the bead magnets perforated the jejunum in two places at a distance of 5 cm from Treitz's ligament and, coming out of the intestinal lumen, locked outside the intestine in the form of a ring. In the area of ​​perforated holes of the fibrin film. The magnetic ring is spread apart, foreign bodies in the amount of 21 balls are removed from the intestinal lumen through the lower perforation hole. Reorganization of the perforated area has been carried out. Perforated holes are sutured with a double-row seam. The abdominal cavity is sutured tightly in layers.</a:t>
            </a:r>
          </a:p>
          <a:p>
            <a:r>
              <a:rPr lang="en-US" sz="1400"/>
              <a:t>Diagnosis after surgery: foreign bodies of the small intestine (ball magnets), perforation of the small intestine, limited fibrinous peritonitis.</a:t>
            </a:r>
            <a:endParaRPr lang="ru-RU" sz="1400" dirty="0"/>
          </a:p>
        </p:txBody>
      </p:sp>
      <p:sp>
        <p:nvSpPr>
          <p:cNvPr id="6" name="TextBox 5"/>
          <p:cNvSpPr txBox="1"/>
          <p:nvPr/>
        </p:nvSpPr>
        <p:spPr>
          <a:xfrm>
            <a:off x="3929058" y="142852"/>
            <a:ext cx="4071966" cy="261610"/>
          </a:xfrm>
          <a:prstGeom prst="rect">
            <a:avLst/>
          </a:prstGeom>
          <a:noFill/>
        </p:spPr>
        <p:txBody>
          <a:bodyPr wrap="square" rtlCol="0">
            <a:spAutoFit/>
          </a:bodyPr>
          <a:lstStyle/>
          <a:p>
            <a:r>
              <a:rPr lang="en-US" sz="1100" dirty="0"/>
              <a:t>http://www.mif-ua.com/archive/article/36401</a:t>
            </a:r>
            <a:endParaRPr lang="ru-RU" sz="1100" dirty="0"/>
          </a:p>
        </p:txBody>
      </p:sp>
      <p:sp>
        <p:nvSpPr>
          <p:cNvPr id="2" name="Прямоугольник 1"/>
          <p:cNvSpPr/>
          <p:nvPr/>
        </p:nvSpPr>
        <p:spPr>
          <a:xfrm>
            <a:off x="5600700" y="5809476"/>
            <a:ext cx="3187091" cy="369332"/>
          </a:xfrm>
          <a:prstGeom prst="rect">
            <a:avLst/>
          </a:prstGeom>
        </p:spPr>
        <p:txBody>
          <a:bodyPr wrap="none">
            <a:spAutoFit/>
          </a:bodyPr>
          <a:lstStyle/>
          <a:p>
            <a:r>
              <a:rPr lang="en-US" dirty="0"/>
              <a:t>Foreign bodies balls-magnets</a:t>
            </a:r>
            <a:endParaRPr lang="ru-RU" dirty="0"/>
          </a:p>
        </p:txBody>
      </p:sp>
      <p:sp>
        <p:nvSpPr>
          <p:cNvPr id="3" name="Прямоугольник 2"/>
          <p:cNvSpPr/>
          <p:nvPr/>
        </p:nvSpPr>
        <p:spPr>
          <a:xfrm>
            <a:off x="611560" y="2467336"/>
            <a:ext cx="3187091" cy="369332"/>
          </a:xfrm>
          <a:prstGeom prst="rect">
            <a:avLst/>
          </a:prstGeom>
        </p:spPr>
        <p:txBody>
          <a:bodyPr wrap="none">
            <a:spAutoFit/>
          </a:bodyPr>
          <a:lstStyle/>
          <a:p>
            <a:r>
              <a:rPr lang="en-US" dirty="0"/>
              <a:t>Foreign bodies balls-magnets</a:t>
            </a:r>
            <a:endParaRPr lang="ru-RU" dirty="0"/>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6512" y="500042"/>
            <a:ext cx="9289032" cy="1138773"/>
          </a:xfrm>
          <a:prstGeom prst="rect">
            <a:avLst/>
          </a:prstGeom>
          <a:noFill/>
        </p:spPr>
        <p:txBody>
          <a:bodyPr wrap="square" rtlCol="0">
            <a:spAutoFit/>
          </a:bodyPr>
          <a:lstStyle/>
          <a:p>
            <a:endParaRPr lang="en-US" dirty="0"/>
          </a:p>
          <a:p>
            <a:r>
              <a:rPr lang="en-US" sz="1600" dirty="0"/>
              <a:t>Closed abdominal trauma is called damage to the abdominal organs without violating the integrity of the skin of the abdominal wall. According to a number of authors, severe closed abdominal trauma in 15.6—57.6% of cases is fatal or often leads to permanent disability.</a:t>
            </a:r>
            <a:endParaRPr lang="ru-RU" sz="1600" dirty="0"/>
          </a:p>
        </p:txBody>
      </p:sp>
      <p:sp>
        <p:nvSpPr>
          <p:cNvPr id="3" name="TextBox 2"/>
          <p:cNvSpPr txBox="1"/>
          <p:nvPr/>
        </p:nvSpPr>
        <p:spPr>
          <a:xfrm>
            <a:off x="1928794" y="142852"/>
            <a:ext cx="5429288" cy="400110"/>
          </a:xfrm>
          <a:prstGeom prst="rect">
            <a:avLst/>
          </a:prstGeom>
          <a:noFill/>
        </p:spPr>
        <p:txBody>
          <a:bodyPr wrap="square" rtlCol="0">
            <a:spAutoFit/>
          </a:bodyPr>
          <a:lstStyle/>
          <a:p>
            <a:pPr algn="ctr"/>
            <a:r>
              <a:rPr lang="en-US" sz="2000" b="1" dirty="0"/>
              <a:t>Injury to the abdomen</a:t>
            </a:r>
            <a:endParaRPr lang="ru-RU" sz="2000" b="1" dirty="0"/>
          </a:p>
        </p:txBody>
      </p:sp>
      <p:sp>
        <p:nvSpPr>
          <p:cNvPr id="4" name="TextBox 3"/>
          <p:cNvSpPr txBox="1"/>
          <p:nvPr/>
        </p:nvSpPr>
        <p:spPr>
          <a:xfrm>
            <a:off x="214567" y="1486147"/>
            <a:ext cx="8786874" cy="2339102"/>
          </a:xfrm>
          <a:prstGeom prst="rect">
            <a:avLst/>
          </a:prstGeom>
          <a:noFill/>
        </p:spPr>
        <p:txBody>
          <a:bodyPr wrap="square" rtlCol="0">
            <a:spAutoFit/>
          </a:bodyPr>
          <a:lstStyle/>
          <a:p>
            <a:r>
              <a:rPr lang="ru-RU" dirty="0"/>
              <a:t>        </a:t>
            </a:r>
            <a:r>
              <a:rPr lang="en-US" sz="1600" dirty="0"/>
              <a:t>With a closed abdominal injury, there are</a:t>
            </a:r>
          </a:p>
          <a:p>
            <a:r>
              <a:rPr lang="en-US" sz="1600" dirty="0"/>
              <a:t>bruises of the abdominal wall,</a:t>
            </a:r>
          </a:p>
          <a:p>
            <a:r>
              <a:rPr lang="en-US" sz="1600" dirty="0"/>
              <a:t>damage to the abdominal organs (hollow, parenchymal organs and their combinations) and retroperitoneal organs. Damage to hollow organs, in turn, is subdivided into bruises, crushing, full and partial ruptures. The latter include damage to the serous and muscular membranes of the organ while maintaining the integrity of the mucous membrane.</a:t>
            </a:r>
            <a:r>
              <a:rPr lang="ru-RU" sz="1600" dirty="0"/>
              <a:t> </a:t>
            </a:r>
            <a:r>
              <a:rPr lang="en-US" sz="1600" dirty="0"/>
              <a:t>Among the damage to the parenchymal organs, damage is distinguished without violating the integrity of the capsule (</a:t>
            </a:r>
            <a:r>
              <a:rPr lang="en-US" sz="1600" dirty="0" err="1"/>
              <a:t>subcapsular</a:t>
            </a:r>
            <a:r>
              <a:rPr lang="en-US" sz="1600" dirty="0"/>
              <a:t> hematoma) and with its violation (cracks, ruptures, tears and crushing).</a:t>
            </a:r>
            <a:endParaRPr lang="ru-RU" sz="1600" dirty="0"/>
          </a:p>
        </p:txBody>
      </p:sp>
      <p:sp>
        <p:nvSpPr>
          <p:cNvPr id="6" name="TextBox 5"/>
          <p:cNvSpPr txBox="1"/>
          <p:nvPr/>
        </p:nvSpPr>
        <p:spPr>
          <a:xfrm>
            <a:off x="5786446" y="5929330"/>
            <a:ext cx="3357554" cy="923330"/>
          </a:xfrm>
          <a:prstGeom prst="rect">
            <a:avLst/>
          </a:prstGeom>
          <a:noFill/>
        </p:spPr>
        <p:txBody>
          <a:bodyPr wrap="square" rtlCol="0">
            <a:spAutoFit/>
          </a:bodyPr>
          <a:lstStyle/>
          <a:p>
            <a:r>
              <a:rPr lang="en-US" sz="1200" dirty="0"/>
              <a:t>CT with contrast, frontal projection. Rupture of the right kidney, </a:t>
            </a:r>
            <a:r>
              <a:rPr lang="en-US" sz="1200" dirty="0" err="1"/>
              <a:t>peri</a:t>
            </a:r>
            <a:r>
              <a:rPr lang="en-US" sz="1200" dirty="0"/>
              <a:t>- and </a:t>
            </a:r>
            <a:r>
              <a:rPr lang="en-US" sz="1200" dirty="0" err="1"/>
              <a:t>pararenal</a:t>
            </a:r>
            <a:r>
              <a:rPr lang="en-US" sz="1200" dirty="0"/>
              <a:t> hematoma, air in the posterior </a:t>
            </a:r>
            <a:r>
              <a:rPr lang="en-US" sz="1200" dirty="0" err="1"/>
              <a:t>pararenal</a:t>
            </a:r>
            <a:r>
              <a:rPr lang="en-US" sz="1200" dirty="0"/>
              <a:t> space</a:t>
            </a:r>
            <a:r>
              <a:rPr lang="en-US" dirty="0"/>
              <a:t>.</a:t>
            </a:r>
            <a:endParaRPr lang="ru-RU" dirty="0"/>
          </a:p>
        </p:txBody>
      </p:sp>
      <p:pic>
        <p:nvPicPr>
          <p:cNvPr id="7" name="Picture 6" descr="травма ректум"/>
          <p:cNvPicPr>
            <a:picLocks noChangeAspect="1" noChangeArrowheads="1"/>
          </p:cNvPicPr>
          <p:nvPr/>
        </p:nvPicPr>
        <p:blipFill>
          <a:blip r:embed="rId2" cstate="print"/>
          <a:srcRect/>
          <a:stretch>
            <a:fillRect/>
          </a:stretch>
        </p:blipFill>
        <p:spPr bwMode="auto">
          <a:xfrm>
            <a:off x="3789259" y="3647380"/>
            <a:ext cx="1943086" cy="2327948"/>
          </a:xfrm>
          <a:prstGeom prst="rect">
            <a:avLst/>
          </a:prstGeom>
          <a:noFill/>
        </p:spPr>
      </p:pic>
      <p:pic>
        <p:nvPicPr>
          <p:cNvPr id="87044" name="Picture 4" descr="spleen_blood"/>
          <p:cNvPicPr>
            <a:picLocks noChangeAspect="1" noChangeArrowheads="1"/>
          </p:cNvPicPr>
          <p:nvPr/>
        </p:nvPicPr>
        <p:blipFill>
          <a:blip r:embed="rId3"/>
          <a:srcRect/>
          <a:stretch>
            <a:fillRect/>
          </a:stretch>
        </p:blipFill>
        <p:spPr bwMode="auto">
          <a:xfrm>
            <a:off x="390374" y="3825249"/>
            <a:ext cx="2645852" cy="1785950"/>
          </a:xfrm>
          <a:prstGeom prst="rect">
            <a:avLst/>
          </a:prstGeom>
          <a:noFill/>
        </p:spPr>
      </p:pic>
      <p:sp>
        <p:nvSpPr>
          <p:cNvPr id="11" name="TextBox 10"/>
          <p:cNvSpPr txBox="1"/>
          <p:nvPr/>
        </p:nvSpPr>
        <p:spPr>
          <a:xfrm>
            <a:off x="285720" y="5903893"/>
            <a:ext cx="3286148" cy="646331"/>
          </a:xfrm>
          <a:prstGeom prst="rect">
            <a:avLst/>
          </a:prstGeom>
          <a:noFill/>
        </p:spPr>
        <p:txBody>
          <a:bodyPr wrap="square" rtlCol="0">
            <a:spAutoFit/>
          </a:bodyPr>
          <a:lstStyle/>
          <a:p>
            <a:r>
              <a:rPr lang="en-US" sz="1200"/>
              <a:t>Spleen rupture with two intraparenchymal and subcapsular hematomas at the superior pole of the spleen.</a:t>
            </a:r>
            <a:endParaRPr lang="ru-RU" sz="1200" dirty="0"/>
          </a:p>
        </p:txBody>
      </p:sp>
      <p:pic>
        <p:nvPicPr>
          <p:cNvPr id="12" name="Picture 2" descr="http://radiographia.ru/sites/default/files2/images/1382816049_421.png"/>
          <p:cNvPicPr>
            <a:picLocks noChangeAspect="1" noChangeArrowheads="1"/>
          </p:cNvPicPr>
          <p:nvPr/>
        </p:nvPicPr>
        <p:blipFill>
          <a:blip r:embed="rId4"/>
          <a:srcRect/>
          <a:stretch>
            <a:fillRect/>
          </a:stretch>
        </p:blipFill>
        <p:spPr bwMode="auto">
          <a:xfrm>
            <a:off x="5857884" y="3646411"/>
            <a:ext cx="2571768" cy="2124504"/>
          </a:xfrm>
          <a:prstGeom prst="rect">
            <a:avLst/>
          </a:prstGeom>
          <a:noFill/>
        </p:spPr>
      </p:pic>
      <p:sp>
        <p:nvSpPr>
          <p:cNvPr id="5" name="Прямоугольник 4"/>
          <p:cNvSpPr/>
          <p:nvPr/>
        </p:nvSpPr>
        <p:spPr>
          <a:xfrm>
            <a:off x="3703621" y="6021663"/>
            <a:ext cx="1808765" cy="369332"/>
          </a:xfrm>
          <a:prstGeom prst="rect">
            <a:avLst/>
          </a:prstGeom>
        </p:spPr>
        <p:txBody>
          <a:bodyPr wrap="none">
            <a:spAutoFit/>
          </a:bodyPr>
          <a:lstStyle/>
          <a:p>
            <a:r>
              <a:rPr lang="en-US" dirty="0"/>
              <a:t>Rectum rupture</a:t>
            </a:r>
            <a:endParaRPr lang="ru-RU" dirty="0"/>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285852" y="285728"/>
            <a:ext cx="7143800" cy="400110"/>
          </a:xfrm>
          <a:prstGeom prst="rect">
            <a:avLst/>
          </a:prstGeom>
          <a:noFill/>
        </p:spPr>
        <p:txBody>
          <a:bodyPr wrap="square" rtlCol="0">
            <a:spAutoFit/>
          </a:bodyPr>
          <a:lstStyle/>
          <a:p>
            <a:pPr algn="ctr"/>
            <a:r>
              <a:rPr lang="en-US" sz="2000" b="1" dirty="0"/>
              <a:t>Abdominal trauma.</a:t>
            </a:r>
            <a:endParaRPr lang="ru-RU" sz="2000" b="1" dirty="0"/>
          </a:p>
        </p:txBody>
      </p:sp>
      <p:sp>
        <p:nvSpPr>
          <p:cNvPr id="3" name="TextBox 2"/>
          <p:cNvSpPr txBox="1"/>
          <p:nvPr/>
        </p:nvSpPr>
        <p:spPr>
          <a:xfrm>
            <a:off x="714348" y="785794"/>
            <a:ext cx="7242028" cy="3970318"/>
          </a:xfrm>
          <a:prstGeom prst="rect">
            <a:avLst/>
          </a:prstGeom>
          <a:noFill/>
        </p:spPr>
        <p:txBody>
          <a:bodyPr wrap="square" rtlCol="0">
            <a:spAutoFit/>
          </a:bodyPr>
          <a:lstStyle/>
          <a:p>
            <a:r>
              <a:rPr lang="ru-RU" dirty="0"/>
              <a:t> </a:t>
            </a:r>
            <a:r>
              <a:rPr lang="en-US" dirty="0"/>
              <a:t>CT is the optimal method for assessing abdominal trauma, but the routine use of this method for minor injuries and a large workload of emergency departments leads to unacceptable delays in patient care, is expensive and is associated with increased radiation exposure to the patient.</a:t>
            </a:r>
            <a:endParaRPr lang="ru-RU" dirty="0"/>
          </a:p>
          <a:p>
            <a:r>
              <a:rPr lang="ru-RU" dirty="0"/>
              <a:t>    </a:t>
            </a:r>
            <a:r>
              <a:rPr lang="en-US" dirty="0"/>
              <a:t>Therefore, it is initially recommended to carry out an ultrasound scan. If ultrasound of the OBP does not reveal changes, then, according to foreign authors, observation is carried out in the next 12-24 hours and CT is not performed.</a:t>
            </a:r>
          </a:p>
          <a:p>
            <a:r>
              <a:rPr lang="en-US" dirty="0"/>
              <a:t> To exclude intra-abdominal injuries in a conscious patient, he must perform:</a:t>
            </a:r>
          </a:p>
          <a:p>
            <a:r>
              <a:rPr lang="en-US" dirty="0"/>
              <a:t>Radiography of the OGK</a:t>
            </a:r>
          </a:p>
          <a:p>
            <a:r>
              <a:rPr lang="en-US" dirty="0"/>
              <a:t>Ultrasound OBP</a:t>
            </a:r>
          </a:p>
          <a:p>
            <a:r>
              <a:rPr lang="en-US" dirty="0"/>
              <a:t>Laboratory research.</a:t>
            </a:r>
            <a:endParaRPr lang="ru-RU" dirty="0"/>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00034" y="214290"/>
            <a:ext cx="8358246" cy="1815882"/>
          </a:xfrm>
          <a:prstGeom prst="rect">
            <a:avLst/>
          </a:prstGeom>
          <a:noFill/>
        </p:spPr>
        <p:txBody>
          <a:bodyPr wrap="square" rtlCol="0">
            <a:spAutoFit/>
          </a:bodyPr>
          <a:lstStyle/>
          <a:p>
            <a:r>
              <a:rPr lang="en-US" sz="1600"/>
              <a:t>In case of abdominal trauma, the general images reveal direct or indirect signs of damage to the abdominal organs and the retroperitoneal space</a:t>
            </a:r>
            <a:endParaRPr lang="ru-RU" sz="1600"/>
          </a:p>
          <a:p>
            <a:endParaRPr lang="en-US" sz="1600"/>
          </a:p>
          <a:p>
            <a:r>
              <a:rPr lang="en-US" sz="1600"/>
              <a:t>Direct signs include:</a:t>
            </a:r>
          </a:p>
          <a:p>
            <a:r>
              <a:rPr lang="en-US" sz="1600"/>
              <a:t>1) the presence of free gas in the abdominal cavity or retroperitoneal space;</a:t>
            </a:r>
          </a:p>
          <a:p>
            <a:r>
              <a:rPr lang="en-US" sz="1600"/>
              <a:t>2) the presence of free fluid (blood) in the abdominal cavity.</a:t>
            </a:r>
            <a:endParaRPr lang="ru-RU" sz="1600"/>
          </a:p>
          <a:p>
            <a:endParaRPr lang="ru-RU" sz="1600" dirty="0"/>
          </a:p>
        </p:txBody>
      </p:sp>
      <p:pic>
        <p:nvPicPr>
          <p:cNvPr id="59394" name="Picture 2"/>
          <p:cNvPicPr>
            <a:picLocks noChangeAspect="1" noChangeArrowheads="1"/>
          </p:cNvPicPr>
          <p:nvPr/>
        </p:nvPicPr>
        <p:blipFill>
          <a:blip r:embed="rId2"/>
          <a:srcRect/>
          <a:stretch>
            <a:fillRect/>
          </a:stretch>
        </p:blipFill>
        <p:spPr bwMode="auto">
          <a:xfrm>
            <a:off x="6429388" y="3429000"/>
            <a:ext cx="2143140" cy="2580606"/>
          </a:xfrm>
          <a:prstGeom prst="rect">
            <a:avLst/>
          </a:prstGeom>
          <a:noFill/>
          <a:ln w="9525">
            <a:noFill/>
            <a:miter lim="800000"/>
            <a:headEnd/>
            <a:tailEnd/>
          </a:ln>
          <a:effectLst/>
        </p:spPr>
      </p:pic>
      <p:sp>
        <p:nvSpPr>
          <p:cNvPr id="4" name="TextBox 3"/>
          <p:cNvSpPr txBox="1"/>
          <p:nvPr/>
        </p:nvSpPr>
        <p:spPr>
          <a:xfrm>
            <a:off x="6357918" y="6072206"/>
            <a:ext cx="2786082" cy="461665"/>
          </a:xfrm>
          <a:prstGeom prst="rect">
            <a:avLst/>
          </a:prstGeom>
          <a:noFill/>
        </p:spPr>
        <p:txBody>
          <a:bodyPr wrap="square" rtlCol="0">
            <a:spAutoFit/>
          </a:bodyPr>
          <a:lstStyle/>
          <a:p>
            <a:r>
              <a:rPr lang="en-US" sz="1200"/>
              <a:t>Intestinal paresis. Paralytic obstruction.</a:t>
            </a:r>
            <a:endParaRPr lang="ru-RU" sz="1200" dirty="0"/>
          </a:p>
        </p:txBody>
      </p:sp>
      <p:pic>
        <p:nvPicPr>
          <p:cNvPr id="59395" name="Picture 3"/>
          <p:cNvPicPr>
            <a:picLocks noChangeAspect="1" noChangeArrowheads="1"/>
          </p:cNvPicPr>
          <p:nvPr/>
        </p:nvPicPr>
        <p:blipFill>
          <a:blip r:embed="rId3"/>
          <a:srcRect/>
          <a:stretch>
            <a:fillRect/>
          </a:stretch>
        </p:blipFill>
        <p:spPr bwMode="auto">
          <a:xfrm>
            <a:off x="428596" y="3286124"/>
            <a:ext cx="2438401" cy="2969588"/>
          </a:xfrm>
          <a:prstGeom prst="rect">
            <a:avLst/>
          </a:prstGeom>
          <a:noFill/>
          <a:ln w="9525">
            <a:noFill/>
            <a:miter lim="800000"/>
            <a:headEnd/>
            <a:tailEnd/>
          </a:ln>
          <a:effectLst/>
        </p:spPr>
      </p:pic>
      <p:sp>
        <p:nvSpPr>
          <p:cNvPr id="6" name="TextBox 5"/>
          <p:cNvSpPr txBox="1"/>
          <p:nvPr/>
        </p:nvSpPr>
        <p:spPr>
          <a:xfrm>
            <a:off x="428596" y="6088559"/>
            <a:ext cx="2428892" cy="600164"/>
          </a:xfrm>
          <a:prstGeom prst="rect">
            <a:avLst/>
          </a:prstGeom>
          <a:solidFill>
            <a:schemeClr val="tx1"/>
          </a:solidFill>
        </p:spPr>
        <p:txBody>
          <a:bodyPr wrap="square" rtlCol="0">
            <a:spAutoFit/>
          </a:bodyPr>
          <a:lstStyle/>
          <a:p>
            <a:r>
              <a:rPr lang="en-US" sz="1100">
                <a:solidFill>
                  <a:schemeClr val="bg1"/>
                </a:solidFill>
              </a:rPr>
              <a:t>Duodenal rupture. Free</a:t>
            </a:r>
          </a:p>
          <a:p>
            <a:r>
              <a:rPr lang="en-US" sz="1100">
                <a:solidFill>
                  <a:schemeClr val="bg1"/>
                </a:solidFill>
              </a:rPr>
              <a:t>gas in the retroperitoneal space around the right kidney.</a:t>
            </a:r>
            <a:endParaRPr lang="ru-RU" sz="1100" dirty="0">
              <a:solidFill>
                <a:schemeClr val="bg1"/>
              </a:solidFill>
            </a:endParaRPr>
          </a:p>
        </p:txBody>
      </p:sp>
      <p:pic>
        <p:nvPicPr>
          <p:cNvPr id="12289" name="Picture 1" descr="C:\Users\Дом\Desktop\работа Юля\медин\моя практика\pneumoperitoneo.jpg"/>
          <p:cNvPicPr>
            <a:picLocks noChangeAspect="1" noChangeArrowheads="1"/>
          </p:cNvPicPr>
          <p:nvPr/>
        </p:nvPicPr>
        <p:blipFill>
          <a:blip r:embed="rId4"/>
          <a:srcRect/>
          <a:stretch>
            <a:fillRect/>
          </a:stretch>
        </p:blipFill>
        <p:spPr bwMode="auto">
          <a:xfrm>
            <a:off x="3214678" y="3429000"/>
            <a:ext cx="2940768" cy="2928958"/>
          </a:xfrm>
          <a:prstGeom prst="rect">
            <a:avLst/>
          </a:prstGeom>
          <a:noFill/>
        </p:spPr>
      </p:pic>
      <p:sp>
        <p:nvSpPr>
          <p:cNvPr id="3" name="Прямоугольник 2"/>
          <p:cNvSpPr/>
          <p:nvPr/>
        </p:nvSpPr>
        <p:spPr>
          <a:xfrm>
            <a:off x="251520" y="1592652"/>
            <a:ext cx="8136904" cy="1477328"/>
          </a:xfrm>
          <a:prstGeom prst="rect">
            <a:avLst/>
          </a:prstGeom>
        </p:spPr>
        <p:txBody>
          <a:bodyPr wrap="square">
            <a:spAutoFit/>
          </a:bodyPr>
          <a:lstStyle/>
          <a:p>
            <a:endParaRPr lang="en-US" dirty="0"/>
          </a:p>
          <a:p>
            <a:r>
              <a:rPr lang="en-US" dirty="0"/>
              <a:t>Indirect signs include:</a:t>
            </a:r>
          </a:p>
          <a:p>
            <a:r>
              <a:rPr lang="en-US" dirty="0"/>
              <a:t>1) bloating and displacement of the stomach and intestines;</a:t>
            </a:r>
          </a:p>
          <a:p>
            <a:r>
              <a:rPr lang="en-US" dirty="0"/>
              <a:t>2) deformation and displacement of parenchymal organs;</a:t>
            </a:r>
          </a:p>
          <a:p>
            <a:r>
              <a:rPr lang="en-US" dirty="0"/>
              <a:t>3) violation of the position, shape and function of the diaphragm.</a:t>
            </a:r>
            <a:endParaRPr lang="ru-RU" dirty="0"/>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Дом\Desktop\работа Юля\медин\моя практика\17_1_2.jpg"/>
          <p:cNvPicPr>
            <a:picLocks noChangeAspect="1" noChangeArrowheads="1"/>
          </p:cNvPicPr>
          <p:nvPr/>
        </p:nvPicPr>
        <p:blipFill rotWithShape="1">
          <a:blip r:embed="rId2"/>
          <a:srcRect l="1176" t="8283" r="74412" b="-1"/>
          <a:stretch/>
        </p:blipFill>
        <p:spPr bwMode="auto">
          <a:xfrm>
            <a:off x="107504" y="620688"/>
            <a:ext cx="2736304" cy="6174170"/>
          </a:xfrm>
          <a:prstGeom prst="rect">
            <a:avLst/>
          </a:prstGeom>
          <a:noFill/>
        </p:spPr>
      </p:pic>
      <p:sp>
        <p:nvSpPr>
          <p:cNvPr id="2" name="Прямоугольник 1"/>
          <p:cNvSpPr/>
          <p:nvPr/>
        </p:nvSpPr>
        <p:spPr>
          <a:xfrm>
            <a:off x="3059832" y="2348880"/>
            <a:ext cx="3600400" cy="2308324"/>
          </a:xfrm>
          <a:prstGeom prst="rect">
            <a:avLst/>
          </a:prstGeom>
        </p:spPr>
        <p:txBody>
          <a:bodyPr wrap="square">
            <a:spAutoFit/>
          </a:bodyPr>
          <a:lstStyle/>
          <a:p>
            <a:r>
              <a:rPr lang="en-US" dirty="0"/>
              <a:t>Free gas in the abdominal cavity. In the upright position, gas is collected under the dome of the diaphragm.</a:t>
            </a:r>
          </a:p>
          <a:p>
            <a:r>
              <a:rPr lang="en-US" dirty="0"/>
              <a:t>In the supine position, only a large amount of gas is visualized.</a:t>
            </a:r>
          </a:p>
          <a:p>
            <a:r>
              <a:rPr lang="en-US" dirty="0"/>
              <a:t>In lateral position, the least detectable amount of gas</a:t>
            </a:r>
            <a:endParaRPr lang="ru-RU" dirty="0"/>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986" name="Rectangle 2"/>
          <p:cNvSpPr>
            <a:spLocks noGrp="1" noChangeArrowheads="1"/>
          </p:cNvSpPr>
          <p:nvPr>
            <p:ph type="title" idx="4294967295"/>
          </p:nvPr>
        </p:nvSpPr>
        <p:spPr>
          <a:xfrm>
            <a:off x="1371600" y="142875"/>
            <a:ext cx="7772400" cy="304800"/>
          </a:xfrm>
        </p:spPr>
        <p:txBody>
          <a:bodyPr>
            <a:normAutofit fontScale="90000"/>
          </a:bodyPr>
          <a:lstStyle/>
          <a:p>
            <a:pPr algn="ctr"/>
            <a:r>
              <a:rPr lang="en-US" sz="2000" b="1" dirty="0">
                <a:solidFill>
                  <a:schemeClr val="tx1"/>
                </a:solidFill>
                <a:cs typeface="Times New Roman" pitchFamily="18" charset="0"/>
              </a:rPr>
              <a:t>CLASSIFICATION OF INTESTINAL OBSTRUCTION</a:t>
            </a:r>
            <a:r>
              <a:rPr lang="en-US" sz="1800" dirty="0">
                <a:solidFill>
                  <a:schemeClr val="tx1"/>
                </a:solidFill>
                <a:cs typeface="Times New Roman" pitchFamily="18" charset="0"/>
              </a:rPr>
              <a:t>.</a:t>
            </a:r>
            <a:endParaRPr lang="ru-RU" sz="1800" dirty="0">
              <a:solidFill>
                <a:schemeClr val="tx1"/>
              </a:solidFill>
              <a:cs typeface="Times New Roman" pitchFamily="18" charset="0"/>
            </a:endParaRPr>
          </a:p>
        </p:txBody>
      </p:sp>
      <p:sp>
        <p:nvSpPr>
          <p:cNvPr id="297991" name="Rectangle 7"/>
          <p:cNvSpPr>
            <a:spLocks noChangeArrowheads="1"/>
          </p:cNvSpPr>
          <p:nvPr/>
        </p:nvSpPr>
        <p:spPr bwMode="auto">
          <a:xfrm>
            <a:off x="214282" y="571480"/>
            <a:ext cx="8610600" cy="307777"/>
          </a:xfrm>
          <a:prstGeom prst="rect">
            <a:avLst/>
          </a:prstGeom>
          <a:noFill/>
          <a:ln w="9525">
            <a:noFill/>
            <a:miter lim="800000"/>
            <a:headEnd/>
            <a:tailEnd/>
          </a:ln>
          <a:effectLst/>
        </p:spPr>
        <p:txBody>
          <a:bodyPr>
            <a:spAutoFit/>
          </a:bodyPr>
          <a:lstStyle/>
          <a:p>
            <a:pPr>
              <a:buClr>
                <a:schemeClr val="tx2"/>
              </a:buClr>
            </a:pPr>
            <a:r>
              <a:rPr lang="ru-RU" sz="1400" b="1" dirty="0">
                <a:latin typeface="Arial" charset="0"/>
                <a:cs typeface="Times New Roman" pitchFamily="18" charset="0"/>
              </a:rPr>
              <a:t>●</a:t>
            </a:r>
            <a:endParaRPr lang="ru-RU" sz="1400" dirty="0">
              <a:latin typeface="Arial" charset="0"/>
              <a:cs typeface="Times New Roman" pitchFamily="18" charset="0"/>
            </a:endParaRPr>
          </a:p>
        </p:txBody>
      </p:sp>
      <p:sp>
        <p:nvSpPr>
          <p:cNvPr id="5" name="TextBox 4"/>
          <p:cNvSpPr txBox="1"/>
          <p:nvPr/>
        </p:nvSpPr>
        <p:spPr>
          <a:xfrm>
            <a:off x="285720" y="2643182"/>
            <a:ext cx="8001056" cy="369332"/>
          </a:xfrm>
          <a:prstGeom prst="rect">
            <a:avLst/>
          </a:prstGeom>
          <a:noFill/>
        </p:spPr>
        <p:txBody>
          <a:bodyPr wrap="square" rtlCol="0">
            <a:spAutoFit/>
          </a:bodyPr>
          <a:lstStyle/>
          <a:p>
            <a:r>
              <a:rPr lang="ru-RU" b="1" dirty="0">
                <a:latin typeface="Arial" charset="0"/>
                <a:cs typeface="Times New Roman" pitchFamily="18" charset="0"/>
              </a:rPr>
              <a:t>●</a:t>
            </a:r>
            <a:r>
              <a:rPr lang="en-US" b="1" dirty="0">
                <a:latin typeface="Arial" charset="0"/>
                <a:cs typeface="Times New Roman" pitchFamily="18" charset="0"/>
              </a:rPr>
              <a:t>Functional bowel obstruction</a:t>
            </a:r>
            <a:r>
              <a:rPr lang="ru-RU" b="1" dirty="0">
                <a:solidFill>
                  <a:srgbClr val="FFFF00"/>
                </a:solidFill>
                <a:latin typeface="Arial" charset="0"/>
                <a:cs typeface="Times New Roman" pitchFamily="18" charset="0"/>
              </a:rPr>
              <a:t>.</a:t>
            </a:r>
            <a:r>
              <a:rPr lang="ru-RU" b="1" dirty="0">
                <a:solidFill>
                  <a:srgbClr val="FFFF00"/>
                </a:solidFill>
                <a:latin typeface="Arial" charset="0"/>
              </a:rPr>
              <a:t> </a:t>
            </a:r>
            <a:endParaRPr lang="ru-RU" dirty="0"/>
          </a:p>
        </p:txBody>
      </p:sp>
      <p:sp>
        <p:nvSpPr>
          <p:cNvPr id="6" name="TextBox 5"/>
          <p:cNvSpPr txBox="1"/>
          <p:nvPr/>
        </p:nvSpPr>
        <p:spPr>
          <a:xfrm>
            <a:off x="428596" y="3071810"/>
            <a:ext cx="8429684" cy="3570208"/>
          </a:xfrm>
          <a:prstGeom prst="rect">
            <a:avLst/>
          </a:prstGeom>
          <a:noFill/>
        </p:spPr>
        <p:txBody>
          <a:bodyPr wrap="square" rtlCol="0">
            <a:spAutoFit/>
          </a:bodyPr>
          <a:lstStyle/>
          <a:p>
            <a:pPr eaLnBrk="0" hangingPunct="0">
              <a:buClr>
                <a:schemeClr val="tx2"/>
              </a:buClr>
            </a:pPr>
            <a:r>
              <a:rPr lang="ru-RU" sz="1400" dirty="0">
                <a:latin typeface="Arial" charset="0"/>
              </a:rPr>
              <a:t> </a:t>
            </a:r>
            <a:r>
              <a:rPr lang="en-US" sz="1400" dirty="0">
                <a:latin typeface="Arial" charset="0"/>
              </a:rPr>
              <a:t>Obstruction due to impaired blood circulation in the mesentery (thrombosis and embolism of the mesenteric vessels, metastases of cancer in the mesentery (cancerous peritonitis).</a:t>
            </a:r>
          </a:p>
          <a:p>
            <a:pPr eaLnBrk="0" hangingPunct="0">
              <a:buClr>
                <a:schemeClr val="tx2"/>
              </a:buClr>
            </a:pPr>
            <a:r>
              <a:rPr lang="en-US" sz="1400" dirty="0">
                <a:latin typeface="Arial" charset="0"/>
              </a:rPr>
              <a:t>   </a:t>
            </a:r>
          </a:p>
          <a:p>
            <a:pPr eaLnBrk="0" hangingPunct="0">
              <a:buClr>
                <a:schemeClr val="tx2"/>
              </a:buClr>
            </a:pPr>
            <a:r>
              <a:rPr lang="en-US" sz="1400" dirty="0">
                <a:latin typeface="Arial" charset="0"/>
              </a:rPr>
              <a:t>Obstruction due to intoxication of the body (food poisoning, lead and other poisons, peritonitis (spilled or limited).</a:t>
            </a:r>
            <a:r>
              <a:rPr lang="ru-RU" sz="1400" dirty="0">
                <a:latin typeface="Arial" charset="0"/>
              </a:rPr>
              <a:t>  </a:t>
            </a:r>
          </a:p>
          <a:p>
            <a:pPr eaLnBrk="0" hangingPunct="0">
              <a:buClr>
                <a:schemeClr val="tx2"/>
              </a:buClr>
              <a:buFont typeface="Wingdings" pitchFamily="2" charset="2"/>
              <a:buChar char="§"/>
            </a:pPr>
            <a:r>
              <a:rPr lang="en-US" sz="1200" dirty="0">
                <a:latin typeface="Arial" charset="0"/>
                <a:cs typeface="Times New Roman" pitchFamily="18" charset="0"/>
              </a:rPr>
              <a:t>Obstruction due to diseases and injuries of various organs and systems of the body:</a:t>
            </a:r>
          </a:p>
          <a:p>
            <a:pPr eaLnBrk="0" hangingPunct="0">
              <a:buClr>
                <a:schemeClr val="tx2"/>
              </a:buClr>
            </a:pPr>
            <a:r>
              <a:rPr lang="en-US" sz="1200" dirty="0">
                <a:latin typeface="Arial" charset="0"/>
                <a:cs typeface="Times New Roman" pitchFamily="18" charset="0"/>
              </a:rPr>
              <a:t> A. Diseases of the gastrointestinal tract (appendicitis, enteritis, colitis, diverticulitis).</a:t>
            </a:r>
          </a:p>
          <a:p>
            <a:pPr eaLnBrk="0" hangingPunct="0">
              <a:buClr>
                <a:schemeClr val="tx2"/>
              </a:buClr>
            </a:pPr>
            <a:r>
              <a:rPr lang="ru-RU" sz="1200" dirty="0">
                <a:latin typeface="Arial" charset="0"/>
                <a:cs typeface="Times New Roman" pitchFamily="18" charset="0"/>
              </a:rPr>
              <a:t> </a:t>
            </a:r>
            <a:r>
              <a:rPr lang="en-US" sz="1200" dirty="0">
                <a:latin typeface="Arial" charset="0"/>
                <a:cs typeface="Times New Roman" pitchFamily="18" charset="0"/>
              </a:rPr>
              <a:t>B. Diseases of the rest of the abdominal cavity (hepatitis, cholecystitis, </a:t>
            </a:r>
            <a:r>
              <a:rPr lang="en-US" sz="1200" dirty="0" err="1">
                <a:latin typeface="Arial" charset="0"/>
                <a:cs typeface="Times New Roman" pitchFamily="18" charset="0"/>
              </a:rPr>
              <a:t>salpingo-oophoritis</a:t>
            </a:r>
            <a:r>
              <a:rPr lang="en-US" sz="1200" dirty="0">
                <a:latin typeface="Arial" charset="0"/>
                <a:cs typeface="Times New Roman" pitchFamily="18" charset="0"/>
              </a:rPr>
              <a:t>, etc.).</a:t>
            </a:r>
          </a:p>
          <a:p>
            <a:pPr eaLnBrk="0" hangingPunct="0">
              <a:buClr>
                <a:schemeClr val="tx2"/>
              </a:buClr>
            </a:pPr>
            <a:r>
              <a:rPr lang="en-US" sz="1200" dirty="0">
                <a:latin typeface="Arial" charset="0"/>
                <a:cs typeface="Times New Roman" pitchFamily="18" charset="0"/>
              </a:rPr>
              <a:t> V. Diseases of the retroperitoneal organs (pancreatitis, </a:t>
            </a:r>
            <a:r>
              <a:rPr lang="en-US" sz="1200" dirty="0" err="1">
                <a:latin typeface="Arial" charset="0"/>
                <a:cs typeface="Times New Roman" pitchFamily="18" charset="0"/>
              </a:rPr>
              <a:t>pyelitis</a:t>
            </a:r>
            <a:r>
              <a:rPr lang="en-US" sz="1200" dirty="0">
                <a:latin typeface="Arial" charset="0"/>
                <a:cs typeface="Times New Roman" pitchFamily="18" charset="0"/>
              </a:rPr>
              <a:t>, </a:t>
            </a:r>
            <a:r>
              <a:rPr lang="en-US" sz="1200" dirty="0" err="1">
                <a:latin typeface="Arial" charset="0"/>
                <a:cs typeface="Times New Roman" pitchFamily="18" charset="0"/>
              </a:rPr>
              <a:t>paranephritis</a:t>
            </a:r>
            <a:r>
              <a:rPr lang="en-US" sz="1200" dirty="0">
                <a:latin typeface="Arial" charset="0"/>
                <a:cs typeface="Times New Roman" pitchFamily="18" charset="0"/>
              </a:rPr>
              <a:t>, kidney stone disease).</a:t>
            </a:r>
            <a:endParaRPr lang="en-US" sz="1200" dirty="0">
              <a:latin typeface="Arial" charset="0"/>
            </a:endParaRPr>
          </a:p>
          <a:p>
            <a:pPr eaLnBrk="0" hangingPunct="0">
              <a:buClr>
                <a:schemeClr val="tx2"/>
              </a:buClr>
            </a:pPr>
            <a:r>
              <a:rPr lang="ru-RU" sz="1200" dirty="0">
                <a:latin typeface="Arial" charset="0"/>
              </a:rPr>
              <a:t> </a:t>
            </a:r>
            <a:r>
              <a:rPr lang="en-US" sz="1200" dirty="0">
                <a:latin typeface="Arial" charset="0"/>
              </a:rPr>
              <a:t>G</a:t>
            </a:r>
            <a:r>
              <a:rPr lang="ru-RU" sz="1200" dirty="0">
                <a:latin typeface="Arial" charset="0"/>
              </a:rPr>
              <a:t> </a:t>
            </a:r>
            <a:r>
              <a:rPr lang="en-US" sz="1200" dirty="0">
                <a:latin typeface="Arial" charset="0"/>
              </a:rPr>
              <a:t>.</a:t>
            </a:r>
            <a:r>
              <a:rPr lang="en-US" sz="1200" dirty="0" err="1">
                <a:latin typeface="Arial" charset="0"/>
              </a:rPr>
              <a:t>Zabolevaniya</a:t>
            </a:r>
            <a:r>
              <a:rPr lang="en-US" sz="1200" dirty="0">
                <a:latin typeface="Arial" charset="0"/>
              </a:rPr>
              <a:t> </a:t>
            </a:r>
            <a:r>
              <a:rPr lang="en-US" sz="1200" dirty="0" err="1">
                <a:latin typeface="Arial" charset="0"/>
              </a:rPr>
              <a:t>bryushnoy</a:t>
            </a:r>
            <a:r>
              <a:rPr lang="en-US" sz="1200" dirty="0">
                <a:latin typeface="Arial" charset="0"/>
              </a:rPr>
              <a:t> </a:t>
            </a:r>
            <a:r>
              <a:rPr lang="en-US" sz="1200" dirty="0" err="1">
                <a:latin typeface="Arial" charset="0"/>
              </a:rPr>
              <a:t>stenki</a:t>
            </a:r>
            <a:r>
              <a:rPr lang="en-US" sz="1200" dirty="0">
                <a:latin typeface="Arial" charset="0"/>
              </a:rPr>
              <a:t> (</a:t>
            </a:r>
            <a:r>
              <a:rPr lang="en-US" sz="1200" dirty="0" err="1">
                <a:latin typeface="Arial" charset="0"/>
              </a:rPr>
              <a:t>flegmona</a:t>
            </a:r>
            <a:r>
              <a:rPr lang="en-US" sz="1200" dirty="0">
                <a:latin typeface="Arial" charset="0"/>
              </a:rPr>
              <a:t>, </a:t>
            </a:r>
            <a:r>
              <a:rPr lang="en-US" sz="1200" dirty="0" err="1">
                <a:latin typeface="Arial" charset="0"/>
              </a:rPr>
              <a:t>gematoma</a:t>
            </a:r>
            <a:r>
              <a:rPr lang="en-US" sz="1200" dirty="0">
                <a:latin typeface="Arial" charset="0"/>
              </a:rPr>
              <a:t>).</a:t>
            </a:r>
            <a:endParaRPr lang="ru-RU" sz="1200" dirty="0">
              <a:latin typeface="Arial" charset="0"/>
            </a:endParaRPr>
          </a:p>
          <a:p>
            <a:pPr eaLnBrk="0" hangingPunct="0">
              <a:buClr>
                <a:schemeClr val="tx2"/>
              </a:buClr>
            </a:pPr>
            <a:r>
              <a:rPr lang="en-US" sz="1200" dirty="0">
                <a:latin typeface="Arial" charset="0"/>
              </a:rPr>
              <a:t> D.  </a:t>
            </a:r>
            <a:r>
              <a:rPr lang="en-US" sz="1200" dirty="0" err="1">
                <a:latin typeface="Arial" charset="0"/>
              </a:rPr>
              <a:t>Zabolevaniya</a:t>
            </a:r>
            <a:r>
              <a:rPr lang="en-US" sz="1200" dirty="0">
                <a:latin typeface="Arial" charset="0"/>
              </a:rPr>
              <a:t> </a:t>
            </a:r>
            <a:r>
              <a:rPr lang="en-US" sz="1200" dirty="0" err="1">
                <a:latin typeface="Arial" charset="0"/>
              </a:rPr>
              <a:t>organov</a:t>
            </a:r>
            <a:r>
              <a:rPr lang="en-US" sz="1200" dirty="0">
                <a:latin typeface="Arial" charset="0"/>
              </a:rPr>
              <a:t> </a:t>
            </a:r>
            <a:r>
              <a:rPr lang="en-US" sz="1200" dirty="0" err="1">
                <a:latin typeface="Arial" charset="0"/>
              </a:rPr>
              <a:t>grudnoy</a:t>
            </a:r>
            <a:r>
              <a:rPr lang="en-US" sz="1200" dirty="0">
                <a:latin typeface="Arial" charset="0"/>
              </a:rPr>
              <a:t> </a:t>
            </a:r>
            <a:r>
              <a:rPr lang="en-US" sz="1200" dirty="0" err="1">
                <a:latin typeface="Arial" charset="0"/>
              </a:rPr>
              <a:t>kletki</a:t>
            </a:r>
            <a:r>
              <a:rPr lang="en-US" sz="1200" dirty="0">
                <a:latin typeface="Arial" charset="0"/>
              </a:rPr>
              <a:t> (</a:t>
            </a:r>
            <a:r>
              <a:rPr lang="en-US" sz="1200" dirty="0" err="1">
                <a:latin typeface="Arial" charset="0"/>
              </a:rPr>
              <a:t>pnevmoniya</a:t>
            </a:r>
            <a:r>
              <a:rPr lang="en-US" sz="1200" dirty="0">
                <a:latin typeface="Arial" charset="0"/>
              </a:rPr>
              <a:t>, </a:t>
            </a:r>
            <a:r>
              <a:rPr lang="en-US" sz="1200" dirty="0" err="1">
                <a:latin typeface="Arial" charset="0"/>
              </a:rPr>
              <a:t>plevrit</a:t>
            </a:r>
            <a:r>
              <a:rPr lang="en-US" sz="1200" dirty="0">
                <a:latin typeface="Arial" charset="0"/>
              </a:rPr>
              <a:t>, </a:t>
            </a:r>
            <a:r>
              <a:rPr lang="en-US" sz="1200" dirty="0" err="1">
                <a:latin typeface="Arial" charset="0"/>
              </a:rPr>
              <a:t>perelomy</a:t>
            </a:r>
            <a:r>
              <a:rPr lang="en-US" sz="1200" dirty="0">
                <a:latin typeface="Arial" charset="0"/>
              </a:rPr>
              <a:t> </a:t>
            </a:r>
            <a:r>
              <a:rPr lang="en-US" sz="1200" dirty="0" err="1">
                <a:latin typeface="Arial" charset="0"/>
              </a:rPr>
              <a:t>nizhnikh</a:t>
            </a:r>
            <a:r>
              <a:rPr lang="en-US" sz="1200" dirty="0">
                <a:latin typeface="Arial" charset="0"/>
              </a:rPr>
              <a:t> </a:t>
            </a:r>
            <a:r>
              <a:rPr lang="en-US" sz="1200" dirty="0" err="1">
                <a:latin typeface="Arial" charset="0"/>
              </a:rPr>
              <a:t>reber</a:t>
            </a:r>
            <a:r>
              <a:rPr lang="en-US" sz="1200" dirty="0">
                <a:latin typeface="Arial" charset="0"/>
              </a:rPr>
              <a:t>, </a:t>
            </a:r>
            <a:r>
              <a:rPr lang="en-US" sz="1200" dirty="0" err="1">
                <a:latin typeface="Arial" charset="0"/>
              </a:rPr>
              <a:t>pnevmotoraks</a:t>
            </a:r>
            <a:r>
              <a:rPr lang="en-US" sz="1200" dirty="0">
                <a:latin typeface="Arial" charset="0"/>
              </a:rPr>
              <a:t>,  </a:t>
            </a:r>
            <a:r>
              <a:rPr lang="en-US" sz="1200" dirty="0" err="1">
                <a:latin typeface="Arial" charset="0"/>
              </a:rPr>
              <a:t>gemotoraks</a:t>
            </a:r>
            <a:r>
              <a:rPr lang="en-US" sz="1200" dirty="0">
                <a:latin typeface="Arial" charset="0"/>
              </a:rPr>
              <a:t>, </a:t>
            </a:r>
            <a:r>
              <a:rPr lang="en-US" sz="1200" dirty="0" err="1">
                <a:latin typeface="Arial" charset="0"/>
              </a:rPr>
              <a:t>perikardit</a:t>
            </a:r>
            <a:r>
              <a:rPr lang="en-US" sz="1200" dirty="0">
                <a:latin typeface="Arial" charset="0"/>
              </a:rPr>
              <a:t>, </a:t>
            </a:r>
            <a:r>
              <a:rPr lang="en-US" sz="1200" dirty="0" err="1">
                <a:latin typeface="Arial" charset="0"/>
              </a:rPr>
              <a:t>infarkt</a:t>
            </a:r>
            <a:r>
              <a:rPr lang="en-US" sz="1200" dirty="0">
                <a:latin typeface="Arial" charset="0"/>
              </a:rPr>
              <a:t> </a:t>
            </a:r>
            <a:r>
              <a:rPr lang="en-US" sz="1200" dirty="0" err="1">
                <a:latin typeface="Arial" charset="0"/>
              </a:rPr>
              <a:t>miokarda</a:t>
            </a:r>
            <a:r>
              <a:rPr lang="en-US" sz="1200" dirty="0">
                <a:latin typeface="Arial" charset="0"/>
              </a:rPr>
              <a:t>, </a:t>
            </a:r>
            <a:r>
              <a:rPr lang="en-US" sz="1200" dirty="0" err="1">
                <a:latin typeface="Arial" charset="0"/>
              </a:rPr>
              <a:t>rasslaivayushchayasya</a:t>
            </a:r>
            <a:r>
              <a:rPr lang="en-US" sz="1200" dirty="0">
                <a:latin typeface="Arial" charset="0"/>
              </a:rPr>
              <a:t> </a:t>
            </a:r>
            <a:r>
              <a:rPr lang="en-US" sz="1200" dirty="0" err="1">
                <a:latin typeface="Arial" charset="0"/>
              </a:rPr>
              <a:t>anevrizma</a:t>
            </a:r>
            <a:r>
              <a:rPr lang="en-US" sz="1200" dirty="0">
                <a:latin typeface="Arial" charset="0"/>
              </a:rPr>
              <a:t> </a:t>
            </a:r>
            <a:r>
              <a:rPr lang="en-US" sz="1200" dirty="0" err="1">
                <a:latin typeface="Arial" charset="0"/>
              </a:rPr>
              <a:t>aorty</a:t>
            </a:r>
            <a:r>
              <a:rPr lang="en-US" sz="1200" dirty="0">
                <a:latin typeface="Arial" charset="0"/>
              </a:rPr>
              <a:t> </a:t>
            </a:r>
            <a:r>
              <a:rPr lang="en-US" sz="1200" dirty="0" err="1">
                <a:latin typeface="Arial" charset="0"/>
              </a:rPr>
              <a:t>i</a:t>
            </a:r>
            <a:r>
              <a:rPr lang="en-US" sz="1200" dirty="0">
                <a:latin typeface="Arial" charset="0"/>
              </a:rPr>
              <a:t> pr.).</a:t>
            </a:r>
          </a:p>
          <a:p>
            <a:pPr eaLnBrk="0" hangingPunct="0">
              <a:buClr>
                <a:schemeClr val="tx2"/>
              </a:buClr>
            </a:pPr>
            <a:r>
              <a:rPr lang="en-US" sz="1200" dirty="0">
                <a:latin typeface="Arial" charset="0"/>
              </a:rPr>
              <a:t> Y.  </a:t>
            </a:r>
            <a:r>
              <a:rPr lang="en-US" sz="1200" dirty="0" err="1">
                <a:latin typeface="Arial" charset="0"/>
              </a:rPr>
              <a:t>Zabolevaniya</a:t>
            </a:r>
            <a:r>
              <a:rPr lang="en-US" sz="1200" dirty="0">
                <a:latin typeface="Arial" charset="0"/>
              </a:rPr>
              <a:t> </a:t>
            </a:r>
            <a:r>
              <a:rPr lang="en-US" sz="1200" dirty="0" err="1">
                <a:latin typeface="Arial" charset="0"/>
              </a:rPr>
              <a:t>nervnoy</a:t>
            </a:r>
            <a:r>
              <a:rPr lang="en-US" sz="1200" dirty="0">
                <a:latin typeface="Arial" charset="0"/>
              </a:rPr>
              <a:t> </a:t>
            </a:r>
            <a:r>
              <a:rPr lang="en-US" sz="1200" dirty="0" err="1">
                <a:latin typeface="Arial" charset="0"/>
              </a:rPr>
              <a:t>sistemy</a:t>
            </a:r>
            <a:r>
              <a:rPr lang="en-US" sz="1200" dirty="0">
                <a:latin typeface="Arial" charset="0"/>
              </a:rPr>
              <a:t> (</a:t>
            </a:r>
            <a:r>
              <a:rPr lang="en-US" sz="1200" dirty="0" err="1">
                <a:latin typeface="Arial" charset="0"/>
              </a:rPr>
              <a:t>razlichnyye</a:t>
            </a:r>
            <a:r>
              <a:rPr lang="en-US" sz="1200" dirty="0">
                <a:latin typeface="Arial" charset="0"/>
              </a:rPr>
              <a:t> </a:t>
            </a:r>
            <a:r>
              <a:rPr lang="en-US" sz="1200" dirty="0" err="1">
                <a:latin typeface="Arial" charset="0"/>
              </a:rPr>
              <a:t>porazheniya</a:t>
            </a:r>
            <a:r>
              <a:rPr lang="en-US" sz="1200" dirty="0">
                <a:latin typeface="Arial" charset="0"/>
              </a:rPr>
              <a:t> </a:t>
            </a:r>
            <a:r>
              <a:rPr lang="en-US" sz="1200" dirty="0" err="1">
                <a:latin typeface="Arial" charset="0"/>
              </a:rPr>
              <a:t>golovnogo</a:t>
            </a:r>
            <a:r>
              <a:rPr lang="en-US" sz="1200" dirty="0">
                <a:latin typeface="Arial" charset="0"/>
              </a:rPr>
              <a:t> </a:t>
            </a:r>
            <a:r>
              <a:rPr lang="en-US" sz="1200" dirty="0" err="1">
                <a:latin typeface="Arial" charset="0"/>
              </a:rPr>
              <a:t>i</a:t>
            </a:r>
            <a:r>
              <a:rPr lang="en-US" sz="1200" dirty="0">
                <a:latin typeface="Arial" charset="0"/>
              </a:rPr>
              <a:t> </a:t>
            </a:r>
            <a:r>
              <a:rPr lang="en-US" sz="1200" dirty="0" err="1">
                <a:latin typeface="Arial" charset="0"/>
              </a:rPr>
              <a:t>spinnogo</a:t>
            </a:r>
            <a:r>
              <a:rPr lang="en-US" sz="1200" dirty="0">
                <a:latin typeface="Arial" charset="0"/>
              </a:rPr>
              <a:t> </a:t>
            </a:r>
            <a:r>
              <a:rPr lang="en-US" sz="1200" dirty="0" err="1">
                <a:latin typeface="Arial" charset="0"/>
              </a:rPr>
              <a:t>mozga</a:t>
            </a:r>
            <a:r>
              <a:rPr lang="en-US" sz="1200" dirty="0">
                <a:latin typeface="Arial" charset="0"/>
              </a:rPr>
              <a:t>, </a:t>
            </a:r>
            <a:r>
              <a:rPr lang="en-US" sz="1200" dirty="0" err="1">
                <a:latin typeface="Arial" charset="0"/>
              </a:rPr>
              <a:t>nevrozy</a:t>
            </a:r>
            <a:r>
              <a:rPr lang="en-US" sz="1200" dirty="0">
                <a:latin typeface="Arial" charset="0"/>
              </a:rPr>
              <a:t>, </a:t>
            </a:r>
            <a:r>
              <a:rPr lang="en-US" sz="1200" dirty="0" err="1">
                <a:latin typeface="Arial" charset="0"/>
              </a:rPr>
              <a:t>isteriya</a:t>
            </a:r>
            <a:r>
              <a:rPr lang="en-US" sz="1200" dirty="0">
                <a:latin typeface="Arial" charset="0"/>
              </a:rPr>
              <a:t>).</a:t>
            </a:r>
          </a:p>
          <a:p>
            <a:pPr eaLnBrk="0" hangingPunct="0">
              <a:buClr>
                <a:schemeClr val="tx2"/>
              </a:buClr>
            </a:pPr>
            <a:r>
              <a:rPr lang="ru-RU" sz="1200" dirty="0">
                <a:latin typeface="Arial" charset="0"/>
              </a:rPr>
              <a:t> </a:t>
            </a:r>
            <a:r>
              <a:rPr lang="en-US" sz="1200" dirty="0">
                <a:latin typeface="Arial" charset="0"/>
              </a:rPr>
              <a:t>R. Diseases of the abdominal wall (</a:t>
            </a:r>
            <a:r>
              <a:rPr lang="en-US" sz="1200" dirty="0" err="1">
                <a:latin typeface="Arial" charset="0"/>
              </a:rPr>
              <a:t>phlegmon</a:t>
            </a:r>
            <a:r>
              <a:rPr lang="en-US" sz="1200" dirty="0">
                <a:latin typeface="Arial" charset="0"/>
              </a:rPr>
              <a:t>, hematoma).</a:t>
            </a:r>
          </a:p>
          <a:p>
            <a:pPr eaLnBrk="0" hangingPunct="0">
              <a:buClr>
                <a:schemeClr val="tx2"/>
              </a:buClr>
            </a:pPr>
            <a:r>
              <a:rPr lang="ru-RU" sz="1200" dirty="0">
                <a:latin typeface="Arial" charset="0"/>
              </a:rPr>
              <a:t>  </a:t>
            </a:r>
            <a:r>
              <a:rPr lang="en-US" sz="1200" dirty="0">
                <a:latin typeface="Arial" charset="0"/>
              </a:rPr>
              <a:t>S. Diseases of the chest organs (pneumonia, pleurisy, fractures of the lower ribs, </a:t>
            </a:r>
            <a:r>
              <a:rPr lang="en-US" sz="1200" dirty="0" err="1">
                <a:latin typeface="Arial" charset="0"/>
              </a:rPr>
              <a:t>pneumothorax,hemothorax</a:t>
            </a:r>
            <a:r>
              <a:rPr lang="en-US" sz="1200" dirty="0">
                <a:latin typeface="Arial" charset="0"/>
              </a:rPr>
              <a:t>, pericarditis, myocardial infarction</a:t>
            </a:r>
            <a:r>
              <a:rPr lang="ru-RU" sz="1200" dirty="0">
                <a:latin typeface="Arial" charset="0"/>
              </a:rPr>
              <a:t>,</a:t>
            </a:r>
            <a:r>
              <a:rPr lang="en-US" sz="1200" dirty="0">
                <a:latin typeface="Arial" charset="0"/>
              </a:rPr>
              <a:t> exfoliating aortic aneurysm, etc.).</a:t>
            </a:r>
          </a:p>
          <a:p>
            <a:pPr eaLnBrk="0" hangingPunct="0">
              <a:buClr>
                <a:schemeClr val="tx2"/>
              </a:buClr>
            </a:pPr>
            <a:r>
              <a:rPr lang="ru-RU" sz="1200" dirty="0">
                <a:latin typeface="Arial" charset="0"/>
              </a:rPr>
              <a:t>  </a:t>
            </a:r>
            <a:r>
              <a:rPr lang="en-US" sz="1200" dirty="0">
                <a:latin typeface="Arial" charset="0"/>
              </a:rPr>
              <a:t>T. Diseases of the nervous system (various lesions of the brain and spinal cord, neuroses, hysteria).</a:t>
            </a:r>
            <a:endParaRPr lang="ru-RU" sz="1200" b="1" dirty="0">
              <a:latin typeface="Arial" charset="0"/>
            </a:endParaRPr>
          </a:p>
          <a:p>
            <a:endParaRPr lang="ru-RU" sz="1200" dirty="0"/>
          </a:p>
        </p:txBody>
      </p:sp>
      <p:sp>
        <p:nvSpPr>
          <p:cNvPr id="2" name="Прямоугольник 1"/>
          <p:cNvSpPr/>
          <p:nvPr/>
        </p:nvSpPr>
        <p:spPr>
          <a:xfrm>
            <a:off x="539552" y="295275"/>
            <a:ext cx="8183860" cy="1107996"/>
          </a:xfrm>
          <a:prstGeom prst="rect">
            <a:avLst/>
          </a:prstGeom>
        </p:spPr>
        <p:txBody>
          <a:bodyPr wrap="square">
            <a:spAutoFit/>
          </a:bodyPr>
          <a:lstStyle/>
          <a:p>
            <a:endParaRPr lang="en-US" dirty="0"/>
          </a:p>
          <a:p>
            <a:r>
              <a:rPr lang="en-US" sz="1600" dirty="0"/>
              <a:t>Strangulated obstruction of the small, large intestine.</a:t>
            </a:r>
          </a:p>
          <a:p>
            <a:r>
              <a:rPr lang="en-US" sz="1600" dirty="0"/>
              <a:t>(volvulus of all loops, nodulation between the loops of the small intestine, entrapment in </a:t>
            </a:r>
            <a:r>
              <a:rPr lang="en-US" sz="1600" dirty="0" err="1"/>
              <a:t>hernial</a:t>
            </a:r>
            <a:r>
              <a:rPr lang="en-US" sz="1600" dirty="0"/>
              <a:t> openings, adhesive obstruction)</a:t>
            </a:r>
            <a:endParaRPr lang="ru-RU" sz="1600" dirty="0"/>
          </a:p>
        </p:txBody>
      </p:sp>
      <p:sp>
        <p:nvSpPr>
          <p:cNvPr id="3" name="Прямоугольник 2"/>
          <p:cNvSpPr/>
          <p:nvPr/>
        </p:nvSpPr>
        <p:spPr>
          <a:xfrm>
            <a:off x="285720" y="1195503"/>
            <a:ext cx="7751812" cy="1354217"/>
          </a:xfrm>
          <a:prstGeom prst="rect">
            <a:avLst/>
          </a:prstGeom>
        </p:spPr>
        <p:txBody>
          <a:bodyPr wrap="square">
            <a:spAutoFit/>
          </a:bodyPr>
          <a:lstStyle/>
          <a:p>
            <a:endParaRPr lang="en-US" dirty="0"/>
          </a:p>
          <a:p>
            <a:r>
              <a:rPr lang="en-US" sz="1400" dirty="0"/>
              <a:t>● </a:t>
            </a:r>
            <a:r>
              <a:rPr lang="en-US" sz="1600" dirty="0"/>
              <a:t>Obstructive obstruction of the small, large intestine.</a:t>
            </a:r>
          </a:p>
          <a:p>
            <a:r>
              <a:rPr lang="en-US" sz="1600" dirty="0"/>
              <a:t>(</a:t>
            </a:r>
            <a:r>
              <a:rPr lang="en-US" sz="1600" dirty="0" err="1"/>
              <a:t>cicatricial</a:t>
            </a:r>
            <a:r>
              <a:rPr lang="en-US" sz="1600" dirty="0"/>
              <a:t> narrowing, blockage by a tumor, blockage by roundworms, gallstones, etc., compression by a tumor or inflammatory infiltrate, introduction of the small intestine into the small intestine, congenital narrowing)</a:t>
            </a:r>
            <a:endParaRPr lang="ru-RU" sz="1600" dirty="0"/>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874" name="Picture 2" descr="C:\Users\Дом\Desktop\работа Юля\СНИМКИ\Снимки сорт\латер уровни.jpg"/>
          <p:cNvPicPr>
            <a:picLocks noChangeAspect="1" noChangeArrowheads="1"/>
          </p:cNvPicPr>
          <p:nvPr/>
        </p:nvPicPr>
        <p:blipFill>
          <a:blip r:embed="rId2"/>
          <a:srcRect/>
          <a:stretch>
            <a:fillRect/>
          </a:stretch>
        </p:blipFill>
        <p:spPr bwMode="auto">
          <a:xfrm>
            <a:off x="1428728" y="142852"/>
            <a:ext cx="6143636" cy="2870858"/>
          </a:xfrm>
          <a:prstGeom prst="rect">
            <a:avLst/>
          </a:prstGeom>
          <a:noFill/>
        </p:spPr>
      </p:pic>
      <p:sp>
        <p:nvSpPr>
          <p:cNvPr id="4" name="TextBox 3"/>
          <p:cNvSpPr txBox="1"/>
          <p:nvPr/>
        </p:nvSpPr>
        <p:spPr>
          <a:xfrm>
            <a:off x="3857620" y="6211669"/>
            <a:ext cx="3071834" cy="369332"/>
          </a:xfrm>
          <a:prstGeom prst="rect">
            <a:avLst/>
          </a:prstGeom>
          <a:noFill/>
        </p:spPr>
        <p:txBody>
          <a:bodyPr wrap="square" rtlCol="0">
            <a:spAutoFit/>
          </a:bodyPr>
          <a:lstStyle/>
          <a:p>
            <a:r>
              <a:rPr lang="en-US"/>
              <a:t>Kloiber cups</a:t>
            </a:r>
            <a:endParaRPr lang="ru-RU" dirty="0"/>
          </a:p>
        </p:txBody>
      </p:sp>
      <p:pic>
        <p:nvPicPr>
          <p:cNvPr id="8194" name="Picture 2" descr="http://intranet.tdmu.edu.ua/data/kafedra/internal/distance/classes_stud/%D1%83%D0%BA%D1%80%D0%B0%D1%97%D0%BD%D1%81%D1%8C%D0%BA%D0%B0/2%20%D0%BA%D1%83%D1%80%D1%81/%D0%BC%D0%B5%D0%B4%D1%81%D0%B5%D1%81%D1%82%D1%80%D0%B8%D0%BD%D1%81%D1%82%D0%B2%D0%BE%20%D0%B2%20%D0%BE%D0%BD%D0%BA%D0%BE%D0%BB%D0%BE%D0%B3%D1%96%D1%97/06%20симптоматична%20терапія%20онкохворих._files/image013.jpg"/>
          <p:cNvPicPr>
            <a:picLocks noChangeAspect="1" noChangeArrowheads="1"/>
          </p:cNvPicPr>
          <p:nvPr/>
        </p:nvPicPr>
        <p:blipFill>
          <a:blip r:embed="rId3"/>
          <a:srcRect/>
          <a:stretch>
            <a:fillRect/>
          </a:stretch>
        </p:blipFill>
        <p:spPr bwMode="auto">
          <a:xfrm>
            <a:off x="1285852" y="3214686"/>
            <a:ext cx="2476255" cy="3276592"/>
          </a:xfrm>
          <a:prstGeom prst="rect">
            <a:avLst/>
          </a:prstGeom>
          <a:noFill/>
        </p:spPr>
      </p:pic>
      <p:pic>
        <p:nvPicPr>
          <p:cNvPr id="8196" name="Picture 4" descr="толстокишечная непроходимость"/>
          <p:cNvPicPr>
            <a:picLocks noChangeAspect="1" noChangeArrowheads="1"/>
          </p:cNvPicPr>
          <p:nvPr/>
        </p:nvPicPr>
        <p:blipFill>
          <a:blip r:embed="rId4"/>
          <a:srcRect/>
          <a:stretch>
            <a:fillRect/>
          </a:stretch>
        </p:blipFill>
        <p:spPr bwMode="auto">
          <a:xfrm>
            <a:off x="4714876" y="3214686"/>
            <a:ext cx="2857500" cy="3000376"/>
          </a:xfrm>
          <a:prstGeom prst="rect">
            <a:avLst/>
          </a:prstGeom>
          <a:noFill/>
        </p:spPr>
      </p:pic>
      <p:sp>
        <p:nvSpPr>
          <p:cNvPr id="7" name="TextBox 6"/>
          <p:cNvSpPr txBox="1"/>
          <p:nvPr/>
        </p:nvSpPr>
        <p:spPr>
          <a:xfrm>
            <a:off x="0" y="3714752"/>
            <a:ext cx="1190339" cy="646331"/>
          </a:xfrm>
          <a:prstGeom prst="rect">
            <a:avLst/>
          </a:prstGeom>
          <a:noFill/>
        </p:spPr>
        <p:txBody>
          <a:bodyPr wrap="square" rtlCol="0">
            <a:spAutoFit/>
          </a:bodyPr>
          <a:lstStyle/>
          <a:p>
            <a:r>
              <a:rPr lang="en-US" sz="1200"/>
              <a:t>Small intestinal obstruction</a:t>
            </a:r>
            <a:endParaRPr lang="ru-RU" sz="1200" dirty="0"/>
          </a:p>
        </p:txBody>
      </p:sp>
      <p:sp>
        <p:nvSpPr>
          <p:cNvPr id="8" name="TextBox 7"/>
          <p:cNvSpPr txBox="1"/>
          <p:nvPr/>
        </p:nvSpPr>
        <p:spPr>
          <a:xfrm>
            <a:off x="7643834" y="3714752"/>
            <a:ext cx="1357322" cy="461665"/>
          </a:xfrm>
          <a:prstGeom prst="rect">
            <a:avLst/>
          </a:prstGeom>
          <a:noFill/>
        </p:spPr>
        <p:txBody>
          <a:bodyPr wrap="square" rtlCol="0">
            <a:spAutoFit/>
          </a:bodyPr>
          <a:lstStyle/>
          <a:p>
            <a:r>
              <a:rPr lang="en-US" sz="1200"/>
              <a:t>Colon obstruction</a:t>
            </a:r>
            <a:endParaRPr lang="ru-RU" sz="1200" dirty="0"/>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28 странгуляция сигмы"/>
          <p:cNvPicPr>
            <a:picLocks noChangeAspect="1" noChangeArrowheads="1"/>
          </p:cNvPicPr>
          <p:nvPr/>
        </p:nvPicPr>
        <p:blipFill>
          <a:blip r:embed="rId2"/>
          <a:srcRect/>
          <a:stretch>
            <a:fillRect/>
          </a:stretch>
        </p:blipFill>
        <p:spPr bwMode="auto">
          <a:xfrm>
            <a:off x="1214414" y="0"/>
            <a:ext cx="2714644" cy="3617565"/>
          </a:xfrm>
          <a:prstGeom prst="rect">
            <a:avLst/>
          </a:prstGeom>
          <a:noFill/>
        </p:spPr>
      </p:pic>
      <p:sp>
        <p:nvSpPr>
          <p:cNvPr id="6" name="TextBox 5"/>
          <p:cNvSpPr txBox="1"/>
          <p:nvPr/>
        </p:nvSpPr>
        <p:spPr>
          <a:xfrm>
            <a:off x="1142976" y="3714752"/>
            <a:ext cx="2928958" cy="461665"/>
          </a:xfrm>
          <a:prstGeom prst="rect">
            <a:avLst/>
          </a:prstGeom>
          <a:noFill/>
        </p:spPr>
        <p:txBody>
          <a:bodyPr wrap="square" rtlCol="0">
            <a:spAutoFit/>
          </a:bodyPr>
          <a:lstStyle/>
          <a:p>
            <a:r>
              <a:rPr lang="en-US" sz="1200"/>
              <a:t>Strangulation obstruction of the sigmoid colon.</a:t>
            </a:r>
            <a:endParaRPr lang="ru-RU" sz="1200" dirty="0"/>
          </a:p>
        </p:txBody>
      </p:sp>
      <p:pic>
        <p:nvPicPr>
          <p:cNvPr id="7" name="Picture 2" descr="31 рак поперечнообод с инвагинацией"/>
          <p:cNvPicPr>
            <a:picLocks noChangeAspect="1" noChangeArrowheads="1"/>
          </p:cNvPicPr>
          <p:nvPr/>
        </p:nvPicPr>
        <p:blipFill>
          <a:blip r:embed="rId3"/>
          <a:srcRect/>
          <a:stretch>
            <a:fillRect/>
          </a:stretch>
        </p:blipFill>
        <p:spPr bwMode="auto">
          <a:xfrm>
            <a:off x="4572000" y="285728"/>
            <a:ext cx="2650992" cy="2643206"/>
          </a:xfrm>
          <a:prstGeom prst="rect">
            <a:avLst/>
          </a:prstGeom>
          <a:noFill/>
        </p:spPr>
      </p:pic>
      <p:sp>
        <p:nvSpPr>
          <p:cNvPr id="8" name="TextBox 7"/>
          <p:cNvSpPr txBox="1"/>
          <p:nvPr/>
        </p:nvSpPr>
        <p:spPr>
          <a:xfrm>
            <a:off x="4644008" y="3074491"/>
            <a:ext cx="2786082" cy="461665"/>
          </a:xfrm>
          <a:prstGeom prst="rect">
            <a:avLst/>
          </a:prstGeom>
          <a:noFill/>
        </p:spPr>
        <p:txBody>
          <a:bodyPr wrap="square" rtlCol="0">
            <a:spAutoFit/>
          </a:bodyPr>
          <a:lstStyle/>
          <a:p>
            <a:r>
              <a:rPr lang="en-US" sz="1200"/>
              <a:t>Colon obstruction due to intussusception of a colon tumor</a:t>
            </a:r>
            <a:endParaRPr lang="ru-RU" sz="1200" dirty="0"/>
          </a:p>
        </p:txBody>
      </p:sp>
      <p:pic>
        <p:nvPicPr>
          <p:cNvPr id="9" name="Picture 3" descr="22 ущемленная параэзофагиальная грыжа под"/>
          <p:cNvPicPr>
            <a:picLocks noChangeAspect="1" noChangeArrowheads="1"/>
          </p:cNvPicPr>
          <p:nvPr/>
        </p:nvPicPr>
        <p:blipFill>
          <a:blip r:embed="rId4"/>
          <a:srcRect/>
          <a:stretch>
            <a:fillRect/>
          </a:stretch>
        </p:blipFill>
        <p:spPr bwMode="auto">
          <a:xfrm>
            <a:off x="357158" y="4286256"/>
            <a:ext cx="3414706" cy="2381308"/>
          </a:xfrm>
          <a:prstGeom prst="rect">
            <a:avLst/>
          </a:prstGeom>
          <a:noFill/>
        </p:spPr>
      </p:pic>
      <p:sp>
        <p:nvSpPr>
          <p:cNvPr id="10" name="TextBox 9"/>
          <p:cNvSpPr txBox="1"/>
          <p:nvPr/>
        </p:nvSpPr>
        <p:spPr>
          <a:xfrm>
            <a:off x="571472" y="6429396"/>
            <a:ext cx="2928958" cy="276999"/>
          </a:xfrm>
          <a:prstGeom prst="rect">
            <a:avLst/>
          </a:prstGeom>
          <a:solidFill>
            <a:schemeClr val="bg1"/>
          </a:solidFill>
        </p:spPr>
        <p:txBody>
          <a:bodyPr wrap="square" rtlCol="0">
            <a:spAutoFit/>
          </a:bodyPr>
          <a:lstStyle/>
          <a:p>
            <a:pPr algn="ctr"/>
            <a:r>
              <a:rPr lang="en-US" sz="1200"/>
              <a:t>Restrained paraesophageal hernia</a:t>
            </a:r>
            <a:endParaRPr lang="ru-RU" sz="1200" dirty="0"/>
          </a:p>
        </p:txBody>
      </p:sp>
      <p:pic>
        <p:nvPicPr>
          <p:cNvPr id="11" name="Picture 2" descr="24 травматич грыжа диафрагмы заворот жел"/>
          <p:cNvPicPr>
            <a:picLocks noChangeAspect="1" noChangeArrowheads="1"/>
          </p:cNvPicPr>
          <p:nvPr/>
        </p:nvPicPr>
        <p:blipFill>
          <a:blip r:embed="rId5"/>
          <a:srcRect/>
          <a:stretch>
            <a:fillRect/>
          </a:stretch>
        </p:blipFill>
        <p:spPr bwMode="auto">
          <a:xfrm>
            <a:off x="4143372" y="4143380"/>
            <a:ext cx="2601219" cy="2097348"/>
          </a:xfrm>
          <a:prstGeom prst="rect">
            <a:avLst/>
          </a:prstGeom>
          <a:noFill/>
        </p:spPr>
      </p:pic>
      <p:sp>
        <p:nvSpPr>
          <p:cNvPr id="12" name="TextBox 11"/>
          <p:cNvSpPr txBox="1"/>
          <p:nvPr/>
        </p:nvSpPr>
        <p:spPr>
          <a:xfrm>
            <a:off x="4857752" y="6429396"/>
            <a:ext cx="3786214" cy="461665"/>
          </a:xfrm>
          <a:prstGeom prst="rect">
            <a:avLst/>
          </a:prstGeom>
          <a:solidFill>
            <a:schemeClr val="bg1"/>
          </a:solidFill>
        </p:spPr>
        <p:txBody>
          <a:bodyPr wrap="square" rtlCol="0">
            <a:spAutoFit/>
          </a:bodyPr>
          <a:lstStyle/>
          <a:p>
            <a:r>
              <a:rPr lang="en-US" sz="1200"/>
              <a:t>Traumatic hernia of the diaphragm. Volvulus of the stomach</a:t>
            </a:r>
            <a:endParaRPr lang="ru-RU" sz="1200" dirty="0"/>
          </a:p>
        </p:txBody>
      </p:sp>
      <p:pic>
        <p:nvPicPr>
          <p:cNvPr id="13" name="Picture 4" descr="24б травматич грыжа диафрагмы заворот жел"/>
          <p:cNvPicPr>
            <a:picLocks noChangeAspect="1" noChangeArrowheads="1"/>
          </p:cNvPicPr>
          <p:nvPr/>
        </p:nvPicPr>
        <p:blipFill>
          <a:blip r:embed="rId6"/>
          <a:srcRect/>
          <a:stretch>
            <a:fillRect/>
          </a:stretch>
        </p:blipFill>
        <p:spPr bwMode="auto">
          <a:xfrm>
            <a:off x="6643702" y="4143379"/>
            <a:ext cx="2357454" cy="2008981"/>
          </a:xfrm>
          <a:prstGeom prst="rect">
            <a:avLst/>
          </a:prstGeom>
          <a:noFill/>
        </p:spPr>
      </p:pic>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7666" name="Rectangle 2"/>
          <p:cNvSpPr>
            <a:spLocks noGrp="1" noChangeArrowheads="1"/>
          </p:cNvSpPr>
          <p:nvPr>
            <p:ph type="title" idx="4294967295"/>
          </p:nvPr>
        </p:nvSpPr>
        <p:spPr>
          <a:xfrm>
            <a:off x="0" y="152400"/>
            <a:ext cx="8839200" cy="381000"/>
          </a:xfrm>
        </p:spPr>
        <p:txBody>
          <a:bodyPr>
            <a:normAutofit fontScale="90000"/>
          </a:bodyPr>
          <a:lstStyle/>
          <a:p>
            <a:pPr algn="ctr"/>
            <a:r>
              <a:rPr lang="en-US" sz="2400" dirty="0">
                <a:solidFill>
                  <a:schemeClr val="tx1"/>
                </a:solidFill>
                <a:cs typeface="Times New Roman" pitchFamily="18" charset="0"/>
              </a:rPr>
              <a:t>Diseases of the gastrointestinal tract, complicated by bleeding</a:t>
            </a:r>
            <a:endParaRPr lang="ru-RU" sz="2400" dirty="0">
              <a:solidFill>
                <a:schemeClr val="tx1"/>
              </a:solidFill>
              <a:cs typeface="Times New Roman" pitchFamily="18" charset="0"/>
            </a:endParaRPr>
          </a:p>
        </p:txBody>
      </p:sp>
      <p:sp>
        <p:nvSpPr>
          <p:cNvPr id="497667" name="Rectangle 3"/>
          <p:cNvSpPr>
            <a:spLocks noChangeArrowheads="1"/>
          </p:cNvSpPr>
          <p:nvPr/>
        </p:nvSpPr>
        <p:spPr bwMode="auto">
          <a:xfrm>
            <a:off x="457200" y="838200"/>
            <a:ext cx="8229600" cy="5078313"/>
          </a:xfrm>
          <a:prstGeom prst="rect">
            <a:avLst/>
          </a:prstGeom>
          <a:noFill/>
          <a:ln w="9525">
            <a:noFill/>
            <a:miter lim="800000"/>
            <a:headEnd/>
            <a:tailEnd/>
          </a:ln>
          <a:effectLst/>
        </p:spPr>
        <p:txBody>
          <a:bodyPr>
            <a:spAutoFit/>
          </a:bodyPr>
          <a:lstStyle/>
          <a:p>
            <a:pPr algn="just" eaLnBrk="0" hangingPunct="0"/>
            <a:r>
              <a:rPr lang="en-US" dirty="0">
                <a:latin typeface="Arial" charset="0"/>
                <a:cs typeface="Arial" charset="0"/>
              </a:rPr>
              <a:t>- </a:t>
            </a:r>
            <a:r>
              <a:rPr lang="ru-RU" dirty="0">
                <a:latin typeface="Arial" charset="0"/>
                <a:cs typeface="Arial" charset="0"/>
              </a:rPr>
              <a:t> </a:t>
            </a:r>
            <a:r>
              <a:rPr lang="en-US" dirty="0">
                <a:latin typeface="Arial" charset="0"/>
                <a:cs typeface="Arial" charset="0"/>
              </a:rPr>
              <a:t>Varicose veins of the esophagus:</a:t>
            </a:r>
          </a:p>
          <a:p>
            <a:pPr algn="just" eaLnBrk="0" hangingPunct="0"/>
            <a:r>
              <a:rPr lang="en-US" dirty="0">
                <a:latin typeface="Arial" charset="0"/>
                <a:cs typeface="Arial" charset="0"/>
              </a:rPr>
              <a:t>       bleeding rate up to 38%;</a:t>
            </a:r>
          </a:p>
          <a:p>
            <a:pPr algn="just" eaLnBrk="0" hangingPunct="0"/>
            <a:r>
              <a:rPr lang="en-US" dirty="0">
                <a:latin typeface="Arial" charset="0"/>
                <a:cs typeface="Arial" charset="0"/>
              </a:rPr>
              <a:t>       the rate of death from bleeding is up to 84%;</a:t>
            </a:r>
          </a:p>
          <a:p>
            <a:pPr algn="just" eaLnBrk="0" hangingPunct="0"/>
            <a:r>
              <a:rPr lang="en-US" dirty="0">
                <a:latin typeface="Arial" charset="0"/>
                <a:cs typeface="Arial" charset="0"/>
              </a:rPr>
              <a:t>       among those who died from acute gastrointestinal bleeding 8.9%</a:t>
            </a:r>
          </a:p>
          <a:p>
            <a:pPr algn="just" eaLnBrk="0" hangingPunct="0"/>
            <a:r>
              <a:rPr lang="en-US" dirty="0">
                <a:latin typeface="Arial" charset="0"/>
                <a:cs typeface="Arial" charset="0"/>
              </a:rPr>
              <a:t>       perished from the VRVP.</a:t>
            </a:r>
          </a:p>
          <a:p>
            <a:pPr algn="just" eaLnBrk="0" hangingPunct="0"/>
            <a:r>
              <a:rPr lang="en-US" dirty="0">
                <a:latin typeface="Arial" charset="0"/>
                <a:cs typeface="Arial" charset="0"/>
              </a:rPr>
              <a:t>       Mortality from bleeding in portal hypertension 2.5 times</a:t>
            </a:r>
          </a:p>
          <a:p>
            <a:pPr algn="just" eaLnBrk="0" hangingPunct="0"/>
            <a:r>
              <a:rPr lang="en-US" dirty="0">
                <a:latin typeface="Arial" charset="0"/>
                <a:cs typeface="Arial" charset="0"/>
              </a:rPr>
              <a:t>       higher than from acute bleeding ulcers of the stomach and duodenum 12.</a:t>
            </a:r>
            <a:endParaRPr lang="ru-RU" dirty="0">
              <a:cs typeface="Times New Roman" pitchFamily="18" charset="0"/>
            </a:endParaRPr>
          </a:p>
          <a:p>
            <a:pPr algn="just" eaLnBrk="0" hangingPunct="0"/>
            <a:r>
              <a:rPr lang="en-US" dirty="0">
                <a:latin typeface="Arial" charset="0"/>
                <a:cs typeface="Arial" charset="0"/>
              </a:rPr>
              <a:t>- </a:t>
            </a:r>
            <a:r>
              <a:rPr lang="ru-RU" dirty="0">
                <a:latin typeface="Arial" charset="0"/>
                <a:cs typeface="Arial" charset="0"/>
              </a:rPr>
              <a:t> </a:t>
            </a:r>
            <a:r>
              <a:rPr lang="en-US" dirty="0">
                <a:latin typeface="Arial" charset="0"/>
                <a:cs typeface="Arial" charset="0"/>
              </a:rPr>
              <a:t>Stomach and duodenal ulcers:</a:t>
            </a:r>
          </a:p>
          <a:p>
            <a:pPr algn="just" eaLnBrk="0" hangingPunct="0"/>
            <a:r>
              <a:rPr lang="en-US" dirty="0">
                <a:latin typeface="Arial" charset="0"/>
                <a:cs typeface="Arial" charset="0"/>
              </a:rPr>
              <a:t>       the frequency of bleeding in patients with peptic ulcer disease</a:t>
            </a:r>
          </a:p>
          <a:p>
            <a:pPr algn="just" eaLnBrk="0" hangingPunct="0"/>
            <a:r>
              <a:rPr lang="en-US" dirty="0">
                <a:latin typeface="Arial" charset="0"/>
                <a:cs typeface="Arial" charset="0"/>
              </a:rPr>
              <a:t>       12 - duodenum 12-20%;</a:t>
            </a:r>
          </a:p>
          <a:p>
            <a:pPr algn="just" eaLnBrk="0" hangingPunct="0"/>
            <a:r>
              <a:rPr lang="en-US" dirty="0">
                <a:latin typeface="Arial" charset="0"/>
                <a:cs typeface="Arial" charset="0"/>
              </a:rPr>
              <a:t>       stomach ulcers 20-25%;</a:t>
            </a:r>
          </a:p>
          <a:p>
            <a:pPr algn="just" eaLnBrk="0" hangingPunct="0"/>
            <a:r>
              <a:rPr lang="en-US" dirty="0">
                <a:latin typeface="Arial" charset="0"/>
                <a:cs typeface="Arial" charset="0"/>
              </a:rPr>
              <a:t>       </a:t>
            </a:r>
            <a:r>
              <a:rPr lang="en-US" dirty="0" err="1">
                <a:latin typeface="Arial" charset="0"/>
                <a:cs typeface="Arial" charset="0"/>
              </a:rPr>
              <a:t>postbulbar</a:t>
            </a:r>
            <a:r>
              <a:rPr lang="en-US" dirty="0">
                <a:latin typeface="Arial" charset="0"/>
                <a:cs typeface="Arial" charset="0"/>
              </a:rPr>
              <a:t> ulcers 35-90%.</a:t>
            </a:r>
            <a:endParaRPr lang="ru-RU" dirty="0">
              <a:cs typeface="Times New Roman" pitchFamily="18" charset="0"/>
            </a:endParaRPr>
          </a:p>
          <a:p>
            <a:pPr algn="just" eaLnBrk="0" hangingPunct="0">
              <a:buClr>
                <a:schemeClr val="folHlink"/>
              </a:buClr>
            </a:pPr>
            <a:r>
              <a:rPr lang="ru-RU" dirty="0">
                <a:latin typeface="Arial" charset="0"/>
              </a:rPr>
              <a:t>  </a:t>
            </a:r>
            <a:r>
              <a:rPr lang="en-US" dirty="0">
                <a:latin typeface="Arial" charset="0"/>
              </a:rPr>
              <a:t>- Hernia of the esophageal opening of the diaphragm is complicated</a:t>
            </a:r>
          </a:p>
          <a:p>
            <a:pPr algn="just" eaLnBrk="0" hangingPunct="0">
              <a:buClr>
                <a:schemeClr val="folHlink"/>
              </a:buClr>
            </a:pPr>
            <a:r>
              <a:rPr lang="en-US" dirty="0">
                <a:latin typeface="Arial" charset="0"/>
              </a:rPr>
              <a:t>     bleeding in 25-35%.</a:t>
            </a:r>
          </a:p>
          <a:p>
            <a:pPr algn="just" eaLnBrk="0" hangingPunct="0">
              <a:buClr>
                <a:schemeClr val="folHlink"/>
              </a:buClr>
            </a:pPr>
            <a:endParaRPr lang="en-US" dirty="0">
              <a:latin typeface="Arial" charset="0"/>
            </a:endParaRPr>
          </a:p>
          <a:p>
            <a:pPr algn="just" eaLnBrk="0" hangingPunct="0">
              <a:buClr>
                <a:schemeClr val="folHlink"/>
              </a:buClr>
            </a:pPr>
            <a:r>
              <a:rPr lang="en-US" dirty="0">
                <a:latin typeface="Arial" charset="0"/>
              </a:rPr>
              <a:t>  Stomach cancer in 10-15% is first manifested by bleeding.</a:t>
            </a:r>
          </a:p>
          <a:p>
            <a:pPr algn="just" eaLnBrk="0" hangingPunct="0">
              <a:buClr>
                <a:schemeClr val="folHlink"/>
              </a:buClr>
            </a:pPr>
            <a:endParaRPr lang="en-US" dirty="0">
              <a:latin typeface="Arial" charset="0"/>
            </a:endParaRPr>
          </a:p>
          <a:p>
            <a:pPr algn="just" eaLnBrk="0" hangingPunct="0">
              <a:buClr>
                <a:schemeClr val="folHlink"/>
              </a:buClr>
            </a:pPr>
            <a:r>
              <a:rPr lang="en-US" dirty="0">
                <a:latin typeface="Arial" charset="0"/>
              </a:rPr>
              <a:t>  Diverticula of the duodenum in 3.5%, bleeding is possible</a:t>
            </a:r>
            <a:endParaRPr lang="ru-RU" dirty="0">
              <a:latin typeface="Arial" charset="0"/>
            </a:endParaRPr>
          </a:p>
        </p:txBody>
      </p:sp>
    </p:spTree>
  </p:cSld>
  <p:clrMapOvr>
    <a:masterClrMapping/>
  </p:clrMapOvr>
  <p:transition advClick="0"/>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428728" y="214290"/>
            <a:ext cx="6959696" cy="369332"/>
          </a:xfrm>
          <a:prstGeom prst="rect">
            <a:avLst/>
          </a:prstGeom>
          <a:noFill/>
        </p:spPr>
        <p:txBody>
          <a:bodyPr wrap="square" rtlCol="0">
            <a:spAutoFit/>
          </a:bodyPr>
          <a:lstStyle/>
          <a:p>
            <a:pPr algn="ctr"/>
            <a:r>
              <a:rPr lang="en-US"/>
              <a:t>Diseases of the gastrointestinal tract, complicated by bleeding</a:t>
            </a:r>
            <a:endParaRPr lang="ru-RU" dirty="0"/>
          </a:p>
        </p:txBody>
      </p:sp>
      <p:pic>
        <p:nvPicPr>
          <p:cNvPr id="3" name="Picture 6" descr="D:\документы\Н Мет работа\Зеленин\О панкреатит Кровотеч Перитонит Зеленин\P6240092.JPG"/>
          <p:cNvPicPr>
            <a:picLocks noChangeAspect="1" noChangeArrowheads="1"/>
          </p:cNvPicPr>
          <p:nvPr/>
        </p:nvPicPr>
        <p:blipFill>
          <a:blip r:embed="rId2"/>
          <a:srcRect/>
          <a:stretch>
            <a:fillRect/>
          </a:stretch>
        </p:blipFill>
        <p:spPr bwMode="auto">
          <a:xfrm>
            <a:off x="428597" y="714356"/>
            <a:ext cx="2214578" cy="3123061"/>
          </a:xfrm>
          <a:prstGeom prst="rect">
            <a:avLst/>
          </a:prstGeom>
          <a:noFill/>
        </p:spPr>
      </p:pic>
      <p:sp>
        <p:nvSpPr>
          <p:cNvPr id="4" name="TextBox 3"/>
          <p:cNvSpPr txBox="1"/>
          <p:nvPr/>
        </p:nvSpPr>
        <p:spPr>
          <a:xfrm>
            <a:off x="428596" y="3714752"/>
            <a:ext cx="2286016" cy="461665"/>
          </a:xfrm>
          <a:prstGeom prst="rect">
            <a:avLst/>
          </a:prstGeom>
          <a:solidFill>
            <a:schemeClr val="bg1"/>
          </a:solidFill>
        </p:spPr>
        <p:txBody>
          <a:bodyPr wrap="square" rtlCol="0">
            <a:spAutoFit/>
          </a:bodyPr>
          <a:lstStyle/>
          <a:p>
            <a:r>
              <a:rPr lang="en-US" sz="1200"/>
              <a:t>Esophageal varicose veins, bleeding</a:t>
            </a:r>
            <a:endParaRPr lang="ru-RU" sz="1200" dirty="0"/>
          </a:p>
        </p:txBody>
      </p:sp>
      <p:pic>
        <p:nvPicPr>
          <p:cNvPr id="6" name="Picture 5" descr="D:\документы\Н Мет работа\Зеленин\О панкреатит Кровотеч Перитонит Зеленин\P6240099.JPG"/>
          <p:cNvPicPr>
            <a:picLocks noChangeAspect="1" noChangeArrowheads="1"/>
          </p:cNvPicPr>
          <p:nvPr/>
        </p:nvPicPr>
        <p:blipFill>
          <a:blip r:embed="rId3"/>
          <a:srcRect/>
          <a:stretch>
            <a:fillRect/>
          </a:stretch>
        </p:blipFill>
        <p:spPr bwMode="auto">
          <a:xfrm>
            <a:off x="3143240" y="714356"/>
            <a:ext cx="3962400" cy="2971800"/>
          </a:xfrm>
          <a:prstGeom prst="rect">
            <a:avLst/>
          </a:prstGeom>
          <a:noFill/>
        </p:spPr>
      </p:pic>
      <p:sp>
        <p:nvSpPr>
          <p:cNvPr id="7" name="TextBox 6"/>
          <p:cNvSpPr txBox="1"/>
          <p:nvPr/>
        </p:nvSpPr>
        <p:spPr>
          <a:xfrm>
            <a:off x="3071802" y="3643314"/>
            <a:ext cx="3929090" cy="276999"/>
          </a:xfrm>
          <a:prstGeom prst="rect">
            <a:avLst/>
          </a:prstGeom>
          <a:noFill/>
        </p:spPr>
        <p:txBody>
          <a:bodyPr wrap="square" rtlCol="0">
            <a:spAutoFit/>
          </a:bodyPr>
          <a:lstStyle/>
          <a:p>
            <a:pPr algn="ctr"/>
            <a:r>
              <a:rPr lang="en-US" sz="1200"/>
              <a:t>Stomach ulcer</a:t>
            </a:r>
            <a:endParaRPr lang="ru-RU" sz="1200" dirty="0"/>
          </a:p>
        </p:txBody>
      </p:sp>
      <p:pic>
        <p:nvPicPr>
          <p:cNvPr id="8" name="Picture 3" descr="D:\документы\Н Мет работа\Зеленин\О панкреатит Кровотеч Перитонит Зеленин\P6240114.JPG"/>
          <p:cNvPicPr>
            <a:picLocks noChangeAspect="1" noChangeArrowheads="1"/>
          </p:cNvPicPr>
          <p:nvPr/>
        </p:nvPicPr>
        <p:blipFill>
          <a:blip r:embed="rId4"/>
          <a:srcRect/>
          <a:stretch>
            <a:fillRect/>
          </a:stretch>
        </p:blipFill>
        <p:spPr bwMode="auto">
          <a:xfrm>
            <a:off x="285720" y="4286256"/>
            <a:ext cx="2852726" cy="2463901"/>
          </a:xfrm>
          <a:prstGeom prst="rect">
            <a:avLst/>
          </a:prstGeom>
          <a:noFill/>
        </p:spPr>
      </p:pic>
      <p:sp>
        <p:nvSpPr>
          <p:cNvPr id="9" name="TextBox 8"/>
          <p:cNvSpPr txBox="1"/>
          <p:nvPr/>
        </p:nvSpPr>
        <p:spPr>
          <a:xfrm>
            <a:off x="3214678" y="4357694"/>
            <a:ext cx="1714512" cy="1015663"/>
          </a:xfrm>
          <a:prstGeom prst="rect">
            <a:avLst/>
          </a:prstGeom>
          <a:noFill/>
        </p:spPr>
        <p:txBody>
          <a:bodyPr wrap="square" rtlCol="0">
            <a:spAutoFit/>
          </a:bodyPr>
          <a:lstStyle/>
          <a:p>
            <a:endParaRPr lang="en-US" sz="1200"/>
          </a:p>
          <a:p>
            <a:r>
              <a:rPr lang="en-US" sz="1200"/>
              <a:t>Multiple diverticula of duodenum and jejunum, intestinal bleeding</a:t>
            </a:r>
            <a:endParaRPr lang="ru-RU" sz="1200" dirty="0"/>
          </a:p>
        </p:txBody>
      </p:sp>
      <p:pic>
        <p:nvPicPr>
          <p:cNvPr id="10" name="Picture 6" descr="D:\документы\Н Мет работа\Зеленин\О панкреатит Кровотеч Перитонит Зеленин\P6240104.JPG"/>
          <p:cNvPicPr>
            <a:picLocks noChangeAspect="1" noChangeArrowheads="1"/>
          </p:cNvPicPr>
          <p:nvPr/>
        </p:nvPicPr>
        <p:blipFill>
          <a:blip r:embed="rId5"/>
          <a:srcRect/>
          <a:stretch>
            <a:fillRect/>
          </a:stretch>
        </p:blipFill>
        <p:spPr bwMode="auto">
          <a:xfrm>
            <a:off x="5286380" y="4071942"/>
            <a:ext cx="1928826" cy="2659414"/>
          </a:xfrm>
          <a:prstGeom prst="rect">
            <a:avLst/>
          </a:prstGeom>
          <a:noFill/>
        </p:spPr>
      </p:pic>
      <p:sp>
        <p:nvSpPr>
          <p:cNvPr id="11" name="TextBox 10"/>
          <p:cNvSpPr txBox="1"/>
          <p:nvPr/>
        </p:nvSpPr>
        <p:spPr>
          <a:xfrm>
            <a:off x="7286644" y="4000504"/>
            <a:ext cx="1714512" cy="923330"/>
          </a:xfrm>
          <a:prstGeom prst="rect">
            <a:avLst/>
          </a:prstGeom>
          <a:noFill/>
        </p:spPr>
        <p:txBody>
          <a:bodyPr wrap="square" rtlCol="0">
            <a:spAutoFit/>
          </a:bodyPr>
          <a:lstStyle/>
          <a:p>
            <a:r>
              <a:rPr lang="en-US"/>
              <a:t>Ulcerated stomach cancer</a:t>
            </a:r>
            <a:endParaRPr lang="ru-RU" dirty="0"/>
          </a:p>
        </p:txBody>
      </p:sp>
    </p:spTree>
  </p:cSld>
  <p:clrMapOvr>
    <a:masterClrMapping/>
  </p:clrMapOvr>
</p:sld>
</file>

<file path=ppt/theme/theme1.xml><?xml version="1.0" encoding="utf-8"?>
<a:theme xmlns:a="http://schemas.openxmlformats.org/drawingml/2006/main" name="Грань">
  <a:themeElements>
    <a:clrScheme name="Грань">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Грань">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Грань">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2684</TotalTime>
  <Words>7190</Words>
  <Application>Microsoft Office PowerPoint</Application>
  <PresentationFormat>Экран (4:3)</PresentationFormat>
  <Paragraphs>503</Paragraphs>
  <Slides>58</Slides>
  <Notes>1</Notes>
  <HiddenSlides>0</HiddenSlides>
  <MMClips>0</MMClips>
  <ScaleCrop>false</ScaleCrop>
  <HeadingPairs>
    <vt:vector size="6" baseType="variant">
      <vt:variant>
        <vt:lpstr>Использованные шрифты</vt:lpstr>
      </vt:variant>
      <vt:variant>
        <vt:i4>6</vt:i4>
      </vt:variant>
      <vt:variant>
        <vt:lpstr>Тема</vt:lpstr>
      </vt:variant>
      <vt:variant>
        <vt:i4>1</vt:i4>
      </vt:variant>
      <vt:variant>
        <vt:lpstr>Заголовки слайдов</vt:lpstr>
      </vt:variant>
      <vt:variant>
        <vt:i4>58</vt:i4>
      </vt:variant>
    </vt:vector>
  </HeadingPairs>
  <TitlesOfParts>
    <vt:vector size="65" baseType="lpstr">
      <vt:lpstr>Arial</vt:lpstr>
      <vt:lpstr>Arial Narrow</vt:lpstr>
      <vt:lpstr>Calibri</vt:lpstr>
      <vt:lpstr>Trebuchet MS</vt:lpstr>
      <vt:lpstr>Wingdings</vt:lpstr>
      <vt:lpstr>Wingdings 3</vt:lpstr>
      <vt:lpstr>Грань</vt:lpstr>
      <vt:lpstr>RADIATION DIAGNOSTICS OF EMERGENCY CONDITIONS </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Emergency diagnostics in pulmonology</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CLASSIFICATION OF INTESTINAL OBSTRUCTION.</vt:lpstr>
      <vt:lpstr>Презентация PowerPoint</vt:lpstr>
      <vt:lpstr>Презентация PowerPoint</vt:lpstr>
      <vt:lpstr>Diseases of the gastrointestinal tract, complicated by bleeding</vt:lpstr>
      <vt:lpstr>Презентация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ЛУЧЕВАЯ ДИАГНОСТИКА  НЕОТЛОЖНЫХ СОСТОЯНИЙ</dc:title>
  <dc:creator>Дом</dc:creator>
  <cp:lastModifiedBy>Олеся Дмитріївна Слюсаренко</cp:lastModifiedBy>
  <cp:revision>280</cp:revision>
  <dcterms:created xsi:type="dcterms:W3CDTF">2018-03-13T09:26:44Z</dcterms:created>
  <dcterms:modified xsi:type="dcterms:W3CDTF">2023-02-15T19:28:39Z</dcterms:modified>
</cp:coreProperties>
</file>