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sldIdLst>
    <p:sldId id="256" r:id="rId2"/>
    <p:sldId id="258" r:id="rId3"/>
    <p:sldId id="282" r:id="rId4"/>
    <p:sldId id="259" r:id="rId5"/>
    <p:sldId id="260" r:id="rId6"/>
    <p:sldId id="261" r:id="rId7"/>
    <p:sldId id="262" r:id="rId8"/>
    <p:sldId id="263" r:id="rId9"/>
    <p:sldId id="295" r:id="rId10"/>
    <p:sldId id="296" r:id="rId11"/>
    <p:sldId id="297" r:id="rId12"/>
    <p:sldId id="298" r:id="rId13"/>
    <p:sldId id="300" r:id="rId14"/>
    <p:sldId id="304" r:id="rId15"/>
    <p:sldId id="301" r:id="rId16"/>
    <p:sldId id="305" r:id="rId17"/>
    <p:sldId id="303" r:id="rId18"/>
    <p:sldId id="309" r:id="rId19"/>
    <p:sldId id="308" r:id="rId20"/>
    <p:sldId id="306" r:id="rId21"/>
    <p:sldId id="310" r:id="rId22"/>
    <p:sldId id="311" r:id="rId23"/>
    <p:sldId id="266" r:id="rId24"/>
    <p:sldId id="267" r:id="rId25"/>
    <p:sldId id="265" r:id="rId26"/>
    <p:sldId id="270" r:id="rId27"/>
    <p:sldId id="264" r:id="rId28"/>
    <p:sldId id="272" r:id="rId29"/>
    <p:sldId id="276" r:id="rId30"/>
    <p:sldId id="274" r:id="rId31"/>
    <p:sldId id="277" r:id="rId32"/>
    <p:sldId id="278" r:id="rId33"/>
    <p:sldId id="279" r:id="rId34"/>
    <p:sldId id="280" r:id="rId35"/>
    <p:sldId id="284" r:id="rId36"/>
    <p:sldId id="273" r:id="rId37"/>
    <p:sldId id="283" r:id="rId38"/>
    <p:sldId id="285" r:id="rId39"/>
    <p:sldId id="287" r:id="rId40"/>
    <p:sldId id="288" r:id="rId41"/>
    <p:sldId id="289" r:id="rId42"/>
    <p:sldId id="290" r:id="rId43"/>
    <p:sldId id="291" r:id="rId44"/>
    <p:sldId id="293" r:id="rId45"/>
    <p:sldId id="292" r:id="rId46"/>
    <p:sldId id="312" r:id="rId47"/>
    <p:sldId id="313" r:id="rId4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5" d="100"/>
          <a:sy n="95" d="100"/>
        </p:scale>
        <p:origin x="1046" y="6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a:t>Образец подзаголовка</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15.02.2023</a:t>
            </a:fld>
            <a:endParaRPr lang="ru-RU"/>
          </a:p>
        </p:txBody>
      </p:sp>
      <p:sp>
        <p:nvSpPr>
          <p:cNvPr id="20" name="Нижний колонтитул 19"/>
          <p:cNvSpPr>
            <a:spLocks noGrp="1"/>
          </p:cNvSpPr>
          <p:nvPr>
            <p:ph type="ftr" sz="quarter" idx="11"/>
          </p:nvPr>
        </p:nvSpPr>
        <p:spPr/>
        <p:txBody>
          <a:bodyPr/>
          <a:lstStyle/>
          <a:p>
            <a:endParaRPr lang="ru-RU"/>
          </a:p>
        </p:txBody>
      </p:sp>
      <p:sp>
        <p:nvSpPr>
          <p:cNvPr id="10" name="Номер слайда 9"/>
          <p:cNvSpPr>
            <a:spLocks noGrp="1"/>
          </p:cNvSpPr>
          <p:nvPr>
            <p:ph type="sldNum" sz="quarter" idx="12"/>
          </p:nvPr>
        </p:nvSpPr>
        <p:spPr/>
        <p:txBody>
          <a:bodyPr/>
          <a:lstStyle/>
          <a:p>
            <a:fld id="{725C68B6-61C2-468F-89AB-4B9F7531AA68}" type="slidenum">
              <a:rPr lang="ru-RU" smtClean="0"/>
              <a:pPr/>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15.02.2023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15.02.2023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p>
            <a:r>
              <a:rPr kumimoji="0" lang="ru-RU"/>
              <a:t>Образец заголовка</a:t>
            </a:r>
            <a:endParaRPr kumimoji="0" lang="en-US"/>
          </a:p>
        </p:txBody>
      </p:sp>
      <p:sp>
        <p:nvSpPr>
          <p:cNvPr id="3" name="Содержимое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15.02.2023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a:t>Образец текста</a:t>
            </a:r>
          </a:p>
        </p:txBody>
      </p:sp>
      <p:sp>
        <p:nvSpPr>
          <p:cNvPr id="5" name="Содержимое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Содержимое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15.02.2023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15.02.2023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Дата 1"/>
          <p:cNvSpPr>
            <a:spLocks noGrp="1"/>
          </p:cNvSpPr>
          <p:nvPr>
            <p:ph type="dt" sz="half" idx="10"/>
          </p:nvPr>
        </p:nvSpPr>
        <p:spPr/>
        <p:txBody>
          <a:bodyPr/>
          <a:lstStyle/>
          <a:p>
            <a:fld id="{5B106E36-FD25-4E2D-B0AA-010F637433A0}" type="datetimeFigureOut">
              <a:rPr lang="ru-RU" smtClean="0"/>
              <a:pPr/>
              <a:t>15.02.2023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a:t>Образец текста</a:t>
            </a:r>
          </a:p>
        </p:txBody>
      </p:sp>
      <p:sp>
        <p:nvSpPr>
          <p:cNvPr id="4" name="Содержимое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15.02.2023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a:t>Образец заголовка</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15.02.2023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15.02.2023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15.02.2023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p>
            <a:r>
              <a:rPr kumimoji="0" lang="ru-RU"/>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5B106E36-FD25-4E2D-B0AA-010F637433A0}" type="datetimeFigureOut">
              <a:rPr lang="ru-RU" smtClean="0"/>
              <a:pPr/>
              <a:t>15.02.2023</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725C68B6-61C2-468F-89AB-4B9F7531AA68}" type="slidenum">
              <a:rPr lang="ru-RU" smtClean="0"/>
              <a:pPr/>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en.wikipedia.org/wiki/Metronidazole" TargetMode="External"/><Relationship Id="rId2" Type="http://schemas.openxmlformats.org/officeDocument/2006/relationships/hyperlink" Target="https://en.wikipedia.org/wiki/Misonidazole" TargetMode="External"/><Relationship Id="rId1" Type="http://schemas.openxmlformats.org/officeDocument/2006/relationships/slideLayout" Target="../slideLayouts/slideLayout2.xml"/><Relationship Id="rId6" Type="http://schemas.openxmlformats.org/officeDocument/2006/relationships/hyperlink" Target="https://en.wikipedia.org/wiki/Radiosensitizer" TargetMode="External"/><Relationship Id="rId5" Type="http://schemas.openxmlformats.org/officeDocument/2006/relationships/hyperlink" Target="https://en.wikipedia.org/wiki/Tirapazamine" TargetMode="External"/><Relationship Id="rId4" Type="http://schemas.openxmlformats.org/officeDocument/2006/relationships/hyperlink" Target="https://en.wikipedia.org/wiki/Cytotoxins"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gif"/><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8" Type="http://schemas.openxmlformats.org/officeDocument/2006/relationships/hyperlink" Target="https://en.wikipedia.org/wiki/Special:BookSources/978-0-7503-0860-1" TargetMode="External"/><Relationship Id="rId3" Type="http://schemas.openxmlformats.org/officeDocument/2006/relationships/hyperlink" Target="https://en.wikipedia.org/wiki/Special:BookSources/0-340-70631-7" TargetMode="External"/><Relationship Id="rId7" Type="http://schemas.openxmlformats.org/officeDocument/2006/relationships/hyperlink" Target="https://en.wikipedia.org/wiki/Taylor_&amp;_Francis" TargetMode="External"/><Relationship Id="rId2" Type="http://schemas.openxmlformats.org/officeDocument/2006/relationships/hyperlink" Target="https://en.wikipedia.org/wiki/International_Standard_Book_Number" TargetMode="External"/><Relationship Id="rId1" Type="http://schemas.openxmlformats.org/officeDocument/2006/relationships/slideLayout" Target="../slideLayouts/slideLayout2.xml"/><Relationship Id="rId6" Type="http://schemas.openxmlformats.org/officeDocument/2006/relationships/hyperlink" Target="http://www.crcpress.com/product/isbn/9780750308601" TargetMode="External"/><Relationship Id="rId5" Type="http://schemas.openxmlformats.org/officeDocument/2006/relationships/hyperlink" Target="https://en.wikipedia.org/wiki/Special:BookSources/0-387-71069-8" TargetMode="External"/><Relationship Id="rId4" Type="http://schemas.openxmlformats.org/officeDocument/2006/relationships/hyperlink" Target="https://www.springer.com/medicine/surgery/book/978-0-387-71069-3" TargetMode="External"/><Relationship Id="rId9" Type="http://schemas.openxmlformats.org/officeDocument/2006/relationships/hyperlink" Target="https://en.wikipedia.org/wiki/Special:BookSources/0-19-963315-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28728" y="1428736"/>
            <a:ext cx="7406640" cy="1472184"/>
          </a:xfrm>
        </p:spPr>
        <p:txBody>
          <a:bodyPr>
            <a:normAutofit/>
          </a:bodyPr>
          <a:lstStyle/>
          <a:p>
            <a:pPr algn="ctr"/>
            <a:r>
              <a:rPr lang="en-US" dirty="0"/>
              <a:t>Principles and Basics of Radiation Therapy</a:t>
            </a:r>
            <a:endParaRPr lang="ru-RU" dirty="0"/>
          </a:p>
        </p:txBody>
      </p:sp>
      <p:sp>
        <p:nvSpPr>
          <p:cNvPr id="3" name="Подзаголовок 2"/>
          <p:cNvSpPr>
            <a:spLocks noGrp="1"/>
          </p:cNvSpPr>
          <p:nvPr>
            <p:ph type="subTitle" idx="1"/>
          </p:nvPr>
        </p:nvSpPr>
        <p:spPr>
          <a:xfrm>
            <a:off x="1428728" y="3143248"/>
            <a:ext cx="7406640" cy="1752600"/>
          </a:xfrm>
        </p:spPr>
        <p:txBody>
          <a:bodyPr>
            <a:normAutofit fontScale="92500" lnSpcReduction="20000"/>
          </a:bodyPr>
          <a:lstStyle/>
          <a:p>
            <a:r>
              <a:rPr lang="en-US" dirty="0"/>
              <a:t>Lecturer: Ahmad </a:t>
            </a:r>
            <a:r>
              <a:rPr lang="en-US" dirty="0" err="1"/>
              <a:t>Kauk</a:t>
            </a:r>
            <a:endParaRPr lang="en-US" dirty="0"/>
          </a:p>
          <a:p>
            <a:r>
              <a:rPr lang="en-US" dirty="0"/>
              <a:t>Radiologist, </a:t>
            </a:r>
            <a:r>
              <a:rPr lang="en-US" dirty="0" err="1"/>
              <a:t>MSc</a:t>
            </a:r>
            <a:r>
              <a:rPr lang="en-US" dirty="0"/>
              <a:t>, EDIR.</a:t>
            </a:r>
          </a:p>
          <a:p>
            <a:r>
              <a:rPr lang="en-US" sz="2400" dirty="0">
                <a:latin typeface="Arial Narrow" panose="020B0606020202030204" pitchFamily="34" charset="0"/>
              </a:rPr>
              <a:t>Teaching assistant at Department </a:t>
            </a:r>
            <a:r>
              <a:rPr lang="en-US" sz="2400" dirty="0">
                <a:solidFill>
                  <a:schemeClr val="tx1"/>
                </a:solidFill>
                <a:latin typeface="Arial Narrow" panose="020B0606020202030204" pitchFamily="34" charset="0"/>
                <a:cs typeface="Times New Roman" panose="02020603050405020304" pitchFamily="18" charset="0"/>
              </a:rPr>
              <a:t>of Radiation Diagnostics, Therapy, Medicine and Oncology</a:t>
            </a:r>
          </a:p>
          <a:p>
            <a:r>
              <a:rPr lang="en-US" sz="2400" dirty="0">
                <a:solidFill>
                  <a:schemeClr val="tx1"/>
                </a:solidFill>
                <a:latin typeface="Arial Narrow" panose="020B0606020202030204" pitchFamily="34" charset="0"/>
                <a:cs typeface="Times New Roman" panose="02020603050405020304" pitchFamily="18" charset="0"/>
              </a:rPr>
              <a:t>Odesa National Medical University</a:t>
            </a:r>
            <a:endParaRPr lang="uk-UA" sz="2400" dirty="0">
              <a:solidFill>
                <a:schemeClr val="tx1"/>
              </a:solidFill>
              <a:latin typeface="Arial Narrow" panose="020B0606020202030204" pitchFamily="34" charset="0"/>
              <a:cs typeface="Times New Roman" panose="02020603050405020304" pitchFamily="18" charset="0"/>
            </a:endParaRPr>
          </a:p>
          <a:p>
            <a:endParaRPr lang="uk-UA" sz="2800" b="1" dirty="0">
              <a:solidFill>
                <a:srgbClr val="FFC000"/>
              </a:solidFill>
              <a:latin typeface="Times New Roman" panose="02020603050405020304" pitchFamily="18" charset="0"/>
              <a:cs typeface="Times New Roman" panose="02020603050405020304" pitchFamily="18" charset="0"/>
            </a:endParaRPr>
          </a:p>
          <a:p>
            <a:endParaRPr lang="ru-RU" dirty="0"/>
          </a:p>
        </p:txBody>
      </p:sp>
      <p:sp>
        <p:nvSpPr>
          <p:cNvPr id="4" name="TextBox 3">
            <a:extLst>
              <a:ext uri="{FF2B5EF4-FFF2-40B4-BE49-F238E27FC236}">
                <a16:creationId xmlns:a16="http://schemas.microsoft.com/office/drawing/2014/main" id="{B60DEB11-6CDD-446C-BF7B-1A2247DDE79F}"/>
              </a:ext>
            </a:extLst>
          </p:cNvPr>
          <p:cNvSpPr txBox="1"/>
          <p:nvPr/>
        </p:nvSpPr>
        <p:spPr>
          <a:xfrm>
            <a:off x="3923928" y="5805264"/>
            <a:ext cx="1584176" cy="369332"/>
          </a:xfrm>
          <a:prstGeom prst="rect">
            <a:avLst/>
          </a:prstGeom>
          <a:noFill/>
        </p:spPr>
        <p:txBody>
          <a:bodyPr wrap="square" rtlCol="0">
            <a:spAutoFit/>
          </a:bodyPr>
          <a:lstStyle/>
          <a:p>
            <a:r>
              <a:rPr lang="en-US" dirty="0">
                <a:latin typeface="Arial Narrow" panose="020B0606020202030204" pitchFamily="34" charset="0"/>
                <a:cs typeface="Times New Roman" panose="02020603050405020304" pitchFamily="18" charset="0"/>
              </a:rPr>
              <a:t>Odesa  </a:t>
            </a:r>
            <a:endParaRPr lang="uk-UA"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Radiation therapy	</a:t>
            </a:r>
            <a:endParaRPr lang="ru-RU" dirty="0"/>
          </a:p>
        </p:txBody>
      </p:sp>
      <p:sp>
        <p:nvSpPr>
          <p:cNvPr id="3" name="Содержимое 2"/>
          <p:cNvSpPr>
            <a:spLocks noGrp="1"/>
          </p:cNvSpPr>
          <p:nvPr>
            <p:ph idx="1"/>
          </p:nvPr>
        </p:nvSpPr>
        <p:spPr/>
        <p:txBody>
          <a:bodyPr/>
          <a:lstStyle/>
          <a:p>
            <a:r>
              <a:rPr lang="en-US" b="1" dirty="0"/>
              <a:t>Radiation therapy</a:t>
            </a:r>
            <a:r>
              <a:rPr lang="en-US" dirty="0"/>
              <a:t> or </a:t>
            </a:r>
            <a:r>
              <a:rPr lang="en-US" b="1" dirty="0"/>
              <a:t>radiotherapy</a:t>
            </a:r>
            <a:r>
              <a:rPr lang="en-US" dirty="0"/>
              <a:t>, often abbreviated </a:t>
            </a:r>
            <a:r>
              <a:rPr lang="en-US" b="1" dirty="0"/>
              <a:t>RT</a:t>
            </a:r>
            <a:r>
              <a:rPr lang="en-US" dirty="0"/>
              <a:t>, </a:t>
            </a:r>
            <a:r>
              <a:rPr lang="en-US" b="1" dirty="0" err="1"/>
              <a:t>RTx</a:t>
            </a:r>
            <a:r>
              <a:rPr lang="en-US" dirty="0"/>
              <a:t>, or </a:t>
            </a:r>
            <a:r>
              <a:rPr lang="en-US" b="1" dirty="0"/>
              <a:t>XRT</a:t>
            </a:r>
            <a:r>
              <a:rPr lang="en-US" dirty="0"/>
              <a:t>, is therapy using ionizing radiation, generally as part of cancer treatment to control or kill malignant cells and today most of it is delivered by a linear accelerator.</a:t>
            </a: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Radiation therapy	</a:t>
            </a:r>
            <a:endParaRPr lang="ru-RU" dirty="0"/>
          </a:p>
        </p:txBody>
      </p:sp>
      <p:sp>
        <p:nvSpPr>
          <p:cNvPr id="4" name="Содержимое 3"/>
          <p:cNvSpPr>
            <a:spLocks noGrp="1"/>
          </p:cNvSpPr>
          <p:nvPr>
            <p:ph idx="1"/>
          </p:nvPr>
        </p:nvSpPr>
        <p:spPr/>
        <p:txBody>
          <a:bodyPr>
            <a:normAutofit lnSpcReduction="10000"/>
          </a:bodyPr>
          <a:lstStyle/>
          <a:p>
            <a:pPr algn="just">
              <a:buNone/>
            </a:pPr>
            <a:r>
              <a:rPr lang="en-US" dirty="0"/>
              <a:t>Structure of presentation:</a:t>
            </a:r>
          </a:p>
          <a:p>
            <a:pPr algn="just"/>
            <a:r>
              <a:rPr lang="en-US" dirty="0"/>
              <a:t>WHAT?</a:t>
            </a:r>
          </a:p>
          <a:p>
            <a:pPr algn="just"/>
            <a:r>
              <a:rPr lang="en-US" dirty="0"/>
              <a:t>WHEN?</a:t>
            </a:r>
          </a:p>
          <a:p>
            <a:pPr algn="just"/>
            <a:r>
              <a:rPr lang="en-US" dirty="0"/>
              <a:t>HOW?</a:t>
            </a:r>
          </a:p>
          <a:p>
            <a:pPr algn="just">
              <a:buNone/>
            </a:pPr>
            <a:endParaRPr lang="en-US" dirty="0"/>
          </a:p>
          <a:p>
            <a:pPr algn="just"/>
            <a:endParaRPr lang="en-US" dirty="0"/>
          </a:p>
          <a:p>
            <a:pPr algn="just"/>
            <a:r>
              <a:rPr lang="en-US" dirty="0"/>
              <a:t>WHEN?</a:t>
            </a:r>
          </a:p>
          <a:p>
            <a:pPr algn="just"/>
            <a:r>
              <a:rPr lang="en-US" dirty="0"/>
              <a:t>HOW?</a:t>
            </a:r>
          </a:p>
          <a:p>
            <a:pPr algn="just"/>
            <a:r>
              <a:rPr lang="en-US" dirty="0"/>
              <a:t>WHAT?</a:t>
            </a:r>
          </a:p>
          <a:p>
            <a:pPr algn="just">
              <a:buNone/>
            </a:pPr>
            <a:endParaRPr lang="ru-RU" dirty="0"/>
          </a:p>
        </p:txBody>
      </p:sp>
      <p:sp>
        <p:nvSpPr>
          <p:cNvPr id="5" name="Стрелка вниз 4"/>
          <p:cNvSpPr/>
          <p:nvPr/>
        </p:nvSpPr>
        <p:spPr>
          <a:xfrm>
            <a:off x="2071670" y="3643314"/>
            <a:ext cx="642942" cy="64294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Radiation therapy	</a:t>
            </a:r>
            <a:endParaRPr lang="ru-RU" dirty="0"/>
          </a:p>
        </p:txBody>
      </p:sp>
      <p:sp>
        <p:nvSpPr>
          <p:cNvPr id="4" name="Содержимое 3"/>
          <p:cNvSpPr>
            <a:spLocks noGrp="1"/>
          </p:cNvSpPr>
          <p:nvPr>
            <p:ph idx="1"/>
          </p:nvPr>
        </p:nvSpPr>
        <p:spPr/>
        <p:txBody>
          <a:bodyPr/>
          <a:lstStyle/>
          <a:p>
            <a:pPr>
              <a:buNone/>
            </a:pPr>
            <a:r>
              <a:rPr lang="en-US" dirty="0"/>
              <a:t>Historically, the three main divisions of radiation therapy are:</a:t>
            </a:r>
          </a:p>
          <a:p>
            <a:r>
              <a:rPr lang="en-US" dirty="0"/>
              <a:t> external beam radiation therapy (EBRT or XRT) or </a:t>
            </a:r>
            <a:r>
              <a:rPr lang="en-US" dirty="0" err="1"/>
              <a:t>teletherapy</a:t>
            </a:r>
            <a:endParaRPr lang="en-US" dirty="0"/>
          </a:p>
          <a:p>
            <a:r>
              <a:rPr lang="en-US" dirty="0" err="1"/>
              <a:t>brachytherapy</a:t>
            </a:r>
            <a:r>
              <a:rPr lang="en-US" dirty="0"/>
              <a:t> or </a:t>
            </a:r>
            <a:r>
              <a:rPr lang="en-US" b="1" dirty="0"/>
              <a:t>sealed source </a:t>
            </a:r>
            <a:r>
              <a:rPr lang="en-US" dirty="0"/>
              <a:t>radiation therapy</a:t>
            </a:r>
          </a:p>
          <a:p>
            <a:r>
              <a:rPr lang="en-US" dirty="0"/>
              <a:t>systemic radioisotope therapy or </a:t>
            </a:r>
            <a:r>
              <a:rPr lang="en-US" b="1" dirty="0"/>
              <a:t>unsealed source </a:t>
            </a:r>
            <a:r>
              <a:rPr lang="en-US" dirty="0"/>
              <a:t>radiotherapy.</a:t>
            </a:r>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Radiation therapy	</a:t>
            </a:r>
            <a:endParaRPr lang="ru-RU" dirty="0"/>
          </a:p>
        </p:txBody>
      </p:sp>
      <p:sp>
        <p:nvSpPr>
          <p:cNvPr id="4" name="Содержимое 3"/>
          <p:cNvSpPr>
            <a:spLocks noGrp="1"/>
          </p:cNvSpPr>
          <p:nvPr>
            <p:ph idx="1"/>
          </p:nvPr>
        </p:nvSpPr>
        <p:spPr/>
        <p:txBody>
          <a:bodyPr>
            <a:normAutofit fontScale="92500" lnSpcReduction="10000"/>
          </a:bodyPr>
          <a:lstStyle/>
          <a:p>
            <a:pPr algn="just">
              <a:buNone/>
            </a:pPr>
            <a:r>
              <a:rPr lang="en-US" dirty="0"/>
              <a:t>The differences relate to the position of the radiation source: </a:t>
            </a:r>
          </a:p>
          <a:p>
            <a:pPr algn="just"/>
            <a:r>
              <a:rPr lang="en-US" dirty="0"/>
              <a:t>In external beam radiation therapy the radiation source is located outside the body</a:t>
            </a:r>
          </a:p>
          <a:p>
            <a:pPr algn="just"/>
            <a:r>
              <a:rPr lang="en-US" dirty="0"/>
              <a:t>In </a:t>
            </a:r>
            <a:r>
              <a:rPr lang="en-US" dirty="0" err="1"/>
              <a:t>brachytherapy</a:t>
            </a:r>
            <a:r>
              <a:rPr lang="en-US" dirty="0"/>
              <a:t> the sealed radioactive source is placed precisely in the area under treatment</a:t>
            </a:r>
          </a:p>
          <a:p>
            <a:pPr algn="just"/>
            <a:r>
              <a:rPr lang="en-US" dirty="0"/>
              <a:t>In systemic radioisotope therapy radioisotopes are given by infusion or oral ingestion</a:t>
            </a:r>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Radiation therapy	</a:t>
            </a:r>
            <a:endParaRPr lang="ru-RU" dirty="0"/>
          </a:p>
        </p:txBody>
      </p:sp>
      <p:sp>
        <p:nvSpPr>
          <p:cNvPr id="4" name="Содержимое 3"/>
          <p:cNvSpPr>
            <a:spLocks noGrp="1"/>
          </p:cNvSpPr>
          <p:nvPr>
            <p:ph idx="1"/>
          </p:nvPr>
        </p:nvSpPr>
        <p:spPr/>
        <p:txBody>
          <a:bodyPr>
            <a:normAutofit/>
          </a:bodyPr>
          <a:lstStyle/>
          <a:p>
            <a:pPr algn="just">
              <a:buNone/>
            </a:pPr>
            <a:r>
              <a:rPr lang="en-US" dirty="0"/>
              <a:t>The treatment regimens could be:</a:t>
            </a:r>
          </a:p>
          <a:p>
            <a:pPr algn="just"/>
            <a:r>
              <a:rPr lang="en-US" dirty="0"/>
              <a:t>with intent to cure </a:t>
            </a:r>
            <a:r>
              <a:rPr lang="en-US" b="1" dirty="0"/>
              <a:t>- "curative" </a:t>
            </a:r>
          </a:p>
          <a:p>
            <a:pPr algn="just"/>
            <a:r>
              <a:rPr lang="en-US" b="1" dirty="0"/>
              <a:t>Adjuvant</a:t>
            </a:r>
            <a:r>
              <a:rPr lang="en-US" dirty="0"/>
              <a:t> if delivered in association with surgery or chemotherapy, or </a:t>
            </a:r>
            <a:r>
              <a:rPr lang="en-US" b="1" dirty="0" err="1"/>
              <a:t>neoadjuvant</a:t>
            </a:r>
            <a:r>
              <a:rPr lang="en-US" dirty="0"/>
              <a:t> if precedes other treatments;</a:t>
            </a:r>
          </a:p>
          <a:p>
            <a:pPr algn="just"/>
            <a:r>
              <a:rPr lang="en-US" b="1" dirty="0"/>
              <a:t>Palliative </a:t>
            </a:r>
            <a:r>
              <a:rPr lang="en-US" dirty="0"/>
              <a:t>- cure is not possible and the aim is local disease control or symptomatic relief</a:t>
            </a:r>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Radiation therapy	</a:t>
            </a:r>
            <a:endParaRPr lang="ru-RU" dirty="0"/>
          </a:p>
        </p:txBody>
      </p:sp>
      <p:sp>
        <p:nvSpPr>
          <p:cNvPr id="4" name="Содержимое 3"/>
          <p:cNvSpPr>
            <a:spLocks noGrp="1"/>
          </p:cNvSpPr>
          <p:nvPr>
            <p:ph idx="1"/>
          </p:nvPr>
        </p:nvSpPr>
        <p:spPr/>
        <p:txBody>
          <a:bodyPr>
            <a:normAutofit/>
          </a:bodyPr>
          <a:lstStyle/>
          <a:p>
            <a:pPr algn="just"/>
            <a:r>
              <a:rPr lang="en-US" dirty="0"/>
              <a:t>Primary application is treatment of malignant tumors</a:t>
            </a:r>
          </a:p>
          <a:p>
            <a:pPr algn="just"/>
            <a:r>
              <a:rPr lang="en-US" dirty="0"/>
              <a:t>The precise treatment intent will depend on the tumor type, location, and stage, as well as the general health of the patient.</a:t>
            </a:r>
          </a:p>
          <a:p>
            <a:pPr algn="just"/>
            <a:r>
              <a:rPr lang="en-US" dirty="0"/>
              <a:t>The subspecialty of oncology concerned with radiotherapy is called </a:t>
            </a:r>
            <a:r>
              <a:rPr lang="en-US" b="1" dirty="0"/>
              <a:t>radiation oncology</a:t>
            </a:r>
            <a:endParaRPr lang="en-US" dirty="0"/>
          </a:p>
          <a:p>
            <a:pPr algn="just"/>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Radiation therapy	</a:t>
            </a:r>
            <a:endParaRPr lang="ru-RU" dirty="0"/>
          </a:p>
        </p:txBody>
      </p:sp>
      <p:sp>
        <p:nvSpPr>
          <p:cNvPr id="4" name="Содержимое 3"/>
          <p:cNvSpPr>
            <a:spLocks noGrp="1"/>
          </p:cNvSpPr>
          <p:nvPr>
            <p:ph idx="1"/>
          </p:nvPr>
        </p:nvSpPr>
        <p:spPr/>
        <p:txBody>
          <a:bodyPr>
            <a:normAutofit fontScale="92500" lnSpcReduction="20000"/>
          </a:bodyPr>
          <a:lstStyle/>
          <a:p>
            <a:pPr algn="just"/>
            <a:r>
              <a:rPr lang="en-US" dirty="0"/>
              <a:t>Can have applications in non-malignant states:</a:t>
            </a:r>
          </a:p>
          <a:p>
            <a:pPr algn="just"/>
            <a:r>
              <a:rPr lang="en-US" dirty="0" err="1"/>
              <a:t>Dupuytren’s</a:t>
            </a:r>
            <a:r>
              <a:rPr lang="en-US" dirty="0"/>
              <a:t> disease and </a:t>
            </a:r>
            <a:r>
              <a:rPr lang="en-US" dirty="0" err="1"/>
              <a:t>Ledderhose</a:t>
            </a:r>
            <a:r>
              <a:rPr lang="en-US" dirty="0"/>
              <a:t> disease, plantar fasciitis, trigeminal neuralgia, acoustic </a:t>
            </a:r>
            <a:r>
              <a:rPr lang="en-US" dirty="0" err="1"/>
              <a:t>neuromas</a:t>
            </a:r>
            <a:r>
              <a:rPr lang="en-US" dirty="0"/>
              <a:t>, severe thyroid eye disease,  </a:t>
            </a:r>
            <a:r>
              <a:rPr lang="en-US" dirty="0" err="1"/>
              <a:t>pterygium</a:t>
            </a:r>
            <a:r>
              <a:rPr lang="en-US" dirty="0"/>
              <a:t>, pigmented </a:t>
            </a:r>
            <a:r>
              <a:rPr lang="en-US" dirty="0" err="1"/>
              <a:t>villonodular</a:t>
            </a:r>
            <a:r>
              <a:rPr lang="en-US" dirty="0"/>
              <a:t> </a:t>
            </a:r>
            <a:r>
              <a:rPr lang="en-US" dirty="0" err="1"/>
              <a:t>synovitis</a:t>
            </a:r>
            <a:r>
              <a:rPr lang="en-US" dirty="0"/>
              <a:t>, prevention of </a:t>
            </a:r>
            <a:r>
              <a:rPr lang="en-US" dirty="0" err="1"/>
              <a:t>keloid</a:t>
            </a:r>
            <a:r>
              <a:rPr lang="en-US" dirty="0"/>
              <a:t> scar growth, vascular </a:t>
            </a:r>
            <a:r>
              <a:rPr lang="en-US" dirty="0" err="1"/>
              <a:t>restenosis</a:t>
            </a:r>
            <a:r>
              <a:rPr lang="en-US" dirty="0"/>
              <a:t>, and </a:t>
            </a:r>
            <a:r>
              <a:rPr lang="en-US" dirty="0" err="1"/>
              <a:t>heterotopic</a:t>
            </a:r>
            <a:r>
              <a:rPr lang="en-US" dirty="0"/>
              <a:t> </a:t>
            </a:r>
            <a:r>
              <a:rPr lang="en-US" dirty="0" err="1"/>
              <a:t>occification</a:t>
            </a:r>
            <a:r>
              <a:rPr lang="en-US" dirty="0"/>
              <a:t>. </a:t>
            </a:r>
          </a:p>
          <a:p>
            <a:pPr algn="just"/>
            <a:r>
              <a:rPr lang="en-US" dirty="0"/>
              <a:t>The use of radiation therapy in non-malignant conditions is limited partly by worries about the risk of radiation-induced cancers.</a:t>
            </a:r>
          </a:p>
          <a:p>
            <a:pPr algn="just"/>
            <a:endParaRPr lang="en-US" dirty="0"/>
          </a:p>
          <a:p>
            <a:pPr algn="just">
              <a:buNone/>
            </a:pPr>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57290" y="2071678"/>
            <a:ext cx="7498080" cy="1143000"/>
          </a:xfrm>
        </p:spPr>
        <p:txBody>
          <a:bodyPr>
            <a:normAutofit/>
          </a:bodyPr>
          <a:lstStyle/>
          <a:p>
            <a:r>
              <a:rPr lang="en-US" b="1" dirty="0"/>
              <a:t>Mechanism of action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Radiation therapy	</a:t>
            </a:r>
            <a:endParaRPr lang="ru-RU" dirty="0"/>
          </a:p>
        </p:txBody>
      </p:sp>
      <p:sp>
        <p:nvSpPr>
          <p:cNvPr id="4" name="Содержимое 3"/>
          <p:cNvSpPr>
            <a:spLocks noGrp="1"/>
          </p:cNvSpPr>
          <p:nvPr>
            <p:ph idx="1"/>
          </p:nvPr>
        </p:nvSpPr>
        <p:spPr/>
        <p:txBody>
          <a:bodyPr>
            <a:normAutofit fontScale="92500" lnSpcReduction="20000"/>
          </a:bodyPr>
          <a:lstStyle/>
          <a:p>
            <a:pPr algn="just"/>
            <a:r>
              <a:rPr lang="en-US" dirty="0"/>
              <a:t>Radiation therapy works by damaging the DNA of cancerous cells. </a:t>
            </a:r>
          </a:p>
          <a:p>
            <a:pPr algn="just"/>
            <a:r>
              <a:rPr lang="en-US" dirty="0"/>
              <a:t>DNA damage is attributed to either direct or indirect ionization of the atoms which make up the DNA chain.</a:t>
            </a:r>
          </a:p>
          <a:p>
            <a:pPr algn="just"/>
            <a:r>
              <a:rPr lang="en-US" dirty="0"/>
              <a:t> Indirect ionization is a predominant effect of </a:t>
            </a:r>
            <a:r>
              <a:rPr lang="en-US" b="1" dirty="0"/>
              <a:t>photon therapy </a:t>
            </a:r>
            <a:r>
              <a:rPr lang="en-US" dirty="0"/>
              <a:t>and happens as a result of the ionization of water, forming free radicals, notably hydroxyl radicals, which then damage the DNA.</a:t>
            </a:r>
          </a:p>
          <a:p>
            <a:pPr algn="just"/>
            <a:r>
              <a:rPr lang="en-US" dirty="0"/>
              <a:t>Direct ionization is the main effect of </a:t>
            </a:r>
            <a:r>
              <a:rPr lang="en-US" b="1" dirty="0"/>
              <a:t>charged particles. </a:t>
            </a:r>
          </a:p>
          <a:p>
            <a:pPr algn="just"/>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Radiation therapy	</a:t>
            </a:r>
            <a:endParaRPr lang="ru-RU" dirty="0"/>
          </a:p>
        </p:txBody>
      </p:sp>
      <p:sp>
        <p:nvSpPr>
          <p:cNvPr id="4" name="Содержимое 3"/>
          <p:cNvSpPr>
            <a:spLocks noGrp="1"/>
          </p:cNvSpPr>
          <p:nvPr>
            <p:ph idx="1"/>
          </p:nvPr>
        </p:nvSpPr>
        <p:spPr/>
        <p:txBody>
          <a:bodyPr>
            <a:normAutofit fontScale="85000" lnSpcReduction="10000"/>
          </a:bodyPr>
          <a:lstStyle/>
          <a:p>
            <a:pPr algn="just"/>
            <a:r>
              <a:rPr lang="en-US" dirty="0"/>
              <a:t>Cells have mechanisms for repairing single-strand DNA damage and double-stranded DNA damage. </a:t>
            </a:r>
          </a:p>
          <a:p>
            <a:pPr algn="just"/>
            <a:r>
              <a:rPr lang="en-US" dirty="0"/>
              <a:t>However, double-stranded DNA breaks are much more difficult to repair, and can lead to dramatic chromosomal abnormalities and genetic deletions. </a:t>
            </a:r>
          </a:p>
          <a:p>
            <a:pPr algn="just"/>
            <a:r>
              <a:rPr lang="en-US" dirty="0"/>
              <a:t>Targeting double-stranded breaks increases the probability that cells will undergo cell death. </a:t>
            </a:r>
          </a:p>
          <a:p>
            <a:pPr algn="just"/>
            <a:r>
              <a:rPr lang="en-US" dirty="0"/>
              <a:t>Cancer cells are generally less differentiated and more stem cell-like; they reproduce more than most healthy differentiated cells, and have a diminished ability to repair sub-lethal damage. </a:t>
            </a:r>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Radiation therapy	</a:t>
            </a:r>
            <a:endParaRPr lang="ru-RU" dirty="0"/>
          </a:p>
        </p:txBody>
      </p:sp>
      <p:sp>
        <p:nvSpPr>
          <p:cNvPr id="4" name="Содержимое 3"/>
          <p:cNvSpPr>
            <a:spLocks noGrp="1"/>
          </p:cNvSpPr>
          <p:nvPr>
            <p:ph idx="1"/>
          </p:nvPr>
        </p:nvSpPr>
        <p:spPr/>
        <p:txBody>
          <a:bodyPr>
            <a:normAutofit fontScale="55000" lnSpcReduction="20000"/>
          </a:bodyPr>
          <a:lstStyle/>
          <a:p>
            <a:pPr algn="just"/>
            <a:r>
              <a:rPr lang="en-US" dirty="0"/>
              <a:t>One of the major limitations of photon radiation therapy is that the cells of solid tumors might become deficient in oxygen. </a:t>
            </a:r>
          </a:p>
          <a:p>
            <a:pPr algn="just"/>
            <a:r>
              <a:rPr lang="en-US" dirty="0"/>
              <a:t>Solid tumors can outgrow their blood supply, causing a low-oxygen state known as hypoxia. </a:t>
            </a:r>
          </a:p>
          <a:p>
            <a:pPr algn="just"/>
            <a:r>
              <a:rPr lang="en-US" dirty="0"/>
              <a:t>Oxygen is a potent </a:t>
            </a:r>
            <a:r>
              <a:rPr lang="en-US" b="1" dirty="0" err="1"/>
              <a:t>radiosensitizer</a:t>
            </a:r>
            <a:r>
              <a:rPr lang="en-US" dirty="0"/>
              <a:t>, increasing the effectiveness of a given dose of radiation by forming DNA-damaging free radicals.</a:t>
            </a:r>
          </a:p>
          <a:p>
            <a:pPr algn="just"/>
            <a:r>
              <a:rPr lang="en-US" dirty="0"/>
              <a:t> Tumor cells in a hypoxic environment may be as much as 2 to 3 times more resistant to radiation damage than those in a normal oxygen environment.</a:t>
            </a:r>
            <a:r>
              <a:rPr lang="en-US" baseline="30000" dirty="0"/>
              <a:t> </a:t>
            </a:r>
          </a:p>
          <a:p>
            <a:pPr algn="just"/>
            <a:r>
              <a:rPr lang="en-US" dirty="0"/>
              <a:t>Much research has been devoted to overcoming hypoxia including the use of high pressure oxygen tanks, hyperthermia therapy (heat therapy which dilates blood vessels to the tumor site), blood substitutes that carry increased oxygen, hypoxic cell </a:t>
            </a:r>
            <a:r>
              <a:rPr lang="en-US" dirty="0" err="1"/>
              <a:t>radiosensitizer</a:t>
            </a:r>
            <a:r>
              <a:rPr lang="en-US" dirty="0"/>
              <a:t> drugs such as </a:t>
            </a:r>
            <a:r>
              <a:rPr lang="en-US" dirty="0" err="1">
                <a:hlinkClick r:id="rId2" tooltip="Misonidazole"/>
              </a:rPr>
              <a:t>misonidazole</a:t>
            </a:r>
            <a:r>
              <a:rPr lang="en-US" dirty="0"/>
              <a:t> and </a:t>
            </a:r>
            <a:r>
              <a:rPr lang="en-US" dirty="0" err="1">
                <a:hlinkClick r:id="rId3" tooltip="Metronidazole"/>
              </a:rPr>
              <a:t>metronidazole</a:t>
            </a:r>
            <a:r>
              <a:rPr lang="en-US" dirty="0"/>
              <a:t>, and hypoxic </a:t>
            </a:r>
            <a:r>
              <a:rPr lang="en-US" dirty="0" err="1">
                <a:hlinkClick r:id="rId4" tooltip="Cytotoxins"/>
              </a:rPr>
              <a:t>cytotoxins</a:t>
            </a:r>
            <a:r>
              <a:rPr lang="en-US" dirty="0"/>
              <a:t> (tissue poisons), such as </a:t>
            </a:r>
            <a:r>
              <a:rPr lang="en-US" dirty="0" err="1">
                <a:hlinkClick r:id="rId5" tooltip="Tirapazamine"/>
              </a:rPr>
              <a:t>tirapazamine</a:t>
            </a:r>
            <a:r>
              <a:rPr lang="en-US" dirty="0"/>
              <a:t>. </a:t>
            </a:r>
          </a:p>
          <a:p>
            <a:pPr algn="just"/>
            <a:r>
              <a:rPr lang="en-US" dirty="0"/>
              <a:t>Newer research approaches are currently being studied, including preclinical and clinical investigations into the use of an oxygen diffusion-enhancing compound such as trans sodium </a:t>
            </a:r>
            <a:r>
              <a:rPr lang="en-US" dirty="0" err="1"/>
              <a:t>crocetinate</a:t>
            </a:r>
            <a:r>
              <a:rPr lang="en-US" dirty="0"/>
              <a:t> (TSC) as a </a:t>
            </a:r>
            <a:r>
              <a:rPr lang="en-US" dirty="0" err="1">
                <a:hlinkClick r:id="rId6" tooltip="Radiosensitizer"/>
              </a:rPr>
              <a:t>radiosensitizer</a:t>
            </a:r>
            <a:r>
              <a:rPr lang="en-US" dirty="0"/>
              <a:t>.</a:t>
            </a:r>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Radiation therapy	</a:t>
            </a:r>
            <a:endParaRPr lang="ru-RU" dirty="0"/>
          </a:p>
        </p:txBody>
      </p:sp>
      <p:sp>
        <p:nvSpPr>
          <p:cNvPr id="4" name="Содержимое 3"/>
          <p:cNvSpPr>
            <a:spLocks noGrp="1"/>
          </p:cNvSpPr>
          <p:nvPr>
            <p:ph idx="1"/>
          </p:nvPr>
        </p:nvSpPr>
        <p:spPr/>
        <p:txBody>
          <a:bodyPr>
            <a:normAutofit fontScale="77500" lnSpcReduction="20000"/>
          </a:bodyPr>
          <a:lstStyle/>
          <a:p>
            <a:pPr algn="just"/>
            <a:r>
              <a:rPr lang="en-US" dirty="0"/>
              <a:t>Charged particles such as protons can cause direct damage to cancer cell DNA through high-LET (linear energy transfer) and have an antitumor effect independent of tumor oxygen supply because these particles act mostly via direct energy transfer usually causing double-stranded DNA breaks. </a:t>
            </a:r>
          </a:p>
          <a:p>
            <a:pPr algn="just"/>
            <a:r>
              <a:rPr lang="en-US" dirty="0"/>
              <a:t>Due to their relatively large mass, protons and other charged particles have little lateral side scatter in the tissue—the beam does not broaden much, stays focused on the tumor shape, and delivers small dose side-effects to surrounding tissue. </a:t>
            </a:r>
          </a:p>
          <a:p>
            <a:pPr algn="just"/>
            <a:r>
              <a:rPr lang="en-US" dirty="0"/>
              <a:t>They also more precisely target the tumor using the Bragg peak effect. </a:t>
            </a:r>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Radiation therapy	</a:t>
            </a:r>
            <a:endParaRPr lang="ru-RU" dirty="0"/>
          </a:p>
        </p:txBody>
      </p:sp>
      <p:sp>
        <p:nvSpPr>
          <p:cNvPr id="4" name="Содержимое 3"/>
          <p:cNvSpPr>
            <a:spLocks noGrp="1"/>
          </p:cNvSpPr>
          <p:nvPr>
            <p:ph idx="1"/>
          </p:nvPr>
        </p:nvSpPr>
        <p:spPr/>
        <p:txBody>
          <a:bodyPr>
            <a:noAutofit/>
          </a:bodyPr>
          <a:lstStyle/>
          <a:p>
            <a:r>
              <a:rPr lang="en-US" sz="1600" dirty="0"/>
              <a:t>The response of a cancer to radiation is described by its </a:t>
            </a:r>
            <a:r>
              <a:rPr lang="en-US" sz="1600" b="1" dirty="0" err="1"/>
              <a:t>radiosensitivity</a:t>
            </a:r>
            <a:r>
              <a:rPr lang="en-US" sz="1600" b="1" dirty="0"/>
              <a:t>. </a:t>
            </a:r>
          </a:p>
          <a:p>
            <a:r>
              <a:rPr lang="en-US" sz="1600" dirty="0"/>
              <a:t>Highly radiosensitive cancer cells are rapidly killed by modest doses of radiation. These include </a:t>
            </a:r>
            <a:r>
              <a:rPr lang="en-US" sz="1600" dirty="0" err="1"/>
              <a:t>leukemias</a:t>
            </a:r>
            <a:r>
              <a:rPr lang="en-US" sz="1600" dirty="0"/>
              <a:t>, most lymphomas and germ cell tumors. </a:t>
            </a:r>
          </a:p>
          <a:p>
            <a:r>
              <a:rPr lang="en-US" sz="1600" dirty="0"/>
              <a:t>The majority of epithelial cancers are only moderately radiosensitive, and require a significantly higher dose of radiation (60-70 </a:t>
            </a:r>
            <a:r>
              <a:rPr lang="en-US" sz="1600" dirty="0" err="1"/>
              <a:t>Gy</a:t>
            </a:r>
            <a:r>
              <a:rPr lang="en-US" sz="1600" dirty="0"/>
              <a:t>) to achieve a radical cure. </a:t>
            </a:r>
          </a:p>
          <a:p>
            <a:r>
              <a:rPr lang="en-US" sz="1600" dirty="0"/>
              <a:t>Some types of cancer are notably </a:t>
            </a:r>
            <a:r>
              <a:rPr lang="en-US" sz="1600" dirty="0" err="1"/>
              <a:t>radioresistant</a:t>
            </a:r>
            <a:r>
              <a:rPr lang="en-US" sz="1600" dirty="0"/>
              <a:t>, that is, much higher doses are required to produce a radical cure than may be safe in clinical practice. Renal cell cancer and melanoma are generally considered to be </a:t>
            </a:r>
            <a:r>
              <a:rPr lang="en-US" sz="1600" dirty="0" err="1"/>
              <a:t>radioresistant</a:t>
            </a:r>
            <a:r>
              <a:rPr lang="en-US" sz="1600" dirty="0"/>
              <a:t> but radiation therapy is still a palliative option for many patients with metastatic melanoma. </a:t>
            </a:r>
          </a:p>
          <a:p>
            <a:r>
              <a:rPr lang="en-US" sz="1600" dirty="0"/>
              <a:t>It is important to distinguish the </a:t>
            </a:r>
            <a:r>
              <a:rPr lang="en-US" sz="1600" dirty="0" err="1"/>
              <a:t>radiosensitivity</a:t>
            </a:r>
            <a:r>
              <a:rPr lang="en-US" sz="1600" dirty="0"/>
              <a:t> of a particular tumor, which to some extent is a laboratory measure, from the radiation "curability" of a cancer in actual clinical practice. For example, </a:t>
            </a:r>
            <a:r>
              <a:rPr lang="en-US" sz="1600" dirty="0" err="1"/>
              <a:t>leukemias</a:t>
            </a:r>
            <a:r>
              <a:rPr lang="en-US" sz="1600" dirty="0"/>
              <a:t> are not generally curable with radiation therapy, because they are disseminated through the body.</a:t>
            </a:r>
          </a:p>
          <a:p>
            <a:r>
              <a:rPr lang="en-US" sz="1600" dirty="0"/>
              <a:t>Metastatic cancers are generally incurable with radiation therapy because it is not possible to treat the whole body.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57290" y="2071678"/>
            <a:ext cx="7498080" cy="1143000"/>
          </a:xfrm>
        </p:spPr>
        <p:txBody>
          <a:bodyPr>
            <a:normAutofit/>
          </a:bodyPr>
          <a:lstStyle/>
          <a:p>
            <a:r>
              <a:rPr lang="en-US" b="1" dirty="0"/>
              <a:t>Dose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Radiation therapy	</a:t>
            </a:r>
            <a:endParaRPr lang="ru-RU" dirty="0"/>
          </a:p>
        </p:txBody>
      </p:sp>
      <p:sp>
        <p:nvSpPr>
          <p:cNvPr id="4" name="Содержимое 3"/>
          <p:cNvSpPr>
            <a:spLocks noGrp="1"/>
          </p:cNvSpPr>
          <p:nvPr>
            <p:ph idx="1"/>
          </p:nvPr>
        </p:nvSpPr>
        <p:spPr/>
        <p:txBody>
          <a:bodyPr>
            <a:normAutofit fontScale="70000" lnSpcReduction="20000"/>
          </a:bodyPr>
          <a:lstStyle/>
          <a:p>
            <a:pPr algn="just"/>
            <a:r>
              <a:rPr lang="en-US" dirty="0"/>
              <a:t>The amount of radiation used in photon radiation therapy is measured in gray (</a:t>
            </a:r>
            <a:r>
              <a:rPr lang="en-US" dirty="0" err="1"/>
              <a:t>Gy</a:t>
            </a:r>
            <a:r>
              <a:rPr lang="en-US" dirty="0"/>
              <a:t>), and varies depending on the type and stage of cancer being treated. </a:t>
            </a:r>
          </a:p>
          <a:p>
            <a:pPr algn="just"/>
            <a:r>
              <a:rPr lang="en-US" dirty="0"/>
              <a:t>Many other factors influence selection of dose, including whether the patient is receiving chemotherapy, patient </a:t>
            </a:r>
            <a:r>
              <a:rPr lang="en-US" dirty="0" err="1"/>
              <a:t>comorbidities</a:t>
            </a:r>
            <a:r>
              <a:rPr lang="en-US" dirty="0"/>
              <a:t>, whether radiation therapy is being administered before or after surgery, and the degree of success of surgery.</a:t>
            </a:r>
            <a:endParaRPr lang="ru-RU" dirty="0"/>
          </a:p>
          <a:p>
            <a:pPr algn="just"/>
            <a:r>
              <a:rPr lang="en-US" dirty="0"/>
              <a:t>For curative cases, the typical dose for a solid epithelial tumor ranges from 60 to 80 </a:t>
            </a:r>
            <a:r>
              <a:rPr lang="en-US" dirty="0" err="1"/>
              <a:t>Gy</a:t>
            </a:r>
            <a:r>
              <a:rPr lang="en-US" dirty="0"/>
              <a:t>, while lymphomas are treated with 20 to 40 </a:t>
            </a:r>
            <a:r>
              <a:rPr lang="en-US" dirty="0" err="1"/>
              <a:t>Gy</a:t>
            </a:r>
            <a:r>
              <a:rPr lang="en-US" dirty="0"/>
              <a:t>.</a:t>
            </a:r>
          </a:p>
          <a:p>
            <a:pPr algn="just"/>
            <a:r>
              <a:rPr lang="en-US" dirty="0"/>
              <a:t>Preventive (adjuvant) doses are typically around 45–60 </a:t>
            </a:r>
            <a:r>
              <a:rPr lang="en-US" dirty="0" err="1"/>
              <a:t>Gy</a:t>
            </a:r>
            <a:r>
              <a:rPr lang="en-US" dirty="0"/>
              <a:t> in 1.8–2 </a:t>
            </a:r>
            <a:r>
              <a:rPr lang="en-US" dirty="0" err="1"/>
              <a:t>Gy</a:t>
            </a:r>
            <a:r>
              <a:rPr lang="en-US" dirty="0"/>
              <a:t> fractions (for breast, head, and neck cancers.) </a:t>
            </a:r>
          </a:p>
          <a:p>
            <a:pPr algn="just"/>
            <a:r>
              <a:rPr lang="en-US" dirty="0"/>
              <a:t>Delivery parameters of a prescribed dose are determined during treatment planning.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Radiation therapy	</a:t>
            </a:r>
            <a:endParaRPr lang="ru-RU" dirty="0"/>
          </a:p>
        </p:txBody>
      </p:sp>
      <p:sp>
        <p:nvSpPr>
          <p:cNvPr id="4" name="Содержимое 3"/>
          <p:cNvSpPr>
            <a:spLocks noGrp="1"/>
          </p:cNvSpPr>
          <p:nvPr>
            <p:ph idx="1"/>
          </p:nvPr>
        </p:nvSpPr>
        <p:spPr/>
        <p:txBody>
          <a:bodyPr>
            <a:normAutofit fontScale="85000" lnSpcReduction="10000"/>
          </a:bodyPr>
          <a:lstStyle/>
          <a:p>
            <a:pPr algn="just"/>
            <a:r>
              <a:rPr lang="en-US" dirty="0"/>
              <a:t>Fractionation</a:t>
            </a:r>
          </a:p>
          <a:p>
            <a:pPr lvl="1" algn="just"/>
            <a:r>
              <a:rPr lang="en-US" dirty="0"/>
              <a:t>The total dose is fractionated (spread out over time)</a:t>
            </a:r>
          </a:p>
          <a:p>
            <a:pPr lvl="1" algn="just"/>
            <a:r>
              <a:rPr lang="en-US" dirty="0"/>
              <a:t>Fractionation allows normal cells time to recover, while tumor cells are generally less efficient in repair between fractions.</a:t>
            </a:r>
          </a:p>
          <a:p>
            <a:pPr lvl="1" algn="just"/>
            <a:r>
              <a:rPr lang="en-US" dirty="0"/>
              <a:t>Fractionation also allows tumor cells that were in a relatively radio-resistant phase of the cell cycle during one treatment to cycle into a sensitive phase of the cycle before the next fraction is given. </a:t>
            </a:r>
          </a:p>
          <a:p>
            <a:pPr lvl="1" algn="just"/>
            <a:r>
              <a:rPr lang="en-US" dirty="0"/>
              <a:t>Similarly, tumor cells that were chronically or acutely hypoxic (and therefore more </a:t>
            </a:r>
            <a:r>
              <a:rPr lang="en-US" dirty="0" err="1"/>
              <a:t>radioresistant</a:t>
            </a:r>
            <a:r>
              <a:rPr lang="en-US" dirty="0"/>
              <a:t>) may </a:t>
            </a:r>
            <a:r>
              <a:rPr lang="en-US" dirty="0" err="1"/>
              <a:t>reoxygenate</a:t>
            </a:r>
            <a:r>
              <a:rPr lang="en-US" dirty="0"/>
              <a:t> between fractions, improving the </a:t>
            </a:r>
            <a:r>
              <a:rPr lang="en-US" dirty="0" err="1"/>
              <a:t>overal</a:t>
            </a:r>
            <a:r>
              <a:rPr lang="en-US" dirty="0"/>
              <a:t> treatment effect.</a:t>
            </a:r>
            <a:endParaRPr lang="ru-R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Radiation therapy	</a:t>
            </a:r>
            <a:endParaRPr lang="ru-RU" dirty="0"/>
          </a:p>
        </p:txBody>
      </p:sp>
      <p:sp>
        <p:nvSpPr>
          <p:cNvPr id="4" name="Содержимое 3"/>
          <p:cNvSpPr>
            <a:spLocks noGrp="1"/>
          </p:cNvSpPr>
          <p:nvPr>
            <p:ph idx="1"/>
          </p:nvPr>
        </p:nvSpPr>
        <p:spPr/>
        <p:txBody>
          <a:bodyPr>
            <a:normAutofit fontScale="62500" lnSpcReduction="20000"/>
          </a:bodyPr>
          <a:lstStyle/>
          <a:p>
            <a:pPr algn="just"/>
            <a:r>
              <a:rPr lang="en-US" dirty="0"/>
              <a:t>Fractionation</a:t>
            </a:r>
          </a:p>
          <a:p>
            <a:pPr lvl="1" algn="just"/>
            <a:r>
              <a:rPr lang="en-US" dirty="0"/>
              <a:t>the typical fractionation schedule for adults is 1.8 to 2 </a:t>
            </a:r>
            <a:r>
              <a:rPr lang="en-US" dirty="0" err="1"/>
              <a:t>Gy</a:t>
            </a:r>
            <a:r>
              <a:rPr lang="en-US" dirty="0"/>
              <a:t> per day</a:t>
            </a:r>
          </a:p>
          <a:p>
            <a:pPr lvl="1" algn="just"/>
            <a:r>
              <a:rPr lang="en-US" dirty="0"/>
              <a:t>In some cases, two fractions per day are used near the end of a course of treatment. This schedule, known as a concomitant boost regimen or </a:t>
            </a:r>
            <a:r>
              <a:rPr lang="en-US" b="1" dirty="0" err="1"/>
              <a:t>hyperfractionation</a:t>
            </a:r>
            <a:r>
              <a:rPr lang="en-US" dirty="0"/>
              <a:t>, is used on tumors that regenerate more quickly when they are smaller. In particular, tumors in the head-and-neck demonstrate this behavior.</a:t>
            </a:r>
          </a:p>
          <a:p>
            <a:pPr lvl="1" algn="just"/>
            <a:r>
              <a:rPr lang="en-US" b="1" dirty="0" err="1"/>
              <a:t>Hypofractionation</a:t>
            </a:r>
            <a:r>
              <a:rPr lang="en-US" dirty="0"/>
              <a:t> is a radiation treatment in which the total dose of radiation is divided into large doses. Typical doses vary significantly by cancer type, from 2.2 </a:t>
            </a:r>
            <a:r>
              <a:rPr lang="en-US" dirty="0" err="1"/>
              <a:t>Gy</a:t>
            </a:r>
            <a:r>
              <a:rPr lang="en-US" dirty="0"/>
              <a:t>/fraction to 20 </a:t>
            </a:r>
            <a:r>
              <a:rPr lang="en-US" dirty="0" err="1"/>
              <a:t>Gy</a:t>
            </a:r>
            <a:r>
              <a:rPr lang="en-US" dirty="0"/>
              <a:t>/fraction. The logic behind </a:t>
            </a:r>
            <a:r>
              <a:rPr lang="en-US" dirty="0" err="1"/>
              <a:t>hypofractionation</a:t>
            </a:r>
            <a:r>
              <a:rPr lang="en-US" dirty="0"/>
              <a:t> is to lessen the possibility of the cancer returning by not giving the cells enough time to reproduce and also to exploit the unique biological radiation sensitivity of some tumors.</a:t>
            </a:r>
          </a:p>
          <a:p>
            <a:pPr lvl="1" algn="just"/>
            <a:r>
              <a:rPr lang="en-US" dirty="0"/>
              <a:t>Short course </a:t>
            </a:r>
            <a:r>
              <a:rPr lang="en-US" dirty="0" err="1"/>
              <a:t>hypofractionated</a:t>
            </a:r>
            <a:r>
              <a:rPr lang="en-US" dirty="0"/>
              <a:t> treatments over 3–4 weeks e.g. 40 </a:t>
            </a:r>
            <a:r>
              <a:rPr lang="en-US" dirty="0" err="1"/>
              <a:t>Gy</a:t>
            </a:r>
            <a:r>
              <a:rPr lang="en-US" dirty="0"/>
              <a:t> in 15 fractions or 42.5 </a:t>
            </a:r>
            <a:r>
              <a:rPr lang="en-US" dirty="0" err="1"/>
              <a:t>Gy</a:t>
            </a:r>
            <a:r>
              <a:rPr lang="en-US" dirty="0"/>
              <a:t> in 16 fractions, have been shown to be as effective as more protracted 5-6 week treatments with respect to both cancer control and </a:t>
            </a:r>
            <a:r>
              <a:rPr lang="en-US" dirty="0" err="1"/>
              <a:t>cosmesis</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57290" y="2071678"/>
            <a:ext cx="7498080" cy="1143000"/>
          </a:xfrm>
        </p:spPr>
        <p:txBody>
          <a:bodyPr>
            <a:normAutofit/>
          </a:bodyPr>
          <a:lstStyle/>
          <a:p>
            <a:r>
              <a:rPr lang="en-US" b="1" dirty="0"/>
              <a:t>Side Effects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Radiation therapy	</a:t>
            </a:r>
            <a:endParaRPr lang="ru-RU" dirty="0"/>
          </a:p>
        </p:txBody>
      </p:sp>
      <p:sp>
        <p:nvSpPr>
          <p:cNvPr id="4" name="Содержимое 3"/>
          <p:cNvSpPr>
            <a:spLocks noGrp="1"/>
          </p:cNvSpPr>
          <p:nvPr>
            <p:ph idx="1"/>
          </p:nvPr>
        </p:nvSpPr>
        <p:spPr/>
        <p:txBody>
          <a:bodyPr>
            <a:normAutofit/>
          </a:bodyPr>
          <a:lstStyle/>
          <a:p>
            <a:pPr algn="just"/>
            <a:r>
              <a:rPr lang="en-US" dirty="0"/>
              <a:t>Radiation therapy is in itself painless.</a:t>
            </a:r>
          </a:p>
          <a:p>
            <a:pPr algn="just"/>
            <a:r>
              <a:rPr lang="en-US" dirty="0"/>
              <a:t>The nature, severity, and longevity of side effects depends on the organs that receive the radiation, the treatment itself (type of radiation, dose, fractionation, concurrent chemotherapy), and the patient.</a:t>
            </a:r>
          </a:p>
          <a:p>
            <a:pPr algn="just"/>
            <a:r>
              <a:rPr lang="en-US" dirty="0"/>
              <a:t>Side effects are dose- dependent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Radiation therapy	</a:t>
            </a:r>
            <a:endParaRPr lang="ru-RU" dirty="0"/>
          </a:p>
        </p:txBody>
      </p:sp>
      <p:sp>
        <p:nvSpPr>
          <p:cNvPr id="4" name="Содержимое 3"/>
          <p:cNvSpPr>
            <a:spLocks noGrp="1"/>
          </p:cNvSpPr>
          <p:nvPr>
            <p:ph idx="1"/>
          </p:nvPr>
        </p:nvSpPr>
        <p:spPr/>
        <p:txBody>
          <a:bodyPr>
            <a:normAutofit/>
          </a:bodyPr>
          <a:lstStyle/>
          <a:p>
            <a:r>
              <a:rPr lang="en-US" b="1" dirty="0"/>
              <a:t>Acute side effects</a:t>
            </a:r>
          </a:p>
          <a:p>
            <a:pPr lvl="1"/>
            <a:r>
              <a:rPr lang="en-US" b="1" dirty="0"/>
              <a:t>Nausea and vomiting</a:t>
            </a:r>
          </a:p>
          <a:p>
            <a:pPr lvl="1"/>
            <a:r>
              <a:rPr lang="en-US" b="1" dirty="0"/>
              <a:t>Damage to the epithelial surfaces</a:t>
            </a:r>
          </a:p>
          <a:p>
            <a:pPr lvl="1"/>
            <a:r>
              <a:rPr lang="en-US" b="1" dirty="0"/>
              <a:t>Mouth, throat and stomach sores</a:t>
            </a:r>
          </a:p>
          <a:p>
            <a:pPr lvl="1"/>
            <a:r>
              <a:rPr lang="en-US" b="1" dirty="0"/>
              <a:t>Intestinal discomfort</a:t>
            </a:r>
          </a:p>
          <a:p>
            <a:pPr lvl="1"/>
            <a:r>
              <a:rPr lang="en-US" b="1" dirty="0"/>
              <a:t>Swelling</a:t>
            </a:r>
          </a:p>
          <a:p>
            <a:pPr lvl="1"/>
            <a:r>
              <a:rPr lang="en-US" b="1" dirty="0"/>
              <a:t>Infertility</a:t>
            </a:r>
          </a:p>
          <a:p>
            <a:pPr lvl="1"/>
            <a:endParaRPr lang="en-US" b="1"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Radiation therapy	</a:t>
            </a:r>
            <a:endParaRPr lang="ru-RU" dirty="0"/>
          </a:p>
        </p:txBody>
      </p:sp>
      <p:sp>
        <p:nvSpPr>
          <p:cNvPr id="4" name="Содержимое 3"/>
          <p:cNvSpPr>
            <a:spLocks noGrp="1"/>
          </p:cNvSpPr>
          <p:nvPr>
            <p:ph idx="1"/>
          </p:nvPr>
        </p:nvSpPr>
        <p:spPr/>
        <p:txBody>
          <a:bodyPr>
            <a:normAutofit fontScale="92500" lnSpcReduction="20000"/>
          </a:bodyPr>
          <a:lstStyle/>
          <a:p>
            <a:r>
              <a:rPr lang="en-US" b="1" dirty="0"/>
              <a:t>Late side effects</a:t>
            </a:r>
          </a:p>
          <a:p>
            <a:pPr lvl="1"/>
            <a:r>
              <a:rPr lang="en-US" b="1" dirty="0"/>
              <a:t>Fibrosis</a:t>
            </a:r>
          </a:p>
          <a:p>
            <a:pPr lvl="1"/>
            <a:r>
              <a:rPr lang="en-US" b="1" dirty="0" err="1"/>
              <a:t>Epilation</a:t>
            </a:r>
            <a:r>
              <a:rPr lang="en-US" dirty="0"/>
              <a:t> (on any hair bearing skin with doses above 1 </a:t>
            </a:r>
            <a:r>
              <a:rPr lang="en-US" dirty="0" err="1"/>
              <a:t>Gy</a:t>
            </a:r>
            <a:r>
              <a:rPr lang="en-US" dirty="0"/>
              <a:t>).</a:t>
            </a:r>
          </a:p>
          <a:p>
            <a:pPr lvl="1"/>
            <a:r>
              <a:rPr lang="en-US" b="1" dirty="0"/>
              <a:t>Dryness</a:t>
            </a:r>
            <a:r>
              <a:rPr lang="en-US" dirty="0"/>
              <a:t> (The salivary glands and tear glands have a radiation tolerance of about 30 </a:t>
            </a:r>
            <a:r>
              <a:rPr lang="en-US" dirty="0" err="1"/>
              <a:t>Gy</a:t>
            </a:r>
            <a:r>
              <a:rPr lang="en-US" dirty="0"/>
              <a:t> in 2 </a:t>
            </a:r>
            <a:r>
              <a:rPr lang="en-US" dirty="0" err="1"/>
              <a:t>Gy</a:t>
            </a:r>
            <a:r>
              <a:rPr lang="en-US" dirty="0"/>
              <a:t> fractions, a dose which is exceeded by most radical head and neck cancer treatments).</a:t>
            </a:r>
          </a:p>
          <a:p>
            <a:pPr lvl="1"/>
            <a:r>
              <a:rPr lang="en-US" b="1" dirty="0" err="1"/>
              <a:t>Lymphedema</a:t>
            </a:r>
            <a:endParaRPr lang="en-US" b="1" dirty="0"/>
          </a:p>
          <a:p>
            <a:pPr lvl="1"/>
            <a:r>
              <a:rPr lang="en-US" b="1" dirty="0"/>
              <a:t>Cancer</a:t>
            </a:r>
          </a:p>
          <a:p>
            <a:pPr lvl="1"/>
            <a:r>
              <a:rPr lang="en-US" b="1" dirty="0"/>
              <a:t>Cognitive decline</a:t>
            </a:r>
          </a:p>
          <a:p>
            <a:pPr lvl="1"/>
            <a:r>
              <a:rPr lang="en-US" b="1" dirty="0"/>
              <a:t>Radiation </a:t>
            </a:r>
            <a:r>
              <a:rPr lang="en-US" b="1" dirty="0" err="1"/>
              <a:t>enteropathy</a:t>
            </a:r>
            <a:endParaRPr lang="en-US" b="1" dirty="0"/>
          </a:p>
          <a:p>
            <a:pPr lvl="1"/>
            <a:endParaRPr lang="en-US" b="1"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Содержимое 4" descr="achievements-at-ba-cancer-center-navsari-12-728.jpg"/>
          <p:cNvPicPr>
            <a:picLocks noGrp="1" noChangeAspect="1"/>
          </p:cNvPicPr>
          <p:nvPr>
            <p:ph idx="1"/>
          </p:nvPr>
        </p:nvPicPr>
        <p:blipFill>
          <a:blip r:embed="rId2" cstate="print"/>
          <a:stretch>
            <a:fillRect/>
          </a:stretch>
        </p:blipFill>
        <p:spPr>
          <a:xfrm>
            <a:off x="2743200" y="1500174"/>
            <a:ext cx="6400800" cy="4800600"/>
          </a:xfrm>
        </p:spPr>
      </p:pic>
      <p:sp>
        <p:nvSpPr>
          <p:cNvPr id="4" name="Заголовок 1"/>
          <p:cNvSpPr>
            <a:spLocks noGrp="1"/>
          </p:cNvSpPr>
          <p:nvPr>
            <p:ph type="title"/>
          </p:nvPr>
        </p:nvSpPr>
        <p:spPr/>
        <p:txBody>
          <a:bodyPr>
            <a:normAutofit/>
          </a:bodyPr>
          <a:lstStyle/>
          <a:p>
            <a:r>
              <a:rPr lang="en-US" dirty="0"/>
              <a:t>External beam radiation therapy</a:t>
            </a:r>
            <a:endParaRPr lang="ru-RU" dirty="0"/>
          </a:p>
        </p:txBody>
      </p:sp>
      <p:pic>
        <p:nvPicPr>
          <p:cNvPr id="7" name="Рисунок 6" descr="LINAC.png"/>
          <p:cNvPicPr>
            <a:picLocks noChangeAspect="1"/>
          </p:cNvPicPr>
          <p:nvPr/>
        </p:nvPicPr>
        <p:blipFill>
          <a:blip r:embed="rId3" cstate="print"/>
          <a:stretch>
            <a:fillRect/>
          </a:stretch>
        </p:blipFill>
        <p:spPr>
          <a:xfrm>
            <a:off x="0" y="1500174"/>
            <a:ext cx="2686050" cy="4786346"/>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p:txBody>
          <a:bodyPr>
            <a:normAutofit/>
          </a:bodyPr>
          <a:lstStyle/>
          <a:p>
            <a:r>
              <a:rPr lang="en-US" dirty="0"/>
              <a:t>External beam radiation therapy</a:t>
            </a:r>
            <a:endParaRPr lang="ru-RU" dirty="0"/>
          </a:p>
        </p:txBody>
      </p:sp>
      <p:pic>
        <p:nvPicPr>
          <p:cNvPr id="8" name="Содержимое 7" descr="Genesis-cancr-care-wa-patient-on-linac-800.jpg"/>
          <p:cNvPicPr>
            <a:picLocks noGrp="1" noChangeAspect="1"/>
          </p:cNvPicPr>
          <p:nvPr>
            <p:ph idx="1"/>
          </p:nvPr>
        </p:nvPicPr>
        <p:blipFill>
          <a:blip r:embed="rId2" cstate="print"/>
          <a:stretch>
            <a:fillRect/>
          </a:stretch>
        </p:blipFill>
        <p:spPr>
          <a:xfrm>
            <a:off x="1000100" y="1473714"/>
            <a:ext cx="8143900" cy="5384310"/>
          </a:xfr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dirty="0"/>
              <a:t>External beam radiation therapy</a:t>
            </a:r>
            <a:endParaRPr lang="ru-RU" dirty="0"/>
          </a:p>
        </p:txBody>
      </p:sp>
      <p:sp>
        <p:nvSpPr>
          <p:cNvPr id="4" name="Содержимое 3"/>
          <p:cNvSpPr>
            <a:spLocks noGrp="1"/>
          </p:cNvSpPr>
          <p:nvPr>
            <p:ph idx="1"/>
          </p:nvPr>
        </p:nvSpPr>
        <p:spPr/>
        <p:txBody>
          <a:bodyPr>
            <a:normAutofit fontScale="92500" lnSpcReduction="10000"/>
          </a:bodyPr>
          <a:lstStyle/>
          <a:p>
            <a:pPr algn="just"/>
            <a:r>
              <a:rPr lang="en-US" dirty="0"/>
              <a:t>Types: </a:t>
            </a:r>
          </a:p>
          <a:p>
            <a:pPr lvl="1" algn="just"/>
            <a:r>
              <a:rPr lang="en-US" b="1" dirty="0"/>
              <a:t>Conventional external beam radiation therapy</a:t>
            </a:r>
          </a:p>
          <a:p>
            <a:pPr lvl="1" algn="just"/>
            <a:r>
              <a:rPr lang="en-US" b="1" dirty="0"/>
              <a:t>Stereotactic radiation (</a:t>
            </a:r>
            <a:r>
              <a:rPr lang="en-US" b="1" dirty="0" err="1"/>
              <a:t>Radiosurgery</a:t>
            </a:r>
            <a:r>
              <a:rPr lang="en-US" b="1" dirty="0"/>
              <a:t>), with </a:t>
            </a:r>
          </a:p>
          <a:p>
            <a:pPr lvl="1" algn="just">
              <a:buNone/>
            </a:pPr>
            <a:r>
              <a:rPr lang="en-US" b="1" dirty="0"/>
              <a:t>	virtual simulation, and 3-dimensional conformal radiation therapy</a:t>
            </a:r>
          </a:p>
          <a:p>
            <a:pPr lvl="1" algn="just"/>
            <a:r>
              <a:rPr lang="en-US" b="1" dirty="0"/>
              <a:t>Intensity-modulated radiation therapy (IMRT)</a:t>
            </a:r>
          </a:p>
          <a:p>
            <a:pPr lvl="1" algn="just"/>
            <a:r>
              <a:rPr lang="en-US" b="1" dirty="0"/>
              <a:t>Volumetric modulated arc therapy (VMAT)</a:t>
            </a:r>
          </a:p>
          <a:p>
            <a:pPr lvl="1" algn="just"/>
            <a:r>
              <a:rPr lang="en-US" b="1" dirty="0"/>
              <a:t>Particle therapy</a:t>
            </a:r>
          </a:p>
          <a:p>
            <a:pPr lvl="1" algn="just"/>
            <a:r>
              <a:rPr lang="en-US" b="1" dirty="0"/>
              <a:t>Auger therapy</a:t>
            </a:r>
          </a:p>
          <a:p>
            <a:pPr lvl="1" algn="just"/>
            <a:endParaRPr lang="en-US" b="1" dirty="0"/>
          </a:p>
          <a:p>
            <a:pPr lvl="1" algn="just"/>
            <a:endParaRPr lang="en-US" dirty="0"/>
          </a:p>
          <a:p>
            <a:pPr algn="just">
              <a:buNone/>
            </a:pPr>
            <a:endParaRPr lang="ru-RU"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dirty="0"/>
              <a:t>External beam radiation therapy	</a:t>
            </a:r>
            <a:endParaRPr lang="ru-RU" dirty="0"/>
          </a:p>
        </p:txBody>
      </p:sp>
      <p:sp>
        <p:nvSpPr>
          <p:cNvPr id="4" name="Содержимое 3"/>
          <p:cNvSpPr>
            <a:spLocks noGrp="1"/>
          </p:cNvSpPr>
          <p:nvPr>
            <p:ph idx="1"/>
          </p:nvPr>
        </p:nvSpPr>
        <p:spPr>
          <a:xfrm>
            <a:off x="3786182" y="1447800"/>
            <a:ext cx="5147506" cy="5410200"/>
          </a:xfrm>
        </p:spPr>
        <p:txBody>
          <a:bodyPr>
            <a:normAutofit fontScale="70000" lnSpcReduction="20000"/>
          </a:bodyPr>
          <a:lstStyle/>
          <a:p>
            <a:pPr>
              <a:buNone/>
            </a:pPr>
            <a:r>
              <a:rPr lang="en-US" dirty="0"/>
              <a:t>A </a:t>
            </a:r>
            <a:r>
              <a:rPr lang="en-US" dirty="0" err="1"/>
              <a:t>teletherapy</a:t>
            </a:r>
            <a:r>
              <a:rPr lang="en-US" dirty="0"/>
              <a:t> radiation capsule composed of the following: </a:t>
            </a:r>
          </a:p>
          <a:p>
            <a:r>
              <a:rPr lang="en-US" dirty="0"/>
              <a:t>an international standard source holder (usually lead) </a:t>
            </a:r>
            <a:r>
              <a:rPr lang="en-US" b="1" dirty="0"/>
              <a:t>(A)</a:t>
            </a:r>
            <a:endParaRPr lang="en-US" dirty="0"/>
          </a:p>
          <a:p>
            <a:r>
              <a:rPr lang="en-US" dirty="0"/>
              <a:t>a retaining ring </a:t>
            </a:r>
            <a:r>
              <a:rPr lang="en-US" b="1" dirty="0"/>
              <a:t>(B),</a:t>
            </a:r>
            <a:r>
              <a:rPr lang="en-US" dirty="0"/>
              <a:t> and</a:t>
            </a:r>
          </a:p>
          <a:p>
            <a:r>
              <a:rPr lang="en-US" dirty="0"/>
              <a:t>a </a:t>
            </a:r>
            <a:r>
              <a:rPr lang="en-US" dirty="0" err="1"/>
              <a:t>teletherapy</a:t>
            </a:r>
            <a:r>
              <a:rPr lang="en-US" dirty="0"/>
              <a:t> "source" </a:t>
            </a:r>
            <a:r>
              <a:rPr lang="en-US" b="1" dirty="0"/>
              <a:t>(C)</a:t>
            </a:r>
            <a:r>
              <a:rPr lang="en-US" dirty="0"/>
              <a:t>composed of</a:t>
            </a:r>
          </a:p>
          <a:p>
            <a:r>
              <a:rPr lang="en-US" dirty="0"/>
              <a:t>two nested stainless steel canisters </a:t>
            </a:r>
            <a:r>
              <a:rPr lang="en-US" b="1" dirty="0"/>
              <a:t>(D)</a:t>
            </a:r>
            <a:r>
              <a:rPr lang="en-US" dirty="0"/>
              <a:t> welded to</a:t>
            </a:r>
          </a:p>
          <a:p>
            <a:r>
              <a:rPr lang="en-US" dirty="0"/>
              <a:t>two stainless steel lids surrounding </a:t>
            </a:r>
            <a:r>
              <a:rPr lang="en-US" b="1" dirty="0"/>
              <a:t>(E)</a:t>
            </a:r>
            <a:endParaRPr lang="en-US" dirty="0"/>
          </a:p>
          <a:p>
            <a:r>
              <a:rPr lang="en-US" dirty="0"/>
              <a:t>a protective internal shield (usually uranium metal or a tungsten alloy) </a:t>
            </a:r>
            <a:r>
              <a:rPr lang="en-US" b="1" dirty="0"/>
              <a:t>(F)</a:t>
            </a:r>
            <a:r>
              <a:rPr lang="en-US" dirty="0"/>
              <a:t> and</a:t>
            </a:r>
          </a:p>
          <a:p>
            <a:r>
              <a:rPr lang="en-US" dirty="0"/>
              <a:t>a cylinder of </a:t>
            </a:r>
            <a:r>
              <a:rPr lang="en-US" b="1" dirty="0"/>
              <a:t>radioactive source material, </a:t>
            </a:r>
            <a:r>
              <a:rPr lang="en-US" dirty="0"/>
              <a:t>often but not always cobalt-60. </a:t>
            </a:r>
            <a:r>
              <a:rPr lang="en-US" b="1" dirty="0"/>
              <a:t>(G)</a:t>
            </a:r>
            <a:endParaRPr lang="en-US" dirty="0"/>
          </a:p>
        </p:txBody>
      </p:sp>
      <p:pic>
        <p:nvPicPr>
          <p:cNvPr id="5" name="Рисунок 4" descr="213px-Teletherapy_Capsule2.svg.png"/>
          <p:cNvPicPr>
            <a:picLocks noChangeAspect="1"/>
          </p:cNvPicPr>
          <p:nvPr/>
        </p:nvPicPr>
        <p:blipFill>
          <a:blip r:embed="rId2" cstate="print"/>
          <a:stretch>
            <a:fillRect/>
          </a:stretch>
        </p:blipFill>
        <p:spPr>
          <a:xfrm>
            <a:off x="0" y="1214422"/>
            <a:ext cx="3774585" cy="5643578"/>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dirty="0"/>
              <a:t>External beam radiation therapy	</a:t>
            </a:r>
            <a:endParaRPr lang="ru-RU" dirty="0"/>
          </a:p>
        </p:txBody>
      </p:sp>
      <p:sp>
        <p:nvSpPr>
          <p:cNvPr id="4" name="Содержимое 3"/>
          <p:cNvSpPr>
            <a:spLocks noGrp="1"/>
          </p:cNvSpPr>
          <p:nvPr>
            <p:ph idx="1"/>
          </p:nvPr>
        </p:nvSpPr>
        <p:spPr/>
        <p:txBody>
          <a:bodyPr>
            <a:normAutofit fontScale="77500" lnSpcReduction="20000"/>
          </a:bodyPr>
          <a:lstStyle/>
          <a:p>
            <a:pPr algn="just"/>
            <a:r>
              <a:rPr lang="en-US" b="1" u="sng" dirty="0"/>
              <a:t>Conventional external beam radiation therapy</a:t>
            </a:r>
            <a:r>
              <a:rPr lang="en-US" u="sng" dirty="0"/>
              <a:t> </a:t>
            </a:r>
            <a:r>
              <a:rPr lang="en-US" dirty="0"/>
              <a:t>(2DXRT) is delivered via two-dimensional beams using </a:t>
            </a:r>
            <a:r>
              <a:rPr lang="en-US" dirty="0" err="1"/>
              <a:t>kilovoltage</a:t>
            </a:r>
            <a:r>
              <a:rPr lang="en-US" dirty="0"/>
              <a:t> therapy x-ray units or medical linear accelerators which generate high energy x-rays.</a:t>
            </a:r>
          </a:p>
          <a:p>
            <a:pPr algn="just"/>
            <a:r>
              <a:rPr lang="en-US" dirty="0"/>
              <a:t>2DXRT mainly consists of a single beam of radiation delivered to the patient from several directions: often front or back, and both sides. </a:t>
            </a:r>
          </a:p>
          <a:p>
            <a:pPr algn="just"/>
            <a:r>
              <a:rPr lang="en-US" i="1" dirty="0"/>
              <a:t>Conventional</a:t>
            </a:r>
            <a:r>
              <a:rPr lang="en-US" dirty="0"/>
              <a:t> refers to the way the treatment is </a:t>
            </a:r>
            <a:r>
              <a:rPr lang="en-US" b="1" i="1" dirty="0"/>
              <a:t>planned</a:t>
            </a:r>
            <a:r>
              <a:rPr lang="en-US" dirty="0"/>
              <a:t> or </a:t>
            </a:r>
            <a:r>
              <a:rPr lang="en-US" b="1" i="1" dirty="0"/>
              <a:t>simulated</a:t>
            </a:r>
            <a:r>
              <a:rPr lang="en-US" dirty="0"/>
              <a:t> on a specially calibrated diagnostic x-ray machine known as a simulator because it recreates the linear accelerator actions (or sometimes by eye), and to the usually well-established arrangements of the radiation beams to achieve a desired </a:t>
            </a:r>
            <a:r>
              <a:rPr lang="en-US" b="1" dirty="0"/>
              <a:t>treatment </a:t>
            </a:r>
            <a:r>
              <a:rPr lang="en-US" b="1" i="1" dirty="0"/>
              <a:t>plan</a:t>
            </a:r>
            <a:r>
              <a:rPr lang="en-US" dirty="0"/>
              <a:t>.</a:t>
            </a:r>
          </a:p>
          <a:p>
            <a:pPr algn="just"/>
            <a:endParaRPr lang="en-US" dirty="0"/>
          </a:p>
          <a:p>
            <a:pPr algn="just">
              <a:buNone/>
            </a:pPr>
            <a:endParaRPr lang="ru-RU"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dirty="0"/>
              <a:t>External beam radiation therapy	</a:t>
            </a:r>
            <a:endParaRPr lang="ru-RU" dirty="0"/>
          </a:p>
        </p:txBody>
      </p:sp>
      <p:pic>
        <p:nvPicPr>
          <p:cNvPr id="6" name="Рисунок 5" descr="radiation-therapy-of-oral-cancers-22-728.jpg"/>
          <p:cNvPicPr>
            <a:picLocks noChangeAspect="1"/>
          </p:cNvPicPr>
          <p:nvPr/>
        </p:nvPicPr>
        <p:blipFill>
          <a:blip r:embed="rId2" cstate="print"/>
          <a:stretch>
            <a:fillRect/>
          </a:stretch>
        </p:blipFill>
        <p:spPr>
          <a:xfrm>
            <a:off x="1000100" y="1285860"/>
            <a:ext cx="8143900" cy="5572164"/>
          </a:xfrm>
          <a:prstGeom prst="rect">
            <a:avLst/>
          </a:prstGeom>
        </p:spPr>
      </p:pic>
      <p:sp>
        <p:nvSpPr>
          <p:cNvPr id="7" name="TextBox 6"/>
          <p:cNvSpPr txBox="1"/>
          <p:nvPr/>
        </p:nvSpPr>
        <p:spPr>
          <a:xfrm>
            <a:off x="1214414" y="6488668"/>
            <a:ext cx="6764993" cy="369332"/>
          </a:xfrm>
          <a:prstGeom prst="rect">
            <a:avLst/>
          </a:prstGeom>
          <a:noFill/>
        </p:spPr>
        <p:txBody>
          <a:bodyPr wrap="none" rtlCol="0">
            <a:spAutoFit/>
          </a:bodyPr>
          <a:lstStyle/>
          <a:p>
            <a:r>
              <a:rPr lang="en-US" dirty="0">
                <a:solidFill>
                  <a:schemeClr val="bg1"/>
                </a:solidFill>
              </a:rPr>
              <a:t>https://www.slideshare.net/lokpreeth/radiation-therapy-of-oral-cancers</a:t>
            </a:r>
            <a:endParaRPr lang="ru-RU" dirty="0">
              <a:solidFill>
                <a:schemeClr val="bg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dirty="0"/>
              <a:t>External beam radiation therapy	</a:t>
            </a:r>
            <a:endParaRPr lang="ru-RU" dirty="0"/>
          </a:p>
        </p:txBody>
      </p:sp>
      <p:sp>
        <p:nvSpPr>
          <p:cNvPr id="7" name="TextBox 6"/>
          <p:cNvSpPr txBox="1"/>
          <p:nvPr/>
        </p:nvSpPr>
        <p:spPr>
          <a:xfrm>
            <a:off x="1214414" y="6488668"/>
            <a:ext cx="6764993" cy="369332"/>
          </a:xfrm>
          <a:prstGeom prst="rect">
            <a:avLst/>
          </a:prstGeom>
          <a:noFill/>
        </p:spPr>
        <p:txBody>
          <a:bodyPr wrap="none" rtlCol="0">
            <a:spAutoFit/>
          </a:bodyPr>
          <a:lstStyle/>
          <a:p>
            <a:r>
              <a:rPr lang="en-US" dirty="0">
                <a:solidFill>
                  <a:schemeClr val="bg1"/>
                </a:solidFill>
              </a:rPr>
              <a:t>https://www.slideshare.net/lokpreeth/radiation-therapy-of-oral-cancers</a:t>
            </a:r>
            <a:endParaRPr lang="ru-RU" dirty="0">
              <a:solidFill>
                <a:schemeClr val="bg1"/>
              </a:solidFill>
            </a:endParaRPr>
          </a:p>
        </p:txBody>
      </p:sp>
      <p:pic>
        <p:nvPicPr>
          <p:cNvPr id="5" name="Рисунок 4" descr="Conformal(AR=1.67).gif"/>
          <p:cNvPicPr>
            <a:picLocks noChangeAspect="1"/>
          </p:cNvPicPr>
          <p:nvPr/>
        </p:nvPicPr>
        <p:blipFill>
          <a:blip r:embed="rId2" cstate="print"/>
          <a:stretch>
            <a:fillRect/>
          </a:stretch>
        </p:blipFill>
        <p:spPr>
          <a:xfrm>
            <a:off x="1000100" y="1857364"/>
            <a:ext cx="7977244" cy="4786346"/>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dirty="0"/>
              <a:t>External beam radiation therapy	</a:t>
            </a:r>
            <a:endParaRPr lang="ru-RU" dirty="0"/>
          </a:p>
        </p:txBody>
      </p:sp>
      <p:sp>
        <p:nvSpPr>
          <p:cNvPr id="4" name="Содержимое 3"/>
          <p:cNvSpPr>
            <a:spLocks noGrp="1"/>
          </p:cNvSpPr>
          <p:nvPr>
            <p:ph idx="1"/>
          </p:nvPr>
        </p:nvSpPr>
        <p:spPr>
          <a:xfrm>
            <a:off x="1435608" y="1142984"/>
            <a:ext cx="7498080" cy="5715016"/>
          </a:xfrm>
        </p:spPr>
        <p:txBody>
          <a:bodyPr>
            <a:normAutofit fontScale="85000" lnSpcReduction="20000"/>
          </a:bodyPr>
          <a:lstStyle/>
          <a:p>
            <a:pPr algn="just"/>
            <a:r>
              <a:rPr lang="en-US" b="1" u="sng" dirty="0"/>
              <a:t>Stereotactic radiation </a:t>
            </a:r>
            <a:r>
              <a:rPr lang="en-US" dirty="0"/>
              <a:t>is a specialized type of external beam radiation therapy. It uses focused radiation beams targeting a well-defined tumor using extremely detailed imaging scans. </a:t>
            </a:r>
          </a:p>
          <a:p>
            <a:pPr algn="just"/>
            <a:r>
              <a:rPr lang="en-US" dirty="0"/>
              <a:t>The </a:t>
            </a:r>
            <a:r>
              <a:rPr lang="en-US" b="1" dirty="0"/>
              <a:t>highly precise </a:t>
            </a:r>
            <a:r>
              <a:rPr lang="en-US" dirty="0"/>
              <a:t>irradiation of targets </a:t>
            </a:r>
            <a:r>
              <a:rPr lang="en-US" b="1" dirty="0"/>
              <a:t>mostly</a:t>
            </a:r>
            <a:r>
              <a:rPr lang="en-US" dirty="0"/>
              <a:t> within the brain and spine is planned using information from medical images that are obtained via computed tomography, magnetic resonance imaging, and angiography.</a:t>
            </a:r>
          </a:p>
          <a:p>
            <a:pPr algn="just"/>
            <a:r>
              <a:rPr lang="en-US" dirty="0"/>
              <a:t>Stereotactic treatments can be confusing because many hospitals call the treatments by the name of the manufacturer rather than calling it </a:t>
            </a:r>
            <a:r>
              <a:rPr lang="en-US" u="sng" dirty="0"/>
              <a:t>SRS or SBRT</a:t>
            </a:r>
            <a:r>
              <a:rPr lang="en-US" dirty="0"/>
              <a:t>. Brand names for these treatments include </a:t>
            </a:r>
            <a:r>
              <a:rPr lang="en-US" dirty="0" err="1"/>
              <a:t>Axesse</a:t>
            </a:r>
            <a:r>
              <a:rPr lang="en-US" dirty="0"/>
              <a:t>, Cyber Knife, Gamma Knife, </a:t>
            </a:r>
            <a:r>
              <a:rPr lang="en-US" dirty="0" err="1"/>
              <a:t>Novalis</a:t>
            </a:r>
            <a:r>
              <a:rPr lang="en-US" dirty="0"/>
              <a:t>, </a:t>
            </a:r>
            <a:r>
              <a:rPr lang="en-US" dirty="0" err="1"/>
              <a:t>Primatom</a:t>
            </a:r>
            <a:r>
              <a:rPr lang="en-US" dirty="0"/>
              <a:t>, Synergy, X-Knife, </a:t>
            </a:r>
            <a:r>
              <a:rPr lang="en-US" dirty="0" err="1"/>
              <a:t>Tomo</a:t>
            </a:r>
            <a:r>
              <a:rPr lang="en-US" dirty="0"/>
              <a:t> Therapy , Trilogy and </a:t>
            </a:r>
            <a:r>
              <a:rPr lang="en-US" dirty="0" err="1"/>
              <a:t>Truebeam</a:t>
            </a:r>
            <a:r>
              <a:rPr lang="en-US" dirty="0"/>
              <a:t>.</a:t>
            </a:r>
            <a:endParaRPr lang="ru-RU"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dirty="0"/>
              <a:t>External beam radiation therapy	</a:t>
            </a:r>
            <a:endParaRPr lang="ru-RU" dirty="0"/>
          </a:p>
        </p:txBody>
      </p:sp>
      <p:pic>
        <p:nvPicPr>
          <p:cNvPr id="7" name="Рисунок 6" descr="maxresdefault.jpg"/>
          <p:cNvPicPr>
            <a:picLocks noChangeAspect="1"/>
          </p:cNvPicPr>
          <p:nvPr/>
        </p:nvPicPr>
        <p:blipFill>
          <a:blip r:embed="rId2" cstate="print"/>
          <a:stretch>
            <a:fillRect/>
          </a:stretch>
        </p:blipFill>
        <p:spPr>
          <a:xfrm>
            <a:off x="0" y="1142984"/>
            <a:ext cx="6405575" cy="3603136"/>
          </a:xfrm>
          <a:prstGeom prst="rect">
            <a:avLst/>
          </a:prstGeom>
        </p:spPr>
      </p:pic>
      <p:pic>
        <p:nvPicPr>
          <p:cNvPr id="8" name="Рисунок 7" descr="13014_2009_207_MOESM1_ESM.jpeg"/>
          <p:cNvPicPr>
            <a:picLocks noChangeAspect="1"/>
          </p:cNvPicPr>
          <p:nvPr/>
        </p:nvPicPr>
        <p:blipFill>
          <a:blip r:embed="rId3" cstate="print"/>
          <a:stretch>
            <a:fillRect/>
          </a:stretch>
        </p:blipFill>
        <p:spPr>
          <a:xfrm>
            <a:off x="5864352" y="1214422"/>
            <a:ext cx="3279648" cy="2462784"/>
          </a:xfrm>
          <a:prstGeom prst="rect">
            <a:avLst/>
          </a:prstGeom>
        </p:spPr>
      </p:pic>
      <p:pic>
        <p:nvPicPr>
          <p:cNvPr id="9" name="Рисунок 8" descr="Screen-Shot-2016-07-26-at-12.09.52-PM.png"/>
          <p:cNvPicPr>
            <a:picLocks noChangeAspect="1"/>
          </p:cNvPicPr>
          <p:nvPr/>
        </p:nvPicPr>
        <p:blipFill>
          <a:blip r:embed="rId4" cstate="print"/>
          <a:stretch>
            <a:fillRect/>
          </a:stretch>
        </p:blipFill>
        <p:spPr>
          <a:xfrm>
            <a:off x="2428860" y="4383239"/>
            <a:ext cx="6715140" cy="2474761"/>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dirty="0"/>
              <a:t>External beam radiation therapy	</a:t>
            </a:r>
            <a:endParaRPr lang="ru-RU" dirty="0"/>
          </a:p>
        </p:txBody>
      </p:sp>
      <p:pic>
        <p:nvPicPr>
          <p:cNvPr id="6" name="Рисунок 5" descr="1806-3713-jbpneu-41-04-00376-gf1.jpg"/>
          <p:cNvPicPr>
            <a:picLocks noChangeAspect="1"/>
          </p:cNvPicPr>
          <p:nvPr/>
        </p:nvPicPr>
        <p:blipFill>
          <a:blip r:embed="rId2" cstate="print"/>
          <a:stretch>
            <a:fillRect/>
          </a:stretch>
        </p:blipFill>
        <p:spPr>
          <a:xfrm>
            <a:off x="0" y="1785926"/>
            <a:ext cx="9120805" cy="4500594"/>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dirty="0"/>
              <a:t>External beam radiation therapy	</a:t>
            </a:r>
            <a:endParaRPr lang="ru-RU" dirty="0"/>
          </a:p>
        </p:txBody>
      </p:sp>
      <p:pic>
        <p:nvPicPr>
          <p:cNvPr id="4" name="Рисунок 3" descr="afp20081201p1254-f4.gif"/>
          <p:cNvPicPr>
            <a:picLocks noChangeAspect="1"/>
          </p:cNvPicPr>
          <p:nvPr/>
        </p:nvPicPr>
        <p:blipFill>
          <a:blip r:embed="rId2" cstate="print"/>
          <a:stretch>
            <a:fillRect/>
          </a:stretch>
        </p:blipFill>
        <p:spPr>
          <a:xfrm>
            <a:off x="0" y="1428736"/>
            <a:ext cx="4643438" cy="3138784"/>
          </a:xfrm>
          <a:prstGeom prst="rect">
            <a:avLst/>
          </a:prstGeom>
        </p:spPr>
      </p:pic>
      <p:pic>
        <p:nvPicPr>
          <p:cNvPr id="5" name="Рисунок 4" descr="picture-2-blog.png"/>
          <p:cNvPicPr>
            <a:picLocks noChangeAspect="1"/>
          </p:cNvPicPr>
          <p:nvPr/>
        </p:nvPicPr>
        <p:blipFill>
          <a:blip r:embed="rId3" cstate="print"/>
          <a:stretch>
            <a:fillRect/>
          </a:stretch>
        </p:blipFill>
        <p:spPr>
          <a:xfrm>
            <a:off x="4692123" y="1142984"/>
            <a:ext cx="4451877" cy="3286148"/>
          </a:xfrm>
          <a:prstGeom prst="rect">
            <a:avLst/>
          </a:prstGeom>
        </p:spPr>
      </p:pic>
      <p:pic>
        <p:nvPicPr>
          <p:cNvPr id="7" name="Рисунок 6" descr="different-types-of-brain-radiation.png"/>
          <p:cNvPicPr>
            <a:picLocks noChangeAspect="1"/>
          </p:cNvPicPr>
          <p:nvPr/>
        </p:nvPicPr>
        <p:blipFill>
          <a:blip r:embed="rId4" cstate="print"/>
          <a:stretch>
            <a:fillRect/>
          </a:stretch>
        </p:blipFill>
        <p:spPr>
          <a:xfrm>
            <a:off x="1500166" y="4357694"/>
            <a:ext cx="6795986" cy="2500306"/>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dirty="0"/>
              <a:t>External beam radiation therapy	</a:t>
            </a:r>
            <a:endParaRPr lang="ru-RU" dirty="0"/>
          </a:p>
        </p:txBody>
      </p:sp>
      <p:sp>
        <p:nvSpPr>
          <p:cNvPr id="4" name="Содержимое 3"/>
          <p:cNvSpPr>
            <a:spLocks noGrp="1"/>
          </p:cNvSpPr>
          <p:nvPr>
            <p:ph idx="1"/>
          </p:nvPr>
        </p:nvSpPr>
        <p:spPr>
          <a:xfrm>
            <a:off x="1000100" y="1142984"/>
            <a:ext cx="7933588" cy="5715016"/>
          </a:xfrm>
        </p:spPr>
        <p:txBody>
          <a:bodyPr>
            <a:normAutofit fontScale="70000" lnSpcReduction="20000"/>
          </a:bodyPr>
          <a:lstStyle/>
          <a:p>
            <a:r>
              <a:rPr lang="en-US" b="1" u="sng" dirty="0"/>
              <a:t>Virtual simulation, and 3-dimensional conformal radiation therapy</a:t>
            </a:r>
          </a:p>
          <a:p>
            <a:pPr algn="just"/>
            <a:r>
              <a:rPr lang="en-US" dirty="0"/>
              <a:t>revolutionized by the ability to delineate tumors and adjacent normal structures in three dimensions using specialized CT and/or MRI scanners and planning software.</a:t>
            </a:r>
          </a:p>
          <a:p>
            <a:pPr algn="just"/>
            <a:r>
              <a:rPr lang="en-US" dirty="0"/>
              <a:t>Virtual simulation, the most basic form of planning, allows more accurate placement of radiation beams than is possible using conventional X-rays, where soft-tissue structures are often difficult to assess and normal tissues difficult to protect.</a:t>
            </a:r>
          </a:p>
          <a:p>
            <a:pPr algn="just"/>
            <a:r>
              <a:rPr lang="en-US" dirty="0"/>
              <a:t>An enhancement of virtual simulation is </a:t>
            </a:r>
            <a:r>
              <a:rPr lang="en-US" b="1" dirty="0"/>
              <a:t>3-dimensional conformal radiation therapy (3DCRT)</a:t>
            </a:r>
            <a:r>
              <a:rPr lang="en-US" dirty="0"/>
              <a:t>, in which </a:t>
            </a:r>
            <a:r>
              <a:rPr lang="en-US" b="1" i="1" dirty="0"/>
              <a:t>the profile of each radiation beam is shaped to fit the profile of the target from a beam's eye view (BEV) using a </a:t>
            </a:r>
            <a:r>
              <a:rPr lang="en-US" b="1" i="1" dirty="0" err="1"/>
              <a:t>multileaf</a:t>
            </a:r>
            <a:r>
              <a:rPr lang="en-US" b="1" i="1" dirty="0"/>
              <a:t> collimator (MLC) and a variable number of beams.</a:t>
            </a:r>
            <a:r>
              <a:rPr lang="en-US" dirty="0"/>
              <a:t> When the treatment volume conforms to the shape of the tumor, the relative toxicity of radiation to the surrounding normal tissues is reduced, allowing a higher dose of radiation to be delivered to the tumor than conventional techniques would allow</a:t>
            </a:r>
            <a:endParaRPr lang="en-US" b="1" u="sng" dirty="0"/>
          </a:p>
          <a:p>
            <a:endParaRPr lang="en-US" b="1" u="sng"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dirty="0"/>
              <a:t>External beam radiation therapy	</a:t>
            </a:r>
            <a:endParaRPr lang="ru-RU" dirty="0"/>
          </a:p>
        </p:txBody>
      </p:sp>
      <p:sp>
        <p:nvSpPr>
          <p:cNvPr id="4" name="Содержимое 3"/>
          <p:cNvSpPr>
            <a:spLocks noGrp="1"/>
          </p:cNvSpPr>
          <p:nvPr>
            <p:ph idx="1"/>
          </p:nvPr>
        </p:nvSpPr>
        <p:spPr>
          <a:xfrm>
            <a:off x="1000100" y="1142984"/>
            <a:ext cx="7933588" cy="5715016"/>
          </a:xfrm>
        </p:spPr>
        <p:txBody>
          <a:bodyPr>
            <a:normAutofit fontScale="62500" lnSpcReduction="20000"/>
          </a:bodyPr>
          <a:lstStyle/>
          <a:p>
            <a:r>
              <a:rPr lang="en-US" b="1" u="sng" dirty="0"/>
              <a:t>Intensity-modulated radiation therapy (IMRT)</a:t>
            </a:r>
            <a:r>
              <a:rPr lang="en-US" dirty="0"/>
              <a:t> is an advanced type of high-precision radiation that is the next generation of 3DCRT</a:t>
            </a:r>
          </a:p>
          <a:p>
            <a:r>
              <a:rPr lang="en-US" dirty="0"/>
              <a:t>improves the ability to conform the treatment volume to concave tumor shapes, for example when the tumor is wrapped around a vulnerable structure such as the spinal cord or a major organ or blood vessel</a:t>
            </a:r>
          </a:p>
          <a:p>
            <a:r>
              <a:rPr lang="en-US" dirty="0"/>
              <a:t>Computer-controlled x-ray accelerators distribute precise radiation doses to malignant tumors or specific areas within the tumor. </a:t>
            </a:r>
          </a:p>
          <a:p>
            <a:r>
              <a:rPr lang="en-US" dirty="0"/>
              <a:t>The pattern of radiation delivery is determined using highly tailored computing applications to perform optimization and treatment simulation. </a:t>
            </a:r>
          </a:p>
          <a:p>
            <a:r>
              <a:rPr lang="en-US" dirty="0"/>
              <a:t>The radiation dose is consistent with the 3-D shape of the tumor by controlling, or modulating, the radiation beam’s intensity. </a:t>
            </a:r>
          </a:p>
          <a:p>
            <a:r>
              <a:rPr lang="en-US" dirty="0"/>
              <a:t>The radiation dose intensity is elevated near the gross tumor volume while radiation among the neighboring normal tissues is decreased or avoided completely. This results in better tumor targeting, lessened side effects, and improved treatment outcomes than even 3DCRT.</a:t>
            </a:r>
            <a:endParaRPr lang="en-US" b="1" u="sng"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6" name="Рисунок 5" descr="161021-IMRT-Radiotheraphy-machines_blog.png"/>
          <p:cNvPicPr>
            <a:picLocks noChangeAspect="1"/>
          </p:cNvPicPr>
          <p:nvPr/>
        </p:nvPicPr>
        <p:blipFill>
          <a:blip r:embed="rId2"/>
          <a:stretch>
            <a:fillRect/>
          </a:stretch>
        </p:blipFill>
        <p:spPr>
          <a:xfrm>
            <a:off x="1000100" y="0"/>
            <a:ext cx="8143900" cy="4012699"/>
          </a:xfrm>
          <a:prstGeom prst="rect">
            <a:avLst/>
          </a:prstGeom>
        </p:spPr>
      </p:pic>
      <p:pic>
        <p:nvPicPr>
          <p:cNvPr id="8" name="Рисунок 7" descr="imrt-linear-accelerator.jpg"/>
          <p:cNvPicPr>
            <a:picLocks noChangeAspect="1"/>
          </p:cNvPicPr>
          <p:nvPr/>
        </p:nvPicPr>
        <p:blipFill>
          <a:blip r:embed="rId3"/>
          <a:stretch>
            <a:fillRect/>
          </a:stretch>
        </p:blipFill>
        <p:spPr>
          <a:xfrm>
            <a:off x="1000100" y="3500438"/>
            <a:ext cx="5572164" cy="3357562"/>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0100" y="0"/>
            <a:ext cx="7498080" cy="1143000"/>
          </a:xfrm>
        </p:spPr>
        <p:txBody>
          <a:bodyPr/>
          <a:lstStyle/>
          <a:p>
            <a:r>
              <a:rPr lang="en-US" dirty="0"/>
              <a:t>IMRT</a:t>
            </a:r>
            <a:endParaRPr lang="ru-RU" dirty="0"/>
          </a:p>
        </p:txBody>
      </p:sp>
      <p:pic>
        <p:nvPicPr>
          <p:cNvPr id="7" name="Содержимое 6" descr="rapid_imrt_prostate.jpg"/>
          <p:cNvPicPr>
            <a:picLocks noGrp="1" noChangeAspect="1"/>
          </p:cNvPicPr>
          <p:nvPr>
            <p:ph idx="1"/>
          </p:nvPr>
        </p:nvPicPr>
        <p:blipFill>
          <a:blip r:embed="rId2"/>
          <a:stretch>
            <a:fillRect/>
          </a:stretch>
        </p:blipFill>
        <p:spPr>
          <a:xfrm>
            <a:off x="1000101" y="785794"/>
            <a:ext cx="5286446" cy="3714776"/>
          </a:xfrm>
        </p:spPr>
      </p:pic>
      <p:pic>
        <p:nvPicPr>
          <p:cNvPr id="8" name="Рисунок 7" descr="imrt2_1602.jpg"/>
          <p:cNvPicPr>
            <a:picLocks noChangeAspect="1"/>
          </p:cNvPicPr>
          <p:nvPr/>
        </p:nvPicPr>
        <p:blipFill>
          <a:blip r:embed="rId3"/>
          <a:stretch>
            <a:fillRect/>
          </a:stretch>
        </p:blipFill>
        <p:spPr>
          <a:xfrm>
            <a:off x="6066939" y="857232"/>
            <a:ext cx="3077061" cy="3058995"/>
          </a:xfrm>
          <a:prstGeom prst="rect">
            <a:avLst/>
          </a:prstGeom>
        </p:spPr>
      </p:pic>
      <p:pic>
        <p:nvPicPr>
          <p:cNvPr id="9" name="Рисунок 8" descr="13014_2013_1030_MOESM3_ESM.jpeg"/>
          <p:cNvPicPr>
            <a:picLocks noChangeAspect="1"/>
          </p:cNvPicPr>
          <p:nvPr/>
        </p:nvPicPr>
        <p:blipFill>
          <a:blip r:embed="rId4"/>
          <a:stretch>
            <a:fillRect/>
          </a:stretch>
        </p:blipFill>
        <p:spPr>
          <a:xfrm>
            <a:off x="0" y="4429132"/>
            <a:ext cx="9144000" cy="2573124"/>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dirty="0"/>
              <a:t>External beam radiation therapy	</a:t>
            </a:r>
            <a:endParaRPr lang="ru-RU" dirty="0"/>
          </a:p>
        </p:txBody>
      </p:sp>
      <p:sp>
        <p:nvSpPr>
          <p:cNvPr id="4" name="Содержимое 3"/>
          <p:cNvSpPr>
            <a:spLocks noGrp="1"/>
          </p:cNvSpPr>
          <p:nvPr>
            <p:ph idx="1"/>
          </p:nvPr>
        </p:nvSpPr>
        <p:spPr>
          <a:xfrm>
            <a:off x="1000100" y="1142984"/>
            <a:ext cx="7933588" cy="5715016"/>
          </a:xfrm>
        </p:spPr>
        <p:txBody>
          <a:bodyPr>
            <a:normAutofit fontScale="77500" lnSpcReduction="20000"/>
          </a:bodyPr>
          <a:lstStyle/>
          <a:p>
            <a:r>
              <a:rPr lang="en-US" b="1" dirty="0"/>
              <a:t>Volumetric modulated arc therapy (VMAT) </a:t>
            </a:r>
            <a:r>
              <a:rPr lang="en-US" dirty="0"/>
              <a:t>is a new radiation technique, which can achieve highly conformal dose distributions on target volume coverage and sparing of normal tissues.</a:t>
            </a:r>
          </a:p>
          <a:p>
            <a:r>
              <a:rPr lang="en-US" dirty="0"/>
              <a:t>The specificity of this technique is to modify the three parameters during the treatment. VMAT delivers radiation by rotating gantry (usually 360° rotating fields with one or more arcs), changing speed and shape of the beam with a </a:t>
            </a:r>
            <a:r>
              <a:rPr lang="en-US" b="1" dirty="0" err="1"/>
              <a:t>multileaf</a:t>
            </a:r>
            <a:r>
              <a:rPr lang="en-US" b="1" dirty="0"/>
              <a:t> collimator </a:t>
            </a:r>
            <a:r>
              <a:rPr lang="en-US" dirty="0"/>
              <a:t>(MLC) ("sliding window" system of moving) and </a:t>
            </a:r>
            <a:r>
              <a:rPr lang="en-US" dirty="0" err="1"/>
              <a:t>fluence</a:t>
            </a:r>
            <a:r>
              <a:rPr lang="en-US" dirty="0"/>
              <a:t> output rate (dose rate) of the medical linear accelerator. </a:t>
            </a:r>
          </a:p>
          <a:p>
            <a:r>
              <a:rPr lang="en-US" dirty="0"/>
              <a:t>VMAT also has the potential to give additional advantages in patient treatment, such as reduced delivery time of radiation, compared with conventional static field intensity modulated radiotherapy (IMRT)</a:t>
            </a:r>
            <a:endParaRPr lang="en-US" b="1" u="sng"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dirty="0"/>
              <a:t>External beam radiation therapy	</a:t>
            </a:r>
            <a:endParaRPr lang="ru-RU" dirty="0"/>
          </a:p>
        </p:txBody>
      </p:sp>
      <p:pic>
        <p:nvPicPr>
          <p:cNvPr id="6" name="Рисунок 5" descr="FIG-4A-Prostate-plan-comparison-IMRT-vs-VMAT-axial-planning-CT-image-with-dose-in.png"/>
          <p:cNvPicPr>
            <a:picLocks noChangeAspect="1"/>
          </p:cNvPicPr>
          <p:nvPr/>
        </p:nvPicPr>
        <p:blipFill>
          <a:blip r:embed="rId2"/>
          <a:stretch>
            <a:fillRect/>
          </a:stretch>
        </p:blipFill>
        <p:spPr>
          <a:xfrm>
            <a:off x="1000100" y="1428736"/>
            <a:ext cx="8127133" cy="4786346"/>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dirty="0"/>
              <a:t>External beam radiation therapy	</a:t>
            </a:r>
            <a:endParaRPr lang="ru-RU" dirty="0"/>
          </a:p>
        </p:txBody>
      </p:sp>
      <p:sp>
        <p:nvSpPr>
          <p:cNvPr id="4" name="Содержимое 3"/>
          <p:cNvSpPr>
            <a:spLocks noGrp="1"/>
          </p:cNvSpPr>
          <p:nvPr>
            <p:ph idx="1"/>
          </p:nvPr>
        </p:nvSpPr>
        <p:spPr>
          <a:xfrm>
            <a:off x="1000100" y="1142984"/>
            <a:ext cx="7933588" cy="5715016"/>
          </a:xfrm>
        </p:spPr>
        <p:txBody>
          <a:bodyPr>
            <a:normAutofit lnSpcReduction="10000"/>
          </a:bodyPr>
          <a:lstStyle/>
          <a:p>
            <a:r>
              <a:rPr lang="en-US" b="1" dirty="0"/>
              <a:t>Particle therapy</a:t>
            </a:r>
          </a:p>
          <a:p>
            <a:pPr lvl="1"/>
            <a:r>
              <a:rPr lang="en-US" dirty="0"/>
              <a:t>In particle therapy (proton therapy being one example), energetic ionizing particles (protons or carbon ions) are directed at the target tumor. </a:t>
            </a:r>
          </a:p>
          <a:p>
            <a:pPr lvl="1"/>
            <a:r>
              <a:rPr lang="en-US" dirty="0"/>
              <a:t>The </a:t>
            </a:r>
            <a:r>
              <a:rPr lang="en-US" b="1" dirty="0"/>
              <a:t>dose increases</a:t>
            </a:r>
            <a:r>
              <a:rPr lang="en-US" dirty="0"/>
              <a:t> while the particle penetrates the tissue, up to a maximum (the </a:t>
            </a:r>
            <a:r>
              <a:rPr lang="en-US" b="1" dirty="0"/>
              <a:t>Bragg peak</a:t>
            </a:r>
            <a:r>
              <a:rPr lang="en-US" dirty="0"/>
              <a:t>) that occurs near the end of the particle's range, </a:t>
            </a:r>
            <a:r>
              <a:rPr lang="en-US" b="1" dirty="0"/>
              <a:t>and it then drops to (almost) zero. </a:t>
            </a:r>
          </a:p>
          <a:p>
            <a:pPr lvl="1"/>
            <a:r>
              <a:rPr lang="en-US" dirty="0"/>
              <a:t>The advantage of this energy deposition profile is that </a:t>
            </a:r>
            <a:r>
              <a:rPr lang="en-US" b="1" dirty="0"/>
              <a:t>less energy is deposited into the healthy tissue surrounding the target tissue.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dirty="0"/>
              <a:t>External beam radiation therapy	</a:t>
            </a:r>
            <a:endParaRPr lang="ru-RU" dirty="0"/>
          </a:p>
        </p:txBody>
      </p:sp>
      <p:sp>
        <p:nvSpPr>
          <p:cNvPr id="4" name="Содержимое 3"/>
          <p:cNvSpPr>
            <a:spLocks noGrp="1"/>
          </p:cNvSpPr>
          <p:nvPr>
            <p:ph idx="1"/>
          </p:nvPr>
        </p:nvSpPr>
        <p:spPr>
          <a:xfrm>
            <a:off x="1000100" y="1142984"/>
            <a:ext cx="7933588" cy="5715016"/>
          </a:xfrm>
        </p:spPr>
        <p:txBody>
          <a:bodyPr>
            <a:normAutofit fontScale="77500" lnSpcReduction="20000"/>
          </a:bodyPr>
          <a:lstStyle/>
          <a:p>
            <a:r>
              <a:rPr lang="en-US" b="1" dirty="0"/>
              <a:t>Auger therapy</a:t>
            </a:r>
          </a:p>
          <a:p>
            <a:pPr lvl="1" algn="just"/>
            <a:r>
              <a:rPr lang="en-US" dirty="0"/>
              <a:t>relies on a large number of low-energy electrons (emitted by the Auger effect) to damage cancer cells, rather than the high-energy radiation used in traditional radiation therapy.</a:t>
            </a:r>
          </a:p>
          <a:p>
            <a:pPr lvl="1" algn="just"/>
            <a:r>
              <a:rPr lang="en-US" dirty="0"/>
              <a:t>Auger therapy relies on radiation-induced damage to cancer cells (particularly DNA damage) to arrest cell division, stop tumor growth and metastasis and kill cancerous cells</a:t>
            </a:r>
          </a:p>
          <a:p>
            <a:pPr lvl="1" algn="just"/>
            <a:r>
              <a:rPr lang="en-US" dirty="0"/>
              <a:t>Because of their low energy, these electrons damage cells over a very short range: less than the size of a single cell, on the order of nanometers. </a:t>
            </a:r>
          </a:p>
          <a:p>
            <a:pPr lvl="1" algn="just"/>
            <a:r>
              <a:rPr lang="en-US" dirty="0"/>
              <a:t>This very short-range delivery of energy permits highly targeted therapies, since the radiation-emitting nuclide is required to be inside the cell to cause damage to its nucleus. </a:t>
            </a:r>
          </a:p>
          <a:p>
            <a:pPr lvl="1" algn="just"/>
            <a:r>
              <a:rPr lang="en-US" dirty="0"/>
              <a:t>However, this is a technical challenge; Auger therapeutics must enter their cellular targets to be most effective.</a:t>
            </a:r>
            <a:r>
              <a:rPr lang="en-US" baseline="30000" dirty="0"/>
              <a:t> </a:t>
            </a:r>
            <a:r>
              <a:rPr lang="en-US" dirty="0"/>
              <a:t>Auger therapeutics are small molecules, capable of entering cells of interest and binding to specific sub-cellular components, which contain one (or more) heavy atoms capable of emitting Auger electrons by radioactive decay or external excitation.</a:t>
            </a:r>
            <a:endParaRPr lang="en-US" b="1"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57290" y="2071678"/>
            <a:ext cx="7498080" cy="1143000"/>
          </a:xfrm>
        </p:spPr>
        <p:txBody>
          <a:bodyPr>
            <a:normAutofit fontScale="90000"/>
          </a:bodyPr>
          <a:lstStyle/>
          <a:p>
            <a:r>
              <a:rPr lang="en-US" b="1" dirty="0" err="1"/>
              <a:t>Brachytherapy</a:t>
            </a:r>
            <a:r>
              <a:rPr lang="en-US" b="1" dirty="0"/>
              <a:t> (sealed source radiotherapy)</a:t>
            </a:r>
            <a:br>
              <a:rPr lang="en-US" b="1" dirty="0"/>
            </a:br>
            <a:endParaRPr lang="uk-UA"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b="1" dirty="0" err="1"/>
              <a:t>Brachytherapy</a:t>
            </a:r>
            <a:r>
              <a:rPr lang="en-US" b="1" dirty="0"/>
              <a:t> (sealed source radiotherapy)</a:t>
            </a:r>
            <a:br>
              <a:rPr lang="en-US" b="1" dirty="0"/>
            </a:br>
            <a:endParaRPr lang="uk-UA" dirty="0"/>
          </a:p>
        </p:txBody>
      </p:sp>
      <p:sp>
        <p:nvSpPr>
          <p:cNvPr id="3" name="Содержимое 2"/>
          <p:cNvSpPr>
            <a:spLocks noGrp="1"/>
          </p:cNvSpPr>
          <p:nvPr>
            <p:ph idx="1"/>
          </p:nvPr>
        </p:nvSpPr>
        <p:spPr/>
        <p:txBody>
          <a:bodyPr>
            <a:normAutofit fontScale="62500" lnSpcReduction="20000"/>
          </a:bodyPr>
          <a:lstStyle/>
          <a:p>
            <a:r>
              <a:rPr lang="en-US" dirty="0" err="1"/>
              <a:t>Brachytherapy</a:t>
            </a:r>
            <a:r>
              <a:rPr lang="en-US" dirty="0"/>
              <a:t> is delivered by placing radiation source(s) inside or next to the area requiring treatment. </a:t>
            </a:r>
            <a:r>
              <a:rPr lang="en-US" dirty="0" err="1"/>
              <a:t>Brachytherapy</a:t>
            </a:r>
            <a:r>
              <a:rPr lang="en-US" dirty="0"/>
              <a:t> is commonly used as an effective treatment for cervical, </a:t>
            </a:r>
            <a:r>
              <a:rPr lang="en-US" dirty="0" err="1"/>
              <a:t>prostate,breast</a:t>
            </a:r>
            <a:r>
              <a:rPr lang="en-US" dirty="0"/>
              <a:t>, and skin cancer and can also be used to treat </a:t>
            </a:r>
            <a:r>
              <a:rPr lang="en-US" dirty="0" err="1"/>
              <a:t>tumours</a:t>
            </a:r>
            <a:r>
              <a:rPr lang="en-US" dirty="0"/>
              <a:t> in many other body sites.</a:t>
            </a:r>
          </a:p>
          <a:p>
            <a:r>
              <a:rPr lang="en-US" dirty="0"/>
              <a:t>In </a:t>
            </a:r>
            <a:r>
              <a:rPr lang="en-US" dirty="0" err="1"/>
              <a:t>brachytherapy</a:t>
            </a:r>
            <a:r>
              <a:rPr lang="en-US" dirty="0"/>
              <a:t>, radiation sources are precisely placed directly at the site of the cancerous </a:t>
            </a:r>
            <a:r>
              <a:rPr lang="en-US" dirty="0" err="1"/>
              <a:t>tumour</a:t>
            </a:r>
            <a:r>
              <a:rPr lang="en-US" dirty="0"/>
              <a:t>. </a:t>
            </a:r>
          </a:p>
          <a:p>
            <a:r>
              <a:rPr lang="en-US" dirty="0"/>
              <a:t>the irradiation only affects a very localized area – exposure to radiation of healthy tissues further away from the sources is reduced. </a:t>
            </a:r>
          </a:p>
          <a:p>
            <a:r>
              <a:rPr lang="en-US" dirty="0"/>
              <a:t>the </a:t>
            </a:r>
            <a:r>
              <a:rPr lang="en-US" dirty="0" err="1"/>
              <a:t>tumour</a:t>
            </a:r>
            <a:r>
              <a:rPr lang="en-US" dirty="0"/>
              <a:t> can be treated with very high doses of localized radiation, whilst reducing the probability of unnecessary damage to surrounding healthy tissues. </a:t>
            </a:r>
          </a:p>
          <a:p>
            <a:r>
              <a:rPr lang="en-US" dirty="0"/>
              <a:t>A course of </a:t>
            </a:r>
            <a:r>
              <a:rPr lang="en-US" dirty="0" err="1"/>
              <a:t>brachytherapy</a:t>
            </a:r>
            <a:r>
              <a:rPr lang="en-US" dirty="0"/>
              <a:t> can often be completed in less time than other radiation therapy techniques. This can help reduce the chance of surviving cancer cells dividing and growing in the intervals between each radiation therapy dose.</a:t>
            </a:r>
          </a:p>
          <a:p>
            <a:endParaRPr lang="uk-UA"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57290" y="2071678"/>
            <a:ext cx="7498080" cy="1143000"/>
          </a:xfrm>
        </p:spPr>
        <p:txBody>
          <a:bodyPr>
            <a:normAutofit fontScale="90000"/>
          </a:bodyPr>
          <a:lstStyle/>
          <a:p>
            <a:r>
              <a:rPr lang="en-US" b="1" dirty="0"/>
              <a:t>Unsealed source radiotherapy (systemic radioisotope therapy)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b="1" dirty="0"/>
              <a:t>Unsealed source radiotherapy (systemic radioisotope therapy)</a:t>
            </a:r>
            <a:endParaRPr lang="uk-UA" dirty="0"/>
          </a:p>
        </p:txBody>
      </p:sp>
      <p:sp>
        <p:nvSpPr>
          <p:cNvPr id="4" name="Содержимое 3"/>
          <p:cNvSpPr>
            <a:spLocks noGrp="1"/>
          </p:cNvSpPr>
          <p:nvPr>
            <p:ph idx="1"/>
          </p:nvPr>
        </p:nvSpPr>
        <p:spPr>
          <a:xfrm>
            <a:off x="1357290" y="1714488"/>
            <a:ext cx="7498080" cy="4800600"/>
          </a:xfrm>
        </p:spPr>
        <p:txBody>
          <a:bodyPr>
            <a:normAutofit fontScale="70000" lnSpcReduction="20000"/>
          </a:bodyPr>
          <a:lstStyle/>
          <a:p>
            <a:r>
              <a:rPr lang="en-US" dirty="0"/>
              <a:t>Systemic radioisotope therapy (RIT) is a form of targeted therapy. </a:t>
            </a:r>
          </a:p>
          <a:p>
            <a:pPr algn="just"/>
            <a:r>
              <a:rPr lang="en-US" dirty="0"/>
              <a:t>Targeting can be due to the chemical properties of the isotope such as radioiodine which is specifically absorbed by the thyroid gland a </a:t>
            </a:r>
            <a:r>
              <a:rPr lang="en-US" dirty="0" err="1"/>
              <a:t>thousandfold</a:t>
            </a:r>
            <a:r>
              <a:rPr lang="en-US" dirty="0"/>
              <a:t> better than other bodily organs. Targeting can also be achieved by attaching the radioisotope to another molecule or antibody to guide it to the target tissue. The radioisotopes are delivered through infusion (into the bloodstream) or ingestion. </a:t>
            </a:r>
          </a:p>
          <a:p>
            <a:r>
              <a:rPr lang="en-US" dirty="0"/>
              <a:t>Examples are the infusion of </a:t>
            </a:r>
            <a:r>
              <a:rPr lang="en-US" dirty="0" err="1"/>
              <a:t>metaiodbenzylguanidine</a:t>
            </a:r>
            <a:r>
              <a:rPr lang="en-US" dirty="0"/>
              <a:t> (MIBG) to treat </a:t>
            </a:r>
            <a:r>
              <a:rPr lang="en-US" dirty="0" err="1"/>
              <a:t>neuroblastoma</a:t>
            </a:r>
            <a:r>
              <a:rPr lang="en-US" dirty="0"/>
              <a:t>, or oral iodine-131 to treat thyroid cancer, and of hormone-bound lutetium-177 and yttrium-90 to treat </a:t>
            </a:r>
            <a:r>
              <a:rPr lang="en-US" dirty="0" err="1"/>
              <a:t>neuroendocrine</a:t>
            </a:r>
            <a:r>
              <a:rPr lang="en-US" dirty="0"/>
              <a:t> tumors (peptide receptor radionuclide therapy).</a:t>
            </a:r>
          </a:p>
          <a:p>
            <a:r>
              <a:rPr lang="en-US" dirty="0"/>
              <a:t>A major use of systemic radioisotope therapy is in the treatment of bone metastasis. </a:t>
            </a:r>
            <a:endParaRPr lang="uk-UA"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57290" y="500042"/>
            <a:ext cx="7498080" cy="1143000"/>
          </a:xfrm>
        </p:spPr>
        <p:txBody>
          <a:bodyPr/>
          <a:lstStyle/>
          <a:p>
            <a:r>
              <a:rPr lang="en-US" dirty="0"/>
              <a:t>Thank you for your attention</a:t>
            </a:r>
            <a:endParaRPr lang="uk-UA" dirty="0"/>
          </a:p>
        </p:txBody>
      </p:sp>
      <p:pic>
        <p:nvPicPr>
          <p:cNvPr id="4" name="Рисунок 3" descr="bean.jpg"/>
          <p:cNvPicPr>
            <a:picLocks noChangeAspect="1"/>
          </p:cNvPicPr>
          <p:nvPr/>
        </p:nvPicPr>
        <p:blipFill>
          <a:blip r:embed="rId2"/>
          <a:stretch>
            <a:fillRect/>
          </a:stretch>
        </p:blipFill>
        <p:spPr>
          <a:xfrm>
            <a:off x="1000100" y="1785925"/>
            <a:ext cx="8143900" cy="4580945"/>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Sources</a:t>
            </a:r>
            <a:endParaRPr lang="uk-UA" dirty="0"/>
          </a:p>
        </p:txBody>
      </p:sp>
      <p:sp>
        <p:nvSpPr>
          <p:cNvPr id="3" name="Содержимое 2"/>
          <p:cNvSpPr>
            <a:spLocks noGrp="1"/>
          </p:cNvSpPr>
          <p:nvPr>
            <p:ph idx="1"/>
          </p:nvPr>
        </p:nvSpPr>
        <p:spPr/>
        <p:txBody>
          <a:bodyPr>
            <a:normAutofit fontScale="77500" lnSpcReduction="20000"/>
          </a:bodyPr>
          <a:lstStyle/>
          <a:p>
            <a:r>
              <a:rPr lang="en-US" i="1" dirty="0"/>
              <a:t>Ash D, Dobbs J, Barrett, A (1999). Practical radiation therapy planning. London: Arnold. </a:t>
            </a:r>
            <a:r>
              <a:rPr lang="en-US" i="1" dirty="0">
                <a:hlinkClick r:id="rId2" tooltip="International Standard Book Number"/>
              </a:rPr>
              <a:t>ISBN</a:t>
            </a:r>
            <a:r>
              <a:rPr lang="en-US" i="1" dirty="0"/>
              <a:t> </a:t>
            </a:r>
            <a:r>
              <a:rPr lang="en-US" i="1" dirty="0">
                <a:hlinkClick r:id="rId3" tooltip="Special:BookSources/0-340-70631-7"/>
              </a:rPr>
              <a:t>0-340-70631-7</a:t>
            </a:r>
            <a:r>
              <a:rPr lang="en-US" i="1" dirty="0"/>
              <a:t>.</a:t>
            </a:r>
            <a:r>
              <a:rPr lang="en-US" dirty="0"/>
              <a:t> </a:t>
            </a:r>
          </a:p>
          <a:p>
            <a:r>
              <a:rPr lang="en-US" i="1" dirty="0"/>
              <a:t>Lawrence Chin, MD and William </a:t>
            </a:r>
            <a:r>
              <a:rPr lang="en-US" i="1" dirty="0" err="1"/>
              <a:t>Regine</a:t>
            </a:r>
            <a:r>
              <a:rPr lang="en-US" i="1" dirty="0"/>
              <a:t>, MD, Editors (2008). </a:t>
            </a:r>
            <a:r>
              <a:rPr lang="en-US" i="1" dirty="0">
                <a:hlinkClick r:id="rId4"/>
              </a:rPr>
              <a:t>Principles of Stereotactic Surgery</a:t>
            </a:r>
            <a:r>
              <a:rPr lang="en-US" i="1" dirty="0"/>
              <a:t>. Berlin: Springer. </a:t>
            </a:r>
            <a:r>
              <a:rPr lang="en-US" i="1" dirty="0">
                <a:hlinkClick r:id="rId2" tooltip="International Standard Book Number"/>
              </a:rPr>
              <a:t>ISBN</a:t>
            </a:r>
            <a:r>
              <a:rPr lang="en-US" i="1" dirty="0"/>
              <a:t> </a:t>
            </a:r>
            <a:r>
              <a:rPr lang="en-US" i="1" dirty="0">
                <a:hlinkClick r:id="rId5" tooltip="Special:BookSources/0-387-71069-8"/>
              </a:rPr>
              <a:t>0-387-71069-8</a:t>
            </a:r>
            <a:r>
              <a:rPr lang="en-US" i="1" dirty="0"/>
              <a:t>.</a:t>
            </a:r>
            <a:r>
              <a:rPr lang="en-US" dirty="0"/>
              <a:t> </a:t>
            </a:r>
          </a:p>
          <a:p>
            <a:r>
              <a:rPr lang="en-US" i="1" dirty="0" err="1"/>
              <a:t>Mayles</a:t>
            </a:r>
            <a:r>
              <a:rPr lang="en-US" i="1" dirty="0"/>
              <a:t>, P; </a:t>
            </a:r>
            <a:r>
              <a:rPr lang="en-US" i="1" dirty="0" err="1"/>
              <a:t>Rosenwald</a:t>
            </a:r>
            <a:r>
              <a:rPr lang="en-US" i="1" dirty="0"/>
              <a:t>, JC; Nahum, A (2007). </a:t>
            </a:r>
            <a:r>
              <a:rPr lang="en-US" i="1" dirty="0">
                <a:hlinkClick r:id="rId6"/>
              </a:rPr>
              <a:t>Handbook of Radiation therapy Physics: Theory and Practice</a:t>
            </a:r>
            <a:r>
              <a:rPr lang="en-US" i="1" dirty="0"/>
              <a:t>. </a:t>
            </a:r>
            <a:r>
              <a:rPr lang="en-US" i="1" dirty="0">
                <a:hlinkClick r:id="rId7" tooltip="Taylor &amp; Francis"/>
              </a:rPr>
              <a:t>Taylor &amp; Francis</a:t>
            </a:r>
            <a:r>
              <a:rPr lang="en-US" i="1" dirty="0"/>
              <a:t>. </a:t>
            </a:r>
            <a:r>
              <a:rPr lang="en-US" i="1" dirty="0">
                <a:hlinkClick r:id="rId2" tooltip="International Standard Book Number"/>
              </a:rPr>
              <a:t>ISBN</a:t>
            </a:r>
            <a:r>
              <a:rPr lang="en-US" i="1" dirty="0"/>
              <a:t> </a:t>
            </a:r>
            <a:r>
              <a:rPr lang="en-US" i="1" dirty="0">
                <a:hlinkClick r:id="rId8" tooltip="Special:BookSources/978-0-7503-0860-1"/>
              </a:rPr>
              <a:t>978-0-7503-0860-1</a:t>
            </a:r>
            <a:r>
              <a:rPr lang="en-US" i="1" dirty="0"/>
              <a:t>.</a:t>
            </a:r>
            <a:r>
              <a:rPr lang="en-US" dirty="0"/>
              <a:t> </a:t>
            </a:r>
          </a:p>
          <a:p>
            <a:r>
              <a:rPr lang="en-US" dirty="0" err="1"/>
              <a:t>McGarry</a:t>
            </a:r>
            <a:r>
              <a:rPr lang="en-US" dirty="0"/>
              <a:t>, M (2002). </a:t>
            </a:r>
            <a:r>
              <a:rPr lang="en-US" i="1" dirty="0"/>
              <a:t>Radiation therapy in Treatment</a:t>
            </a:r>
            <a:r>
              <a:rPr lang="en-US" dirty="0"/>
              <a:t>. AUSG Books. </a:t>
            </a:r>
            <a:r>
              <a:rPr lang="en-US" i="1" dirty="0"/>
              <a:t>Williams JR, </a:t>
            </a:r>
            <a:r>
              <a:rPr lang="en-US" i="1" dirty="0" err="1"/>
              <a:t>Thwaites</a:t>
            </a:r>
            <a:r>
              <a:rPr lang="en-US" i="1" dirty="0"/>
              <a:t> DI (1993). Radiation therapy physics in practice. Oxford [</a:t>
            </a:r>
            <a:r>
              <a:rPr lang="en-US" i="1" dirty="0" err="1"/>
              <a:t>Oxfordshire</a:t>
            </a:r>
            <a:r>
              <a:rPr lang="en-US" i="1" dirty="0"/>
              <a:t>]: Oxford University Press. </a:t>
            </a:r>
            <a:r>
              <a:rPr lang="en-US" i="1" dirty="0">
                <a:hlinkClick r:id="rId2" tooltip="International Standard Book Number"/>
              </a:rPr>
              <a:t>ISBN</a:t>
            </a:r>
            <a:r>
              <a:rPr lang="en-US" i="1" dirty="0"/>
              <a:t> </a:t>
            </a:r>
            <a:r>
              <a:rPr lang="en-US" i="1" dirty="0">
                <a:hlinkClick r:id="rId9" tooltip="Special:BookSources/0-19-963315-0"/>
              </a:rPr>
              <a:t>0-19-963315-0</a:t>
            </a:r>
            <a:r>
              <a:rPr lang="en-US" i="1" dirty="0"/>
              <a:t>.</a:t>
            </a:r>
          </a:p>
          <a:p>
            <a:r>
              <a:rPr lang="en-US" dirty="0"/>
              <a:t>https://en.wikipedia.org/wiki/Radiation_therapy</a:t>
            </a:r>
            <a:endParaRPr lang="uk-UA"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237</TotalTime>
  <Words>3203</Words>
  <Application>Microsoft Office PowerPoint</Application>
  <PresentationFormat>Экран (4:3)</PresentationFormat>
  <Paragraphs>197</Paragraphs>
  <Slides>47</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47</vt:i4>
      </vt:variant>
    </vt:vector>
  </HeadingPairs>
  <TitlesOfParts>
    <vt:vector size="54" baseType="lpstr">
      <vt:lpstr>Arial Narrow</vt:lpstr>
      <vt:lpstr>Corbel</vt:lpstr>
      <vt:lpstr>Gill Sans MT</vt:lpstr>
      <vt:lpstr>Times New Roman</vt:lpstr>
      <vt:lpstr>Verdana</vt:lpstr>
      <vt:lpstr>Wingdings 2</vt:lpstr>
      <vt:lpstr>Солнцестояние</vt:lpstr>
      <vt:lpstr>Principles and Basics of Radiation Therapy</vt:lpstr>
      <vt:lpstr>Radiation therapy </vt:lpstr>
      <vt:lpstr>Radiation therapy </vt:lpstr>
      <vt:lpstr>Radiation therapy </vt:lpstr>
      <vt:lpstr>Radiation therapy </vt:lpstr>
      <vt:lpstr>Radiation therapy </vt:lpstr>
      <vt:lpstr>Radiation therapy </vt:lpstr>
      <vt:lpstr>Radiation therapy </vt:lpstr>
      <vt:lpstr>Mechanism of action</vt:lpstr>
      <vt:lpstr>Radiation therapy </vt:lpstr>
      <vt:lpstr>Radiation therapy </vt:lpstr>
      <vt:lpstr>Radiation therapy </vt:lpstr>
      <vt:lpstr>Radiation therapy </vt:lpstr>
      <vt:lpstr>Radiation therapy </vt:lpstr>
      <vt:lpstr>Dose</vt:lpstr>
      <vt:lpstr>Radiation therapy </vt:lpstr>
      <vt:lpstr>Radiation therapy </vt:lpstr>
      <vt:lpstr>Radiation therapy </vt:lpstr>
      <vt:lpstr>Side Effects</vt:lpstr>
      <vt:lpstr>Radiation therapy </vt:lpstr>
      <vt:lpstr>Radiation therapy </vt:lpstr>
      <vt:lpstr>Radiation therapy </vt:lpstr>
      <vt:lpstr>External beam radiation therapy</vt:lpstr>
      <vt:lpstr>External beam radiation therapy</vt:lpstr>
      <vt:lpstr>External beam radiation therapy</vt:lpstr>
      <vt:lpstr>External beam radiation therapy </vt:lpstr>
      <vt:lpstr>External beam radiation therapy </vt:lpstr>
      <vt:lpstr>External beam radiation therapy </vt:lpstr>
      <vt:lpstr>External beam radiation therapy </vt:lpstr>
      <vt:lpstr>External beam radiation therapy </vt:lpstr>
      <vt:lpstr>External beam radiation therapy </vt:lpstr>
      <vt:lpstr>External beam radiation therapy </vt:lpstr>
      <vt:lpstr>External beam radiation therapy </vt:lpstr>
      <vt:lpstr>External beam radiation therapy </vt:lpstr>
      <vt:lpstr>External beam radiation therapy </vt:lpstr>
      <vt:lpstr>Презентация PowerPoint</vt:lpstr>
      <vt:lpstr>IMRT</vt:lpstr>
      <vt:lpstr>External beam radiation therapy </vt:lpstr>
      <vt:lpstr>External beam radiation therapy </vt:lpstr>
      <vt:lpstr>External beam radiation therapy </vt:lpstr>
      <vt:lpstr>External beam radiation therapy </vt:lpstr>
      <vt:lpstr>Brachytherapy (sealed source radiotherapy) </vt:lpstr>
      <vt:lpstr>Brachytherapy (sealed source radiotherapy) </vt:lpstr>
      <vt:lpstr>Unsealed source radiotherapy (systemic radioisotope therapy)</vt:lpstr>
      <vt:lpstr>Unsealed source radiotherapy (systemic radioisotope therapy)</vt:lpstr>
      <vt:lpstr>Thank you for your attention</vt:lpstr>
      <vt:lpstr>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Principles and Basics of Radiation Therapy</dc:title>
  <dc:creator>A</dc:creator>
  <cp:lastModifiedBy>Олеся Дмитріївна Слюсаренко</cp:lastModifiedBy>
  <cp:revision>58</cp:revision>
  <dcterms:created xsi:type="dcterms:W3CDTF">2017-10-12T13:59:03Z</dcterms:created>
  <dcterms:modified xsi:type="dcterms:W3CDTF">2023-02-15T20:05:00Z</dcterms:modified>
</cp:coreProperties>
</file>