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3" r:id="rId38"/>
    <p:sldId id="292"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1046"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387B157-BEB5-400E-8BD4-109653649504}" type="datetimeFigureOut">
              <a:rPr lang="en-US" smtClean="0"/>
              <a:t>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CECC4D-6165-4BCF-B377-C716F87208F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87B157-BEB5-400E-8BD4-109653649504}" type="datetimeFigureOut">
              <a:rPr lang="en-US" smtClean="0"/>
              <a:t>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CECC4D-6165-4BCF-B377-C716F87208F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87B157-BEB5-400E-8BD4-109653649504}" type="datetimeFigureOut">
              <a:rPr lang="en-US" smtClean="0"/>
              <a:t>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CECC4D-6165-4BCF-B377-C716F87208F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87B157-BEB5-400E-8BD4-109653649504}" type="datetimeFigureOut">
              <a:rPr lang="en-US" smtClean="0"/>
              <a:t>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CECC4D-6165-4BCF-B377-C716F87208F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387B157-BEB5-400E-8BD4-109653649504}" type="datetimeFigureOut">
              <a:rPr lang="en-US" smtClean="0"/>
              <a:t>2/15/2023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CECC4D-6165-4BCF-B377-C716F87208F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87B157-BEB5-400E-8BD4-109653649504}" type="datetimeFigureOut">
              <a:rPr lang="en-US" smtClean="0"/>
              <a:t>2/15/2023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CECC4D-6165-4BCF-B377-C716F87208F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87B157-BEB5-400E-8BD4-109653649504}" type="datetimeFigureOut">
              <a:rPr lang="en-US" smtClean="0"/>
              <a:t>2/15/2023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CECC4D-6165-4BCF-B377-C716F87208F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87B157-BEB5-400E-8BD4-109653649504}" type="datetimeFigureOut">
              <a:rPr lang="en-US" smtClean="0"/>
              <a:t>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CECC4D-6165-4BCF-B377-C716F87208F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87B157-BEB5-400E-8BD4-109653649504}" type="datetimeFigureOut">
              <a:rPr lang="en-US" smtClean="0"/>
              <a:t>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CECC4D-6165-4BCF-B377-C716F87208F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87B157-BEB5-400E-8BD4-109653649504}" type="datetimeFigureOut">
              <a:rPr lang="en-US" smtClean="0"/>
              <a:t>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CECC4D-6165-4BCF-B377-C716F87208F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87B157-BEB5-400E-8BD4-109653649504}" type="datetimeFigureOut">
              <a:rPr lang="en-US" smtClean="0"/>
              <a:t>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CECC4D-6165-4BCF-B377-C716F87208F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DEBCF">
                <a:alpha val="71000"/>
              </a:srgbClr>
            </a:gs>
            <a:gs pos="50000">
              <a:srgbClr val="9CB86E"/>
            </a:gs>
            <a:gs pos="100000">
              <a:srgbClr val="156B13"/>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87B157-BEB5-400E-8BD4-109653649504}" type="datetimeFigureOut">
              <a:rPr lang="en-US" smtClean="0"/>
              <a:t>2/15/2023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CECC4D-6165-4BCF-B377-C716F87208F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radiologyinfo.org/en/glossary/glossary.cfm?gid=446" TargetMode="External"/><Relationship Id="rId2" Type="http://schemas.openxmlformats.org/officeDocument/2006/relationships/hyperlink" Target="https://www.radiologyinfo.org/en/glossary/glossary.cfm?gid=204" TargetMode="External"/><Relationship Id="rId1" Type="http://schemas.openxmlformats.org/officeDocument/2006/relationships/slideLayout" Target="../slideLayouts/slideLayout2.xml"/><Relationship Id="rId5" Type="http://schemas.openxmlformats.org/officeDocument/2006/relationships/hyperlink" Target="https://www.radiologyinfo.org/en/glossary/glossary.cfm?gid=448" TargetMode="External"/><Relationship Id="rId4" Type="http://schemas.openxmlformats.org/officeDocument/2006/relationships/hyperlink" Target="https://www.radiologyinfo.org/en/info.cfm?pg=cysticfibrosi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radiologyinfo.org/en/glossary/glossary.cfm?gid=449"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radiologyinfo.org/en/glossary/glossary.cfm?gid=35" TargetMode="External"/><Relationship Id="rId2" Type="http://schemas.openxmlformats.org/officeDocument/2006/relationships/hyperlink" Target="https://www.radiologyinfo.org/en/glossary/glossary.cfm?gid=353" TargetMode="External"/><Relationship Id="rId1" Type="http://schemas.openxmlformats.org/officeDocument/2006/relationships/slideLayout" Target="../slideLayouts/slideLayout2.xml"/><Relationship Id="rId4" Type="http://schemas.openxmlformats.org/officeDocument/2006/relationships/hyperlink" Target="https://www.radiologyinfo.org/en/glossary/glossary.cfm?gid=319"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hopkinsmedicine.org/healthlibrary/test_procedures/pulmonary/thoracentesis_92,p07761/" TargetMode="External"/><Relationship Id="rId2" Type="http://schemas.openxmlformats.org/officeDocument/2006/relationships/hyperlink" Target="http://www.hopkinsmedicine.org/healthlibrary/test_procedures/cardiovascular/echocardiogram_92,p07969/" TargetMode="External"/><Relationship Id="rId1" Type="http://schemas.openxmlformats.org/officeDocument/2006/relationships/slideLayout" Target="../slideLayouts/slideLayout2.xml"/><Relationship Id="rId6" Type="http://schemas.openxmlformats.org/officeDocument/2006/relationships/hyperlink" Target="http://www.hopkinsmedicine.org/healthlibrary/conditions/adult/radiology/magnetic_resonance_imaging_mri_85,P01289/" TargetMode="External"/><Relationship Id="rId5" Type="http://schemas.openxmlformats.org/officeDocument/2006/relationships/hyperlink" Target="http://www.hopkinsmedicine.org/healthlibrary/conditions/adult/radiology/x-rays_85,p01283/" TargetMode="External"/><Relationship Id="rId4" Type="http://schemas.openxmlformats.org/officeDocument/2006/relationships/hyperlink" Target="http://www.hopkinsmedicine.org/healthlibrary/conditions/adult/radiology/computed_tomography_ct_or_cat_scan_85,P01277/"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hopkinsmedicine.org/healthlibrary/conditions/adult/radiology/nuclear_medicine_85,p01290/" TargetMode="External"/><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hyperlink" Target="http://www.hopkinsmedicine.org/healthlibrary/conditions/adult/radiology/magnetic_resonance_imaging_mri_85,p01289/" TargetMode="External"/><Relationship Id="rId4" Type="http://schemas.openxmlformats.org/officeDocument/2006/relationships/hyperlink" Target="http://www.hopkinsmedicine.org/healthlibrary/conditions/adult/radiology/computed_tomography_ct_or_cat_scan_85,p01277/"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hyperlink" Target="http://www.hopkinsmedicine.org/healthlibrary/test_procedures/cardiovascular/chest_x-ray_92,p07746/" TargetMode="External"/><Relationship Id="rId3" Type="http://schemas.openxmlformats.org/officeDocument/2006/relationships/hyperlink" Target="http://www.hopkinsmedicine.org/healthlibrary/conditions/adult/nervous_system_disorders/parkinsons_disease_85,p00800/" TargetMode="External"/><Relationship Id="rId7" Type="http://schemas.openxmlformats.org/officeDocument/2006/relationships/hyperlink" Target="http://www.hopkinsmedicine.org/healthlibrary/conditions/adult/gynecological_health/cancer_treatment_overview_85,p00590/" TargetMode="External"/><Relationship Id="rId2" Type="http://schemas.openxmlformats.org/officeDocument/2006/relationships/hyperlink" Target="http://www.hopkinsmedicine.org/healthlibrary/conditions/adult/nervous_system_disorders/alzheimers_disease_85,p00772/" TargetMode="External"/><Relationship Id="rId1" Type="http://schemas.openxmlformats.org/officeDocument/2006/relationships/slideLayout" Target="../slideLayouts/slideLayout2.xml"/><Relationship Id="rId6" Type="http://schemas.openxmlformats.org/officeDocument/2006/relationships/hyperlink" Target="http://www.hopkinsmedicine.org/healthlibrary/conditions/adult/nervous_system_disorders/head_injury_85,p00785/" TargetMode="External"/><Relationship Id="rId5" Type="http://schemas.openxmlformats.org/officeDocument/2006/relationships/hyperlink" Target="http://www.hopkinsmedicine.org/healthlibrary/conditions/adult/nervous_system_disorders/epilepsy_and_seizures_85,p00779/" TargetMode="External"/><Relationship Id="rId10" Type="http://schemas.openxmlformats.org/officeDocument/2006/relationships/hyperlink" Target="http://www.hopkinsmedicine.org/healthlibrary/conditions/adult/respiratory_disorders/lung_cancer_85,p01316/" TargetMode="External"/><Relationship Id="rId4" Type="http://schemas.openxmlformats.org/officeDocument/2006/relationships/hyperlink" Target="http://www.hopkinsmedicine.org/healthlibrary/conditions/adult/nervous_system_disorders/huntingtons_disease_134,32/" TargetMode="External"/><Relationship Id="rId9" Type="http://schemas.openxmlformats.org/officeDocument/2006/relationships/hyperlink" Target="http://www.hopkinsmedicine.org/healthlibrary/test_procedures/cardiovascular/computed_tomography_ct_or_cat_scan_of_the_chest_92,p07747/"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msdmanuals.com/professional/pulmonary-disorders/pulmonary-hypertension/pulmonary-hypertension" TargetMode="External"/><Relationship Id="rId2" Type="http://schemas.openxmlformats.org/officeDocument/2006/relationships/hyperlink" Target="https://www.msdmanuals.com/professional/pulmonary-disorders/pulmonary-embolism-pe/pulmonary-embolism-pe"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2133600"/>
          </a:xfrm>
        </p:spPr>
        <p:txBody>
          <a:bodyPr>
            <a:noAutofit/>
          </a:bodyPr>
          <a:lstStyle/>
          <a:p>
            <a:r>
              <a:rPr lang="en-US" sz="4800" dirty="0">
                <a:solidFill>
                  <a:schemeClr val="tx2"/>
                </a:solidFill>
              </a:rPr>
              <a:t>Diagnostic Imaging of the Respiratory system</a:t>
            </a:r>
          </a:p>
        </p:txBody>
      </p:sp>
      <p:sp>
        <p:nvSpPr>
          <p:cNvPr id="3" name="Subtitle 2"/>
          <p:cNvSpPr>
            <a:spLocks noGrp="1"/>
          </p:cNvSpPr>
          <p:nvPr>
            <p:ph type="subTitle" idx="1"/>
          </p:nvPr>
        </p:nvSpPr>
        <p:spPr>
          <a:xfrm>
            <a:off x="1447800" y="5638800"/>
            <a:ext cx="6400800" cy="914400"/>
          </a:xfrm>
        </p:spPr>
        <p:txBody>
          <a:bodyPr>
            <a:normAutofit fontScale="47500" lnSpcReduction="20000"/>
          </a:bodyPr>
          <a:lstStyle/>
          <a:p>
            <a:r>
              <a:rPr lang="en-US" sz="4500" dirty="0">
                <a:solidFill>
                  <a:schemeClr val="tx1">
                    <a:lumMod val="95000"/>
                    <a:lumOff val="5000"/>
                  </a:schemeClr>
                </a:solidFill>
              </a:rPr>
              <a:t>Dr. Ahmad </a:t>
            </a:r>
            <a:r>
              <a:rPr lang="en-US" sz="4500" dirty="0" err="1">
                <a:solidFill>
                  <a:schemeClr val="tx1">
                    <a:lumMod val="95000"/>
                    <a:lumOff val="5000"/>
                  </a:schemeClr>
                </a:solidFill>
              </a:rPr>
              <a:t>Kaouk</a:t>
            </a:r>
            <a:r>
              <a:rPr lang="en-US" sz="4500" dirty="0">
                <a:solidFill>
                  <a:schemeClr val="tx1">
                    <a:lumMod val="95000"/>
                    <a:lumOff val="5000"/>
                  </a:schemeClr>
                </a:solidFill>
              </a:rPr>
              <a:t> .S.</a:t>
            </a:r>
            <a:br>
              <a:rPr lang="en-US" dirty="0">
                <a:solidFill>
                  <a:schemeClr val="tx1">
                    <a:lumMod val="95000"/>
                    <a:lumOff val="5000"/>
                  </a:schemeClr>
                </a:solidFill>
              </a:rPr>
            </a:br>
            <a:r>
              <a:rPr lang="en-US" dirty="0">
                <a:solidFill>
                  <a:schemeClr val="tx1">
                    <a:lumMod val="95000"/>
                    <a:lumOff val="5000"/>
                  </a:schemeClr>
                </a:solidFill>
              </a:rPr>
              <a:t>Department of Diagnostic Imaging</a:t>
            </a:r>
            <a:r>
              <a:rPr lang="ru-RU" dirty="0">
                <a:solidFill>
                  <a:schemeClr val="tx1">
                    <a:lumMod val="95000"/>
                    <a:lumOff val="5000"/>
                  </a:schemeClr>
                </a:solidFill>
              </a:rPr>
              <a:t>,</a:t>
            </a:r>
            <a:r>
              <a:rPr lang="en-US" dirty="0">
                <a:solidFill>
                  <a:schemeClr val="tx1">
                    <a:lumMod val="95000"/>
                    <a:lumOff val="5000"/>
                  </a:schemeClr>
                </a:solidFill>
              </a:rPr>
              <a:t> Radiotherapy</a:t>
            </a:r>
            <a:r>
              <a:rPr lang="ru-RU" dirty="0">
                <a:solidFill>
                  <a:schemeClr val="tx1">
                    <a:lumMod val="95000"/>
                    <a:lumOff val="5000"/>
                  </a:schemeClr>
                </a:solidFill>
              </a:rPr>
              <a:t>,</a:t>
            </a:r>
            <a:r>
              <a:rPr lang="en-US" dirty="0">
                <a:solidFill>
                  <a:schemeClr val="tx1">
                    <a:lumMod val="95000"/>
                    <a:lumOff val="5000"/>
                  </a:schemeClr>
                </a:solidFill>
              </a:rPr>
              <a:t> Medicine and Oncology.</a:t>
            </a:r>
            <a:br>
              <a:rPr lang="en-US" dirty="0">
                <a:solidFill>
                  <a:schemeClr val="tx1">
                    <a:lumMod val="95000"/>
                    <a:lumOff val="5000"/>
                  </a:schemeClr>
                </a:solidFill>
              </a:rPr>
            </a:br>
            <a:r>
              <a:rPr lang="en-US" dirty="0">
                <a:solidFill>
                  <a:schemeClr val="tx1">
                    <a:lumMod val="95000"/>
                    <a:lumOff val="5000"/>
                  </a:schemeClr>
                </a:solidFill>
              </a:rPr>
              <a:t>Odessa National Medical University</a:t>
            </a:r>
          </a:p>
        </p:txBody>
      </p:sp>
      <p:sp>
        <p:nvSpPr>
          <p:cNvPr id="4" name="TextBox 3">
            <a:extLst>
              <a:ext uri="{FF2B5EF4-FFF2-40B4-BE49-F238E27FC236}">
                <a16:creationId xmlns:a16="http://schemas.microsoft.com/office/drawing/2014/main" id="{C60F739F-C96E-48F4-94CB-F74F9642FAD4}"/>
              </a:ext>
            </a:extLst>
          </p:cNvPr>
          <p:cNvSpPr txBox="1"/>
          <p:nvPr/>
        </p:nvSpPr>
        <p:spPr>
          <a:xfrm>
            <a:off x="3124200" y="4495800"/>
            <a:ext cx="3886200" cy="369332"/>
          </a:xfrm>
          <a:prstGeom prst="rect">
            <a:avLst/>
          </a:prstGeom>
          <a:noFill/>
        </p:spPr>
        <p:txBody>
          <a:bodyPr wrap="square" rtlCol="0">
            <a:spAutoFit/>
          </a:bodyPr>
          <a:lstStyle/>
          <a:p>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ownload.jpg"/>
          <p:cNvPicPr>
            <a:picLocks noGrp="1" noChangeAspect="1"/>
          </p:cNvPicPr>
          <p:nvPr>
            <p:ph idx="1"/>
          </p:nvPr>
        </p:nvPicPr>
        <p:blipFill>
          <a:blip r:embed="rId2" cstate="print"/>
          <a:stretch>
            <a:fillRect/>
          </a:stretch>
        </p:blipFill>
        <p:spPr>
          <a:xfrm>
            <a:off x="152400" y="152400"/>
            <a:ext cx="6400800" cy="6344231"/>
          </a:xfrm>
        </p:spPr>
      </p:pic>
      <p:sp>
        <p:nvSpPr>
          <p:cNvPr id="6" name="TextBox 5"/>
          <p:cNvSpPr txBox="1"/>
          <p:nvPr/>
        </p:nvSpPr>
        <p:spPr>
          <a:xfrm>
            <a:off x="6705600" y="1066800"/>
            <a:ext cx="2133600" cy="2308324"/>
          </a:xfrm>
          <a:prstGeom prst="rect">
            <a:avLst/>
          </a:prstGeom>
          <a:solidFill>
            <a:schemeClr val="accent3">
              <a:lumMod val="60000"/>
              <a:lumOff val="40000"/>
            </a:schemeClr>
          </a:solidFill>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3600" b="1" dirty="0"/>
              <a:t>We all have that one Friend.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tx2"/>
                </a:solidFill>
              </a:rPr>
              <a:t>Imaging Techniques</a:t>
            </a:r>
          </a:p>
        </p:txBody>
      </p:sp>
      <p:sp>
        <p:nvSpPr>
          <p:cNvPr id="3" name="Content Placeholder 2"/>
          <p:cNvSpPr>
            <a:spLocks noGrp="1"/>
          </p:cNvSpPr>
          <p:nvPr>
            <p:ph idx="1"/>
          </p:nvPr>
        </p:nvSpPr>
        <p:spPr/>
        <p:txBody>
          <a:bodyPr>
            <a:normAutofit lnSpcReduction="10000"/>
          </a:bodyPr>
          <a:lstStyle/>
          <a:p>
            <a:r>
              <a:rPr lang="en-US" dirty="0">
                <a:solidFill>
                  <a:schemeClr val="tx1">
                    <a:lumMod val="95000"/>
                    <a:lumOff val="5000"/>
                  </a:schemeClr>
                </a:solidFill>
              </a:rPr>
              <a:t>Chest Radiography</a:t>
            </a:r>
          </a:p>
          <a:p>
            <a:r>
              <a:rPr lang="en-US" dirty="0">
                <a:solidFill>
                  <a:schemeClr val="tx1">
                    <a:lumMod val="95000"/>
                    <a:lumOff val="5000"/>
                  </a:schemeClr>
                </a:solidFill>
              </a:rPr>
              <a:t>Fluoroscopy</a:t>
            </a:r>
          </a:p>
          <a:p>
            <a:r>
              <a:rPr lang="en-US" dirty="0" err="1">
                <a:solidFill>
                  <a:schemeClr val="tx1">
                    <a:lumMod val="95000"/>
                    <a:lumOff val="5000"/>
                  </a:schemeClr>
                </a:solidFill>
              </a:rPr>
              <a:t>Bronchography</a:t>
            </a:r>
            <a:endParaRPr lang="en-US" dirty="0">
              <a:solidFill>
                <a:schemeClr val="tx1">
                  <a:lumMod val="95000"/>
                  <a:lumOff val="5000"/>
                </a:schemeClr>
              </a:solidFill>
            </a:endParaRPr>
          </a:p>
          <a:p>
            <a:r>
              <a:rPr lang="en-US" dirty="0">
                <a:solidFill>
                  <a:schemeClr val="tx1">
                    <a:lumMod val="95000"/>
                    <a:lumOff val="5000"/>
                  </a:schemeClr>
                </a:solidFill>
              </a:rPr>
              <a:t>Pulmonary Angiography</a:t>
            </a:r>
          </a:p>
          <a:p>
            <a:r>
              <a:rPr lang="en-US" dirty="0">
                <a:solidFill>
                  <a:schemeClr val="tx1">
                    <a:lumMod val="95000"/>
                    <a:lumOff val="5000"/>
                  </a:schemeClr>
                </a:solidFill>
              </a:rPr>
              <a:t>CT</a:t>
            </a:r>
          </a:p>
          <a:p>
            <a:r>
              <a:rPr lang="en-US" dirty="0">
                <a:solidFill>
                  <a:schemeClr val="tx1">
                    <a:lumMod val="95000"/>
                    <a:lumOff val="5000"/>
                  </a:schemeClr>
                </a:solidFill>
              </a:rPr>
              <a:t>MRI</a:t>
            </a:r>
          </a:p>
          <a:p>
            <a:r>
              <a:rPr lang="en-US" dirty="0" err="1">
                <a:solidFill>
                  <a:schemeClr val="tx1">
                    <a:lumMod val="95000"/>
                    <a:lumOff val="5000"/>
                  </a:schemeClr>
                </a:solidFill>
              </a:rPr>
              <a:t>Ultrasonography</a:t>
            </a:r>
            <a:endParaRPr lang="en-US" dirty="0">
              <a:solidFill>
                <a:schemeClr val="tx1">
                  <a:lumMod val="95000"/>
                  <a:lumOff val="5000"/>
                </a:schemeClr>
              </a:solidFill>
            </a:endParaRPr>
          </a:p>
          <a:p>
            <a:r>
              <a:rPr lang="en-US" dirty="0">
                <a:solidFill>
                  <a:schemeClr val="tx1">
                    <a:lumMod val="95000"/>
                    <a:lumOff val="5000"/>
                  </a:schemeClr>
                </a:solidFill>
              </a:rPr>
              <a:t>PET / SPECT / </a:t>
            </a:r>
            <a:r>
              <a:rPr lang="en-US" dirty="0" err="1">
                <a:solidFill>
                  <a:schemeClr val="tx1">
                    <a:lumMod val="95000"/>
                    <a:lumOff val="5000"/>
                  </a:schemeClr>
                </a:solidFill>
              </a:rPr>
              <a:t>Scintigraphy</a:t>
            </a:r>
            <a:r>
              <a:rPr lang="en-US" dirty="0">
                <a:solidFill>
                  <a:schemeClr val="tx1">
                    <a:lumMod val="95000"/>
                    <a:lumOff val="5000"/>
                  </a:schemeClr>
                </a:solidFill>
              </a:rPr>
              <a:t> (Nuclear Imaging)</a:t>
            </a:r>
          </a:p>
          <a:p>
            <a:endParaRPr lang="en-US" dirty="0">
              <a:solidFill>
                <a:schemeClr val="tx1">
                  <a:lumMod val="95000"/>
                  <a:lumOff val="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lumMod val="75000"/>
                  </a:schemeClr>
                </a:solidFill>
              </a:rPr>
              <a:t>Chest Radiography (CXR)</a:t>
            </a:r>
          </a:p>
        </p:txBody>
      </p:sp>
      <p:pic>
        <p:nvPicPr>
          <p:cNvPr id="4" name="Content Placeholder 3" descr="General-X-Ray-machine.jpg"/>
          <p:cNvPicPr>
            <a:picLocks noGrp="1" noChangeAspect="1"/>
          </p:cNvPicPr>
          <p:nvPr>
            <p:ph idx="1"/>
          </p:nvPr>
        </p:nvPicPr>
        <p:blipFill>
          <a:blip r:embed="rId2" cstate="print"/>
          <a:stretch>
            <a:fillRect/>
          </a:stretch>
        </p:blipFill>
        <p:spPr>
          <a:xfrm>
            <a:off x="533400" y="1155794"/>
            <a:ext cx="8305800" cy="5537835"/>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9780323084956000038_t003-004d-9780323084956.jpg"/>
          <p:cNvPicPr>
            <a:picLocks noGrp="1" noChangeAspect="1"/>
          </p:cNvPicPr>
          <p:nvPr>
            <p:ph idx="1"/>
          </p:nvPr>
        </p:nvPicPr>
        <p:blipFill>
          <a:blip r:embed="rId2" cstate="print"/>
          <a:stretch>
            <a:fillRect/>
          </a:stretch>
        </p:blipFill>
        <p:spPr>
          <a:xfrm>
            <a:off x="228600" y="228600"/>
            <a:ext cx="3962400" cy="1987296"/>
          </a:xfrm>
        </p:spPr>
      </p:pic>
      <p:pic>
        <p:nvPicPr>
          <p:cNvPr id="5" name="Picture 4" descr="B9780323084956000038_t003-004b-97803230849561.jpg"/>
          <p:cNvPicPr>
            <a:picLocks noChangeAspect="1"/>
          </p:cNvPicPr>
          <p:nvPr/>
        </p:nvPicPr>
        <p:blipFill>
          <a:blip r:embed="rId3" cstate="print"/>
          <a:stretch>
            <a:fillRect/>
          </a:stretch>
        </p:blipFill>
        <p:spPr>
          <a:xfrm>
            <a:off x="228600" y="2286000"/>
            <a:ext cx="3962400" cy="2036064"/>
          </a:xfrm>
          <a:prstGeom prst="rect">
            <a:avLst/>
          </a:prstGeom>
        </p:spPr>
      </p:pic>
      <p:pic>
        <p:nvPicPr>
          <p:cNvPr id="8" name="Picture 7" descr="LPO%2FRAO+–+For+LEFT+Ribs+RAO.jpg"/>
          <p:cNvPicPr>
            <a:picLocks noChangeAspect="1"/>
          </p:cNvPicPr>
          <p:nvPr/>
        </p:nvPicPr>
        <p:blipFill>
          <a:blip r:embed="rId4" cstate="print"/>
          <a:stretch>
            <a:fillRect/>
          </a:stretch>
        </p:blipFill>
        <p:spPr>
          <a:xfrm>
            <a:off x="228600" y="4343400"/>
            <a:ext cx="3962400" cy="2340864"/>
          </a:xfrm>
          <a:prstGeom prst="rect">
            <a:avLst/>
          </a:prstGeom>
        </p:spPr>
      </p:pic>
      <p:sp>
        <p:nvSpPr>
          <p:cNvPr id="9" name="TextBox 8"/>
          <p:cNvSpPr txBox="1"/>
          <p:nvPr/>
        </p:nvSpPr>
        <p:spPr>
          <a:xfrm>
            <a:off x="4495800" y="533400"/>
            <a:ext cx="4267200" cy="1077218"/>
          </a:xfrm>
          <a:prstGeom prst="rect">
            <a:avLst/>
          </a:prstGeom>
          <a:noFill/>
        </p:spPr>
        <p:txBody>
          <a:bodyPr wrap="square" rtlCol="0">
            <a:spAutoFit/>
          </a:bodyPr>
          <a:lstStyle/>
          <a:p>
            <a:r>
              <a:rPr lang="en-US" sz="3600" b="1" dirty="0"/>
              <a:t>PA</a:t>
            </a:r>
            <a:r>
              <a:rPr lang="en-US" sz="2800" dirty="0"/>
              <a:t> positioning </a:t>
            </a:r>
          </a:p>
          <a:p>
            <a:r>
              <a:rPr lang="en-US" sz="2800" dirty="0"/>
              <a:t>(Posterior-Anterior)</a:t>
            </a:r>
          </a:p>
        </p:txBody>
      </p:sp>
      <p:sp>
        <p:nvSpPr>
          <p:cNvPr id="10" name="TextBox 9"/>
          <p:cNvSpPr txBox="1"/>
          <p:nvPr/>
        </p:nvSpPr>
        <p:spPr>
          <a:xfrm>
            <a:off x="4343400" y="3048000"/>
            <a:ext cx="3962400" cy="584775"/>
          </a:xfrm>
          <a:prstGeom prst="rect">
            <a:avLst/>
          </a:prstGeom>
          <a:noFill/>
        </p:spPr>
        <p:txBody>
          <a:bodyPr wrap="square" rtlCol="0">
            <a:spAutoFit/>
          </a:bodyPr>
          <a:lstStyle/>
          <a:p>
            <a:r>
              <a:rPr lang="en-US" sz="3200" b="1" dirty="0"/>
              <a:t>Lateral </a:t>
            </a:r>
            <a:r>
              <a:rPr lang="en-US" sz="2000" dirty="0"/>
              <a:t>positioning</a:t>
            </a:r>
            <a:r>
              <a:rPr lang="en-US" sz="3200" b="1" dirty="0"/>
              <a:t> </a:t>
            </a:r>
          </a:p>
        </p:txBody>
      </p:sp>
      <p:sp>
        <p:nvSpPr>
          <p:cNvPr id="11" name="TextBox 10"/>
          <p:cNvSpPr txBox="1"/>
          <p:nvPr/>
        </p:nvSpPr>
        <p:spPr>
          <a:xfrm>
            <a:off x="4419600" y="4876800"/>
            <a:ext cx="3962400" cy="1138773"/>
          </a:xfrm>
          <a:prstGeom prst="rect">
            <a:avLst/>
          </a:prstGeom>
          <a:noFill/>
        </p:spPr>
        <p:txBody>
          <a:bodyPr wrap="square" rtlCol="0">
            <a:spAutoFit/>
          </a:bodyPr>
          <a:lstStyle/>
          <a:p>
            <a:r>
              <a:rPr lang="en-US" sz="3200" b="1" dirty="0"/>
              <a:t>Oblique</a:t>
            </a:r>
            <a:r>
              <a:rPr lang="en-US" dirty="0"/>
              <a:t> positioning </a:t>
            </a:r>
          </a:p>
          <a:p>
            <a:r>
              <a:rPr lang="en-US" dirty="0"/>
              <a:t>(Anterior/Posterior)</a:t>
            </a:r>
          </a:p>
          <a:p>
            <a:r>
              <a:rPr lang="en-US" dirty="0"/>
              <a:t>(Right/Left)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P Axial Lordotic Position.jpg"/>
          <p:cNvPicPr>
            <a:picLocks noGrp="1" noChangeAspect="1"/>
          </p:cNvPicPr>
          <p:nvPr>
            <p:ph idx="1"/>
          </p:nvPr>
        </p:nvPicPr>
        <p:blipFill>
          <a:blip r:embed="rId2" cstate="print"/>
          <a:stretch>
            <a:fillRect/>
          </a:stretch>
        </p:blipFill>
        <p:spPr>
          <a:xfrm>
            <a:off x="1295400" y="152400"/>
            <a:ext cx="6705600" cy="4805680"/>
          </a:xfrm>
        </p:spPr>
      </p:pic>
      <p:sp>
        <p:nvSpPr>
          <p:cNvPr id="7" name="TextBox 6"/>
          <p:cNvSpPr txBox="1"/>
          <p:nvPr/>
        </p:nvSpPr>
        <p:spPr>
          <a:xfrm>
            <a:off x="2209800" y="5181600"/>
            <a:ext cx="5410200" cy="584775"/>
          </a:xfrm>
          <a:prstGeom prst="rect">
            <a:avLst/>
          </a:prstGeom>
          <a:noFill/>
        </p:spPr>
        <p:txBody>
          <a:bodyPr wrap="square" rtlCol="0">
            <a:spAutoFit/>
          </a:bodyPr>
          <a:lstStyle/>
          <a:p>
            <a:r>
              <a:rPr lang="en-US" sz="3200" b="1" dirty="0"/>
              <a:t>AP – </a:t>
            </a:r>
            <a:r>
              <a:rPr lang="en-US" sz="3200" b="1" dirty="0" err="1"/>
              <a:t>Lordotic</a:t>
            </a:r>
            <a:r>
              <a:rPr lang="en-US" sz="3200" b="1" dirty="0"/>
              <a:t> </a:t>
            </a:r>
            <a:r>
              <a:rPr lang="en-US" sz="2000" dirty="0"/>
              <a:t>position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earn-chest-xray-with-its-normal-positioning-radioanatomy-57-638.jpg"/>
          <p:cNvPicPr>
            <a:picLocks noGrp="1" noChangeAspect="1"/>
          </p:cNvPicPr>
          <p:nvPr>
            <p:ph idx="1"/>
          </p:nvPr>
        </p:nvPicPr>
        <p:blipFill>
          <a:blip r:embed="rId2" cstate="print"/>
          <a:srcRect r="1097" b="23358"/>
          <a:stretch>
            <a:fillRect/>
          </a:stretch>
        </p:blipFill>
        <p:spPr>
          <a:xfrm>
            <a:off x="0" y="0"/>
            <a:ext cx="6010275" cy="3500438"/>
          </a:xfrm>
        </p:spPr>
      </p:pic>
      <p:pic>
        <p:nvPicPr>
          <p:cNvPr id="5" name="Picture 4" descr="learn-chest-xray-with-its-normal-positioning-radioanatomy-60-638.jpg"/>
          <p:cNvPicPr>
            <a:picLocks noChangeAspect="1"/>
          </p:cNvPicPr>
          <p:nvPr/>
        </p:nvPicPr>
        <p:blipFill>
          <a:blip r:embed="rId3" cstate="print"/>
          <a:srcRect r="940" b="21503"/>
          <a:stretch>
            <a:fillRect/>
          </a:stretch>
        </p:blipFill>
        <p:spPr>
          <a:xfrm>
            <a:off x="0" y="3657600"/>
            <a:ext cx="6019800" cy="3200400"/>
          </a:xfrm>
          <a:prstGeom prst="rect">
            <a:avLst/>
          </a:prstGeom>
        </p:spPr>
      </p:pic>
      <p:sp>
        <p:nvSpPr>
          <p:cNvPr id="6" name="TextBox 5"/>
          <p:cNvSpPr txBox="1"/>
          <p:nvPr/>
        </p:nvSpPr>
        <p:spPr>
          <a:xfrm>
            <a:off x="6248400" y="990600"/>
            <a:ext cx="2286000" cy="892552"/>
          </a:xfrm>
          <a:prstGeom prst="rect">
            <a:avLst/>
          </a:prstGeom>
          <a:noFill/>
        </p:spPr>
        <p:txBody>
          <a:bodyPr wrap="square" rtlCol="0">
            <a:spAutoFit/>
          </a:bodyPr>
          <a:lstStyle/>
          <a:p>
            <a:r>
              <a:rPr lang="en-US" sz="3200" b="1" dirty="0"/>
              <a:t>AP – Supine </a:t>
            </a:r>
            <a:r>
              <a:rPr lang="en-US" sz="2000" dirty="0"/>
              <a:t>position</a:t>
            </a:r>
          </a:p>
        </p:txBody>
      </p:sp>
      <p:sp>
        <p:nvSpPr>
          <p:cNvPr id="7" name="TextBox 6"/>
          <p:cNvSpPr txBox="1"/>
          <p:nvPr/>
        </p:nvSpPr>
        <p:spPr>
          <a:xfrm>
            <a:off x="6324600" y="4724400"/>
            <a:ext cx="2667000" cy="830997"/>
          </a:xfrm>
          <a:prstGeom prst="rect">
            <a:avLst/>
          </a:prstGeom>
          <a:noFill/>
        </p:spPr>
        <p:txBody>
          <a:bodyPr wrap="square" rtlCol="0">
            <a:spAutoFit/>
          </a:bodyPr>
          <a:lstStyle/>
          <a:p>
            <a:r>
              <a:rPr lang="en-US" sz="2800" b="1" dirty="0"/>
              <a:t>AP – Semi-Erect  </a:t>
            </a:r>
            <a:r>
              <a:rPr lang="en-US" sz="2000" dirty="0"/>
              <a:t>position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Fluoroscopy</a:t>
            </a:r>
          </a:p>
        </p:txBody>
      </p:sp>
      <p:pic>
        <p:nvPicPr>
          <p:cNvPr id="4" name="Content Placeholder 3" descr="telemedix_2_web.jpg"/>
          <p:cNvPicPr>
            <a:picLocks noGrp="1" noChangeAspect="1"/>
          </p:cNvPicPr>
          <p:nvPr>
            <p:ph idx="1"/>
          </p:nvPr>
        </p:nvPicPr>
        <p:blipFill>
          <a:blip r:embed="rId2" cstate="print"/>
          <a:stretch>
            <a:fillRect/>
          </a:stretch>
        </p:blipFill>
        <p:spPr>
          <a:xfrm>
            <a:off x="304800" y="1295400"/>
            <a:ext cx="8534400" cy="5216493"/>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axresdefault.jpg"/>
          <p:cNvPicPr>
            <a:picLocks noGrp="1" noChangeAspect="1"/>
          </p:cNvPicPr>
          <p:nvPr>
            <p:ph idx="1"/>
          </p:nvPr>
        </p:nvPicPr>
        <p:blipFill>
          <a:blip r:embed="rId2" cstate="print"/>
          <a:srcRect l="22807" t="8674" r="28070" b="3996"/>
          <a:stretch>
            <a:fillRect/>
          </a:stretch>
        </p:blipFill>
        <p:spPr>
          <a:xfrm>
            <a:off x="152400" y="228600"/>
            <a:ext cx="4267200" cy="4267200"/>
          </a:xfrm>
        </p:spPr>
      </p:pic>
      <p:sp>
        <p:nvSpPr>
          <p:cNvPr id="5" name="TextBox 4"/>
          <p:cNvSpPr txBox="1"/>
          <p:nvPr/>
        </p:nvSpPr>
        <p:spPr>
          <a:xfrm>
            <a:off x="0" y="5715000"/>
            <a:ext cx="4267200" cy="830997"/>
          </a:xfrm>
          <a:prstGeom prst="rect">
            <a:avLst/>
          </a:prstGeom>
          <a:noFill/>
        </p:spPr>
        <p:txBody>
          <a:bodyPr wrap="square" rtlCol="0">
            <a:spAutoFit/>
          </a:bodyPr>
          <a:lstStyle/>
          <a:p>
            <a:r>
              <a:rPr lang="en-US" sz="2400" dirty="0"/>
              <a:t>Fluoroscopic image of the chest </a:t>
            </a:r>
            <a:br>
              <a:rPr lang="en-US" sz="2400" dirty="0"/>
            </a:br>
            <a:r>
              <a:rPr lang="en-US" sz="2400" dirty="0"/>
              <a:t>(Image-Intensifying System)</a:t>
            </a:r>
          </a:p>
        </p:txBody>
      </p:sp>
      <p:pic>
        <p:nvPicPr>
          <p:cNvPr id="6" name="Picture 3" descr="PA270178"/>
          <p:cNvPicPr>
            <a:picLocks noChangeAspect="1" noChangeArrowheads="1"/>
          </p:cNvPicPr>
          <p:nvPr/>
        </p:nvPicPr>
        <p:blipFill>
          <a:blip r:embed="rId3" cstate="print"/>
          <a:srcRect/>
          <a:stretch>
            <a:fillRect/>
          </a:stretch>
        </p:blipFill>
        <p:spPr bwMode="auto">
          <a:xfrm>
            <a:off x="4572000" y="1905000"/>
            <a:ext cx="4572000" cy="4953000"/>
          </a:xfrm>
          <a:prstGeom prst="rect">
            <a:avLst/>
          </a:prstGeom>
          <a:noFill/>
        </p:spPr>
      </p:pic>
      <p:sp>
        <p:nvSpPr>
          <p:cNvPr id="7" name="TextBox 6"/>
          <p:cNvSpPr txBox="1"/>
          <p:nvPr/>
        </p:nvSpPr>
        <p:spPr>
          <a:xfrm>
            <a:off x="5105400" y="152400"/>
            <a:ext cx="4038600" cy="738664"/>
          </a:xfrm>
          <a:prstGeom prst="rect">
            <a:avLst/>
          </a:prstGeom>
          <a:noFill/>
        </p:spPr>
        <p:txBody>
          <a:bodyPr wrap="square" rtlCol="0">
            <a:spAutoFit/>
          </a:bodyPr>
          <a:lstStyle/>
          <a:p>
            <a:r>
              <a:rPr lang="en-US" sz="2400" dirty="0"/>
              <a:t>Normal Chest Radiograph</a:t>
            </a:r>
          </a:p>
          <a:p>
            <a:r>
              <a:rPr lang="en-US" dirty="0"/>
              <a:t>(simple photographic film) </a:t>
            </a:r>
          </a:p>
        </p:txBody>
      </p:sp>
      <p:sp>
        <p:nvSpPr>
          <p:cNvPr id="11" name="Down Arrow 10"/>
          <p:cNvSpPr/>
          <p:nvPr/>
        </p:nvSpPr>
        <p:spPr>
          <a:xfrm>
            <a:off x="6934200" y="838200"/>
            <a:ext cx="609600"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rot="10800000">
            <a:off x="1447800" y="4572000"/>
            <a:ext cx="685800" cy="1143000"/>
          </a:xfrm>
          <a:prstGeom prst="down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Bronchography</a:t>
            </a:r>
            <a:endParaRPr lang="en-US" dirty="0"/>
          </a:p>
        </p:txBody>
      </p:sp>
      <p:pic>
        <p:nvPicPr>
          <p:cNvPr id="4" name="Content Placeholder 3" descr="mellk2c.gif"/>
          <p:cNvPicPr>
            <a:picLocks noGrp="1" noChangeAspect="1"/>
          </p:cNvPicPr>
          <p:nvPr>
            <p:ph idx="1"/>
          </p:nvPr>
        </p:nvPicPr>
        <p:blipFill>
          <a:blip r:embed="rId2" cstate="print"/>
          <a:stretch>
            <a:fillRect/>
          </a:stretch>
        </p:blipFill>
        <p:spPr>
          <a:xfrm>
            <a:off x="228600" y="1219200"/>
            <a:ext cx="6467475" cy="4724400"/>
          </a:xfrm>
        </p:spPr>
      </p:pic>
      <p:cxnSp>
        <p:nvCxnSpPr>
          <p:cNvPr id="6" name="Straight Arrow Connector 5"/>
          <p:cNvCxnSpPr/>
          <p:nvPr/>
        </p:nvCxnSpPr>
        <p:spPr>
          <a:xfrm flipH="1" flipV="1">
            <a:off x="2514600" y="2743200"/>
            <a:ext cx="152400" cy="3352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85800" y="6019800"/>
            <a:ext cx="5943600" cy="646331"/>
          </a:xfrm>
          <a:prstGeom prst="rect">
            <a:avLst/>
          </a:prstGeom>
          <a:noFill/>
        </p:spPr>
        <p:txBody>
          <a:bodyPr wrap="square" rtlCol="0">
            <a:spAutoFit/>
          </a:bodyPr>
          <a:lstStyle/>
          <a:p>
            <a:r>
              <a:rPr lang="en-US" dirty="0" err="1"/>
              <a:t>Bronchoscopic</a:t>
            </a:r>
            <a:r>
              <a:rPr lang="en-US" dirty="0"/>
              <a:t> tube inserted into the right bronchial tree through the esophagus and administering contrast median.</a:t>
            </a:r>
          </a:p>
        </p:txBody>
      </p:sp>
      <p:cxnSp>
        <p:nvCxnSpPr>
          <p:cNvPr id="10" name="Straight Arrow Connector 9"/>
          <p:cNvCxnSpPr/>
          <p:nvPr/>
        </p:nvCxnSpPr>
        <p:spPr>
          <a:xfrm flipV="1">
            <a:off x="4267200" y="2133600"/>
            <a:ext cx="990600" cy="396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58000" y="1524000"/>
            <a:ext cx="1981200" cy="3139321"/>
          </a:xfrm>
          <a:prstGeom prst="rect">
            <a:avLst/>
          </a:prstGeom>
          <a:noFill/>
        </p:spPr>
        <p:txBody>
          <a:bodyPr wrap="square" rtlCol="0">
            <a:spAutoFit/>
          </a:bodyPr>
          <a:lstStyle/>
          <a:p>
            <a:r>
              <a:rPr lang="en-US" dirty="0"/>
              <a:t>The </a:t>
            </a:r>
            <a:r>
              <a:rPr lang="en-US" dirty="0" err="1"/>
              <a:t>Bronchography</a:t>
            </a:r>
            <a:r>
              <a:rPr lang="en-US" dirty="0"/>
              <a:t> diagnostic technique is rarely used nowadays because of the advanced imaging of CT scans and the availability of </a:t>
            </a:r>
            <a:r>
              <a:rPr lang="en-US" dirty="0" err="1"/>
              <a:t>Bronchoscopy</a:t>
            </a:r>
            <a:r>
              <a:rPr lang="en-US" dirty="0"/>
              <a:t> examination.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Pulmonary Angiography</a:t>
            </a:r>
          </a:p>
        </p:txBody>
      </p:sp>
      <p:pic>
        <p:nvPicPr>
          <p:cNvPr id="4" name="Content Placeholder 3" descr="22914tn.jpg"/>
          <p:cNvPicPr>
            <a:picLocks noGrp="1" noChangeAspect="1"/>
          </p:cNvPicPr>
          <p:nvPr>
            <p:ph idx="1"/>
          </p:nvPr>
        </p:nvPicPr>
        <p:blipFill>
          <a:blip r:embed="rId2" cstate="print"/>
          <a:stretch>
            <a:fillRect/>
          </a:stretch>
        </p:blipFill>
        <p:spPr>
          <a:xfrm>
            <a:off x="152400" y="3048000"/>
            <a:ext cx="2428875" cy="3619500"/>
          </a:xfrm>
        </p:spPr>
      </p:pic>
      <p:pic>
        <p:nvPicPr>
          <p:cNvPr id="5" name="Picture 4" descr="F1.medium.gif"/>
          <p:cNvPicPr>
            <a:picLocks noChangeAspect="1"/>
          </p:cNvPicPr>
          <p:nvPr/>
        </p:nvPicPr>
        <p:blipFill>
          <a:blip r:embed="rId3" cstate="print"/>
          <a:stretch>
            <a:fillRect/>
          </a:stretch>
        </p:blipFill>
        <p:spPr>
          <a:xfrm>
            <a:off x="5943600" y="1219200"/>
            <a:ext cx="3028950" cy="5295900"/>
          </a:xfrm>
          <a:prstGeom prst="rect">
            <a:avLst/>
          </a:prstGeom>
        </p:spPr>
      </p:pic>
      <p:sp>
        <p:nvSpPr>
          <p:cNvPr id="6" name="TextBox 5"/>
          <p:cNvSpPr txBox="1"/>
          <p:nvPr/>
        </p:nvSpPr>
        <p:spPr>
          <a:xfrm>
            <a:off x="152400" y="1143000"/>
            <a:ext cx="5410200" cy="1631216"/>
          </a:xfrm>
          <a:prstGeom prst="rect">
            <a:avLst/>
          </a:prstGeom>
          <a:noFill/>
        </p:spPr>
        <p:txBody>
          <a:bodyPr wrap="square" rtlCol="0">
            <a:spAutoFit/>
          </a:bodyPr>
          <a:lstStyle/>
          <a:p>
            <a:r>
              <a:rPr lang="en-US" sz="2000" dirty="0"/>
              <a:t>An angiogram is an X-ray image of the blood vessels. It’s also called an arteriogram. It’s done to look at blood vessels that have problems. A pulmonary angiogram is an angiogram of the blood vessels of the lungs.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rmAutofit/>
          </a:bodyPr>
          <a:lstStyle/>
          <a:p>
            <a:pPr fontAlgn="base">
              <a:buNone/>
            </a:pPr>
            <a:r>
              <a:rPr lang="en-US" sz="2400" dirty="0"/>
              <a:t>A pulmonary angiogram can show:</a:t>
            </a:r>
          </a:p>
          <a:p>
            <a:pPr fontAlgn="base"/>
            <a:r>
              <a:rPr lang="en-US" sz="2400" dirty="0"/>
              <a:t>Blood clot (pulmonary embolism)</a:t>
            </a:r>
          </a:p>
          <a:p>
            <a:pPr fontAlgn="base"/>
            <a:r>
              <a:rPr lang="en-US" sz="2400" dirty="0"/>
              <a:t>Bulging blood vessel (aneurysm)</a:t>
            </a:r>
          </a:p>
          <a:p>
            <a:pPr fontAlgn="base"/>
            <a:r>
              <a:rPr lang="en-US" sz="2400" dirty="0"/>
              <a:t>An artery abnormally connected to a vein (</a:t>
            </a:r>
            <a:r>
              <a:rPr lang="en-US" sz="2400" dirty="0" err="1"/>
              <a:t>arteriovenous</a:t>
            </a:r>
            <a:r>
              <a:rPr lang="en-US" sz="2400" dirty="0"/>
              <a:t> malformation)</a:t>
            </a:r>
          </a:p>
          <a:p>
            <a:pPr fontAlgn="base"/>
            <a:r>
              <a:rPr lang="en-US" sz="2400" dirty="0"/>
              <a:t>Heart and blood vessel problems present at birth</a:t>
            </a:r>
          </a:p>
          <a:p>
            <a:pPr fontAlgn="base"/>
            <a:r>
              <a:rPr lang="en-US" sz="2400" dirty="0"/>
              <a:t>Foreign body in a blood vessel</a:t>
            </a:r>
          </a:p>
          <a:p>
            <a:pPr fontAlgn="base"/>
            <a:r>
              <a:rPr lang="en-US" sz="2400" dirty="0"/>
              <a:t>Narrowing of a blood vessel wall (</a:t>
            </a:r>
            <a:r>
              <a:rPr lang="en-US" sz="2400" dirty="0" err="1"/>
              <a:t>stenosis</a:t>
            </a:r>
            <a:r>
              <a:rPr lang="en-US" sz="2400" dirty="0"/>
              <a:t>)</a:t>
            </a:r>
          </a:p>
          <a:p>
            <a:pPr fontAlgn="base">
              <a:buNone/>
            </a:pPr>
            <a:endParaRPr lang="en-US" sz="2400" dirty="0"/>
          </a:p>
          <a:p>
            <a:pPr fontAlgn="base">
              <a:buNone/>
            </a:pPr>
            <a:r>
              <a:rPr lang="en-US" sz="2400" dirty="0"/>
              <a:t>CT angiography (CTA) of the chest is done more often than pulmonary angiogram. A pulmonary angiogram is most often done if there is a clot that needs treatment.</a:t>
            </a:r>
          </a:p>
          <a:p>
            <a:pPr fontAlgn="base">
              <a:buNone/>
            </a:pPr>
            <a:endParaRPr lang="en-US" sz="2000" dirty="0"/>
          </a:p>
          <a:p>
            <a:pPr>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Tomography</a:t>
            </a:r>
          </a:p>
        </p:txBody>
      </p:sp>
      <p:pic>
        <p:nvPicPr>
          <p:cNvPr id="1026" name="Picture 2" descr="Related image"/>
          <p:cNvPicPr>
            <a:picLocks noChangeAspect="1" noChangeArrowheads="1"/>
          </p:cNvPicPr>
          <p:nvPr/>
        </p:nvPicPr>
        <p:blipFill>
          <a:blip r:embed="rId2" cstate="print"/>
          <a:srcRect/>
          <a:stretch>
            <a:fillRect/>
          </a:stretch>
        </p:blipFill>
        <p:spPr bwMode="auto">
          <a:xfrm>
            <a:off x="609600" y="1438176"/>
            <a:ext cx="8124532" cy="541982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fontScale="70000" lnSpcReduction="20000"/>
          </a:bodyPr>
          <a:lstStyle/>
          <a:p>
            <a:r>
              <a:rPr lang="en-US" dirty="0"/>
              <a:t>Computed tomography, more commonly known as a CT or CAT scan, is a diagnostic medical test that, like traditional x-rays, produces multiple images or pictures of the inside of the body.</a:t>
            </a:r>
          </a:p>
          <a:p>
            <a:r>
              <a:rPr lang="en-US" dirty="0"/>
              <a:t>The cross-sectional images generated during a CT scan can be reformatted in multiple planes, and can even generate three-dimensional images. These images can be viewed on a computer monitor, printed on film or by a 3D printer, or transferred to a CD or DVD.</a:t>
            </a:r>
          </a:p>
          <a:p>
            <a:r>
              <a:rPr lang="en-US" dirty="0"/>
              <a:t>CT images of internal organs, bones, soft tissue and blood vessels provide greater detail than traditional x-rays, particularly of soft tissues and blood vessels.</a:t>
            </a:r>
          </a:p>
          <a:p>
            <a:r>
              <a:rPr lang="en-US" dirty="0"/>
              <a:t>Using a variety of techniques, including adjusting the radiation dose based on patient size and new software technology, the amount of radiation needed to perform a chest CT scan can be significantly reduced. A low-dose chest CT produces images of sufficient quality to detect many lung diseases and abnormalities using much less radiation than a conventional chest CT scan—in some cases lowering the dose by 65 percent or more. Low dose chest CT is routinely used for evaluation of acquired and congenital lung abnormalities, such as pneumonia, interstitial lung disease or tumor evaluation. There is ongoing research to lower radiation doses even further. </a:t>
            </a:r>
          </a:p>
          <a:p>
            <a:pPr>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86800" cy="6553200"/>
          </a:xfrm>
        </p:spPr>
        <p:txBody>
          <a:bodyPr>
            <a:normAutofit fontScale="70000" lnSpcReduction="20000"/>
          </a:bodyPr>
          <a:lstStyle/>
          <a:p>
            <a:r>
              <a:rPr lang="en-US" dirty="0"/>
              <a:t>Chest CT is used to:</a:t>
            </a:r>
          </a:p>
          <a:p>
            <a:r>
              <a:rPr lang="en-US" dirty="0"/>
              <a:t>examine abnormalities found on conventional chest x-rays.</a:t>
            </a:r>
          </a:p>
          <a:p>
            <a:r>
              <a:rPr lang="en-US" dirty="0"/>
              <a:t>help diagnose the causes of clinical signs or symptoms of disease of the chest, such as cough, shortness of breath, chest pain, or fever.</a:t>
            </a:r>
          </a:p>
          <a:p>
            <a:r>
              <a:rPr lang="en-US" dirty="0"/>
              <a:t>detect and evaluate the extent of tumors that arise in the chest, or tumors that have spread there from other parts of the body.</a:t>
            </a:r>
          </a:p>
          <a:p>
            <a:r>
              <a:rPr lang="en-US" dirty="0"/>
              <a:t>assess whether tumors are responding to treatment.</a:t>
            </a:r>
          </a:p>
          <a:p>
            <a:r>
              <a:rPr lang="en-US" dirty="0"/>
              <a:t>help plan radiation therapy.</a:t>
            </a:r>
          </a:p>
          <a:p>
            <a:r>
              <a:rPr lang="en-US" dirty="0"/>
              <a:t>evaluate injury to the chest, including the heart, blood vessels, lungs, ribs and spine.</a:t>
            </a:r>
          </a:p>
          <a:p>
            <a:r>
              <a:rPr lang="en-US" dirty="0"/>
              <a:t>evaluate abnormalities of the chest found on fetal ultrasound examinations.</a:t>
            </a:r>
          </a:p>
          <a:p>
            <a:r>
              <a:rPr lang="en-US" dirty="0"/>
              <a:t>Chest CT can demonstrate various lung disorders, such as:</a:t>
            </a:r>
          </a:p>
          <a:p>
            <a:r>
              <a:rPr lang="en-US" dirty="0"/>
              <a:t>benign and malignant tumors.</a:t>
            </a:r>
          </a:p>
          <a:p>
            <a:r>
              <a:rPr lang="en-US" dirty="0">
                <a:hlinkClick r:id="rId2"/>
              </a:rPr>
              <a:t>pneumonia</a:t>
            </a:r>
            <a:r>
              <a:rPr lang="en-US" dirty="0"/>
              <a:t>.</a:t>
            </a:r>
          </a:p>
          <a:p>
            <a:r>
              <a:rPr lang="en-US" dirty="0"/>
              <a:t>tuberculosis.</a:t>
            </a:r>
          </a:p>
          <a:p>
            <a:r>
              <a:rPr lang="en-US" dirty="0" err="1">
                <a:hlinkClick r:id="rId3"/>
              </a:rPr>
              <a:t>bronchiectasis</a:t>
            </a:r>
            <a:r>
              <a:rPr lang="en-US" dirty="0"/>
              <a:t>, </a:t>
            </a:r>
            <a:r>
              <a:rPr lang="en-US" dirty="0">
                <a:hlinkClick r:id="rId4"/>
              </a:rPr>
              <a:t>cystic fibrosis</a:t>
            </a:r>
            <a:r>
              <a:rPr lang="en-US" dirty="0"/>
              <a:t>.</a:t>
            </a:r>
          </a:p>
          <a:p>
            <a:r>
              <a:rPr lang="en-US" dirty="0"/>
              <a:t>inflammation or other diseases of the pleura (the covering of the lungs).</a:t>
            </a:r>
          </a:p>
          <a:p>
            <a:r>
              <a:rPr lang="en-US" dirty="0">
                <a:hlinkClick r:id="rId5"/>
              </a:rPr>
              <a:t>interstitial and chronic lung disease</a:t>
            </a:r>
            <a:r>
              <a:rPr lang="en-US" dirty="0"/>
              <a:t>.</a:t>
            </a:r>
          </a:p>
          <a:p>
            <a:r>
              <a:rPr lang="en-US" dirty="0"/>
              <a:t>congenital abnormalities.</a:t>
            </a:r>
          </a:p>
          <a:p>
            <a:pPr>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00800"/>
          </a:xfrm>
        </p:spPr>
        <p:txBody>
          <a:bodyPr>
            <a:normAutofit fontScale="55000" lnSpcReduction="20000"/>
          </a:bodyPr>
          <a:lstStyle/>
          <a:p>
            <a:r>
              <a:rPr lang="en-US" dirty="0"/>
              <a:t>In many ways CT scanning works very much like other x-ray examinations. Different body parts absorb the x-rays in varying degrees. It is this crucial difference in absorption that allows the body parts to be distinguished from one another on an x-ray film or CT electronic image.</a:t>
            </a:r>
          </a:p>
          <a:p>
            <a:r>
              <a:rPr lang="en-US" dirty="0"/>
              <a:t>In a conventional x-ray exam, a small amount of radiation is aimed at and passes through the part of the body being examined, recording an image on a special electronic image recording plate. Bones appear white on the x-ray; soft tissue, such as organs like the heart or liver, shows up in shades of gray, and air appears black.</a:t>
            </a:r>
          </a:p>
          <a:p>
            <a:r>
              <a:rPr lang="en-US" dirty="0"/>
              <a:t>With CT scanning, numerous x-ray beams and a set of electronic x-ray detectors rotate around you, measuring the amount of radiation being absorbed throughout your body. Sometimes, the examination table will move during the scan, so that the x-ray beam follows a spiral path. A special computer program processes this large volume of data to create two-dimensional cross-sectional images of your body, which are then displayed on a monitor. CT imaging is sometimes compared to looking into a loaf of bread by cutting the loaf into thin slices. When the image slices are reassembled by computer software, the result is a very detailed multidimensional view of the body's interior.</a:t>
            </a:r>
          </a:p>
          <a:p>
            <a:r>
              <a:rPr lang="en-US" dirty="0"/>
              <a:t>Refinements in detector technology allow nearly all CT scanners to obtain multiple slices in a single rotation. These scanners, called </a:t>
            </a:r>
            <a:r>
              <a:rPr lang="en-US" dirty="0" err="1"/>
              <a:t>multislice</a:t>
            </a:r>
            <a:r>
              <a:rPr lang="en-US" dirty="0"/>
              <a:t> CT or </a:t>
            </a:r>
            <a:r>
              <a:rPr lang="en-US" dirty="0" err="1"/>
              <a:t>multidetector</a:t>
            </a:r>
            <a:r>
              <a:rPr lang="en-US" dirty="0"/>
              <a:t> CT, allow thinner slices to be obtained in a shorter period of time, resulting in more detail and additional view capabilities.</a:t>
            </a:r>
          </a:p>
          <a:p>
            <a:r>
              <a:rPr lang="en-US" dirty="0"/>
              <a:t>Modern CT scanners are so fast that they can scan through large sections of the body in just a few seconds, and even faster in small children. Such speed is beneficial for all patients but especially children, the elderly and critically ill, all of whom may have difficulty in remaining still, even for the brief time necessary to obtain images.</a:t>
            </a:r>
          </a:p>
          <a:p>
            <a:r>
              <a:rPr lang="en-US" dirty="0"/>
              <a:t>For children, the CT scanner technique will be adjusted to their size and the area of interest to reduce the radiation dose.</a:t>
            </a:r>
          </a:p>
          <a:p>
            <a:pPr>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Related image"/>
          <p:cNvPicPr>
            <a:picLocks noChangeAspect="1" noChangeArrowheads="1"/>
          </p:cNvPicPr>
          <p:nvPr/>
        </p:nvPicPr>
        <p:blipFill>
          <a:blip r:embed="rId2" cstate="print"/>
          <a:srcRect/>
          <a:stretch>
            <a:fillRect/>
          </a:stretch>
        </p:blipFill>
        <p:spPr bwMode="auto">
          <a:xfrm>
            <a:off x="0" y="-152400"/>
            <a:ext cx="9144000" cy="70104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Related image"/>
          <p:cNvPicPr>
            <a:picLocks noChangeAspect="1" noChangeArrowheads="1"/>
          </p:cNvPicPr>
          <p:nvPr/>
        </p:nvPicPr>
        <p:blipFill>
          <a:blip r:embed="rId2" cstate="print"/>
          <a:srcRect/>
          <a:stretch>
            <a:fillRect/>
          </a:stretch>
        </p:blipFill>
        <p:spPr bwMode="auto">
          <a:xfrm>
            <a:off x="304800" y="0"/>
            <a:ext cx="8610600" cy="3276600"/>
          </a:xfrm>
          <a:prstGeom prst="rect">
            <a:avLst/>
          </a:prstGeom>
          <a:noFill/>
        </p:spPr>
      </p:pic>
      <p:pic>
        <p:nvPicPr>
          <p:cNvPr id="30724" name="Picture 4" descr="Image result for ct scan chest"/>
          <p:cNvPicPr>
            <a:picLocks noChangeAspect="1" noChangeArrowheads="1"/>
          </p:cNvPicPr>
          <p:nvPr/>
        </p:nvPicPr>
        <p:blipFill>
          <a:blip r:embed="rId3" cstate="print"/>
          <a:srcRect/>
          <a:stretch>
            <a:fillRect/>
          </a:stretch>
        </p:blipFill>
        <p:spPr bwMode="auto">
          <a:xfrm>
            <a:off x="304800" y="3276600"/>
            <a:ext cx="8534400" cy="35814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Related image"/>
          <p:cNvPicPr>
            <a:picLocks noChangeAspect="1" noChangeArrowheads="1"/>
          </p:cNvPicPr>
          <p:nvPr/>
        </p:nvPicPr>
        <p:blipFill>
          <a:blip r:embed="rId2" cstate="print"/>
          <a:srcRect/>
          <a:stretch>
            <a:fillRect/>
          </a:stretch>
        </p:blipFill>
        <p:spPr bwMode="auto">
          <a:xfrm>
            <a:off x="-18513" y="0"/>
            <a:ext cx="9162513" cy="68580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Magnetic Resonance Imaging</a:t>
            </a:r>
          </a:p>
        </p:txBody>
      </p:sp>
      <p:pic>
        <p:nvPicPr>
          <p:cNvPr id="32770" name="Picture 2" descr="Image result for mri machine"/>
          <p:cNvPicPr>
            <a:picLocks noChangeAspect="1" noChangeArrowheads="1"/>
          </p:cNvPicPr>
          <p:nvPr/>
        </p:nvPicPr>
        <p:blipFill>
          <a:blip r:embed="rId2" cstate="print"/>
          <a:srcRect/>
          <a:stretch>
            <a:fillRect/>
          </a:stretch>
        </p:blipFill>
        <p:spPr bwMode="auto">
          <a:xfrm>
            <a:off x="304800" y="1143000"/>
            <a:ext cx="8534400" cy="54864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63000" cy="6400800"/>
          </a:xfrm>
        </p:spPr>
        <p:txBody>
          <a:bodyPr>
            <a:normAutofit fontScale="92500" lnSpcReduction="10000"/>
          </a:bodyPr>
          <a:lstStyle/>
          <a:p>
            <a:pPr>
              <a:buNone/>
            </a:pPr>
            <a:r>
              <a:rPr lang="en-US" sz="2200" dirty="0"/>
              <a:t>Magnetic resonance imaging (MRI) of the chest uses a powerful magnetic field, radio waves and a computer to produce detailed pictures of the structures within the chest. It is primarily used to assess abnormal masses such as cancer and determine the size, extent and degree of its spread to adjacent structures. It’s also used to assess the anatomy and function of the heart and its blood flow.</a:t>
            </a:r>
          </a:p>
          <a:p>
            <a:r>
              <a:rPr lang="en-US" sz="2200" dirty="0"/>
              <a:t>Magnetic resonance imaging (MRI) is a noninvasive medical test that physicians use to diagnose medical conditions.</a:t>
            </a:r>
          </a:p>
          <a:p>
            <a:r>
              <a:rPr lang="en-US" sz="2200" dirty="0"/>
              <a:t>MRI uses a powerful magnetic field, radio frequency pulses and a computer to produce detailed pictures of organs, soft tissues, bone and virtually all other internal body structures. MRI does not use ionizing radiation (x-rays).</a:t>
            </a:r>
          </a:p>
          <a:p>
            <a:r>
              <a:rPr lang="en-US" sz="2200" dirty="0"/>
              <a:t>Detailed MR images allow physicians to evaluate various parts of the body and determine the presence of certain diseases. The images can then be examined on a computer monitor, transmitted electronically, printed or copied to a CD or uploaded to a digital cloud server.</a:t>
            </a:r>
          </a:p>
          <a:p>
            <a:r>
              <a:rPr lang="en-US" sz="2200" dirty="0"/>
              <a:t>MRI of the chest gives detailed pictures of structures within the chest cavity, including the </a:t>
            </a:r>
            <a:r>
              <a:rPr lang="en-US" sz="2200" dirty="0" err="1">
                <a:hlinkClick r:id="rId2"/>
              </a:rPr>
              <a:t>mediastinum</a:t>
            </a:r>
            <a:r>
              <a:rPr lang="en-US" sz="2200" dirty="0"/>
              <a:t>, chest wall, pleura, heart and vessels, from almost any angle. MRI also provides movie-like sequential imaging of the cardiovascular system that is important to assess the health and function of these structures (heart, valves, great vessels, etc.).</a:t>
            </a:r>
          </a:p>
          <a:p>
            <a:pPr>
              <a:buNone/>
            </a:pP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77000"/>
          </a:xfrm>
        </p:spPr>
        <p:txBody>
          <a:bodyPr>
            <a:normAutofit fontScale="62500" lnSpcReduction="20000"/>
          </a:bodyPr>
          <a:lstStyle/>
          <a:p>
            <a:pPr>
              <a:buNone/>
            </a:pPr>
            <a:r>
              <a:rPr lang="en-US" dirty="0"/>
              <a:t>MR imaging of the chest is performed to:</a:t>
            </a:r>
          </a:p>
          <a:p>
            <a:r>
              <a:rPr lang="en-US" dirty="0"/>
              <a:t>assess abnormal masses, including cancer of the lungs or other tissues, which either cannot be assessed adequately with other imaging modalities (typically CT) or which are particularly well-suited to MR imaging.</a:t>
            </a:r>
          </a:p>
          <a:p>
            <a:r>
              <a:rPr lang="en-US" dirty="0"/>
              <a:t>determine tumor size, extent, and the degree of spread to adjacent structures.</a:t>
            </a:r>
          </a:p>
          <a:p>
            <a:r>
              <a:rPr lang="en-US" dirty="0"/>
              <a:t>assess the anatomy and function of the heart and its component structures (valves, etc.).</a:t>
            </a:r>
          </a:p>
          <a:p>
            <a:r>
              <a:rPr lang="en-US" dirty="0"/>
              <a:t>assess myocardial perfusion (blood flow to the heart) and myocardial infarct (scar in the heart muscle due to prior obstruction of blood flow).</a:t>
            </a:r>
          </a:p>
          <a:p>
            <a:r>
              <a:rPr lang="en-US" dirty="0"/>
              <a:t>determine blood flow dynamics in the vessels and heart chambers.</a:t>
            </a:r>
          </a:p>
          <a:p>
            <a:r>
              <a:rPr lang="en-US" dirty="0"/>
              <a:t>display </a:t>
            </a:r>
            <a:r>
              <a:rPr lang="en-US" dirty="0">
                <a:hlinkClick r:id="rId2"/>
              </a:rPr>
              <a:t>lymph nodes</a:t>
            </a:r>
            <a:r>
              <a:rPr lang="en-US" dirty="0"/>
              <a:t> and blood vessels, including vascular and lymphatic malformations of the chest.</a:t>
            </a:r>
          </a:p>
          <a:p>
            <a:r>
              <a:rPr lang="en-US" dirty="0"/>
              <a:t>assess disorders of the chest bones (vertebrae, ribs and sternum) and chest wall soft tissue (muscles and fat).</a:t>
            </a:r>
          </a:p>
          <a:p>
            <a:r>
              <a:rPr lang="en-US" dirty="0"/>
              <a:t>assess for pericardial (thin sac around the heart) disease.</a:t>
            </a:r>
          </a:p>
          <a:p>
            <a:r>
              <a:rPr lang="en-US" dirty="0"/>
              <a:t>characterize </a:t>
            </a:r>
            <a:r>
              <a:rPr lang="en-US" dirty="0" err="1"/>
              <a:t>mediastinal</a:t>
            </a:r>
            <a:r>
              <a:rPr lang="en-US" dirty="0"/>
              <a:t> or pleural lesions seen by other imaging modalities, such as chest x-ray or CT.</a:t>
            </a:r>
          </a:p>
          <a:p>
            <a:r>
              <a:rPr lang="en-US" dirty="0"/>
              <a:t>A special form of MRI called magnetic resonance angiography (MRA) is helpful to assess the vessels of the chest cavity (arteries and veins). MRA can also demonstrate an abnormal ballooning out of the wall of an artery (</a:t>
            </a:r>
            <a:r>
              <a:rPr lang="en-US" dirty="0">
                <a:hlinkClick r:id="rId3"/>
              </a:rPr>
              <a:t>aneurysm</a:t>
            </a:r>
            <a:r>
              <a:rPr lang="en-US" dirty="0"/>
              <a:t>) or a torn inner lining of an artery (</a:t>
            </a:r>
            <a:r>
              <a:rPr lang="en-US" dirty="0">
                <a:hlinkClick r:id="rId4"/>
              </a:rPr>
              <a:t>dissection</a:t>
            </a:r>
            <a:r>
              <a:rPr lang="en-US" dirty="0"/>
              <a:t>).</a:t>
            </a:r>
          </a:p>
          <a:p>
            <a:pPr>
              <a:buNone/>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Image result for chest mri images"/>
          <p:cNvPicPr>
            <a:picLocks noChangeAspect="1" noChangeArrowheads="1"/>
          </p:cNvPicPr>
          <p:nvPr/>
        </p:nvPicPr>
        <p:blipFill>
          <a:blip r:embed="rId2" cstate="print"/>
          <a:srcRect/>
          <a:stretch>
            <a:fillRect/>
          </a:stretch>
        </p:blipFill>
        <p:spPr bwMode="auto">
          <a:xfrm>
            <a:off x="0" y="0"/>
            <a:ext cx="9141737" cy="68580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Ultrasonography</a:t>
            </a:r>
            <a:endParaRPr lang="en-US" dirty="0"/>
          </a:p>
        </p:txBody>
      </p:sp>
      <p:pic>
        <p:nvPicPr>
          <p:cNvPr id="36866" name="Picture 2" descr="Image result for chest ultrasound"/>
          <p:cNvPicPr>
            <a:picLocks noChangeAspect="1" noChangeArrowheads="1"/>
          </p:cNvPicPr>
          <p:nvPr/>
        </p:nvPicPr>
        <p:blipFill>
          <a:blip r:embed="rId2" cstate="print"/>
          <a:srcRect/>
          <a:stretch>
            <a:fillRect/>
          </a:stretch>
        </p:blipFill>
        <p:spPr bwMode="auto">
          <a:xfrm>
            <a:off x="1828800" y="1447800"/>
            <a:ext cx="6019800" cy="503772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Related image"/>
          <p:cNvPicPr>
            <a:picLocks noChangeAspect="1" noChangeArrowheads="1"/>
          </p:cNvPicPr>
          <p:nvPr/>
        </p:nvPicPr>
        <p:blipFill>
          <a:blip r:embed="rId2" cstate="print"/>
          <a:srcRect/>
          <a:stretch>
            <a:fillRect/>
          </a:stretch>
        </p:blipFill>
        <p:spPr bwMode="auto">
          <a:xfrm>
            <a:off x="0" y="69655"/>
            <a:ext cx="9144000" cy="6788345"/>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Image result for chest ultrasound"/>
          <p:cNvPicPr>
            <a:picLocks noChangeAspect="1" noChangeArrowheads="1"/>
          </p:cNvPicPr>
          <p:nvPr/>
        </p:nvPicPr>
        <p:blipFill>
          <a:blip r:embed="rId2" cstate="print"/>
          <a:srcRect r="1898" b="16456"/>
          <a:stretch>
            <a:fillRect/>
          </a:stretch>
        </p:blipFill>
        <p:spPr bwMode="auto">
          <a:xfrm>
            <a:off x="0" y="0"/>
            <a:ext cx="9042401" cy="3048000"/>
          </a:xfrm>
          <a:prstGeom prst="rect">
            <a:avLst/>
          </a:prstGeom>
          <a:noFill/>
        </p:spPr>
      </p:pic>
      <p:pic>
        <p:nvPicPr>
          <p:cNvPr id="38916" name="Picture 4" descr="Related image"/>
          <p:cNvPicPr>
            <a:picLocks noChangeAspect="1" noChangeArrowheads="1"/>
          </p:cNvPicPr>
          <p:nvPr/>
        </p:nvPicPr>
        <p:blipFill>
          <a:blip r:embed="rId3" cstate="print"/>
          <a:srcRect/>
          <a:stretch>
            <a:fillRect/>
          </a:stretch>
        </p:blipFill>
        <p:spPr bwMode="auto">
          <a:xfrm>
            <a:off x="-1" y="2971800"/>
            <a:ext cx="9144001" cy="38862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7500" lnSpcReduction="20000"/>
          </a:bodyPr>
          <a:lstStyle/>
          <a:p>
            <a:pPr fontAlgn="base"/>
            <a:r>
              <a:rPr lang="en-US" dirty="0"/>
              <a:t>A chest ultrasound is a noninvasive diagnostic exam that produces images, which used to assess the organs and structures within the chest, such as the lungs, </a:t>
            </a:r>
            <a:r>
              <a:rPr lang="en-US" dirty="0" err="1"/>
              <a:t>mediastinum</a:t>
            </a:r>
            <a:r>
              <a:rPr lang="en-US" dirty="0"/>
              <a:t> (area in the chest containing the heart, aorta, trachea, esophagus, thymus, and lymph nodes), and pleural space (space between the lungs and the interior wall of the chest). Ultrasound technology allows quick visualization of the chest organs and structures from outside the body. Ultrasound may also be used to assess blood flow to chest organs.</a:t>
            </a:r>
          </a:p>
          <a:p>
            <a:pPr fontAlgn="base"/>
            <a:r>
              <a:rPr lang="en-US" dirty="0"/>
              <a:t>Ultrasound uses a transducer that sends out ultrasound waves at a frequency too high to be heard. The ultrasound transducer is placed on the skin, and the ultrasound waves move through the body to the organs and structures within. The sound waves bounce off the organs like an echo and return to the transducer. The transducer processes the reflected waves, which are then converted by a computer into an image of the organs or tissues being examined.</a:t>
            </a:r>
          </a:p>
          <a:p>
            <a:pPr fontAlgn="base"/>
            <a:r>
              <a:rPr lang="en-US" dirty="0"/>
              <a:t>The sound waves travel at different speeds depending on the type of tissue encountered - fastest through bone tissue and slowest through air. The speed at which the sound waves are returned to the transducer, as well as how much of the sound wave returns, is translated by the transducer as different types of tissue.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915400" cy="6924973"/>
          </a:xfrm>
          <a:prstGeom prst="rect">
            <a:avLst/>
          </a:prstGeom>
        </p:spPr>
        <p:txBody>
          <a:bodyPr wrap="square">
            <a:spAutoFit/>
          </a:bodyPr>
          <a:lstStyle/>
          <a:p>
            <a:pPr fontAlgn="base"/>
            <a:r>
              <a:rPr lang="en-US" sz="2000" dirty="0"/>
              <a:t>An ultrasound gel is placed on the transducer and the skin to allow for smooth movement of the transducer over the skin and to eliminate air between the skin and the transducer for the best sound conduction.</a:t>
            </a:r>
          </a:p>
          <a:p>
            <a:pPr fontAlgn="base"/>
            <a:r>
              <a:rPr lang="en-US" sz="2000" dirty="0"/>
              <a:t>Another type of ultrasound is Doppler ultrasound, sometimes called a duplex study, used to show the speed and direction of blood flow within the chest. Unlike a standard ultrasound, some sound waves during the Doppler exam are audible.</a:t>
            </a:r>
          </a:p>
          <a:p>
            <a:pPr fontAlgn="base"/>
            <a:r>
              <a:rPr lang="en-US" sz="2000" dirty="0"/>
              <a:t>Ultrasound may be safely used during pregnancy or in the presence of allergies to contrast dye, because no radiation or contrast dyes are used. A chest ultrasound may used to assess the presence of excess fluid in the pleural space or other areas of the chest, especially when the amount of fluid is small. If excess fluid is present, ultrasound may be useful to determine the type of fluid, </a:t>
            </a:r>
            <a:r>
              <a:rPr lang="en-US" sz="2000" dirty="0" err="1"/>
              <a:t>exudate</a:t>
            </a:r>
            <a:r>
              <a:rPr lang="en-US" sz="2000" dirty="0"/>
              <a:t> (seen in inflammatory, cancerous, or infectious conditions) or </a:t>
            </a:r>
            <a:r>
              <a:rPr lang="en-US" sz="2000" dirty="0" err="1"/>
              <a:t>transudate</a:t>
            </a:r>
            <a:r>
              <a:rPr lang="en-US" sz="2000" dirty="0"/>
              <a:t> (fluid that has leaked from blood or lymph vessels for various reasons). It can also be used to evaluate the heart and its valves. When used for this purpose, the procedure is called an </a:t>
            </a:r>
            <a:r>
              <a:rPr lang="en-US" sz="2000" dirty="0">
                <a:hlinkClick r:id="rId2"/>
              </a:rPr>
              <a:t>echocardiogram</a:t>
            </a:r>
            <a:r>
              <a:rPr lang="en-US" sz="2000" dirty="0"/>
              <a:t>.</a:t>
            </a:r>
          </a:p>
          <a:p>
            <a:pPr fontAlgn="base"/>
            <a:r>
              <a:rPr lang="en-US" sz="2000" dirty="0"/>
              <a:t>Chest ultrasound may be performed to guide a needle during </a:t>
            </a:r>
            <a:r>
              <a:rPr lang="en-US" sz="2000" dirty="0" err="1">
                <a:hlinkClick r:id="rId3"/>
              </a:rPr>
              <a:t>thoracentesis</a:t>
            </a:r>
            <a:r>
              <a:rPr lang="en-US" sz="2000" dirty="0"/>
              <a:t>(puncture of the chest wall for the removal of fluids) or biopsy. Another use of chest ultrasound is to assess the movement of the diaphragm.</a:t>
            </a:r>
          </a:p>
          <a:p>
            <a:pPr fontAlgn="base"/>
            <a:r>
              <a:rPr lang="en-US" sz="2000" dirty="0"/>
              <a:t>Chest ultrasound may be used along with other types of diagnostic methods, such as </a:t>
            </a:r>
            <a:r>
              <a:rPr lang="en-US" sz="2000" dirty="0">
                <a:hlinkClick r:id="rId4"/>
              </a:rPr>
              <a:t>CT scanning</a:t>
            </a:r>
            <a:r>
              <a:rPr lang="en-US" sz="2000" dirty="0"/>
              <a:t>, </a:t>
            </a:r>
            <a:r>
              <a:rPr lang="en-US" sz="2000" dirty="0">
                <a:hlinkClick r:id="rId5"/>
              </a:rPr>
              <a:t>X-rays</a:t>
            </a:r>
            <a:r>
              <a:rPr lang="en-US" sz="2000" dirty="0"/>
              <a:t>, or </a:t>
            </a:r>
            <a:r>
              <a:rPr lang="en-US" sz="2000" dirty="0">
                <a:hlinkClick r:id="rId6"/>
              </a:rPr>
              <a:t>magnetic resonance imaging</a:t>
            </a:r>
            <a:r>
              <a:rPr lang="en-US" sz="2000" dirty="0"/>
              <a:t> (MRI) for evaluation and diagnosis of conditions of the chest.</a:t>
            </a:r>
          </a:p>
          <a:p>
            <a:pPr fontAlgn="base"/>
            <a:endParaRPr lang="en-US"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Nuclear Imaging</a:t>
            </a:r>
          </a:p>
        </p:txBody>
      </p:sp>
      <p:pic>
        <p:nvPicPr>
          <p:cNvPr id="39938" name="Picture 2" descr="Image result for pet scan chest"/>
          <p:cNvPicPr>
            <a:picLocks noChangeAspect="1" noChangeArrowheads="1"/>
          </p:cNvPicPr>
          <p:nvPr/>
        </p:nvPicPr>
        <p:blipFill>
          <a:blip r:embed="rId2" cstate="print"/>
          <a:srcRect/>
          <a:stretch>
            <a:fillRect/>
          </a:stretch>
        </p:blipFill>
        <p:spPr bwMode="auto">
          <a:xfrm>
            <a:off x="685800" y="1295400"/>
            <a:ext cx="7696200" cy="51816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Related image"/>
          <p:cNvPicPr>
            <a:picLocks noChangeAspect="1" noChangeArrowheads="1"/>
          </p:cNvPicPr>
          <p:nvPr/>
        </p:nvPicPr>
        <p:blipFill>
          <a:blip r:embed="rId2" cstate="print"/>
          <a:srcRect t="3143" r="38983" b="4126"/>
          <a:stretch>
            <a:fillRect/>
          </a:stretch>
        </p:blipFill>
        <p:spPr bwMode="auto">
          <a:xfrm>
            <a:off x="152400" y="228600"/>
            <a:ext cx="4114800" cy="4495800"/>
          </a:xfrm>
          <a:prstGeom prst="rect">
            <a:avLst/>
          </a:prstGeom>
          <a:noFill/>
        </p:spPr>
      </p:pic>
      <p:sp>
        <p:nvSpPr>
          <p:cNvPr id="5" name="TextBox 4"/>
          <p:cNvSpPr txBox="1"/>
          <p:nvPr/>
        </p:nvSpPr>
        <p:spPr>
          <a:xfrm>
            <a:off x="4343400" y="0"/>
            <a:ext cx="4800600" cy="6740307"/>
          </a:xfrm>
          <a:prstGeom prst="rect">
            <a:avLst/>
          </a:prstGeom>
          <a:noFill/>
        </p:spPr>
        <p:txBody>
          <a:bodyPr wrap="square" rtlCol="0">
            <a:spAutoFit/>
          </a:bodyPr>
          <a:lstStyle/>
          <a:p>
            <a:pPr fontAlgn="base"/>
            <a:r>
              <a:rPr lang="en-US" dirty="0"/>
              <a:t>Positron emission tomography (PET or PET scan) is a specialized radiology procedure used to examine various body tissues to identify certain conditions. PET may also be used to follow the progress of the treatment of certain conditions. While PET is most commonly used in the fields of neurology, oncology, and cardiology, applications in other fields are currently being studied.</a:t>
            </a:r>
          </a:p>
          <a:p>
            <a:pPr fontAlgn="base"/>
            <a:r>
              <a:rPr lang="en-US" dirty="0"/>
              <a:t>PET is a type of </a:t>
            </a:r>
            <a:r>
              <a:rPr lang="en-US" dirty="0">
                <a:hlinkClick r:id="rId3"/>
              </a:rPr>
              <a:t>nuclear medicine</a:t>
            </a:r>
            <a:r>
              <a:rPr lang="en-US" dirty="0"/>
              <a:t> procedure. This means that a small amount of a radioactive substance, called a radionuclide (radiopharmaceutical or radiotracer), is used to perform the procedure. Specifically, PET studies evaluate the metabolism of a particular organ or tissue, so that information about the physiology (functionality) and anatomy (structure) of the organ or tissue is evaluated, as well as its biochemical properties. Thus, PET may detect biochemical changes in an organ or tissue that can identify the onset of a disease process before anatomical changes related to the disease can be seen with other imaging processes, such as </a:t>
            </a:r>
            <a:r>
              <a:rPr lang="en-US" dirty="0">
                <a:hlinkClick r:id="rId4"/>
              </a:rPr>
              <a:t>computed tomography (CT scan)</a:t>
            </a:r>
            <a:r>
              <a:rPr lang="en-US" dirty="0"/>
              <a:t>or </a:t>
            </a:r>
            <a:r>
              <a:rPr lang="en-US" dirty="0">
                <a:hlinkClick r:id="rId5"/>
              </a:rPr>
              <a:t>magnetic resonance imaging (MRI)</a:t>
            </a:r>
            <a:r>
              <a:rPr lang="en-US" dirty="0"/>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52400"/>
            <a:ext cx="9144000" cy="6801862"/>
          </a:xfrm>
          <a:prstGeom prst="rect">
            <a:avLst/>
          </a:prstGeom>
        </p:spPr>
        <p:txBody>
          <a:bodyPr wrap="square">
            <a:spAutoFit/>
          </a:bodyPr>
          <a:lstStyle/>
          <a:p>
            <a:pPr fontAlgn="base"/>
            <a:r>
              <a:rPr lang="en-US" sz="2000" dirty="0"/>
              <a:t>PET is most often used by oncologists (doctors specializing in cancer treatment), neurologists and neurosurgeons (doctors specializing in treatment and surgery of the brain and nervous system), and cardiologists (doctors specializing in the treatment of the heart). However, as advances in PET technologies continue, this procedure is beginning to be used more widely in other areas.</a:t>
            </a:r>
          </a:p>
          <a:p>
            <a:pPr fontAlgn="base"/>
            <a:r>
              <a:rPr lang="en-US" sz="2000" dirty="0"/>
              <a:t>PET is also being used in conjunction with other diagnostic tests such as computed tomography (CAT scan) to provide more definitive information about malignant (cancerous) tumors and other lesions. The combination of PET and CT shows particular promise in the diagnosis and treatment of many types of cancer. PET works by using a scanning device (a machine with a large hole at its center) to detect positrons (subatomic particles) emitted by a radionuclide in the organ or tissue being examined.</a:t>
            </a:r>
          </a:p>
          <a:p>
            <a:pPr fontAlgn="base"/>
            <a:r>
              <a:rPr lang="en-US" sz="2000" dirty="0"/>
              <a:t>The radiotracers used in PET scans are made by attaching a radioactive atom to chemical substances that are used naturally by the particular organ or tissue during its metabolic process. For example, in PET scans of the brain, a radioactive atom is applied to glucose (blood sugar) to create a radionuclide called </a:t>
            </a:r>
            <a:r>
              <a:rPr lang="en-US" sz="2000" dirty="0" err="1"/>
              <a:t>fluorodeoxyglucose</a:t>
            </a:r>
            <a:r>
              <a:rPr lang="en-US" sz="2000" dirty="0"/>
              <a:t> (FDG), because the brain uses glucose for its metabolism. FDG is widely used in PET scanning.</a:t>
            </a:r>
          </a:p>
          <a:p>
            <a:pPr fontAlgn="base"/>
            <a:r>
              <a:rPr lang="en-US" sz="2000" dirty="0"/>
              <a:t>Other substances may be used for PET scanning, depending on the purpose of the scan. If blood flow and perfusion of an organ or tissue is of interest, the radionuclide may be a type of radioactive oxygen, carbon, nitrogen, or gallium.</a:t>
            </a:r>
          </a:p>
          <a:p>
            <a:pPr fontAlgn="base"/>
            <a:endParaRPr lang="en-US" dirty="0"/>
          </a:p>
          <a:p>
            <a:pPr fontAlgn="base"/>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20000"/>
          </a:bodyPr>
          <a:lstStyle/>
          <a:p>
            <a:pPr>
              <a:buNone/>
            </a:pPr>
            <a:r>
              <a:rPr lang="en-US" sz="2000" dirty="0"/>
              <a:t>The radionuclide is administered into a vein through an intravenous (IV) line. Next, the PET scanner slowly moves over the part of the body being examined. Positrons are emitted by the breakdown of the radionuclide. Gamma rays are created during the emission of positrons, and the scanner then detects the gamma rays. A computer analyzes the gamma rays and uses the information to create an image map of the organ or tissue being studied. The amount of the radionuclide collected in the tissue affects how brightly the tissue appears on the image, and indicates the level of organ or tissue function.</a:t>
            </a:r>
          </a:p>
          <a:p>
            <a:pPr fontAlgn="base">
              <a:buNone/>
            </a:pPr>
            <a:endParaRPr lang="en-US" sz="2000" dirty="0"/>
          </a:p>
          <a:p>
            <a:pPr fontAlgn="base">
              <a:buNone/>
            </a:pPr>
            <a:r>
              <a:rPr lang="en-US" sz="2000" dirty="0"/>
              <a:t>In general, PET scans may be used to evaluate organs and/or tissues for the presence of disease or other conditions. PET may also be used to evaluate the function of organs such as the heart or brain. Another use of PET scans is in the evaluation of the treatment of cancer.</a:t>
            </a:r>
          </a:p>
          <a:p>
            <a:pPr fontAlgn="base"/>
            <a:r>
              <a:rPr lang="en-US" sz="2000" dirty="0"/>
              <a:t>More specific reasons for PET scans include, but are not limited to, the following:</a:t>
            </a:r>
          </a:p>
          <a:p>
            <a:pPr fontAlgn="base"/>
            <a:r>
              <a:rPr lang="en-US" sz="2000" dirty="0"/>
              <a:t>To diagnose dementias such as </a:t>
            </a:r>
            <a:r>
              <a:rPr lang="en-US" sz="2000" dirty="0">
                <a:hlinkClick r:id="rId2"/>
              </a:rPr>
              <a:t>Alzheimer's disease</a:t>
            </a:r>
            <a:r>
              <a:rPr lang="en-US" sz="2000" dirty="0"/>
              <a:t>, as well as other neurological conditions such as </a:t>
            </a:r>
            <a:r>
              <a:rPr lang="en-US" sz="2000" dirty="0">
                <a:hlinkClick r:id="rId3"/>
              </a:rPr>
              <a:t>Parkinson's disease</a:t>
            </a:r>
            <a:r>
              <a:rPr lang="en-US" sz="2000" dirty="0"/>
              <a:t> (a progressive disease of the nervous system in which a fine tremor, muscle weakness, and a peculiar type of gait are seen), </a:t>
            </a:r>
            <a:r>
              <a:rPr lang="en-US" sz="2000" dirty="0">
                <a:hlinkClick r:id="rId4"/>
              </a:rPr>
              <a:t>Huntington's disease</a:t>
            </a:r>
            <a:r>
              <a:rPr lang="en-US" sz="2000" dirty="0"/>
              <a:t> (a hereditary disease of the nervous system which causes increasing dementia, bizarre involuntary movements, and abnormal posture), </a:t>
            </a:r>
            <a:r>
              <a:rPr lang="en-US" sz="2000" dirty="0">
                <a:hlinkClick r:id="rId5"/>
              </a:rPr>
              <a:t>epilepsy</a:t>
            </a:r>
            <a:r>
              <a:rPr lang="en-US" sz="2000" dirty="0"/>
              <a:t> (a brain disorder involving recurrent seizures), and </a:t>
            </a:r>
            <a:r>
              <a:rPr lang="en-US" sz="2000" dirty="0" err="1"/>
              <a:t>cerebrovascular</a:t>
            </a:r>
            <a:r>
              <a:rPr lang="en-US" sz="2000" dirty="0"/>
              <a:t> accident (stroke)</a:t>
            </a:r>
          </a:p>
          <a:p>
            <a:pPr fontAlgn="base"/>
            <a:r>
              <a:rPr lang="en-US" sz="2000" dirty="0"/>
              <a:t>To locate the specific surgical site prior to surgical procedures of the brain</a:t>
            </a:r>
          </a:p>
          <a:p>
            <a:pPr fontAlgn="base"/>
            <a:r>
              <a:rPr lang="en-US" sz="2000" dirty="0"/>
              <a:t>To evaluate the </a:t>
            </a:r>
            <a:r>
              <a:rPr lang="en-US" sz="2000" dirty="0">
                <a:hlinkClick r:id="rId6"/>
              </a:rPr>
              <a:t>brain after trauma</a:t>
            </a:r>
            <a:r>
              <a:rPr lang="en-US" sz="2000" dirty="0"/>
              <a:t> to detect hematoma (blood clot), bleeding, and/or perfusion (blood and oxygen flow) of the brain tissue</a:t>
            </a:r>
          </a:p>
          <a:p>
            <a:pPr fontAlgn="base"/>
            <a:r>
              <a:rPr lang="en-US" sz="2000" dirty="0"/>
              <a:t>To detect the spread of cancer to other parts of the body from the original cancer site</a:t>
            </a:r>
          </a:p>
          <a:p>
            <a:pPr fontAlgn="base"/>
            <a:r>
              <a:rPr lang="en-US" sz="2000" dirty="0"/>
              <a:t>To evaluate the effectiveness of </a:t>
            </a:r>
            <a:r>
              <a:rPr lang="en-US" sz="2000" dirty="0">
                <a:hlinkClick r:id="rId7"/>
              </a:rPr>
              <a:t>cancer treatment</a:t>
            </a:r>
            <a:endParaRPr lang="en-US" sz="2000" dirty="0"/>
          </a:p>
          <a:p>
            <a:pPr fontAlgn="base"/>
            <a:r>
              <a:rPr lang="en-US" sz="2000" dirty="0"/>
              <a:t>To evaluate the perfusion to the myocardium (heart muscle) as an aid in determining the usefulness of a therapeutic procedure to improve blood flow to the myocardium</a:t>
            </a:r>
          </a:p>
          <a:p>
            <a:pPr fontAlgn="base"/>
            <a:r>
              <a:rPr lang="en-US" sz="2000" dirty="0"/>
              <a:t>To further identify lung lesions or masses detected on </a:t>
            </a:r>
            <a:r>
              <a:rPr lang="en-US" sz="2000" dirty="0">
                <a:hlinkClick r:id="rId8"/>
              </a:rPr>
              <a:t>chest X-ray</a:t>
            </a:r>
            <a:r>
              <a:rPr lang="en-US" sz="2000" dirty="0"/>
              <a:t> and/or </a:t>
            </a:r>
            <a:r>
              <a:rPr lang="en-US" sz="2000" dirty="0">
                <a:hlinkClick r:id="rId9"/>
              </a:rPr>
              <a:t>chest CT</a:t>
            </a:r>
            <a:endParaRPr lang="en-US" sz="2000" dirty="0"/>
          </a:p>
          <a:p>
            <a:pPr fontAlgn="base"/>
            <a:r>
              <a:rPr lang="en-US" sz="2000" dirty="0"/>
              <a:t>To assist in the management and treatment of </a:t>
            </a:r>
            <a:r>
              <a:rPr lang="en-US" sz="2000" dirty="0">
                <a:hlinkClick r:id="rId10"/>
              </a:rPr>
              <a:t>lung cancer</a:t>
            </a:r>
            <a:r>
              <a:rPr lang="en-US" sz="2000" dirty="0"/>
              <a:t> by staging lesions and following the progress of lesions after treatment</a:t>
            </a:r>
          </a:p>
          <a:p>
            <a:pPr fontAlgn="base"/>
            <a:r>
              <a:rPr lang="en-US" sz="2000" dirty="0"/>
              <a:t>To detect recurrence of tumors earlier than with other diagnostic modalities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A series of images, CT on the left, PET in the middle and a combination PET/CT on the right."/>
          <p:cNvPicPr>
            <a:picLocks noChangeAspect="1" noChangeArrowheads="1"/>
          </p:cNvPicPr>
          <p:nvPr/>
        </p:nvPicPr>
        <p:blipFill>
          <a:blip r:embed="rId2" cstate="print"/>
          <a:srcRect/>
          <a:stretch>
            <a:fillRect/>
          </a:stretch>
        </p:blipFill>
        <p:spPr bwMode="auto">
          <a:xfrm>
            <a:off x="0" y="152400"/>
            <a:ext cx="8999419" cy="4191000"/>
          </a:xfrm>
          <a:prstGeom prst="rect">
            <a:avLst/>
          </a:prstGeom>
          <a:noFill/>
        </p:spPr>
      </p:pic>
      <p:sp>
        <p:nvSpPr>
          <p:cNvPr id="7" name="TextBox 6"/>
          <p:cNvSpPr txBox="1"/>
          <p:nvPr/>
        </p:nvSpPr>
        <p:spPr>
          <a:xfrm>
            <a:off x="533400" y="4495800"/>
            <a:ext cx="1981200" cy="400110"/>
          </a:xfrm>
          <a:prstGeom prst="rect">
            <a:avLst/>
          </a:prstGeom>
          <a:noFill/>
        </p:spPr>
        <p:txBody>
          <a:bodyPr wrap="square" rtlCol="0">
            <a:spAutoFit/>
          </a:bodyPr>
          <a:lstStyle/>
          <a:p>
            <a:r>
              <a:rPr lang="en-US" sz="2000" dirty="0"/>
              <a:t>CT of a mouse.</a:t>
            </a:r>
          </a:p>
        </p:txBody>
      </p:sp>
      <p:sp>
        <p:nvSpPr>
          <p:cNvPr id="9" name="TextBox 8"/>
          <p:cNvSpPr txBox="1"/>
          <p:nvPr/>
        </p:nvSpPr>
        <p:spPr>
          <a:xfrm>
            <a:off x="3429000" y="4495800"/>
            <a:ext cx="2209800" cy="400110"/>
          </a:xfrm>
          <a:prstGeom prst="rect">
            <a:avLst/>
          </a:prstGeom>
          <a:noFill/>
        </p:spPr>
        <p:txBody>
          <a:bodyPr wrap="square" rtlCol="0">
            <a:spAutoFit/>
          </a:bodyPr>
          <a:lstStyle/>
          <a:p>
            <a:r>
              <a:rPr lang="en-US" sz="2000" dirty="0"/>
              <a:t>PET of a mouse</a:t>
            </a:r>
          </a:p>
        </p:txBody>
      </p:sp>
      <p:sp>
        <p:nvSpPr>
          <p:cNvPr id="10" name="TextBox 9"/>
          <p:cNvSpPr txBox="1"/>
          <p:nvPr/>
        </p:nvSpPr>
        <p:spPr>
          <a:xfrm>
            <a:off x="6248400" y="4800600"/>
            <a:ext cx="2667000" cy="646331"/>
          </a:xfrm>
          <a:prstGeom prst="rect">
            <a:avLst/>
          </a:prstGeom>
          <a:noFill/>
        </p:spPr>
        <p:txBody>
          <a:bodyPr wrap="square" rtlCol="0">
            <a:spAutoFit/>
          </a:bodyPr>
          <a:lstStyle/>
          <a:p>
            <a:r>
              <a:rPr lang="en-US" dirty="0"/>
              <a:t>Combined  CT  +  PET  of the mouse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buNone/>
            </a:pPr>
            <a:r>
              <a:rPr lang="en-US" b="1" dirty="0">
                <a:solidFill>
                  <a:srgbClr val="FF0000"/>
                </a:solidFill>
              </a:rPr>
              <a:t>SPECT</a:t>
            </a:r>
            <a:r>
              <a:rPr lang="en-US" dirty="0"/>
              <a:t> imaging instruments provide three-dimensional (</a:t>
            </a:r>
            <a:r>
              <a:rPr lang="en-US" dirty="0" err="1"/>
              <a:t>tomographic</a:t>
            </a:r>
            <a:r>
              <a:rPr lang="en-US" dirty="0"/>
              <a:t>) images of the distribution of radioactive tracer molecules that have been introduced into the patient’s body. The 3D images are computer generated from a large number of projection images of the body recorded at different angles. SPECT imagers have gamma camera detectors that can detect the gamma </a:t>
            </a:r>
            <a:r>
              <a:rPr lang="en-US" dirty="0" err="1"/>
              <a:t>rayemissions</a:t>
            </a:r>
            <a:r>
              <a:rPr lang="en-US" dirty="0"/>
              <a:t> from the tracers that have been injected into the patient. Gamma rays are a form of light that moves at a different wavelength than visible light. The cameras are mounted on a rotating gantry that allows the detectors to be moved in a tight circle around a patient who is lying motionless on a pallet.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buNone/>
            </a:pPr>
            <a:r>
              <a:rPr lang="en-US" b="1" dirty="0">
                <a:solidFill>
                  <a:srgbClr val="FF0000"/>
                </a:solidFill>
              </a:rPr>
              <a:t>PET</a:t>
            </a:r>
            <a:r>
              <a:rPr lang="en-US" dirty="0"/>
              <a:t> scans also use radiopharmaceuticals to create three-dimensional images. The main difference between SPECT and PET scans is the type of radiotracers used. While SPECT scans measure gamma rays, the decay of the radiotracers used with PET scans produce small particles called positrons. A positron is a particle with roughly the same mass as an electron but oppositely charged. These react with electrons in the body and when these two particles combine they annihilate each other. This annihilation produces a small amount of energy in the form of two photons that shoot off in opposite directions. The detectors in the PET scanner measure these photons and use this information to create images of internal organs.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8" name="Picture 4" descr="https://www.ncbi.nlm.nih.gov/corecgi/tileshop/tileshop.fcgi?p=PMC3&amp;id=520823&amp;s=62&amp;r=1&amp;c=1"/>
          <p:cNvPicPr>
            <a:picLocks noChangeAspect="1" noChangeArrowheads="1"/>
          </p:cNvPicPr>
          <p:nvPr/>
        </p:nvPicPr>
        <p:blipFill>
          <a:blip r:embed="rId2" cstate="print"/>
          <a:srcRect/>
          <a:stretch>
            <a:fillRect/>
          </a:stretch>
        </p:blipFill>
        <p:spPr bwMode="auto">
          <a:xfrm>
            <a:off x="-20948" y="0"/>
            <a:ext cx="9164948" cy="5562600"/>
          </a:xfrm>
          <a:prstGeom prst="rect">
            <a:avLst/>
          </a:prstGeom>
          <a:noFill/>
        </p:spPr>
      </p:pic>
      <p:sp>
        <p:nvSpPr>
          <p:cNvPr id="6" name="TextBox 5"/>
          <p:cNvSpPr txBox="1"/>
          <p:nvPr/>
        </p:nvSpPr>
        <p:spPr>
          <a:xfrm>
            <a:off x="152400" y="5657671"/>
            <a:ext cx="8991600" cy="1200329"/>
          </a:xfrm>
          <a:prstGeom prst="rect">
            <a:avLst/>
          </a:prstGeom>
          <a:noFill/>
        </p:spPr>
        <p:txBody>
          <a:bodyPr wrap="square" rtlCol="0">
            <a:spAutoFit/>
          </a:bodyPr>
          <a:lstStyle/>
          <a:p>
            <a:r>
              <a:rPr lang="en-US" dirty="0"/>
              <a:t>CT scan (line A-</a:t>
            </a:r>
            <a:r>
              <a:rPr lang="en-US" dirty="0" err="1"/>
              <a:t>transaxial</a:t>
            </a:r>
            <a:r>
              <a:rPr lang="en-US" dirty="0"/>
              <a:t>, coronal and </a:t>
            </a:r>
            <a:r>
              <a:rPr lang="en-US" dirty="0" err="1"/>
              <a:t>sagittal</a:t>
            </a:r>
            <a:r>
              <a:rPr lang="en-US" dirty="0"/>
              <a:t> slice) helps to characterize the cause of SPECT perfusion abnormalities (line B). The fused SPECT/CT images (line C) show the perfusion defect to correspond with </a:t>
            </a:r>
            <a:r>
              <a:rPr lang="en-US" dirty="0" err="1"/>
              <a:t>parenchymal</a:t>
            </a:r>
            <a:r>
              <a:rPr lang="en-US" dirty="0"/>
              <a:t> consolidation in this case. The perfusion defect does not correspond to pulmonary embolism but corresponds to </a:t>
            </a:r>
            <a:r>
              <a:rPr lang="en-US" dirty="0" err="1"/>
              <a:t>parenchymal</a:t>
            </a:r>
            <a:r>
              <a:rPr lang="en-US" dirty="0"/>
              <a:t> changes.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92500" lnSpcReduction="10000"/>
          </a:bodyPr>
          <a:lstStyle/>
          <a:p>
            <a:pPr>
              <a:buNone/>
            </a:pPr>
            <a:r>
              <a:rPr lang="en-US" b="1" dirty="0"/>
              <a:t>V/Q scanning</a:t>
            </a:r>
          </a:p>
          <a:p>
            <a:r>
              <a:rPr lang="en-US" dirty="0"/>
              <a:t>V/Q scanning uses inhaled </a:t>
            </a:r>
            <a:r>
              <a:rPr lang="en-US" dirty="0" err="1"/>
              <a:t>radionuclides</a:t>
            </a:r>
            <a:r>
              <a:rPr lang="en-US" dirty="0"/>
              <a:t> to detect ventilation and IV </a:t>
            </a:r>
            <a:r>
              <a:rPr lang="en-US" dirty="0" err="1"/>
              <a:t>radionuclides</a:t>
            </a:r>
            <a:r>
              <a:rPr lang="en-US" dirty="0"/>
              <a:t> to detect perfusion. Areas of ventilation without perfusion, perfusion without ventilation, or matched increases and decreases in both can be detected with 6 to 8 views of the lungs.</a:t>
            </a:r>
          </a:p>
          <a:p>
            <a:r>
              <a:rPr lang="en-US" dirty="0"/>
              <a:t>V/Q scanning is most commonly used for diagnosing </a:t>
            </a:r>
            <a:r>
              <a:rPr lang="en-US" u="sng" dirty="0">
                <a:hlinkClick r:id="rId2"/>
              </a:rPr>
              <a:t>pulmonary embolism</a:t>
            </a:r>
            <a:r>
              <a:rPr lang="en-US" dirty="0"/>
              <a:t> but has largely been replaced by CT angiography. However, V/Q scanning is still indicated in the diagnostic evaluation for chronic </a:t>
            </a:r>
            <a:r>
              <a:rPr lang="en-US" dirty="0" err="1"/>
              <a:t>thromboembolic</a:t>
            </a:r>
            <a:r>
              <a:rPr lang="en-US" dirty="0"/>
              <a:t> </a:t>
            </a:r>
            <a:r>
              <a:rPr lang="en-US" u="sng" dirty="0">
                <a:hlinkClick r:id="rId3"/>
              </a:rPr>
              <a:t>pulmonary hypertension</a:t>
            </a:r>
            <a:r>
              <a:rPr lang="en-US" dirty="0"/>
              <a:t>.</a:t>
            </a:r>
          </a:p>
          <a:p>
            <a:pPr>
              <a:buNone/>
            </a:pP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Related image"/>
          <p:cNvPicPr>
            <a:picLocks noChangeAspect="1" noChangeArrowheads="1"/>
          </p:cNvPicPr>
          <p:nvPr/>
        </p:nvPicPr>
        <p:blipFill>
          <a:blip r:embed="rId2" cstate="print"/>
          <a:srcRect/>
          <a:stretch>
            <a:fillRect/>
          </a:stretch>
        </p:blipFill>
        <p:spPr bwMode="auto">
          <a:xfrm>
            <a:off x="-457200" y="0"/>
            <a:ext cx="9601200" cy="67818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350</TotalTime>
  <Words>3357</Words>
  <Application>Microsoft Office PowerPoint</Application>
  <PresentationFormat>Экран (4:3)</PresentationFormat>
  <Paragraphs>122</Paragraphs>
  <Slides>38</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38</vt:i4>
      </vt:variant>
    </vt:vector>
  </HeadingPairs>
  <TitlesOfParts>
    <vt:vector size="41" baseType="lpstr">
      <vt:lpstr>Arial</vt:lpstr>
      <vt:lpstr>Calibri</vt:lpstr>
      <vt:lpstr>Office Theme</vt:lpstr>
      <vt:lpstr>Diagnostic Imaging of the Respiratory system</vt:lpstr>
      <vt:lpstr>Презентация PowerPoint</vt:lpstr>
      <vt:lpstr>Imaging Techniques</vt:lpstr>
      <vt:lpstr>Chest Radiography (CXR)</vt:lpstr>
      <vt:lpstr>Презентация PowerPoint</vt:lpstr>
      <vt:lpstr>Презентация PowerPoint</vt:lpstr>
      <vt:lpstr>Презентация PowerPoint</vt:lpstr>
      <vt:lpstr>Fluoroscopy</vt:lpstr>
      <vt:lpstr>Презентация PowerPoint</vt:lpstr>
      <vt:lpstr>Bronchography</vt:lpstr>
      <vt:lpstr>Pulmonary Angiography</vt:lpstr>
      <vt:lpstr>Презентация PowerPoint</vt:lpstr>
      <vt:lpstr>Computer Tomography</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Magnetic Resonance Imaging</vt:lpstr>
      <vt:lpstr>Презентация PowerPoint</vt:lpstr>
      <vt:lpstr>Презентация PowerPoint</vt:lpstr>
      <vt:lpstr>Презентация PowerPoint</vt:lpstr>
      <vt:lpstr>Ultrasonography</vt:lpstr>
      <vt:lpstr>Презентация PowerPoint</vt:lpstr>
      <vt:lpstr>Презентация PowerPoint</vt:lpstr>
      <vt:lpstr>Презентация PowerPoint</vt:lpstr>
      <vt:lpstr>Презентация PowerPoint</vt:lpstr>
      <vt:lpstr>Nuclear Imaging</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Diagnostic Imaging of the Respiratory system</dc:title>
  <dc:creator>siham</dc:creator>
  <cp:lastModifiedBy>Олеся Дмитріївна Слюсаренко</cp:lastModifiedBy>
  <cp:revision>37</cp:revision>
  <dcterms:created xsi:type="dcterms:W3CDTF">2018-11-11T23:08:48Z</dcterms:created>
  <dcterms:modified xsi:type="dcterms:W3CDTF">2023-02-15T20:01:58Z</dcterms:modified>
</cp:coreProperties>
</file>