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9" r:id="rId54"/>
    <p:sldId id="310" r:id="rId55"/>
    <p:sldId id="311" r:id="rId56"/>
    <p:sldId id="312" r:id="rId57"/>
    <p:sldId id="313" r:id="rId58"/>
    <p:sldId id="314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5" r:id="rId97"/>
    <p:sldId id="354" r:id="rId98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49D14-6D7A-4F02-87CB-A04A527EB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549D4F-DD90-49E2-8BFA-F51525844A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6718A1-DBD9-4DF5-808E-6A294A01E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2EB004-43D3-4AA6-96F6-DEEBD6E47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DB146B-77FF-45D9-811A-E22514276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73298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63D84-8112-42CF-9B6C-598309E72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D9557-637D-498B-8741-247529AA1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5E694B-93DF-4F26-A687-522A741AA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51D897-392B-47F1-9316-C11EC38D6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F6F32A-ACB5-47A0-95FC-A9B61FF0A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66191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722C9-1901-4C7B-8FEF-8AAF5B99D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64AEE0-C425-4B94-A1C5-AF344A410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696242-712D-4C59-A291-2E06B0B2F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7607FE-EE6A-4D2C-A0C5-C1B29BB65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A64403-170C-4C24-9B00-F1D4E8F02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8192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CB501-372A-4953-B384-09BBA5EF8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684F68-A1FA-4288-80B3-5C495DA3FB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1392A4-35D7-4243-8208-F7A304331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DDAA55-F63F-4D4C-B029-BD64346BD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0A7C3F-4BC8-4B0C-AD0E-6643E6B4D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5925E6-5581-4DF3-B00C-0DAE840B5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2160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72111E-9ED3-4324-806B-4BA1E082D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BBE0C6-CAD5-4414-B653-6405961B0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C287A4-B604-4E1C-9FD1-B2CC23CE5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F9F6BD3-C337-4985-9DEA-E0B8C73E57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3FE75E7-C4D2-4BA5-BCCE-82402970F4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5E06AB9-B721-49F9-A99D-2260DEB0E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AF70770-29DC-4D79-B79B-C440C5892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D18FC2B-C243-437A-83DB-6669A5120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3465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64F27-8796-4D50-A143-924B1678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A68B537-DB42-453E-83C9-8643F5EA2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1DF95E2-D105-4D13-ADD2-9BA32BC46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E5C185E-9318-43D2-BA0A-41BE5EC9A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4341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F45CEA-CE1E-48F9-9F96-B5F0D4DFE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DF12973-3042-4A41-B8D2-5467E29FF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4C37CA-D3C9-4A30-A28B-2F6F4D84F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5240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C1C1B4-2770-4C76-AAB8-7DA72CA98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B99272-4E8D-43D4-835A-1EE912FD3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202CFF-8D3F-4B46-AA48-3385D2EA5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2A977A-B3EB-49A3-8347-C73D3FC30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3A70F9-82C6-43C8-937D-598CA09C8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F470AB-8C2A-4B15-A64E-8B5DF66AE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29672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0CFFD0-EA15-4DF4-80CB-2A7F4F76B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9C6B0CC-1A57-4A19-B164-AB278653EE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F2E16C-6222-4B8C-BF70-A40ECA2F2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1FE787-0DDF-40EE-A041-B15E5D585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EE3EA3-5BD6-47C9-A6C2-109E5BCA6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6150C9-0267-4BBA-B63E-4A1DEB74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53097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8CCE7-6E0C-40D6-A7A9-15BDBC374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C57631-EF6E-4DDA-99FD-5E6D33CF6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58208F-E1B4-4F22-BEC2-7DBE80BE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F9618D-BA87-4B19-B9AF-1EEFEFE91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75F84E-6199-45D8-BF3A-CCD1CF2C5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6958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8BA08CE-3DA1-4A5C-BB77-18B50D9C5C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13AFB3-7FD5-4D6F-A578-4920DCA4E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0EE0BD-40EF-47CF-BD00-5AF64E5C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1F5670-322B-46FB-AFEA-ABEDE967D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9935DF-E37D-43BB-BE54-D23DAAF13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3787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E8684-2B1E-4FFA-8DD1-E95C1505E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C92C13-7E8B-4D4E-9111-4BFB3FD96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8B1D30-8306-4406-98E3-9AE8C664DA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7CE76-1326-44AC-B9B9-06989CAA5496}" type="datetimeFigureOut">
              <a:rPr lang="ru-UA" smtClean="0"/>
              <a:t>15.02.2023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167E3B-375E-4A8E-9268-9749370BD7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6C3596-7E16-4887-AFB4-E630B831A4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91D3D-D195-4BE8-9965-F9EF8248A3E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2275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5410F-0E42-4B4E-87DC-FB1B9FB70F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6283353" y="1200166"/>
            <a:ext cx="4479719" cy="2449044"/>
          </a:xfrm>
        </p:spPr>
        <p:txBody>
          <a:bodyPr>
            <a:normAutofit fontScale="90000"/>
          </a:bodyPr>
          <a:lstStyle/>
          <a:p>
            <a:r>
              <a:rPr lang="uk-UA" altLang="uk-UA" dirty="0" err="1">
                <a:solidFill>
                  <a:srgbClr val="0070C0"/>
                </a:solidFill>
                <a:latin typeface="inherit"/>
              </a:rPr>
              <a:t>Radiation</a:t>
            </a:r>
            <a:r>
              <a:rPr lang="uk-UA" altLang="uk-UA" dirty="0">
                <a:solidFill>
                  <a:srgbClr val="0070C0"/>
                </a:solidFill>
                <a:latin typeface="inherit"/>
              </a:rPr>
              <a:t> </a:t>
            </a:r>
            <a:r>
              <a:rPr lang="uk-UA" altLang="uk-UA" dirty="0" err="1">
                <a:solidFill>
                  <a:srgbClr val="0070C0"/>
                </a:solidFill>
                <a:latin typeface="inherit"/>
              </a:rPr>
              <a:t>signs</a:t>
            </a:r>
            <a:r>
              <a:rPr lang="uk-UA" altLang="uk-UA" dirty="0">
                <a:solidFill>
                  <a:srgbClr val="0070C0"/>
                </a:solidFill>
                <a:latin typeface="inherit"/>
              </a:rPr>
              <a:t> </a:t>
            </a:r>
            <a:r>
              <a:rPr lang="uk-UA" altLang="uk-UA" dirty="0" err="1">
                <a:solidFill>
                  <a:srgbClr val="0070C0"/>
                </a:solidFill>
                <a:latin typeface="inherit"/>
              </a:rPr>
              <a:t>of</a:t>
            </a:r>
            <a:r>
              <a:rPr lang="uk-UA" altLang="uk-UA" dirty="0">
                <a:solidFill>
                  <a:srgbClr val="0070C0"/>
                </a:solidFill>
                <a:latin typeface="inherit"/>
              </a:rPr>
              <a:t> </a:t>
            </a:r>
            <a:r>
              <a:rPr lang="uk-UA" altLang="uk-UA" dirty="0" err="1">
                <a:solidFill>
                  <a:srgbClr val="0070C0"/>
                </a:solidFill>
                <a:latin typeface="inherit"/>
              </a:rPr>
              <a:t>lung</a:t>
            </a:r>
            <a:r>
              <a:rPr lang="uk-UA" altLang="uk-UA" dirty="0">
                <a:solidFill>
                  <a:srgbClr val="0070C0"/>
                </a:solidFill>
                <a:latin typeface="inherit"/>
              </a:rPr>
              <a:t> </a:t>
            </a:r>
            <a:r>
              <a:rPr lang="uk-UA" altLang="uk-UA">
                <a:solidFill>
                  <a:srgbClr val="0070C0"/>
                </a:solidFill>
                <a:latin typeface="inherit"/>
              </a:rPr>
              <a:t>tumors</a:t>
            </a:r>
            <a:br>
              <a:rPr lang="uk-UA" altLang="uk-UA" sz="4800" dirty="0">
                <a:latin typeface="Arial" panose="020B0604020202020204" pitchFamily="34" charset="0"/>
              </a:rPr>
            </a:br>
            <a:endParaRPr lang="ru-UA" b="1" dirty="0">
              <a:solidFill>
                <a:srgbClr val="0070C0"/>
              </a:solidFill>
            </a:endParaRPr>
          </a:p>
        </p:txBody>
      </p:sp>
      <p:pic>
        <p:nvPicPr>
          <p:cNvPr id="99330" name="Picture 2" descr="Картинки по запросу lung cancer">
            <a:extLst>
              <a:ext uri="{FF2B5EF4-FFF2-40B4-BE49-F238E27FC236}">
                <a16:creationId xmlns:a16="http://schemas.microsoft.com/office/drawing/2014/main" id="{5280E02D-1A58-43AC-9278-73EDE055B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93" y="1061748"/>
            <a:ext cx="5637402" cy="467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1A81C2-6CCE-447E-8442-044939F68626}"/>
              </a:ext>
            </a:extLst>
          </p:cNvPr>
          <p:cNvSpPr txBox="1"/>
          <p:nvPr/>
        </p:nvSpPr>
        <p:spPr>
          <a:xfrm>
            <a:off x="1524000" y="138418"/>
            <a:ext cx="9599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ODESSA NATIONAL MEDICAL UNIVERSITY</a:t>
            </a: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Radiation Diagnostics, Therapy, Medicine and Oncology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FB53CE-BDEB-46A6-B4B4-303689E8D8AF}"/>
              </a:ext>
            </a:extLst>
          </p:cNvPr>
          <p:cNvSpPr txBox="1"/>
          <p:nvPr/>
        </p:nvSpPr>
        <p:spPr>
          <a:xfrm>
            <a:off x="9144000" y="5578679"/>
            <a:ext cx="2810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As. Elena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Kabachynskaya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43391D-BDBE-4591-91E0-E432AD3A1C20}"/>
              </a:ext>
            </a:extLst>
          </p:cNvPr>
          <p:cNvSpPr txBox="1"/>
          <p:nvPr/>
        </p:nvSpPr>
        <p:spPr>
          <a:xfrm>
            <a:off x="4890781" y="6056690"/>
            <a:ext cx="2130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Odessa </a:t>
            </a:r>
            <a:endParaRPr lang="uk-UA" b="1" dirty="0"/>
          </a:p>
          <a:p>
            <a:endParaRPr lang="uk-UA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AA6BE9F-8A3A-4221-AEE7-514A6BEF3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553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5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3&#10; Bronchogenic carcinoma is a malignant neoplasm of the&#10;lung arising from the epithelium of the bronchus or&#10;bronchiole.&#10;...">
            <a:extLst>
              <a:ext uri="{FF2B5EF4-FFF2-40B4-BE49-F238E27FC236}">
                <a16:creationId xmlns:a16="http://schemas.microsoft.com/office/drawing/2014/main" id="{8EA1B604-4E45-49CF-A4ED-44A1FB7AE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96" y="105196"/>
            <a:ext cx="11668715" cy="669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48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 Cigarette smoking&#10; Radon gas&#10; Industrial exposure e.g. asbestos, arsenic, uranium&#10; Concomitant disease e.g. Chronic p...">
            <a:extLst>
              <a:ext uri="{FF2B5EF4-FFF2-40B4-BE49-F238E27FC236}">
                <a16:creationId xmlns:a16="http://schemas.microsoft.com/office/drawing/2014/main" id="{50C4CAB8-FD6B-405B-8806-ED2369D02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192505"/>
            <a:ext cx="11887200" cy="666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072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7&#10; According to anatomy:&#10;• Central lung cancer, mostly is squamous cell carcinoma and small&#10;cell carcinoma.&#10;• Peripheral ...">
            <a:extLst>
              <a:ext uri="{FF2B5EF4-FFF2-40B4-BE49-F238E27FC236}">
                <a16:creationId xmlns:a16="http://schemas.microsoft.com/office/drawing/2014/main" id="{C5E7ABD1-8CCF-449D-8328-3625AAD41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2" y="1"/>
            <a:ext cx="11781322" cy="695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038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8&#10;According to Pathology:&#10;• Squamous cell carcinoma: Most common subtype. Arises from&#10;altered bronchial epithelium and gro...">
            <a:extLst>
              <a:ext uri="{FF2B5EF4-FFF2-40B4-BE49-F238E27FC236}">
                <a16:creationId xmlns:a16="http://schemas.microsoft.com/office/drawing/2014/main" id="{E685E96D-2DF2-4E54-96EF-84C8D04C8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3" y="67377"/>
            <a:ext cx="11781322" cy="670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7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 Central tumors&#10;• Cough&#10;• Wheezing&#10;• Hemoptysis&#10;• Pneumonia&#10; Extrapulmonary invasion&#10;• Pain&#10;• Pancoast syndrome&#10;• SVC Sy...">
            <a:extLst>
              <a:ext uri="{FF2B5EF4-FFF2-40B4-BE49-F238E27FC236}">
                <a16:creationId xmlns:a16="http://schemas.microsoft.com/office/drawing/2014/main" id="{BC1C63AF-E3FB-45A1-823F-4527F825F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29" y="115503"/>
            <a:ext cx="11762072" cy="674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294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 Solitary peripheral nodule / mass with corona radiata I&#10;pleural tail sign / satellite lesion&#10; Ground glass haze&#10; Conso...">
            <a:extLst>
              <a:ext uri="{FF2B5EF4-FFF2-40B4-BE49-F238E27FC236}">
                <a16:creationId xmlns:a16="http://schemas.microsoft.com/office/drawing/2014/main" id="{07B4296C-D6EE-436E-BD56-6C9A3BC1E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07" y="145922"/>
            <a:ext cx="11752447" cy="671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84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 Segmental / lobar / lung atelectasis&#10; Reverse S sign of Golden&quot; on PA CXR&#10; Rat tail termination of bronchus&#10; Bronchia...">
            <a:extLst>
              <a:ext uri="{FF2B5EF4-FFF2-40B4-BE49-F238E27FC236}">
                <a16:creationId xmlns:a16="http://schemas.microsoft.com/office/drawing/2014/main" id="{E0D4A7D2-C09F-486A-ADE1-58CD4D6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" y="105878"/>
            <a:ext cx="11810198" cy="666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271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 Persistent peripheral infiltrate&#10; NO air bronchogram&#10; Pleural effusion&#10; Chest wall invasion:&#10; Involvement of main pu...">
            <a:extLst>
              <a:ext uri="{FF2B5EF4-FFF2-40B4-BE49-F238E27FC236}">
                <a16:creationId xmlns:a16="http://schemas.microsoft.com/office/drawing/2014/main" id="{86A6B35C-A63B-452D-AFB8-00E2E3CE0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28" y="115503"/>
            <a:ext cx="11665819" cy="663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770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 A solitary pulmonary nodule is defined as a discrete,&#10;well-marginated, rounded opacity less than or equal to&#10;3 cm in dia...">
            <a:extLst>
              <a:ext uri="{FF2B5EF4-FFF2-40B4-BE49-F238E27FC236}">
                <a16:creationId xmlns:a16="http://schemas.microsoft.com/office/drawing/2014/main" id="{C7B2FCF8-CDCB-456A-90E6-FDABFD76B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9" y="105878"/>
            <a:ext cx="11829448" cy="661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223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 A focal opacity (solitary pulmonary nodule) is visible&#10;with speculated margins&#10; ">
            <a:extLst>
              <a:ext uri="{FF2B5EF4-FFF2-40B4-BE49-F238E27FC236}">
                <a16:creationId xmlns:a16="http://schemas.microsoft.com/office/drawing/2014/main" id="{2946B32B-CC8E-4069-B2AC-456CE91F2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54" y="163629"/>
            <a:ext cx="11762071" cy="660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77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 Corona radiata sign in a malignant lesion with spiculation at&#10;the margin.&#10; ">
            <a:extLst>
              <a:ext uri="{FF2B5EF4-FFF2-40B4-BE49-F238E27FC236}">
                <a16:creationId xmlns:a16="http://schemas.microsoft.com/office/drawing/2014/main" id="{A6EA0ECC-7950-490A-9D06-1AE05CF66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29" y="144380"/>
            <a:ext cx="11694695" cy="671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797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 Bronchial carcinoma in the left lower&#10;lobe showing typical rounded,&#10;slightly lobular configuration. The&#10;mass shows a not...">
            <a:extLst>
              <a:ext uri="{FF2B5EF4-FFF2-40B4-BE49-F238E27FC236}">
                <a16:creationId xmlns:a16="http://schemas.microsoft.com/office/drawing/2014/main" id="{44F0CDE6-A346-4D2C-B74D-3C427C87F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8" y="0"/>
            <a:ext cx="1201232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309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 Early stage (due to lepedic growth pattern along&#10;alveolar septa with relative lack of acinar filling)&#10; ground-glass haz...">
            <a:extLst>
              <a:ext uri="{FF2B5EF4-FFF2-40B4-BE49-F238E27FC236}">
                <a16:creationId xmlns:a16="http://schemas.microsoft.com/office/drawing/2014/main" id="{B1620532-EBF4-461F-9437-B1E49A8F4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30" y="67377"/>
            <a:ext cx="11810197" cy="672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474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 Bronchoalveolar Carcinoma--- as ground glass haze in&#10;left lower lobe and lingula&#10; ">
            <a:extLst>
              <a:ext uri="{FF2B5EF4-FFF2-40B4-BE49-F238E27FC236}">
                <a16:creationId xmlns:a16="http://schemas.microsoft.com/office/drawing/2014/main" id="{C3CA1BF3-2653-44B6-A2A5-E90A76EA2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7" y="77002"/>
            <a:ext cx="11973827" cy="678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424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 acinar airspace consolidation+ air bronchogram+&#10;poorly marginated borders&#10; Airspace consolidation may affect both lungs...">
            <a:extLst>
              <a:ext uri="{FF2B5EF4-FFF2-40B4-BE49-F238E27FC236}">
                <a16:creationId xmlns:a16="http://schemas.microsoft.com/office/drawing/2014/main" id="{5E4F59FF-D472-4798-AB6A-124848FF2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7" y="86628"/>
            <a:ext cx="11762072" cy="677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366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 Air space infiltration involving almost all left lung&#10;zones and right mid zone&#10;Continued&#10; ">
            <a:extLst>
              <a:ext uri="{FF2B5EF4-FFF2-40B4-BE49-F238E27FC236}">
                <a16:creationId xmlns:a16="http://schemas.microsoft.com/office/drawing/2014/main" id="{679FE4B4-7499-44F1-84C2-25155ACD5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69507"/>
            <a:ext cx="11762072" cy="644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064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 CT confirms extensive airspace opacities with numerous air-bronchograms.&#10;No pleural effusions or significant adenopathy....">
            <a:extLst>
              <a:ext uri="{FF2B5EF4-FFF2-40B4-BE49-F238E27FC236}">
                <a16:creationId xmlns:a16="http://schemas.microsoft.com/office/drawing/2014/main" id="{55791E92-B4DD-421B-8E12-C4D708315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5" y="77002"/>
            <a:ext cx="11916076" cy="666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886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 CT angiogram sign. A&#10;patient with bronchoalveolar&#10;carcinoma. Enhancing&#10;pulmonary vessels in a low-&#10;attenuating mass are ...">
            <a:extLst>
              <a:ext uri="{FF2B5EF4-FFF2-40B4-BE49-F238E27FC236}">
                <a16:creationId xmlns:a16="http://schemas.microsoft.com/office/drawing/2014/main" id="{3B1A893B-8B72-4B4B-9EDA-F7CC787EF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8" y="134754"/>
            <a:ext cx="11944951" cy="672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240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 CT angiogram sign. Another&#10;patient with bronchoalveolar&#10;carcinoma. Enhancing&#10;pulmonary vessels in a low-&#10;attenuating mas...">
            <a:extLst>
              <a:ext uri="{FF2B5EF4-FFF2-40B4-BE49-F238E27FC236}">
                <a16:creationId xmlns:a16="http://schemas.microsoft.com/office/drawing/2014/main" id="{0C03631D-ADE7-4643-9E40-DB3BBC207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9" y="269507"/>
            <a:ext cx="11858324" cy="658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971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 The cavity is eccentric (large cell undifferentiated&#10;carcinoma). (B) The inner wall of the cavity is irregular&#10;(squamous...">
            <a:extLst>
              <a:ext uri="{FF2B5EF4-FFF2-40B4-BE49-F238E27FC236}">
                <a16:creationId xmlns:a16="http://schemas.microsoft.com/office/drawing/2014/main" id="{A926FE93-8BBB-4327-B782-A138D8BCB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5" y="154005"/>
            <a:ext cx="11675444" cy="670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170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 Cavitating mass in the left&#10;mid-zone and there is&#10;bulging of the&#10;aortopulmonary window,&#10;indicating lymph node&#10;enlargemen...">
            <a:extLst>
              <a:ext uri="{FF2B5EF4-FFF2-40B4-BE49-F238E27FC236}">
                <a16:creationId xmlns:a16="http://schemas.microsoft.com/office/drawing/2014/main" id="{9A415A0A-A364-496A-9A8C-9930AEE90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56" y="115503"/>
            <a:ext cx="11781322" cy="674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527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 Irregular opacity in left&#10;mid-zone with central air&#10;density due to cavitation&#10;and inferior horizontal&#10;margin due to air-...">
            <a:extLst>
              <a:ext uri="{FF2B5EF4-FFF2-40B4-BE49-F238E27FC236}">
                <a16:creationId xmlns:a16="http://schemas.microsoft.com/office/drawing/2014/main" id="{C202C259-82FA-4225-B101-026B692B1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3" y="173255"/>
            <a:ext cx="11752446" cy="654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593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 FIGURE 15-14 ■ CT showing a cavitating squamous&#10;cell carcinoma in the left lung. The wall of the cavity&#10;is variable in t...">
            <a:extLst>
              <a:ext uri="{FF2B5EF4-FFF2-40B4-BE49-F238E27FC236}">
                <a16:creationId xmlns:a16="http://schemas.microsoft.com/office/drawing/2014/main" id="{BE6B720E-4F5E-42B5-98A1-13A594238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8" y="144379"/>
            <a:ext cx="11877575" cy="67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454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 Bronchial carcinoma in the posterior segment of the&#10;right upper lobe with cavitation.&#10; ">
            <a:extLst>
              <a:ext uri="{FF2B5EF4-FFF2-40B4-BE49-F238E27FC236}">
                <a16:creationId xmlns:a16="http://schemas.microsoft.com/office/drawing/2014/main" id="{5B855298-99DC-4996-8DD5-357332AD9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9" y="67378"/>
            <a:ext cx="11925700" cy="688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870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 Cavitating bronchogenic carcinoma. There is preservation&#10;of the extrapleural fat plane at the point of contact with the&#10;...">
            <a:extLst>
              <a:ext uri="{FF2B5EF4-FFF2-40B4-BE49-F238E27FC236}">
                <a16:creationId xmlns:a16="http://schemas.microsoft.com/office/drawing/2014/main" id="{04CCAD15-8682-41C9-B70C-6DF8C1B16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58" y="0"/>
            <a:ext cx="1177169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281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 central mass (38%): common in small cell carcinoma&#10; Central tumours may be visible on the chest&#10;radiograph as an abnorm...">
            <a:extLst>
              <a:ext uri="{FF2B5EF4-FFF2-40B4-BE49-F238E27FC236}">
                <a16:creationId xmlns:a16="http://schemas.microsoft.com/office/drawing/2014/main" id="{2A776702-5F66-4D7F-82C4-449178C4F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2" y="329665"/>
            <a:ext cx="11790947" cy="66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0156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 CT scoutogram demonstrates bulkiness of the left hilum with collapse of&#10;the left lower lobe and a small pleural effusion...">
            <a:extLst>
              <a:ext uri="{FF2B5EF4-FFF2-40B4-BE49-F238E27FC236}">
                <a16:creationId xmlns:a16="http://schemas.microsoft.com/office/drawing/2014/main" id="{8DBCDA6C-8393-4D05-9F77-2CD8BF907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8" y="96253"/>
            <a:ext cx="11867949" cy="665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508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 Unilateral hilar enlargement (secondary to primary&#10;tumor / enlarged lymph nodes)&#10;• Calcified enlarged nodes frequently b...">
            <a:extLst>
              <a:ext uri="{FF2B5EF4-FFF2-40B4-BE49-F238E27FC236}">
                <a16:creationId xmlns:a16="http://schemas.microsoft.com/office/drawing/2014/main" id="{F7105674-0347-4BF9-90A9-D0421AE6D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3" y="96252"/>
            <a:ext cx="11858324" cy="676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5684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 Chest X-ray shows a&#10;dense left hilum, but&#10;no definite mass.&#10;39&#10; ">
            <a:extLst>
              <a:ext uri="{FF2B5EF4-FFF2-40B4-BE49-F238E27FC236}">
                <a16:creationId xmlns:a16="http://schemas.microsoft.com/office/drawing/2014/main" id="{B618FE36-D013-465D-965D-52FE7721E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" y="77002"/>
            <a:ext cx="11790948" cy="678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949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 Dense hilum. (A) The left&#10;hilum is dense, owing to a&#10;mass superimposed directly&#10;over it. (B) Corresponding&#10;axial CT imag...">
            <a:extLst>
              <a:ext uri="{FF2B5EF4-FFF2-40B4-BE49-F238E27FC236}">
                <a16:creationId xmlns:a16="http://schemas.microsoft.com/office/drawing/2014/main" id="{667EACEF-C2D4-466D-BA47-D5326D3A1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4" y="86627"/>
            <a:ext cx="11925700" cy="677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4480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 Recurrent malignant left&#10;hilar lymph nodes from a&#10;small peripheral non-&#10;small cell lung cancer. (A)&#10;CT demonstrates node...">
            <a:extLst>
              <a:ext uri="{FF2B5EF4-FFF2-40B4-BE49-F238E27FC236}">
                <a16:creationId xmlns:a16="http://schemas.microsoft.com/office/drawing/2014/main" id="{05B45709-25EC-4C6F-B542-1CD7903D2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5" y="86627"/>
            <a:ext cx="11598442" cy="677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4041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 Anterior+ middle mediastinal widening&#10; Might suggests small cell carcinoma)&#10;Mediastinal Widening&#10; ">
            <a:extLst>
              <a:ext uri="{FF2B5EF4-FFF2-40B4-BE49-F238E27FC236}">
                <a16:creationId xmlns:a16="http://schemas.microsoft.com/office/drawing/2014/main" id="{C931DEBD-00B0-4D46-9B76-6A0FC087B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7" y="108284"/>
            <a:ext cx="11964202" cy="664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1991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47&#10; PET scan showing abnormal uptake of FDG in a tumour&#10;nodule in the right upper lobe(arrow) &amp; in two superior&#10;mediastin...">
            <a:extLst>
              <a:ext uri="{FF2B5EF4-FFF2-40B4-BE49-F238E27FC236}">
                <a16:creationId xmlns:a16="http://schemas.microsoft.com/office/drawing/2014/main" id="{7445707F-AB97-4B78-90BB-A82955F4A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9" y="96254"/>
            <a:ext cx="11887199" cy="676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1902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48&#10; Unresectable lung&#10;cancer. FDG-PET scan&#10;shows large primary&#10;tumour with metastases&#10;in lymph nodes, bone, &amp;&#10;right adren...">
            <a:extLst>
              <a:ext uri="{FF2B5EF4-FFF2-40B4-BE49-F238E27FC236}">
                <a16:creationId xmlns:a16="http://schemas.microsoft.com/office/drawing/2014/main" id="{E851BCB2-BEBE-41DB-B7EF-E438A2B27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28" y="125128"/>
            <a:ext cx="11800573" cy="673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5523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49&#10; (C)Contrast enhanced CT demonstrated enlarged&#10;lymph nodes (&gt; 1 cm in short axis; arrowheads) in ipsi-&#10;and contra-late...">
            <a:extLst>
              <a:ext uri="{FF2B5EF4-FFF2-40B4-BE49-F238E27FC236}">
                <a16:creationId xmlns:a16="http://schemas.microsoft.com/office/drawing/2014/main" id="{D8049EEC-2DD2-4FC8-A596-1407E6D03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4" y="77002"/>
            <a:ext cx="11906451" cy="678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844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 Segmental I lobar I lung atelectasis (37%) secondary to&#10;airway obstruction (particularly in squamous cell&#10;carcinoma):&#10; ...">
            <a:extLst>
              <a:ext uri="{FF2B5EF4-FFF2-40B4-BE49-F238E27FC236}">
                <a16:creationId xmlns:a16="http://schemas.microsoft.com/office/drawing/2014/main" id="{89CE8997-75DA-41AB-830B-3F0E0FE7E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2" y="125127"/>
            <a:ext cx="11993078" cy="662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9474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 Total left lung collapse. (A)&#10;Frontal and (B) lateral chest&#10;radiographs. The cause of the&#10;collapse is a bronchogenic&#10;car...">
            <a:extLst>
              <a:ext uri="{FF2B5EF4-FFF2-40B4-BE49-F238E27FC236}">
                <a16:creationId xmlns:a16="http://schemas.microsoft.com/office/drawing/2014/main" id="{B642CBD7-3CDF-42B8-9C26-DA0E137A8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8" y="0"/>
            <a:ext cx="1193532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334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 CT of right upper lobe collapse due to&#10;bronchogenic carcinoma. Note how the&#10;attenuation of the necrotic tumour is lower&#10;...">
            <a:extLst>
              <a:ext uri="{FF2B5EF4-FFF2-40B4-BE49-F238E27FC236}">
                <a16:creationId xmlns:a16="http://schemas.microsoft.com/office/drawing/2014/main" id="{7957E018-2C81-4FD2-A975-305C3A337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" y="125128"/>
            <a:ext cx="11819823" cy="673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9289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 Contrast enhanced CT&#10;sections of whole lung&#10;collapse due to a squamous&#10;cell carcinoma in the left main&#10;bronchus (arrow i...">
            <a:extLst>
              <a:ext uri="{FF2B5EF4-FFF2-40B4-BE49-F238E27FC236}">
                <a16:creationId xmlns:a16="http://schemas.microsoft.com/office/drawing/2014/main" id="{2ABC9264-9C64-4A6D-82D6-5D864956F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82881"/>
            <a:ext cx="11800573" cy="660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7861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 Golden’s S sign. A right&#10;upper lobe collapse&#10;demonstrating peripheral&#10;concavity and central&#10;convexity (arrows) due to&#10;an...">
            <a:extLst>
              <a:ext uri="{FF2B5EF4-FFF2-40B4-BE49-F238E27FC236}">
                <a16:creationId xmlns:a16="http://schemas.microsoft.com/office/drawing/2014/main" id="{C8793AD4-D55A-48DB-8318-B3F7525F3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66" y="117910"/>
            <a:ext cx="11608067" cy="662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387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‘Golden S sign.‘ Collapsed right upper lobe with mass at right hilum.&#10;60&#10; ">
            <a:extLst>
              <a:ext uri="{FF2B5EF4-FFF2-40B4-BE49-F238E27FC236}">
                <a16:creationId xmlns:a16="http://schemas.microsoft.com/office/drawing/2014/main" id="{2C320222-8BC7-4773-891A-CDCCD0F69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2" y="115503"/>
            <a:ext cx="11973827" cy="674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3707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 CT of a collapsed right&#10;upper lobe due to a&#10;squamous cell carcinoma.&#10;Note the peripheral air&#10;bronchograms (arrow) in (A)...">
            <a:extLst>
              <a:ext uri="{FF2B5EF4-FFF2-40B4-BE49-F238E27FC236}">
                <a16:creationId xmlns:a16="http://schemas.microsoft.com/office/drawing/2014/main" id="{615DE210-B7C8-4A85-A866-382381123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56" y="144379"/>
            <a:ext cx="11800572" cy="679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6322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 Chest CT shows airspace disease in&#10;the left lower lobe with air&#10;bronchogram and ill-defined&#10;nodules in both lungs.&#10; Thi...">
            <a:extLst>
              <a:ext uri="{FF2B5EF4-FFF2-40B4-BE49-F238E27FC236}">
                <a16:creationId xmlns:a16="http://schemas.microsoft.com/office/drawing/2014/main" id="{0A366646-FEC3-48CA-AEB7-FB2B8214E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84" y="86627"/>
            <a:ext cx="11646568" cy="665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4694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 The bronchial cut off sign refers to the abrupt&#10;truncation of a bronchus from obstruction, which may&#10;be due to cancer, m...">
            <a:extLst>
              <a:ext uri="{FF2B5EF4-FFF2-40B4-BE49-F238E27FC236}">
                <a16:creationId xmlns:a16="http://schemas.microsoft.com/office/drawing/2014/main" id="{32415CF1-3384-4CC9-B218-90D5E3E7F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29" y="163629"/>
            <a:ext cx="11762072" cy="669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2207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 CT scout film shows abrupt cut off of right main&#10;bronchus with collapse of right lung and mediastinal&#10;shift. CT shows a ...">
            <a:extLst>
              <a:ext uri="{FF2B5EF4-FFF2-40B4-BE49-F238E27FC236}">
                <a16:creationId xmlns:a16="http://schemas.microsoft.com/office/drawing/2014/main" id="{95485FB0-063B-49A9-9D48-B986B6A15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8" y="105878"/>
            <a:ext cx="11944951" cy="675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1930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 PA chest radiograph shows abrupt cut off of left main&#10;bronchus with collapse.&#10; ">
            <a:extLst>
              <a:ext uri="{FF2B5EF4-FFF2-40B4-BE49-F238E27FC236}">
                <a16:creationId xmlns:a16="http://schemas.microsoft.com/office/drawing/2014/main" id="{D602CCA8-4A30-4118-827B-8E64F376F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9" y="96253"/>
            <a:ext cx="11944952" cy="676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07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 pleural effusion (8-15%): Usually unilateral&#10; most commonly due to adenocarcinoma&#10; Second leading cause of exudative p...">
            <a:extLst>
              <a:ext uri="{FF2B5EF4-FFF2-40B4-BE49-F238E27FC236}">
                <a16:creationId xmlns:a16="http://schemas.microsoft.com/office/drawing/2014/main" id="{FC85285C-4D57-4A31-AF16-F23041980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28" y="125128"/>
            <a:ext cx="11771697" cy="673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2775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 CXR shows complete opacification&#10;of the right hemithorax, which is&#10;due to a combination of complete&#10;collapse of the righ...">
            <a:extLst>
              <a:ext uri="{FF2B5EF4-FFF2-40B4-BE49-F238E27FC236}">
                <a16:creationId xmlns:a16="http://schemas.microsoft.com/office/drawing/2014/main" id="{90268FFF-C33B-4B4A-9942-5E388E11F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" y="86627"/>
            <a:ext cx="11819823" cy="6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2391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75&#10; Large left pleural effusion&#10;due to carcinoma of&#10;bronchus.&#10;There is a large echo-free&#10;effusion above the left&#10;hemidiap...">
            <a:extLst>
              <a:ext uri="{FF2B5EF4-FFF2-40B4-BE49-F238E27FC236}">
                <a16:creationId xmlns:a16="http://schemas.microsoft.com/office/drawing/2014/main" id="{0475E9CA-DD4F-49F4-A72C-E7B3B837A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06" y="163629"/>
            <a:ext cx="11810198" cy="653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4696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 Axial CT images show a large mass (stars) in the left lower lobe with a large&#10;left pleural effusion with focal pleural t...">
            <a:extLst>
              <a:ext uri="{FF2B5EF4-FFF2-40B4-BE49-F238E27FC236}">
                <a16:creationId xmlns:a16="http://schemas.microsoft.com/office/drawing/2014/main" id="{09073A87-C083-4873-B36A-3D4BEEEE3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3" y="125128"/>
            <a:ext cx="11733196" cy="664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0902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 FIGURE 15-22 ■ Chest wall invasion by a Pancoast’s&#10;tumour. Involvement of the soft tissues of the chest wall&#10;appreciated...">
            <a:extLst>
              <a:ext uri="{FF2B5EF4-FFF2-40B4-BE49-F238E27FC236}">
                <a16:creationId xmlns:a16="http://schemas.microsoft.com/office/drawing/2014/main" id="{840F9C39-1633-48D5-BBE6-F4F78D59C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56" y="67377"/>
            <a:ext cx="11858324" cy="6790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6107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 FIGURE 15-22 ■ Chest wall invasion by a Pancoast’s&#10;tumour. Involvement of the soft tissues of the chest wall&#10;and the lef...">
            <a:extLst>
              <a:ext uri="{FF2B5EF4-FFF2-40B4-BE49-F238E27FC236}">
                <a16:creationId xmlns:a16="http://schemas.microsoft.com/office/drawing/2014/main" id="{D2A4AEE8-CB8F-4176-B43F-86F458897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33" y="144379"/>
            <a:ext cx="11704320" cy="655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113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 Frontal chest radiograph demonstrates a mass in the left lung apex (white&#10;arrow in left image). There is associated dest...">
            <a:extLst>
              <a:ext uri="{FF2B5EF4-FFF2-40B4-BE49-F238E27FC236}">
                <a16:creationId xmlns:a16="http://schemas.microsoft.com/office/drawing/2014/main" id="{87ADB220-4E09-4135-AD2A-F84AF3FCA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54" y="86627"/>
            <a:ext cx="11771697" cy="677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4347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 Bronchial neoplasms in contact with the thoracic wall may&#10;invade ribs and adjacent vertebrae and engulf destroyed&#10;pieces...">
            <a:extLst>
              <a:ext uri="{FF2B5EF4-FFF2-40B4-BE49-F238E27FC236}">
                <a16:creationId xmlns:a16="http://schemas.microsoft.com/office/drawing/2014/main" id="{0C689F2F-E3BD-4E4D-9146-4EBA3D167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8" y="105879"/>
            <a:ext cx="11771697" cy="664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7280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 Involvement of main pulmonary artery (18%); lobar&#10;+segmental arteries (53%) may result in additional&#10;peripheral radiopac...">
            <a:extLst>
              <a:ext uri="{FF2B5EF4-FFF2-40B4-BE49-F238E27FC236}">
                <a16:creationId xmlns:a16="http://schemas.microsoft.com/office/drawing/2014/main" id="{8E0BE2E9-5158-489F-ABA3-FEE1DCA97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57" y="86627"/>
            <a:ext cx="11704320" cy="677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8679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 FIGURE 15-21 ■ MRI of a left lower lobe tumour that has&#10;directly invaded the aortic wall, which has altered signal&#10;adjac...">
            <a:extLst>
              <a:ext uri="{FF2B5EF4-FFF2-40B4-BE49-F238E27FC236}">
                <a16:creationId xmlns:a16="http://schemas.microsoft.com/office/drawing/2014/main" id="{E95F43D2-B899-452B-A6E9-64BC60626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54" y="77002"/>
            <a:ext cx="11858324" cy="678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7180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 Well-defined enhanced central left lung mass is seen with&#10;mediastinal invasion. Mass encases left main bronchus, left&#10;up...">
            <a:extLst>
              <a:ext uri="{FF2B5EF4-FFF2-40B4-BE49-F238E27FC236}">
                <a16:creationId xmlns:a16="http://schemas.microsoft.com/office/drawing/2014/main" id="{A720C4C2-A52A-42E7-ABF2-934668104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06" y="125128"/>
            <a:ext cx="11675445" cy="673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3348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 Bronchial cuff sign = focal / circumferential thickening&#10;of bronchial wall imaged end-on (early sign)&#10;Bronchial Cuff Sign&#10; ">
            <a:extLst>
              <a:ext uri="{FF2B5EF4-FFF2-40B4-BE49-F238E27FC236}">
                <a16:creationId xmlns:a16="http://schemas.microsoft.com/office/drawing/2014/main" id="{18253660-D13B-4423-8A80-337AFF9BC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56" y="77002"/>
            <a:ext cx="11685069" cy="678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6484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93&#10;A left inferior phrenic arteriogram shows the vessel accounting for&#10;systemic arterial supply to the tumour through hype...">
            <a:extLst>
              <a:ext uri="{FF2B5EF4-FFF2-40B4-BE49-F238E27FC236}">
                <a16:creationId xmlns:a16="http://schemas.microsoft.com/office/drawing/2014/main" id="{A33185EA-A340-4842-8FA9-75C2F9FF1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06" y="115503"/>
            <a:ext cx="11636943" cy="674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3920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TAGING OF BRONCHOGENIC CARCINOMA&#10; Staging is done using the lung cancer TNM&#10;staging system.&#10; T= Tumour size&#10; N= Level ...">
            <a:extLst>
              <a:ext uri="{FF2B5EF4-FFF2-40B4-BE49-F238E27FC236}">
                <a16:creationId xmlns:a16="http://schemas.microsoft.com/office/drawing/2014/main" id="{88C4109A-C3B3-404D-9765-A2BD26A38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3" y="125128"/>
            <a:ext cx="11752446" cy="673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5753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95&#10;TNM STAGING&#10;T1 &lt;3cm in diameter, sorrounded by lung/visceral pleura&#10;T2 &gt;3cm in diameter/invasion of visceral pleura/lob...">
            <a:extLst>
              <a:ext uri="{FF2B5EF4-FFF2-40B4-BE49-F238E27FC236}">
                <a16:creationId xmlns:a16="http://schemas.microsoft.com/office/drawing/2014/main" id="{CC2C1536-139D-4276-BE7A-6326A23DD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2" y="144379"/>
            <a:ext cx="11858324" cy="67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7771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ONCLUSION / SUMMARY&#10; Lung cancer is an extremely prevalent disease&#10;that most radiologists will encounter on a&#10;frequent b...">
            <a:extLst>
              <a:ext uri="{FF2B5EF4-FFF2-40B4-BE49-F238E27FC236}">
                <a16:creationId xmlns:a16="http://schemas.microsoft.com/office/drawing/2014/main" id="{4B64C366-22EF-475C-BDE2-9318A8FE7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0" y="144379"/>
            <a:ext cx="11800573" cy="67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040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97&#10;CHEST&#10;RADIOGRAPHY&#10;1st line investigation; cheap&#10;and readily available; can&#10;depict most of the features&#10;of overt lung ca...">
            <a:extLst>
              <a:ext uri="{FF2B5EF4-FFF2-40B4-BE49-F238E27FC236}">
                <a16:creationId xmlns:a16="http://schemas.microsoft.com/office/drawing/2014/main" id="{1DF61491-7AFF-49F4-A97A-53413BA03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34754"/>
            <a:ext cx="11896825" cy="672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8422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MAGNETIC&#10;RESONANCE IMAGING&#10;Excellent soft tissue&#10;resolution; clearly depicts&#10;vascular invasion better than&#10;CT; imaging mod...">
            <a:extLst>
              <a:ext uri="{FF2B5EF4-FFF2-40B4-BE49-F238E27FC236}">
                <a16:creationId xmlns:a16="http://schemas.microsoft.com/office/drawing/2014/main" id="{D7B8964E-BB7B-4FC4-B0E3-50A2E4DE6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8" y="86627"/>
            <a:ext cx="11819823" cy="659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2384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99&#10;LOCAL COMPLICATIONS:&#10;• Superior Vena Cava Syndrome&#10;• Intractable Hemoptysis&#10;DISTANT COMPLICATIONS:&#10;• Metastases&#10;PARANEO...">
            <a:extLst>
              <a:ext uri="{FF2B5EF4-FFF2-40B4-BE49-F238E27FC236}">
                <a16:creationId xmlns:a16="http://schemas.microsoft.com/office/drawing/2014/main" id="{7A282634-F1E0-4956-AA28-277E6C66E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4" y="86627"/>
            <a:ext cx="11848699" cy="663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0236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100&#10; SVC (Superior Vena Cava) Syndrome is a set of symptoms&#10;that result when blood flow through the superior vena&#10;cava is...">
            <a:extLst>
              <a:ext uri="{FF2B5EF4-FFF2-40B4-BE49-F238E27FC236}">
                <a16:creationId xmlns:a16="http://schemas.microsoft.com/office/drawing/2014/main" id="{EA6FCC0D-710D-4384-B2D0-B9ACAB44D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4" y="125128"/>
            <a:ext cx="11999495" cy="673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1975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101&#10; Lung cancer is the leading malignant cause of SVC&#10;syndrome, with non–small cell lung cancer accounting for&#10;about 50%...">
            <a:extLst>
              <a:ext uri="{FF2B5EF4-FFF2-40B4-BE49-F238E27FC236}">
                <a16:creationId xmlns:a16="http://schemas.microsoft.com/office/drawing/2014/main" id="{4F476F11-1842-4776-B293-D40C12211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54" y="96253"/>
            <a:ext cx="11944951" cy="676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0688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102&#10; Swelling of the face, arms, or chest wall&#10; Difficulty breathing (dyspnoea)&#10; Widening of the veins in the neck and ...">
            <a:extLst>
              <a:ext uri="{FF2B5EF4-FFF2-40B4-BE49-F238E27FC236}">
                <a16:creationId xmlns:a16="http://schemas.microsoft.com/office/drawing/2014/main" id="{5343198E-9C22-434A-BD4C-A35F623A7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2" y="115503"/>
            <a:ext cx="12076497" cy="674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026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103&#10; Axial and coronal images of the CT demonstrating extensive&#10;mediastinal mass with compression of the SVC. The mass&#10;al...">
            <a:extLst>
              <a:ext uri="{FF2B5EF4-FFF2-40B4-BE49-F238E27FC236}">
                <a16:creationId xmlns:a16="http://schemas.microsoft.com/office/drawing/2014/main" id="{14C12F51-FD6B-471A-8D75-E6420C23C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30" y="96253"/>
            <a:ext cx="11839073" cy="676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2201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104&#10; Stenting of superior vena cava is a well-known but not so&#10;commonly used technique to alleviate this syndrome.&#10; The ...">
            <a:extLst>
              <a:ext uri="{FF2B5EF4-FFF2-40B4-BE49-F238E27FC236}">
                <a16:creationId xmlns:a16="http://schemas.microsoft.com/office/drawing/2014/main" id="{AB407CBF-97FE-44FF-BB36-ECB9C86B9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" y="1"/>
            <a:ext cx="11858324" cy="678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01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 Reports of neurological damage following&#10;bronchial angiography indicate care in avoiding&#10;obstruction of the artery of Ad...">
            <a:extLst>
              <a:ext uri="{FF2B5EF4-FFF2-40B4-BE49-F238E27FC236}">
                <a16:creationId xmlns:a16="http://schemas.microsoft.com/office/drawing/2014/main" id="{6EB57745-CC4A-48C7-BDBB-8B2EEFCBC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154004"/>
            <a:ext cx="11685070" cy="670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0111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109&#10; It is a medical condition combining clubbing and&#10;periostitis of the long bones of the upper and lower&#10;extremities.&#10;...">
            <a:extLst>
              <a:ext uri="{FF2B5EF4-FFF2-40B4-BE49-F238E27FC236}">
                <a16:creationId xmlns:a16="http://schemas.microsoft.com/office/drawing/2014/main" id="{D3FF8197-461F-46FB-A2F7-70E9C5489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2" y="134755"/>
            <a:ext cx="11762071" cy="662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179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110&#10; Diagnosis is confirmed by the characteristic bone changes&#10;on plain radiograph and periostitis on bone scintigram.&#10; ...">
            <a:extLst>
              <a:ext uri="{FF2B5EF4-FFF2-40B4-BE49-F238E27FC236}">
                <a16:creationId xmlns:a16="http://schemas.microsoft.com/office/drawing/2014/main" id="{80D7F2AA-2D30-41F1-BA33-970460850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54" y="125129"/>
            <a:ext cx="11983452" cy="663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9407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111&#10; Radiograph showing thickened, columnar&#10;diaphyses and erosion of the terminal phalangeal&#10;tufts in Hypertrophic Osteoa...">
            <a:extLst>
              <a:ext uri="{FF2B5EF4-FFF2-40B4-BE49-F238E27FC236}">
                <a16:creationId xmlns:a16="http://schemas.microsoft.com/office/drawing/2014/main" id="{F1DB6770-0AD8-4565-B767-11C71A699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" y="43313"/>
            <a:ext cx="11790947" cy="677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03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112&#10; Bone scintigraphy showing&#10;periosteal proliferation along&#10;the margins of the shafts of&#10;the tibias, radii, ulnae and&#10;p...">
            <a:extLst>
              <a:ext uri="{FF2B5EF4-FFF2-40B4-BE49-F238E27FC236}">
                <a16:creationId xmlns:a16="http://schemas.microsoft.com/office/drawing/2014/main" id="{762A6831-4E6F-4F19-8202-FAC041732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9" y="77002"/>
            <a:ext cx="11733196" cy="678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8262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114&#10; Lung cancer can spread to any region of the body, but&#10;most commonly spreads to the liver, the lymph nodes, the&#10;brain...">
            <a:extLst>
              <a:ext uri="{FF2B5EF4-FFF2-40B4-BE49-F238E27FC236}">
                <a16:creationId xmlns:a16="http://schemas.microsoft.com/office/drawing/2014/main" id="{0B6F918B-6511-4CF5-ACD6-9694E0070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" y="67377"/>
            <a:ext cx="11916076" cy="6790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70857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117&#10;Gadolinium-enhanced 3D LAVA (Liver Acquisition with Volume&#10;Acceleration). Hypovascular metastases are best depicted on...">
            <a:extLst>
              <a:ext uri="{FF2B5EF4-FFF2-40B4-BE49-F238E27FC236}">
                <a16:creationId xmlns:a16="http://schemas.microsoft.com/office/drawing/2014/main" id="{2CB2AC31-CBE8-45C9-92EA-4531E4FC9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9" y="105878"/>
            <a:ext cx="11906449" cy="675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0118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117&#10;Gadolinium-enhanced 3D LAVA (Liver Acquisition with Volume&#10;Acceleration). Hypovascular metastases are best depicted on...">
            <a:extLst>
              <a:ext uri="{FF2B5EF4-FFF2-40B4-BE49-F238E27FC236}">
                <a16:creationId xmlns:a16="http://schemas.microsoft.com/office/drawing/2014/main" id="{D5018657-9A6C-4FBA-AE92-C9CBC1FE4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2" y="211757"/>
            <a:ext cx="11819823" cy="676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3421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119&#10; Lesions smaller than 1 cm are usually benign.&#10; Metastases are usually larger than 3 cm; on non-enhanced&#10;CT scans, t...">
            <a:extLst>
              <a:ext uri="{FF2B5EF4-FFF2-40B4-BE49-F238E27FC236}">
                <a16:creationId xmlns:a16="http://schemas.microsoft.com/office/drawing/2014/main" id="{535807E6-35C9-4B2E-B8EB-A9A77CBF6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" y="105878"/>
            <a:ext cx="11916076" cy="675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18689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120&#10;Sonogram showing a 6-cm right adrenal metastasis&#10;of lung cancer.&#10; ">
            <a:extLst>
              <a:ext uri="{FF2B5EF4-FFF2-40B4-BE49-F238E27FC236}">
                <a16:creationId xmlns:a16="http://schemas.microsoft.com/office/drawing/2014/main" id="{6CA1BBCD-7732-4C34-B34C-0F5083640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56" y="86627"/>
            <a:ext cx="11829448" cy="6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93744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121&#10; Adrenal metastasis from small cell lung&#10;cancer&#10; ">
            <a:extLst>
              <a:ext uri="{FF2B5EF4-FFF2-40B4-BE49-F238E27FC236}">
                <a16:creationId xmlns:a16="http://schemas.microsoft.com/office/drawing/2014/main" id="{1D7D01FC-49D0-4C77-A716-44E4DFC79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5" y="105878"/>
            <a:ext cx="11781322" cy="675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5240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122&#10; Coronal PET/CT image&#10;demonstrating intense FDG&#10;uptake in the primary left upper&#10;lobe lung carcinoma (curved arrow)&#10;a...">
            <a:extLst>
              <a:ext uri="{FF2B5EF4-FFF2-40B4-BE49-F238E27FC236}">
                <a16:creationId xmlns:a16="http://schemas.microsoft.com/office/drawing/2014/main" id="{6D727258-2434-4B19-A62A-F95E0E8F7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8" y="96253"/>
            <a:ext cx="11887200" cy="663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9685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123&#10; Osteolytic (70%) Osteoblastic (30%)&#10; Technetium-99m (99m Tc) radionuclide bone scanning is&#10;indicated in patients wi...">
            <a:extLst>
              <a:ext uri="{FF2B5EF4-FFF2-40B4-BE49-F238E27FC236}">
                <a16:creationId xmlns:a16="http://schemas.microsoft.com/office/drawing/2014/main" id="{00968B09-631E-43EE-A220-9827E44C6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29" y="67377"/>
            <a:ext cx="11887200" cy="665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6516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124&#10; The assessment of these metastases requires comparison of&#10;the bone scans with plain radiographs.&#10; Vertebrae(70%), P...">
            <a:extLst>
              <a:ext uri="{FF2B5EF4-FFF2-40B4-BE49-F238E27FC236}">
                <a16:creationId xmlns:a16="http://schemas.microsoft.com/office/drawing/2014/main" id="{8E3888D2-4E47-49D6-B88B-92340469C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15503"/>
            <a:ext cx="11867949" cy="663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1575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125&#10;Bone Metastasis from Primary Lung&#10;Cancer :Lytic lesion of humerus with a&#10;pathological fracture.&#10; ">
            <a:extLst>
              <a:ext uri="{FF2B5EF4-FFF2-40B4-BE49-F238E27FC236}">
                <a16:creationId xmlns:a16="http://schemas.microsoft.com/office/drawing/2014/main" id="{DE950DA7-EC0B-4994-950C-8153D7836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2" y="77002"/>
            <a:ext cx="11925701" cy="678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7505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126&#10;Bone Metastasis from Primary Lung Cancer expansile lytic&#10;rib lesions (arrows).&#10; ">
            <a:extLst>
              <a:ext uri="{FF2B5EF4-FFF2-40B4-BE49-F238E27FC236}">
                <a16:creationId xmlns:a16="http://schemas.microsoft.com/office/drawing/2014/main" id="{5D0F09A2-CC22-4F93-A5E0-01266C0AE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2" y="0"/>
            <a:ext cx="1187757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4672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127&#10;FDG PET images demonstrate&#10;bone metastases (arrows).&#10; ">
            <a:extLst>
              <a:ext uri="{FF2B5EF4-FFF2-40B4-BE49-F238E27FC236}">
                <a16:creationId xmlns:a16="http://schemas.microsoft.com/office/drawing/2014/main" id="{3992083E-4A47-4CE6-9CDA-29A01258A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8" y="77002"/>
            <a:ext cx="12086122" cy="678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27716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128&#10;Isotope bone scan. Hot spots due to bony metastases.&#10; ">
            <a:extLst>
              <a:ext uri="{FF2B5EF4-FFF2-40B4-BE49-F238E27FC236}">
                <a16:creationId xmlns:a16="http://schemas.microsoft.com/office/drawing/2014/main" id="{D0B7759E-0C18-4C10-9701-51F11D8AF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" y="134754"/>
            <a:ext cx="11656194" cy="672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03383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>
            <a:extLst>
              <a:ext uri="{FF2B5EF4-FFF2-40B4-BE49-F238E27FC236}">
                <a16:creationId xmlns:a16="http://schemas.microsoft.com/office/drawing/2014/main" id="{7630554C-1F30-4F2C-8C8B-6DFF36232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30" y="67377"/>
            <a:ext cx="11762071" cy="6790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44686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131&#10;Non small cell lung cancer with hemorrhagic brain metastasis&#10;(A) Pre-operative non-contrast enhanced computed&#10;tomograp...">
            <a:extLst>
              <a:ext uri="{FF2B5EF4-FFF2-40B4-BE49-F238E27FC236}">
                <a16:creationId xmlns:a16="http://schemas.microsoft.com/office/drawing/2014/main" id="{6F6126E1-B483-4FD0-AAE0-B824E8E9E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54004"/>
            <a:ext cx="11588817" cy="655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04706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132&#10;Contrast-enhanced CT scans of the same patient&#10;showing multiple enhancing cerebral metastases of lung&#10;cancer in the le...">
            <a:extLst>
              <a:ext uri="{FF2B5EF4-FFF2-40B4-BE49-F238E27FC236}">
                <a16:creationId xmlns:a16="http://schemas.microsoft.com/office/drawing/2014/main" id="{E447FF2F-1AE8-415E-9532-9818AFD73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115503"/>
            <a:ext cx="11839074" cy="656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21709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133&#10;DIFFERENTIAL DIAGNOSES&#10; Pulmonary metastases Pulmonary AV malformation&#10; ">
            <a:extLst>
              <a:ext uri="{FF2B5EF4-FFF2-40B4-BE49-F238E27FC236}">
                <a16:creationId xmlns:a16="http://schemas.microsoft.com/office/drawing/2014/main" id="{696069EC-ADA1-4FE4-91CF-5F404737E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" y="105878"/>
            <a:ext cx="11742821" cy="675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32669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134&#10;DIFFERENTIAL DIAGNOSES&#10; Pulmonary tuberculosis  Pulmonary hamartoma&#10; ">
            <a:extLst>
              <a:ext uri="{FF2B5EF4-FFF2-40B4-BE49-F238E27FC236}">
                <a16:creationId xmlns:a16="http://schemas.microsoft.com/office/drawing/2014/main" id="{720BC44D-6E58-455B-B35F-2865F1534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1" y="0"/>
            <a:ext cx="11675444" cy="660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56705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THANK YOU&#10; ">
            <a:extLst>
              <a:ext uri="{FF2B5EF4-FFF2-40B4-BE49-F238E27FC236}">
                <a16:creationId xmlns:a16="http://schemas.microsoft.com/office/drawing/2014/main" id="{B671A1BF-BE8D-4A30-8607-7BA4CEBBD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5" y="144379"/>
            <a:ext cx="11829448" cy="661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97397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Lung tumor radiology">
            <a:extLst>
              <a:ext uri="{FF2B5EF4-FFF2-40B4-BE49-F238E27FC236}">
                <a16:creationId xmlns:a16="http://schemas.microsoft.com/office/drawing/2014/main" id="{8F3B454C-167D-4DB5-B789-A8F09C1FE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2" y="105879"/>
            <a:ext cx="11742821" cy="664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04879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Radiological features of Lung cancer Dr. Muhammad Bin Zulfiqar">
            <a:extLst>
              <a:ext uri="{FF2B5EF4-FFF2-40B4-BE49-F238E27FC236}">
                <a16:creationId xmlns:a16="http://schemas.microsoft.com/office/drawing/2014/main" id="{674579B5-D61F-4CFF-86A2-E50F5385F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8" y="144378"/>
            <a:ext cx="11839074" cy="654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9350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25</Words>
  <Application>Microsoft Office PowerPoint</Application>
  <PresentationFormat>Широкоэкранный</PresentationFormat>
  <Paragraphs>5</Paragraphs>
  <Slides>97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97</vt:i4>
      </vt:variant>
    </vt:vector>
  </HeadingPairs>
  <TitlesOfParts>
    <vt:vector size="103" baseType="lpstr">
      <vt:lpstr>Arial</vt:lpstr>
      <vt:lpstr>Calibri</vt:lpstr>
      <vt:lpstr>Calibri Light</vt:lpstr>
      <vt:lpstr>inherit</vt:lpstr>
      <vt:lpstr>Times New Roman</vt:lpstr>
      <vt:lpstr>Тема Office</vt:lpstr>
      <vt:lpstr>Radiation signs of lung tumors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Олеся Дмитріївна Слюсаренко</cp:lastModifiedBy>
  <cp:revision>17</cp:revision>
  <dcterms:created xsi:type="dcterms:W3CDTF">2019-11-03T13:56:49Z</dcterms:created>
  <dcterms:modified xsi:type="dcterms:W3CDTF">2023-02-15T19:40:15Z</dcterms:modified>
</cp:coreProperties>
</file>