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2" r:id="rId16"/>
    <p:sldId id="271" r:id="rId17"/>
    <p:sldId id="293" r:id="rId18"/>
    <p:sldId id="317" r:id="rId19"/>
    <p:sldId id="274" r:id="rId20"/>
    <p:sldId id="273" r:id="rId21"/>
    <p:sldId id="315" r:id="rId22"/>
    <p:sldId id="316" r:id="rId23"/>
    <p:sldId id="276" r:id="rId24"/>
    <p:sldId id="277" r:id="rId25"/>
    <p:sldId id="278" r:id="rId26"/>
    <p:sldId id="275" r:id="rId27"/>
    <p:sldId id="279" r:id="rId28"/>
    <p:sldId id="291" r:id="rId29"/>
    <p:sldId id="292" r:id="rId30"/>
    <p:sldId id="280" r:id="rId31"/>
    <p:sldId id="281" r:id="rId32"/>
    <p:sldId id="282" r:id="rId33"/>
    <p:sldId id="283" r:id="rId34"/>
    <p:sldId id="284" r:id="rId35"/>
    <p:sldId id="285" r:id="rId36"/>
    <p:sldId id="286" r:id="rId37"/>
    <p:sldId id="287" r:id="rId38"/>
    <p:sldId id="288" r:id="rId39"/>
    <p:sldId id="289" r:id="rId40"/>
    <p:sldId id="290" r:id="rId41"/>
    <p:sldId id="294" r:id="rId42"/>
    <p:sldId id="295" r:id="rId43"/>
    <p:sldId id="296" r:id="rId44"/>
    <p:sldId id="297" r:id="rId45"/>
    <p:sldId id="298" r:id="rId46"/>
    <p:sldId id="299" r:id="rId47"/>
    <p:sldId id="300" r:id="rId48"/>
    <p:sldId id="301" r:id="rId49"/>
    <p:sldId id="303" r:id="rId50"/>
    <p:sldId id="304" r:id="rId51"/>
    <p:sldId id="305" r:id="rId52"/>
    <p:sldId id="306" r:id="rId53"/>
    <p:sldId id="307" r:id="rId54"/>
    <p:sldId id="308" r:id="rId55"/>
    <p:sldId id="311" r:id="rId56"/>
    <p:sldId id="302" r:id="rId57"/>
    <p:sldId id="309" r:id="rId58"/>
    <p:sldId id="310" r:id="rId59"/>
    <p:sldId id="312" r:id="rId60"/>
    <p:sldId id="313" r:id="rId61"/>
    <p:sldId id="314" r:id="rId6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915549-B46F-4644-93EC-3AFC1CA8FDFB}" type="datetimeFigureOut">
              <a:rPr lang="ru-RU" smtClean="0"/>
              <a:t>12.10.2021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BC4667-2913-4D63-BD0A-F8A6024E8B2C}" type="slidenum">
              <a:rPr lang="ru-RU" smtClean="0"/>
              <a:t>‹#›</a:t>
            </a:fld>
            <a:endParaRPr lang="ru-RU"/>
          </a:p>
        </p:txBody>
      </p:sp>
    </p:spTree>
    <p:extLst>
      <p:ext uri="{BB962C8B-B14F-4D97-AF65-F5344CB8AC3E}">
        <p14:creationId xmlns:p14="http://schemas.microsoft.com/office/powerpoint/2010/main" val="3346609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6BC4667-2913-4D63-BD0A-F8A6024E8B2C}" type="slidenum">
              <a:rPr lang="ru-RU" smtClean="0"/>
              <a:t>20</a:t>
            </a:fld>
            <a:endParaRPr lang="ru-RU"/>
          </a:p>
        </p:txBody>
      </p:sp>
    </p:spTree>
    <p:extLst>
      <p:ext uri="{BB962C8B-B14F-4D97-AF65-F5344CB8AC3E}">
        <p14:creationId xmlns:p14="http://schemas.microsoft.com/office/powerpoint/2010/main" val="977290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6BC4667-2913-4D63-BD0A-F8A6024E8B2C}" type="slidenum">
              <a:rPr lang="ru-RU" smtClean="0"/>
              <a:t>24</a:t>
            </a:fld>
            <a:endParaRPr lang="ru-RU"/>
          </a:p>
        </p:txBody>
      </p:sp>
    </p:spTree>
    <p:extLst>
      <p:ext uri="{BB962C8B-B14F-4D97-AF65-F5344CB8AC3E}">
        <p14:creationId xmlns:p14="http://schemas.microsoft.com/office/powerpoint/2010/main" val="529531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0946C0F2-FE1B-404E-853D-1BB6C0746019}" type="datetimeFigureOut">
              <a:rPr lang="ru-RU" smtClean="0"/>
              <a:t>12.10.2021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2D78D8A-F59A-495C-9372-60CEB2AB5345}" type="slidenum">
              <a:rPr lang="ru-RU" smtClean="0"/>
              <a:t>‹#›</a:t>
            </a:fld>
            <a:endParaRPr lang="ru-RU"/>
          </a:p>
        </p:txBody>
      </p:sp>
    </p:spTree>
    <p:extLst>
      <p:ext uri="{BB962C8B-B14F-4D97-AF65-F5344CB8AC3E}">
        <p14:creationId xmlns:p14="http://schemas.microsoft.com/office/powerpoint/2010/main" val="3467075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0946C0F2-FE1B-404E-853D-1BB6C0746019}" type="datetimeFigureOut">
              <a:rPr lang="ru-RU" smtClean="0"/>
              <a:t>12.10.2021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2D78D8A-F59A-495C-9372-60CEB2AB5345}" type="slidenum">
              <a:rPr lang="ru-RU" smtClean="0"/>
              <a:t>‹#›</a:t>
            </a:fld>
            <a:endParaRPr lang="ru-RU"/>
          </a:p>
        </p:txBody>
      </p:sp>
    </p:spTree>
    <p:extLst>
      <p:ext uri="{BB962C8B-B14F-4D97-AF65-F5344CB8AC3E}">
        <p14:creationId xmlns:p14="http://schemas.microsoft.com/office/powerpoint/2010/main" val="1959743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0946C0F2-FE1B-404E-853D-1BB6C0746019}" type="datetimeFigureOut">
              <a:rPr lang="ru-RU" smtClean="0"/>
              <a:t>12.10.2021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2D78D8A-F59A-495C-9372-60CEB2AB5345}" type="slidenum">
              <a:rPr lang="ru-RU" smtClean="0"/>
              <a:t>‹#›</a:t>
            </a:fld>
            <a:endParaRPr lang="ru-RU"/>
          </a:p>
        </p:txBody>
      </p:sp>
    </p:spTree>
    <p:extLst>
      <p:ext uri="{BB962C8B-B14F-4D97-AF65-F5344CB8AC3E}">
        <p14:creationId xmlns:p14="http://schemas.microsoft.com/office/powerpoint/2010/main" val="604710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0946C0F2-FE1B-404E-853D-1BB6C0746019}" type="datetimeFigureOut">
              <a:rPr lang="ru-RU" smtClean="0"/>
              <a:t>12.10.2021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2D78D8A-F59A-495C-9372-60CEB2AB5345}" type="slidenum">
              <a:rPr lang="ru-RU" smtClean="0"/>
              <a:t>‹#›</a:t>
            </a:fld>
            <a:endParaRPr lang="ru-RU"/>
          </a:p>
        </p:txBody>
      </p:sp>
    </p:spTree>
    <p:extLst>
      <p:ext uri="{BB962C8B-B14F-4D97-AF65-F5344CB8AC3E}">
        <p14:creationId xmlns:p14="http://schemas.microsoft.com/office/powerpoint/2010/main" val="3796996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0946C0F2-FE1B-404E-853D-1BB6C0746019}" type="datetimeFigureOut">
              <a:rPr lang="ru-RU" smtClean="0"/>
              <a:t>12.10.2021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2D78D8A-F59A-495C-9372-60CEB2AB5345}" type="slidenum">
              <a:rPr lang="ru-RU" smtClean="0"/>
              <a:t>‹#›</a:t>
            </a:fld>
            <a:endParaRPr lang="ru-RU"/>
          </a:p>
        </p:txBody>
      </p:sp>
    </p:spTree>
    <p:extLst>
      <p:ext uri="{BB962C8B-B14F-4D97-AF65-F5344CB8AC3E}">
        <p14:creationId xmlns:p14="http://schemas.microsoft.com/office/powerpoint/2010/main" val="509140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0946C0F2-FE1B-404E-853D-1BB6C0746019}" type="datetimeFigureOut">
              <a:rPr lang="ru-RU" smtClean="0"/>
              <a:t>12.10.2021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2D78D8A-F59A-495C-9372-60CEB2AB5345}" type="slidenum">
              <a:rPr lang="ru-RU" smtClean="0"/>
              <a:t>‹#›</a:t>
            </a:fld>
            <a:endParaRPr lang="ru-RU"/>
          </a:p>
        </p:txBody>
      </p:sp>
    </p:spTree>
    <p:extLst>
      <p:ext uri="{BB962C8B-B14F-4D97-AF65-F5344CB8AC3E}">
        <p14:creationId xmlns:p14="http://schemas.microsoft.com/office/powerpoint/2010/main" val="3405449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946C0F2-FE1B-404E-853D-1BB6C0746019}" type="datetimeFigureOut">
              <a:rPr lang="ru-RU" smtClean="0"/>
              <a:t>12.10.2021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2D78D8A-F59A-495C-9372-60CEB2AB5345}" type="slidenum">
              <a:rPr lang="ru-RU" smtClean="0"/>
              <a:t>‹#›</a:t>
            </a:fld>
            <a:endParaRPr lang="ru-RU"/>
          </a:p>
        </p:txBody>
      </p:sp>
    </p:spTree>
    <p:extLst>
      <p:ext uri="{BB962C8B-B14F-4D97-AF65-F5344CB8AC3E}">
        <p14:creationId xmlns:p14="http://schemas.microsoft.com/office/powerpoint/2010/main" val="3701053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0946C0F2-FE1B-404E-853D-1BB6C0746019}" type="datetimeFigureOut">
              <a:rPr lang="ru-RU" smtClean="0"/>
              <a:t>12.10.2021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2D78D8A-F59A-495C-9372-60CEB2AB5345}" type="slidenum">
              <a:rPr lang="ru-RU" smtClean="0"/>
              <a:t>‹#›</a:t>
            </a:fld>
            <a:endParaRPr lang="ru-RU"/>
          </a:p>
        </p:txBody>
      </p:sp>
    </p:spTree>
    <p:extLst>
      <p:ext uri="{BB962C8B-B14F-4D97-AF65-F5344CB8AC3E}">
        <p14:creationId xmlns:p14="http://schemas.microsoft.com/office/powerpoint/2010/main" val="3043851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0946C0F2-FE1B-404E-853D-1BB6C0746019}" type="datetimeFigureOut">
              <a:rPr lang="ru-RU" smtClean="0"/>
              <a:t>12.10.2021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2D78D8A-F59A-495C-9372-60CEB2AB5345}" type="slidenum">
              <a:rPr lang="ru-RU" smtClean="0"/>
              <a:t>‹#›</a:t>
            </a:fld>
            <a:endParaRPr lang="ru-RU"/>
          </a:p>
        </p:txBody>
      </p:sp>
    </p:spTree>
    <p:extLst>
      <p:ext uri="{BB962C8B-B14F-4D97-AF65-F5344CB8AC3E}">
        <p14:creationId xmlns:p14="http://schemas.microsoft.com/office/powerpoint/2010/main" val="3491704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0946C0F2-FE1B-404E-853D-1BB6C0746019}" type="datetimeFigureOut">
              <a:rPr lang="ru-RU" smtClean="0"/>
              <a:t>12.10.2021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2D78D8A-F59A-495C-9372-60CEB2AB5345}" type="slidenum">
              <a:rPr lang="ru-RU" smtClean="0"/>
              <a:t>‹#›</a:t>
            </a:fld>
            <a:endParaRPr lang="ru-RU"/>
          </a:p>
        </p:txBody>
      </p:sp>
    </p:spTree>
    <p:extLst>
      <p:ext uri="{BB962C8B-B14F-4D97-AF65-F5344CB8AC3E}">
        <p14:creationId xmlns:p14="http://schemas.microsoft.com/office/powerpoint/2010/main" val="1122212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0946C0F2-FE1B-404E-853D-1BB6C0746019}" type="datetimeFigureOut">
              <a:rPr lang="ru-RU" smtClean="0"/>
              <a:t>12.10.2021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2D78D8A-F59A-495C-9372-60CEB2AB5345}" type="slidenum">
              <a:rPr lang="ru-RU" smtClean="0"/>
              <a:t>‹#›</a:t>
            </a:fld>
            <a:endParaRPr lang="ru-RU"/>
          </a:p>
        </p:txBody>
      </p:sp>
    </p:spTree>
    <p:extLst>
      <p:ext uri="{BB962C8B-B14F-4D97-AF65-F5344CB8AC3E}">
        <p14:creationId xmlns:p14="http://schemas.microsoft.com/office/powerpoint/2010/main" val="3989522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46C0F2-FE1B-404E-853D-1BB6C0746019}" type="datetimeFigureOut">
              <a:rPr lang="ru-RU" smtClean="0"/>
              <a:t>12.10.2021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D78D8A-F59A-495C-9372-60CEB2AB5345}" type="slidenum">
              <a:rPr lang="ru-RU" smtClean="0"/>
              <a:t>‹#›</a:t>
            </a:fld>
            <a:endParaRPr lang="ru-RU"/>
          </a:p>
        </p:txBody>
      </p:sp>
    </p:spTree>
    <p:extLst>
      <p:ext uri="{BB962C8B-B14F-4D97-AF65-F5344CB8AC3E}">
        <p14:creationId xmlns:p14="http://schemas.microsoft.com/office/powerpoint/2010/main" val="18175479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en.wikipedia.org/wiki/Doctor_of_Philosophy"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1149927" y="4128655"/>
            <a:ext cx="9822873" cy="1717963"/>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ctrTitle"/>
          </p:nvPr>
        </p:nvSpPr>
        <p:spPr/>
        <p:txBody>
          <a:bodyPr>
            <a:normAutofit fontScale="90000"/>
          </a:bodyPr>
          <a:lstStyle/>
          <a:p>
            <a:r>
              <a:rPr lang="en-US" b="1" dirty="0"/>
              <a:t>Physical and technical fundamentals of X-ray and CT imaging</a:t>
            </a:r>
            <a:endParaRPr lang="ru-RU" b="1" dirty="0"/>
          </a:p>
        </p:txBody>
      </p:sp>
      <p:sp>
        <p:nvSpPr>
          <p:cNvPr id="3" name="Подзаголовок 2"/>
          <p:cNvSpPr>
            <a:spLocks noGrp="1"/>
          </p:cNvSpPr>
          <p:nvPr>
            <p:ph type="subTitle" idx="1"/>
          </p:nvPr>
        </p:nvSpPr>
        <p:spPr>
          <a:xfrm>
            <a:off x="1313895" y="4208016"/>
            <a:ext cx="9354105" cy="2019602"/>
          </a:xfrm>
        </p:spPr>
        <p:txBody>
          <a:bodyPr/>
          <a:lstStyle/>
          <a:p>
            <a:r>
              <a:rPr lang="en-US" b="1" dirty="0">
                <a:latin typeface="Arial" panose="020B0604020202020204" pitchFamily="34" charset="0"/>
                <a:cs typeface="Arial" panose="020B0604020202020204" pitchFamily="34" charset="0"/>
              </a:rPr>
              <a:t>Ahmad </a:t>
            </a:r>
            <a:r>
              <a:rPr lang="en-US" b="1" dirty="0" err="1">
                <a:latin typeface="Arial" panose="020B0604020202020204" pitchFamily="34" charset="0"/>
                <a:cs typeface="Arial" panose="020B0604020202020204" pitchFamily="34" charset="0"/>
              </a:rPr>
              <a:t>Kauk</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 MD Radiologist, EDIR teaching assistant Department of </a:t>
            </a:r>
            <a:r>
              <a:rPr lang="en-US" altLang="uk-UA" dirty="0">
                <a:latin typeface="Arial" panose="020B0604020202020204" pitchFamily="34" charset="0"/>
                <a:cs typeface="Arial" panose="020B0604020202020204" pitchFamily="34" charset="0"/>
              </a:rPr>
              <a:t>Radiation Diagnostics, Therapy</a:t>
            </a:r>
            <a:r>
              <a:rPr lang="uk-UA" altLang="uk-UA" dirty="0">
                <a:latin typeface="Arial" panose="020B0604020202020204" pitchFamily="34" charset="0"/>
                <a:cs typeface="Arial" panose="020B0604020202020204" pitchFamily="34" charset="0"/>
              </a:rPr>
              <a:t>, </a:t>
            </a:r>
            <a:r>
              <a:rPr lang="en-US" altLang="uk-UA" dirty="0">
                <a:latin typeface="Arial" panose="020B0604020202020204" pitchFamily="34" charset="0"/>
                <a:cs typeface="Arial" panose="020B0604020202020204" pitchFamily="34" charset="0"/>
              </a:rPr>
              <a:t>R</a:t>
            </a:r>
            <a:r>
              <a:rPr lang="uk-UA" altLang="uk-UA" dirty="0" err="1">
                <a:latin typeface="Arial" panose="020B0604020202020204" pitchFamily="34" charset="0"/>
                <a:cs typeface="Arial" panose="020B0604020202020204" pitchFamily="34" charset="0"/>
              </a:rPr>
              <a:t>adiation</a:t>
            </a:r>
            <a:r>
              <a:rPr lang="uk-UA" altLang="uk-UA" dirty="0">
                <a:latin typeface="Arial" panose="020B0604020202020204" pitchFamily="34" charset="0"/>
                <a:cs typeface="Arial" panose="020B0604020202020204" pitchFamily="34" charset="0"/>
              </a:rPr>
              <a:t> medicine</a:t>
            </a:r>
            <a:r>
              <a:rPr lang="ru-RU" altLang="uk-UA" sz="700" dirty="0">
                <a:latin typeface="Arial" panose="020B0604020202020204" pitchFamily="34" charset="0"/>
                <a:cs typeface="Arial" panose="020B0604020202020204" pitchFamily="34" charset="0"/>
              </a:rPr>
              <a:t>  </a:t>
            </a:r>
            <a:r>
              <a:rPr lang="en-US" altLang="uk-UA" dirty="0">
                <a:latin typeface="Arial" panose="020B0604020202020204" pitchFamily="34" charset="0"/>
                <a:cs typeface="Arial" panose="020B0604020202020204" pitchFamily="34" charset="0"/>
              </a:rPr>
              <a:t> and Oncology</a:t>
            </a:r>
            <a:endParaRPr lang="uk-UA" altLang="uk-UA"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Odessa State Medical University</a:t>
            </a:r>
            <a:endParaRPr lang="uk-UA" dirty="0">
              <a:latin typeface="Arial" panose="020B0604020202020204" pitchFamily="34" charset="0"/>
              <a:cs typeface="Arial" panose="020B0604020202020204" pitchFamily="34" charset="0"/>
            </a:endParaRPr>
          </a:p>
          <a:p>
            <a:endParaRPr lang="ru-RU" dirty="0"/>
          </a:p>
        </p:txBody>
      </p:sp>
    </p:spTree>
    <p:extLst>
      <p:ext uri="{BB962C8B-B14F-4D97-AF65-F5344CB8AC3E}">
        <p14:creationId xmlns:p14="http://schemas.microsoft.com/office/powerpoint/2010/main" val="4086021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5782" y="651164"/>
            <a:ext cx="184731" cy="369332"/>
          </a:xfrm>
          <a:prstGeom prst="rect">
            <a:avLst/>
          </a:prstGeom>
          <a:noFill/>
        </p:spPr>
        <p:txBody>
          <a:bodyPr wrap="none" rtlCol="0">
            <a:spAutoFit/>
          </a:bodyPr>
          <a:lstStyle/>
          <a:p>
            <a:endParaRPr lang="ru-RU" dirty="0"/>
          </a:p>
        </p:txBody>
      </p:sp>
      <p:sp>
        <p:nvSpPr>
          <p:cNvPr id="3" name="Прямоугольник 2"/>
          <p:cNvSpPr/>
          <p:nvPr/>
        </p:nvSpPr>
        <p:spPr>
          <a:xfrm>
            <a:off x="3006438" y="1928198"/>
            <a:ext cx="7426036" cy="2169825"/>
          </a:xfrm>
          <a:prstGeom prst="rect">
            <a:avLst/>
          </a:prstGeom>
        </p:spPr>
        <p:txBody>
          <a:bodyPr wrap="square">
            <a:spAutoFit/>
          </a:bodyPr>
          <a:lstStyle/>
          <a:p>
            <a:pPr algn="ctr"/>
            <a:r>
              <a:rPr lang="ru-RU" sz="4500" dirty="0"/>
              <a:t>X-</a:t>
            </a:r>
            <a:r>
              <a:rPr lang="ru-RU" sz="4500" dirty="0" err="1"/>
              <a:t>ray</a:t>
            </a:r>
            <a:r>
              <a:rPr lang="ru-RU" sz="4500" dirty="0"/>
              <a:t> </a:t>
            </a:r>
            <a:r>
              <a:rPr lang="ru-RU" sz="4500" dirty="0" err="1"/>
              <a:t>and</a:t>
            </a:r>
            <a:r>
              <a:rPr lang="ru-RU" sz="4500" dirty="0"/>
              <a:t> СT </a:t>
            </a:r>
            <a:r>
              <a:rPr lang="ru-RU" sz="4500" dirty="0" err="1"/>
              <a:t>imaging</a:t>
            </a:r>
            <a:r>
              <a:rPr lang="ru-RU" sz="4500" dirty="0"/>
              <a:t> </a:t>
            </a:r>
            <a:r>
              <a:rPr lang="ru-RU" sz="4500" dirty="0" err="1"/>
              <a:t>metods</a:t>
            </a:r>
            <a:r>
              <a:rPr lang="ru-RU" sz="4500" dirty="0"/>
              <a:t>   </a:t>
            </a:r>
            <a:r>
              <a:rPr lang="ru-RU" sz="4500" dirty="0" err="1"/>
              <a:t>use</a:t>
            </a:r>
            <a:r>
              <a:rPr lang="ru-RU" sz="4500" dirty="0"/>
              <a:t> </a:t>
            </a:r>
            <a:r>
              <a:rPr lang="ru-RU" sz="4500" dirty="0" err="1"/>
              <a:t>the</a:t>
            </a:r>
            <a:r>
              <a:rPr lang="ru-RU" sz="4500" dirty="0"/>
              <a:t> </a:t>
            </a:r>
            <a:r>
              <a:rPr lang="ru-RU" sz="4500" dirty="0" err="1"/>
              <a:t>same</a:t>
            </a:r>
            <a:r>
              <a:rPr lang="ru-RU" sz="4500" dirty="0"/>
              <a:t> </a:t>
            </a:r>
            <a:r>
              <a:rPr lang="ru-RU" sz="4500" dirty="0" err="1"/>
              <a:t>type</a:t>
            </a:r>
            <a:r>
              <a:rPr lang="ru-RU" sz="4500" dirty="0"/>
              <a:t> </a:t>
            </a:r>
            <a:r>
              <a:rPr lang="ru-RU" sz="4500" dirty="0" err="1"/>
              <a:t>of</a:t>
            </a:r>
            <a:r>
              <a:rPr lang="ru-RU" sz="4500" dirty="0"/>
              <a:t> </a:t>
            </a:r>
            <a:r>
              <a:rPr lang="ru-RU" sz="4500" dirty="0" err="1"/>
              <a:t>energy</a:t>
            </a:r>
            <a:r>
              <a:rPr lang="ru-RU" sz="4500" dirty="0"/>
              <a:t> - </a:t>
            </a:r>
            <a:r>
              <a:rPr lang="ru-RU" sz="4500" dirty="0">
                <a:solidFill>
                  <a:srgbClr val="00B0F0"/>
                </a:solidFill>
              </a:rPr>
              <a:t>X-</a:t>
            </a:r>
            <a:r>
              <a:rPr lang="ru-RU" sz="4500" dirty="0" err="1">
                <a:solidFill>
                  <a:srgbClr val="00B0F0"/>
                </a:solidFill>
              </a:rPr>
              <a:t>ray</a:t>
            </a:r>
            <a:r>
              <a:rPr lang="ru-RU" sz="4500" dirty="0">
                <a:solidFill>
                  <a:srgbClr val="00B0F0"/>
                </a:solidFill>
              </a:rPr>
              <a:t> </a:t>
            </a:r>
            <a:r>
              <a:rPr lang="ru-RU" sz="4500" dirty="0" err="1">
                <a:solidFill>
                  <a:srgbClr val="00B0F0"/>
                </a:solidFill>
              </a:rPr>
              <a:t>radiation</a:t>
            </a:r>
            <a:r>
              <a:rPr lang="ru-RU" sz="4500" dirty="0"/>
              <a:t>.</a:t>
            </a:r>
          </a:p>
        </p:txBody>
      </p:sp>
    </p:spTree>
    <p:extLst>
      <p:ext uri="{BB962C8B-B14F-4D97-AF65-F5344CB8AC3E}">
        <p14:creationId xmlns:p14="http://schemas.microsoft.com/office/powerpoint/2010/main" val="1004406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
          <p:cNvSpPr>
            <a:spLocks noChangeArrowheads="1"/>
          </p:cNvSpPr>
          <p:nvPr/>
        </p:nvSpPr>
        <p:spPr bwMode="auto">
          <a:xfrm>
            <a:off x="3410166" y="191828"/>
            <a:ext cx="4207885" cy="738664"/>
          </a:xfrm>
          <a:prstGeom prst="rect">
            <a:avLst/>
          </a:prstGeom>
          <a:noFill/>
          <a:ln w="9525">
            <a:noFill/>
            <a:miter lim="800000"/>
          </a:ln>
        </p:spPr>
        <p:txBody>
          <a:bodyPr wrap="square" anchor="ctr">
            <a:spAutoFit/>
          </a:bodyPr>
          <a:lstStyle/>
          <a:p>
            <a:pPr algn="ctr"/>
            <a:r>
              <a:rPr lang="ru-RU" sz="2400" b="1" dirty="0" err="1"/>
              <a:t>Discovery</a:t>
            </a:r>
            <a:r>
              <a:rPr lang="ru-RU" sz="2400" b="1" dirty="0"/>
              <a:t> </a:t>
            </a:r>
            <a:r>
              <a:rPr lang="ru-RU" sz="2400" b="1" dirty="0" err="1"/>
              <a:t>of</a:t>
            </a:r>
            <a:r>
              <a:rPr lang="ru-RU" sz="2400" b="1" dirty="0"/>
              <a:t> X-</a:t>
            </a:r>
            <a:r>
              <a:rPr lang="ru-RU" sz="2400" b="1" dirty="0" err="1"/>
              <a:t>rays</a:t>
            </a:r>
            <a:endParaRPr lang="ru-RU" sz="2400" b="1" dirty="0"/>
          </a:p>
          <a:p>
            <a:pPr algn="ctr" eaLnBrk="0" hangingPunct="0"/>
            <a:endParaRPr lang="ru-RU" dirty="0"/>
          </a:p>
        </p:txBody>
      </p:sp>
      <p:sp>
        <p:nvSpPr>
          <p:cNvPr id="4" name="Rectangle 6"/>
          <p:cNvSpPr>
            <a:spLocks noChangeArrowheads="1"/>
          </p:cNvSpPr>
          <p:nvPr/>
        </p:nvSpPr>
        <p:spPr bwMode="auto">
          <a:xfrm flipV="1">
            <a:off x="0" y="866474"/>
            <a:ext cx="12192000" cy="45719"/>
          </a:xfrm>
          <a:prstGeom prst="rect">
            <a:avLst/>
          </a:prstGeom>
          <a:solidFill>
            <a:srgbClr val="000000"/>
          </a:solidFill>
          <a:ln w="9525">
            <a:solidFill>
              <a:schemeClr val="tx1"/>
            </a:solidFill>
            <a:miter lim="800000"/>
          </a:ln>
        </p:spPr>
        <p:txBody>
          <a:bodyPr wrap="square" anchor="ctr">
            <a:spAutoFit/>
          </a:bodyPr>
          <a:lstStyle/>
          <a:p>
            <a:endParaRPr lang="ru-RU"/>
          </a:p>
        </p:txBody>
      </p:sp>
      <p:pic>
        <p:nvPicPr>
          <p:cNvPr id="5" name="Picture 8" descr="01"/>
          <p:cNvPicPr>
            <a:picLocks noChangeAspect="1" noChangeArrowheads="1"/>
          </p:cNvPicPr>
          <p:nvPr/>
        </p:nvPicPr>
        <p:blipFill>
          <a:blip r:embed="rId2" cstate="print"/>
          <a:srcRect/>
          <a:stretch>
            <a:fillRect/>
          </a:stretch>
        </p:blipFill>
        <p:spPr bwMode="auto">
          <a:xfrm>
            <a:off x="1075531" y="1184520"/>
            <a:ext cx="4669270" cy="5271728"/>
          </a:xfrm>
          <a:prstGeom prst="rect">
            <a:avLst/>
          </a:prstGeom>
          <a:noFill/>
          <a:ln w="9525">
            <a:noFill/>
            <a:miter lim="800000"/>
            <a:headEnd/>
            <a:tailEnd/>
          </a:ln>
        </p:spPr>
      </p:pic>
      <p:sp>
        <p:nvSpPr>
          <p:cNvPr id="6" name="Прямоугольник 5"/>
          <p:cNvSpPr/>
          <p:nvPr/>
        </p:nvSpPr>
        <p:spPr>
          <a:xfrm>
            <a:off x="6165271" y="2376546"/>
            <a:ext cx="5084620" cy="1631216"/>
          </a:xfrm>
          <a:prstGeom prst="rect">
            <a:avLst/>
          </a:prstGeom>
        </p:spPr>
        <p:txBody>
          <a:bodyPr wrap="square">
            <a:spAutoFit/>
          </a:bodyPr>
          <a:lstStyle/>
          <a:p>
            <a:pPr>
              <a:defRPr/>
            </a:pPr>
            <a:r>
              <a:rPr lang="ru-RU" sz="2500" b="1" dirty="0" err="1"/>
              <a:t>Wilhelm</a:t>
            </a:r>
            <a:r>
              <a:rPr lang="ru-RU" sz="2500" b="1" dirty="0"/>
              <a:t> </a:t>
            </a:r>
            <a:r>
              <a:rPr lang="ru-RU" sz="2500" b="1" dirty="0" err="1"/>
              <a:t>Conrad</a:t>
            </a:r>
            <a:r>
              <a:rPr lang="ru-RU" sz="2500" b="1" dirty="0"/>
              <a:t> R</a:t>
            </a:r>
            <a:r>
              <a:rPr lang="en-US" sz="2500" b="1" dirty="0" err="1"/>
              <a:t>oe</a:t>
            </a:r>
            <a:r>
              <a:rPr lang="ru-RU" sz="2500" b="1" dirty="0" err="1"/>
              <a:t>ntgen</a:t>
            </a:r>
            <a:endParaRPr lang="ru-RU" sz="2500" b="1" dirty="0"/>
          </a:p>
          <a:p>
            <a:pPr>
              <a:defRPr/>
            </a:pPr>
            <a:r>
              <a:rPr lang="ru-RU" sz="2500" dirty="0" err="1"/>
              <a:t>Born</a:t>
            </a:r>
            <a:r>
              <a:rPr lang="ru-RU" sz="2500" dirty="0"/>
              <a:t> 1845 </a:t>
            </a:r>
            <a:r>
              <a:rPr lang="ru-RU" sz="2500" dirty="0" err="1"/>
              <a:t>in</a:t>
            </a:r>
            <a:r>
              <a:rPr lang="ru-RU" sz="2500" dirty="0"/>
              <a:t> </a:t>
            </a:r>
            <a:r>
              <a:rPr lang="ru-RU" sz="2500" dirty="0" err="1"/>
              <a:t>Lennep</a:t>
            </a:r>
            <a:r>
              <a:rPr lang="ru-RU" sz="2500" dirty="0"/>
              <a:t>, </a:t>
            </a:r>
            <a:r>
              <a:rPr lang="ru-RU" sz="2500" dirty="0" err="1"/>
              <a:t>Germany</a:t>
            </a:r>
            <a:r>
              <a:rPr lang="en-US" sz="2500" dirty="0"/>
              <a:t>. In 1869, he graduated with a </a:t>
            </a:r>
            <a:r>
              <a:rPr lang="en-US" sz="2500" dirty="0">
                <a:hlinkClick r:id="rId3" tooltip="Doctor of Philosophy"/>
              </a:rPr>
              <a:t>Ph.D.</a:t>
            </a:r>
            <a:r>
              <a:rPr lang="en-US" sz="2500" dirty="0"/>
              <a:t> from the University of Zurich. </a:t>
            </a:r>
          </a:p>
        </p:txBody>
      </p:sp>
    </p:spTree>
    <p:extLst>
      <p:ext uri="{BB962C8B-B14F-4D97-AF65-F5344CB8AC3E}">
        <p14:creationId xmlns:p14="http://schemas.microsoft.com/office/powerpoint/2010/main" val="3279516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3410166" y="191828"/>
            <a:ext cx="4207885" cy="738664"/>
          </a:xfrm>
          <a:prstGeom prst="rect">
            <a:avLst/>
          </a:prstGeom>
          <a:noFill/>
          <a:ln w="9525">
            <a:noFill/>
            <a:miter lim="800000"/>
          </a:ln>
        </p:spPr>
        <p:txBody>
          <a:bodyPr wrap="square" anchor="ctr">
            <a:spAutoFit/>
          </a:bodyPr>
          <a:lstStyle/>
          <a:p>
            <a:pPr algn="ctr"/>
            <a:r>
              <a:rPr lang="ru-RU" sz="2400" b="1" dirty="0" err="1"/>
              <a:t>Discovery</a:t>
            </a:r>
            <a:r>
              <a:rPr lang="ru-RU" sz="2400" b="1" dirty="0"/>
              <a:t> </a:t>
            </a:r>
            <a:r>
              <a:rPr lang="ru-RU" sz="2400" b="1" dirty="0" err="1"/>
              <a:t>of</a:t>
            </a:r>
            <a:r>
              <a:rPr lang="ru-RU" sz="2400" b="1" dirty="0"/>
              <a:t> X-</a:t>
            </a:r>
            <a:r>
              <a:rPr lang="ru-RU" sz="2400" b="1" dirty="0" err="1"/>
              <a:t>rays</a:t>
            </a:r>
            <a:endParaRPr lang="ru-RU" sz="2400" b="1" dirty="0"/>
          </a:p>
          <a:p>
            <a:pPr algn="ctr" eaLnBrk="0" hangingPunct="0"/>
            <a:endParaRPr lang="ru-RU" dirty="0"/>
          </a:p>
        </p:txBody>
      </p:sp>
      <p:sp>
        <p:nvSpPr>
          <p:cNvPr id="3" name="Rectangle 6"/>
          <p:cNvSpPr>
            <a:spLocks noChangeArrowheads="1"/>
          </p:cNvSpPr>
          <p:nvPr/>
        </p:nvSpPr>
        <p:spPr bwMode="auto">
          <a:xfrm flipV="1">
            <a:off x="0" y="866474"/>
            <a:ext cx="12192000" cy="45719"/>
          </a:xfrm>
          <a:prstGeom prst="rect">
            <a:avLst/>
          </a:prstGeom>
          <a:solidFill>
            <a:srgbClr val="000000"/>
          </a:solidFill>
          <a:ln w="9525">
            <a:solidFill>
              <a:schemeClr val="tx1"/>
            </a:solidFill>
            <a:miter lim="800000"/>
          </a:ln>
        </p:spPr>
        <p:txBody>
          <a:bodyPr wrap="square" anchor="ctr">
            <a:spAutoFit/>
          </a:bodyPr>
          <a:lstStyle/>
          <a:p>
            <a:endParaRPr lang="ru-RU"/>
          </a:p>
        </p:txBody>
      </p:sp>
      <p:pic>
        <p:nvPicPr>
          <p:cNvPr id="5" name="Picture 5" descr="07"/>
          <p:cNvPicPr>
            <a:picLocks noChangeAspect="1" noChangeArrowheads="1"/>
          </p:cNvPicPr>
          <p:nvPr/>
        </p:nvPicPr>
        <p:blipFill>
          <a:blip r:embed="rId2" cstate="print"/>
          <a:srcRect/>
          <a:stretch>
            <a:fillRect/>
          </a:stretch>
        </p:blipFill>
        <p:spPr bwMode="auto">
          <a:xfrm>
            <a:off x="219724" y="1083073"/>
            <a:ext cx="4629367" cy="4112382"/>
          </a:xfrm>
          <a:prstGeom prst="rect">
            <a:avLst/>
          </a:prstGeom>
          <a:noFill/>
          <a:ln w="9525">
            <a:noFill/>
            <a:miter lim="800000"/>
            <a:headEnd/>
            <a:tailEnd/>
          </a:ln>
        </p:spPr>
      </p:pic>
      <p:sp>
        <p:nvSpPr>
          <p:cNvPr id="6" name="Прямоугольник 5"/>
          <p:cNvSpPr/>
          <p:nvPr/>
        </p:nvSpPr>
        <p:spPr>
          <a:xfrm>
            <a:off x="436735" y="5516479"/>
            <a:ext cx="4412356" cy="492443"/>
          </a:xfrm>
          <a:prstGeom prst="rect">
            <a:avLst/>
          </a:prstGeom>
        </p:spPr>
        <p:txBody>
          <a:bodyPr wrap="square">
            <a:spAutoFit/>
          </a:bodyPr>
          <a:lstStyle/>
          <a:p>
            <a:pPr>
              <a:spcBef>
                <a:spcPct val="50000"/>
              </a:spcBef>
            </a:pPr>
            <a:r>
              <a:rPr lang="ru-RU" sz="2600" b="1" dirty="0" err="1"/>
              <a:t>Crookes</a:t>
            </a:r>
            <a:r>
              <a:rPr lang="ru-RU" sz="2600" b="1" dirty="0"/>
              <a:t> </a:t>
            </a:r>
            <a:r>
              <a:rPr lang="ru-RU" sz="2600" b="1" dirty="0" err="1"/>
              <a:t>vacuum</a:t>
            </a:r>
            <a:r>
              <a:rPr lang="ru-RU" sz="2600" b="1" dirty="0"/>
              <a:t> </a:t>
            </a:r>
            <a:r>
              <a:rPr lang="ru-RU" sz="2600" b="1" dirty="0" err="1"/>
              <a:t>tube</a:t>
            </a:r>
            <a:endParaRPr lang="ru-RU" sz="2600" b="1" dirty="0"/>
          </a:p>
        </p:txBody>
      </p:sp>
      <p:sp>
        <p:nvSpPr>
          <p:cNvPr id="7" name="Прямоугольник 6"/>
          <p:cNvSpPr/>
          <p:nvPr/>
        </p:nvSpPr>
        <p:spPr>
          <a:xfrm>
            <a:off x="5708073" y="1944493"/>
            <a:ext cx="6096000" cy="2785378"/>
          </a:xfrm>
          <a:prstGeom prst="rect">
            <a:avLst/>
          </a:prstGeom>
        </p:spPr>
        <p:txBody>
          <a:bodyPr>
            <a:spAutoFit/>
          </a:bodyPr>
          <a:lstStyle/>
          <a:p>
            <a:r>
              <a:rPr lang="ru-RU" sz="2500" dirty="0" err="1"/>
              <a:t>During</a:t>
            </a:r>
            <a:r>
              <a:rPr lang="ru-RU" sz="2500" dirty="0"/>
              <a:t> 1895 </a:t>
            </a:r>
            <a:r>
              <a:rPr lang="ru-RU" sz="2500" dirty="0" err="1"/>
              <a:t>Röntgen</a:t>
            </a:r>
            <a:r>
              <a:rPr lang="ru-RU" sz="2500" dirty="0"/>
              <a:t> </a:t>
            </a:r>
            <a:r>
              <a:rPr lang="ru-RU" sz="2500" dirty="0" err="1"/>
              <a:t>was</a:t>
            </a:r>
            <a:r>
              <a:rPr lang="ru-RU" sz="2500" dirty="0"/>
              <a:t> </a:t>
            </a:r>
            <a:r>
              <a:rPr lang="ru-RU" sz="2500" dirty="0" err="1"/>
              <a:t>investigating</a:t>
            </a:r>
            <a:r>
              <a:rPr lang="ru-RU" sz="2500" dirty="0"/>
              <a:t> </a:t>
            </a:r>
            <a:r>
              <a:rPr lang="ru-RU" sz="2500" dirty="0" err="1"/>
              <a:t>the</a:t>
            </a:r>
            <a:r>
              <a:rPr lang="ru-RU" sz="2500" dirty="0"/>
              <a:t> </a:t>
            </a:r>
            <a:r>
              <a:rPr lang="ru-RU" sz="2500" dirty="0" err="1"/>
              <a:t>external</a:t>
            </a:r>
            <a:r>
              <a:rPr lang="ru-RU" sz="2500" dirty="0"/>
              <a:t> </a:t>
            </a:r>
            <a:r>
              <a:rPr lang="ru-RU" sz="2500" dirty="0" err="1"/>
              <a:t>effects</a:t>
            </a:r>
            <a:r>
              <a:rPr lang="ru-RU" sz="2500" dirty="0"/>
              <a:t> </a:t>
            </a:r>
            <a:r>
              <a:rPr lang="ru-RU" sz="2500" dirty="0" err="1"/>
              <a:t>from</a:t>
            </a:r>
            <a:r>
              <a:rPr lang="ru-RU" sz="2500" dirty="0"/>
              <a:t> </a:t>
            </a:r>
            <a:r>
              <a:rPr lang="ru-RU" sz="2500" dirty="0" err="1"/>
              <a:t>the</a:t>
            </a:r>
            <a:r>
              <a:rPr lang="ru-RU" sz="2500" dirty="0"/>
              <a:t> </a:t>
            </a:r>
            <a:r>
              <a:rPr lang="ru-RU" sz="2500" dirty="0" err="1"/>
              <a:t>various</a:t>
            </a:r>
            <a:r>
              <a:rPr lang="ru-RU" sz="2500" dirty="0"/>
              <a:t> </a:t>
            </a:r>
            <a:r>
              <a:rPr lang="ru-RU" sz="2500" dirty="0" err="1"/>
              <a:t>types</a:t>
            </a:r>
            <a:r>
              <a:rPr lang="ru-RU" sz="2500" dirty="0"/>
              <a:t> </a:t>
            </a:r>
            <a:r>
              <a:rPr lang="ru-RU" sz="2500" dirty="0" err="1"/>
              <a:t>of</a:t>
            </a:r>
            <a:r>
              <a:rPr lang="ru-RU" sz="2500" dirty="0"/>
              <a:t> </a:t>
            </a:r>
            <a:r>
              <a:rPr lang="ru-RU" sz="2500" dirty="0" err="1"/>
              <a:t>vacuum</a:t>
            </a:r>
            <a:r>
              <a:rPr lang="ru-RU" sz="2500" dirty="0"/>
              <a:t> </a:t>
            </a:r>
            <a:r>
              <a:rPr lang="ru-RU" sz="2500" dirty="0" err="1"/>
              <a:t>tube</a:t>
            </a:r>
            <a:r>
              <a:rPr lang="ru-RU" sz="2500" dirty="0"/>
              <a:t> </a:t>
            </a:r>
            <a:r>
              <a:rPr lang="ru-RU" sz="2500" dirty="0" err="1"/>
              <a:t>equipment</a:t>
            </a:r>
            <a:r>
              <a:rPr lang="ru-RU" sz="2500" dirty="0"/>
              <a:t> — </a:t>
            </a:r>
            <a:r>
              <a:rPr lang="ru-RU" sz="2500" dirty="0" err="1"/>
              <a:t>apparatuses</a:t>
            </a:r>
            <a:r>
              <a:rPr lang="ru-RU" sz="2500" dirty="0"/>
              <a:t> </a:t>
            </a:r>
            <a:r>
              <a:rPr lang="ru-RU" sz="2500" dirty="0" err="1"/>
              <a:t>from</a:t>
            </a:r>
            <a:r>
              <a:rPr lang="ru-RU" sz="2500" dirty="0"/>
              <a:t> </a:t>
            </a:r>
            <a:r>
              <a:rPr lang="ru-RU" sz="2500" dirty="0" err="1"/>
              <a:t>Heinrich</a:t>
            </a:r>
            <a:r>
              <a:rPr lang="ru-RU" sz="2500" dirty="0"/>
              <a:t> </a:t>
            </a:r>
            <a:r>
              <a:rPr lang="ru-RU" sz="2500" dirty="0" err="1"/>
              <a:t>Hertz</a:t>
            </a:r>
            <a:r>
              <a:rPr lang="ru-RU" sz="2500" dirty="0"/>
              <a:t>, </a:t>
            </a:r>
            <a:r>
              <a:rPr lang="ru-RU" sz="2500" dirty="0" err="1"/>
              <a:t>Johann</a:t>
            </a:r>
            <a:r>
              <a:rPr lang="ru-RU" sz="2500" dirty="0"/>
              <a:t> </a:t>
            </a:r>
            <a:r>
              <a:rPr lang="ru-RU" sz="2500" dirty="0" err="1"/>
              <a:t>Hittorf</a:t>
            </a:r>
            <a:r>
              <a:rPr lang="ru-RU" sz="2500" dirty="0"/>
              <a:t>, </a:t>
            </a:r>
            <a:r>
              <a:rPr lang="ru-RU" sz="2500" dirty="0" err="1"/>
              <a:t>William</a:t>
            </a:r>
            <a:r>
              <a:rPr lang="ru-RU" sz="2500" dirty="0"/>
              <a:t> </a:t>
            </a:r>
            <a:r>
              <a:rPr lang="ru-RU" sz="2500" dirty="0" err="1"/>
              <a:t>Crookes</a:t>
            </a:r>
            <a:r>
              <a:rPr lang="ru-RU" sz="2500" dirty="0"/>
              <a:t>, </a:t>
            </a:r>
            <a:r>
              <a:rPr lang="ru-RU" sz="2500" dirty="0" err="1"/>
              <a:t>Nikola</a:t>
            </a:r>
            <a:r>
              <a:rPr lang="ru-RU" sz="2500" dirty="0"/>
              <a:t> </a:t>
            </a:r>
            <a:r>
              <a:rPr lang="ru-RU" sz="2500" dirty="0" err="1"/>
              <a:t>Tesla</a:t>
            </a:r>
            <a:r>
              <a:rPr lang="ru-RU" sz="2500" dirty="0"/>
              <a:t> </a:t>
            </a:r>
            <a:r>
              <a:rPr lang="ru-RU" sz="2500" dirty="0" err="1"/>
              <a:t>and</a:t>
            </a:r>
            <a:r>
              <a:rPr lang="ru-RU" sz="2500" dirty="0"/>
              <a:t> </a:t>
            </a:r>
            <a:r>
              <a:rPr lang="ru-RU" sz="2500" dirty="0" err="1"/>
              <a:t>Philipp</a:t>
            </a:r>
            <a:r>
              <a:rPr lang="ru-RU" sz="2500" dirty="0"/>
              <a:t> </a:t>
            </a:r>
            <a:r>
              <a:rPr lang="ru-RU" sz="2500" dirty="0" err="1"/>
              <a:t>von</a:t>
            </a:r>
            <a:r>
              <a:rPr lang="ru-RU" sz="2500" dirty="0"/>
              <a:t> </a:t>
            </a:r>
            <a:r>
              <a:rPr lang="ru-RU" sz="2500" dirty="0" err="1"/>
              <a:t>Lenard</a:t>
            </a:r>
            <a:r>
              <a:rPr lang="ru-RU" sz="2500" dirty="0"/>
              <a:t> — </a:t>
            </a:r>
            <a:r>
              <a:rPr lang="ru-RU" sz="2500" dirty="0" err="1"/>
              <a:t>when</a:t>
            </a:r>
            <a:r>
              <a:rPr lang="ru-RU" sz="2500" dirty="0"/>
              <a:t> </a:t>
            </a:r>
            <a:r>
              <a:rPr lang="ru-RU" sz="2500" dirty="0" err="1"/>
              <a:t>an</a:t>
            </a:r>
            <a:r>
              <a:rPr lang="ru-RU" sz="2500" dirty="0"/>
              <a:t> </a:t>
            </a:r>
            <a:r>
              <a:rPr lang="ru-RU" sz="2500" dirty="0" err="1"/>
              <a:t>electrical</a:t>
            </a:r>
            <a:r>
              <a:rPr lang="ru-RU" sz="2500" dirty="0"/>
              <a:t> </a:t>
            </a:r>
            <a:r>
              <a:rPr lang="ru-RU" sz="2500" dirty="0" err="1"/>
              <a:t>discharge</a:t>
            </a:r>
            <a:r>
              <a:rPr lang="ru-RU" sz="2500" dirty="0"/>
              <a:t> </a:t>
            </a:r>
            <a:r>
              <a:rPr lang="ru-RU" sz="2500" dirty="0" err="1"/>
              <a:t>is</a:t>
            </a:r>
            <a:r>
              <a:rPr lang="ru-RU" sz="2500" dirty="0"/>
              <a:t> </a:t>
            </a:r>
            <a:r>
              <a:rPr lang="ru-RU" sz="2500" dirty="0" err="1"/>
              <a:t>passed</a:t>
            </a:r>
            <a:r>
              <a:rPr lang="ru-RU" sz="2500" dirty="0"/>
              <a:t> </a:t>
            </a:r>
            <a:r>
              <a:rPr lang="ru-RU" sz="2500" dirty="0" err="1"/>
              <a:t>through</a:t>
            </a:r>
            <a:r>
              <a:rPr lang="ru-RU" sz="2500" dirty="0"/>
              <a:t> </a:t>
            </a:r>
            <a:r>
              <a:rPr lang="ru-RU" sz="2500" dirty="0" err="1"/>
              <a:t>them</a:t>
            </a:r>
            <a:r>
              <a:rPr lang="ru-RU" sz="2500" dirty="0"/>
              <a:t>.</a:t>
            </a:r>
          </a:p>
        </p:txBody>
      </p:sp>
    </p:spTree>
    <p:extLst>
      <p:ext uri="{BB962C8B-B14F-4D97-AF65-F5344CB8AC3E}">
        <p14:creationId xmlns:p14="http://schemas.microsoft.com/office/powerpoint/2010/main" val="2029199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05"/>
          <p:cNvPicPr>
            <a:picLocks noChangeAspect="1" noChangeArrowheads="1"/>
          </p:cNvPicPr>
          <p:nvPr/>
        </p:nvPicPr>
        <p:blipFill>
          <a:blip r:embed="rId2" cstate="print"/>
          <a:srcRect/>
          <a:stretch>
            <a:fillRect/>
          </a:stretch>
        </p:blipFill>
        <p:spPr bwMode="auto">
          <a:xfrm>
            <a:off x="1" y="1241218"/>
            <a:ext cx="6132747" cy="4106637"/>
          </a:xfrm>
          <a:prstGeom prst="rect">
            <a:avLst/>
          </a:prstGeom>
          <a:noFill/>
          <a:ln w="9525">
            <a:noFill/>
            <a:miter lim="800000"/>
            <a:headEnd/>
            <a:tailEnd/>
          </a:ln>
        </p:spPr>
      </p:pic>
      <p:sp>
        <p:nvSpPr>
          <p:cNvPr id="3" name="Rectangle 5"/>
          <p:cNvSpPr>
            <a:spLocks noChangeArrowheads="1"/>
          </p:cNvSpPr>
          <p:nvPr/>
        </p:nvSpPr>
        <p:spPr bwMode="auto">
          <a:xfrm>
            <a:off x="3410166" y="191828"/>
            <a:ext cx="4207885" cy="738664"/>
          </a:xfrm>
          <a:prstGeom prst="rect">
            <a:avLst/>
          </a:prstGeom>
          <a:noFill/>
          <a:ln w="9525">
            <a:noFill/>
            <a:miter lim="800000"/>
          </a:ln>
        </p:spPr>
        <p:txBody>
          <a:bodyPr wrap="square" anchor="ctr">
            <a:spAutoFit/>
          </a:bodyPr>
          <a:lstStyle/>
          <a:p>
            <a:pPr algn="ctr"/>
            <a:r>
              <a:rPr lang="ru-RU" sz="2400" b="1" dirty="0" err="1"/>
              <a:t>Discovery</a:t>
            </a:r>
            <a:r>
              <a:rPr lang="ru-RU" sz="2400" b="1" dirty="0"/>
              <a:t> </a:t>
            </a:r>
            <a:r>
              <a:rPr lang="ru-RU" sz="2400" b="1" dirty="0" err="1"/>
              <a:t>of</a:t>
            </a:r>
            <a:r>
              <a:rPr lang="ru-RU" sz="2400" b="1" dirty="0"/>
              <a:t> X-</a:t>
            </a:r>
            <a:r>
              <a:rPr lang="ru-RU" sz="2400" b="1" dirty="0" err="1"/>
              <a:t>rays</a:t>
            </a:r>
            <a:endParaRPr lang="ru-RU" sz="2400" b="1" dirty="0"/>
          </a:p>
          <a:p>
            <a:pPr algn="ctr" eaLnBrk="0" hangingPunct="0"/>
            <a:endParaRPr lang="ru-RU" dirty="0"/>
          </a:p>
        </p:txBody>
      </p:sp>
      <p:sp>
        <p:nvSpPr>
          <p:cNvPr id="4" name="Rectangle 6"/>
          <p:cNvSpPr>
            <a:spLocks noChangeArrowheads="1"/>
          </p:cNvSpPr>
          <p:nvPr/>
        </p:nvSpPr>
        <p:spPr bwMode="auto">
          <a:xfrm flipV="1">
            <a:off x="0" y="866474"/>
            <a:ext cx="12192000" cy="45719"/>
          </a:xfrm>
          <a:prstGeom prst="rect">
            <a:avLst/>
          </a:prstGeom>
          <a:solidFill>
            <a:srgbClr val="000000"/>
          </a:solidFill>
          <a:ln w="9525">
            <a:solidFill>
              <a:schemeClr val="tx1"/>
            </a:solidFill>
            <a:miter lim="800000"/>
          </a:ln>
        </p:spPr>
        <p:txBody>
          <a:bodyPr wrap="square" anchor="ctr">
            <a:spAutoFit/>
          </a:bodyPr>
          <a:lstStyle/>
          <a:p>
            <a:endParaRPr lang="ru-RU"/>
          </a:p>
        </p:txBody>
      </p:sp>
      <p:sp>
        <p:nvSpPr>
          <p:cNvPr id="5" name="Прямоугольник 4"/>
          <p:cNvSpPr/>
          <p:nvPr/>
        </p:nvSpPr>
        <p:spPr>
          <a:xfrm>
            <a:off x="2081809" y="5848988"/>
            <a:ext cx="2387770" cy="369332"/>
          </a:xfrm>
          <a:prstGeom prst="rect">
            <a:avLst/>
          </a:prstGeom>
        </p:spPr>
        <p:txBody>
          <a:bodyPr wrap="none">
            <a:spAutoFit/>
          </a:bodyPr>
          <a:lstStyle/>
          <a:p>
            <a:r>
              <a:rPr lang="ru-RU" b="1" dirty="0" err="1"/>
              <a:t>Roentgen's</a:t>
            </a:r>
            <a:r>
              <a:rPr lang="ru-RU" b="1" dirty="0"/>
              <a:t> </a:t>
            </a:r>
            <a:r>
              <a:rPr lang="ru-RU" b="1" dirty="0" err="1"/>
              <a:t>Laboratory</a:t>
            </a:r>
            <a:r>
              <a:rPr lang="ru-RU" b="1" dirty="0"/>
              <a:t> </a:t>
            </a:r>
          </a:p>
        </p:txBody>
      </p:sp>
      <p:sp>
        <p:nvSpPr>
          <p:cNvPr id="6" name="Прямоугольник 5"/>
          <p:cNvSpPr/>
          <p:nvPr/>
        </p:nvSpPr>
        <p:spPr>
          <a:xfrm>
            <a:off x="6492966" y="1408315"/>
            <a:ext cx="5075579" cy="3939540"/>
          </a:xfrm>
          <a:prstGeom prst="rect">
            <a:avLst/>
          </a:prstGeom>
        </p:spPr>
        <p:txBody>
          <a:bodyPr wrap="square">
            <a:spAutoFit/>
          </a:bodyPr>
          <a:lstStyle/>
          <a:p>
            <a:r>
              <a:rPr lang="ru-RU" sz="2500" dirty="0" err="1"/>
              <a:t>In</a:t>
            </a:r>
            <a:r>
              <a:rPr lang="ru-RU" sz="2500" dirty="0"/>
              <a:t> </a:t>
            </a:r>
            <a:r>
              <a:rPr lang="ru-RU" sz="2500" dirty="0" err="1"/>
              <a:t>early</a:t>
            </a:r>
            <a:r>
              <a:rPr lang="ru-RU" sz="2500" dirty="0"/>
              <a:t> </a:t>
            </a:r>
            <a:r>
              <a:rPr lang="ru-RU" sz="2500" dirty="0" err="1"/>
              <a:t>November</a:t>
            </a:r>
            <a:r>
              <a:rPr lang="ru-RU" sz="2500" dirty="0"/>
              <a:t>, </a:t>
            </a:r>
            <a:r>
              <a:rPr lang="ru-RU" sz="2500" dirty="0" err="1"/>
              <a:t>he</a:t>
            </a:r>
            <a:r>
              <a:rPr lang="ru-RU" sz="2500" dirty="0"/>
              <a:t> </a:t>
            </a:r>
            <a:r>
              <a:rPr lang="ru-RU" sz="2500" dirty="0" err="1"/>
              <a:t>was</a:t>
            </a:r>
            <a:r>
              <a:rPr lang="ru-RU" sz="2500" dirty="0"/>
              <a:t> </a:t>
            </a:r>
            <a:r>
              <a:rPr lang="ru-RU" sz="2500" dirty="0" err="1"/>
              <a:t>repeating</a:t>
            </a:r>
            <a:r>
              <a:rPr lang="ru-RU" sz="2500" dirty="0"/>
              <a:t> </a:t>
            </a:r>
            <a:r>
              <a:rPr lang="ru-RU" sz="2500" dirty="0" err="1"/>
              <a:t>an</a:t>
            </a:r>
            <a:r>
              <a:rPr lang="ru-RU" sz="2500" dirty="0"/>
              <a:t> </a:t>
            </a:r>
            <a:r>
              <a:rPr lang="ru-RU" sz="2500" dirty="0" err="1"/>
              <a:t>experiment</a:t>
            </a:r>
            <a:r>
              <a:rPr lang="ru-RU" sz="2500" dirty="0"/>
              <a:t> </a:t>
            </a:r>
            <a:r>
              <a:rPr lang="ru-RU" sz="2500" dirty="0" err="1"/>
              <a:t>with</a:t>
            </a:r>
            <a:r>
              <a:rPr lang="ru-RU" sz="2500" dirty="0"/>
              <a:t> </a:t>
            </a:r>
            <a:r>
              <a:rPr lang="ru-RU" sz="2500" dirty="0" err="1"/>
              <a:t>one</a:t>
            </a:r>
            <a:r>
              <a:rPr lang="ru-RU" sz="2500" dirty="0"/>
              <a:t> </a:t>
            </a:r>
            <a:r>
              <a:rPr lang="ru-RU" sz="2500" dirty="0" err="1"/>
              <a:t>of</a:t>
            </a:r>
            <a:r>
              <a:rPr lang="ru-RU" sz="2500" dirty="0"/>
              <a:t> </a:t>
            </a:r>
            <a:r>
              <a:rPr lang="ru-RU" sz="2500" dirty="0" err="1"/>
              <a:t>Lenard's</a:t>
            </a:r>
            <a:r>
              <a:rPr lang="ru-RU" sz="2500" dirty="0"/>
              <a:t> </a:t>
            </a:r>
            <a:r>
              <a:rPr lang="ru-RU" sz="2500" dirty="0" err="1"/>
              <a:t>tubes</a:t>
            </a:r>
            <a:r>
              <a:rPr lang="ru-RU" sz="2500" dirty="0"/>
              <a:t> </a:t>
            </a:r>
            <a:r>
              <a:rPr lang="ru-RU" sz="2500" dirty="0" err="1"/>
              <a:t>in</a:t>
            </a:r>
            <a:r>
              <a:rPr lang="ru-RU" sz="2500" dirty="0"/>
              <a:t> </a:t>
            </a:r>
            <a:r>
              <a:rPr lang="ru-RU" sz="2500" dirty="0" err="1"/>
              <a:t>which</a:t>
            </a:r>
            <a:r>
              <a:rPr lang="ru-RU" sz="2500" dirty="0"/>
              <a:t> a </a:t>
            </a:r>
            <a:r>
              <a:rPr lang="ru-RU" sz="2500" dirty="0" err="1"/>
              <a:t>thin</a:t>
            </a:r>
            <a:r>
              <a:rPr lang="ru-RU" sz="2500" dirty="0"/>
              <a:t> </a:t>
            </a:r>
            <a:r>
              <a:rPr lang="ru-RU" sz="2500" dirty="0" err="1"/>
              <a:t>aluminium</a:t>
            </a:r>
            <a:r>
              <a:rPr lang="ru-RU" sz="2500" dirty="0"/>
              <a:t> </a:t>
            </a:r>
            <a:r>
              <a:rPr lang="ru-RU" sz="2500" dirty="0" err="1"/>
              <a:t>window</a:t>
            </a:r>
            <a:r>
              <a:rPr lang="ru-RU" sz="2500" dirty="0"/>
              <a:t> </a:t>
            </a:r>
            <a:r>
              <a:rPr lang="ru-RU" sz="2500" dirty="0" err="1"/>
              <a:t>had</a:t>
            </a:r>
            <a:r>
              <a:rPr lang="ru-RU" sz="2500" dirty="0"/>
              <a:t> </a:t>
            </a:r>
            <a:r>
              <a:rPr lang="ru-RU" sz="2500" dirty="0" err="1"/>
              <a:t>been</a:t>
            </a:r>
            <a:r>
              <a:rPr lang="ru-RU" sz="2500" dirty="0"/>
              <a:t> </a:t>
            </a:r>
            <a:r>
              <a:rPr lang="ru-RU" sz="2500" dirty="0" err="1"/>
              <a:t>added</a:t>
            </a:r>
            <a:r>
              <a:rPr lang="ru-RU" sz="2500" dirty="0"/>
              <a:t> </a:t>
            </a:r>
            <a:r>
              <a:rPr lang="ru-RU" sz="2500" dirty="0" err="1"/>
              <a:t>to</a:t>
            </a:r>
            <a:r>
              <a:rPr lang="ru-RU" sz="2500" dirty="0"/>
              <a:t> </a:t>
            </a:r>
            <a:r>
              <a:rPr lang="ru-RU" sz="2500" dirty="0" err="1"/>
              <a:t>permit</a:t>
            </a:r>
            <a:r>
              <a:rPr lang="ru-RU" sz="2500" dirty="0"/>
              <a:t> </a:t>
            </a:r>
            <a:r>
              <a:rPr lang="ru-RU" sz="2500" dirty="0" err="1"/>
              <a:t>the</a:t>
            </a:r>
            <a:r>
              <a:rPr lang="ru-RU" sz="2500" dirty="0"/>
              <a:t> </a:t>
            </a:r>
            <a:r>
              <a:rPr lang="ru-RU" sz="2500" dirty="0" err="1"/>
              <a:t>cathode</a:t>
            </a:r>
            <a:r>
              <a:rPr lang="ru-RU" sz="2500" dirty="0"/>
              <a:t> </a:t>
            </a:r>
            <a:r>
              <a:rPr lang="ru-RU" sz="2500" dirty="0" err="1"/>
              <a:t>rays</a:t>
            </a:r>
            <a:r>
              <a:rPr lang="ru-RU" sz="2500" dirty="0"/>
              <a:t> </a:t>
            </a:r>
            <a:r>
              <a:rPr lang="ru-RU" sz="2500" dirty="0" err="1"/>
              <a:t>to</a:t>
            </a:r>
            <a:r>
              <a:rPr lang="ru-RU" sz="2500" dirty="0"/>
              <a:t> </a:t>
            </a:r>
            <a:r>
              <a:rPr lang="ru-RU" sz="2500" dirty="0" err="1"/>
              <a:t>exit</a:t>
            </a:r>
            <a:r>
              <a:rPr lang="ru-RU" sz="2500" dirty="0"/>
              <a:t> </a:t>
            </a:r>
            <a:r>
              <a:rPr lang="ru-RU" sz="2500" dirty="0" err="1"/>
              <a:t>the</a:t>
            </a:r>
            <a:r>
              <a:rPr lang="ru-RU" sz="2500" dirty="0"/>
              <a:t> </a:t>
            </a:r>
            <a:r>
              <a:rPr lang="ru-RU" sz="2500" dirty="0" err="1"/>
              <a:t>tube</a:t>
            </a:r>
            <a:r>
              <a:rPr lang="ru-RU" sz="2500" dirty="0"/>
              <a:t> </a:t>
            </a:r>
            <a:r>
              <a:rPr lang="ru-RU" sz="2500" dirty="0" err="1"/>
              <a:t>but</a:t>
            </a:r>
            <a:r>
              <a:rPr lang="ru-RU" sz="2500" dirty="0"/>
              <a:t> a </a:t>
            </a:r>
            <a:r>
              <a:rPr lang="ru-RU" sz="2500" dirty="0" err="1"/>
              <a:t>cardboard</a:t>
            </a:r>
            <a:r>
              <a:rPr lang="ru-RU" sz="2500" dirty="0"/>
              <a:t> </a:t>
            </a:r>
            <a:r>
              <a:rPr lang="ru-RU" sz="2500" dirty="0" err="1"/>
              <a:t>covering</a:t>
            </a:r>
            <a:r>
              <a:rPr lang="ru-RU" sz="2500" dirty="0"/>
              <a:t> </a:t>
            </a:r>
            <a:r>
              <a:rPr lang="ru-RU" sz="2500" dirty="0" err="1"/>
              <a:t>was</a:t>
            </a:r>
            <a:r>
              <a:rPr lang="ru-RU" sz="2500" dirty="0"/>
              <a:t> </a:t>
            </a:r>
            <a:r>
              <a:rPr lang="ru-RU" sz="2500" dirty="0" err="1"/>
              <a:t>added</a:t>
            </a:r>
            <a:r>
              <a:rPr lang="ru-RU" sz="2500" dirty="0"/>
              <a:t> </a:t>
            </a:r>
            <a:r>
              <a:rPr lang="ru-RU" sz="2500" dirty="0" err="1"/>
              <a:t>to</a:t>
            </a:r>
            <a:r>
              <a:rPr lang="ru-RU" sz="2500" dirty="0"/>
              <a:t> </a:t>
            </a:r>
            <a:r>
              <a:rPr lang="ru-RU" sz="2500" dirty="0" err="1"/>
              <a:t>protect</a:t>
            </a:r>
            <a:r>
              <a:rPr lang="ru-RU" sz="2500" dirty="0"/>
              <a:t> </a:t>
            </a:r>
            <a:r>
              <a:rPr lang="ru-RU" sz="2500" dirty="0" err="1"/>
              <a:t>the</a:t>
            </a:r>
            <a:r>
              <a:rPr lang="ru-RU" sz="2500" dirty="0"/>
              <a:t> </a:t>
            </a:r>
            <a:r>
              <a:rPr lang="ru-RU" sz="2500" dirty="0" err="1"/>
              <a:t>aluminium</a:t>
            </a:r>
            <a:r>
              <a:rPr lang="ru-RU" sz="2500" dirty="0"/>
              <a:t> </a:t>
            </a:r>
            <a:r>
              <a:rPr lang="ru-RU" sz="2500" dirty="0" err="1"/>
              <a:t>from</a:t>
            </a:r>
            <a:r>
              <a:rPr lang="ru-RU" sz="2500" dirty="0"/>
              <a:t> </a:t>
            </a:r>
            <a:r>
              <a:rPr lang="ru-RU" sz="2500" dirty="0" err="1"/>
              <a:t>damage</a:t>
            </a:r>
            <a:r>
              <a:rPr lang="ru-RU" sz="2500" dirty="0"/>
              <a:t> </a:t>
            </a:r>
            <a:r>
              <a:rPr lang="ru-RU" sz="2500" dirty="0" err="1"/>
              <a:t>by</a:t>
            </a:r>
            <a:r>
              <a:rPr lang="ru-RU" sz="2500" dirty="0"/>
              <a:t> </a:t>
            </a:r>
            <a:r>
              <a:rPr lang="ru-RU" sz="2500" dirty="0" err="1"/>
              <a:t>the</a:t>
            </a:r>
            <a:r>
              <a:rPr lang="ru-RU" sz="2500" dirty="0"/>
              <a:t> </a:t>
            </a:r>
            <a:r>
              <a:rPr lang="ru-RU" sz="2500" dirty="0" err="1"/>
              <a:t>strong</a:t>
            </a:r>
            <a:r>
              <a:rPr lang="ru-RU" sz="2500" dirty="0"/>
              <a:t> </a:t>
            </a:r>
            <a:r>
              <a:rPr lang="ru-RU" sz="2500" dirty="0" err="1"/>
              <a:t>electrostatic</a:t>
            </a:r>
            <a:r>
              <a:rPr lang="ru-RU" sz="2500" dirty="0"/>
              <a:t> </a:t>
            </a:r>
            <a:r>
              <a:rPr lang="ru-RU" sz="2500" dirty="0" err="1"/>
              <a:t>field</a:t>
            </a:r>
            <a:r>
              <a:rPr lang="ru-RU" sz="2500" dirty="0"/>
              <a:t> </a:t>
            </a:r>
            <a:r>
              <a:rPr lang="ru-RU" sz="2500" dirty="0" err="1"/>
              <a:t>that</a:t>
            </a:r>
            <a:r>
              <a:rPr lang="ru-RU" sz="2500" dirty="0"/>
              <a:t> </a:t>
            </a:r>
            <a:r>
              <a:rPr lang="ru-RU" sz="2500" dirty="0" err="1"/>
              <a:t>is</a:t>
            </a:r>
            <a:r>
              <a:rPr lang="ru-RU" sz="2500" dirty="0"/>
              <a:t> </a:t>
            </a:r>
            <a:r>
              <a:rPr lang="ru-RU" sz="2500" dirty="0" err="1"/>
              <a:t>necessary</a:t>
            </a:r>
            <a:r>
              <a:rPr lang="ru-RU" sz="2500" dirty="0"/>
              <a:t> </a:t>
            </a:r>
            <a:r>
              <a:rPr lang="ru-RU" sz="2500" dirty="0" err="1"/>
              <a:t>to</a:t>
            </a:r>
            <a:r>
              <a:rPr lang="ru-RU" sz="2500" dirty="0"/>
              <a:t> </a:t>
            </a:r>
            <a:r>
              <a:rPr lang="ru-RU" sz="2500" dirty="0" err="1"/>
              <a:t>produce</a:t>
            </a:r>
            <a:r>
              <a:rPr lang="ru-RU" sz="2500" dirty="0"/>
              <a:t> </a:t>
            </a:r>
            <a:r>
              <a:rPr lang="ru-RU" sz="2500" dirty="0" err="1"/>
              <a:t>the</a:t>
            </a:r>
            <a:r>
              <a:rPr lang="ru-RU" sz="2500" dirty="0"/>
              <a:t> </a:t>
            </a:r>
            <a:r>
              <a:rPr lang="ru-RU" sz="2500" dirty="0" err="1"/>
              <a:t>cathode</a:t>
            </a:r>
            <a:r>
              <a:rPr lang="ru-RU" sz="2500" dirty="0"/>
              <a:t> </a:t>
            </a:r>
            <a:r>
              <a:rPr lang="ru-RU" sz="2500" dirty="0" err="1"/>
              <a:t>rays</a:t>
            </a:r>
            <a:r>
              <a:rPr lang="ru-RU" sz="2500" dirty="0"/>
              <a:t>. </a:t>
            </a:r>
          </a:p>
        </p:txBody>
      </p:sp>
    </p:spTree>
    <p:extLst>
      <p:ext uri="{BB962C8B-B14F-4D97-AF65-F5344CB8AC3E}">
        <p14:creationId xmlns:p14="http://schemas.microsoft.com/office/powerpoint/2010/main" val="186621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05"/>
          <p:cNvPicPr>
            <a:picLocks noChangeAspect="1" noChangeArrowheads="1"/>
          </p:cNvPicPr>
          <p:nvPr/>
        </p:nvPicPr>
        <p:blipFill>
          <a:blip r:embed="rId2" cstate="print"/>
          <a:srcRect/>
          <a:stretch>
            <a:fillRect/>
          </a:stretch>
        </p:blipFill>
        <p:spPr bwMode="auto">
          <a:xfrm>
            <a:off x="1" y="1241218"/>
            <a:ext cx="6132747" cy="4106637"/>
          </a:xfrm>
          <a:prstGeom prst="rect">
            <a:avLst/>
          </a:prstGeom>
          <a:noFill/>
          <a:ln w="9525">
            <a:noFill/>
            <a:miter lim="800000"/>
            <a:headEnd/>
            <a:tailEnd/>
          </a:ln>
        </p:spPr>
      </p:pic>
      <p:sp>
        <p:nvSpPr>
          <p:cNvPr id="3" name="Rectangle 5"/>
          <p:cNvSpPr>
            <a:spLocks noChangeArrowheads="1"/>
          </p:cNvSpPr>
          <p:nvPr/>
        </p:nvSpPr>
        <p:spPr bwMode="auto">
          <a:xfrm>
            <a:off x="3410166" y="191828"/>
            <a:ext cx="4207885" cy="738664"/>
          </a:xfrm>
          <a:prstGeom prst="rect">
            <a:avLst/>
          </a:prstGeom>
          <a:noFill/>
          <a:ln w="9525">
            <a:noFill/>
            <a:miter lim="800000"/>
          </a:ln>
        </p:spPr>
        <p:txBody>
          <a:bodyPr wrap="square" anchor="ctr">
            <a:spAutoFit/>
          </a:bodyPr>
          <a:lstStyle/>
          <a:p>
            <a:pPr algn="ctr"/>
            <a:r>
              <a:rPr lang="ru-RU" sz="2400" b="1" dirty="0" err="1"/>
              <a:t>Discovery</a:t>
            </a:r>
            <a:r>
              <a:rPr lang="ru-RU" sz="2400" b="1" dirty="0"/>
              <a:t> </a:t>
            </a:r>
            <a:r>
              <a:rPr lang="ru-RU" sz="2400" b="1" dirty="0" err="1"/>
              <a:t>of</a:t>
            </a:r>
            <a:r>
              <a:rPr lang="ru-RU" sz="2400" b="1" dirty="0"/>
              <a:t> X-</a:t>
            </a:r>
            <a:r>
              <a:rPr lang="ru-RU" sz="2400" b="1" dirty="0" err="1"/>
              <a:t>rays</a:t>
            </a:r>
            <a:endParaRPr lang="ru-RU" sz="2400" b="1" dirty="0"/>
          </a:p>
          <a:p>
            <a:pPr algn="ctr" eaLnBrk="0" hangingPunct="0"/>
            <a:endParaRPr lang="ru-RU" dirty="0"/>
          </a:p>
        </p:txBody>
      </p:sp>
      <p:sp>
        <p:nvSpPr>
          <p:cNvPr id="4" name="Rectangle 6"/>
          <p:cNvSpPr>
            <a:spLocks noChangeArrowheads="1"/>
          </p:cNvSpPr>
          <p:nvPr/>
        </p:nvSpPr>
        <p:spPr bwMode="auto">
          <a:xfrm flipV="1">
            <a:off x="0" y="866474"/>
            <a:ext cx="12192000" cy="45719"/>
          </a:xfrm>
          <a:prstGeom prst="rect">
            <a:avLst/>
          </a:prstGeom>
          <a:solidFill>
            <a:srgbClr val="000000"/>
          </a:solidFill>
          <a:ln w="9525">
            <a:solidFill>
              <a:schemeClr val="tx1"/>
            </a:solidFill>
            <a:miter lim="800000"/>
          </a:ln>
        </p:spPr>
        <p:txBody>
          <a:bodyPr wrap="square" anchor="ctr">
            <a:spAutoFit/>
          </a:bodyPr>
          <a:lstStyle/>
          <a:p>
            <a:endParaRPr lang="ru-RU"/>
          </a:p>
        </p:txBody>
      </p:sp>
      <p:sp>
        <p:nvSpPr>
          <p:cNvPr id="5" name="Прямоугольник 4"/>
          <p:cNvSpPr/>
          <p:nvPr/>
        </p:nvSpPr>
        <p:spPr>
          <a:xfrm>
            <a:off x="2081809" y="5848988"/>
            <a:ext cx="2387770" cy="369332"/>
          </a:xfrm>
          <a:prstGeom prst="rect">
            <a:avLst/>
          </a:prstGeom>
        </p:spPr>
        <p:txBody>
          <a:bodyPr wrap="none">
            <a:spAutoFit/>
          </a:bodyPr>
          <a:lstStyle/>
          <a:p>
            <a:r>
              <a:rPr lang="ru-RU" b="1" dirty="0" err="1"/>
              <a:t>Roentgen's</a:t>
            </a:r>
            <a:r>
              <a:rPr lang="ru-RU" b="1" dirty="0"/>
              <a:t> </a:t>
            </a:r>
            <a:r>
              <a:rPr lang="ru-RU" b="1" dirty="0" err="1"/>
              <a:t>Laboratory</a:t>
            </a:r>
            <a:r>
              <a:rPr lang="ru-RU" b="1" dirty="0"/>
              <a:t> </a:t>
            </a:r>
          </a:p>
        </p:txBody>
      </p:sp>
      <p:sp>
        <p:nvSpPr>
          <p:cNvPr id="6" name="Прямоугольник 5"/>
          <p:cNvSpPr/>
          <p:nvPr/>
        </p:nvSpPr>
        <p:spPr>
          <a:xfrm>
            <a:off x="6576093" y="1241218"/>
            <a:ext cx="5158707" cy="5093702"/>
          </a:xfrm>
          <a:prstGeom prst="rect">
            <a:avLst/>
          </a:prstGeom>
        </p:spPr>
        <p:txBody>
          <a:bodyPr wrap="square">
            <a:spAutoFit/>
          </a:bodyPr>
          <a:lstStyle/>
          <a:p>
            <a:r>
              <a:rPr lang="ru-RU" sz="2500" dirty="0" err="1"/>
              <a:t>He</a:t>
            </a:r>
            <a:r>
              <a:rPr lang="ru-RU" sz="2500" dirty="0"/>
              <a:t> </a:t>
            </a:r>
            <a:r>
              <a:rPr lang="ru-RU" sz="2500" dirty="0" err="1"/>
              <a:t>knew</a:t>
            </a:r>
            <a:r>
              <a:rPr lang="ru-RU" sz="2500" dirty="0"/>
              <a:t> </a:t>
            </a:r>
            <a:r>
              <a:rPr lang="ru-RU" sz="2500" dirty="0" err="1"/>
              <a:t>the</a:t>
            </a:r>
            <a:r>
              <a:rPr lang="ru-RU" sz="2500" dirty="0"/>
              <a:t> </a:t>
            </a:r>
            <a:r>
              <a:rPr lang="ru-RU" sz="2500" dirty="0" err="1"/>
              <a:t>cardboard</a:t>
            </a:r>
            <a:r>
              <a:rPr lang="ru-RU" sz="2500" dirty="0"/>
              <a:t> </a:t>
            </a:r>
            <a:r>
              <a:rPr lang="ru-RU" sz="2500" dirty="0" err="1"/>
              <a:t>covering</a:t>
            </a:r>
            <a:r>
              <a:rPr lang="ru-RU" sz="2500" dirty="0"/>
              <a:t> </a:t>
            </a:r>
            <a:r>
              <a:rPr lang="ru-RU" sz="2500" dirty="0" err="1"/>
              <a:t>prevented</a:t>
            </a:r>
            <a:r>
              <a:rPr lang="ru-RU" sz="2500" dirty="0"/>
              <a:t> </a:t>
            </a:r>
            <a:r>
              <a:rPr lang="ru-RU" sz="2500" dirty="0" err="1"/>
              <a:t>light</a:t>
            </a:r>
            <a:r>
              <a:rPr lang="ru-RU" sz="2500" dirty="0"/>
              <a:t> </a:t>
            </a:r>
            <a:r>
              <a:rPr lang="ru-RU" sz="2500" dirty="0" err="1"/>
              <a:t>from</a:t>
            </a:r>
            <a:r>
              <a:rPr lang="ru-RU" sz="2500" dirty="0"/>
              <a:t> </a:t>
            </a:r>
            <a:r>
              <a:rPr lang="ru-RU" sz="2500" dirty="0" err="1"/>
              <a:t>escaping</a:t>
            </a:r>
            <a:r>
              <a:rPr lang="ru-RU" sz="2500" dirty="0"/>
              <a:t>, </a:t>
            </a:r>
            <a:r>
              <a:rPr lang="ru-RU" sz="2500" dirty="0" err="1"/>
              <a:t>yet</a:t>
            </a:r>
            <a:r>
              <a:rPr lang="ru-RU" sz="2500" dirty="0"/>
              <a:t> </a:t>
            </a:r>
            <a:r>
              <a:rPr lang="ru-RU" sz="2500" dirty="0" err="1"/>
              <a:t>Röntgen</a:t>
            </a:r>
            <a:r>
              <a:rPr lang="ru-RU" sz="2500" dirty="0"/>
              <a:t> </a:t>
            </a:r>
            <a:r>
              <a:rPr lang="ru-RU" sz="2500" dirty="0" err="1"/>
              <a:t>observed</a:t>
            </a:r>
            <a:r>
              <a:rPr lang="ru-RU" sz="2500" dirty="0"/>
              <a:t> </a:t>
            </a:r>
            <a:r>
              <a:rPr lang="ru-RU" sz="2500" dirty="0" err="1"/>
              <a:t>that</a:t>
            </a:r>
            <a:r>
              <a:rPr lang="ru-RU" sz="2500" dirty="0"/>
              <a:t> </a:t>
            </a:r>
            <a:r>
              <a:rPr lang="ru-RU" sz="2500" dirty="0" err="1"/>
              <a:t>the</a:t>
            </a:r>
            <a:r>
              <a:rPr lang="ru-RU" sz="2500" dirty="0"/>
              <a:t> </a:t>
            </a:r>
            <a:r>
              <a:rPr lang="ru-RU" sz="2500" dirty="0" err="1"/>
              <a:t>invisible</a:t>
            </a:r>
            <a:r>
              <a:rPr lang="ru-RU" sz="2500" dirty="0"/>
              <a:t> </a:t>
            </a:r>
            <a:r>
              <a:rPr lang="ru-RU" sz="2500" dirty="0" err="1"/>
              <a:t>cathode</a:t>
            </a:r>
            <a:r>
              <a:rPr lang="ru-RU" sz="2500" dirty="0"/>
              <a:t> </a:t>
            </a:r>
            <a:r>
              <a:rPr lang="ru-RU" sz="2500" dirty="0" err="1"/>
              <a:t>rays</a:t>
            </a:r>
            <a:r>
              <a:rPr lang="ru-RU" sz="2500" dirty="0"/>
              <a:t> </a:t>
            </a:r>
            <a:r>
              <a:rPr lang="ru-RU" sz="2500" dirty="0" err="1"/>
              <a:t>caused</a:t>
            </a:r>
            <a:r>
              <a:rPr lang="ru-RU" sz="2500" dirty="0"/>
              <a:t> a </a:t>
            </a:r>
            <a:r>
              <a:rPr lang="ru-RU" sz="2500" dirty="0" err="1"/>
              <a:t>fluorescent</a:t>
            </a:r>
            <a:r>
              <a:rPr lang="ru-RU" sz="2500" dirty="0"/>
              <a:t> </a:t>
            </a:r>
            <a:r>
              <a:rPr lang="ru-RU" sz="2500" dirty="0" err="1"/>
              <a:t>effect</a:t>
            </a:r>
            <a:r>
              <a:rPr lang="ru-RU" sz="2500" dirty="0"/>
              <a:t> </a:t>
            </a:r>
            <a:r>
              <a:rPr lang="ru-RU" sz="2500" dirty="0" err="1"/>
              <a:t>on</a:t>
            </a:r>
            <a:r>
              <a:rPr lang="ru-RU" sz="2500" dirty="0"/>
              <a:t> a </a:t>
            </a:r>
            <a:r>
              <a:rPr lang="ru-RU" sz="2500" dirty="0" err="1"/>
              <a:t>small</a:t>
            </a:r>
            <a:r>
              <a:rPr lang="ru-RU" sz="2500" dirty="0"/>
              <a:t> </a:t>
            </a:r>
            <a:r>
              <a:rPr lang="ru-RU" sz="2500" dirty="0" err="1"/>
              <a:t>cardboard</a:t>
            </a:r>
            <a:r>
              <a:rPr lang="ru-RU" sz="2500" dirty="0"/>
              <a:t> </a:t>
            </a:r>
            <a:r>
              <a:rPr lang="ru-RU" sz="2500" dirty="0" err="1"/>
              <a:t>screen</a:t>
            </a:r>
            <a:r>
              <a:rPr lang="ru-RU" sz="2500" dirty="0"/>
              <a:t> </a:t>
            </a:r>
            <a:r>
              <a:rPr lang="ru-RU" sz="2500" dirty="0" err="1"/>
              <a:t>painted</a:t>
            </a:r>
            <a:r>
              <a:rPr lang="ru-RU" sz="2500" dirty="0"/>
              <a:t> </a:t>
            </a:r>
            <a:r>
              <a:rPr lang="ru-RU" sz="2500" dirty="0" err="1"/>
              <a:t>with</a:t>
            </a:r>
            <a:r>
              <a:rPr lang="ru-RU" sz="2500" dirty="0"/>
              <a:t> </a:t>
            </a:r>
            <a:r>
              <a:rPr lang="ru-RU" sz="2500" dirty="0" err="1"/>
              <a:t>barium</a:t>
            </a:r>
            <a:r>
              <a:rPr lang="ru-RU" sz="2500" dirty="0"/>
              <a:t> </a:t>
            </a:r>
            <a:r>
              <a:rPr lang="ru-RU" sz="2500" dirty="0" err="1"/>
              <a:t>platinocyanide</a:t>
            </a:r>
            <a:r>
              <a:rPr lang="ru-RU" sz="2500" dirty="0"/>
              <a:t> </a:t>
            </a:r>
            <a:r>
              <a:rPr lang="ru-RU" sz="2500" dirty="0" err="1"/>
              <a:t>when</a:t>
            </a:r>
            <a:r>
              <a:rPr lang="ru-RU" sz="2500" dirty="0"/>
              <a:t> </a:t>
            </a:r>
            <a:r>
              <a:rPr lang="ru-RU" sz="2500" dirty="0" err="1"/>
              <a:t>it</a:t>
            </a:r>
            <a:r>
              <a:rPr lang="ru-RU" sz="2500" dirty="0"/>
              <a:t> </a:t>
            </a:r>
            <a:r>
              <a:rPr lang="ru-RU" sz="2500" dirty="0" err="1"/>
              <a:t>was</a:t>
            </a:r>
            <a:r>
              <a:rPr lang="ru-RU" sz="2500" dirty="0"/>
              <a:t> </a:t>
            </a:r>
            <a:r>
              <a:rPr lang="ru-RU" sz="2500" dirty="0" err="1"/>
              <a:t>placed</a:t>
            </a:r>
            <a:r>
              <a:rPr lang="ru-RU" sz="2500" dirty="0"/>
              <a:t> </a:t>
            </a:r>
            <a:r>
              <a:rPr lang="ru-RU" sz="2500" dirty="0" err="1"/>
              <a:t>close</a:t>
            </a:r>
            <a:r>
              <a:rPr lang="ru-RU" sz="2500" dirty="0"/>
              <a:t> </a:t>
            </a:r>
            <a:r>
              <a:rPr lang="ru-RU" sz="2500" dirty="0" err="1"/>
              <a:t>to</a:t>
            </a:r>
            <a:r>
              <a:rPr lang="ru-RU" sz="2500" dirty="0"/>
              <a:t> </a:t>
            </a:r>
            <a:r>
              <a:rPr lang="ru-RU" sz="2500" dirty="0" err="1"/>
              <a:t>the</a:t>
            </a:r>
            <a:r>
              <a:rPr lang="ru-RU" sz="2500" dirty="0"/>
              <a:t> </a:t>
            </a:r>
            <a:r>
              <a:rPr lang="ru-RU" sz="2500" dirty="0" err="1"/>
              <a:t>aluminium</a:t>
            </a:r>
            <a:r>
              <a:rPr lang="ru-RU" sz="2500" dirty="0"/>
              <a:t> </a:t>
            </a:r>
            <a:r>
              <a:rPr lang="ru-RU" sz="2500" dirty="0" err="1"/>
              <a:t>window</a:t>
            </a:r>
            <a:r>
              <a:rPr lang="ru-RU" sz="2500" dirty="0"/>
              <a:t>. </a:t>
            </a:r>
            <a:r>
              <a:rPr lang="ru-RU" sz="2500" dirty="0" err="1"/>
              <a:t>It</a:t>
            </a:r>
            <a:r>
              <a:rPr lang="ru-RU" sz="2500" dirty="0"/>
              <a:t> </a:t>
            </a:r>
            <a:r>
              <a:rPr lang="ru-RU" sz="2500" dirty="0" err="1"/>
              <a:t>occurred</a:t>
            </a:r>
            <a:r>
              <a:rPr lang="ru-RU" sz="2500" dirty="0"/>
              <a:t> </a:t>
            </a:r>
            <a:r>
              <a:rPr lang="ru-RU" sz="2500" dirty="0" err="1"/>
              <a:t>to</a:t>
            </a:r>
            <a:r>
              <a:rPr lang="ru-RU" sz="2500" dirty="0"/>
              <a:t> </a:t>
            </a:r>
            <a:r>
              <a:rPr lang="ru-RU" sz="2500" dirty="0" err="1"/>
              <a:t>Röntgen</a:t>
            </a:r>
            <a:r>
              <a:rPr lang="ru-RU" sz="2500" dirty="0"/>
              <a:t> </a:t>
            </a:r>
            <a:r>
              <a:rPr lang="ru-RU" sz="2500" dirty="0" err="1"/>
              <a:t>that</a:t>
            </a:r>
            <a:r>
              <a:rPr lang="ru-RU" sz="2500" dirty="0"/>
              <a:t> </a:t>
            </a:r>
            <a:r>
              <a:rPr lang="ru-RU" sz="2500" dirty="0" err="1"/>
              <a:t>the</a:t>
            </a:r>
            <a:r>
              <a:rPr lang="ru-RU" sz="2500" dirty="0"/>
              <a:t> </a:t>
            </a:r>
            <a:r>
              <a:rPr lang="ru-RU" sz="2500" dirty="0" err="1"/>
              <a:t>Hittorf-Crookes</a:t>
            </a:r>
            <a:r>
              <a:rPr lang="ru-RU" sz="2500" dirty="0"/>
              <a:t> </a:t>
            </a:r>
            <a:r>
              <a:rPr lang="ru-RU" sz="2500" dirty="0" err="1"/>
              <a:t>tube</a:t>
            </a:r>
            <a:r>
              <a:rPr lang="ru-RU" sz="2500" dirty="0"/>
              <a:t>, </a:t>
            </a:r>
            <a:r>
              <a:rPr lang="ru-RU" sz="2500" dirty="0" err="1"/>
              <a:t>which</a:t>
            </a:r>
            <a:r>
              <a:rPr lang="ru-RU" sz="2500" dirty="0"/>
              <a:t> </a:t>
            </a:r>
            <a:r>
              <a:rPr lang="ru-RU" sz="2500" dirty="0" err="1"/>
              <a:t>had</a:t>
            </a:r>
            <a:r>
              <a:rPr lang="ru-RU" sz="2500" dirty="0"/>
              <a:t> a </a:t>
            </a:r>
            <a:r>
              <a:rPr lang="ru-RU" sz="2500" dirty="0" err="1"/>
              <a:t>much</a:t>
            </a:r>
            <a:r>
              <a:rPr lang="ru-RU" sz="2500" dirty="0"/>
              <a:t> </a:t>
            </a:r>
            <a:r>
              <a:rPr lang="ru-RU" sz="2500" dirty="0" err="1"/>
              <a:t>thicker</a:t>
            </a:r>
            <a:r>
              <a:rPr lang="ru-RU" sz="2500" dirty="0"/>
              <a:t> </a:t>
            </a:r>
            <a:r>
              <a:rPr lang="ru-RU" sz="2500" dirty="0" err="1"/>
              <a:t>glass</a:t>
            </a:r>
            <a:r>
              <a:rPr lang="ru-RU" sz="2500" dirty="0"/>
              <a:t> </a:t>
            </a:r>
            <a:r>
              <a:rPr lang="ru-RU" sz="2500" dirty="0" err="1"/>
              <a:t>wall</a:t>
            </a:r>
            <a:r>
              <a:rPr lang="ru-RU" sz="2500" dirty="0"/>
              <a:t> </a:t>
            </a:r>
            <a:r>
              <a:rPr lang="ru-RU" sz="2500" dirty="0" err="1"/>
              <a:t>than</a:t>
            </a:r>
            <a:r>
              <a:rPr lang="ru-RU" sz="2500" dirty="0"/>
              <a:t> </a:t>
            </a:r>
            <a:r>
              <a:rPr lang="ru-RU" sz="2500" dirty="0" err="1"/>
              <a:t>the</a:t>
            </a:r>
            <a:r>
              <a:rPr lang="ru-RU" sz="2500" dirty="0"/>
              <a:t> </a:t>
            </a:r>
            <a:r>
              <a:rPr lang="ru-RU" sz="2500" dirty="0" err="1"/>
              <a:t>Lenard</a:t>
            </a:r>
            <a:r>
              <a:rPr lang="ru-RU" sz="2500" dirty="0"/>
              <a:t> </a:t>
            </a:r>
            <a:r>
              <a:rPr lang="ru-RU" sz="2500" dirty="0" err="1"/>
              <a:t>tube</a:t>
            </a:r>
            <a:r>
              <a:rPr lang="ru-RU" sz="2500" dirty="0"/>
              <a:t>, </a:t>
            </a:r>
            <a:r>
              <a:rPr lang="ru-RU" sz="2500" dirty="0" err="1"/>
              <a:t>might</a:t>
            </a:r>
            <a:r>
              <a:rPr lang="ru-RU" sz="2500" dirty="0"/>
              <a:t> </a:t>
            </a:r>
            <a:r>
              <a:rPr lang="ru-RU" sz="2500" dirty="0" err="1"/>
              <a:t>also</a:t>
            </a:r>
            <a:r>
              <a:rPr lang="ru-RU" sz="2500" dirty="0"/>
              <a:t> </a:t>
            </a:r>
            <a:r>
              <a:rPr lang="ru-RU" sz="2500" dirty="0" err="1"/>
              <a:t>cause</a:t>
            </a:r>
            <a:r>
              <a:rPr lang="ru-RU" sz="2500" dirty="0"/>
              <a:t> </a:t>
            </a:r>
            <a:r>
              <a:rPr lang="ru-RU" sz="2500" dirty="0" err="1"/>
              <a:t>this</a:t>
            </a:r>
            <a:r>
              <a:rPr lang="ru-RU" sz="2500" dirty="0"/>
              <a:t> </a:t>
            </a:r>
            <a:r>
              <a:rPr lang="ru-RU" sz="2500" dirty="0" err="1"/>
              <a:t>fluorescent</a:t>
            </a:r>
            <a:r>
              <a:rPr lang="ru-RU" sz="2500" dirty="0"/>
              <a:t> </a:t>
            </a:r>
            <a:r>
              <a:rPr lang="ru-RU" sz="2500" dirty="0" err="1"/>
              <a:t>effect</a:t>
            </a:r>
            <a:r>
              <a:rPr lang="ru-RU" sz="2500" dirty="0"/>
              <a:t>.</a:t>
            </a:r>
          </a:p>
        </p:txBody>
      </p:sp>
    </p:spTree>
    <p:extLst>
      <p:ext uri="{BB962C8B-B14F-4D97-AF65-F5344CB8AC3E}">
        <p14:creationId xmlns:p14="http://schemas.microsoft.com/office/powerpoint/2010/main" val="290013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05"/>
          <p:cNvPicPr>
            <a:picLocks noChangeAspect="1" noChangeArrowheads="1"/>
          </p:cNvPicPr>
          <p:nvPr/>
        </p:nvPicPr>
        <p:blipFill>
          <a:blip r:embed="rId2" cstate="print"/>
          <a:srcRect/>
          <a:stretch>
            <a:fillRect/>
          </a:stretch>
        </p:blipFill>
        <p:spPr bwMode="auto">
          <a:xfrm>
            <a:off x="2" y="1241218"/>
            <a:ext cx="5915890" cy="4106637"/>
          </a:xfrm>
          <a:prstGeom prst="rect">
            <a:avLst/>
          </a:prstGeom>
          <a:noFill/>
          <a:ln w="9525">
            <a:noFill/>
            <a:miter lim="800000"/>
            <a:headEnd/>
            <a:tailEnd/>
          </a:ln>
        </p:spPr>
      </p:pic>
      <p:sp>
        <p:nvSpPr>
          <p:cNvPr id="3" name="Rectangle 5"/>
          <p:cNvSpPr>
            <a:spLocks noChangeArrowheads="1"/>
          </p:cNvSpPr>
          <p:nvPr/>
        </p:nvSpPr>
        <p:spPr bwMode="auto">
          <a:xfrm>
            <a:off x="3410166" y="191828"/>
            <a:ext cx="4207885" cy="738664"/>
          </a:xfrm>
          <a:prstGeom prst="rect">
            <a:avLst/>
          </a:prstGeom>
          <a:noFill/>
          <a:ln w="9525">
            <a:noFill/>
            <a:miter lim="800000"/>
          </a:ln>
        </p:spPr>
        <p:txBody>
          <a:bodyPr wrap="square" anchor="ctr">
            <a:spAutoFit/>
          </a:bodyPr>
          <a:lstStyle/>
          <a:p>
            <a:pPr algn="ctr"/>
            <a:r>
              <a:rPr lang="ru-RU" sz="2400" b="1" dirty="0" err="1"/>
              <a:t>Discovery</a:t>
            </a:r>
            <a:r>
              <a:rPr lang="ru-RU" sz="2400" b="1" dirty="0"/>
              <a:t> </a:t>
            </a:r>
            <a:r>
              <a:rPr lang="ru-RU" sz="2400" b="1" dirty="0" err="1"/>
              <a:t>of</a:t>
            </a:r>
            <a:r>
              <a:rPr lang="ru-RU" sz="2400" b="1" dirty="0"/>
              <a:t> X-</a:t>
            </a:r>
            <a:r>
              <a:rPr lang="ru-RU" sz="2400" b="1" dirty="0" err="1"/>
              <a:t>rays</a:t>
            </a:r>
            <a:endParaRPr lang="ru-RU" sz="2400" b="1" dirty="0"/>
          </a:p>
          <a:p>
            <a:pPr algn="ctr" eaLnBrk="0" hangingPunct="0"/>
            <a:endParaRPr lang="ru-RU" dirty="0"/>
          </a:p>
        </p:txBody>
      </p:sp>
      <p:sp>
        <p:nvSpPr>
          <p:cNvPr id="4" name="Rectangle 6"/>
          <p:cNvSpPr>
            <a:spLocks noChangeArrowheads="1"/>
          </p:cNvSpPr>
          <p:nvPr/>
        </p:nvSpPr>
        <p:spPr bwMode="auto">
          <a:xfrm flipV="1">
            <a:off x="0" y="866474"/>
            <a:ext cx="12192000" cy="45719"/>
          </a:xfrm>
          <a:prstGeom prst="rect">
            <a:avLst/>
          </a:prstGeom>
          <a:solidFill>
            <a:srgbClr val="000000"/>
          </a:solidFill>
          <a:ln w="9525">
            <a:solidFill>
              <a:schemeClr val="tx1"/>
            </a:solidFill>
            <a:miter lim="800000"/>
          </a:ln>
        </p:spPr>
        <p:txBody>
          <a:bodyPr wrap="square" anchor="ctr">
            <a:spAutoFit/>
          </a:bodyPr>
          <a:lstStyle/>
          <a:p>
            <a:endParaRPr lang="ru-RU"/>
          </a:p>
        </p:txBody>
      </p:sp>
      <p:sp>
        <p:nvSpPr>
          <p:cNvPr id="5" name="Прямоугольник 4"/>
          <p:cNvSpPr/>
          <p:nvPr/>
        </p:nvSpPr>
        <p:spPr>
          <a:xfrm>
            <a:off x="2081809" y="5848988"/>
            <a:ext cx="2387770" cy="369332"/>
          </a:xfrm>
          <a:prstGeom prst="rect">
            <a:avLst/>
          </a:prstGeom>
        </p:spPr>
        <p:txBody>
          <a:bodyPr wrap="none">
            <a:spAutoFit/>
          </a:bodyPr>
          <a:lstStyle/>
          <a:p>
            <a:r>
              <a:rPr lang="ru-RU" b="1" dirty="0" err="1"/>
              <a:t>Roentgen's</a:t>
            </a:r>
            <a:r>
              <a:rPr lang="ru-RU" b="1" dirty="0"/>
              <a:t> </a:t>
            </a:r>
            <a:r>
              <a:rPr lang="ru-RU" b="1" dirty="0" err="1"/>
              <a:t>Laboratory</a:t>
            </a:r>
            <a:r>
              <a:rPr lang="ru-RU" b="1" dirty="0"/>
              <a:t> </a:t>
            </a:r>
          </a:p>
        </p:txBody>
      </p:sp>
      <p:sp>
        <p:nvSpPr>
          <p:cNvPr id="6" name="Прямоугольник 5"/>
          <p:cNvSpPr/>
          <p:nvPr/>
        </p:nvSpPr>
        <p:spPr>
          <a:xfrm>
            <a:off x="6132748" y="1137779"/>
            <a:ext cx="6096000" cy="5755422"/>
          </a:xfrm>
          <a:prstGeom prst="rect">
            <a:avLst/>
          </a:prstGeom>
        </p:spPr>
        <p:txBody>
          <a:bodyPr>
            <a:spAutoFit/>
          </a:bodyPr>
          <a:lstStyle/>
          <a:p>
            <a:r>
              <a:rPr lang="ru-RU" sz="2300" dirty="0" err="1"/>
              <a:t>In</a:t>
            </a:r>
            <a:r>
              <a:rPr lang="ru-RU" sz="2300" dirty="0"/>
              <a:t> </a:t>
            </a:r>
            <a:r>
              <a:rPr lang="ru-RU" sz="2300" dirty="0" err="1"/>
              <a:t>the</a:t>
            </a:r>
            <a:r>
              <a:rPr lang="ru-RU" sz="2300" dirty="0"/>
              <a:t> </a:t>
            </a:r>
            <a:r>
              <a:rPr lang="ru-RU" sz="2300" dirty="0" err="1"/>
              <a:t>late</a:t>
            </a:r>
            <a:r>
              <a:rPr lang="ru-RU" sz="2300" dirty="0"/>
              <a:t> </a:t>
            </a:r>
            <a:r>
              <a:rPr lang="ru-RU" sz="2300" dirty="0" err="1"/>
              <a:t>afternoon</a:t>
            </a:r>
            <a:r>
              <a:rPr lang="ru-RU" sz="2300" dirty="0"/>
              <a:t> </a:t>
            </a:r>
            <a:r>
              <a:rPr lang="ru-RU" sz="2300" dirty="0" err="1"/>
              <a:t>of</a:t>
            </a:r>
            <a:r>
              <a:rPr lang="ru-RU" sz="2300" dirty="0"/>
              <a:t> 8 </a:t>
            </a:r>
            <a:r>
              <a:rPr lang="ru-RU" sz="2300" dirty="0" err="1"/>
              <a:t>November</a:t>
            </a:r>
            <a:r>
              <a:rPr lang="ru-RU" sz="2300" dirty="0"/>
              <a:t> 1895, </a:t>
            </a:r>
            <a:r>
              <a:rPr lang="ru-RU" sz="2300" dirty="0" err="1"/>
              <a:t>Röntgen</a:t>
            </a:r>
            <a:r>
              <a:rPr lang="ru-RU" sz="2300" dirty="0"/>
              <a:t> </a:t>
            </a:r>
            <a:r>
              <a:rPr lang="ru-RU" sz="2300" dirty="0" err="1"/>
              <a:t>was</a:t>
            </a:r>
            <a:r>
              <a:rPr lang="ru-RU" sz="2300" dirty="0"/>
              <a:t> </a:t>
            </a:r>
            <a:r>
              <a:rPr lang="ru-RU" sz="2300" dirty="0" err="1"/>
              <a:t>determined</a:t>
            </a:r>
            <a:r>
              <a:rPr lang="ru-RU" sz="2300" dirty="0"/>
              <a:t> </a:t>
            </a:r>
            <a:r>
              <a:rPr lang="ru-RU" sz="2300" dirty="0" err="1"/>
              <a:t>to</a:t>
            </a:r>
            <a:r>
              <a:rPr lang="ru-RU" sz="2300" dirty="0"/>
              <a:t> </a:t>
            </a:r>
            <a:r>
              <a:rPr lang="ru-RU" sz="2300" dirty="0" err="1"/>
              <a:t>test</a:t>
            </a:r>
            <a:r>
              <a:rPr lang="ru-RU" sz="2300" dirty="0"/>
              <a:t> </a:t>
            </a:r>
            <a:r>
              <a:rPr lang="ru-RU" sz="2300" dirty="0" err="1"/>
              <a:t>his</a:t>
            </a:r>
            <a:r>
              <a:rPr lang="ru-RU" sz="2300" dirty="0"/>
              <a:t> </a:t>
            </a:r>
            <a:r>
              <a:rPr lang="ru-RU" sz="2300" dirty="0" err="1"/>
              <a:t>idea</a:t>
            </a:r>
            <a:r>
              <a:rPr lang="ru-RU" sz="2300" dirty="0"/>
              <a:t>.</a:t>
            </a:r>
            <a:r>
              <a:rPr lang="en-US" sz="2300" dirty="0"/>
              <a:t> He covered the Hittorf-Crookes tube with the cardboard and attached electrodes to a </a:t>
            </a:r>
            <a:r>
              <a:rPr lang="en-US" sz="2300" dirty="0" err="1"/>
              <a:t>Ruhmkorff</a:t>
            </a:r>
            <a:r>
              <a:rPr lang="en-US" sz="2300" dirty="0"/>
              <a:t> coil to generate an electrostatic charge. Before setting up the barium </a:t>
            </a:r>
            <a:r>
              <a:rPr lang="en-US" sz="2300" dirty="0" err="1"/>
              <a:t>platinocyanide</a:t>
            </a:r>
            <a:r>
              <a:rPr lang="en-US" sz="2300" dirty="0"/>
              <a:t> screen to test his idea, </a:t>
            </a:r>
            <a:r>
              <a:rPr lang="en-US" sz="2300" dirty="0" err="1"/>
              <a:t>Röntgen</a:t>
            </a:r>
            <a:r>
              <a:rPr lang="en-US" sz="2300" dirty="0"/>
              <a:t> darkened the room to test the opacity of his cardboard cover. As he passed the </a:t>
            </a:r>
            <a:r>
              <a:rPr lang="en-US" sz="2300" dirty="0" err="1"/>
              <a:t>Ruhmkorff</a:t>
            </a:r>
            <a:r>
              <a:rPr lang="en-US" sz="2300" dirty="0"/>
              <a:t> coil charge through the tube, he determined that the cover was light-tight and turned to prepare the next step of the experiment. It was at this point that </a:t>
            </a:r>
            <a:r>
              <a:rPr lang="en-US" sz="2300" dirty="0" err="1"/>
              <a:t>Röntgen</a:t>
            </a:r>
            <a:r>
              <a:rPr lang="en-US" sz="2300" dirty="0"/>
              <a:t> noticed a faint shimmering from a bench a few feet away from the tube. </a:t>
            </a:r>
            <a:r>
              <a:rPr lang="en-US" sz="2300" dirty="0" err="1"/>
              <a:t>Röntgen</a:t>
            </a:r>
            <a:r>
              <a:rPr lang="en-US" sz="2300" dirty="0"/>
              <a:t> speculated that a new kind of ray might be responsible.</a:t>
            </a:r>
            <a:endParaRPr lang="ru-RU" sz="2300" dirty="0"/>
          </a:p>
        </p:txBody>
      </p:sp>
    </p:spTree>
    <p:extLst>
      <p:ext uri="{BB962C8B-B14F-4D97-AF65-F5344CB8AC3E}">
        <p14:creationId xmlns:p14="http://schemas.microsoft.com/office/powerpoint/2010/main" val="2181748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96000" y="1586839"/>
            <a:ext cx="6096000" cy="4324261"/>
          </a:xfrm>
          <a:prstGeom prst="rect">
            <a:avLst/>
          </a:prstGeom>
        </p:spPr>
        <p:txBody>
          <a:bodyPr>
            <a:spAutoFit/>
          </a:bodyPr>
          <a:lstStyle/>
          <a:p>
            <a:r>
              <a:rPr lang="en-US" sz="2500" dirty="0"/>
              <a:t> 8 November was a Friday, so he took advantage of the weekend to repeat his experiments and make his first notes. In the following weeks he ate and slept in his laboratory as he investigated many properties of the new rays he temporarily termed "X-rays", using the mathematical designation ("X") for something unknown. The new rays came to bear his name in many languages as "</a:t>
            </a:r>
            <a:r>
              <a:rPr lang="en-US" sz="2500" dirty="0" err="1"/>
              <a:t>Röntgen</a:t>
            </a:r>
            <a:r>
              <a:rPr lang="en-US" sz="2500" dirty="0"/>
              <a:t> Rays" (and the associated X-ray radiograms as "</a:t>
            </a:r>
            <a:r>
              <a:rPr lang="en-US" sz="2500" dirty="0" err="1"/>
              <a:t>Röntgenograms</a:t>
            </a:r>
            <a:r>
              <a:rPr lang="en-US" sz="2500" dirty="0"/>
              <a:t>").</a:t>
            </a:r>
            <a:endParaRPr lang="ru-RU" sz="2500" dirty="0"/>
          </a:p>
        </p:txBody>
      </p:sp>
      <p:pic>
        <p:nvPicPr>
          <p:cNvPr id="3" name="Picture 10" descr="05"/>
          <p:cNvPicPr>
            <a:picLocks noChangeAspect="1" noChangeArrowheads="1"/>
          </p:cNvPicPr>
          <p:nvPr/>
        </p:nvPicPr>
        <p:blipFill>
          <a:blip r:embed="rId2" cstate="print"/>
          <a:srcRect/>
          <a:stretch>
            <a:fillRect/>
          </a:stretch>
        </p:blipFill>
        <p:spPr bwMode="auto">
          <a:xfrm>
            <a:off x="2" y="1241218"/>
            <a:ext cx="5915890" cy="4106637"/>
          </a:xfrm>
          <a:prstGeom prst="rect">
            <a:avLst/>
          </a:prstGeom>
          <a:noFill/>
          <a:ln w="9525">
            <a:noFill/>
            <a:miter lim="800000"/>
            <a:headEnd/>
            <a:tailEnd/>
          </a:ln>
        </p:spPr>
      </p:pic>
      <p:sp>
        <p:nvSpPr>
          <p:cNvPr id="4" name="Rectangle 5"/>
          <p:cNvSpPr>
            <a:spLocks noChangeArrowheads="1"/>
          </p:cNvSpPr>
          <p:nvPr/>
        </p:nvSpPr>
        <p:spPr bwMode="auto">
          <a:xfrm>
            <a:off x="3410166" y="191828"/>
            <a:ext cx="4207885" cy="738664"/>
          </a:xfrm>
          <a:prstGeom prst="rect">
            <a:avLst/>
          </a:prstGeom>
          <a:noFill/>
          <a:ln w="9525">
            <a:noFill/>
            <a:miter lim="800000"/>
          </a:ln>
        </p:spPr>
        <p:txBody>
          <a:bodyPr wrap="square" anchor="ctr">
            <a:spAutoFit/>
          </a:bodyPr>
          <a:lstStyle/>
          <a:p>
            <a:pPr algn="ctr"/>
            <a:r>
              <a:rPr lang="ru-RU" sz="2400" b="1" dirty="0" err="1"/>
              <a:t>Discovery</a:t>
            </a:r>
            <a:r>
              <a:rPr lang="ru-RU" sz="2400" b="1" dirty="0"/>
              <a:t> </a:t>
            </a:r>
            <a:r>
              <a:rPr lang="ru-RU" sz="2400" b="1" dirty="0" err="1"/>
              <a:t>of</a:t>
            </a:r>
            <a:r>
              <a:rPr lang="ru-RU" sz="2400" b="1" dirty="0"/>
              <a:t> X-</a:t>
            </a:r>
            <a:r>
              <a:rPr lang="ru-RU" sz="2400" b="1" dirty="0" err="1"/>
              <a:t>rays</a:t>
            </a:r>
            <a:endParaRPr lang="ru-RU" sz="2400" b="1" dirty="0"/>
          </a:p>
          <a:p>
            <a:pPr algn="ctr" eaLnBrk="0" hangingPunct="0"/>
            <a:endParaRPr lang="ru-RU" dirty="0"/>
          </a:p>
        </p:txBody>
      </p:sp>
      <p:sp>
        <p:nvSpPr>
          <p:cNvPr id="5" name="Rectangle 6"/>
          <p:cNvSpPr>
            <a:spLocks noChangeArrowheads="1"/>
          </p:cNvSpPr>
          <p:nvPr/>
        </p:nvSpPr>
        <p:spPr bwMode="auto">
          <a:xfrm flipV="1">
            <a:off x="0" y="866474"/>
            <a:ext cx="12192000" cy="45719"/>
          </a:xfrm>
          <a:prstGeom prst="rect">
            <a:avLst/>
          </a:prstGeom>
          <a:solidFill>
            <a:srgbClr val="000000"/>
          </a:solidFill>
          <a:ln w="9525">
            <a:solidFill>
              <a:schemeClr val="tx1"/>
            </a:solidFill>
            <a:miter lim="800000"/>
          </a:ln>
        </p:spPr>
        <p:txBody>
          <a:bodyPr wrap="square" anchor="ctr">
            <a:spAutoFit/>
          </a:bodyPr>
          <a:lstStyle/>
          <a:p>
            <a:endParaRPr lang="ru-RU"/>
          </a:p>
        </p:txBody>
      </p:sp>
      <p:sp>
        <p:nvSpPr>
          <p:cNvPr id="6" name="Прямоугольник 5"/>
          <p:cNvSpPr/>
          <p:nvPr/>
        </p:nvSpPr>
        <p:spPr>
          <a:xfrm>
            <a:off x="2081809" y="5848988"/>
            <a:ext cx="2387770" cy="369332"/>
          </a:xfrm>
          <a:prstGeom prst="rect">
            <a:avLst/>
          </a:prstGeom>
        </p:spPr>
        <p:txBody>
          <a:bodyPr wrap="none">
            <a:spAutoFit/>
          </a:bodyPr>
          <a:lstStyle/>
          <a:p>
            <a:r>
              <a:rPr lang="ru-RU" b="1" dirty="0" err="1"/>
              <a:t>Roentgen's</a:t>
            </a:r>
            <a:r>
              <a:rPr lang="ru-RU" b="1" dirty="0"/>
              <a:t> </a:t>
            </a:r>
            <a:r>
              <a:rPr lang="ru-RU" b="1" dirty="0" err="1"/>
              <a:t>Laboratory</a:t>
            </a:r>
            <a:r>
              <a:rPr lang="ru-RU" b="1" dirty="0"/>
              <a:t> </a:t>
            </a:r>
          </a:p>
        </p:txBody>
      </p:sp>
    </p:spTree>
    <p:extLst>
      <p:ext uri="{BB962C8B-B14F-4D97-AF65-F5344CB8AC3E}">
        <p14:creationId xmlns:p14="http://schemas.microsoft.com/office/powerpoint/2010/main" val="3451167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3410166" y="191828"/>
            <a:ext cx="4207885" cy="738664"/>
          </a:xfrm>
          <a:prstGeom prst="rect">
            <a:avLst/>
          </a:prstGeom>
          <a:noFill/>
          <a:ln w="9525">
            <a:noFill/>
            <a:miter lim="800000"/>
          </a:ln>
        </p:spPr>
        <p:txBody>
          <a:bodyPr wrap="square" anchor="ctr">
            <a:spAutoFit/>
          </a:bodyPr>
          <a:lstStyle/>
          <a:p>
            <a:pPr algn="ctr"/>
            <a:r>
              <a:rPr lang="ru-RU" sz="2400" b="1" dirty="0" err="1"/>
              <a:t>Discovery</a:t>
            </a:r>
            <a:r>
              <a:rPr lang="ru-RU" sz="2400" b="1" dirty="0"/>
              <a:t> </a:t>
            </a:r>
            <a:r>
              <a:rPr lang="ru-RU" sz="2400" b="1" dirty="0" err="1"/>
              <a:t>of</a:t>
            </a:r>
            <a:r>
              <a:rPr lang="ru-RU" sz="2400" b="1" dirty="0"/>
              <a:t> X-</a:t>
            </a:r>
            <a:r>
              <a:rPr lang="ru-RU" sz="2400" b="1" dirty="0" err="1"/>
              <a:t>rays</a:t>
            </a:r>
            <a:endParaRPr lang="ru-RU" sz="2400" b="1" dirty="0"/>
          </a:p>
          <a:p>
            <a:pPr algn="ctr" eaLnBrk="0" hangingPunct="0"/>
            <a:endParaRPr lang="ru-RU" dirty="0"/>
          </a:p>
        </p:txBody>
      </p:sp>
      <p:sp>
        <p:nvSpPr>
          <p:cNvPr id="3" name="Rectangle 6"/>
          <p:cNvSpPr>
            <a:spLocks noChangeArrowheads="1"/>
          </p:cNvSpPr>
          <p:nvPr/>
        </p:nvSpPr>
        <p:spPr bwMode="auto">
          <a:xfrm flipV="1">
            <a:off x="0" y="866474"/>
            <a:ext cx="12192000" cy="45719"/>
          </a:xfrm>
          <a:prstGeom prst="rect">
            <a:avLst/>
          </a:prstGeom>
          <a:solidFill>
            <a:srgbClr val="000000"/>
          </a:solidFill>
          <a:ln w="9525">
            <a:solidFill>
              <a:schemeClr val="tx1"/>
            </a:solidFill>
            <a:miter lim="800000"/>
          </a:ln>
        </p:spPr>
        <p:txBody>
          <a:bodyPr wrap="square" anchor="ctr">
            <a:spAutoFit/>
          </a:bodyPr>
          <a:lstStyle/>
          <a:p>
            <a:endParaRPr lang="ru-RU"/>
          </a:p>
        </p:txBody>
      </p:sp>
      <p:sp>
        <p:nvSpPr>
          <p:cNvPr id="4" name="Прямоугольник 3"/>
          <p:cNvSpPr/>
          <p:nvPr/>
        </p:nvSpPr>
        <p:spPr>
          <a:xfrm>
            <a:off x="5389417" y="2829742"/>
            <a:ext cx="6096000" cy="2015936"/>
          </a:xfrm>
          <a:prstGeom prst="rect">
            <a:avLst/>
          </a:prstGeom>
        </p:spPr>
        <p:txBody>
          <a:bodyPr>
            <a:spAutoFit/>
          </a:bodyPr>
          <a:lstStyle/>
          <a:p>
            <a:r>
              <a:rPr lang="en-US" sz="2500" dirty="0"/>
              <a:t>Nearly two weeks after his discovery, he took the very first picture using X-rays of his wife Anna Bertha's hand. When she saw her skeleton she exclaimed "I have seen my death!“</a:t>
            </a:r>
          </a:p>
        </p:txBody>
      </p:sp>
      <p:pic>
        <p:nvPicPr>
          <p:cNvPr id="5" name="Picture 8" descr="11"/>
          <p:cNvPicPr>
            <a:picLocks noChangeAspect="1" noChangeArrowheads="1"/>
          </p:cNvPicPr>
          <p:nvPr/>
        </p:nvPicPr>
        <p:blipFill>
          <a:blip r:embed="rId2" cstate="print"/>
          <a:srcRect/>
          <a:stretch>
            <a:fillRect/>
          </a:stretch>
        </p:blipFill>
        <p:spPr bwMode="auto">
          <a:xfrm>
            <a:off x="803564" y="1066801"/>
            <a:ext cx="3657600" cy="5541818"/>
          </a:xfrm>
          <a:prstGeom prst="rect">
            <a:avLst/>
          </a:prstGeom>
          <a:noFill/>
          <a:ln w="9525">
            <a:noFill/>
            <a:miter lim="800000"/>
            <a:headEnd/>
            <a:tailEnd/>
          </a:ln>
        </p:spPr>
      </p:pic>
    </p:spTree>
    <p:extLst>
      <p:ext uri="{BB962C8B-B14F-4D97-AF65-F5344CB8AC3E}">
        <p14:creationId xmlns:p14="http://schemas.microsoft.com/office/powerpoint/2010/main" val="3931471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415635" y="1043309"/>
            <a:ext cx="5098473" cy="5458691"/>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5818909" y="1970222"/>
            <a:ext cx="6096000" cy="3939540"/>
          </a:xfrm>
          <a:prstGeom prst="rect">
            <a:avLst/>
          </a:prstGeom>
        </p:spPr>
        <p:txBody>
          <a:bodyPr>
            <a:spAutoFit/>
          </a:bodyPr>
          <a:lstStyle/>
          <a:p>
            <a:r>
              <a:rPr lang="en-US" sz="2500" dirty="0" err="1"/>
              <a:t>Röntgen's</a:t>
            </a:r>
            <a:r>
              <a:rPr lang="en-US" sz="2500" dirty="0"/>
              <a:t> original paper, "On A New Kind Of Rays" (</a:t>
            </a:r>
            <a:r>
              <a:rPr lang="en-US" sz="2500" dirty="0" err="1"/>
              <a:t>Über</a:t>
            </a:r>
            <a:r>
              <a:rPr lang="en-US" sz="2500" dirty="0"/>
              <a:t> </a:t>
            </a:r>
            <a:r>
              <a:rPr lang="en-US" sz="2500" dirty="0" err="1"/>
              <a:t>eine</a:t>
            </a:r>
            <a:r>
              <a:rPr lang="en-US" sz="2500" dirty="0"/>
              <a:t> </a:t>
            </a:r>
            <a:r>
              <a:rPr lang="en-US" sz="2500" dirty="0" err="1"/>
              <a:t>neue</a:t>
            </a:r>
            <a:r>
              <a:rPr lang="en-US" sz="2500" dirty="0"/>
              <a:t> Art von </a:t>
            </a:r>
            <a:r>
              <a:rPr lang="en-US" sz="2500" dirty="0" err="1"/>
              <a:t>Strahlen</a:t>
            </a:r>
            <a:r>
              <a:rPr lang="en-US" sz="2500" dirty="0"/>
              <a:t>), was published on 28 December 1895. On 5 January 1896, an Austrian newspaper reported </a:t>
            </a:r>
            <a:r>
              <a:rPr lang="en-US" sz="2500" dirty="0" err="1"/>
              <a:t>Röntgen's</a:t>
            </a:r>
            <a:r>
              <a:rPr lang="en-US" sz="2500" dirty="0"/>
              <a:t> discovery of a new type of radiation. </a:t>
            </a:r>
            <a:r>
              <a:rPr lang="en-US" sz="2500" dirty="0" err="1"/>
              <a:t>Röntgen</a:t>
            </a:r>
            <a:r>
              <a:rPr lang="en-US" sz="2500" dirty="0"/>
              <a:t> was awarded an honorary Doctor of Medicine degree from the University of </a:t>
            </a:r>
            <a:r>
              <a:rPr lang="en-US" sz="2500" dirty="0" err="1"/>
              <a:t>Würzburg</a:t>
            </a:r>
            <a:r>
              <a:rPr lang="en-US" sz="2500" dirty="0"/>
              <a:t> after his discovery. He published a total of three papers on X-rays between 1895 and 1897. </a:t>
            </a:r>
          </a:p>
        </p:txBody>
      </p:sp>
      <p:sp>
        <p:nvSpPr>
          <p:cNvPr id="3" name="Rectangle 5"/>
          <p:cNvSpPr>
            <a:spLocks noChangeArrowheads="1"/>
          </p:cNvSpPr>
          <p:nvPr/>
        </p:nvSpPr>
        <p:spPr bwMode="auto">
          <a:xfrm>
            <a:off x="3410166" y="191828"/>
            <a:ext cx="4207885" cy="738664"/>
          </a:xfrm>
          <a:prstGeom prst="rect">
            <a:avLst/>
          </a:prstGeom>
          <a:noFill/>
          <a:ln w="9525">
            <a:noFill/>
            <a:miter lim="800000"/>
          </a:ln>
        </p:spPr>
        <p:txBody>
          <a:bodyPr wrap="square" anchor="ctr">
            <a:spAutoFit/>
          </a:bodyPr>
          <a:lstStyle/>
          <a:p>
            <a:pPr algn="ctr"/>
            <a:r>
              <a:rPr lang="ru-RU" sz="2400" b="1" dirty="0" err="1"/>
              <a:t>Discovery</a:t>
            </a:r>
            <a:r>
              <a:rPr lang="ru-RU" sz="2400" b="1" dirty="0"/>
              <a:t> </a:t>
            </a:r>
            <a:r>
              <a:rPr lang="ru-RU" sz="2400" b="1" dirty="0" err="1"/>
              <a:t>of</a:t>
            </a:r>
            <a:r>
              <a:rPr lang="ru-RU" sz="2400" b="1" dirty="0"/>
              <a:t> X-</a:t>
            </a:r>
            <a:r>
              <a:rPr lang="ru-RU" sz="2400" b="1" dirty="0" err="1"/>
              <a:t>rays</a:t>
            </a:r>
            <a:endParaRPr lang="ru-RU" sz="2400" b="1" dirty="0"/>
          </a:p>
          <a:p>
            <a:pPr algn="ctr" eaLnBrk="0" hangingPunct="0"/>
            <a:endParaRPr lang="ru-RU" dirty="0"/>
          </a:p>
        </p:txBody>
      </p:sp>
      <p:sp>
        <p:nvSpPr>
          <p:cNvPr id="4" name="Rectangle 6"/>
          <p:cNvSpPr>
            <a:spLocks noChangeArrowheads="1"/>
          </p:cNvSpPr>
          <p:nvPr/>
        </p:nvSpPr>
        <p:spPr bwMode="auto">
          <a:xfrm flipV="1">
            <a:off x="0" y="866474"/>
            <a:ext cx="12192000" cy="45719"/>
          </a:xfrm>
          <a:prstGeom prst="rect">
            <a:avLst/>
          </a:prstGeom>
          <a:solidFill>
            <a:srgbClr val="000000"/>
          </a:solidFill>
          <a:ln w="9525">
            <a:solidFill>
              <a:schemeClr val="tx1"/>
            </a:solidFill>
            <a:miter lim="800000"/>
          </a:ln>
        </p:spPr>
        <p:txBody>
          <a:bodyPr wrap="square" anchor="ctr">
            <a:spAutoFit/>
          </a:bodyPr>
          <a:lstStyle/>
          <a:p>
            <a:endParaRPr lang="ru-RU"/>
          </a:p>
        </p:txBody>
      </p:sp>
      <p:pic>
        <p:nvPicPr>
          <p:cNvPr id="5" name="Рисунок 4" descr="Roetgen-X-Rays28dec1895a.GIF"/>
          <p:cNvPicPr>
            <a:picLocks noChangeAspect="1"/>
          </p:cNvPicPr>
          <p:nvPr/>
        </p:nvPicPr>
        <p:blipFill>
          <a:blip r:embed="rId2" cstate="print"/>
          <a:stretch>
            <a:fillRect/>
          </a:stretch>
        </p:blipFill>
        <p:spPr>
          <a:xfrm>
            <a:off x="810491" y="1421603"/>
            <a:ext cx="4280551" cy="4702105"/>
          </a:xfrm>
          <a:prstGeom prst="rect">
            <a:avLst/>
          </a:prstGeom>
        </p:spPr>
      </p:pic>
    </p:spTree>
    <p:extLst>
      <p:ext uri="{BB962C8B-B14F-4D97-AF65-F5344CB8AC3E}">
        <p14:creationId xmlns:p14="http://schemas.microsoft.com/office/powerpoint/2010/main" val="42159089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2"/>
          <p:cNvPicPr>
            <a:picLocks noChangeAspect="1" noChangeArrowheads="1"/>
          </p:cNvPicPr>
          <p:nvPr/>
        </p:nvPicPr>
        <p:blipFill>
          <a:blip r:embed="rId2" cstate="print"/>
          <a:srcRect/>
          <a:stretch>
            <a:fillRect/>
          </a:stretch>
        </p:blipFill>
        <p:spPr bwMode="auto">
          <a:xfrm>
            <a:off x="0" y="118611"/>
            <a:ext cx="7232073" cy="6739389"/>
          </a:xfrm>
          <a:prstGeom prst="rect">
            <a:avLst/>
          </a:prstGeom>
          <a:noFill/>
          <a:ln w="9525">
            <a:noFill/>
            <a:miter lim="800000"/>
            <a:headEnd/>
            <a:tailEnd/>
          </a:ln>
        </p:spPr>
      </p:pic>
      <p:sp>
        <p:nvSpPr>
          <p:cNvPr id="3" name="Rectangle 5"/>
          <p:cNvSpPr>
            <a:spLocks noChangeArrowheads="1"/>
          </p:cNvSpPr>
          <p:nvPr/>
        </p:nvSpPr>
        <p:spPr bwMode="auto">
          <a:xfrm>
            <a:off x="6954247" y="2588664"/>
            <a:ext cx="4207885" cy="738664"/>
          </a:xfrm>
          <a:prstGeom prst="rect">
            <a:avLst/>
          </a:prstGeom>
          <a:noFill/>
          <a:ln w="9525">
            <a:noFill/>
            <a:miter lim="800000"/>
          </a:ln>
        </p:spPr>
        <p:txBody>
          <a:bodyPr wrap="square" anchor="ctr">
            <a:spAutoFit/>
          </a:bodyPr>
          <a:lstStyle/>
          <a:p>
            <a:pPr algn="ctr"/>
            <a:r>
              <a:rPr lang="ru-RU" sz="2400" b="1" dirty="0" err="1"/>
              <a:t>Discovery</a:t>
            </a:r>
            <a:r>
              <a:rPr lang="ru-RU" sz="2400" b="1" dirty="0"/>
              <a:t> </a:t>
            </a:r>
            <a:r>
              <a:rPr lang="ru-RU" sz="2400" b="1" dirty="0" err="1"/>
              <a:t>of</a:t>
            </a:r>
            <a:r>
              <a:rPr lang="ru-RU" sz="2400" b="1" dirty="0"/>
              <a:t> X-</a:t>
            </a:r>
            <a:r>
              <a:rPr lang="ru-RU" sz="2400" b="1" dirty="0" err="1"/>
              <a:t>rays</a:t>
            </a:r>
            <a:endParaRPr lang="ru-RU" sz="2400" b="1" dirty="0"/>
          </a:p>
          <a:p>
            <a:pPr algn="ctr" eaLnBrk="0" hangingPunct="0"/>
            <a:endParaRPr lang="ru-RU" dirty="0"/>
          </a:p>
        </p:txBody>
      </p:sp>
      <p:sp>
        <p:nvSpPr>
          <p:cNvPr id="5" name="Прямоугольник 4"/>
          <p:cNvSpPr/>
          <p:nvPr/>
        </p:nvSpPr>
        <p:spPr>
          <a:xfrm>
            <a:off x="7481455" y="2064327"/>
            <a:ext cx="3449781" cy="1423978"/>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399211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a:spLocks noChangeArrowheads="1"/>
          </p:cNvSpPr>
          <p:nvPr/>
        </p:nvSpPr>
        <p:spPr bwMode="auto">
          <a:xfrm flipV="1">
            <a:off x="0" y="866474"/>
            <a:ext cx="12192000" cy="45719"/>
          </a:xfrm>
          <a:prstGeom prst="rect">
            <a:avLst/>
          </a:prstGeom>
          <a:solidFill>
            <a:srgbClr val="000000"/>
          </a:solidFill>
          <a:ln w="9525">
            <a:solidFill>
              <a:schemeClr val="tx1"/>
            </a:solidFill>
            <a:miter lim="800000"/>
          </a:ln>
        </p:spPr>
        <p:txBody>
          <a:bodyPr wrap="square" anchor="ctr">
            <a:spAutoFit/>
          </a:bodyPr>
          <a:lstStyle/>
          <a:p>
            <a:endParaRPr lang="ru-RU"/>
          </a:p>
        </p:txBody>
      </p:sp>
      <p:sp>
        <p:nvSpPr>
          <p:cNvPr id="3" name="Прямоугольник 2"/>
          <p:cNvSpPr/>
          <p:nvPr/>
        </p:nvSpPr>
        <p:spPr>
          <a:xfrm>
            <a:off x="4797351" y="307171"/>
            <a:ext cx="3623556" cy="477054"/>
          </a:xfrm>
          <a:prstGeom prst="rect">
            <a:avLst/>
          </a:prstGeom>
        </p:spPr>
        <p:txBody>
          <a:bodyPr wrap="none">
            <a:spAutoFit/>
          </a:bodyPr>
          <a:lstStyle/>
          <a:p>
            <a:r>
              <a:rPr lang="en-US" sz="2500" b="1" dirty="0"/>
              <a:t>Bremsstrahlung Radiation</a:t>
            </a:r>
            <a:endParaRPr lang="ru-RU" sz="2500" dirty="0"/>
          </a:p>
        </p:txBody>
      </p:sp>
      <p:pic>
        <p:nvPicPr>
          <p:cNvPr id="4" name="Picture 7" descr="21"/>
          <p:cNvPicPr>
            <a:picLocks noChangeAspect="1" noChangeArrowheads="1"/>
          </p:cNvPicPr>
          <p:nvPr/>
        </p:nvPicPr>
        <p:blipFill>
          <a:blip r:embed="rId2" cstate="print"/>
          <a:srcRect/>
          <a:stretch>
            <a:fillRect/>
          </a:stretch>
        </p:blipFill>
        <p:spPr bwMode="auto">
          <a:xfrm>
            <a:off x="628938" y="1400174"/>
            <a:ext cx="4289426" cy="2859617"/>
          </a:xfrm>
          <a:prstGeom prst="rect">
            <a:avLst/>
          </a:prstGeom>
          <a:noFill/>
          <a:ln w="9525">
            <a:noFill/>
            <a:miter lim="800000"/>
            <a:headEnd/>
            <a:tailEnd/>
          </a:ln>
        </p:spPr>
      </p:pic>
      <p:sp>
        <p:nvSpPr>
          <p:cNvPr id="6" name="Прямоугольник 5"/>
          <p:cNvSpPr/>
          <p:nvPr/>
        </p:nvSpPr>
        <p:spPr>
          <a:xfrm>
            <a:off x="1423343" y="4939074"/>
            <a:ext cx="10371572" cy="1246495"/>
          </a:xfrm>
          <a:prstGeom prst="rect">
            <a:avLst/>
          </a:prstGeom>
        </p:spPr>
        <p:txBody>
          <a:bodyPr wrap="square">
            <a:spAutoFit/>
          </a:bodyPr>
          <a:lstStyle/>
          <a:p>
            <a:pPr algn="just"/>
            <a:r>
              <a:rPr lang="ru-RU" sz="2500" b="1" dirty="0" err="1"/>
              <a:t>Bremsstrahlung</a:t>
            </a:r>
            <a:r>
              <a:rPr lang="ru-RU" sz="2500" b="1" dirty="0"/>
              <a:t> </a:t>
            </a:r>
            <a:r>
              <a:rPr lang="ru-RU" sz="2500" b="1" dirty="0" err="1"/>
              <a:t>is</a:t>
            </a:r>
            <a:r>
              <a:rPr lang="ru-RU" sz="2500" b="1" dirty="0"/>
              <a:t> </a:t>
            </a:r>
            <a:r>
              <a:rPr lang="ru-RU" sz="2500" b="1" dirty="0" err="1"/>
              <a:t>created</a:t>
            </a:r>
            <a:r>
              <a:rPr lang="ru-RU" sz="2500" b="1" dirty="0"/>
              <a:t> </a:t>
            </a:r>
            <a:r>
              <a:rPr lang="ru-RU" sz="2500" b="1" dirty="0" err="1"/>
              <a:t>when</a:t>
            </a:r>
            <a:r>
              <a:rPr lang="ru-RU" sz="2500" b="1" dirty="0"/>
              <a:t> </a:t>
            </a:r>
            <a:r>
              <a:rPr lang="ru-RU" sz="2500" b="1" dirty="0" err="1"/>
              <a:t>an</a:t>
            </a:r>
            <a:r>
              <a:rPr lang="ru-RU" sz="2500" b="1" dirty="0"/>
              <a:t> </a:t>
            </a:r>
            <a:r>
              <a:rPr lang="ru-RU" sz="2500" b="1" dirty="0" err="1"/>
              <a:t>incoming</a:t>
            </a:r>
            <a:r>
              <a:rPr lang="ru-RU" sz="2500" b="1" dirty="0"/>
              <a:t> </a:t>
            </a:r>
            <a:r>
              <a:rPr lang="ru-RU" sz="2500" b="1" dirty="0" err="1"/>
              <a:t>electron</a:t>
            </a:r>
            <a:r>
              <a:rPr lang="ru-RU" sz="2500" b="1" dirty="0"/>
              <a:t> </a:t>
            </a:r>
            <a:r>
              <a:rPr lang="ru-RU" sz="2500" b="1" dirty="0" err="1"/>
              <a:t>slows</a:t>
            </a:r>
            <a:r>
              <a:rPr lang="ru-RU" sz="2500" b="1" dirty="0"/>
              <a:t> </a:t>
            </a:r>
            <a:r>
              <a:rPr lang="ru-RU" sz="2500" b="1" dirty="0" err="1"/>
              <a:t>suddenly</a:t>
            </a:r>
            <a:r>
              <a:rPr lang="ru-RU" sz="2500" b="1" dirty="0"/>
              <a:t> </a:t>
            </a:r>
            <a:r>
              <a:rPr lang="ru-RU" sz="2500" b="1" dirty="0" err="1"/>
              <a:t>near</a:t>
            </a:r>
            <a:r>
              <a:rPr lang="ru-RU" sz="2500" b="1" dirty="0"/>
              <a:t> </a:t>
            </a:r>
            <a:r>
              <a:rPr lang="ru-RU" sz="2500" b="1" dirty="0" err="1"/>
              <a:t>the</a:t>
            </a:r>
            <a:r>
              <a:rPr lang="ru-RU" sz="2500" b="1" dirty="0"/>
              <a:t> </a:t>
            </a:r>
            <a:r>
              <a:rPr lang="ru-RU" sz="2500" b="1" dirty="0" err="1"/>
              <a:t>nucleus</a:t>
            </a:r>
            <a:r>
              <a:rPr lang="ru-RU" sz="2500" b="1" dirty="0"/>
              <a:t> (N) </a:t>
            </a:r>
            <a:r>
              <a:rPr lang="ru-RU" sz="2500" b="1" dirty="0" err="1"/>
              <a:t>of</a:t>
            </a:r>
            <a:r>
              <a:rPr lang="ru-RU" sz="2500" b="1" dirty="0"/>
              <a:t> </a:t>
            </a:r>
            <a:r>
              <a:rPr lang="ru-RU" sz="2500" b="1" dirty="0" err="1"/>
              <a:t>the</a:t>
            </a:r>
            <a:r>
              <a:rPr lang="ru-RU" sz="2500" b="1" dirty="0"/>
              <a:t> </a:t>
            </a:r>
            <a:r>
              <a:rPr lang="ru-RU" sz="2500" b="1" dirty="0" err="1"/>
              <a:t>tungsten</a:t>
            </a:r>
            <a:r>
              <a:rPr lang="ru-RU" sz="2500" b="1" dirty="0"/>
              <a:t> </a:t>
            </a:r>
            <a:r>
              <a:rPr lang="ru-RU" sz="2500" b="1" dirty="0" err="1"/>
              <a:t>atom</a:t>
            </a:r>
            <a:r>
              <a:rPr lang="ru-RU" sz="2500" b="1" dirty="0"/>
              <a:t> </a:t>
            </a:r>
            <a:r>
              <a:rPr lang="ru-RU" sz="2500" b="1" dirty="0" err="1"/>
              <a:t>and</a:t>
            </a:r>
            <a:r>
              <a:rPr lang="ru-RU" sz="2500" b="1" dirty="0"/>
              <a:t> </a:t>
            </a:r>
            <a:r>
              <a:rPr lang="ru-RU" sz="2500" b="1" dirty="0" err="1"/>
              <a:t>abruptly</a:t>
            </a:r>
            <a:r>
              <a:rPr lang="ru-RU" sz="2500" b="1" dirty="0"/>
              <a:t> </a:t>
            </a:r>
            <a:r>
              <a:rPr lang="ru-RU" sz="2500" b="1" dirty="0" err="1"/>
              <a:t>changes</a:t>
            </a:r>
            <a:r>
              <a:rPr lang="ru-RU" sz="2500" b="1" dirty="0"/>
              <a:t> </a:t>
            </a:r>
            <a:r>
              <a:rPr lang="ru-RU" sz="2500" b="1" dirty="0" err="1"/>
              <a:t>direction</a:t>
            </a:r>
            <a:r>
              <a:rPr lang="ru-RU" sz="2500" b="1" dirty="0"/>
              <a:t>, </a:t>
            </a:r>
            <a:r>
              <a:rPr lang="ru-RU" sz="2500" b="1" dirty="0" err="1"/>
              <a:t>resulting</a:t>
            </a:r>
            <a:r>
              <a:rPr lang="ru-RU" sz="2500" b="1" dirty="0"/>
              <a:t> </a:t>
            </a:r>
            <a:r>
              <a:rPr lang="ru-RU" sz="2500" b="1" dirty="0" err="1"/>
              <a:t>in</a:t>
            </a:r>
            <a:r>
              <a:rPr lang="ru-RU" sz="2500" b="1" dirty="0"/>
              <a:t> </a:t>
            </a:r>
            <a:r>
              <a:rPr lang="ru-RU" sz="2500" b="1" dirty="0" err="1"/>
              <a:t>the</a:t>
            </a:r>
            <a:r>
              <a:rPr lang="ru-RU" sz="2500" b="1" dirty="0"/>
              <a:t> </a:t>
            </a:r>
            <a:r>
              <a:rPr lang="ru-RU" sz="2500" b="1" dirty="0" err="1"/>
              <a:t>creation</a:t>
            </a:r>
            <a:r>
              <a:rPr lang="ru-RU" sz="2500" b="1" dirty="0"/>
              <a:t> </a:t>
            </a:r>
            <a:r>
              <a:rPr lang="ru-RU" sz="2500" b="1" dirty="0" err="1"/>
              <a:t>of</a:t>
            </a:r>
            <a:r>
              <a:rPr lang="ru-RU" sz="2500" b="1" dirty="0"/>
              <a:t> </a:t>
            </a:r>
            <a:r>
              <a:rPr lang="ru-RU" sz="2500" b="1" dirty="0" err="1"/>
              <a:t>an</a:t>
            </a:r>
            <a:r>
              <a:rPr lang="ru-RU" sz="2500" b="1" dirty="0"/>
              <a:t> x-</a:t>
            </a:r>
            <a:r>
              <a:rPr lang="ru-RU" sz="2500" b="1" dirty="0" err="1"/>
              <a:t>ray</a:t>
            </a:r>
            <a:r>
              <a:rPr lang="ru-RU" sz="2500" b="1" dirty="0"/>
              <a:t> </a:t>
            </a:r>
            <a:r>
              <a:rPr lang="ru-RU" sz="2500" b="1" dirty="0" err="1"/>
              <a:t>photon</a:t>
            </a:r>
            <a:r>
              <a:rPr lang="ru-RU" sz="2500" b="1" dirty="0"/>
              <a:t>.</a:t>
            </a:r>
          </a:p>
        </p:txBody>
      </p:sp>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069340"/>
            <a:ext cx="4100748" cy="3456651"/>
          </a:xfrm>
          <a:prstGeom prst="rect">
            <a:avLst/>
          </a:prstGeom>
        </p:spPr>
      </p:pic>
    </p:spTree>
    <p:extLst>
      <p:ext uri="{BB962C8B-B14F-4D97-AF65-F5344CB8AC3E}">
        <p14:creationId xmlns:p14="http://schemas.microsoft.com/office/powerpoint/2010/main" val="3088049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a:spLocks noChangeArrowheads="1"/>
          </p:cNvSpPr>
          <p:nvPr/>
        </p:nvSpPr>
        <p:spPr bwMode="auto">
          <a:xfrm flipV="1">
            <a:off x="0" y="866474"/>
            <a:ext cx="12192000" cy="45719"/>
          </a:xfrm>
          <a:prstGeom prst="rect">
            <a:avLst/>
          </a:prstGeom>
          <a:solidFill>
            <a:srgbClr val="000000"/>
          </a:solidFill>
          <a:ln w="9525">
            <a:solidFill>
              <a:schemeClr val="tx1"/>
            </a:solidFill>
            <a:miter lim="800000"/>
          </a:ln>
        </p:spPr>
        <p:txBody>
          <a:bodyPr wrap="square" anchor="ctr">
            <a:spAutoFit/>
          </a:bodyPr>
          <a:lstStyle/>
          <a:p>
            <a:endParaRPr lang="ru-RU"/>
          </a:p>
        </p:txBody>
      </p:sp>
      <p:sp>
        <p:nvSpPr>
          <p:cNvPr id="3" name="Прямоугольник 2"/>
          <p:cNvSpPr/>
          <p:nvPr/>
        </p:nvSpPr>
        <p:spPr>
          <a:xfrm>
            <a:off x="4797351" y="307171"/>
            <a:ext cx="3623556" cy="477054"/>
          </a:xfrm>
          <a:prstGeom prst="rect">
            <a:avLst/>
          </a:prstGeom>
        </p:spPr>
        <p:txBody>
          <a:bodyPr wrap="none">
            <a:spAutoFit/>
          </a:bodyPr>
          <a:lstStyle/>
          <a:p>
            <a:r>
              <a:rPr lang="en-US" sz="2500" b="1" dirty="0"/>
              <a:t>Bremsstrahlung Radiation</a:t>
            </a:r>
            <a:endParaRPr lang="ru-RU" sz="2500" dirty="0"/>
          </a:p>
        </p:txBody>
      </p:sp>
      <p:pic>
        <p:nvPicPr>
          <p:cNvPr id="4" name="Picture 8" descr="22"/>
          <p:cNvPicPr>
            <a:picLocks noChangeAspect="1" noChangeArrowheads="1"/>
          </p:cNvPicPr>
          <p:nvPr/>
        </p:nvPicPr>
        <p:blipFill>
          <a:blip r:embed="rId2" cstate="print"/>
          <a:srcRect/>
          <a:stretch>
            <a:fillRect/>
          </a:stretch>
        </p:blipFill>
        <p:spPr bwMode="auto">
          <a:xfrm>
            <a:off x="1454727" y="2781300"/>
            <a:ext cx="3059113" cy="2376488"/>
          </a:xfrm>
          <a:prstGeom prst="rect">
            <a:avLst/>
          </a:prstGeom>
          <a:noFill/>
          <a:ln w="9525">
            <a:noFill/>
            <a:miter lim="800000"/>
            <a:headEnd/>
            <a:tailEnd/>
          </a:ln>
        </p:spPr>
      </p:pic>
      <p:pic>
        <p:nvPicPr>
          <p:cNvPr id="5" name="Picture 10" descr="23"/>
          <p:cNvPicPr>
            <a:picLocks noChangeAspect="1" noChangeArrowheads="1"/>
          </p:cNvPicPr>
          <p:nvPr/>
        </p:nvPicPr>
        <p:blipFill>
          <a:blip r:embed="rId3" cstate="print"/>
          <a:srcRect/>
          <a:stretch>
            <a:fillRect/>
          </a:stretch>
        </p:blipFill>
        <p:spPr bwMode="auto">
          <a:xfrm>
            <a:off x="4513840" y="3500438"/>
            <a:ext cx="3025775" cy="2881312"/>
          </a:xfrm>
          <a:prstGeom prst="rect">
            <a:avLst/>
          </a:prstGeom>
          <a:noFill/>
          <a:ln w="9525">
            <a:noFill/>
            <a:miter lim="800000"/>
            <a:headEnd/>
            <a:tailEnd/>
          </a:ln>
        </p:spPr>
      </p:pic>
      <p:pic>
        <p:nvPicPr>
          <p:cNvPr id="6" name="Picture 12" descr="24"/>
          <p:cNvPicPr>
            <a:picLocks noChangeAspect="1" noChangeArrowheads="1"/>
          </p:cNvPicPr>
          <p:nvPr/>
        </p:nvPicPr>
        <p:blipFill>
          <a:blip r:embed="rId4" cstate="print"/>
          <a:srcRect/>
          <a:stretch>
            <a:fillRect/>
          </a:stretch>
        </p:blipFill>
        <p:spPr bwMode="auto">
          <a:xfrm>
            <a:off x="7539615" y="2852738"/>
            <a:ext cx="3059112" cy="2376487"/>
          </a:xfrm>
          <a:prstGeom prst="rect">
            <a:avLst/>
          </a:prstGeom>
          <a:noFill/>
          <a:ln w="9525">
            <a:noFill/>
            <a:miter lim="800000"/>
            <a:headEnd/>
            <a:tailEnd/>
          </a:ln>
        </p:spPr>
      </p:pic>
      <p:sp>
        <p:nvSpPr>
          <p:cNvPr id="7" name="Прямоугольник 6"/>
          <p:cNvSpPr/>
          <p:nvPr/>
        </p:nvSpPr>
        <p:spPr>
          <a:xfrm>
            <a:off x="5417127" y="1431248"/>
            <a:ext cx="1676400" cy="830997"/>
          </a:xfrm>
          <a:prstGeom prst="rect">
            <a:avLst/>
          </a:prstGeom>
        </p:spPr>
        <p:txBody>
          <a:bodyPr wrap="square">
            <a:spAutoFit/>
          </a:bodyPr>
          <a:lstStyle/>
          <a:p>
            <a:endParaRPr lang="ru-RU" sz="1200" dirty="0"/>
          </a:p>
          <a:p>
            <a:pPr eaLnBrk="0" hangingPunct="0"/>
            <a:r>
              <a:rPr lang="ru-RU" b="1" dirty="0" err="1"/>
              <a:t>Modern</a:t>
            </a:r>
            <a:r>
              <a:rPr lang="ru-RU" b="1" dirty="0"/>
              <a:t> </a:t>
            </a:r>
            <a:r>
              <a:rPr lang="ru-RU" b="1" dirty="0" err="1"/>
              <a:t>Tube</a:t>
            </a:r>
            <a:endParaRPr lang="ru-RU" b="1" dirty="0"/>
          </a:p>
          <a:p>
            <a:pPr eaLnBrk="0" hangingPunct="0"/>
            <a:endParaRPr lang="ru-RU" dirty="0"/>
          </a:p>
        </p:txBody>
      </p:sp>
    </p:spTree>
    <p:extLst>
      <p:ext uri="{BB962C8B-B14F-4D97-AF65-F5344CB8AC3E}">
        <p14:creationId xmlns:p14="http://schemas.microsoft.com/office/powerpoint/2010/main" val="2464545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a:spLocks noChangeArrowheads="1"/>
          </p:cNvSpPr>
          <p:nvPr/>
        </p:nvSpPr>
        <p:spPr bwMode="auto">
          <a:xfrm flipV="1">
            <a:off x="0" y="795744"/>
            <a:ext cx="12192000" cy="45719"/>
          </a:xfrm>
          <a:prstGeom prst="rect">
            <a:avLst/>
          </a:prstGeom>
          <a:solidFill>
            <a:srgbClr val="000000"/>
          </a:solidFill>
          <a:ln w="9525">
            <a:solidFill>
              <a:schemeClr val="tx1"/>
            </a:solidFill>
            <a:miter lim="800000"/>
          </a:ln>
        </p:spPr>
        <p:txBody>
          <a:bodyPr wrap="square" anchor="ctr">
            <a:spAutoFit/>
          </a:bodyPr>
          <a:lstStyle/>
          <a:p>
            <a:endParaRPr lang="ru-RU"/>
          </a:p>
        </p:txBody>
      </p:sp>
      <p:sp>
        <p:nvSpPr>
          <p:cNvPr id="3" name="Прямоугольник 2"/>
          <p:cNvSpPr/>
          <p:nvPr/>
        </p:nvSpPr>
        <p:spPr>
          <a:xfrm>
            <a:off x="4888704" y="202372"/>
            <a:ext cx="1664495" cy="477054"/>
          </a:xfrm>
          <a:prstGeom prst="rect">
            <a:avLst/>
          </a:prstGeom>
        </p:spPr>
        <p:txBody>
          <a:bodyPr wrap="none">
            <a:spAutoFit/>
          </a:bodyPr>
          <a:lstStyle/>
          <a:p>
            <a:r>
              <a:rPr lang="en-US" sz="2500" b="1" dirty="0"/>
              <a:t>X-Ray Tube</a:t>
            </a:r>
            <a:endParaRPr lang="ru-RU" sz="25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4442"/>
            <a:ext cx="6553200" cy="4076521"/>
          </a:xfrm>
          <a:prstGeom prst="rect">
            <a:avLst/>
          </a:prstGeom>
        </p:spPr>
      </p:pic>
      <p:sp>
        <p:nvSpPr>
          <p:cNvPr id="5" name="Прямоугольник 4"/>
          <p:cNvSpPr/>
          <p:nvPr/>
        </p:nvSpPr>
        <p:spPr>
          <a:xfrm>
            <a:off x="259987" y="5380672"/>
            <a:ext cx="6293212" cy="1477328"/>
          </a:xfrm>
          <a:prstGeom prst="rect">
            <a:avLst/>
          </a:prstGeom>
        </p:spPr>
        <p:txBody>
          <a:bodyPr wrap="square">
            <a:spAutoFit/>
          </a:bodyPr>
          <a:lstStyle/>
          <a:p>
            <a:pPr algn="just"/>
            <a:r>
              <a:rPr lang="ru-RU" b="1" i="1" dirty="0" err="1"/>
              <a:t>Simple</a:t>
            </a:r>
            <a:r>
              <a:rPr lang="ru-RU" b="1" i="1" dirty="0"/>
              <a:t> x-</a:t>
            </a:r>
            <a:r>
              <a:rPr lang="ru-RU" b="1" i="1" dirty="0" err="1"/>
              <a:t>ray</a:t>
            </a:r>
            <a:r>
              <a:rPr lang="ru-RU" b="1" i="1" dirty="0"/>
              <a:t> </a:t>
            </a:r>
            <a:r>
              <a:rPr lang="ru-RU" b="1" i="1" dirty="0" err="1"/>
              <a:t>tube</a:t>
            </a:r>
            <a:r>
              <a:rPr lang="ru-RU" i="1" dirty="0"/>
              <a:t>. </a:t>
            </a:r>
            <a:r>
              <a:rPr lang="ru-RU" i="1" dirty="0" err="1"/>
              <a:t>The</a:t>
            </a:r>
            <a:r>
              <a:rPr lang="ru-RU" i="1" dirty="0"/>
              <a:t> </a:t>
            </a:r>
            <a:r>
              <a:rPr lang="ru-RU" i="1" dirty="0" err="1"/>
              <a:t>anode</a:t>
            </a:r>
            <a:r>
              <a:rPr lang="ru-RU" i="1" dirty="0"/>
              <a:t> </a:t>
            </a:r>
            <a:r>
              <a:rPr lang="ru-RU" i="1" dirty="0" err="1"/>
              <a:t>is</a:t>
            </a:r>
            <a:r>
              <a:rPr lang="ru-RU" i="1" dirty="0"/>
              <a:t> </a:t>
            </a:r>
            <a:r>
              <a:rPr lang="ru-RU" i="1" dirty="0" err="1"/>
              <a:t>the</a:t>
            </a:r>
            <a:r>
              <a:rPr lang="ru-RU" i="1" dirty="0"/>
              <a:t> </a:t>
            </a:r>
            <a:r>
              <a:rPr lang="ru-RU" i="1" dirty="0" err="1"/>
              <a:t>positive</a:t>
            </a:r>
            <a:r>
              <a:rPr lang="ru-RU" i="1" dirty="0"/>
              <a:t> </a:t>
            </a:r>
            <a:r>
              <a:rPr lang="ru-RU" i="1" dirty="0" err="1"/>
              <a:t>end</a:t>
            </a:r>
            <a:r>
              <a:rPr lang="ru-RU" i="1" dirty="0"/>
              <a:t> </a:t>
            </a:r>
            <a:r>
              <a:rPr lang="ru-RU" i="1" dirty="0" err="1"/>
              <a:t>of</a:t>
            </a:r>
            <a:r>
              <a:rPr lang="ru-RU" i="1" dirty="0"/>
              <a:t> </a:t>
            </a:r>
            <a:r>
              <a:rPr lang="ru-RU" i="1" dirty="0" err="1"/>
              <a:t>the</a:t>
            </a:r>
            <a:r>
              <a:rPr lang="ru-RU" i="1" dirty="0"/>
              <a:t> </a:t>
            </a:r>
            <a:r>
              <a:rPr lang="ru-RU" i="1" dirty="0" err="1"/>
              <a:t>tube</a:t>
            </a:r>
            <a:r>
              <a:rPr lang="ru-RU" i="1" dirty="0"/>
              <a:t>; </a:t>
            </a:r>
            <a:r>
              <a:rPr lang="ru-RU" i="1" dirty="0" err="1"/>
              <a:t>the</a:t>
            </a:r>
            <a:r>
              <a:rPr lang="ru-RU" i="1" dirty="0"/>
              <a:t> </a:t>
            </a:r>
            <a:r>
              <a:rPr lang="ru-RU" i="1" dirty="0" err="1"/>
              <a:t>target</a:t>
            </a:r>
            <a:r>
              <a:rPr lang="ru-RU" i="1" dirty="0"/>
              <a:t> </a:t>
            </a:r>
            <a:r>
              <a:rPr lang="ru-RU" i="1" dirty="0" err="1"/>
              <a:t>is</a:t>
            </a:r>
            <a:r>
              <a:rPr lang="ru-RU" i="1" dirty="0"/>
              <a:t> </a:t>
            </a:r>
            <a:r>
              <a:rPr lang="ru-RU" i="1" dirty="0" err="1"/>
              <a:t>part</a:t>
            </a:r>
            <a:r>
              <a:rPr lang="ru-RU" i="1" dirty="0"/>
              <a:t> </a:t>
            </a:r>
            <a:r>
              <a:rPr lang="ru-RU" i="1" dirty="0" err="1"/>
              <a:t>of</a:t>
            </a:r>
            <a:r>
              <a:rPr lang="ru-RU" i="1" dirty="0"/>
              <a:t> </a:t>
            </a:r>
            <a:r>
              <a:rPr lang="ru-RU" i="1" dirty="0" err="1"/>
              <a:t>the</a:t>
            </a:r>
            <a:r>
              <a:rPr lang="ru-RU" i="1" dirty="0"/>
              <a:t> </a:t>
            </a:r>
            <a:r>
              <a:rPr lang="ru-RU" i="1" dirty="0" err="1"/>
              <a:t>anode</a:t>
            </a:r>
            <a:r>
              <a:rPr lang="ru-RU" i="1" dirty="0"/>
              <a:t>. </a:t>
            </a:r>
            <a:r>
              <a:rPr lang="ru-RU" i="1" dirty="0" err="1"/>
              <a:t>The</a:t>
            </a:r>
            <a:r>
              <a:rPr lang="ru-RU" i="1" dirty="0"/>
              <a:t> </a:t>
            </a:r>
            <a:r>
              <a:rPr lang="ru-RU" i="1" dirty="0" err="1"/>
              <a:t>cathode</a:t>
            </a:r>
            <a:r>
              <a:rPr lang="ru-RU" i="1" dirty="0"/>
              <a:t> </a:t>
            </a:r>
            <a:r>
              <a:rPr lang="ru-RU" i="1" dirty="0" err="1"/>
              <a:t>is</a:t>
            </a:r>
            <a:r>
              <a:rPr lang="ru-RU" i="1" dirty="0"/>
              <a:t> </a:t>
            </a:r>
            <a:r>
              <a:rPr lang="ru-RU" i="1" dirty="0" err="1"/>
              <a:t>the</a:t>
            </a:r>
            <a:r>
              <a:rPr lang="ru-RU" i="1" dirty="0"/>
              <a:t> </a:t>
            </a:r>
            <a:r>
              <a:rPr lang="ru-RU" i="1" dirty="0" err="1"/>
              <a:t>negative</a:t>
            </a:r>
            <a:r>
              <a:rPr lang="ru-RU" i="1" dirty="0"/>
              <a:t> </a:t>
            </a:r>
            <a:r>
              <a:rPr lang="ru-RU" i="1" dirty="0" err="1"/>
              <a:t>end</a:t>
            </a:r>
            <a:r>
              <a:rPr lang="ru-RU" i="1" dirty="0"/>
              <a:t> </a:t>
            </a:r>
            <a:r>
              <a:rPr lang="ru-RU" i="1" dirty="0" err="1"/>
              <a:t>of</a:t>
            </a:r>
            <a:r>
              <a:rPr lang="ru-RU" i="1" dirty="0"/>
              <a:t> </a:t>
            </a:r>
            <a:r>
              <a:rPr lang="ru-RU" i="1" dirty="0" err="1"/>
              <a:t>the</a:t>
            </a:r>
            <a:r>
              <a:rPr lang="ru-RU" i="1" dirty="0"/>
              <a:t> </a:t>
            </a:r>
            <a:r>
              <a:rPr lang="ru-RU" i="1" dirty="0" err="1"/>
              <a:t>tube</a:t>
            </a:r>
            <a:r>
              <a:rPr lang="ru-RU" i="1" dirty="0"/>
              <a:t>; </a:t>
            </a:r>
            <a:r>
              <a:rPr lang="ru-RU" i="1" dirty="0" err="1"/>
              <a:t>the</a:t>
            </a:r>
            <a:r>
              <a:rPr lang="ru-RU" i="1" dirty="0"/>
              <a:t> </a:t>
            </a:r>
            <a:r>
              <a:rPr lang="ru-RU" i="1" dirty="0" err="1"/>
              <a:t>filament</a:t>
            </a:r>
            <a:r>
              <a:rPr lang="ru-RU" i="1" dirty="0"/>
              <a:t> </a:t>
            </a:r>
            <a:r>
              <a:rPr lang="ru-RU" i="1" dirty="0" err="1"/>
              <a:t>is</a:t>
            </a:r>
            <a:r>
              <a:rPr lang="ru-RU" i="1" dirty="0"/>
              <a:t> </a:t>
            </a:r>
            <a:r>
              <a:rPr lang="ru-RU" i="1" dirty="0" err="1"/>
              <a:t>part</a:t>
            </a:r>
            <a:r>
              <a:rPr lang="ru-RU" i="1" dirty="0"/>
              <a:t> </a:t>
            </a:r>
            <a:r>
              <a:rPr lang="ru-RU" i="1" dirty="0" err="1"/>
              <a:t>of</a:t>
            </a:r>
            <a:r>
              <a:rPr lang="ru-RU" i="1" dirty="0"/>
              <a:t> </a:t>
            </a:r>
            <a:r>
              <a:rPr lang="ru-RU" i="1" dirty="0" err="1"/>
              <a:t>the</a:t>
            </a:r>
            <a:r>
              <a:rPr lang="ru-RU" i="1" dirty="0"/>
              <a:t> </a:t>
            </a:r>
            <a:r>
              <a:rPr lang="ru-RU" i="1" dirty="0" err="1"/>
              <a:t>cathode</a:t>
            </a:r>
            <a:r>
              <a:rPr lang="ru-RU" i="1" dirty="0"/>
              <a:t>.</a:t>
            </a:r>
            <a:r>
              <a:rPr lang="en-US" i="1" dirty="0"/>
              <a:t> The energy of the electron stream is converted at the anode into heat (&gt;99%) and x-rays (&lt;1%).</a:t>
            </a:r>
            <a:endParaRPr lang="ru-RU" i="1" dirty="0"/>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5585" y="1531480"/>
            <a:ext cx="2942664" cy="2236957"/>
          </a:xfrm>
          <a:prstGeom prst="rect">
            <a:avLst/>
          </a:prstGeom>
        </p:spPr>
      </p:pic>
      <p:cxnSp>
        <p:nvCxnSpPr>
          <p:cNvPr id="12" name="Скругленная соединительная линия 11"/>
          <p:cNvCxnSpPr>
            <a:stCxn id="15" idx="6"/>
          </p:cNvCxnSpPr>
          <p:nvPr/>
        </p:nvCxnSpPr>
        <p:spPr>
          <a:xfrm flipV="1">
            <a:off x="4502727" y="2464690"/>
            <a:ext cx="3702858" cy="756982"/>
          </a:xfrm>
          <a:prstGeom prst="curvedConnector3">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Овал 14"/>
          <p:cNvSpPr/>
          <p:nvPr/>
        </p:nvSpPr>
        <p:spPr>
          <a:xfrm>
            <a:off x="3297382" y="2674907"/>
            <a:ext cx="1205345" cy="109353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p:cNvSpPr/>
          <p:nvPr/>
        </p:nvSpPr>
        <p:spPr>
          <a:xfrm>
            <a:off x="6802581" y="4231155"/>
            <a:ext cx="5223164" cy="1754326"/>
          </a:xfrm>
          <a:prstGeom prst="rect">
            <a:avLst/>
          </a:prstGeom>
        </p:spPr>
        <p:txBody>
          <a:bodyPr wrap="square">
            <a:spAutoFit/>
          </a:bodyPr>
          <a:lstStyle/>
          <a:p>
            <a:r>
              <a:rPr lang="ru-RU" b="1" i="1" dirty="0" err="1"/>
              <a:t>Thermionic</a:t>
            </a:r>
            <a:r>
              <a:rPr lang="ru-RU" b="1" i="1" dirty="0"/>
              <a:t> </a:t>
            </a:r>
            <a:r>
              <a:rPr lang="ru-RU" b="1" i="1" dirty="0" err="1"/>
              <a:t>emission</a:t>
            </a:r>
            <a:r>
              <a:rPr lang="ru-RU" b="1" i="1" dirty="0"/>
              <a:t>. </a:t>
            </a:r>
            <a:r>
              <a:rPr lang="ru-RU" i="1" dirty="0" err="1"/>
              <a:t>As</a:t>
            </a:r>
            <a:r>
              <a:rPr lang="ru-RU" i="1" dirty="0"/>
              <a:t> </a:t>
            </a:r>
            <a:r>
              <a:rPr lang="ru-RU" i="1" dirty="0" err="1"/>
              <a:t>tungsten</a:t>
            </a:r>
            <a:r>
              <a:rPr lang="ru-RU" i="1" dirty="0"/>
              <a:t> </a:t>
            </a:r>
            <a:r>
              <a:rPr lang="ru-RU" i="1" dirty="0" err="1"/>
              <a:t>is</a:t>
            </a:r>
            <a:r>
              <a:rPr lang="ru-RU" i="1" dirty="0"/>
              <a:t> </a:t>
            </a:r>
            <a:r>
              <a:rPr lang="ru-RU" i="1" dirty="0" err="1"/>
              <a:t>heated</a:t>
            </a:r>
            <a:r>
              <a:rPr lang="ru-RU" i="1" dirty="0"/>
              <a:t>, </a:t>
            </a:r>
            <a:r>
              <a:rPr lang="ru-RU" i="1" dirty="0" err="1"/>
              <a:t>electrons</a:t>
            </a:r>
            <a:r>
              <a:rPr lang="ru-RU" i="1" dirty="0"/>
              <a:t> </a:t>
            </a:r>
            <a:r>
              <a:rPr lang="ru-RU" i="1" dirty="0" err="1"/>
              <a:t>in</a:t>
            </a:r>
            <a:r>
              <a:rPr lang="ru-RU" i="1" dirty="0"/>
              <a:t> </a:t>
            </a:r>
            <a:r>
              <a:rPr lang="ru-RU" i="1" dirty="0" err="1"/>
              <a:t>the</a:t>
            </a:r>
            <a:r>
              <a:rPr lang="ru-RU" i="1" dirty="0"/>
              <a:t> </a:t>
            </a:r>
            <a:r>
              <a:rPr lang="ru-RU" i="1" dirty="0" err="1"/>
              <a:t>tungsten</a:t>
            </a:r>
            <a:r>
              <a:rPr lang="ru-RU" i="1" dirty="0"/>
              <a:t> </a:t>
            </a:r>
            <a:r>
              <a:rPr lang="ru-RU" i="1" dirty="0" err="1"/>
              <a:t>atom’s</a:t>
            </a:r>
            <a:r>
              <a:rPr lang="ru-RU" i="1" dirty="0"/>
              <a:t> </a:t>
            </a:r>
            <a:r>
              <a:rPr lang="ru-RU" i="1" dirty="0" err="1"/>
              <a:t>orbits</a:t>
            </a:r>
            <a:r>
              <a:rPr lang="ru-RU" i="1" dirty="0"/>
              <a:t> </a:t>
            </a:r>
            <a:r>
              <a:rPr lang="ru-RU" i="1" dirty="0" err="1"/>
              <a:t>spin</a:t>
            </a:r>
            <a:r>
              <a:rPr lang="ru-RU" i="1" dirty="0"/>
              <a:t> </a:t>
            </a:r>
            <a:r>
              <a:rPr lang="ru-RU" i="1" dirty="0" err="1"/>
              <a:t>faster</a:t>
            </a:r>
            <a:r>
              <a:rPr lang="ru-RU" i="1" dirty="0"/>
              <a:t>, </a:t>
            </a:r>
            <a:r>
              <a:rPr lang="ru-RU" i="1" dirty="0" err="1"/>
              <a:t>moving</a:t>
            </a:r>
            <a:r>
              <a:rPr lang="ru-RU" i="1" dirty="0"/>
              <a:t> </a:t>
            </a:r>
            <a:r>
              <a:rPr lang="ru-RU" i="1" dirty="0" err="1"/>
              <a:t>farther</a:t>
            </a:r>
            <a:r>
              <a:rPr lang="ru-RU" i="1" dirty="0"/>
              <a:t> </a:t>
            </a:r>
            <a:r>
              <a:rPr lang="ru-RU" i="1" dirty="0" err="1"/>
              <a:t>from</a:t>
            </a:r>
            <a:r>
              <a:rPr lang="ru-RU" i="1" dirty="0"/>
              <a:t> </a:t>
            </a:r>
            <a:r>
              <a:rPr lang="ru-RU" i="1" dirty="0" err="1"/>
              <a:t>the</a:t>
            </a:r>
            <a:r>
              <a:rPr lang="ru-RU" i="1" dirty="0"/>
              <a:t> </a:t>
            </a:r>
            <a:r>
              <a:rPr lang="ru-RU" i="1" dirty="0" err="1"/>
              <a:t>nucleus</a:t>
            </a:r>
            <a:r>
              <a:rPr lang="ru-RU" i="1" dirty="0"/>
              <a:t>. </a:t>
            </a:r>
            <a:r>
              <a:rPr lang="ru-RU" i="1" dirty="0" err="1"/>
              <a:t>Electrons</a:t>
            </a:r>
            <a:r>
              <a:rPr lang="ru-RU" i="1" dirty="0"/>
              <a:t> </a:t>
            </a:r>
            <a:r>
              <a:rPr lang="ru-RU" i="1" dirty="0" err="1"/>
              <a:t>in</a:t>
            </a:r>
            <a:r>
              <a:rPr lang="ru-RU" i="1" dirty="0"/>
              <a:t> </a:t>
            </a:r>
            <a:r>
              <a:rPr lang="ru-RU" i="1" dirty="0" err="1"/>
              <a:t>outer</a:t>
            </a:r>
            <a:r>
              <a:rPr lang="ru-RU" i="1" dirty="0"/>
              <a:t> </a:t>
            </a:r>
            <a:r>
              <a:rPr lang="ru-RU" i="1" dirty="0" err="1"/>
              <a:t>orbits</a:t>
            </a:r>
            <a:r>
              <a:rPr lang="ru-RU" i="1" dirty="0"/>
              <a:t> </a:t>
            </a:r>
            <a:r>
              <a:rPr lang="ru-RU" i="1" dirty="0" err="1"/>
              <a:t>are</a:t>
            </a:r>
            <a:r>
              <a:rPr lang="ru-RU" i="1" dirty="0"/>
              <a:t> </a:t>
            </a:r>
            <a:r>
              <a:rPr lang="ru-RU" i="1" dirty="0" err="1"/>
              <a:t>flung</a:t>
            </a:r>
            <a:r>
              <a:rPr lang="ru-RU" i="1" dirty="0"/>
              <a:t> </a:t>
            </a:r>
            <a:r>
              <a:rPr lang="ru-RU" i="1" dirty="0" err="1"/>
              <a:t>out</a:t>
            </a:r>
            <a:r>
              <a:rPr lang="ru-RU" i="1" dirty="0"/>
              <a:t> </a:t>
            </a:r>
            <a:r>
              <a:rPr lang="ru-RU" i="1" dirty="0" err="1"/>
              <a:t>of</a:t>
            </a:r>
            <a:r>
              <a:rPr lang="ru-RU" i="1" dirty="0"/>
              <a:t> </a:t>
            </a:r>
            <a:r>
              <a:rPr lang="ru-RU" i="1" dirty="0" err="1"/>
              <a:t>the</a:t>
            </a:r>
            <a:r>
              <a:rPr lang="ru-RU" i="1" dirty="0"/>
              <a:t> </a:t>
            </a:r>
            <a:r>
              <a:rPr lang="ru-RU" i="1" dirty="0" err="1"/>
              <a:t>atom</a:t>
            </a:r>
            <a:r>
              <a:rPr lang="ru-RU" i="1" dirty="0"/>
              <a:t>, </a:t>
            </a:r>
            <a:r>
              <a:rPr lang="ru-RU" i="1" dirty="0" err="1"/>
              <a:t>forming</a:t>
            </a:r>
            <a:r>
              <a:rPr lang="ru-RU" i="1" dirty="0"/>
              <a:t> </a:t>
            </a:r>
            <a:r>
              <a:rPr lang="ru-RU" i="1" dirty="0" err="1"/>
              <a:t>an</a:t>
            </a:r>
            <a:r>
              <a:rPr lang="ru-RU" i="1" dirty="0"/>
              <a:t> “</a:t>
            </a:r>
            <a:r>
              <a:rPr lang="ru-RU" i="1" dirty="0" err="1"/>
              <a:t>electron</a:t>
            </a:r>
            <a:r>
              <a:rPr lang="ru-RU" i="1" dirty="0"/>
              <a:t> </a:t>
            </a:r>
            <a:r>
              <a:rPr lang="ru-RU" i="1" dirty="0" err="1"/>
              <a:t>cloud</a:t>
            </a:r>
            <a:r>
              <a:rPr lang="ru-RU" i="1" dirty="0"/>
              <a:t>” </a:t>
            </a:r>
            <a:r>
              <a:rPr lang="ru-RU" i="1" dirty="0" err="1"/>
              <a:t>or</a:t>
            </a:r>
            <a:r>
              <a:rPr lang="ru-RU" i="1" dirty="0"/>
              <a:t> </a:t>
            </a:r>
            <a:r>
              <a:rPr lang="ru-RU" i="1" dirty="0" err="1"/>
              <a:t>space</a:t>
            </a:r>
            <a:r>
              <a:rPr lang="ru-RU" i="1" dirty="0"/>
              <a:t> </a:t>
            </a:r>
            <a:r>
              <a:rPr lang="ru-RU" i="1" dirty="0" err="1"/>
              <a:t>charge</a:t>
            </a:r>
            <a:r>
              <a:rPr lang="ru-RU" i="1" dirty="0"/>
              <a:t>. </a:t>
            </a:r>
            <a:r>
              <a:rPr lang="ru-RU" i="1" dirty="0" err="1"/>
              <a:t>The</a:t>
            </a:r>
            <a:r>
              <a:rPr lang="ru-RU" i="1" dirty="0"/>
              <a:t> </a:t>
            </a:r>
            <a:r>
              <a:rPr lang="ru-RU" i="1" dirty="0" err="1"/>
              <a:t>space</a:t>
            </a:r>
            <a:r>
              <a:rPr lang="ru-RU" i="1" dirty="0"/>
              <a:t> </a:t>
            </a:r>
            <a:r>
              <a:rPr lang="ru-RU" i="1" dirty="0" err="1"/>
              <a:t>charge</a:t>
            </a:r>
            <a:r>
              <a:rPr lang="ru-RU" i="1" dirty="0"/>
              <a:t> </a:t>
            </a:r>
            <a:r>
              <a:rPr lang="ru-RU" i="1" dirty="0" err="1"/>
              <a:t>provides</a:t>
            </a:r>
            <a:r>
              <a:rPr lang="ru-RU" i="1" dirty="0"/>
              <a:t> </a:t>
            </a:r>
            <a:r>
              <a:rPr lang="ru-RU" i="1" dirty="0" err="1"/>
              <a:t>the</a:t>
            </a:r>
            <a:r>
              <a:rPr lang="ru-RU" i="1" dirty="0"/>
              <a:t> </a:t>
            </a:r>
            <a:r>
              <a:rPr lang="ru-RU" i="1" dirty="0" err="1"/>
              <a:t>electron</a:t>
            </a:r>
            <a:r>
              <a:rPr lang="ru-RU" i="1" dirty="0"/>
              <a:t> </a:t>
            </a:r>
            <a:r>
              <a:rPr lang="ru-RU" i="1" dirty="0" err="1"/>
              <a:t>source</a:t>
            </a:r>
            <a:r>
              <a:rPr lang="ru-RU" i="1" dirty="0"/>
              <a:t> </a:t>
            </a:r>
            <a:r>
              <a:rPr lang="ru-RU" i="1" dirty="0" err="1"/>
              <a:t>for</a:t>
            </a:r>
            <a:r>
              <a:rPr lang="ru-RU" i="1" dirty="0"/>
              <a:t> x-</a:t>
            </a:r>
            <a:r>
              <a:rPr lang="ru-RU" i="1" dirty="0" err="1"/>
              <a:t>ray</a:t>
            </a:r>
            <a:r>
              <a:rPr lang="ru-RU" i="1" dirty="0"/>
              <a:t> </a:t>
            </a:r>
            <a:r>
              <a:rPr lang="ru-RU" i="1" dirty="0" err="1"/>
              <a:t>production</a:t>
            </a:r>
            <a:r>
              <a:rPr lang="ru-RU" i="1" dirty="0"/>
              <a:t>.</a:t>
            </a:r>
          </a:p>
        </p:txBody>
      </p:sp>
    </p:spTree>
    <p:extLst>
      <p:ext uri="{BB962C8B-B14F-4D97-AF65-F5344CB8AC3E}">
        <p14:creationId xmlns:p14="http://schemas.microsoft.com/office/powerpoint/2010/main" val="135659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999541" y="210028"/>
            <a:ext cx="1664495" cy="477054"/>
          </a:xfrm>
          <a:prstGeom prst="rect">
            <a:avLst/>
          </a:prstGeom>
        </p:spPr>
        <p:txBody>
          <a:bodyPr wrap="none">
            <a:spAutoFit/>
          </a:bodyPr>
          <a:lstStyle/>
          <a:p>
            <a:r>
              <a:rPr lang="en-US" sz="2500" b="1" dirty="0"/>
              <a:t>X-Ray Tube</a:t>
            </a:r>
            <a:endParaRPr lang="ru-RU" sz="25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904" y="1121419"/>
            <a:ext cx="10879931" cy="5556472"/>
          </a:xfrm>
          <a:prstGeom prst="rect">
            <a:avLst/>
          </a:prstGeom>
        </p:spPr>
      </p:pic>
      <p:sp>
        <p:nvSpPr>
          <p:cNvPr id="5" name="Rectangle 6"/>
          <p:cNvSpPr>
            <a:spLocks noChangeArrowheads="1"/>
          </p:cNvSpPr>
          <p:nvPr/>
        </p:nvSpPr>
        <p:spPr bwMode="auto">
          <a:xfrm flipV="1">
            <a:off x="0" y="795744"/>
            <a:ext cx="12192000" cy="45719"/>
          </a:xfrm>
          <a:prstGeom prst="rect">
            <a:avLst/>
          </a:prstGeom>
          <a:solidFill>
            <a:srgbClr val="000000"/>
          </a:solidFill>
          <a:ln w="9525">
            <a:solidFill>
              <a:schemeClr val="tx1"/>
            </a:solidFill>
            <a:miter lim="800000"/>
          </a:ln>
        </p:spPr>
        <p:txBody>
          <a:bodyPr wrap="square" anchor="ctr">
            <a:spAutoFit/>
          </a:bodyPr>
          <a:lstStyle/>
          <a:p>
            <a:endParaRPr lang="ru-RU"/>
          </a:p>
        </p:txBody>
      </p:sp>
    </p:spTree>
    <p:extLst>
      <p:ext uri="{BB962C8B-B14F-4D97-AF65-F5344CB8AC3E}">
        <p14:creationId xmlns:p14="http://schemas.microsoft.com/office/powerpoint/2010/main" val="2321153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896113" y="3653935"/>
            <a:ext cx="3546764" cy="1427019"/>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8837248" y="4316218"/>
            <a:ext cx="1664495" cy="477054"/>
          </a:xfrm>
          <a:prstGeom prst="rect">
            <a:avLst/>
          </a:prstGeom>
        </p:spPr>
        <p:txBody>
          <a:bodyPr wrap="none">
            <a:spAutoFit/>
          </a:bodyPr>
          <a:lstStyle/>
          <a:p>
            <a:r>
              <a:rPr lang="en-US" sz="2500" b="1" dirty="0"/>
              <a:t>X-Ray Tube</a:t>
            </a:r>
            <a:endParaRPr lang="ru-RU" sz="25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473" y="23633"/>
            <a:ext cx="5386600" cy="6614744"/>
          </a:xfrm>
          <a:prstGeom prst="rect">
            <a:avLst/>
          </a:prstGeom>
        </p:spPr>
      </p:pic>
      <p:sp>
        <p:nvSpPr>
          <p:cNvPr id="6" name="TextBox 5"/>
          <p:cNvSpPr txBox="1"/>
          <p:nvPr/>
        </p:nvSpPr>
        <p:spPr>
          <a:xfrm>
            <a:off x="8883897" y="3890391"/>
            <a:ext cx="1571199" cy="477054"/>
          </a:xfrm>
          <a:prstGeom prst="rect">
            <a:avLst/>
          </a:prstGeom>
          <a:noFill/>
        </p:spPr>
        <p:txBody>
          <a:bodyPr wrap="none" rtlCol="0">
            <a:spAutoFit/>
          </a:bodyPr>
          <a:lstStyle/>
          <a:p>
            <a:r>
              <a:rPr lang="en-US" sz="2500" b="1" dirty="0"/>
              <a:t>Dual focus</a:t>
            </a:r>
            <a:endParaRPr lang="ru-RU" sz="2500" b="1" dirty="0"/>
          </a:p>
        </p:txBody>
      </p:sp>
      <p:cxnSp>
        <p:nvCxnSpPr>
          <p:cNvPr id="10" name="Прямая со стрелкой 9"/>
          <p:cNvCxnSpPr>
            <a:stCxn id="5" idx="1"/>
          </p:cNvCxnSpPr>
          <p:nvPr/>
        </p:nvCxnSpPr>
        <p:spPr>
          <a:xfrm flipH="1">
            <a:off x="4862945" y="4367445"/>
            <a:ext cx="3033168" cy="164542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5137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29001" y="604116"/>
            <a:ext cx="6785640" cy="630942"/>
          </a:xfrm>
          <a:prstGeom prst="rect">
            <a:avLst/>
          </a:prstGeom>
        </p:spPr>
        <p:txBody>
          <a:bodyPr wrap="none">
            <a:spAutoFit/>
          </a:bodyPr>
          <a:lstStyle/>
          <a:p>
            <a:r>
              <a:rPr lang="ru-RU" sz="3500" b="1" dirty="0" err="1"/>
              <a:t>The</a:t>
            </a:r>
            <a:r>
              <a:rPr lang="ru-RU" sz="3500" b="1" dirty="0"/>
              <a:t> </a:t>
            </a:r>
            <a:r>
              <a:rPr lang="ru-RU" sz="3500" b="1" dirty="0" err="1"/>
              <a:t>basic</a:t>
            </a:r>
            <a:r>
              <a:rPr lang="ru-RU" sz="3500" b="1" dirty="0"/>
              <a:t> </a:t>
            </a:r>
            <a:r>
              <a:rPr lang="ru-RU" sz="3500" b="1" dirty="0" err="1"/>
              <a:t>methods</a:t>
            </a:r>
            <a:r>
              <a:rPr lang="ru-RU" sz="3500" b="1" dirty="0"/>
              <a:t> </a:t>
            </a:r>
            <a:r>
              <a:rPr lang="ru-RU" sz="3500" b="1" dirty="0" err="1"/>
              <a:t>of</a:t>
            </a:r>
            <a:r>
              <a:rPr lang="ru-RU" sz="3500" b="1" dirty="0"/>
              <a:t> X-</a:t>
            </a:r>
            <a:r>
              <a:rPr lang="ru-RU" sz="3500" b="1" dirty="0" err="1"/>
              <a:t>ray</a:t>
            </a:r>
            <a:r>
              <a:rPr lang="ru-RU" sz="3500" b="1" dirty="0"/>
              <a:t> </a:t>
            </a:r>
            <a:r>
              <a:rPr lang="ru-RU" sz="3500" b="1" dirty="0" err="1"/>
              <a:t>imaging</a:t>
            </a:r>
            <a:endParaRPr lang="ru-RU" sz="3500" b="1" dirty="0"/>
          </a:p>
        </p:txBody>
      </p:sp>
      <p:sp>
        <p:nvSpPr>
          <p:cNvPr id="4" name="TextBox 3"/>
          <p:cNvSpPr txBox="1"/>
          <p:nvPr/>
        </p:nvSpPr>
        <p:spPr>
          <a:xfrm>
            <a:off x="1143480" y="1542504"/>
            <a:ext cx="6386946" cy="1477328"/>
          </a:xfrm>
          <a:prstGeom prst="rect">
            <a:avLst/>
          </a:prstGeom>
          <a:noFill/>
        </p:spPr>
        <p:txBody>
          <a:bodyPr wrap="square" rtlCol="0">
            <a:spAutoFit/>
          </a:bodyPr>
          <a:lstStyle/>
          <a:p>
            <a:pPr marL="342900" indent="-342900">
              <a:buFont typeface="Arial" panose="020B0604020202020204" pitchFamily="34" charset="0"/>
              <a:buChar char="•"/>
            </a:pPr>
            <a:r>
              <a:rPr lang="en-US" sz="3000" dirty="0"/>
              <a:t>Fluoroscopy (</a:t>
            </a:r>
            <a:r>
              <a:rPr lang="en-US" sz="3000" dirty="0" err="1"/>
              <a:t>roentgenoscopy</a:t>
            </a:r>
            <a:r>
              <a:rPr lang="en-US" sz="3000" dirty="0"/>
              <a:t>)</a:t>
            </a:r>
          </a:p>
          <a:p>
            <a:pPr marL="342900" indent="-342900">
              <a:buFont typeface="Arial" panose="020B0604020202020204" pitchFamily="34" charset="0"/>
              <a:buChar char="•"/>
            </a:pPr>
            <a:r>
              <a:rPr lang="en-US" sz="3000" dirty="0" err="1"/>
              <a:t>Roentgenography</a:t>
            </a:r>
            <a:endParaRPr lang="en-US" sz="3000" dirty="0"/>
          </a:p>
          <a:p>
            <a:pPr marL="342900" indent="-342900">
              <a:buFont typeface="Arial" panose="020B0604020202020204" pitchFamily="34" charset="0"/>
              <a:buChar char="•"/>
            </a:pPr>
            <a:r>
              <a:rPr lang="en-US" sz="3000" dirty="0"/>
              <a:t>Fluorography</a:t>
            </a:r>
            <a:endParaRPr lang="ru-RU" sz="3000" dirty="0"/>
          </a:p>
        </p:txBody>
      </p:sp>
      <p:sp>
        <p:nvSpPr>
          <p:cNvPr id="5" name="Прямоугольник 4"/>
          <p:cNvSpPr/>
          <p:nvPr/>
        </p:nvSpPr>
        <p:spPr>
          <a:xfrm>
            <a:off x="3429001" y="3493441"/>
            <a:ext cx="7101431" cy="630942"/>
          </a:xfrm>
          <a:prstGeom prst="rect">
            <a:avLst/>
          </a:prstGeom>
        </p:spPr>
        <p:txBody>
          <a:bodyPr wrap="none">
            <a:spAutoFit/>
          </a:bodyPr>
          <a:lstStyle/>
          <a:p>
            <a:r>
              <a:rPr lang="en-US" sz="3500" b="1" dirty="0"/>
              <a:t>Additional </a:t>
            </a:r>
            <a:r>
              <a:rPr lang="ru-RU" sz="3500" b="1" dirty="0"/>
              <a:t> </a:t>
            </a:r>
            <a:r>
              <a:rPr lang="ru-RU" sz="3500" b="1" dirty="0" err="1"/>
              <a:t>methods</a:t>
            </a:r>
            <a:r>
              <a:rPr lang="ru-RU" sz="3500" b="1" dirty="0"/>
              <a:t> </a:t>
            </a:r>
            <a:r>
              <a:rPr lang="ru-RU" sz="3500" b="1" dirty="0" err="1"/>
              <a:t>of</a:t>
            </a:r>
            <a:r>
              <a:rPr lang="ru-RU" sz="3500" b="1" dirty="0"/>
              <a:t> X-</a:t>
            </a:r>
            <a:r>
              <a:rPr lang="ru-RU" sz="3500" b="1" dirty="0" err="1"/>
              <a:t>ray</a:t>
            </a:r>
            <a:r>
              <a:rPr lang="ru-RU" sz="3500" b="1" dirty="0"/>
              <a:t> </a:t>
            </a:r>
            <a:r>
              <a:rPr lang="ru-RU" sz="3500" b="1" dirty="0" err="1"/>
              <a:t>imaging</a:t>
            </a:r>
            <a:endParaRPr lang="ru-RU" sz="3500" b="1" dirty="0"/>
          </a:p>
        </p:txBody>
      </p:sp>
      <p:sp>
        <p:nvSpPr>
          <p:cNvPr id="6" name="Прямоугольник 5"/>
          <p:cNvSpPr/>
          <p:nvPr/>
        </p:nvSpPr>
        <p:spPr>
          <a:xfrm>
            <a:off x="1143480" y="4597992"/>
            <a:ext cx="10442026" cy="1477328"/>
          </a:xfrm>
          <a:prstGeom prst="rect">
            <a:avLst/>
          </a:prstGeom>
        </p:spPr>
        <p:txBody>
          <a:bodyPr wrap="none">
            <a:spAutoFit/>
          </a:bodyPr>
          <a:lstStyle/>
          <a:p>
            <a:pPr marL="457200" indent="-457200">
              <a:buFont typeface="Arial" panose="020B0604020202020204" pitchFamily="34" charset="0"/>
              <a:buChar char="•"/>
            </a:pPr>
            <a:r>
              <a:rPr lang="ru-RU" sz="3000" dirty="0" err="1"/>
              <a:t>Tomography</a:t>
            </a:r>
            <a:r>
              <a:rPr lang="en-US" sz="3000" dirty="0"/>
              <a:t> (X-ray linear tomography, Computed tomography)</a:t>
            </a:r>
          </a:p>
          <a:p>
            <a:pPr marL="457200" indent="-457200">
              <a:buFont typeface="Arial" panose="020B0604020202020204" pitchFamily="34" charset="0"/>
              <a:buChar char="•"/>
            </a:pPr>
            <a:r>
              <a:rPr lang="en-US" sz="3000" dirty="0"/>
              <a:t>Angiography</a:t>
            </a:r>
          </a:p>
          <a:p>
            <a:pPr marL="457200" indent="-457200">
              <a:buFont typeface="Arial" panose="020B0604020202020204" pitchFamily="34" charset="0"/>
              <a:buChar char="•"/>
            </a:pPr>
            <a:r>
              <a:rPr lang="en-US" sz="3000" dirty="0" err="1"/>
              <a:t>Funcional</a:t>
            </a:r>
            <a:r>
              <a:rPr lang="en-US" sz="3000" dirty="0"/>
              <a:t> </a:t>
            </a:r>
            <a:r>
              <a:rPr lang="en-US" sz="3000" dirty="0" err="1"/>
              <a:t>Roentgenography</a:t>
            </a:r>
            <a:endParaRPr lang="ru-RU" sz="3000" dirty="0"/>
          </a:p>
        </p:txBody>
      </p:sp>
    </p:spTree>
    <p:extLst>
      <p:ext uri="{BB962C8B-B14F-4D97-AF65-F5344CB8AC3E}">
        <p14:creationId xmlns:p14="http://schemas.microsoft.com/office/powerpoint/2010/main" val="13295481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16183" y="445808"/>
            <a:ext cx="10252362" cy="1708160"/>
          </a:xfrm>
          <a:prstGeom prst="rect">
            <a:avLst/>
          </a:prstGeom>
        </p:spPr>
        <p:txBody>
          <a:bodyPr wrap="square">
            <a:spAutoFit/>
          </a:bodyPr>
          <a:lstStyle/>
          <a:p>
            <a:r>
              <a:rPr lang="ru-RU" sz="3500" b="1" dirty="0" err="1"/>
              <a:t>An</a:t>
            </a:r>
            <a:r>
              <a:rPr lang="ru-RU" sz="3500" b="1" dirty="0"/>
              <a:t> X-</a:t>
            </a:r>
            <a:r>
              <a:rPr lang="ru-RU" sz="3500" b="1" dirty="0" err="1"/>
              <a:t>ray</a:t>
            </a:r>
            <a:r>
              <a:rPr lang="ru-RU" sz="3500" b="1" dirty="0"/>
              <a:t> </a:t>
            </a:r>
            <a:r>
              <a:rPr lang="ru-RU" sz="3500" b="1" dirty="0" err="1"/>
              <a:t>image</a:t>
            </a:r>
            <a:r>
              <a:rPr lang="ru-RU" sz="3500" b="1" dirty="0"/>
              <a:t> </a:t>
            </a:r>
            <a:r>
              <a:rPr lang="ru-RU" sz="3500" dirty="0" err="1"/>
              <a:t>is</a:t>
            </a:r>
            <a:r>
              <a:rPr lang="ru-RU" sz="3500" dirty="0"/>
              <a:t> </a:t>
            </a:r>
            <a:r>
              <a:rPr lang="ru-RU" sz="3500" dirty="0" err="1"/>
              <a:t>an</a:t>
            </a:r>
            <a:r>
              <a:rPr lang="ru-RU" sz="3500" dirty="0"/>
              <a:t> </a:t>
            </a:r>
            <a:r>
              <a:rPr lang="ru-RU" sz="3500" dirty="0" err="1"/>
              <a:t>object's</a:t>
            </a:r>
            <a:r>
              <a:rPr lang="ru-RU" sz="3500" dirty="0"/>
              <a:t> </a:t>
            </a:r>
            <a:r>
              <a:rPr lang="ru-RU" sz="3500" dirty="0" err="1"/>
              <a:t>model</a:t>
            </a:r>
            <a:r>
              <a:rPr lang="ru-RU" sz="3500" dirty="0"/>
              <a:t> </a:t>
            </a:r>
            <a:r>
              <a:rPr lang="ru-RU" sz="3500" dirty="0" err="1"/>
              <a:t>which</a:t>
            </a:r>
            <a:r>
              <a:rPr lang="ru-RU" sz="3500" dirty="0"/>
              <a:t> </a:t>
            </a:r>
            <a:r>
              <a:rPr lang="ru-RU" sz="3500" dirty="0" err="1"/>
              <a:t>gives</a:t>
            </a:r>
            <a:r>
              <a:rPr lang="ru-RU" sz="3500" dirty="0"/>
              <a:t> </a:t>
            </a:r>
            <a:r>
              <a:rPr lang="ru-RU" sz="3500" dirty="0" err="1"/>
              <a:t>the</a:t>
            </a:r>
            <a:r>
              <a:rPr lang="ru-RU" sz="3500" dirty="0"/>
              <a:t> </a:t>
            </a:r>
            <a:r>
              <a:rPr lang="ru-RU" sz="3500" dirty="0" err="1"/>
              <a:t>true</a:t>
            </a:r>
            <a:r>
              <a:rPr lang="ru-RU" sz="3500" dirty="0"/>
              <a:t> </a:t>
            </a:r>
            <a:r>
              <a:rPr lang="ru-RU" sz="3500" dirty="0" err="1"/>
              <a:t>idea</a:t>
            </a:r>
            <a:r>
              <a:rPr lang="ru-RU" sz="3500" dirty="0"/>
              <a:t> </a:t>
            </a:r>
            <a:r>
              <a:rPr lang="ru-RU" sz="3500" dirty="0" err="1"/>
              <a:t>of</a:t>
            </a:r>
            <a:r>
              <a:rPr lang="ru-RU" sz="3500" dirty="0"/>
              <a:t> </a:t>
            </a:r>
            <a:r>
              <a:rPr lang="ru-RU" sz="3500" dirty="0" err="1"/>
              <a:t>the</a:t>
            </a:r>
            <a:r>
              <a:rPr lang="ru-RU" sz="3500" dirty="0"/>
              <a:t> </a:t>
            </a:r>
            <a:r>
              <a:rPr lang="ru-RU" sz="3500" dirty="0" err="1"/>
              <a:t>localization</a:t>
            </a:r>
            <a:r>
              <a:rPr lang="ru-RU" sz="3500" dirty="0"/>
              <a:t>, </a:t>
            </a:r>
            <a:r>
              <a:rPr lang="ru-RU" sz="3500" dirty="0" err="1"/>
              <a:t>form</a:t>
            </a:r>
            <a:r>
              <a:rPr lang="ru-RU" sz="3500" dirty="0"/>
              <a:t>, </a:t>
            </a:r>
            <a:r>
              <a:rPr lang="ru-RU" sz="3500" dirty="0" err="1"/>
              <a:t>sizes</a:t>
            </a:r>
            <a:r>
              <a:rPr lang="ru-RU" sz="3500" dirty="0"/>
              <a:t>, </a:t>
            </a:r>
            <a:r>
              <a:rPr lang="ru-RU" sz="3500" dirty="0" err="1"/>
              <a:t>structure</a:t>
            </a:r>
            <a:r>
              <a:rPr lang="ru-RU" sz="3500" dirty="0"/>
              <a:t> </a:t>
            </a:r>
            <a:r>
              <a:rPr lang="ru-RU" sz="3500" dirty="0" err="1"/>
              <a:t>and</a:t>
            </a:r>
            <a:r>
              <a:rPr lang="ru-RU" sz="3500" dirty="0"/>
              <a:t>, </a:t>
            </a:r>
            <a:r>
              <a:rPr lang="ru-RU" sz="3500" dirty="0" err="1"/>
              <a:t>in</a:t>
            </a:r>
            <a:r>
              <a:rPr lang="ru-RU" sz="3500" dirty="0"/>
              <a:t> </a:t>
            </a:r>
            <a:r>
              <a:rPr lang="ru-RU" sz="3500" dirty="0" err="1"/>
              <a:t>some</a:t>
            </a:r>
            <a:r>
              <a:rPr lang="ru-RU" sz="3500" dirty="0"/>
              <a:t> </a:t>
            </a:r>
            <a:r>
              <a:rPr lang="ru-RU" sz="3500" dirty="0" err="1"/>
              <a:t>cases</a:t>
            </a:r>
            <a:r>
              <a:rPr lang="ru-RU" sz="3500" dirty="0"/>
              <a:t>, </a:t>
            </a:r>
            <a:r>
              <a:rPr lang="ru-RU" sz="3500" dirty="0" err="1"/>
              <a:t>function</a:t>
            </a:r>
            <a:r>
              <a:rPr lang="ru-RU" sz="3500" dirty="0"/>
              <a:t> </a:t>
            </a:r>
            <a:r>
              <a:rPr lang="ru-RU" sz="3500" dirty="0" err="1"/>
              <a:t>of</a:t>
            </a:r>
            <a:r>
              <a:rPr lang="ru-RU" sz="3500" dirty="0"/>
              <a:t> </a:t>
            </a:r>
            <a:r>
              <a:rPr lang="ru-RU" sz="3500" dirty="0" err="1"/>
              <a:t>human</a:t>
            </a:r>
            <a:r>
              <a:rPr lang="ru-RU" sz="3500" dirty="0"/>
              <a:t> </a:t>
            </a:r>
            <a:r>
              <a:rPr lang="ru-RU" sz="3500" dirty="0" err="1"/>
              <a:t>organs</a:t>
            </a:r>
            <a:r>
              <a:rPr lang="ru-RU" sz="3500" dirty="0"/>
              <a:t> </a:t>
            </a:r>
            <a:r>
              <a:rPr lang="ru-RU" sz="3500" dirty="0" err="1"/>
              <a:t>and</a:t>
            </a:r>
            <a:r>
              <a:rPr lang="ru-RU" sz="3500" dirty="0"/>
              <a:t> </a:t>
            </a:r>
            <a:r>
              <a:rPr lang="ru-RU" sz="3500" dirty="0" err="1"/>
              <a:t>systems</a:t>
            </a:r>
            <a:r>
              <a:rPr lang="ru-RU" sz="3500" dirty="0"/>
              <a:t>.</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3727" y="2153968"/>
            <a:ext cx="7197655" cy="4279018"/>
          </a:xfrm>
          <a:prstGeom prst="rect">
            <a:avLst/>
          </a:prstGeom>
        </p:spPr>
      </p:pic>
    </p:spTree>
    <p:extLst>
      <p:ext uri="{BB962C8B-B14F-4D97-AF65-F5344CB8AC3E}">
        <p14:creationId xmlns:p14="http://schemas.microsoft.com/office/powerpoint/2010/main" val="523406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13164" y="1139134"/>
            <a:ext cx="9545781" cy="2492990"/>
          </a:xfrm>
          <a:prstGeom prst="rect">
            <a:avLst/>
          </a:prstGeom>
        </p:spPr>
        <p:txBody>
          <a:bodyPr wrap="square">
            <a:spAutoFit/>
          </a:bodyPr>
          <a:lstStyle/>
          <a:p>
            <a:r>
              <a:rPr lang="en-GB" sz="2800" dirty="0">
                <a:latin typeface="Arial Unicode MS" pitchFamily="34" charset="-128"/>
              </a:rPr>
              <a:t>In radiography, image formation is done by a </a:t>
            </a:r>
            <a:r>
              <a:rPr lang="en-GB" sz="2800" dirty="0">
                <a:solidFill>
                  <a:srgbClr val="C00000"/>
                </a:solidFill>
                <a:latin typeface="Arial Unicode MS" pitchFamily="34" charset="-128"/>
              </a:rPr>
              <a:t>receptor </a:t>
            </a:r>
            <a:r>
              <a:rPr lang="en-GB" sz="2800" dirty="0">
                <a:latin typeface="Arial Unicode MS" pitchFamily="34" charset="-128"/>
              </a:rPr>
              <a:t>(i.e. detector) placed at the </a:t>
            </a:r>
            <a:r>
              <a:rPr lang="en-GB" sz="2800" dirty="0">
                <a:solidFill>
                  <a:srgbClr val="C00000"/>
                </a:solidFill>
                <a:latin typeface="Arial Unicode MS" pitchFamily="34" charset="-128"/>
              </a:rPr>
              <a:t>opposite side of the X ray tube</a:t>
            </a:r>
            <a:r>
              <a:rPr lang="en-GB" sz="2800" dirty="0">
                <a:latin typeface="Arial Unicode MS" pitchFamily="34" charset="-128"/>
              </a:rPr>
              <a:t>, which captures non-attenuated (primary or scattered) X rays</a:t>
            </a:r>
          </a:p>
          <a:p>
            <a:pPr lvl="1"/>
            <a:r>
              <a:rPr lang="en-GB" sz="2400" dirty="0">
                <a:solidFill>
                  <a:srgbClr val="C00000"/>
                </a:solidFill>
                <a:latin typeface="Arial Unicode MS" pitchFamily="34" charset="-128"/>
              </a:rPr>
              <a:t>Stationary</a:t>
            </a:r>
            <a:r>
              <a:rPr lang="en-GB" sz="2400" dirty="0">
                <a:latin typeface="Arial Unicode MS" pitchFamily="34" charset="-128"/>
              </a:rPr>
              <a:t> tube/receptor (X-ray machine)</a:t>
            </a:r>
          </a:p>
          <a:p>
            <a:pPr lvl="1"/>
            <a:r>
              <a:rPr lang="en-GB" sz="2400" dirty="0">
                <a:solidFill>
                  <a:srgbClr val="C00000"/>
                </a:solidFill>
                <a:latin typeface="Arial Unicode MS" pitchFamily="34" charset="-128"/>
              </a:rPr>
              <a:t>Moving</a:t>
            </a:r>
            <a:r>
              <a:rPr lang="en-GB" sz="2400" dirty="0">
                <a:latin typeface="Arial Unicode MS" pitchFamily="34" charset="-128"/>
              </a:rPr>
              <a:t> tube/receptor (CT-scan)</a:t>
            </a:r>
          </a:p>
          <a:p>
            <a:pPr lvl="1"/>
            <a:r>
              <a:rPr lang="en-GB" sz="2400" dirty="0">
                <a:latin typeface="Arial Unicode MS" pitchFamily="34" charset="-128"/>
              </a:rPr>
              <a:t>Receptor = </a:t>
            </a:r>
            <a:r>
              <a:rPr lang="en-GB" sz="2400" dirty="0">
                <a:solidFill>
                  <a:srgbClr val="C00000"/>
                </a:solidFill>
                <a:latin typeface="Arial Unicode MS" pitchFamily="34" charset="-128"/>
              </a:rPr>
              <a:t>film or digital</a:t>
            </a:r>
            <a:endParaRPr lang="en-GB" sz="2800" dirty="0">
              <a:latin typeface="Arial Unicode MS" pitchFamily="34" charset="-128"/>
            </a:endParaRPr>
          </a:p>
        </p:txBody>
      </p:sp>
      <p:pic>
        <p:nvPicPr>
          <p:cNvPr id="3" name="Picture 2" descr="C:\Users\Ruben\Desktop\Temp\Temp.bmp"/>
          <p:cNvPicPr>
            <a:picLocks noChangeAspect="1" noChangeArrowheads="1"/>
          </p:cNvPicPr>
          <p:nvPr/>
        </p:nvPicPr>
        <p:blipFill>
          <a:blip r:embed="rId2" cstate="print"/>
          <a:srcRect/>
          <a:stretch>
            <a:fillRect/>
          </a:stretch>
        </p:blipFill>
        <p:spPr bwMode="auto">
          <a:xfrm>
            <a:off x="3522859" y="4063011"/>
            <a:ext cx="5551868" cy="2443114"/>
          </a:xfrm>
          <a:prstGeom prst="rect">
            <a:avLst/>
          </a:prstGeom>
          <a:noFill/>
        </p:spPr>
      </p:pic>
      <p:sp>
        <p:nvSpPr>
          <p:cNvPr id="4" name="Rectangle 6"/>
          <p:cNvSpPr>
            <a:spLocks noChangeArrowheads="1"/>
          </p:cNvSpPr>
          <p:nvPr/>
        </p:nvSpPr>
        <p:spPr bwMode="auto">
          <a:xfrm flipV="1">
            <a:off x="39387" y="653246"/>
            <a:ext cx="12192000" cy="45719"/>
          </a:xfrm>
          <a:prstGeom prst="rect">
            <a:avLst/>
          </a:prstGeom>
          <a:solidFill>
            <a:srgbClr val="000000"/>
          </a:solidFill>
          <a:ln w="9525">
            <a:solidFill>
              <a:schemeClr val="tx1"/>
            </a:solidFill>
            <a:miter lim="800000"/>
          </a:ln>
        </p:spPr>
        <p:txBody>
          <a:bodyPr wrap="square" anchor="ctr">
            <a:spAutoFit/>
          </a:bodyPr>
          <a:lstStyle/>
          <a:p>
            <a:endParaRPr lang="ru-RU"/>
          </a:p>
        </p:txBody>
      </p:sp>
      <p:sp>
        <p:nvSpPr>
          <p:cNvPr id="5" name="Прямоугольник 4"/>
          <p:cNvSpPr/>
          <p:nvPr/>
        </p:nvSpPr>
        <p:spPr>
          <a:xfrm>
            <a:off x="4704204" y="213077"/>
            <a:ext cx="2762295" cy="369332"/>
          </a:xfrm>
          <a:prstGeom prst="rect">
            <a:avLst/>
          </a:prstGeom>
        </p:spPr>
        <p:txBody>
          <a:bodyPr wrap="none">
            <a:spAutoFit/>
          </a:bodyPr>
          <a:lstStyle/>
          <a:p>
            <a:r>
              <a:rPr lang="en-GB" b="1" dirty="0">
                <a:latin typeface="Calibri "/>
              </a:rPr>
              <a:t>X-Ray Image formation </a:t>
            </a:r>
            <a:endParaRPr lang="ru-RU" b="1" dirty="0">
              <a:latin typeface="Calibri "/>
            </a:endParaRPr>
          </a:p>
        </p:txBody>
      </p:sp>
    </p:spTree>
    <p:extLst>
      <p:ext uri="{BB962C8B-B14F-4D97-AF65-F5344CB8AC3E}">
        <p14:creationId xmlns:p14="http://schemas.microsoft.com/office/powerpoint/2010/main" val="28557693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7301346" y="3756415"/>
            <a:ext cx="4059382" cy="124690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1593273" y="3740727"/>
            <a:ext cx="4059382" cy="124690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Rectangle 6"/>
          <p:cNvSpPr>
            <a:spLocks noChangeArrowheads="1"/>
          </p:cNvSpPr>
          <p:nvPr/>
        </p:nvSpPr>
        <p:spPr bwMode="auto">
          <a:xfrm flipV="1">
            <a:off x="39387" y="653246"/>
            <a:ext cx="12192000" cy="45719"/>
          </a:xfrm>
          <a:prstGeom prst="rect">
            <a:avLst/>
          </a:prstGeom>
          <a:solidFill>
            <a:srgbClr val="000000"/>
          </a:solidFill>
          <a:ln w="9525">
            <a:solidFill>
              <a:schemeClr val="tx1"/>
            </a:solidFill>
            <a:miter lim="800000"/>
          </a:ln>
        </p:spPr>
        <p:txBody>
          <a:bodyPr wrap="square" anchor="ctr">
            <a:spAutoFit/>
          </a:bodyPr>
          <a:lstStyle/>
          <a:p>
            <a:endParaRPr lang="ru-RU"/>
          </a:p>
        </p:txBody>
      </p:sp>
      <p:sp>
        <p:nvSpPr>
          <p:cNvPr id="3" name="Прямоугольник 2"/>
          <p:cNvSpPr/>
          <p:nvPr/>
        </p:nvSpPr>
        <p:spPr>
          <a:xfrm>
            <a:off x="427314" y="1538748"/>
            <a:ext cx="11582399" cy="1631216"/>
          </a:xfrm>
          <a:prstGeom prst="rect">
            <a:avLst/>
          </a:prstGeom>
        </p:spPr>
        <p:txBody>
          <a:bodyPr wrap="square">
            <a:spAutoFit/>
          </a:bodyPr>
          <a:lstStyle/>
          <a:p>
            <a:pPr algn="just"/>
            <a:r>
              <a:rPr lang="ru-RU" sz="2500" b="1" dirty="0" err="1"/>
              <a:t>Receivers</a:t>
            </a:r>
            <a:r>
              <a:rPr lang="en-US" sz="2500" dirty="0"/>
              <a:t> </a:t>
            </a:r>
            <a:r>
              <a:rPr lang="en-US" sz="2500" dirty="0">
                <a:solidFill>
                  <a:srgbClr val="FF0000"/>
                </a:solidFill>
              </a:rPr>
              <a:t>(detectors)</a:t>
            </a:r>
            <a:r>
              <a:rPr lang="ru-RU" sz="2500" dirty="0">
                <a:solidFill>
                  <a:srgbClr val="FF0000"/>
                </a:solidFill>
              </a:rPr>
              <a:t> </a:t>
            </a:r>
            <a:r>
              <a:rPr lang="ru-RU" sz="2500" dirty="0" err="1"/>
              <a:t>are</a:t>
            </a:r>
            <a:r>
              <a:rPr lang="ru-RU" sz="2500" dirty="0"/>
              <a:t> </a:t>
            </a:r>
            <a:r>
              <a:rPr lang="ru-RU" sz="2500" dirty="0" err="1"/>
              <a:t>necessary</a:t>
            </a:r>
            <a:r>
              <a:rPr lang="ru-RU" sz="2500" dirty="0"/>
              <a:t> </a:t>
            </a:r>
            <a:r>
              <a:rPr lang="ru-RU" sz="2500" dirty="0" err="1"/>
              <a:t>for</a:t>
            </a:r>
            <a:r>
              <a:rPr lang="ru-RU" sz="2500" dirty="0"/>
              <a:t> </a:t>
            </a:r>
            <a:r>
              <a:rPr lang="ru-RU" sz="2500" dirty="0" err="1"/>
              <a:t>visualizing</a:t>
            </a:r>
            <a:r>
              <a:rPr lang="ru-RU" sz="2500" dirty="0"/>
              <a:t> </a:t>
            </a:r>
            <a:r>
              <a:rPr lang="ru-RU" sz="2500" dirty="0" err="1"/>
              <a:t>the</a:t>
            </a:r>
            <a:r>
              <a:rPr lang="ru-RU" sz="2500" dirty="0"/>
              <a:t> X-</a:t>
            </a:r>
            <a:r>
              <a:rPr lang="ru-RU" sz="2500" dirty="0" err="1"/>
              <a:t>rays</a:t>
            </a:r>
            <a:r>
              <a:rPr lang="ru-RU" sz="2500" dirty="0"/>
              <a:t> </a:t>
            </a:r>
            <a:r>
              <a:rPr lang="ru-RU" sz="2500" dirty="0" err="1"/>
              <a:t>which</a:t>
            </a:r>
            <a:r>
              <a:rPr lang="ru-RU" sz="2500" dirty="0"/>
              <a:t> </a:t>
            </a:r>
            <a:r>
              <a:rPr lang="ru-RU" sz="2500" dirty="0" err="1"/>
              <a:t>have</a:t>
            </a:r>
            <a:r>
              <a:rPr lang="ru-RU" sz="2500" dirty="0"/>
              <a:t> </a:t>
            </a:r>
            <a:r>
              <a:rPr lang="ru-RU" sz="2500" dirty="0" err="1"/>
              <a:t>passed</a:t>
            </a:r>
            <a:r>
              <a:rPr lang="ru-RU" sz="2500" dirty="0"/>
              <a:t> </a:t>
            </a:r>
            <a:r>
              <a:rPr lang="ru-RU" sz="2500" dirty="0" err="1"/>
              <a:t>through</a:t>
            </a:r>
            <a:r>
              <a:rPr lang="ru-RU" sz="2500" dirty="0"/>
              <a:t> </a:t>
            </a:r>
            <a:r>
              <a:rPr lang="ru-RU" sz="2500" dirty="0" err="1"/>
              <a:t>the</a:t>
            </a:r>
            <a:r>
              <a:rPr lang="ru-RU" sz="2500" dirty="0"/>
              <a:t> </a:t>
            </a:r>
            <a:r>
              <a:rPr lang="ru-RU" sz="2500" dirty="0" err="1"/>
              <a:t>object</a:t>
            </a:r>
            <a:r>
              <a:rPr lang="ru-RU" sz="2500" dirty="0"/>
              <a:t> </a:t>
            </a:r>
            <a:r>
              <a:rPr lang="ru-RU" sz="2500" dirty="0" err="1"/>
              <a:t>being</a:t>
            </a:r>
            <a:r>
              <a:rPr lang="ru-RU" sz="2500" dirty="0"/>
              <a:t> </a:t>
            </a:r>
            <a:r>
              <a:rPr lang="ru-RU" sz="2500" dirty="0" err="1"/>
              <a:t>investigated</a:t>
            </a:r>
            <a:r>
              <a:rPr lang="ru-RU" sz="2500" dirty="0"/>
              <a:t>. </a:t>
            </a:r>
            <a:r>
              <a:rPr lang="ru-RU" sz="2500" dirty="0" err="1"/>
              <a:t>For</a:t>
            </a:r>
            <a:r>
              <a:rPr lang="ru-RU" sz="2500" dirty="0"/>
              <a:t> </a:t>
            </a:r>
            <a:r>
              <a:rPr lang="ru-RU" sz="2500" dirty="0" err="1"/>
              <a:t>visualizing</a:t>
            </a:r>
            <a:r>
              <a:rPr lang="ru-RU" sz="2500" dirty="0"/>
              <a:t> </a:t>
            </a:r>
            <a:r>
              <a:rPr lang="ru-RU" sz="2500" dirty="0" err="1"/>
              <a:t>an</a:t>
            </a:r>
            <a:r>
              <a:rPr lang="ru-RU" sz="2500" dirty="0"/>
              <a:t> </a:t>
            </a:r>
            <a:r>
              <a:rPr lang="ru-RU" sz="2500" dirty="0" err="1"/>
              <a:t>image</a:t>
            </a:r>
            <a:r>
              <a:rPr lang="ru-RU" sz="2500" dirty="0"/>
              <a:t> </a:t>
            </a:r>
            <a:r>
              <a:rPr lang="ru-RU" sz="2500" dirty="0" err="1"/>
              <a:t>they</a:t>
            </a:r>
            <a:r>
              <a:rPr lang="ru-RU" sz="2500" dirty="0"/>
              <a:t> </a:t>
            </a:r>
            <a:r>
              <a:rPr lang="ru-RU" sz="2500" dirty="0" err="1"/>
              <a:t>use</a:t>
            </a:r>
            <a:r>
              <a:rPr lang="ru-RU" sz="2500" dirty="0"/>
              <a:t> </a:t>
            </a:r>
            <a:r>
              <a:rPr lang="ru-RU" sz="2500" dirty="0" err="1"/>
              <a:t>special</a:t>
            </a:r>
            <a:r>
              <a:rPr lang="ru-RU" sz="2500" dirty="0"/>
              <a:t> </a:t>
            </a:r>
            <a:r>
              <a:rPr lang="ru-RU" sz="2500" dirty="0" err="1"/>
              <a:t>fluorescent</a:t>
            </a:r>
            <a:r>
              <a:rPr lang="ru-RU" sz="2500" dirty="0"/>
              <a:t> </a:t>
            </a:r>
            <a:r>
              <a:rPr lang="ru-RU" sz="2500" dirty="0" err="1"/>
              <a:t>screens</a:t>
            </a:r>
            <a:r>
              <a:rPr lang="ru-RU" sz="2500" dirty="0"/>
              <a:t>, </a:t>
            </a:r>
            <a:r>
              <a:rPr lang="ru-RU" sz="2500" dirty="0" err="1"/>
              <a:t>cassettes</a:t>
            </a:r>
            <a:r>
              <a:rPr lang="ru-RU" sz="2500" dirty="0"/>
              <a:t> </a:t>
            </a:r>
            <a:r>
              <a:rPr lang="ru-RU" sz="2500" dirty="0" err="1"/>
              <a:t>with</a:t>
            </a:r>
            <a:r>
              <a:rPr lang="ru-RU" sz="2500" dirty="0"/>
              <a:t> X-</a:t>
            </a:r>
            <a:r>
              <a:rPr lang="ru-RU" sz="2500" dirty="0" err="1"/>
              <a:t>ray</a:t>
            </a:r>
            <a:r>
              <a:rPr lang="ru-RU" sz="2500" dirty="0"/>
              <a:t> </a:t>
            </a:r>
            <a:r>
              <a:rPr lang="ru-RU" sz="2500" dirty="0" err="1"/>
              <a:t>film</a:t>
            </a:r>
            <a:r>
              <a:rPr lang="ru-RU" sz="2500" dirty="0"/>
              <a:t>, </a:t>
            </a:r>
            <a:r>
              <a:rPr lang="ru-RU" sz="2500" dirty="0" err="1"/>
              <a:t>radiation</a:t>
            </a:r>
            <a:r>
              <a:rPr lang="ru-RU" sz="2500" dirty="0"/>
              <a:t> </a:t>
            </a:r>
            <a:r>
              <a:rPr lang="ru-RU" sz="2500" dirty="0" err="1"/>
              <a:t>detectors</a:t>
            </a:r>
            <a:r>
              <a:rPr lang="ru-RU" sz="2500" dirty="0"/>
              <a:t> </a:t>
            </a:r>
            <a:r>
              <a:rPr lang="ru-RU" sz="2500" dirty="0" err="1"/>
              <a:t>with</a:t>
            </a:r>
            <a:r>
              <a:rPr lang="ru-RU" sz="2500" dirty="0"/>
              <a:t> </a:t>
            </a:r>
            <a:r>
              <a:rPr lang="ru-RU" sz="2500" dirty="0" err="1"/>
              <a:t>an</a:t>
            </a:r>
            <a:r>
              <a:rPr lang="ru-RU" sz="2500" dirty="0"/>
              <a:t> EOA (</a:t>
            </a:r>
            <a:r>
              <a:rPr lang="ru-RU" sz="2500" dirty="0" err="1"/>
              <a:t>electro-optical</a:t>
            </a:r>
            <a:r>
              <a:rPr lang="ru-RU" sz="2500" dirty="0"/>
              <a:t> </a:t>
            </a:r>
            <a:r>
              <a:rPr lang="ru-RU" sz="2500" dirty="0" err="1"/>
              <a:t>amplifier</a:t>
            </a:r>
            <a:r>
              <a:rPr lang="ru-RU" sz="2500" dirty="0"/>
              <a:t>) </a:t>
            </a:r>
            <a:r>
              <a:rPr lang="ru-RU" sz="2500" dirty="0" err="1"/>
              <a:t>and</a:t>
            </a:r>
            <a:r>
              <a:rPr lang="ru-RU" sz="2500" dirty="0"/>
              <a:t> </a:t>
            </a:r>
            <a:r>
              <a:rPr lang="ru-RU" sz="2500" dirty="0" err="1"/>
              <a:t>digital</a:t>
            </a:r>
            <a:r>
              <a:rPr lang="ru-RU" sz="2500" dirty="0"/>
              <a:t> </a:t>
            </a:r>
            <a:r>
              <a:rPr lang="ru-RU" sz="2500" dirty="0" err="1"/>
              <a:t>systems</a:t>
            </a:r>
            <a:r>
              <a:rPr lang="ru-RU" sz="2500" dirty="0"/>
              <a:t> </a:t>
            </a:r>
            <a:r>
              <a:rPr lang="ru-RU" sz="2500" dirty="0" err="1"/>
              <a:t>of</a:t>
            </a:r>
            <a:r>
              <a:rPr lang="ru-RU" sz="2500" dirty="0"/>
              <a:t> </a:t>
            </a:r>
            <a:r>
              <a:rPr lang="ru-RU" sz="2500" dirty="0" err="1"/>
              <a:t>image</a:t>
            </a:r>
            <a:r>
              <a:rPr lang="ru-RU" sz="2500" dirty="0"/>
              <a:t> </a:t>
            </a:r>
            <a:r>
              <a:rPr lang="ru-RU" sz="2500" dirty="0" err="1"/>
              <a:t>visualization</a:t>
            </a:r>
            <a:r>
              <a:rPr lang="ru-RU" sz="2500" dirty="0"/>
              <a:t>.</a:t>
            </a:r>
          </a:p>
        </p:txBody>
      </p:sp>
      <p:sp>
        <p:nvSpPr>
          <p:cNvPr id="4" name="Прямоугольник 3"/>
          <p:cNvSpPr/>
          <p:nvPr/>
        </p:nvSpPr>
        <p:spPr>
          <a:xfrm>
            <a:off x="5269812" y="125336"/>
            <a:ext cx="1569853" cy="507831"/>
          </a:xfrm>
          <a:prstGeom prst="rect">
            <a:avLst/>
          </a:prstGeom>
        </p:spPr>
        <p:txBody>
          <a:bodyPr wrap="none">
            <a:spAutoFit/>
          </a:bodyPr>
          <a:lstStyle/>
          <a:p>
            <a:r>
              <a:rPr lang="en-US" sz="2700" b="1" dirty="0"/>
              <a:t>Detectors</a:t>
            </a:r>
            <a:endParaRPr lang="ru-RU" sz="2700" b="1" dirty="0"/>
          </a:p>
        </p:txBody>
      </p:sp>
      <p:sp>
        <p:nvSpPr>
          <p:cNvPr id="5" name="TextBox 4"/>
          <p:cNvSpPr txBox="1"/>
          <p:nvPr/>
        </p:nvSpPr>
        <p:spPr>
          <a:xfrm>
            <a:off x="2382982" y="4079581"/>
            <a:ext cx="2443485" cy="477054"/>
          </a:xfrm>
          <a:prstGeom prst="rect">
            <a:avLst/>
          </a:prstGeom>
          <a:noFill/>
        </p:spPr>
        <p:txBody>
          <a:bodyPr wrap="square" rtlCol="0">
            <a:spAutoFit/>
          </a:bodyPr>
          <a:lstStyle/>
          <a:p>
            <a:r>
              <a:rPr lang="en-US" sz="2500" b="1" dirty="0"/>
              <a:t>Film detector</a:t>
            </a:r>
            <a:endParaRPr lang="ru-RU" sz="2500" b="1" dirty="0"/>
          </a:p>
        </p:txBody>
      </p:sp>
      <p:sp>
        <p:nvSpPr>
          <p:cNvPr id="6" name="TextBox 5"/>
          <p:cNvSpPr txBox="1"/>
          <p:nvPr/>
        </p:nvSpPr>
        <p:spPr>
          <a:xfrm>
            <a:off x="8201891" y="4141343"/>
            <a:ext cx="3039230" cy="477054"/>
          </a:xfrm>
          <a:prstGeom prst="rect">
            <a:avLst/>
          </a:prstGeom>
          <a:noFill/>
        </p:spPr>
        <p:txBody>
          <a:bodyPr wrap="square" rtlCol="0">
            <a:spAutoFit/>
          </a:bodyPr>
          <a:lstStyle/>
          <a:p>
            <a:r>
              <a:rPr lang="en-US" sz="2500" b="1" dirty="0"/>
              <a:t>Digital detector</a:t>
            </a:r>
            <a:endParaRPr lang="ru-RU" sz="2500" b="1" dirty="0"/>
          </a:p>
        </p:txBody>
      </p:sp>
    </p:spTree>
    <p:extLst>
      <p:ext uri="{BB962C8B-B14F-4D97-AF65-F5344CB8AC3E}">
        <p14:creationId xmlns:p14="http://schemas.microsoft.com/office/powerpoint/2010/main" val="21107463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830" y="676104"/>
            <a:ext cx="4938969" cy="6097493"/>
          </a:xfrm>
          <a:prstGeom prst="rect">
            <a:avLst/>
          </a:prstGeom>
        </p:spPr>
      </p:pic>
      <p:sp>
        <p:nvSpPr>
          <p:cNvPr id="3" name="TextBox 2"/>
          <p:cNvSpPr txBox="1"/>
          <p:nvPr/>
        </p:nvSpPr>
        <p:spPr>
          <a:xfrm>
            <a:off x="4655128" y="29565"/>
            <a:ext cx="2443485" cy="477054"/>
          </a:xfrm>
          <a:prstGeom prst="rect">
            <a:avLst/>
          </a:prstGeom>
          <a:noFill/>
        </p:spPr>
        <p:txBody>
          <a:bodyPr wrap="square" rtlCol="0">
            <a:spAutoFit/>
          </a:bodyPr>
          <a:lstStyle/>
          <a:p>
            <a:r>
              <a:rPr lang="en-US" sz="2500" b="1" dirty="0"/>
              <a:t>Film detector</a:t>
            </a:r>
            <a:endParaRPr lang="ru-RU" sz="2500" b="1" dirty="0"/>
          </a:p>
        </p:txBody>
      </p:sp>
      <p:sp>
        <p:nvSpPr>
          <p:cNvPr id="4" name="Rectangle 6"/>
          <p:cNvSpPr>
            <a:spLocks noChangeArrowheads="1"/>
          </p:cNvSpPr>
          <p:nvPr/>
        </p:nvSpPr>
        <p:spPr bwMode="auto">
          <a:xfrm flipV="1">
            <a:off x="39387" y="653246"/>
            <a:ext cx="12192000" cy="45719"/>
          </a:xfrm>
          <a:prstGeom prst="rect">
            <a:avLst/>
          </a:prstGeom>
          <a:solidFill>
            <a:srgbClr val="000000"/>
          </a:solidFill>
          <a:ln w="9525">
            <a:solidFill>
              <a:schemeClr val="tx1"/>
            </a:solidFill>
            <a:miter lim="800000"/>
          </a:ln>
        </p:spPr>
        <p:txBody>
          <a:bodyPr wrap="square" anchor="ctr">
            <a:spAutoFit/>
          </a:bodyPr>
          <a:lstStyle/>
          <a:p>
            <a:endParaRPr lang="ru-RU"/>
          </a:p>
        </p:txBody>
      </p:sp>
      <p:sp>
        <p:nvSpPr>
          <p:cNvPr id="5" name="Прямоугольник 4"/>
          <p:cNvSpPr/>
          <p:nvPr/>
        </p:nvSpPr>
        <p:spPr>
          <a:xfrm>
            <a:off x="5887093" y="2251273"/>
            <a:ext cx="6096000" cy="3939540"/>
          </a:xfrm>
          <a:prstGeom prst="rect">
            <a:avLst/>
          </a:prstGeom>
        </p:spPr>
        <p:txBody>
          <a:bodyPr>
            <a:spAutoFit/>
          </a:bodyPr>
          <a:lstStyle/>
          <a:p>
            <a:r>
              <a:rPr lang="en-US" sz="2500" dirty="0">
                <a:solidFill>
                  <a:srgbClr val="0A0905"/>
                </a:solidFill>
                <a:latin typeface="Trebuchet MS" panose="020B0603020202020204" pitchFamily="34" charset="0"/>
              </a:rPr>
              <a:t>A screen-film cassette whose configuration is featured by a double-emulsion sheet in between two phosphor screens (A). Compared to the use of single-emulsion film and/or single screen, this configuration has high sensitivity to incoming X-rays at the expense of compromised spatial resolution (cross-sectional view shown in B)</a:t>
            </a:r>
            <a:endParaRPr lang="ru-RU" sz="2500" dirty="0"/>
          </a:p>
        </p:txBody>
      </p:sp>
    </p:spTree>
    <p:extLst>
      <p:ext uri="{BB962C8B-B14F-4D97-AF65-F5344CB8AC3E}">
        <p14:creationId xmlns:p14="http://schemas.microsoft.com/office/powerpoint/2010/main" val="9534429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551" y="845592"/>
            <a:ext cx="7812504" cy="3421876"/>
          </a:xfrm>
          <a:prstGeom prst="rect">
            <a:avLst/>
          </a:prstGeom>
        </p:spPr>
      </p:pic>
      <p:sp>
        <p:nvSpPr>
          <p:cNvPr id="4" name="TextBox 3"/>
          <p:cNvSpPr txBox="1"/>
          <p:nvPr/>
        </p:nvSpPr>
        <p:spPr>
          <a:xfrm>
            <a:off x="4655128" y="29565"/>
            <a:ext cx="2443485" cy="477054"/>
          </a:xfrm>
          <a:prstGeom prst="rect">
            <a:avLst/>
          </a:prstGeom>
          <a:noFill/>
        </p:spPr>
        <p:txBody>
          <a:bodyPr wrap="square" rtlCol="0">
            <a:spAutoFit/>
          </a:bodyPr>
          <a:lstStyle/>
          <a:p>
            <a:r>
              <a:rPr lang="en-US" b="1" i="1"/>
              <a:t>Digital </a:t>
            </a:r>
            <a:r>
              <a:rPr lang="en-US" sz="2500" b="1"/>
              <a:t> </a:t>
            </a:r>
            <a:r>
              <a:rPr lang="en-US" sz="2500" b="1" dirty="0"/>
              <a:t>detector</a:t>
            </a:r>
            <a:endParaRPr lang="ru-RU" sz="2500" b="1" dirty="0"/>
          </a:p>
        </p:txBody>
      </p:sp>
      <p:sp>
        <p:nvSpPr>
          <p:cNvPr id="5" name="Rectangle 6"/>
          <p:cNvSpPr>
            <a:spLocks noChangeArrowheads="1"/>
          </p:cNvSpPr>
          <p:nvPr/>
        </p:nvSpPr>
        <p:spPr bwMode="auto">
          <a:xfrm flipV="1">
            <a:off x="39387" y="653246"/>
            <a:ext cx="12192000" cy="45719"/>
          </a:xfrm>
          <a:prstGeom prst="rect">
            <a:avLst/>
          </a:prstGeom>
          <a:solidFill>
            <a:srgbClr val="000000"/>
          </a:solidFill>
          <a:ln w="9525">
            <a:solidFill>
              <a:schemeClr val="tx1"/>
            </a:solidFill>
            <a:miter lim="800000"/>
          </a:ln>
        </p:spPr>
        <p:txBody>
          <a:bodyPr wrap="square" anchor="ctr">
            <a:spAutoFit/>
          </a:bodyPr>
          <a:lstStyle/>
          <a:p>
            <a:endParaRPr lang="ru-RU"/>
          </a:p>
        </p:txBody>
      </p:sp>
      <p:sp>
        <p:nvSpPr>
          <p:cNvPr id="2" name="Прямоугольник 1"/>
          <p:cNvSpPr/>
          <p:nvPr/>
        </p:nvSpPr>
        <p:spPr>
          <a:xfrm>
            <a:off x="2022764" y="4893163"/>
            <a:ext cx="7772400" cy="1015663"/>
          </a:xfrm>
          <a:prstGeom prst="rect">
            <a:avLst/>
          </a:prstGeom>
        </p:spPr>
        <p:txBody>
          <a:bodyPr wrap="square">
            <a:spAutoFit/>
          </a:bodyPr>
          <a:lstStyle/>
          <a:p>
            <a:r>
              <a:rPr lang="en-US" sz="2000" dirty="0">
                <a:solidFill>
                  <a:srgbClr val="0A0905"/>
                </a:solidFill>
                <a:latin typeface="Trebuchet MS" panose="020B0603020202020204" pitchFamily="34" charset="0"/>
              </a:rPr>
              <a:t>X-ray detection by FPD is a two-step process: first, detected X-ray photons are converted into charges; then these charges are collected and read out by dedicated electronics. </a:t>
            </a:r>
            <a:endParaRPr lang="ru-RU" sz="2000" dirty="0"/>
          </a:p>
        </p:txBody>
      </p:sp>
      <p:sp>
        <p:nvSpPr>
          <p:cNvPr id="6" name="Прямоугольник 5"/>
          <p:cNvSpPr/>
          <p:nvPr/>
        </p:nvSpPr>
        <p:spPr>
          <a:xfrm>
            <a:off x="8514547" y="1817315"/>
            <a:ext cx="3331090" cy="1015663"/>
          </a:xfrm>
          <a:prstGeom prst="rect">
            <a:avLst/>
          </a:prstGeom>
        </p:spPr>
        <p:txBody>
          <a:bodyPr wrap="square">
            <a:spAutoFit/>
          </a:bodyPr>
          <a:lstStyle/>
          <a:p>
            <a:r>
              <a:rPr lang="en-US" sz="3000" dirty="0">
                <a:solidFill>
                  <a:srgbClr val="0A0905"/>
                </a:solidFill>
                <a:latin typeface="Trebuchet MS" panose="020B0603020202020204" pitchFamily="34" charset="0"/>
              </a:rPr>
              <a:t>Flat panel detectors (FPDs)</a:t>
            </a:r>
            <a:endParaRPr lang="ru-RU" sz="3000" dirty="0"/>
          </a:p>
        </p:txBody>
      </p:sp>
    </p:spTree>
    <p:extLst>
      <p:ext uri="{BB962C8B-B14F-4D97-AF65-F5344CB8AC3E}">
        <p14:creationId xmlns:p14="http://schemas.microsoft.com/office/powerpoint/2010/main" val="33432376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gray">
          <a:xfrm>
            <a:off x="4089792" y="5757641"/>
            <a:ext cx="4104456" cy="9361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R="0" lvl="0" defTabSz="914400" rtl="0" eaLnBrk="0" fontAlgn="base" latinLnBrk="0" hangingPunct="0">
              <a:lnSpc>
                <a:spcPct val="100000"/>
              </a:lnSpc>
              <a:spcBef>
                <a:spcPts val="0"/>
              </a:spcBef>
              <a:spcAft>
                <a:spcPct val="0"/>
              </a:spcAft>
              <a:buClr>
                <a:schemeClr val="folHlink"/>
              </a:buClr>
              <a:buSzPct val="110000"/>
              <a:tabLst/>
              <a:defRPr/>
            </a:pPr>
            <a:r>
              <a:rPr lang="en-GB" b="1" kern="0" dirty="0">
                <a:latin typeface="Arial Unicode MS" pitchFamily="34" charset="-128"/>
              </a:rPr>
              <a:t>(Simplified representation)</a:t>
            </a:r>
            <a:endParaRPr kumimoji="0" lang="en-GB" b="1" i="0" u="none" strike="noStrike" kern="0" cap="none" spc="0" normalizeH="0" baseline="0" noProof="0" dirty="0">
              <a:ln>
                <a:noFill/>
              </a:ln>
              <a:effectLst/>
              <a:uLnTx/>
              <a:uFillTx/>
              <a:latin typeface="Arial Unicode MS" pitchFamily="34" charset="-128"/>
            </a:endParaRPr>
          </a:p>
        </p:txBody>
      </p:sp>
      <p:grpSp>
        <p:nvGrpSpPr>
          <p:cNvPr id="3" name="Group 1"/>
          <p:cNvGrpSpPr/>
          <p:nvPr/>
        </p:nvGrpSpPr>
        <p:grpSpPr>
          <a:xfrm>
            <a:off x="1801090" y="-166255"/>
            <a:ext cx="10571019" cy="5553224"/>
            <a:chOff x="-432148" y="548680"/>
            <a:chExt cx="11772900" cy="5004544"/>
          </a:xfrm>
        </p:grpSpPr>
        <p:grpSp>
          <p:nvGrpSpPr>
            <p:cNvPr id="4" name="Group 41"/>
            <p:cNvGrpSpPr/>
            <p:nvPr/>
          </p:nvGrpSpPr>
          <p:grpSpPr>
            <a:xfrm>
              <a:off x="-432148" y="548680"/>
              <a:ext cx="11772900" cy="4859786"/>
              <a:chOff x="12687300" y="57150"/>
              <a:chExt cx="11772900" cy="5793236"/>
            </a:xfrm>
          </p:grpSpPr>
          <p:sp>
            <p:nvSpPr>
              <p:cNvPr id="33" name="TextBox 32"/>
              <p:cNvSpPr txBox="1"/>
              <p:nvPr/>
            </p:nvSpPr>
            <p:spPr>
              <a:xfrm>
                <a:off x="12687300" y="57150"/>
                <a:ext cx="11772900" cy="563231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6000" b="0" i="0" u="none" strike="noStrike" kern="0" cap="none" spc="0" normalizeH="0" baseline="0" noProof="0" dirty="0">
                  <a:ln>
                    <a:noFill/>
                  </a:ln>
                  <a:solidFill>
                    <a:sysClr val="windowText" lastClr="000000"/>
                  </a:solidFill>
                  <a:effectLst/>
                  <a:uLnTx/>
                  <a:uFillTx/>
                  <a:latin typeface="Cambria" pitchFamily="18"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6000" b="0" i="0" u="none" strike="noStrike" kern="0" cap="none" spc="0" normalizeH="0" baseline="0" noProof="0" dirty="0">
                  <a:ln>
                    <a:noFill/>
                  </a:ln>
                  <a:solidFill>
                    <a:sysClr val="windowText" lastClr="000000"/>
                  </a:solidFill>
                  <a:effectLst/>
                  <a:uLnTx/>
                  <a:uFillTx/>
                  <a:latin typeface="Cambria" pitchFamily="18"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6000" b="0" i="0" u="none" strike="noStrike" kern="0" cap="none" spc="0" normalizeH="0" baseline="0" noProof="0" dirty="0">
                  <a:ln>
                    <a:noFill/>
                  </a:ln>
                  <a:solidFill>
                    <a:sysClr val="windowText" lastClr="000000"/>
                  </a:solidFill>
                  <a:effectLst/>
                  <a:uLnTx/>
                  <a:uFillTx/>
                  <a:latin typeface="Cambria" pitchFamily="18"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6000" b="0" i="0" u="none" strike="noStrike" kern="0" cap="none" spc="0" normalizeH="0" baseline="0" noProof="0" dirty="0">
                  <a:ln>
                    <a:noFill/>
                  </a:ln>
                  <a:solidFill>
                    <a:sysClr val="windowText" lastClr="000000"/>
                  </a:solidFill>
                  <a:effectLst/>
                  <a:uLnTx/>
                  <a:uFillTx/>
                  <a:latin typeface="Cambria" pitchFamily="18"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6000" b="0" i="0" u="none" strike="noStrike" kern="0" cap="none" spc="0" normalizeH="0" baseline="0" noProof="0" dirty="0">
                  <a:ln>
                    <a:noFill/>
                  </a:ln>
                  <a:solidFill>
                    <a:sysClr val="windowText" lastClr="000000"/>
                  </a:solidFill>
                  <a:effectLst/>
                  <a:uLnTx/>
                  <a:uFillTx/>
                  <a:latin typeface="Cambria" pitchFamily="18"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6000" b="0" i="0" u="none" strike="noStrike" kern="0" cap="none" spc="0" normalizeH="0" baseline="0" noProof="0" dirty="0">
                  <a:ln>
                    <a:noFill/>
                  </a:ln>
                  <a:solidFill>
                    <a:sysClr val="windowText" lastClr="000000"/>
                  </a:solidFill>
                  <a:effectLst/>
                  <a:uLnTx/>
                  <a:uFillTx/>
                  <a:latin typeface="Cambria" pitchFamily="18" charset="0"/>
                </a:endParaRPr>
              </a:p>
            </p:txBody>
          </p:sp>
          <p:grpSp>
            <p:nvGrpSpPr>
              <p:cNvPr id="34" name="Group 33"/>
              <p:cNvGrpSpPr/>
              <p:nvPr/>
            </p:nvGrpSpPr>
            <p:grpSpPr>
              <a:xfrm>
                <a:off x="15879506" y="2787911"/>
                <a:ext cx="5400000" cy="3062475"/>
                <a:chOff x="12907706" y="2149736"/>
                <a:chExt cx="10800000" cy="6124949"/>
              </a:xfrm>
            </p:grpSpPr>
            <p:sp>
              <p:nvSpPr>
                <p:cNvPr id="35" name="Rectangle 48"/>
                <p:cNvSpPr/>
                <p:nvPr/>
              </p:nvSpPr>
              <p:spPr>
                <a:xfrm>
                  <a:off x="12907706" y="2151153"/>
                  <a:ext cx="352040" cy="6123532"/>
                </a:xfrm>
                <a:prstGeom prst="rect">
                  <a:avLst/>
                </a:prstGeom>
                <a:solidFill>
                  <a:srgbClr val="FFFFFF">
                    <a:lumMod val="50000"/>
                  </a:srgbClr>
                </a:solidFill>
                <a:ln w="3175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cxnSp>
              <p:nvCxnSpPr>
                <p:cNvPr id="36" name="Straight Connector 49"/>
                <p:cNvCxnSpPr/>
                <p:nvPr/>
              </p:nvCxnSpPr>
              <p:spPr>
                <a:xfrm>
                  <a:off x="12907706" y="2491350"/>
                  <a:ext cx="352040" cy="0"/>
                </a:xfrm>
                <a:prstGeom prst="line">
                  <a:avLst/>
                </a:prstGeom>
                <a:noFill/>
                <a:ln w="31750" cap="flat" cmpd="sng" algn="ctr">
                  <a:solidFill>
                    <a:srgbClr val="000000"/>
                  </a:solidFill>
                  <a:prstDash val="solid"/>
                </a:ln>
                <a:effectLst/>
              </p:spPr>
            </p:cxnSp>
            <p:cxnSp>
              <p:nvCxnSpPr>
                <p:cNvPr id="37" name="Straight Connector 5"/>
                <p:cNvCxnSpPr/>
                <p:nvPr/>
              </p:nvCxnSpPr>
              <p:spPr>
                <a:xfrm>
                  <a:off x="12907706" y="2831546"/>
                  <a:ext cx="352040" cy="0"/>
                </a:xfrm>
                <a:prstGeom prst="line">
                  <a:avLst/>
                </a:prstGeom>
                <a:noFill/>
                <a:ln w="31750" cap="flat" cmpd="sng" algn="ctr">
                  <a:solidFill>
                    <a:srgbClr val="000000"/>
                  </a:solidFill>
                  <a:prstDash val="solid"/>
                </a:ln>
                <a:effectLst/>
              </p:spPr>
            </p:cxnSp>
            <p:cxnSp>
              <p:nvCxnSpPr>
                <p:cNvPr id="38" name="Straight Connector 51"/>
                <p:cNvCxnSpPr/>
                <p:nvPr/>
              </p:nvCxnSpPr>
              <p:spPr>
                <a:xfrm>
                  <a:off x="12907706" y="3171742"/>
                  <a:ext cx="352040" cy="0"/>
                </a:xfrm>
                <a:prstGeom prst="line">
                  <a:avLst/>
                </a:prstGeom>
                <a:noFill/>
                <a:ln w="31750" cap="flat" cmpd="sng" algn="ctr">
                  <a:solidFill>
                    <a:srgbClr val="000000"/>
                  </a:solidFill>
                  <a:prstDash val="solid"/>
                </a:ln>
                <a:effectLst/>
              </p:spPr>
            </p:cxnSp>
            <p:cxnSp>
              <p:nvCxnSpPr>
                <p:cNvPr id="39" name="Straight Connector 52"/>
                <p:cNvCxnSpPr/>
                <p:nvPr/>
              </p:nvCxnSpPr>
              <p:spPr>
                <a:xfrm>
                  <a:off x="12907706" y="3511938"/>
                  <a:ext cx="352040" cy="0"/>
                </a:xfrm>
                <a:prstGeom prst="line">
                  <a:avLst/>
                </a:prstGeom>
                <a:noFill/>
                <a:ln w="31750" cap="flat" cmpd="sng" algn="ctr">
                  <a:solidFill>
                    <a:srgbClr val="000000"/>
                  </a:solidFill>
                  <a:prstDash val="solid"/>
                </a:ln>
                <a:effectLst/>
              </p:spPr>
            </p:cxnSp>
            <p:cxnSp>
              <p:nvCxnSpPr>
                <p:cNvPr id="40" name="Straight Connector 53"/>
                <p:cNvCxnSpPr/>
                <p:nvPr/>
              </p:nvCxnSpPr>
              <p:spPr>
                <a:xfrm>
                  <a:off x="12907706" y="3852134"/>
                  <a:ext cx="352040" cy="0"/>
                </a:xfrm>
                <a:prstGeom prst="line">
                  <a:avLst/>
                </a:prstGeom>
                <a:noFill/>
                <a:ln w="31750" cap="flat" cmpd="sng" algn="ctr">
                  <a:solidFill>
                    <a:srgbClr val="000000"/>
                  </a:solidFill>
                  <a:prstDash val="solid"/>
                </a:ln>
                <a:effectLst/>
              </p:spPr>
            </p:cxnSp>
            <p:cxnSp>
              <p:nvCxnSpPr>
                <p:cNvPr id="41" name="Straight Connector 54"/>
                <p:cNvCxnSpPr/>
                <p:nvPr/>
              </p:nvCxnSpPr>
              <p:spPr>
                <a:xfrm>
                  <a:off x="12907706" y="4192331"/>
                  <a:ext cx="352040" cy="0"/>
                </a:xfrm>
                <a:prstGeom prst="line">
                  <a:avLst/>
                </a:prstGeom>
                <a:noFill/>
                <a:ln w="31750" cap="flat" cmpd="sng" algn="ctr">
                  <a:solidFill>
                    <a:srgbClr val="000000"/>
                  </a:solidFill>
                  <a:prstDash val="solid"/>
                </a:ln>
                <a:effectLst/>
              </p:spPr>
            </p:cxnSp>
            <p:cxnSp>
              <p:nvCxnSpPr>
                <p:cNvPr id="42" name="Straight Connector 55"/>
                <p:cNvCxnSpPr/>
                <p:nvPr/>
              </p:nvCxnSpPr>
              <p:spPr>
                <a:xfrm>
                  <a:off x="12907706" y="4532527"/>
                  <a:ext cx="352040" cy="0"/>
                </a:xfrm>
                <a:prstGeom prst="line">
                  <a:avLst/>
                </a:prstGeom>
                <a:noFill/>
                <a:ln w="31750" cap="flat" cmpd="sng" algn="ctr">
                  <a:solidFill>
                    <a:srgbClr val="000000"/>
                  </a:solidFill>
                  <a:prstDash val="solid"/>
                </a:ln>
                <a:effectLst/>
              </p:spPr>
            </p:cxnSp>
            <p:cxnSp>
              <p:nvCxnSpPr>
                <p:cNvPr id="43" name="Straight Connector 56"/>
                <p:cNvCxnSpPr/>
                <p:nvPr/>
              </p:nvCxnSpPr>
              <p:spPr>
                <a:xfrm>
                  <a:off x="12907706" y="4872723"/>
                  <a:ext cx="352040" cy="0"/>
                </a:xfrm>
                <a:prstGeom prst="line">
                  <a:avLst/>
                </a:prstGeom>
                <a:noFill/>
                <a:ln w="31750" cap="flat" cmpd="sng" algn="ctr">
                  <a:solidFill>
                    <a:srgbClr val="000000"/>
                  </a:solidFill>
                  <a:prstDash val="solid"/>
                </a:ln>
                <a:effectLst/>
              </p:spPr>
            </p:cxnSp>
            <p:cxnSp>
              <p:nvCxnSpPr>
                <p:cNvPr id="44" name="Straight Connector 57"/>
                <p:cNvCxnSpPr/>
                <p:nvPr/>
              </p:nvCxnSpPr>
              <p:spPr>
                <a:xfrm>
                  <a:off x="12907706" y="5893312"/>
                  <a:ext cx="352040" cy="0"/>
                </a:xfrm>
                <a:prstGeom prst="line">
                  <a:avLst/>
                </a:prstGeom>
                <a:noFill/>
                <a:ln w="31750" cap="flat" cmpd="sng" algn="ctr">
                  <a:solidFill>
                    <a:srgbClr val="000000"/>
                  </a:solidFill>
                  <a:prstDash val="solid"/>
                </a:ln>
                <a:effectLst/>
              </p:spPr>
            </p:cxnSp>
            <p:cxnSp>
              <p:nvCxnSpPr>
                <p:cNvPr id="45" name="Straight Connector 13"/>
                <p:cNvCxnSpPr/>
                <p:nvPr/>
              </p:nvCxnSpPr>
              <p:spPr>
                <a:xfrm>
                  <a:off x="12907706" y="5553115"/>
                  <a:ext cx="352040" cy="0"/>
                </a:xfrm>
                <a:prstGeom prst="line">
                  <a:avLst/>
                </a:prstGeom>
                <a:noFill/>
                <a:ln w="31750" cap="flat" cmpd="sng" algn="ctr">
                  <a:solidFill>
                    <a:srgbClr val="000000"/>
                  </a:solidFill>
                  <a:prstDash val="solid"/>
                </a:ln>
                <a:effectLst/>
              </p:spPr>
            </p:cxnSp>
            <p:cxnSp>
              <p:nvCxnSpPr>
                <p:cNvPr id="46" name="Straight Connector 14"/>
                <p:cNvCxnSpPr/>
                <p:nvPr/>
              </p:nvCxnSpPr>
              <p:spPr>
                <a:xfrm>
                  <a:off x="12907706" y="5212919"/>
                  <a:ext cx="352040" cy="0"/>
                </a:xfrm>
                <a:prstGeom prst="line">
                  <a:avLst/>
                </a:prstGeom>
                <a:noFill/>
                <a:ln w="31750" cap="flat" cmpd="sng" algn="ctr">
                  <a:solidFill>
                    <a:srgbClr val="000000"/>
                  </a:solidFill>
                  <a:prstDash val="solid"/>
                </a:ln>
                <a:effectLst/>
              </p:spPr>
            </p:cxnSp>
            <p:cxnSp>
              <p:nvCxnSpPr>
                <p:cNvPr id="47" name="Straight Connector 15"/>
                <p:cNvCxnSpPr/>
                <p:nvPr/>
              </p:nvCxnSpPr>
              <p:spPr>
                <a:xfrm>
                  <a:off x="12907706" y="6233508"/>
                  <a:ext cx="352040" cy="0"/>
                </a:xfrm>
                <a:prstGeom prst="line">
                  <a:avLst/>
                </a:prstGeom>
                <a:noFill/>
                <a:ln w="31750" cap="flat" cmpd="sng" algn="ctr">
                  <a:solidFill>
                    <a:srgbClr val="000000"/>
                  </a:solidFill>
                  <a:prstDash val="solid"/>
                </a:ln>
                <a:effectLst/>
              </p:spPr>
            </p:cxnSp>
            <p:cxnSp>
              <p:nvCxnSpPr>
                <p:cNvPr id="48" name="Straight Connector 16"/>
                <p:cNvCxnSpPr/>
                <p:nvPr/>
              </p:nvCxnSpPr>
              <p:spPr>
                <a:xfrm>
                  <a:off x="12907706" y="6573704"/>
                  <a:ext cx="352040" cy="0"/>
                </a:xfrm>
                <a:prstGeom prst="line">
                  <a:avLst/>
                </a:prstGeom>
                <a:noFill/>
                <a:ln w="31750" cap="flat" cmpd="sng" algn="ctr">
                  <a:solidFill>
                    <a:srgbClr val="000000"/>
                  </a:solidFill>
                  <a:prstDash val="solid"/>
                </a:ln>
                <a:effectLst/>
              </p:spPr>
            </p:cxnSp>
            <p:cxnSp>
              <p:nvCxnSpPr>
                <p:cNvPr id="49" name="Straight Connector 17"/>
                <p:cNvCxnSpPr/>
                <p:nvPr/>
              </p:nvCxnSpPr>
              <p:spPr>
                <a:xfrm>
                  <a:off x="12907706" y="6913900"/>
                  <a:ext cx="352040" cy="0"/>
                </a:xfrm>
                <a:prstGeom prst="line">
                  <a:avLst/>
                </a:prstGeom>
                <a:noFill/>
                <a:ln w="31750" cap="flat" cmpd="sng" algn="ctr">
                  <a:solidFill>
                    <a:srgbClr val="000000"/>
                  </a:solidFill>
                  <a:prstDash val="solid"/>
                </a:ln>
                <a:effectLst/>
              </p:spPr>
            </p:cxnSp>
            <p:cxnSp>
              <p:nvCxnSpPr>
                <p:cNvPr id="50" name="Straight Connector 18"/>
                <p:cNvCxnSpPr/>
                <p:nvPr/>
              </p:nvCxnSpPr>
              <p:spPr>
                <a:xfrm>
                  <a:off x="12907706" y="7254096"/>
                  <a:ext cx="352040" cy="0"/>
                </a:xfrm>
                <a:prstGeom prst="line">
                  <a:avLst/>
                </a:prstGeom>
                <a:noFill/>
                <a:ln w="31750" cap="flat" cmpd="sng" algn="ctr">
                  <a:solidFill>
                    <a:srgbClr val="000000"/>
                  </a:solidFill>
                  <a:prstDash val="solid"/>
                </a:ln>
                <a:effectLst/>
              </p:spPr>
            </p:cxnSp>
            <p:cxnSp>
              <p:nvCxnSpPr>
                <p:cNvPr id="51" name="Straight Connector 19"/>
                <p:cNvCxnSpPr/>
                <p:nvPr/>
              </p:nvCxnSpPr>
              <p:spPr>
                <a:xfrm>
                  <a:off x="12907706" y="7594293"/>
                  <a:ext cx="352040" cy="0"/>
                </a:xfrm>
                <a:prstGeom prst="line">
                  <a:avLst/>
                </a:prstGeom>
                <a:noFill/>
                <a:ln w="31750" cap="flat" cmpd="sng" algn="ctr">
                  <a:solidFill>
                    <a:srgbClr val="000000"/>
                  </a:solidFill>
                  <a:prstDash val="solid"/>
                </a:ln>
                <a:effectLst/>
              </p:spPr>
            </p:cxnSp>
            <p:cxnSp>
              <p:nvCxnSpPr>
                <p:cNvPr id="52" name="Straight Connector 20"/>
                <p:cNvCxnSpPr/>
                <p:nvPr/>
              </p:nvCxnSpPr>
              <p:spPr>
                <a:xfrm>
                  <a:off x="12907706" y="7934489"/>
                  <a:ext cx="352040" cy="0"/>
                </a:xfrm>
                <a:prstGeom prst="line">
                  <a:avLst/>
                </a:prstGeom>
                <a:noFill/>
                <a:ln w="31750" cap="flat" cmpd="sng" algn="ctr">
                  <a:solidFill>
                    <a:srgbClr val="000000"/>
                  </a:solidFill>
                  <a:prstDash val="solid"/>
                </a:ln>
                <a:effectLst/>
              </p:spPr>
            </p:cxnSp>
            <p:sp>
              <p:nvSpPr>
                <p:cNvPr id="53" name="Isosceles Triangle 21"/>
                <p:cNvSpPr/>
                <p:nvPr/>
              </p:nvSpPr>
              <p:spPr>
                <a:xfrm rot="5400000">
                  <a:off x="15322626" y="108559"/>
                  <a:ext cx="6123532" cy="10205885"/>
                </a:xfrm>
                <a:prstGeom prst="triangle">
                  <a:avLst/>
                </a:prstGeom>
                <a:solidFill>
                  <a:srgbClr val="FFFFFF">
                    <a:lumMod val="85000"/>
                    <a:alpha val="7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54" name="Rectangle 22"/>
                <p:cNvSpPr/>
                <p:nvPr/>
              </p:nvSpPr>
              <p:spPr>
                <a:xfrm>
                  <a:off x="23480909" y="5095633"/>
                  <a:ext cx="226797" cy="226797"/>
                </a:xfrm>
                <a:prstGeom prst="rect">
                  <a:avLst/>
                </a:prstGeom>
                <a:solidFill>
                  <a:srgbClr val="000000">
                    <a:lumMod val="75000"/>
                    <a:lumOff val="25000"/>
                  </a:srgbClr>
                </a:solidFill>
                <a:ln w="3175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grpSp>
        </p:grpSp>
        <p:sp>
          <p:nvSpPr>
            <p:cNvPr id="5" name="Oval 68"/>
            <p:cNvSpPr/>
            <p:nvPr/>
          </p:nvSpPr>
          <p:spPr>
            <a:xfrm>
              <a:off x="3131840" y="4509120"/>
              <a:ext cx="576064" cy="576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69"/>
            <p:cNvSpPr/>
            <p:nvPr/>
          </p:nvSpPr>
          <p:spPr>
            <a:xfrm>
              <a:off x="3131840" y="3789040"/>
              <a:ext cx="1008000" cy="57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70"/>
            <p:cNvSpPr/>
            <p:nvPr/>
          </p:nvSpPr>
          <p:spPr>
            <a:xfrm>
              <a:off x="3203848" y="3068960"/>
              <a:ext cx="207640" cy="57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Isosceles Triangle 21"/>
            <p:cNvSpPr/>
            <p:nvPr/>
          </p:nvSpPr>
          <p:spPr>
            <a:xfrm rot="5400000">
              <a:off x="3491880" y="3861048"/>
              <a:ext cx="288032" cy="432048"/>
            </a:xfrm>
            <a:prstGeom prst="rect">
              <a:avLst/>
            </a:prstGeom>
            <a:solidFill>
              <a:srgbClr val="FFFFFF">
                <a:lumMod val="8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cxnSp>
          <p:nvCxnSpPr>
            <p:cNvPr id="9" name="Straight Connector 96"/>
            <p:cNvCxnSpPr/>
            <p:nvPr/>
          </p:nvCxnSpPr>
          <p:spPr>
            <a:xfrm>
              <a:off x="2195736" y="2636912"/>
              <a:ext cx="0" cy="144016"/>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7"/>
            <p:cNvCxnSpPr/>
            <p:nvPr/>
          </p:nvCxnSpPr>
          <p:spPr>
            <a:xfrm>
              <a:off x="2195736" y="3573024"/>
              <a:ext cx="0" cy="720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0"/>
            <p:cNvCxnSpPr/>
            <p:nvPr/>
          </p:nvCxnSpPr>
          <p:spPr>
            <a:xfrm>
              <a:off x="2195736" y="4509128"/>
              <a:ext cx="0" cy="1080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01"/>
            <p:cNvCxnSpPr/>
            <p:nvPr/>
          </p:nvCxnSpPr>
          <p:spPr>
            <a:xfrm>
              <a:off x="2195736" y="5337224"/>
              <a:ext cx="0" cy="2160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Arc 102"/>
            <p:cNvSpPr/>
            <p:nvPr/>
          </p:nvSpPr>
          <p:spPr>
            <a:xfrm rot="16200000">
              <a:off x="1854000" y="4608000"/>
              <a:ext cx="720000" cy="720000"/>
            </a:xfrm>
            <a:prstGeom prst="arc">
              <a:avLst>
                <a:gd name="adj1" fmla="val 10762167"/>
                <a:gd name="adj2" fmla="val 0"/>
              </a:avLst>
            </a:prstGeom>
            <a:ln w="444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4" name="Straight Connector 103"/>
            <p:cNvCxnSpPr/>
            <p:nvPr/>
          </p:nvCxnSpPr>
          <p:spPr>
            <a:xfrm flipV="1">
              <a:off x="2005200" y="2780928"/>
              <a:ext cx="2160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05"/>
            <p:cNvCxnSpPr/>
            <p:nvPr/>
          </p:nvCxnSpPr>
          <p:spPr>
            <a:xfrm flipV="1">
              <a:off x="2005200" y="3564000"/>
              <a:ext cx="2160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06"/>
            <p:cNvCxnSpPr/>
            <p:nvPr/>
          </p:nvCxnSpPr>
          <p:spPr>
            <a:xfrm>
              <a:off x="2016000" y="2761200"/>
              <a:ext cx="0" cy="824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09"/>
            <p:cNvCxnSpPr/>
            <p:nvPr/>
          </p:nvCxnSpPr>
          <p:spPr>
            <a:xfrm>
              <a:off x="1187624" y="3645024"/>
              <a:ext cx="103357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10"/>
            <p:cNvCxnSpPr/>
            <p:nvPr/>
          </p:nvCxnSpPr>
          <p:spPr>
            <a:xfrm flipV="1">
              <a:off x="1187624" y="4500104"/>
              <a:ext cx="1033576" cy="9016"/>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15"/>
            <p:cNvCxnSpPr/>
            <p:nvPr/>
          </p:nvCxnSpPr>
          <p:spPr>
            <a:xfrm>
              <a:off x="1187624" y="3625200"/>
              <a:ext cx="0" cy="239456"/>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19"/>
            <p:cNvCxnSpPr/>
            <p:nvPr/>
          </p:nvCxnSpPr>
          <p:spPr>
            <a:xfrm>
              <a:off x="1187624" y="4293096"/>
              <a:ext cx="0" cy="2393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123"/>
            <p:cNvCxnSpPr/>
            <p:nvPr/>
          </p:nvCxnSpPr>
          <p:spPr>
            <a:xfrm>
              <a:off x="1166400" y="3861048"/>
              <a:ext cx="5040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124"/>
            <p:cNvCxnSpPr/>
            <p:nvPr/>
          </p:nvCxnSpPr>
          <p:spPr>
            <a:xfrm>
              <a:off x="1166400" y="4293096"/>
              <a:ext cx="5040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125"/>
            <p:cNvCxnSpPr/>
            <p:nvPr/>
          </p:nvCxnSpPr>
          <p:spPr>
            <a:xfrm>
              <a:off x="1648800" y="3861048"/>
              <a:ext cx="0" cy="432048"/>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Arrow Connector 130"/>
            <p:cNvCxnSpPr/>
            <p:nvPr/>
          </p:nvCxnSpPr>
          <p:spPr>
            <a:xfrm flipH="1">
              <a:off x="2339752" y="2996952"/>
              <a:ext cx="288032" cy="0"/>
            </a:xfrm>
            <a:prstGeom prst="straightConnector1">
              <a:avLst/>
            </a:prstGeom>
            <a:ln w="444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5" name="Straight Arrow Connector 131"/>
            <p:cNvCxnSpPr/>
            <p:nvPr/>
          </p:nvCxnSpPr>
          <p:spPr>
            <a:xfrm flipH="1">
              <a:off x="2339752" y="3284984"/>
              <a:ext cx="288032" cy="0"/>
            </a:xfrm>
            <a:prstGeom prst="straightConnector1">
              <a:avLst/>
            </a:prstGeom>
            <a:ln w="444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6" name="Straight Arrow Connector 132"/>
            <p:cNvCxnSpPr/>
            <p:nvPr/>
          </p:nvCxnSpPr>
          <p:spPr>
            <a:xfrm flipH="1">
              <a:off x="2339752" y="3573016"/>
              <a:ext cx="288032" cy="0"/>
            </a:xfrm>
            <a:prstGeom prst="straightConnector1">
              <a:avLst/>
            </a:prstGeom>
            <a:ln w="444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7" name="Straight Arrow Connector 133"/>
            <p:cNvCxnSpPr/>
            <p:nvPr/>
          </p:nvCxnSpPr>
          <p:spPr>
            <a:xfrm flipH="1">
              <a:off x="2339752" y="3861048"/>
              <a:ext cx="288032" cy="0"/>
            </a:xfrm>
            <a:prstGeom prst="straightConnector1">
              <a:avLst/>
            </a:prstGeom>
            <a:ln w="444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134"/>
            <p:cNvCxnSpPr/>
            <p:nvPr/>
          </p:nvCxnSpPr>
          <p:spPr>
            <a:xfrm flipH="1">
              <a:off x="2339752" y="4149080"/>
              <a:ext cx="288032" cy="0"/>
            </a:xfrm>
            <a:prstGeom prst="straightConnector1">
              <a:avLst/>
            </a:prstGeom>
            <a:ln w="444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9" name="Straight Arrow Connector 135"/>
            <p:cNvCxnSpPr/>
            <p:nvPr/>
          </p:nvCxnSpPr>
          <p:spPr>
            <a:xfrm flipH="1">
              <a:off x="2339752" y="4437112"/>
              <a:ext cx="288032" cy="0"/>
            </a:xfrm>
            <a:prstGeom prst="straightConnector1">
              <a:avLst/>
            </a:prstGeom>
            <a:ln w="444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136"/>
            <p:cNvCxnSpPr/>
            <p:nvPr/>
          </p:nvCxnSpPr>
          <p:spPr>
            <a:xfrm flipH="1">
              <a:off x="2339752" y="4725144"/>
              <a:ext cx="288032" cy="0"/>
            </a:xfrm>
            <a:prstGeom prst="straightConnector1">
              <a:avLst/>
            </a:prstGeom>
            <a:ln w="444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1" name="Straight Arrow Connector 137"/>
            <p:cNvCxnSpPr/>
            <p:nvPr/>
          </p:nvCxnSpPr>
          <p:spPr>
            <a:xfrm flipH="1">
              <a:off x="2339752" y="5013176"/>
              <a:ext cx="288032" cy="0"/>
            </a:xfrm>
            <a:prstGeom prst="straightConnector1">
              <a:avLst/>
            </a:prstGeom>
            <a:ln w="444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2" name="Straight Arrow Connector 138"/>
            <p:cNvCxnSpPr/>
            <p:nvPr/>
          </p:nvCxnSpPr>
          <p:spPr>
            <a:xfrm flipH="1">
              <a:off x="2339752" y="5301208"/>
              <a:ext cx="288032" cy="0"/>
            </a:xfrm>
            <a:prstGeom prst="straightConnector1">
              <a:avLst/>
            </a:prstGeom>
            <a:ln w="444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grpSp>
      <p:sp>
        <p:nvSpPr>
          <p:cNvPr id="55" name="Rectangle 6"/>
          <p:cNvSpPr>
            <a:spLocks noChangeArrowheads="1"/>
          </p:cNvSpPr>
          <p:nvPr/>
        </p:nvSpPr>
        <p:spPr bwMode="auto">
          <a:xfrm flipV="1">
            <a:off x="39387" y="653246"/>
            <a:ext cx="12192000" cy="45719"/>
          </a:xfrm>
          <a:prstGeom prst="rect">
            <a:avLst/>
          </a:prstGeom>
          <a:solidFill>
            <a:srgbClr val="000000"/>
          </a:solidFill>
          <a:ln w="9525">
            <a:solidFill>
              <a:schemeClr val="tx1"/>
            </a:solidFill>
            <a:miter lim="800000"/>
          </a:ln>
        </p:spPr>
        <p:txBody>
          <a:bodyPr wrap="square" anchor="ctr">
            <a:spAutoFit/>
          </a:bodyPr>
          <a:lstStyle/>
          <a:p>
            <a:endParaRPr lang="ru-RU"/>
          </a:p>
        </p:txBody>
      </p:sp>
      <p:sp>
        <p:nvSpPr>
          <p:cNvPr id="56" name="Прямоугольник 55"/>
          <p:cNvSpPr/>
          <p:nvPr/>
        </p:nvSpPr>
        <p:spPr>
          <a:xfrm>
            <a:off x="4704204" y="213077"/>
            <a:ext cx="2762295" cy="369332"/>
          </a:xfrm>
          <a:prstGeom prst="rect">
            <a:avLst/>
          </a:prstGeom>
        </p:spPr>
        <p:txBody>
          <a:bodyPr wrap="none">
            <a:spAutoFit/>
          </a:bodyPr>
          <a:lstStyle/>
          <a:p>
            <a:r>
              <a:rPr lang="en-GB" b="1" dirty="0">
                <a:latin typeface="Calibri "/>
              </a:rPr>
              <a:t>X-Ray Image formation </a:t>
            </a:r>
            <a:endParaRPr lang="ru-RU" b="1" dirty="0">
              <a:latin typeface="Calibri "/>
            </a:endParaRPr>
          </a:p>
        </p:txBody>
      </p:sp>
      <p:sp>
        <p:nvSpPr>
          <p:cNvPr id="57" name="Прямоугольник 56"/>
          <p:cNvSpPr/>
          <p:nvPr/>
        </p:nvSpPr>
        <p:spPr>
          <a:xfrm>
            <a:off x="955432" y="1168390"/>
            <a:ext cx="10723950" cy="477054"/>
          </a:xfrm>
          <a:prstGeom prst="rect">
            <a:avLst/>
          </a:prstGeom>
        </p:spPr>
        <p:txBody>
          <a:bodyPr wrap="square">
            <a:spAutoFit/>
          </a:bodyPr>
          <a:lstStyle/>
          <a:p>
            <a:pPr algn="just"/>
            <a:r>
              <a:rPr lang="en-GB" sz="2500" dirty="0">
                <a:latin typeface="Arial Unicode MS" pitchFamily="34" charset="-128"/>
              </a:rPr>
              <a:t>The detector will capture a </a:t>
            </a:r>
            <a:r>
              <a:rPr lang="en-GB" sz="2500" dirty="0">
                <a:solidFill>
                  <a:srgbClr val="C00000"/>
                </a:solidFill>
                <a:latin typeface="Arial Unicode MS" pitchFamily="34" charset="-128"/>
              </a:rPr>
              <a:t>projection</a:t>
            </a:r>
            <a:r>
              <a:rPr lang="en-GB" sz="2500" dirty="0">
                <a:latin typeface="Arial Unicode MS" pitchFamily="34" charset="-128"/>
              </a:rPr>
              <a:t> of the object under investigation</a:t>
            </a:r>
          </a:p>
        </p:txBody>
      </p:sp>
    </p:spTree>
    <p:extLst>
      <p:ext uri="{BB962C8B-B14F-4D97-AF65-F5344CB8AC3E}">
        <p14:creationId xmlns:p14="http://schemas.microsoft.com/office/powerpoint/2010/main" val="20943312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9381" y="769802"/>
            <a:ext cx="11942619" cy="2723823"/>
          </a:xfrm>
          <a:prstGeom prst="rect">
            <a:avLst/>
          </a:prstGeom>
        </p:spPr>
        <p:txBody>
          <a:bodyPr wrap="square">
            <a:spAutoFit/>
          </a:bodyPr>
          <a:lstStyle/>
          <a:p>
            <a:r>
              <a:rPr lang="en-GB" sz="2800" dirty="0">
                <a:latin typeface="Arial Unicode MS" pitchFamily="34" charset="-128"/>
              </a:rPr>
              <a:t>Based on the intensity of X rays hitting the receptor at a given point, the image at that point will be:</a:t>
            </a:r>
          </a:p>
          <a:p>
            <a:pPr lvl="1"/>
            <a:r>
              <a:rPr lang="en-GB" sz="2300" dirty="0">
                <a:solidFill>
                  <a:srgbClr val="C00000"/>
                </a:solidFill>
                <a:latin typeface="Arial Unicode MS" pitchFamily="34" charset="-128"/>
              </a:rPr>
              <a:t>Darker</a:t>
            </a:r>
            <a:r>
              <a:rPr lang="en-GB" sz="2300" dirty="0">
                <a:latin typeface="Arial Unicode MS" pitchFamily="34" charset="-128"/>
              </a:rPr>
              <a:t>: more X rays hitting receptor (</a:t>
            </a:r>
            <a:r>
              <a:rPr lang="en-GB" sz="2300" dirty="0">
                <a:solidFill>
                  <a:srgbClr val="C00000"/>
                </a:solidFill>
                <a:latin typeface="Arial Unicode MS" pitchFamily="34" charset="-128"/>
              </a:rPr>
              <a:t>lower attenuation</a:t>
            </a:r>
            <a:r>
              <a:rPr lang="en-GB" sz="2300" dirty="0">
                <a:latin typeface="Arial Unicode MS" pitchFamily="34" charset="-128"/>
              </a:rPr>
              <a:t>)</a:t>
            </a:r>
          </a:p>
          <a:p>
            <a:pPr lvl="1"/>
            <a:r>
              <a:rPr lang="en-GB" sz="2300" dirty="0">
                <a:solidFill>
                  <a:srgbClr val="C00000"/>
                </a:solidFill>
                <a:latin typeface="Arial Unicode MS" pitchFamily="34" charset="-128"/>
              </a:rPr>
              <a:t>Brighter</a:t>
            </a:r>
            <a:r>
              <a:rPr lang="en-GB" sz="2300" dirty="0">
                <a:latin typeface="Arial Unicode MS" pitchFamily="34" charset="-128"/>
              </a:rPr>
              <a:t>: less X rays hitting receptor (</a:t>
            </a:r>
            <a:r>
              <a:rPr lang="en-GB" sz="2300" dirty="0">
                <a:solidFill>
                  <a:srgbClr val="C00000"/>
                </a:solidFill>
                <a:latin typeface="Arial Unicode MS" pitchFamily="34" charset="-128"/>
              </a:rPr>
              <a:t>higher attenuation</a:t>
            </a:r>
            <a:r>
              <a:rPr lang="en-GB" sz="2300" dirty="0">
                <a:latin typeface="Arial Unicode MS" pitchFamily="34" charset="-128"/>
              </a:rPr>
              <a:t>)</a:t>
            </a:r>
          </a:p>
          <a:p>
            <a:pPr lvl="1"/>
            <a:r>
              <a:rPr lang="en-GB" sz="2300" dirty="0">
                <a:latin typeface="Arial Unicode MS" pitchFamily="34" charset="-128"/>
              </a:rPr>
              <a:t>This is a </a:t>
            </a:r>
            <a:r>
              <a:rPr lang="en-GB" sz="2300" dirty="0">
                <a:solidFill>
                  <a:srgbClr val="C00000"/>
                </a:solidFill>
                <a:latin typeface="Arial Unicode MS" pitchFamily="34" charset="-128"/>
              </a:rPr>
              <a:t>convention</a:t>
            </a:r>
            <a:r>
              <a:rPr lang="en-GB" sz="2300" dirty="0">
                <a:latin typeface="Arial Unicode MS" pitchFamily="34" charset="-128"/>
              </a:rPr>
              <a:t> resulting from the image formation process in </a:t>
            </a:r>
            <a:r>
              <a:rPr lang="en-GB" sz="2300" dirty="0">
                <a:solidFill>
                  <a:srgbClr val="C00000"/>
                </a:solidFill>
                <a:latin typeface="Arial Unicode MS" pitchFamily="34" charset="-128"/>
              </a:rPr>
              <a:t>film</a:t>
            </a:r>
            <a:r>
              <a:rPr lang="en-GB" sz="2300" dirty="0">
                <a:latin typeface="Arial Unicode MS" pitchFamily="34" charset="-128"/>
              </a:rPr>
              <a:t> radiography; in digital radiography the signal is inversely proportionate to attenuation, implying that the image is inverted at some point during processing</a:t>
            </a:r>
          </a:p>
        </p:txBody>
      </p:sp>
      <p:sp>
        <p:nvSpPr>
          <p:cNvPr id="3" name="Rectangle 6"/>
          <p:cNvSpPr>
            <a:spLocks noChangeArrowheads="1"/>
          </p:cNvSpPr>
          <p:nvPr/>
        </p:nvSpPr>
        <p:spPr bwMode="auto">
          <a:xfrm flipV="1">
            <a:off x="39387" y="653246"/>
            <a:ext cx="12192000" cy="45719"/>
          </a:xfrm>
          <a:prstGeom prst="rect">
            <a:avLst/>
          </a:prstGeom>
          <a:solidFill>
            <a:srgbClr val="000000"/>
          </a:solidFill>
          <a:ln w="9525">
            <a:solidFill>
              <a:schemeClr val="tx1"/>
            </a:solidFill>
            <a:miter lim="800000"/>
          </a:ln>
        </p:spPr>
        <p:txBody>
          <a:bodyPr wrap="square" anchor="ctr">
            <a:spAutoFit/>
          </a:bodyPr>
          <a:lstStyle/>
          <a:p>
            <a:endParaRPr lang="ru-RU"/>
          </a:p>
        </p:txBody>
      </p:sp>
      <p:sp>
        <p:nvSpPr>
          <p:cNvPr id="4" name="Прямоугольник 3"/>
          <p:cNvSpPr/>
          <p:nvPr/>
        </p:nvSpPr>
        <p:spPr>
          <a:xfrm>
            <a:off x="4704204" y="213077"/>
            <a:ext cx="2762295" cy="369332"/>
          </a:xfrm>
          <a:prstGeom prst="rect">
            <a:avLst/>
          </a:prstGeom>
        </p:spPr>
        <p:txBody>
          <a:bodyPr wrap="none">
            <a:spAutoFit/>
          </a:bodyPr>
          <a:lstStyle/>
          <a:p>
            <a:r>
              <a:rPr lang="en-GB" b="1" dirty="0">
                <a:latin typeface="Calibri "/>
              </a:rPr>
              <a:t>X-Ray Image formation </a:t>
            </a:r>
            <a:endParaRPr lang="ru-RU" b="1" dirty="0">
              <a:latin typeface="Calibri "/>
            </a:endParaRPr>
          </a:p>
        </p:txBody>
      </p:sp>
      <p:pic>
        <p:nvPicPr>
          <p:cNvPr id="5" name="Picture 3"/>
          <p:cNvPicPr>
            <a:picLocks noChangeAspect="1"/>
          </p:cNvPicPr>
          <p:nvPr/>
        </p:nvPicPr>
        <p:blipFill>
          <a:blip r:embed="rId3" cstate="print"/>
          <a:srcRect/>
          <a:stretch>
            <a:fillRect/>
          </a:stretch>
        </p:blipFill>
        <p:spPr bwMode="auto">
          <a:xfrm>
            <a:off x="1735886" y="4096178"/>
            <a:ext cx="3127059" cy="2104189"/>
          </a:xfrm>
          <a:prstGeom prst="rect">
            <a:avLst/>
          </a:prstGeom>
          <a:noFill/>
          <a:ln w="9525">
            <a:noFill/>
            <a:miter lim="800000"/>
            <a:headEnd/>
            <a:tailEnd/>
          </a:ln>
        </p:spPr>
      </p:pic>
      <p:sp>
        <p:nvSpPr>
          <p:cNvPr id="16" name="Vrije vorm 1"/>
          <p:cNvSpPr/>
          <p:nvPr/>
        </p:nvSpPr>
        <p:spPr>
          <a:xfrm>
            <a:off x="7932368" y="4098520"/>
            <a:ext cx="679585" cy="1044858"/>
          </a:xfrm>
          <a:custGeom>
            <a:avLst/>
            <a:gdLst>
              <a:gd name="connsiteX0" fmla="*/ 67137 w 679585"/>
              <a:gd name="connsiteY0" fmla="*/ 583406 h 1044858"/>
              <a:gd name="connsiteX1" fmla="*/ 67137 w 679585"/>
              <a:gd name="connsiteY1" fmla="*/ 431006 h 1044858"/>
              <a:gd name="connsiteX2" fmla="*/ 462 w 679585"/>
              <a:gd name="connsiteY2" fmla="*/ 173831 h 1044858"/>
              <a:gd name="connsiteX3" fmla="*/ 38562 w 679585"/>
              <a:gd name="connsiteY3" fmla="*/ 40481 h 1044858"/>
              <a:gd name="connsiteX4" fmla="*/ 57612 w 679585"/>
              <a:gd name="connsiteY4" fmla="*/ 2381 h 1044858"/>
              <a:gd name="connsiteX5" fmla="*/ 143337 w 679585"/>
              <a:gd name="connsiteY5" fmla="*/ 30956 h 1044858"/>
              <a:gd name="connsiteX6" fmla="*/ 210012 w 679585"/>
              <a:gd name="connsiteY6" fmla="*/ 135731 h 1044858"/>
              <a:gd name="connsiteX7" fmla="*/ 305262 w 679585"/>
              <a:gd name="connsiteY7" fmla="*/ 364331 h 1044858"/>
              <a:gd name="connsiteX8" fmla="*/ 381462 w 679585"/>
              <a:gd name="connsiteY8" fmla="*/ 469106 h 1044858"/>
              <a:gd name="connsiteX9" fmla="*/ 429087 w 679585"/>
              <a:gd name="connsiteY9" fmla="*/ 469106 h 1044858"/>
              <a:gd name="connsiteX10" fmla="*/ 476712 w 679585"/>
              <a:gd name="connsiteY10" fmla="*/ 364331 h 1044858"/>
              <a:gd name="connsiteX11" fmla="*/ 505287 w 679585"/>
              <a:gd name="connsiteY11" fmla="*/ 116681 h 1044858"/>
              <a:gd name="connsiteX12" fmla="*/ 533862 w 679585"/>
              <a:gd name="connsiteY12" fmla="*/ 21431 h 1044858"/>
              <a:gd name="connsiteX13" fmla="*/ 610062 w 679585"/>
              <a:gd name="connsiteY13" fmla="*/ 2381 h 1044858"/>
              <a:gd name="connsiteX14" fmla="*/ 638637 w 679585"/>
              <a:gd name="connsiteY14" fmla="*/ 59531 h 1044858"/>
              <a:gd name="connsiteX15" fmla="*/ 667212 w 679585"/>
              <a:gd name="connsiteY15" fmla="*/ 202406 h 1044858"/>
              <a:gd name="connsiteX16" fmla="*/ 648162 w 679585"/>
              <a:gd name="connsiteY16" fmla="*/ 364331 h 1044858"/>
              <a:gd name="connsiteX17" fmla="*/ 638637 w 679585"/>
              <a:gd name="connsiteY17" fmla="*/ 507206 h 1044858"/>
              <a:gd name="connsiteX18" fmla="*/ 638637 w 679585"/>
              <a:gd name="connsiteY18" fmla="*/ 583406 h 1044858"/>
              <a:gd name="connsiteX19" fmla="*/ 676737 w 679585"/>
              <a:gd name="connsiteY19" fmla="*/ 859631 h 1044858"/>
              <a:gd name="connsiteX20" fmla="*/ 667212 w 679585"/>
              <a:gd name="connsiteY20" fmla="*/ 954881 h 1044858"/>
              <a:gd name="connsiteX21" fmla="*/ 591012 w 679585"/>
              <a:gd name="connsiteY21" fmla="*/ 1031081 h 1044858"/>
              <a:gd name="connsiteX22" fmla="*/ 524337 w 679585"/>
              <a:gd name="connsiteY22" fmla="*/ 1040606 h 1044858"/>
              <a:gd name="connsiteX23" fmla="*/ 467187 w 679585"/>
              <a:gd name="connsiteY23" fmla="*/ 983456 h 1044858"/>
              <a:gd name="connsiteX24" fmla="*/ 410037 w 679585"/>
              <a:gd name="connsiteY24" fmla="*/ 945356 h 1044858"/>
              <a:gd name="connsiteX25" fmla="*/ 352887 w 679585"/>
              <a:gd name="connsiteY25" fmla="*/ 983456 h 1044858"/>
              <a:gd name="connsiteX26" fmla="*/ 305262 w 679585"/>
              <a:gd name="connsiteY26" fmla="*/ 1012031 h 1044858"/>
              <a:gd name="connsiteX27" fmla="*/ 238587 w 679585"/>
              <a:gd name="connsiteY27" fmla="*/ 1012031 h 1044858"/>
              <a:gd name="connsiteX28" fmla="*/ 171912 w 679585"/>
              <a:gd name="connsiteY28" fmla="*/ 945356 h 1044858"/>
              <a:gd name="connsiteX29" fmla="*/ 124287 w 679585"/>
              <a:gd name="connsiteY29" fmla="*/ 869156 h 1044858"/>
              <a:gd name="connsiteX30" fmla="*/ 48087 w 679585"/>
              <a:gd name="connsiteY30" fmla="*/ 735806 h 1044858"/>
              <a:gd name="connsiteX31" fmla="*/ 67137 w 679585"/>
              <a:gd name="connsiteY31" fmla="*/ 583406 h 1044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79585" h="1044858">
                <a:moveTo>
                  <a:pt x="67137" y="583406"/>
                </a:moveTo>
                <a:cubicBezTo>
                  <a:pt x="70312" y="532606"/>
                  <a:pt x="78249" y="499268"/>
                  <a:pt x="67137" y="431006"/>
                </a:cubicBezTo>
                <a:cubicBezTo>
                  <a:pt x="56025" y="362744"/>
                  <a:pt x="5224" y="238918"/>
                  <a:pt x="462" y="173831"/>
                </a:cubicBezTo>
                <a:cubicBezTo>
                  <a:pt x="-4300" y="108744"/>
                  <a:pt x="29037" y="69056"/>
                  <a:pt x="38562" y="40481"/>
                </a:cubicBezTo>
                <a:cubicBezTo>
                  <a:pt x="48087" y="11906"/>
                  <a:pt x="40150" y="3968"/>
                  <a:pt x="57612" y="2381"/>
                </a:cubicBezTo>
                <a:cubicBezTo>
                  <a:pt x="75074" y="794"/>
                  <a:pt x="117937" y="8731"/>
                  <a:pt x="143337" y="30956"/>
                </a:cubicBezTo>
                <a:cubicBezTo>
                  <a:pt x="168737" y="53181"/>
                  <a:pt x="183025" y="80169"/>
                  <a:pt x="210012" y="135731"/>
                </a:cubicBezTo>
                <a:cubicBezTo>
                  <a:pt x="236999" y="191293"/>
                  <a:pt x="276687" y="308768"/>
                  <a:pt x="305262" y="364331"/>
                </a:cubicBezTo>
                <a:cubicBezTo>
                  <a:pt x="333837" y="419893"/>
                  <a:pt x="360825" y="451644"/>
                  <a:pt x="381462" y="469106"/>
                </a:cubicBezTo>
                <a:cubicBezTo>
                  <a:pt x="402099" y="486568"/>
                  <a:pt x="413212" y="486568"/>
                  <a:pt x="429087" y="469106"/>
                </a:cubicBezTo>
                <a:cubicBezTo>
                  <a:pt x="444962" y="451644"/>
                  <a:pt x="464012" y="423068"/>
                  <a:pt x="476712" y="364331"/>
                </a:cubicBezTo>
                <a:cubicBezTo>
                  <a:pt x="489412" y="305593"/>
                  <a:pt x="495762" y="173831"/>
                  <a:pt x="505287" y="116681"/>
                </a:cubicBezTo>
                <a:cubicBezTo>
                  <a:pt x="514812" y="59531"/>
                  <a:pt x="516400" y="40481"/>
                  <a:pt x="533862" y="21431"/>
                </a:cubicBezTo>
                <a:cubicBezTo>
                  <a:pt x="551324" y="2381"/>
                  <a:pt x="592600" y="-3969"/>
                  <a:pt x="610062" y="2381"/>
                </a:cubicBezTo>
                <a:cubicBezTo>
                  <a:pt x="627524" y="8731"/>
                  <a:pt x="629112" y="26193"/>
                  <a:pt x="638637" y="59531"/>
                </a:cubicBezTo>
                <a:cubicBezTo>
                  <a:pt x="648162" y="92868"/>
                  <a:pt x="665625" y="151606"/>
                  <a:pt x="667212" y="202406"/>
                </a:cubicBezTo>
                <a:cubicBezTo>
                  <a:pt x="668800" y="253206"/>
                  <a:pt x="652924" y="313531"/>
                  <a:pt x="648162" y="364331"/>
                </a:cubicBezTo>
                <a:cubicBezTo>
                  <a:pt x="643400" y="415131"/>
                  <a:pt x="640224" y="470694"/>
                  <a:pt x="638637" y="507206"/>
                </a:cubicBezTo>
                <a:cubicBezTo>
                  <a:pt x="637050" y="543718"/>
                  <a:pt x="632287" y="524669"/>
                  <a:pt x="638637" y="583406"/>
                </a:cubicBezTo>
                <a:cubicBezTo>
                  <a:pt x="644987" y="642143"/>
                  <a:pt x="671975" y="797719"/>
                  <a:pt x="676737" y="859631"/>
                </a:cubicBezTo>
                <a:cubicBezTo>
                  <a:pt x="681500" y="921544"/>
                  <a:pt x="681499" y="926306"/>
                  <a:pt x="667212" y="954881"/>
                </a:cubicBezTo>
                <a:cubicBezTo>
                  <a:pt x="652925" y="983456"/>
                  <a:pt x="614824" y="1016794"/>
                  <a:pt x="591012" y="1031081"/>
                </a:cubicBezTo>
                <a:cubicBezTo>
                  <a:pt x="567200" y="1045368"/>
                  <a:pt x="544975" y="1048544"/>
                  <a:pt x="524337" y="1040606"/>
                </a:cubicBezTo>
                <a:cubicBezTo>
                  <a:pt x="503700" y="1032669"/>
                  <a:pt x="486237" y="999331"/>
                  <a:pt x="467187" y="983456"/>
                </a:cubicBezTo>
                <a:cubicBezTo>
                  <a:pt x="448137" y="967581"/>
                  <a:pt x="429087" y="945356"/>
                  <a:pt x="410037" y="945356"/>
                </a:cubicBezTo>
                <a:cubicBezTo>
                  <a:pt x="390987" y="945356"/>
                  <a:pt x="370349" y="972344"/>
                  <a:pt x="352887" y="983456"/>
                </a:cubicBezTo>
                <a:cubicBezTo>
                  <a:pt x="335425" y="994568"/>
                  <a:pt x="324312" y="1007269"/>
                  <a:pt x="305262" y="1012031"/>
                </a:cubicBezTo>
                <a:cubicBezTo>
                  <a:pt x="286212" y="1016793"/>
                  <a:pt x="260812" y="1023143"/>
                  <a:pt x="238587" y="1012031"/>
                </a:cubicBezTo>
                <a:cubicBezTo>
                  <a:pt x="216362" y="1000919"/>
                  <a:pt x="190962" y="969168"/>
                  <a:pt x="171912" y="945356"/>
                </a:cubicBezTo>
                <a:cubicBezTo>
                  <a:pt x="152862" y="921544"/>
                  <a:pt x="144925" y="904081"/>
                  <a:pt x="124287" y="869156"/>
                </a:cubicBezTo>
                <a:cubicBezTo>
                  <a:pt x="103649" y="834231"/>
                  <a:pt x="57612" y="777081"/>
                  <a:pt x="48087" y="735806"/>
                </a:cubicBezTo>
                <a:cubicBezTo>
                  <a:pt x="38562" y="694531"/>
                  <a:pt x="63962" y="634206"/>
                  <a:pt x="67137" y="583406"/>
                </a:cubicBez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7" name="Vrije vorm 3"/>
          <p:cNvSpPr/>
          <p:nvPr/>
        </p:nvSpPr>
        <p:spPr>
          <a:xfrm>
            <a:off x="8085651" y="5202978"/>
            <a:ext cx="526302" cy="1047188"/>
          </a:xfrm>
          <a:custGeom>
            <a:avLst/>
            <a:gdLst>
              <a:gd name="connsiteX0" fmla="*/ 247696 w 526302"/>
              <a:gd name="connsiteY0" fmla="*/ 1041290 h 1047188"/>
              <a:gd name="connsiteX1" fmla="*/ 76246 w 526302"/>
              <a:gd name="connsiteY1" fmla="*/ 860315 h 1047188"/>
              <a:gd name="connsiteX2" fmla="*/ 57196 w 526302"/>
              <a:gd name="connsiteY2" fmla="*/ 631715 h 1047188"/>
              <a:gd name="connsiteX3" fmla="*/ 57196 w 526302"/>
              <a:gd name="connsiteY3" fmla="*/ 441215 h 1047188"/>
              <a:gd name="connsiteX4" fmla="*/ 47671 w 526302"/>
              <a:gd name="connsiteY4" fmla="*/ 336440 h 1047188"/>
              <a:gd name="connsiteX5" fmla="*/ 46 w 526302"/>
              <a:gd name="connsiteY5" fmla="*/ 269765 h 1047188"/>
              <a:gd name="connsiteX6" fmla="*/ 57196 w 526302"/>
              <a:gd name="connsiteY6" fmla="*/ 107840 h 1047188"/>
              <a:gd name="connsiteX7" fmla="*/ 104821 w 526302"/>
              <a:gd name="connsiteY7" fmla="*/ 3065 h 1047188"/>
              <a:gd name="connsiteX8" fmla="*/ 228646 w 526302"/>
              <a:gd name="connsiteY8" fmla="*/ 31640 h 1047188"/>
              <a:gd name="connsiteX9" fmla="*/ 304846 w 526302"/>
              <a:gd name="connsiteY9" fmla="*/ 69740 h 1047188"/>
              <a:gd name="connsiteX10" fmla="*/ 409621 w 526302"/>
              <a:gd name="connsiteY10" fmla="*/ 41165 h 1047188"/>
              <a:gd name="connsiteX11" fmla="*/ 504871 w 526302"/>
              <a:gd name="connsiteY11" fmla="*/ 69740 h 1047188"/>
              <a:gd name="connsiteX12" fmla="*/ 523921 w 526302"/>
              <a:gd name="connsiteY12" fmla="*/ 269765 h 1047188"/>
              <a:gd name="connsiteX13" fmla="*/ 466771 w 526302"/>
              <a:gd name="connsiteY13" fmla="*/ 412640 h 1047188"/>
              <a:gd name="connsiteX14" fmla="*/ 428671 w 526302"/>
              <a:gd name="connsiteY14" fmla="*/ 498365 h 1047188"/>
              <a:gd name="connsiteX15" fmla="*/ 400096 w 526302"/>
              <a:gd name="connsiteY15" fmla="*/ 612665 h 1047188"/>
              <a:gd name="connsiteX16" fmla="*/ 400096 w 526302"/>
              <a:gd name="connsiteY16" fmla="*/ 755540 h 1047188"/>
              <a:gd name="connsiteX17" fmla="*/ 381046 w 526302"/>
              <a:gd name="connsiteY17" fmla="*/ 898415 h 1047188"/>
              <a:gd name="connsiteX18" fmla="*/ 314371 w 526302"/>
              <a:gd name="connsiteY18" fmla="*/ 993665 h 1047188"/>
              <a:gd name="connsiteX19" fmla="*/ 247696 w 526302"/>
              <a:gd name="connsiteY19" fmla="*/ 1041290 h 104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6302" h="1047188">
                <a:moveTo>
                  <a:pt x="247696" y="1041290"/>
                </a:moveTo>
                <a:cubicBezTo>
                  <a:pt x="208009" y="1019065"/>
                  <a:pt x="107996" y="928577"/>
                  <a:pt x="76246" y="860315"/>
                </a:cubicBezTo>
                <a:cubicBezTo>
                  <a:pt x="44496" y="792052"/>
                  <a:pt x="60371" y="701565"/>
                  <a:pt x="57196" y="631715"/>
                </a:cubicBezTo>
                <a:cubicBezTo>
                  <a:pt x="54021" y="561865"/>
                  <a:pt x="58783" y="490427"/>
                  <a:pt x="57196" y="441215"/>
                </a:cubicBezTo>
                <a:cubicBezTo>
                  <a:pt x="55609" y="392003"/>
                  <a:pt x="57196" y="365015"/>
                  <a:pt x="47671" y="336440"/>
                </a:cubicBezTo>
                <a:cubicBezTo>
                  <a:pt x="38146" y="307865"/>
                  <a:pt x="-1542" y="307865"/>
                  <a:pt x="46" y="269765"/>
                </a:cubicBezTo>
                <a:cubicBezTo>
                  <a:pt x="1634" y="231665"/>
                  <a:pt x="39734" y="152290"/>
                  <a:pt x="57196" y="107840"/>
                </a:cubicBezTo>
                <a:cubicBezTo>
                  <a:pt x="74658" y="63390"/>
                  <a:pt x="76246" y="15765"/>
                  <a:pt x="104821" y="3065"/>
                </a:cubicBezTo>
                <a:cubicBezTo>
                  <a:pt x="133396" y="-9635"/>
                  <a:pt x="195309" y="20528"/>
                  <a:pt x="228646" y="31640"/>
                </a:cubicBezTo>
                <a:cubicBezTo>
                  <a:pt x="261983" y="42752"/>
                  <a:pt x="274684" y="68153"/>
                  <a:pt x="304846" y="69740"/>
                </a:cubicBezTo>
                <a:cubicBezTo>
                  <a:pt x="335008" y="71327"/>
                  <a:pt x="376284" y="41165"/>
                  <a:pt x="409621" y="41165"/>
                </a:cubicBezTo>
                <a:cubicBezTo>
                  <a:pt x="442958" y="41165"/>
                  <a:pt x="485821" y="31640"/>
                  <a:pt x="504871" y="69740"/>
                </a:cubicBezTo>
                <a:cubicBezTo>
                  <a:pt x="523921" y="107840"/>
                  <a:pt x="530271" y="212615"/>
                  <a:pt x="523921" y="269765"/>
                </a:cubicBezTo>
                <a:cubicBezTo>
                  <a:pt x="517571" y="326915"/>
                  <a:pt x="482646" y="374540"/>
                  <a:pt x="466771" y="412640"/>
                </a:cubicBezTo>
                <a:cubicBezTo>
                  <a:pt x="450896" y="450740"/>
                  <a:pt x="439783" y="465028"/>
                  <a:pt x="428671" y="498365"/>
                </a:cubicBezTo>
                <a:cubicBezTo>
                  <a:pt x="417559" y="531702"/>
                  <a:pt x="404859" y="569802"/>
                  <a:pt x="400096" y="612665"/>
                </a:cubicBezTo>
                <a:cubicBezTo>
                  <a:pt x="395334" y="655527"/>
                  <a:pt x="403271" y="707915"/>
                  <a:pt x="400096" y="755540"/>
                </a:cubicBezTo>
                <a:cubicBezTo>
                  <a:pt x="396921" y="803165"/>
                  <a:pt x="395333" y="858728"/>
                  <a:pt x="381046" y="898415"/>
                </a:cubicBezTo>
                <a:cubicBezTo>
                  <a:pt x="366759" y="938102"/>
                  <a:pt x="333421" y="969853"/>
                  <a:pt x="314371" y="993665"/>
                </a:cubicBezTo>
                <a:cubicBezTo>
                  <a:pt x="295321" y="1017477"/>
                  <a:pt x="287383" y="1063515"/>
                  <a:pt x="247696" y="1041290"/>
                </a:cubicBez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8" name="Vrije vorm 20"/>
          <p:cNvSpPr/>
          <p:nvPr/>
        </p:nvSpPr>
        <p:spPr>
          <a:xfrm>
            <a:off x="7568002" y="4003069"/>
            <a:ext cx="423153" cy="777687"/>
          </a:xfrm>
          <a:custGeom>
            <a:avLst/>
            <a:gdLst>
              <a:gd name="connsiteX0" fmla="*/ 523875 w 523875"/>
              <a:gd name="connsiteY0" fmla="*/ 1038225 h 1042862"/>
              <a:gd name="connsiteX1" fmla="*/ 428625 w 523875"/>
              <a:gd name="connsiteY1" fmla="*/ 1009650 h 1042862"/>
              <a:gd name="connsiteX2" fmla="*/ 352425 w 523875"/>
              <a:gd name="connsiteY2" fmla="*/ 790575 h 1042862"/>
              <a:gd name="connsiteX3" fmla="*/ 257175 w 523875"/>
              <a:gd name="connsiteY3" fmla="*/ 257175 h 1042862"/>
              <a:gd name="connsiteX4" fmla="*/ 0 w 523875"/>
              <a:gd name="connsiteY4" fmla="*/ 0 h 1042862"/>
              <a:gd name="connsiteX5" fmla="*/ 0 w 523875"/>
              <a:gd name="connsiteY5" fmla="*/ 0 h 1042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3875" h="1042862">
                <a:moveTo>
                  <a:pt x="523875" y="1038225"/>
                </a:moveTo>
                <a:cubicBezTo>
                  <a:pt x="490537" y="1044575"/>
                  <a:pt x="457200" y="1050925"/>
                  <a:pt x="428625" y="1009650"/>
                </a:cubicBezTo>
                <a:cubicBezTo>
                  <a:pt x="400050" y="968375"/>
                  <a:pt x="381000" y="915987"/>
                  <a:pt x="352425" y="790575"/>
                </a:cubicBezTo>
                <a:cubicBezTo>
                  <a:pt x="323850" y="665162"/>
                  <a:pt x="315912" y="388937"/>
                  <a:pt x="257175" y="257175"/>
                </a:cubicBezTo>
                <a:cubicBezTo>
                  <a:pt x="198438" y="125413"/>
                  <a:pt x="0" y="0"/>
                  <a:pt x="0" y="0"/>
                </a:cubicBezTo>
                <a:lnTo>
                  <a:pt x="0"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9" name="Vrije vorm 21"/>
          <p:cNvSpPr/>
          <p:nvPr/>
        </p:nvSpPr>
        <p:spPr>
          <a:xfrm>
            <a:off x="8572180" y="4185570"/>
            <a:ext cx="685800" cy="606061"/>
          </a:xfrm>
          <a:custGeom>
            <a:avLst/>
            <a:gdLst>
              <a:gd name="connsiteX0" fmla="*/ 0 w 685800"/>
              <a:gd name="connsiteY0" fmla="*/ 600075 h 606061"/>
              <a:gd name="connsiteX1" fmla="*/ 133350 w 685800"/>
              <a:gd name="connsiteY1" fmla="*/ 590550 h 606061"/>
              <a:gd name="connsiteX2" fmla="*/ 180975 w 685800"/>
              <a:gd name="connsiteY2" fmla="*/ 466725 h 606061"/>
              <a:gd name="connsiteX3" fmla="*/ 247650 w 685800"/>
              <a:gd name="connsiteY3" fmla="*/ 114300 h 606061"/>
              <a:gd name="connsiteX4" fmla="*/ 495300 w 685800"/>
              <a:gd name="connsiteY4" fmla="*/ 28575 h 606061"/>
              <a:gd name="connsiteX5" fmla="*/ 685800 w 685800"/>
              <a:gd name="connsiteY5" fmla="*/ 0 h 606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5800" h="606061">
                <a:moveTo>
                  <a:pt x="0" y="600075"/>
                </a:moveTo>
                <a:cubicBezTo>
                  <a:pt x="51594" y="606425"/>
                  <a:pt x="103188" y="612775"/>
                  <a:pt x="133350" y="590550"/>
                </a:cubicBezTo>
                <a:cubicBezTo>
                  <a:pt x="163512" y="568325"/>
                  <a:pt x="161925" y="546100"/>
                  <a:pt x="180975" y="466725"/>
                </a:cubicBezTo>
                <a:cubicBezTo>
                  <a:pt x="200025" y="387350"/>
                  <a:pt x="195263" y="187325"/>
                  <a:pt x="247650" y="114300"/>
                </a:cubicBezTo>
                <a:cubicBezTo>
                  <a:pt x="300037" y="41275"/>
                  <a:pt x="422275" y="47625"/>
                  <a:pt x="495300" y="28575"/>
                </a:cubicBezTo>
                <a:cubicBezTo>
                  <a:pt x="568325" y="9525"/>
                  <a:pt x="627062" y="4762"/>
                  <a:pt x="6858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0" name="Rechthoek 29"/>
          <p:cNvSpPr/>
          <p:nvPr/>
        </p:nvSpPr>
        <p:spPr>
          <a:xfrm rot="361776">
            <a:off x="6303314" y="4344567"/>
            <a:ext cx="934956" cy="1077479"/>
          </a:xfrm>
          <a:prstGeom prst="rect">
            <a:avLst/>
          </a:prstGeom>
          <a:solidFill>
            <a:srgbClr val="D5D5D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X RAY TUBE</a:t>
            </a:r>
            <a:endParaRPr lang="nl-BE" sz="1200" dirty="0">
              <a:solidFill>
                <a:schemeClr val="tx1"/>
              </a:solidFill>
              <a:latin typeface="Arial" panose="020B0604020202020204" pitchFamily="34" charset="0"/>
              <a:cs typeface="Arial" panose="020B0604020202020204" pitchFamily="34" charset="0"/>
            </a:endParaRPr>
          </a:p>
        </p:txBody>
      </p:sp>
      <p:cxnSp>
        <p:nvCxnSpPr>
          <p:cNvPr id="21" name="Rechte verbindingslijn met pijl 30"/>
          <p:cNvCxnSpPr>
            <a:stCxn id="20" idx="3"/>
          </p:cNvCxnSpPr>
          <p:nvPr/>
        </p:nvCxnSpPr>
        <p:spPr>
          <a:xfrm flipV="1">
            <a:off x="7235684" y="4930254"/>
            <a:ext cx="1679396" cy="2158"/>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2" name="Rechte verbindingslijn met pijl 30"/>
          <p:cNvCxnSpPr/>
          <p:nvPr/>
        </p:nvCxnSpPr>
        <p:spPr>
          <a:xfrm>
            <a:off x="7235684" y="5073019"/>
            <a:ext cx="1579032" cy="452514"/>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3" name="Rechte verbindingslijn met pijl 30"/>
          <p:cNvCxnSpPr/>
          <p:nvPr/>
        </p:nvCxnSpPr>
        <p:spPr>
          <a:xfrm>
            <a:off x="7235684" y="5000625"/>
            <a:ext cx="1639603" cy="236764"/>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9005338" y="4772716"/>
            <a:ext cx="1278452"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Low signal</a:t>
            </a:r>
          </a:p>
        </p:txBody>
      </p:sp>
      <p:cxnSp>
        <p:nvCxnSpPr>
          <p:cNvPr id="25" name="Rechte verbindingslijn 14"/>
          <p:cNvCxnSpPr/>
          <p:nvPr/>
        </p:nvCxnSpPr>
        <p:spPr>
          <a:xfrm flipH="1">
            <a:off x="8875287" y="4817559"/>
            <a:ext cx="101031" cy="83966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8922003" y="5421006"/>
            <a:ext cx="1278452"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Low signal</a:t>
            </a:r>
          </a:p>
        </p:txBody>
      </p:sp>
      <p:sp>
        <p:nvSpPr>
          <p:cNvPr id="27" name="TextBox 26"/>
          <p:cNvSpPr txBox="1"/>
          <p:nvPr/>
        </p:nvSpPr>
        <p:spPr>
          <a:xfrm>
            <a:off x="8972828" y="5097317"/>
            <a:ext cx="1278452"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High signal</a:t>
            </a:r>
          </a:p>
        </p:txBody>
      </p:sp>
    </p:spTree>
    <p:extLst>
      <p:ext uri="{BB962C8B-B14F-4D97-AF65-F5344CB8AC3E}">
        <p14:creationId xmlns:p14="http://schemas.microsoft.com/office/powerpoint/2010/main" val="18313996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572" y="301800"/>
            <a:ext cx="10146130" cy="5140036"/>
          </a:xfrm>
          <a:prstGeom prst="rect">
            <a:avLst/>
          </a:prstGeom>
        </p:spPr>
      </p:pic>
      <p:sp>
        <p:nvSpPr>
          <p:cNvPr id="3" name="Прямоугольник 2"/>
          <p:cNvSpPr/>
          <p:nvPr/>
        </p:nvSpPr>
        <p:spPr>
          <a:xfrm>
            <a:off x="5417127" y="3352800"/>
            <a:ext cx="6026728" cy="333894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p:cNvSpPr/>
          <p:nvPr/>
        </p:nvSpPr>
        <p:spPr>
          <a:xfrm>
            <a:off x="5555673" y="3435928"/>
            <a:ext cx="5888182" cy="2923877"/>
          </a:xfrm>
          <a:prstGeom prst="rect">
            <a:avLst/>
          </a:prstGeom>
        </p:spPr>
        <p:txBody>
          <a:bodyPr wrap="square">
            <a:spAutoFit/>
          </a:bodyPr>
          <a:lstStyle/>
          <a:p>
            <a:r>
              <a:rPr lang="ru-RU" sz="2300" dirty="0"/>
              <a:t>X-</a:t>
            </a:r>
            <a:r>
              <a:rPr lang="ru-RU" sz="2300" dirty="0" err="1"/>
              <a:t>ray</a:t>
            </a:r>
            <a:r>
              <a:rPr lang="ru-RU" sz="2300" dirty="0"/>
              <a:t> </a:t>
            </a:r>
            <a:r>
              <a:rPr lang="ru-RU" sz="2300" dirty="0" err="1"/>
              <a:t>grids</a:t>
            </a:r>
            <a:r>
              <a:rPr lang="ru-RU" sz="2300" dirty="0"/>
              <a:t> </a:t>
            </a:r>
            <a:r>
              <a:rPr lang="ru-RU" sz="2300" dirty="0" err="1"/>
              <a:t>are</a:t>
            </a:r>
            <a:r>
              <a:rPr lang="ru-RU" sz="2300" dirty="0"/>
              <a:t> </a:t>
            </a:r>
            <a:r>
              <a:rPr lang="ru-RU" sz="2300" dirty="0" err="1"/>
              <a:t>built</a:t>
            </a:r>
            <a:r>
              <a:rPr lang="ru-RU" sz="2300" dirty="0"/>
              <a:t> </a:t>
            </a:r>
            <a:r>
              <a:rPr lang="ru-RU" sz="2300" dirty="0" err="1"/>
              <a:t>of</a:t>
            </a:r>
            <a:r>
              <a:rPr lang="ru-RU" sz="2300" dirty="0"/>
              <a:t> </a:t>
            </a:r>
            <a:r>
              <a:rPr lang="ru-RU" sz="2300" dirty="0" err="1"/>
              <a:t>thin</a:t>
            </a:r>
            <a:r>
              <a:rPr lang="ru-RU" sz="2300" dirty="0"/>
              <a:t> </a:t>
            </a:r>
            <a:r>
              <a:rPr lang="ru-RU" sz="2300" dirty="0" err="1"/>
              <a:t>lead</a:t>
            </a:r>
            <a:r>
              <a:rPr lang="ru-RU" sz="2300" dirty="0"/>
              <a:t> </a:t>
            </a:r>
            <a:r>
              <a:rPr lang="ru-RU" sz="2300" dirty="0" err="1"/>
              <a:t>plates</a:t>
            </a:r>
            <a:r>
              <a:rPr lang="ru-RU" sz="2300" dirty="0"/>
              <a:t> </a:t>
            </a:r>
            <a:r>
              <a:rPr lang="ru-RU" sz="2300" dirty="0" err="1"/>
              <a:t>places</a:t>
            </a:r>
            <a:r>
              <a:rPr lang="ru-RU" sz="2300" dirty="0"/>
              <a:t> </a:t>
            </a:r>
            <a:r>
              <a:rPr lang="ru-RU" sz="2300" dirty="0" err="1"/>
              <a:t>parallelly</a:t>
            </a:r>
            <a:r>
              <a:rPr lang="ru-RU" sz="2300" dirty="0"/>
              <a:t> </a:t>
            </a:r>
            <a:r>
              <a:rPr lang="ru-RU" sz="2300" dirty="0" err="1"/>
              <a:t>to</a:t>
            </a:r>
            <a:r>
              <a:rPr lang="ru-RU" sz="2300" dirty="0"/>
              <a:t> </a:t>
            </a:r>
            <a:r>
              <a:rPr lang="ru-RU" sz="2300" dirty="0" err="1"/>
              <a:t>the</a:t>
            </a:r>
            <a:r>
              <a:rPr lang="ru-RU" sz="2300" dirty="0"/>
              <a:t> X-</a:t>
            </a:r>
            <a:r>
              <a:rPr lang="ru-RU" sz="2300" dirty="0" err="1"/>
              <a:t>ray</a:t>
            </a:r>
            <a:r>
              <a:rPr lang="ru-RU" sz="2300" dirty="0"/>
              <a:t> </a:t>
            </a:r>
            <a:r>
              <a:rPr lang="ru-RU" sz="2300" dirty="0" err="1"/>
              <a:t>beam</a:t>
            </a:r>
            <a:r>
              <a:rPr lang="ru-RU" sz="2300" dirty="0"/>
              <a:t> </a:t>
            </a:r>
            <a:r>
              <a:rPr lang="ru-RU" sz="2300" dirty="0" err="1"/>
              <a:t>direction</a:t>
            </a:r>
            <a:r>
              <a:rPr lang="ru-RU" sz="2300" dirty="0"/>
              <a:t> (</a:t>
            </a:r>
            <a:r>
              <a:rPr lang="ru-RU" sz="2300" dirty="0" err="1"/>
              <a:t>narrow</a:t>
            </a:r>
            <a:r>
              <a:rPr lang="ru-RU" sz="2300" dirty="0"/>
              <a:t> </a:t>
            </a:r>
            <a:r>
              <a:rPr lang="ru-RU" sz="2300" dirty="0" err="1"/>
              <a:t>intervals</a:t>
            </a:r>
            <a:r>
              <a:rPr lang="ru-RU" sz="2300" dirty="0"/>
              <a:t> </a:t>
            </a:r>
            <a:r>
              <a:rPr lang="ru-RU" sz="2300" dirty="0" err="1"/>
              <a:t>between</a:t>
            </a:r>
            <a:r>
              <a:rPr lang="ru-RU" sz="2300" dirty="0"/>
              <a:t> </a:t>
            </a:r>
            <a:r>
              <a:rPr lang="ru-RU" sz="2300" dirty="0" err="1"/>
              <a:t>plates</a:t>
            </a:r>
            <a:r>
              <a:rPr lang="ru-RU" sz="2300" dirty="0"/>
              <a:t> </a:t>
            </a:r>
            <a:r>
              <a:rPr lang="ru-RU" sz="2300" dirty="0" err="1"/>
              <a:t>are</a:t>
            </a:r>
            <a:r>
              <a:rPr lang="ru-RU" sz="2300" dirty="0"/>
              <a:t> </a:t>
            </a:r>
            <a:r>
              <a:rPr lang="ru-RU" sz="2300" dirty="0" err="1"/>
              <a:t>left</a:t>
            </a:r>
            <a:r>
              <a:rPr lang="ru-RU" sz="2300" dirty="0"/>
              <a:t>). </a:t>
            </a:r>
            <a:r>
              <a:rPr lang="ru-RU" sz="2300" dirty="0" err="1"/>
              <a:t>At</a:t>
            </a:r>
            <a:r>
              <a:rPr lang="ru-RU" sz="2300" dirty="0"/>
              <a:t> </a:t>
            </a:r>
            <a:r>
              <a:rPr lang="ru-RU" sz="2300" dirty="0" err="1"/>
              <a:t>the</a:t>
            </a:r>
            <a:r>
              <a:rPr lang="ru-RU" sz="2300" dirty="0"/>
              <a:t> </a:t>
            </a:r>
            <a:r>
              <a:rPr lang="ru-RU" sz="2300" dirty="0" err="1"/>
              <a:t>moment</a:t>
            </a:r>
            <a:r>
              <a:rPr lang="ru-RU" sz="2300" dirty="0"/>
              <a:t> </a:t>
            </a:r>
            <a:r>
              <a:rPr lang="ru-RU" sz="2300" dirty="0" err="1"/>
              <a:t>of</a:t>
            </a:r>
            <a:r>
              <a:rPr lang="ru-RU" sz="2300" dirty="0"/>
              <a:t> </a:t>
            </a:r>
            <a:r>
              <a:rPr lang="ru-RU" sz="2300" dirty="0" err="1"/>
              <a:t>roentgenography</a:t>
            </a:r>
            <a:r>
              <a:rPr lang="ru-RU" sz="2300" dirty="0"/>
              <a:t> </a:t>
            </a:r>
            <a:r>
              <a:rPr lang="ru-RU" sz="2300" dirty="0" err="1"/>
              <a:t>the</a:t>
            </a:r>
            <a:r>
              <a:rPr lang="ru-RU" sz="2300" dirty="0"/>
              <a:t> </a:t>
            </a:r>
            <a:r>
              <a:rPr lang="ru-RU" sz="2300" dirty="0" err="1"/>
              <a:t>quanta</a:t>
            </a:r>
            <a:r>
              <a:rPr lang="ru-RU" sz="2300" dirty="0"/>
              <a:t> </a:t>
            </a:r>
            <a:r>
              <a:rPr lang="ru-RU" sz="2300" dirty="0" err="1"/>
              <a:t>of</a:t>
            </a:r>
            <a:r>
              <a:rPr lang="ru-RU" sz="2300" dirty="0"/>
              <a:t> </a:t>
            </a:r>
            <a:r>
              <a:rPr lang="ru-RU" sz="2300" dirty="0" err="1"/>
              <a:t>the</a:t>
            </a:r>
            <a:r>
              <a:rPr lang="ru-RU" sz="2300" dirty="0"/>
              <a:t> X-</a:t>
            </a:r>
            <a:r>
              <a:rPr lang="ru-RU" sz="2300" dirty="0" err="1"/>
              <a:t>rays</a:t>
            </a:r>
            <a:r>
              <a:rPr lang="ru-RU" sz="2300" dirty="0"/>
              <a:t> </a:t>
            </a:r>
            <a:r>
              <a:rPr lang="ru-RU" sz="2300" dirty="0" err="1"/>
              <a:t>that</a:t>
            </a:r>
            <a:r>
              <a:rPr lang="ru-RU" sz="2300" dirty="0"/>
              <a:t> </a:t>
            </a:r>
            <a:r>
              <a:rPr lang="ru-RU" sz="2300" dirty="0" err="1"/>
              <a:t>coincide</a:t>
            </a:r>
            <a:r>
              <a:rPr lang="ru-RU" sz="2300" dirty="0"/>
              <a:t> </a:t>
            </a:r>
            <a:r>
              <a:rPr lang="ru-RU" sz="2300" dirty="0" err="1"/>
              <a:t>with</a:t>
            </a:r>
            <a:r>
              <a:rPr lang="ru-RU" sz="2300" dirty="0"/>
              <a:t> </a:t>
            </a:r>
            <a:r>
              <a:rPr lang="ru-RU" sz="2300" dirty="0" err="1"/>
              <a:t>the</a:t>
            </a:r>
            <a:r>
              <a:rPr lang="ru-RU" sz="2300" dirty="0"/>
              <a:t> </a:t>
            </a:r>
            <a:r>
              <a:rPr lang="ru-RU" sz="2300" dirty="0" err="1"/>
              <a:t>primary</a:t>
            </a:r>
            <a:r>
              <a:rPr lang="ru-RU" sz="2300" dirty="0"/>
              <a:t> </a:t>
            </a:r>
            <a:r>
              <a:rPr lang="ru-RU" sz="2300" dirty="0" err="1"/>
              <a:t>beam</a:t>
            </a:r>
            <a:r>
              <a:rPr lang="ru-RU" sz="2300" dirty="0"/>
              <a:t> </a:t>
            </a:r>
            <a:r>
              <a:rPr lang="ru-RU" sz="2300" dirty="0" err="1"/>
              <a:t>direction</a:t>
            </a:r>
            <a:r>
              <a:rPr lang="ru-RU" sz="2300" dirty="0"/>
              <a:t> </a:t>
            </a:r>
            <a:r>
              <a:rPr lang="ru-RU" sz="2300" dirty="0" err="1"/>
              <a:t>penetrate</a:t>
            </a:r>
            <a:r>
              <a:rPr lang="ru-RU" sz="2300" dirty="0"/>
              <a:t> </a:t>
            </a:r>
            <a:r>
              <a:rPr lang="ru-RU" sz="2300" dirty="0" err="1"/>
              <a:t>freely</a:t>
            </a:r>
            <a:r>
              <a:rPr lang="ru-RU" sz="2300" dirty="0"/>
              <a:t> </a:t>
            </a:r>
            <a:r>
              <a:rPr lang="ru-RU" sz="2300" dirty="0" err="1"/>
              <a:t>through</a:t>
            </a:r>
            <a:r>
              <a:rPr lang="ru-RU" sz="2300" dirty="0"/>
              <a:t> </a:t>
            </a:r>
            <a:r>
              <a:rPr lang="ru-RU" sz="2300" dirty="0" err="1"/>
              <a:t>the</a:t>
            </a:r>
            <a:r>
              <a:rPr lang="ru-RU" sz="2300" dirty="0"/>
              <a:t> </a:t>
            </a:r>
            <a:r>
              <a:rPr lang="ru-RU" sz="2300" dirty="0" err="1"/>
              <a:t>grid</a:t>
            </a:r>
            <a:r>
              <a:rPr lang="ru-RU" sz="2300" dirty="0"/>
              <a:t> </a:t>
            </a:r>
            <a:r>
              <a:rPr lang="ru-RU" sz="2300" dirty="0" err="1"/>
              <a:t>in</a:t>
            </a:r>
            <a:r>
              <a:rPr lang="ru-RU" sz="2300" dirty="0"/>
              <a:t> </a:t>
            </a:r>
            <a:r>
              <a:rPr lang="ru-RU" sz="2300" dirty="0" err="1"/>
              <a:t>the</a:t>
            </a:r>
            <a:r>
              <a:rPr lang="ru-RU" sz="2300" dirty="0"/>
              <a:t> </a:t>
            </a:r>
            <a:r>
              <a:rPr lang="ru-RU" sz="2300" dirty="0" err="1"/>
              <a:t>film</a:t>
            </a:r>
            <a:r>
              <a:rPr lang="ru-RU" sz="2300" dirty="0"/>
              <a:t>, </a:t>
            </a:r>
            <a:r>
              <a:rPr lang="ru-RU" sz="2300" dirty="0" err="1"/>
              <a:t>while</a:t>
            </a:r>
            <a:r>
              <a:rPr lang="ru-RU" sz="2300" dirty="0"/>
              <a:t> </a:t>
            </a:r>
            <a:r>
              <a:rPr lang="ru-RU" sz="2300" dirty="0" err="1"/>
              <a:t>the</a:t>
            </a:r>
            <a:r>
              <a:rPr lang="ru-RU" sz="2300" dirty="0"/>
              <a:t> </a:t>
            </a:r>
            <a:r>
              <a:rPr lang="ru-RU" sz="2300" dirty="0" err="1"/>
              <a:t>is</a:t>
            </a:r>
            <a:r>
              <a:rPr lang="ru-RU" sz="2300" dirty="0"/>
              <a:t> </a:t>
            </a:r>
            <a:r>
              <a:rPr lang="ru-RU" sz="2300" dirty="0" err="1"/>
              <a:t>absorbed</a:t>
            </a:r>
            <a:r>
              <a:rPr lang="ru-RU" sz="2300" dirty="0"/>
              <a:t> </a:t>
            </a:r>
            <a:r>
              <a:rPr lang="ru-RU" sz="2300" dirty="0" err="1"/>
              <a:t>by</a:t>
            </a:r>
            <a:r>
              <a:rPr lang="ru-RU" sz="2300" dirty="0"/>
              <a:t> </a:t>
            </a:r>
            <a:r>
              <a:rPr lang="ru-RU" sz="2300" dirty="0" err="1"/>
              <a:t>the</a:t>
            </a:r>
            <a:r>
              <a:rPr lang="ru-RU" sz="2300" dirty="0"/>
              <a:t> </a:t>
            </a:r>
            <a:r>
              <a:rPr lang="ru-RU" sz="2300" dirty="0" err="1"/>
              <a:t>lead</a:t>
            </a:r>
            <a:r>
              <a:rPr lang="ru-RU" sz="2300" dirty="0"/>
              <a:t> </a:t>
            </a:r>
            <a:r>
              <a:rPr lang="ru-RU" sz="2300" dirty="0" err="1"/>
              <a:t>plates</a:t>
            </a:r>
            <a:r>
              <a:rPr lang="ru-RU" sz="2300" dirty="0"/>
              <a:t> </a:t>
            </a:r>
            <a:r>
              <a:rPr lang="ru-RU" sz="2300" dirty="0" err="1"/>
              <a:t>of</a:t>
            </a:r>
            <a:r>
              <a:rPr lang="ru-RU" sz="2300" dirty="0"/>
              <a:t> </a:t>
            </a:r>
            <a:r>
              <a:rPr lang="ru-RU" sz="2300" dirty="0" err="1"/>
              <a:t>the</a:t>
            </a:r>
            <a:r>
              <a:rPr lang="ru-RU" sz="2300" dirty="0"/>
              <a:t> </a:t>
            </a:r>
            <a:r>
              <a:rPr lang="ru-RU" sz="2300" dirty="0" err="1"/>
              <a:t>grid</a:t>
            </a:r>
            <a:r>
              <a:rPr lang="ru-RU" sz="2300" dirty="0"/>
              <a:t> (</a:t>
            </a:r>
            <a:r>
              <a:rPr lang="ru-RU" sz="2300" dirty="0" err="1"/>
              <a:t>Fig</a:t>
            </a:r>
            <a:r>
              <a:rPr lang="ru-RU" sz="2300" dirty="0"/>
              <a:t>. 8.4).</a:t>
            </a:r>
          </a:p>
        </p:txBody>
      </p:sp>
      <p:sp>
        <p:nvSpPr>
          <p:cNvPr id="6" name="Прямоугольник 5"/>
          <p:cNvSpPr/>
          <p:nvPr/>
        </p:nvSpPr>
        <p:spPr>
          <a:xfrm>
            <a:off x="3114603" y="63273"/>
            <a:ext cx="6380657" cy="477054"/>
          </a:xfrm>
          <a:prstGeom prst="rect">
            <a:avLst/>
          </a:prstGeom>
        </p:spPr>
        <p:txBody>
          <a:bodyPr wrap="none">
            <a:spAutoFit/>
          </a:bodyPr>
          <a:lstStyle/>
          <a:p>
            <a:r>
              <a:rPr lang="en-US" sz="2500" b="1" dirty="0" err="1"/>
              <a:t>D</a:t>
            </a:r>
            <a:r>
              <a:rPr lang="ru-RU" sz="2500" b="1" dirty="0" err="1"/>
              <a:t>issipated</a:t>
            </a:r>
            <a:r>
              <a:rPr lang="ru-RU" sz="2500" b="1" dirty="0"/>
              <a:t> </a:t>
            </a:r>
            <a:r>
              <a:rPr lang="ru-RU" sz="2500" b="1" dirty="0" err="1"/>
              <a:t>radiation</a:t>
            </a:r>
            <a:r>
              <a:rPr lang="en-US" sz="2500" b="1" dirty="0"/>
              <a:t> and </a:t>
            </a:r>
            <a:r>
              <a:rPr lang="ru-RU" sz="2500" b="1" dirty="0"/>
              <a:t>X-</a:t>
            </a:r>
            <a:r>
              <a:rPr lang="ru-RU" sz="2500" b="1" dirty="0" err="1"/>
              <a:t>ray</a:t>
            </a:r>
            <a:r>
              <a:rPr lang="en-US" sz="2500" b="1" dirty="0"/>
              <a:t> screening </a:t>
            </a:r>
            <a:r>
              <a:rPr lang="ru-RU" sz="2500" b="1" dirty="0"/>
              <a:t> </a:t>
            </a:r>
            <a:r>
              <a:rPr lang="ru-RU" sz="2500" b="1" dirty="0" err="1"/>
              <a:t>grids</a:t>
            </a:r>
            <a:r>
              <a:rPr lang="ru-RU" sz="2500" b="1" dirty="0"/>
              <a:t> </a:t>
            </a:r>
          </a:p>
        </p:txBody>
      </p:sp>
      <p:sp>
        <p:nvSpPr>
          <p:cNvPr id="7" name="Rectangle 6"/>
          <p:cNvSpPr>
            <a:spLocks noChangeArrowheads="1"/>
          </p:cNvSpPr>
          <p:nvPr/>
        </p:nvSpPr>
        <p:spPr bwMode="auto">
          <a:xfrm flipV="1">
            <a:off x="39387" y="653246"/>
            <a:ext cx="12192000" cy="45719"/>
          </a:xfrm>
          <a:prstGeom prst="rect">
            <a:avLst/>
          </a:prstGeom>
          <a:solidFill>
            <a:srgbClr val="000000"/>
          </a:solidFill>
          <a:ln w="9525">
            <a:solidFill>
              <a:schemeClr val="tx1"/>
            </a:solidFill>
            <a:miter lim="800000"/>
          </a:ln>
        </p:spPr>
        <p:txBody>
          <a:bodyPr wrap="square" anchor="ctr">
            <a:spAutoFit/>
          </a:bodyPr>
          <a:lstStyle/>
          <a:p>
            <a:endParaRPr lang="ru-RU"/>
          </a:p>
        </p:txBody>
      </p:sp>
    </p:spTree>
    <p:extLst>
      <p:ext uri="{BB962C8B-B14F-4D97-AF65-F5344CB8AC3E}">
        <p14:creationId xmlns:p14="http://schemas.microsoft.com/office/powerpoint/2010/main" val="2683839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6643" y="678206"/>
            <a:ext cx="8697488" cy="6179794"/>
          </a:xfrm>
          <a:prstGeom prst="rect">
            <a:avLst/>
          </a:prstGeom>
        </p:spPr>
      </p:pic>
      <p:sp>
        <p:nvSpPr>
          <p:cNvPr id="2" name="Прямоугольник 1"/>
          <p:cNvSpPr/>
          <p:nvPr/>
        </p:nvSpPr>
        <p:spPr>
          <a:xfrm>
            <a:off x="4085141" y="168464"/>
            <a:ext cx="4266745" cy="477054"/>
          </a:xfrm>
          <a:prstGeom prst="rect">
            <a:avLst/>
          </a:prstGeom>
        </p:spPr>
        <p:txBody>
          <a:bodyPr wrap="none">
            <a:spAutoFit/>
          </a:bodyPr>
          <a:lstStyle/>
          <a:p>
            <a:r>
              <a:rPr lang="en-US" sz="2500" b="1" dirty="0"/>
              <a:t>The X-ray diagnostic apparatus</a:t>
            </a:r>
            <a:endParaRPr lang="ru-RU" sz="2500" dirty="0"/>
          </a:p>
        </p:txBody>
      </p:sp>
      <p:sp>
        <p:nvSpPr>
          <p:cNvPr id="3" name="Rectangle 6"/>
          <p:cNvSpPr>
            <a:spLocks noChangeArrowheads="1"/>
          </p:cNvSpPr>
          <p:nvPr/>
        </p:nvSpPr>
        <p:spPr bwMode="auto">
          <a:xfrm flipV="1">
            <a:off x="39387" y="653246"/>
            <a:ext cx="12192000" cy="45719"/>
          </a:xfrm>
          <a:prstGeom prst="rect">
            <a:avLst/>
          </a:prstGeom>
          <a:solidFill>
            <a:srgbClr val="000000"/>
          </a:solidFill>
          <a:ln w="9525">
            <a:solidFill>
              <a:schemeClr val="tx1"/>
            </a:solidFill>
            <a:miter lim="800000"/>
          </a:ln>
        </p:spPr>
        <p:txBody>
          <a:bodyPr wrap="square" anchor="ctr">
            <a:spAutoFit/>
          </a:bodyPr>
          <a:lstStyle/>
          <a:p>
            <a:endParaRPr lang="ru-RU"/>
          </a:p>
        </p:txBody>
      </p:sp>
      <p:sp>
        <p:nvSpPr>
          <p:cNvPr id="4" name="Прямоугольник 3"/>
          <p:cNvSpPr/>
          <p:nvPr/>
        </p:nvSpPr>
        <p:spPr>
          <a:xfrm>
            <a:off x="1327858" y="804629"/>
            <a:ext cx="9781310" cy="861774"/>
          </a:xfrm>
          <a:prstGeom prst="rect">
            <a:avLst/>
          </a:prstGeom>
        </p:spPr>
        <p:txBody>
          <a:bodyPr wrap="square">
            <a:spAutoFit/>
          </a:bodyPr>
          <a:lstStyle/>
          <a:p>
            <a:r>
              <a:rPr lang="ru-RU" sz="2500" dirty="0" err="1"/>
              <a:t>is</a:t>
            </a:r>
            <a:r>
              <a:rPr lang="ru-RU" sz="2500" dirty="0"/>
              <a:t> </a:t>
            </a:r>
            <a:r>
              <a:rPr lang="ru-RU" sz="2500" dirty="0" err="1"/>
              <a:t>composed</a:t>
            </a:r>
            <a:r>
              <a:rPr lang="ru-RU" sz="2500" dirty="0"/>
              <a:t> </a:t>
            </a:r>
            <a:r>
              <a:rPr lang="ru-RU" sz="2500" dirty="0" err="1"/>
              <a:t>of</a:t>
            </a:r>
            <a:r>
              <a:rPr lang="ru-RU" sz="2500" dirty="0"/>
              <a:t> </a:t>
            </a:r>
            <a:r>
              <a:rPr lang="ru-RU" sz="2500" dirty="0" err="1"/>
              <a:t>an</a:t>
            </a:r>
            <a:r>
              <a:rPr lang="ru-RU" sz="2500" dirty="0"/>
              <a:t> X-</a:t>
            </a:r>
            <a:r>
              <a:rPr lang="ru-RU" sz="2500" dirty="0" err="1"/>
              <a:t>ray</a:t>
            </a:r>
            <a:r>
              <a:rPr lang="ru-RU" sz="2500" dirty="0"/>
              <a:t> </a:t>
            </a:r>
            <a:r>
              <a:rPr lang="ru-RU" sz="2500" dirty="0" err="1"/>
              <a:t>radiation</a:t>
            </a:r>
            <a:r>
              <a:rPr lang="ru-RU" sz="2500" dirty="0"/>
              <a:t> </a:t>
            </a:r>
            <a:r>
              <a:rPr lang="ru-RU" sz="2500" dirty="0" err="1"/>
              <a:t>generator</a:t>
            </a:r>
            <a:r>
              <a:rPr lang="ru-RU" sz="2500" dirty="0"/>
              <a:t> (</a:t>
            </a:r>
            <a:r>
              <a:rPr lang="ru-RU" sz="2500" dirty="0" err="1"/>
              <a:t>an</a:t>
            </a:r>
            <a:r>
              <a:rPr lang="ru-RU" sz="2500" dirty="0"/>
              <a:t> X-</a:t>
            </a:r>
            <a:r>
              <a:rPr lang="ru-RU" sz="2500" dirty="0" err="1"/>
              <a:t>ray</a:t>
            </a:r>
            <a:r>
              <a:rPr lang="ru-RU" sz="2500" dirty="0"/>
              <a:t> </a:t>
            </a:r>
            <a:r>
              <a:rPr lang="ru-RU" sz="2500" dirty="0" err="1"/>
              <a:t>tube</a:t>
            </a:r>
            <a:r>
              <a:rPr lang="ru-RU" sz="2500" dirty="0"/>
              <a:t>), a </a:t>
            </a:r>
            <a:r>
              <a:rPr lang="ru-RU" sz="2500" dirty="0" err="1"/>
              <a:t>high-voltage</a:t>
            </a:r>
            <a:r>
              <a:rPr lang="ru-RU" sz="2500" dirty="0"/>
              <a:t> </a:t>
            </a:r>
            <a:r>
              <a:rPr lang="ru-RU" sz="2500" dirty="0" err="1"/>
              <a:t>source</a:t>
            </a:r>
            <a:r>
              <a:rPr lang="ru-RU" sz="2500" dirty="0"/>
              <a:t>, a </a:t>
            </a:r>
            <a:r>
              <a:rPr lang="ru-RU" sz="2500" dirty="0" err="1"/>
              <a:t>support</a:t>
            </a:r>
            <a:r>
              <a:rPr lang="ru-RU" sz="2500" dirty="0"/>
              <a:t> </a:t>
            </a:r>
            <a:r>
              <a:rPr lang="ru-RU" sz="2500" dirty="0" err="1"/>
              <a:t>mechanism</a:t>
            </a:r>
            <a:r>
              <a:rPr lang="ru-RU" sz="2500" dirty="0"/>
              <a:t>, </a:t>
            </a:r>
            <a:r>
              <a:rPr lang="ru-RU" sz="2500" dirty="0" err="1"/>
              <a:t>an</a:t>
            </a:r>
            <a:r>
              <a:rPr lang="ru-RU" sz="2500" dirty="0"/>
              <a:t> X-</a:t>
            </a:r>
            <a:r>
              <a:rPr lang="ru-RU" sz="2500" dirty="0" err="1"/>
              <a:t>ray</a:t>
            </a:r>
            <a:r>
              <a:rPr lang="ru-RU" sz="2500" dirty="0"/>
              <a:t> </a:t>
            </a:r>
            <a:r>
              <a:rPr lang="ru-RU" sz="2500" dirty="0" err="1"/>
              <a:t>receiver</a:t>
            </a:r>
            <a:r>
              <a:rPr lang="ru-RU" sz="2500" dirty="0"/>
              <a:t> </a:t>
            </a:r>
            <a:r>
              <a:rPr lang="ru-RU" sz="2500" dirty="0" err="1"/>
              <a:t>and</a:t>
            </a:r>
            <a:r>
              <a:rPr lang="ru-RU" sz="2500" dirty="0"/>
              <a:t> a </a:t>
            </a:r>
            <a:r>
              <a:rPr lang="ru-RU" sz="2500" dirty="0" err="1"/>
              <a:t>control</a:t>
            </a:r>
            <a:r>
              <a:rPr lang="ru-RU" sz="2500" dirty="0"/>
              <a:t> </a:t>
            </a:r>
            <a:r>
              <a:rPr lang="ru-RU" sz="2500" dirty="0" err="1"/>
              <a:t>panel</a:t>
            </a:r>
            <a:r>
              <a:rPr lang="ru-RU" sz="2500" dirty="0"/>
              <a:t>.</a:t>
            </a:r>
          </a:p>
        </p:txBody>
      </p:sp>
    </p:spTree>
    <p:extLst>
      <p:ext uri="{BB962C8B-B14F-4D97-AF65-F5344CB8AC3E}">
        <p14:creationId xmlns:p14="http://schemas.microsoft.com/office/powerpoint/2010/main" val="33671585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36506" y="140916"/>
            <a:ext cx="4898520" cy="477054"/>
          </a:xfrm>
          <a:prstGeom prst="rect">
            <a:avLst/>
          </a:prstGeom>
        </p:spPr>
        <p:txBody>
          <a:bodyPr wrap="none">
            <a:spAutoFit/>
          </a:bodyPr>
          <a:lstStyle/>
          <a:p>
            <a:r>
              <a:rPr lang="ru-RU" sz="2500" b="1" dirty="0" err="1"/>
              <a:t>The</a:t>
            </a:r>
            <a:r>
              <a:rPr lang="ru-RU" sz="2500" b="1" dirty="0"/>
              <a:t> </a:t>
            </a:r>
            <a:r>
              <a:rPr lang="ru-RU" sz="2500" b="1" dirty="0" err="1"/>
              <a:t>basic</a:t>
            </a:r>
            <a:r>
              <a:rPr lang="ru-RU" sz="2500" b="1" dirty="0"/>
              <a:t> </a:t>
            </a:r>
            <a:r>
              <a:rPr lang="ru-RU" sz="2500" b="1" dirty="0" err="1"/>
              <a:t>methods</a:t>
            </a:r>
            <a:r>
              <a:rPr lang="ru-RU" sz="2500" b="1" dirty="0"/>
              <a:t> </a:t>
            </a:r>
            <a:r>
              <a:rPr lang="ru-RU" sz="2500" b="1" dirty="0" err="1"/>
              <a:t>of</a:t>
            </a:r>
            <a:r>
              <a:rPr lang="ru-RU" sz="2500" b="1" dirty="0"/>
              <a:t> X-</a:t>
            </a:r>
            <a:r>
              <a:rPr lang="ru-RU" sz="2500" b="1" dirty="0" err="1"/>
              <a:t>ray</a:t>
            </a:r>
            <a:r>
              <a:rPr lang="ru-RU" sz="2500" b="1" dirty="0"/>
              <a:t> </a:t>
            </a:r>
            <a:r>
              <a:rPr lang="ru-RU" sz="2500" b="1" dirty="0" err="1"/>
              <a:t>imaging</a:t>
            </a:r>
            <a:endParaRPr lang="ru-RU" sz="2500" b="1" dirty="0"/>
          </a:p>
        </p:txBody>
      </p:sp>
      <p:sp>
        <p:nvSpPr>
          <p:cNvPr id="3" name="Rectangle 6"/>
          <p:cNvSpPr>
            <a:spLocks noChangeArrowheads="1"/>
          </p:cNvSpPr>
          <p:nvPr/>
        </p:nvSpPr>
        <p:spPr bwMode="auto">
          <a:xfrm flipV="1">
            <a:off x="0" y="795744"/>
            <a:ext cx="12192000" cy="45719"/>
          </a:xfrm>
          <a:prstGeom prst="rect">
            <a:avLst/>
          </a:prstGeom>
          <a:solidFill>
            <a:srgbClr val="000000"/>
          </a:solidFill>
          <a:ln w="9525">
            <a:solidFill>
              <a:schemeClr val="tx1"/>
            </a:solidFill>
            <a:miter lim="800000"/>
          </a:ln>
        </p:spPr>
        <p:txBody>
          <a:bodyPr wrap="square" anchor="ctr">
            <a:spAutoFit/>
          </a:bodyPr>
          <a:lstStyle/>
          <a:p>
            <a:endParaRPr lang="ru-RU"/>
          </a:p>
        </p:txBody>
      </p:sp>
      <p:sp>
        <p:nvSpPr>
          <p:cNvPr id="4" name="Прямоугольник 3"/>
          <p:cNvSpPr/>
          <p:nvPr/>
        </p:nvSpPr>
        <p:spPr>
          <a:xfrm>
            <a:off x="5708073" y="1277358"/>
            <a:ext cx="6096000" cy="4647426"/>
          </a:xfrm>
          <a:prstGeom prst="rect">
            <a:avLst/>
          </a:prstGeom>
        </p:spPr>
        <p:txBody>
          <a:bodyPr>
            <a:spAutoFit/>
          </a:bodyPr>
          <a:lstStyle/>
          <a:p>
            <a:r>
              <a:rPr lang="ru-RU" sz="2500" b="1" dirty="0" err="1"/>
              <a:t>Fluoroscopy</a:t>
            </a:r>
            <a:r>
              <a:rPr lang="ru-RU" sz="2500" b="1" dirty="0"/>
              <a:t> (</a:t>
            </a:r>
            <a:r>
              <a:rPr lang="ru-RU" sz="2500" b="1" dirty="0" err="1"/>
              <a:t>roentgenoscopy</a:t>
            </a:r>
            <a:r>
              <a:rPr lang="ru-RU" sz="2500" b="1" dirty="0"/>
              <a:t>) </a:t>
            </a:r>
            <a:r>
              <a:rPr lang="ru-RU" sz="2500" dirty="0"/>
              <a:t>— </a:t>
            </a:r>
            <a:r>
              <a:rPr lang="ru-RU" sz="2500" dirty="0" err="1"/>
              <a:t>the</a:t>
            </a:r>
            <a:r>
              <a:rPr lang="ru-RU" sz="2500" dirty="0"/>
              <a:t> </a:t>
            </a:r>
            <a:r>
              <a:rPr lang="ru-RU" sz="2500" dirty="0" err="1"/>
              <a:t>method</a:t>
            </a:r>
            <a:r>
              <a:rPr lang="ru-RU" sz="2500" dirty="0"/>
              <a:t> </a:t>
            </a:r>
            <a:r>
              <a:rPr lang="ru-RU" sz="2500" dirty="0" err="1"/>
              <a:t>of</a:t>
            </a:r>
            <a:r>
              <a:rPr lang="ru-RU" sz="2500" dirty="0"/>
              <a:t> </a:t>
            </a:r>
            <a:r>
              <a:rPr lang="ru-RU" sz="2500" dirty="0" err="1"/>
              <a:t>transmissing</a:t>
            </a:r>
            <a:r>
              <a:rPr lang="ru-RU" sz="2500" dirty="0"/>
              <a:t> </a:t>
            </a:r>
            <a:r>
              <a:rPr lang="ru-RU" sz="2500" dirty="0" err="1"/>
              <a:t>an</a:t>
            </a:r>
            <a:r>
              <a:rPr lang="ru-RU" sz="2500" dirty="0"/>
              <a:t> </a:t>
            </a:r>
            <a:r>
              <a:rPr lang="ru-RU" sz="2500" dirty="0" err="1"/>
              <a:t>object</a:t>
            </a:r>
            <a:r>
              <a:rPr lang="ru-RU" sz="2500" dirty="0"/>
              <a:t> </a:t>
            </a:r>
            <a:r>
              <a:rPr lang="ru-RU" sz="2500" dirty="0" err="1"/>
              <a:t>and</a:t>
            </a:r>
            <a:r>
              <a:rPr lang="ru-RU" sz="2500" dirty="0"/>
              <a:t> </a:t>
            </a:r>
            <a:r>
              <a:rPr lang="ru-RU" sz="2500" dirty="0" err="1"/>
              <a:t>obtaining</a:t>
            </a:r>
            <a:r>
              <a:rPr lang="ru-RU" sz="2500" dirty="0"/>
              <a:t> </a:t>
            </a:r>
            <a:r>
              <a:rPr lang="ru-RU" sz="2500" dirty="0" err="1"/>
              <a:t>an</a:t>
            </a:r>
            <a:r>
              <a:rPr lang="ru-RU" sz="2500" dirty="0"/>
              <a:t> </a:t>
            </a:r>
            <a:r>
              <a:rPr lang="ru-RU" sz="2500" dirty="0" err="1"/>
              <a:t>image</a:t>
            </a:r>
            <a:r>
              <a:rPr lang="ru-RU" sz="2500" dirty="0"/>
              <a:t> </a:t>
            </a:r>
            <a:r>
              <a:rPr lang="ru-RU" sz="2500" dirty="0" err="1"/>
              <a:t>on</a:t>
            </a:r>
            <a:r>
              <a:rPr lang="ru-RU" sz="2500" dirty="0"/>
              <a:t> </a:t>
            </a:r>
            <a:r>
              <a:rPr lang="ru-RU" sz="2500" dirty="0" err="1"/>
              <a:t>the</a:t>
            </a:r>
            <a:r>
              <a:rPr lang="ru-RU" sz="2500" dirty="0"/>
              <a:t> </a:t>
            </a:r>
            <a:r>
              <a:rPr lang="ru-RU" sz="2500" dirty="0" err="1"/>
              <a:t>fluorescent</a:t>
            </a:r>
            <a:r>
              <a:rPr lang="ru-RU" sz="2500" dirty="0"/>
              <a:t> </a:t>
            </a:r>
            <a:r>
              <a:rPr lang="ru-RU" sz="2500" dirty="0" err="1"/>
              <a:t>screen</a:t>
            </a:r>
            <a:r>
              <a:rPr lang="ru-RU" sz="2500" dirty="0"/>
              <a:t>.</a:t>
            </a:r>
            <a:endParaRPr lang="en-US" sz="2500" dirty="0"/>
          </a:p>
          <a:p>
            <a:pPr marL="457200" indent="-457200">
              <a:buFont typeface="Arial" panose="020B0604020202020204" pitchFamily="34" charset="0"/>
              <a:buChar char="•"/>
            </a:pPr>
            <a:r>
              <a:rPr lang="en-US" sz="2800" dirty="0"/>
              <a:t>A</a:t>
            </a:r>
            <a:r>
              <a:rPr lang="ru-RU" sz="2800" dirty="0" err="1"/>
              <a:t>dvantage</a:t>
            </a:r>
            <a:r>
              <a:rPr lang="ru-RU" sz="2800" dirty="0"/>
              <a:t>: </a:t>
            </a:r>
            <a:endParaRPr lang="en-US" sz="2800" dirty="0"/>
          </a:p>
          <a:p>
            <a:r>
              <a:rPr lang="ru-RU" sz="2800" dirty="0"/>
              <a:t> </a:t>
            </a:r>
            <a:r>
              <a:rPr lang="ru-RU" sz="2800" dirty="0" err="1"/>
              <a:t>multiaxial</a:t>
            </a:r>
            <a:r>
              <a:rPr lang="ru-RU" sz="2800" dirty="0"/>
              <a:t>, </a:t>
            </a:r>
            <a:r>
              <a:rPr lang="ru-RU" sz="2800" dirty="0" err="1"/>
              <a:t>polypositional</a:t>
            </a:r>
            <a:r>
              <a:rPr lang="ru-RU" sz="2800" dirty="0"/>
              <a:t> </a:t>
            </a:r>
            <a:r>
              <a:rPr lang="ru-RU" sz="2800" dirty="0" err="1"/>
              <a:t>investigation</a:t>
            </a:r>
            <a:r>
              <a:rPr lang="ru-RU" sz="2800" dirty="0"/>
              <a:t> </a:t>
            </a:r>
            <a:endParaRPr lang="en-US" sz="2800" dirty="0"/>
          </a:p>
          <a:p>
            <a:r>
              <a:rPr lang="en-US" sz="2800" dirty="0"/>
              <a:t> </a:t>
            </a:r>
            <a:r>
              <a:rPr lang="ru-RU" sz="2800" dirty="0" err="1"/>
              <a:t>studying</a:t>
            </a:r>
            <a:r>
              <a:rPr lang="ru-RU" sz="2800" dirty="0"/>
              <a:t> </a:t>
            </a:r>
            <a:r>
              <a:rPr lang="ru-RU" sz="2800" dirty="0" err="1"/>
              <a:t>organs</a:t>
            </a:r>
            <a:r>
              <a:rPr lang="ru-RU" sz="2800" dirty="0"/>
              <a:t>' </a:t>
            </a:r>
            <a:r>
              <a:rPr lang="ru-RU" sz="2800" dirty="0" err="1"/>
              <a:t>functional</a:t>
            </a:r>
            <a:r>
              <a:rPr lang="ru-RU" sz="2800" dirty="0"/>
              <a:t> </a:t>
            </a:r>
            <a:r>
              <a:rPr lang="ru-RU" sz="2800" dirty="0" err="1"/>
              <a:t>state</a:t>
            </a:r>
            <a:r>
              <a:rPr lang="ru-RU" sz="2800" dirty="0"/>
              <a:t>. </a:t>
            </a:r>
            <a:endParaRPr lang="en-US" sz="2800" dirty="0"/>
          </a:p>
          <a:p>
            <a:pPr marL="457200" indent="-457200">
              <a:buFont typeface="Arial" panose="020B0604020202020204" pitchFamily="34" charset="0"/>
              <a:buChar char="•"/>
            </a:pPr>
            <a:r>
              <a:rPr lang="en-US" sz="2800" dirty="0"/>
              <a:t>D</a:t>
            </a:r>
            <a:r>
              <a:rPr lang="ru-RU" sz="2800" dirty="0" err="1"/>
              <a:t>isadvantage</a:t>
            </a:r>
            <a:r>
              <a:rPr lang="en-US" sz="2800" dirty="0"/>
              <a:t>:</a:t>
            </a:r>
          </a:p>
          <a:p>
            <a:r>
              <a:rPr lang="en-US" sz="2800" dirty="0"/>
              <a:t>l</a:t>
            </a:r>
            <a:r>
              <a:rPr lang="ru-RU" sz="2800" dirty="0" err="1"/>
              <a:t>ow</a:t>
            </a:r>
            <a:r>
              <a:rPr lang="ru-RU" sz="2800" dirty="0"/>
              <a:t> </a:t>
            </a:r>
            <a:r>
              <a:rPr lang="ru-RU" sz="2800" dirty="0" err="1"/>
              <a:t>resolution</a:t>
            </a:r>
            <a:r>
              <a:rPr lang="ru-RU" sz="2800" dirty="0"/>
              <a:t> </a:t>
            </a:r>
            <a:r>
              <a:rPr lang="ru-RU" sz="2800" dirty="0" err="1"/>
              <a:t>capacity</a:t>
            </a:r>
            <a:r>
              <a:rPr lang="ru-RU" sz="2800" dirty="0"/>
              <a:t> </a:t>
            </a:r>
            <a:endParaRPr lang="en-US" sz="2800" dirty="0"/>
          </a:p>
          <a:p>
            <a:r>
              <a:rPr lang="en-US" sz="2800" dirty="0"/>
              <a:t>g</a:t>
            </a:r>
            <a:r>
              <a:rPr lang="ru-RU" sz="2800" dirty="0" err="1"/>
              <a:t>reater</a:t>
            </a:r>
            <a:r>
              <a:rPr lang="ru-RU" sz="2800" dirty="0"/>
              <a:t> X-</a:t>
            </a:r>
            <a:r>
              <a:rPr lang="ru-RU" sz="2800" dirty="0" err="1"/>
              <a:t>ray</a:t>
            </a:r>
            <a:r>
              <a:rPr lang="ru-RU" sz="2800" dirty="0"/>
              <a:t> </a:t>
            </a:r>
            <a:r>
              <a:rPr lang="ru-RU" sz="2800" dirty="0" err="1"/>
              <a:t>load</a:t>
            </a:r>
            <a:r>
              <a:rPr lang="ru-RU" sz="2800" dirty="0"/>
              <a:t> </a:t>
            </a:r>
            <a:r>
              <a:rPr lang="ru-RU" sz="2800" dirty="0" err="1"/>
              <a:t>as</a:t>
            </a:r>
            <a:r>
              <a:rPr lang="ru-RU" sz="2800" dirty="0"/>
              <a:t> </a:t>
            </a:r>
            <a:r>
              <a:rPr lang="ru-RU" sz="2800" dirty="0" err="1"/>
              <a:t>compared</a:t>
            </a:r>
            <a:r>
              <a:rPr lang="ru-RU" sz="2800" dirty="0"/>
              <a:t> </a:t>
            </a:r>
            <a:r>
              <a:rPr lang="ru-RU" sz="2800" dirty="0" err="1"/>
              <a:t>to</a:t>
            </a:r>
            <a:r>
              <a:rPr lang="ru-RU" sz="2800" dirty="0"/>
              <a:t> </a:t>
            </a:r>
            <a:r>
              <a:rPr lang="ru-RU" sz="2800" dirty="0" err="1"/>
              <a:t>roentgenography</a:t>
            </a:r>
            <a:r>
              <a:rPr lang="ru-RU" sz="2800" dirty="0"/>
              <a:t>.</a:t>
            </a:r>
          </a:p>
          <a:p>
            <a:r>
              <a:rPr lang="ru-RU" sz="2500" dirty="0"/>
              <a:t> </a:t>
            </a:r>
          </a:p>
        </p:txBody>
      </p:sp>
      <p:sp>
        <p:nvSpPr>
          <p:cNvPr id="5" name="Прямоугольник 4"/>
          <p:cNvSpPr/>
          <p:nvPr/>
        </p:nvSpPr>
        <p:spPr>
          <a:xfrm>
            <a:off x="5985766" y="2904368"/>
            <a:ext cx="6096000" cy="369332"/>
          </a:xfrm>
          <a:prstGeom prst="rect">
            <a:avLst/>
          </a:prstGeom>
        </p:spPr>
        <p:txBody>
          <a:bodyPr>
            <a:spAutoFit/>
          </a:bodyPr>
          <a:lstStyle/>
          <a:p>
            <a:endParaRPr lang="ru-RU" dirty="0"/>
          </a:p>
        </p:txBody>
      </p:sp>
      <p:sp>
        <p:nvSpPr>
          <p:cNvPr id="6" name="Прямоугольник 5"/>
          <p:cNvSpPr/>
          <p:nvPr/>
        </p:nvSpPr>
        <p:spPr>
          <a:xfrm>
            <a:off x="1278215" y="4881157"/>
            <a:ext cx="6096000" cy="369332"/>
          </a:xfrm>
          <a:prstGeom prst="rect">
            <a:avLst/>
          </a:prstGeom>
        </p:spPr>
        <p:txBody>
          <a:bodyPr>
            <a:spAutoFit/>
          </a:bodyPr>
          <a:lstStyle/>
          <a:p>
            <a:endParaRPr lang="ru-RU" dirty="0"/>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920" y="1759571"/>
            <a:ext cx="5416942" cy="3490918"/>
          </a:xfrm>
          <a:prstGeom prst="rect">
            <a:avLst/>
          </a:prstGeom>
        </p:spPr>
      </p:pic>
    </p:spTree>
    <p:extLst>
      <p:ext uri="{BB962C8B-B14F-4D97-AF65-F5344CB8AC3E}">
        <p14:creationId xmlns:p14="http://schemas.microsoft.com/office/powerpoint/2010/main" val="6464568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36506" y="140916"/>
            <a:ext cx="4898520" cy="477054"/>
          </a:xfrm>
          <a:prstGeom prst="rect">
            <a:avLst/>
          </a:prstGeom>
        </p:spPr>
        <p:txBody>
          <a:bodyPr wrap="none">
            <a:spAutoFit/>
          </a:bodyPr>
          <a:lstStyle/>
          <a:p>
            <a:r>
              <a:rPr lang="ru-RU" sz="2500" b="1" dirty="0" err="1"/>
              <a:t>The</a:t>
            </a:r>
            <a:r>
              <a:rPr lang="ru-RU" sz="2500" b="1" dirty="0"/>
              <a:t> </a:t>
            </a:r>
            <a:r>
              <a:rPr lang="ru-RU" sz="2500" b="1" dirty="0" err="1"/>
              <a:t>basic</a:t>
            </a:r>
            <a:r>
              <a:rPr lang="ru-RU" sz="2500" b="1" dirty="0"/>
              <a:t> </a:t>
            </a:r>
            <a:r>
              <a:rPr lang="ru-RU" sz="2500" b="1" dirty="0" err="1"/>
              <a:t>methods</a:t>
            </a:r>
            <a:r>
              <a:rPr lang="ru-RU" sz="2500" b="1" dirty="0"/>
              <a:t> </a:t>
            </a:r>
            <a:r>
              <a:rPr lang="ru-RU" sz="2500" b="1" dirty="0" err="1"/>
              <a:t>of</a:t>
            </a:r>
            <a:r>
              <a:rPr lang="ru-RU" sz="2500" b="1" dirty="0"/>
              <a:t> X-</a:t>
            </a:r>
            <a:r>
              <a:rPr lang="ru-RU" sz="2500" b="1" dirty="0" err="1"/>
              <a:t>ray</a:t>
            </a:r>
            <a:r>
              <a:rPr lang="ru-RU" sz="2500" b="1" dirty="0"/>
              <a:t> </a:t>
            </a:r>
            <a:r>
              <a:rPr lang="ru-RU" sz="2500" b="1" dirty="0" err="1"/>
              <a:t>imaging</a:t>
            </a:r>
            <a:endParaRPr lang="ru-RU" sz="2500" b="1" dirty="0"/>
          </a:p>
        </p:txBody>
      </p:sp>
      <p:sp>
        <p:nvSpPr>
          <p:cNvPr id="3" name="Rectangle 6"/>
          <p:cNvSpPr>
            <a:spLocks noChangeArrowheads="1"/>
          </p:cNvSpPr>
          <p:nvPr/>
        </p:nvSpPr>
        <p:spPr bwMode="auto">
          <a:xfrm flipV="1">
            <a:off x="0" y="795744"/>
            <a:ext cx="12192000" cy="45719"/>
          </a:xfrm>
          <a:prstGeom prst="rect">
            <a:avLst/>
          </a:prstGeom>
          <a:solidFill>
            <a:srgbClr val="000000"/>
          </a:solidFill>
          <a:ln w="9525">
            <a:solidFill>
              <a:schemeClr val="tx1"/>
            </a:solidFill>
            <a:miter lim="800000"/>
          </a:ln>
        </p:spPr>
        <p:txBody>
          <a:bodyPr wrap="square" anchor="ctr">
            <a:spAutoFit/>
          </a:bodyPr>
          <a:lstStyle/>
          <a:p>
            <a:endParaRPr lang="ru-RU"/>
          </a:p>
        </p:txBody>
      </p:sp>
      <p:sp>
        <p:nvSpPr>
          <p:cNvPr id="4" name="Прямоугольник 3"/>
          <p:cNvSpPr/>
          <p:nvPr/>
        </p:nvSpPr>
        <p:spPr>
          <a:xfrm>
            <a:off x="4861145" y="1943446"/>
            <a:ext cx="6748965" cy="1631216"/>
          </a:xfrm>
          <a:prstGeom prst="rect">
            <a:avLst/>
          </a:prstGeom>
        </p:spPr>
        <p:txBody>
          <a:bodyPr wrap="square">
            <a:spAutoFit/>
          </a:bodyPr>
          <a:lstStyle/>
          <a:p>
            <a:r>
              <a:rPr lang="ru-RU" sz="2500" b="1" dirty="0" err="1"/>
              <a:t>Roentgenography</a:t>
            </a:r>
            <a:r>
              <a:rPr lang="ru-RU" sz="2500" b="1" dirty="0"/>
              <a:t> </a:t>
            </a:r>
            <a:r>
              <a:rPr lang="en-US" sz="2500" b="1" dirty="0"/>
              <a:t>(film) </a:t>
            </a:r>
            <a:r>
              <a:rPr lang="ru-RU" sz="2500" dirty="0" err="1"/>
              <a:t>is</a:t>
            </a:r>
            <a:r>
              <a:rPr lang="ru-RU" sz="2500" dirty="0"/>
              <a:t> a </a:t>
            </a:r>
            <a:r>
              <a:rPr lang="ru-RU" sz="2500" dirty="0" err="1"/>
              <a:t>method</a:t>
            </a:r>
            <a:r>
              <a:rPr lang="ru-RU" sz="2500" dirty="0"/>
              <a:t> </a:t>
            </a:r>
            <a:r>
              <a:rPr lang="ru-RU" sz="2500" dirty="0" err="1"/>
              <a:t>of</a:t>
            </a:r>
            <a:r>
              <a:rPr lang="ru-RU" sz="2500" dirty="0"/>
              <a:t> </a:t>
            </a:r>
            <a:r>
              <a:rPr lang="ru-RU" sz="2500" dirty="0" err="1"/>
              <a:t>obtaining</a:t>
            </a:r>
            <a:r>
              <a:rPr lang="ru-RU" sz="2500" dirty="0"/>
              <a:t> </a:t>
            </a:r>
            <a:r>
              <a:rPr lang="ru-RU" sz="2500" dirty="0" err="1"/>
              <a:t>an</a:t>
            </a:r>
            <a:r>
              <a:rPr lang="ru-RU" sz="2500" dirty="0"/>
              <a:t> X-</a:t>
            </a:r>
            <a:r>
              <a:rPr lang="ru-RU" sz="2500" dirty="0" err="1"/>
              <a:t>ray</a:t>
            </a:r>
            <a:r>
              <a:rPr lang="ru-RU" sz="2500" dirty="0"/>
              <a:t> </a:t>
            </a:r>
            <a:r>
              <a:rPr lang="ru-RU" sz="2500" dirty="0" err="1"/>
              <a:t>image</a:t>
            </a:r>
            <a:r>
              <a:rPr lang="ru-RU" sz="2500" dirty="0"/>
              <a:t> </a:t>
            </a:r>
            <a:r>
              <a:rPr lang="ru-RU" sz="2500" dirty="0" err="1"/>
              <a:t>on</a:t>
            </a:r>
            <a:r>
              <a:rPr lang="ru-RU" sz="2500" dirty="0"/>
              <a:t> </a:t>
            </a:r>
            <a:r>
              <a:rPr lang="ru-RU" sz="2500" dirty="0" err="1"/>
              <a:t>an</a:t>
            </a:r>
            <a:r>
              <a:rPr lang="ru-RU" sz="2500" dirty="0"/>
              <a:t> X-</a:t>
            </a:r>
            <a:r>
              <a:rPr lang="ru-RU" sz="2500" dirty="0" err="1"/>
              <a:t>ray</a:t>
            </a:r>
            <a:r>
              <a:rPr lang="ru-RU" sz="2500" dirty="0"/>
              <a:t> </a:t>
            </a:r>
            <a:r>
              <a:rPr lang="ru-RU" sz="2500" dirty="0" err="1"/>
              <a:t>film</a:t>
            </a:r>
            <a:r>
              <a:rPr lang="ru-RU" sz="2500" dirty="0"/>
              <a:t> </a:t>
            </a:r>
            <a:r>
              <a:rPr lang="ru-RU" sz="2500" dirty="0" err="1"/>
              <a:t>on</a:t>
            </a:r>
            <a:r>
              <a:rPr lang="ru-RU" sz="2500" dirty="0"/>
              <a:t> </a:t>
            </a:r>
            <a:r>
              <a:rPr lang="ru-RU" sz="2500" dirty="0" err="1"/>
              <a:t>low-dose</a:t>
            </a:r>
            <a:r>
              <a:rPr lang="ru-RU" sz="2500" dirty="0"/>
              <a:t> </a:t>
            </a:r>
            <a:r>
              <a:rPr lang="ru-RU" sz="2500" dirty="0" err="1"/>
              <a:t>receivers</a:t>
            </a:r>
            <a:r>
              <a:rPr lang="ru-RU" sz="2500" dirty="0"/>
              <a:t> </a:t>
            </a:r>
            <a:r>
              <a:rPr lang="ru-RU" sz="2500" dirty="0" err="1"/>
              <a:t>of</a:t>
            </a:r>
            <a:r>
              <a:rPr lang="ru-RU" sz="2500" dirty="0"/>
              <a:t> X-</a:t>
            </a:r>
            <a:r>
              <a:rPr lang="ru-RU" sz="2500" dirty="0" err="1"/>
              <a:t>rays</a:t>
            </a:r>
            <a:r>
              <a:rPr lang="ru-RU" sz="2500" dirty="0"/>
              <a:t> </a:t>
            </a:r>
            <a:r>
              <a:rPr lang="ru-RU" sz="2500" dirty="0" err="1"/>
              <a:t>with</a:t>
            </a:r>
            <a:r>
              <a:rPr lang="ru-RU" sz="2500" dirty="0"/>
              <a:t> </a:t>
            </a:r>
            <a:r>
              <a:rPr lang="ru-RU" sz="2500" dirty="0" err="1"/>
              <a:t>the</a:t>
            </a:r>
            <a:r>
              <a:rPr lang="ru-RU" sz="2500" dirty="0"/>
              <a:t> </a:t>
            </a:r>
            <a:r>
              <a:rPr lang="ru-RU" sz="2500" dirty="0" err="1"/>
              <a:t>digital</a:t>
            </a:r>
            <a:r>
              <a:rPr lang="ru-RU" sz="2500" dirty="0"/>
              <a:t> </a:t>
            </a:r>
            <a:r>
              <a:rPr lang="ru-RU" sz="2500" dirty="0" err="1"/>
              <a:t>processing</a:t>
            </a:r>
            <a:r>
              <a:rPr lang="ru-RU" sz="2500" dirty="0"/>
              <a:t> </a:t>
            </a:r>
            <a:r>
              <a:rPr lang="ru-RU" sz="2500" dirty="0" err="1"/>
              <a:t>of</a:t>
            </a:r>
            <a:r>
              <a:rPr lang="ru-RU" sz="2500" dirty="0"/>
              <a:t> </a:t>
            </a:r>
            <a:r>
              <a:rPr lang="ru-RU" sz="2500" dirty="0" err="1"/>
              <a:t>an</a:t>
            </a:r>
            <a:r>
              <a:rPr lang="ru-RU" sz="2500" dirty="0"/>
              <a:t> </a:t>
            </a:r>
            <a:r>
              <a:rPr lang="ru-RU" sz="2500" dirty="0" err="1"/>
              <a:t>object</a:t>
            </a:r>
            <a:r>
              <a:rPr lang="ru-RU" sz="2500" dirty="0"/>
              <a:t>. </a:t>
            </a: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673" y="1106545"/>
            <a:ext cx="4156363" cy="5535521"/>
          </a:xfrm>
          <a:prstGeom prst="rect">
            <a:avLst/>
          </a:prstGeom>
        </p:spPr>
      </p:pic>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78017" y="3912146"/>
            <a:ext cx="1818547" cy="2729920"/>
          </a:xfrm>
          <a:prstGeom prst="rect">
            <a:avLst/>
          </a:prstGeom>
        </p:spPr>
      </p:pic>
      <p:sp>
        <p:nvSpPr>
          <p:cNvPr id="11" name="Прямоугольник 10"/>
          <p:cNvSpPr/>
          <p:nvPr/>
        </p:nvSpPr>
        <p:spPr>
          <a:xfrm>
            <a:off x="6996545" y="4153380"/>
            <a:ext cx="4973782" cy="2015936"/>
          </a:xfrm>
          <a:prstGeom prst="rect">
            <a:avLst/>
          </a:prstGeom>
        </p:spPr>
        <p:txBody>
          <a:bodyPr wrap="square">
            <a:spAutoFit/>
          </a:bodyPr>
          <a:lstStyle/>
          <a:p>
            <a:pPr marL="285750" indent="-285750">
              <a:buFont typeface="Arial" panose="020B0604020202020204" pitchFamily="34" charset="0"/>
              <a:buChar char="•"/>
            </a:pPr>
            <a:r>
              <a:rPr lang="ru-RU" sz="2500" dirty="0"/>
              <a:t> </a:t>
            </a:r>
            <a:r>
              <a:rPr lang="en-US" sz="2500" dirty="0"/>
              <a:t>A</a:t>
            </a:r>
            <a:r>
              <a:rPr lang="ru-RU" sz="2500" dirty="0" err="1"/>
              <a:t>dvantage</a:t>
            </a:r>
            <a:r>
              <a:rPr lang="en-US" sz="2500" dirty="0"/>
              <a:t>s:</a:t>
            </a:r>
          </a:p>
          <a:p>
            <a:r>
              <a:rPr lang="ru-RU" sz="2500" dirty="0" err="1"/>
              <a:t>high</a:t>
            </a:r>
            <a:r>
              <a:rPr lang="ru-RU" sz="2500" dirty="0"/>
              <a:t> </a:t>
            </a:r>
            <a:r>
              <a:rPr lang="ru-RU" sz="2500" dirty="0" err="1"/>
              <a:t>resolution</a:t>
            </a:r>
            <a:r>
              <a:rPr lang="ru-RU" sz="2500" dirty="0"/>
              <a:t> </a:t>
            </a:r>
            <a:r>
              <a:rPr lang="ru-RU" sz="2500" dirty="0" err="1"/>
              <a:t>capacity</a:t>
            </a:r>
            <a:r>
              <a:rPr lang="ru-RU" sz="2500" dirty="0"/>
              <a:t> (</a:t>
            </a:r>
            <a:r>
              <a:rPr lang="ru-RU" sz="2500" dirty="0" err="1"/>
              <a:t>as</a:t>
            </a:r>
            <a:r>
              <a:rPr lang="ru-RU" sz="2500" dirty="0"/>
              <a:t> </a:t>
            </a:r>
            <a:r>
              <a:rPr lang="ru-RU" sz="2500" dirty="0" err="1"/>
              <a:t>compared</a:t>
            </a:r>
            <a:r>
              <a:rPr lang="ru-RU" sz="2500" dirty="0"/>
              <a:t> </a:t>
            </a:r>
            <a:r>
              <a:rPr lang="ru-RU" sz="2500" dirty="0" err="1"/>
              <a:t>to</a:t>
            </a:r>
            <a:r>
              <a:rPr lang="ru-RU" sz="2500" dirty="0"/>
              <a:t> </a:t>
            </a:r>
            <a:r>
              <a:rPr lang="ru-RU" sz="2500" dirty="0" err="1"/>
              <a:t>fluoroscopy</a:t>
            </a:r>
            <a:r>
              <a:rPr lang="ru-RU" sz="2500" dirty="0"/>
              <a:t>) </a:t>
            </a:r>
            <a:endParaRPr lang="en-US" sz="2500" dirty="0"/>
          </a:p>
          <a:p>
            <a:r>
              <a:rPr lang="ru-RU" sz="2500" dirty="0" err="1"/>
              <a:t>lesser</a:t>
            </a:r>
            <a:r>
              <a:rPr lang="ru-RU" sz="2500" dirty="0"/>
              <a:t> X-</a:t>
            </a:r>
            <a:r>
              <a:rPr lang="ru-RU" sz="2500" dirty="0" err="1"/>
              <a:t>ray</a:t>
            </a:r>
            <a:r>
              <a:rPr lang="ru-RU" sz="2500" dirty="0"/>
              <a:t> </a:t>
            </a:r>
            <a:r>
              <a:rPr lang="ru-RU" sz="2500" dirty="0" err="1"/>
              <a:t>load</a:t>
            </a:r>
            <a:r>
              <a:rPr lang="ru-RU" sz="2500" dirty="0"/>
              <a:t> </a:t>
            </a:r>
            <a:r>
              <a:rPr lang="ru-RU" sz="2500" dirty="0" err="1"/>
              <a:t>as</a:t>
            </a:r>
            <a:r>
              <a:rPr lang="ru-RU" sz="2500" dirty="0"/>
              <a:t> </a:t>
            </a:r>
            <a:r>
              <a:rPr lang="ru-RU" sz="2500" dirty="0" err="1"/>
              <a:t>compared</a:t>
            </a:r>
            <a:r>
              <a:rPr lang="ru-RU" sz="2500" dirty="0"/>
              <a:t> </a:t>
            </a:r>
            <a:r>
              <a:rPr lang="ru-RU" sz="2500" dirty="0" err="1"/>
              <a:t>to</a:t>
            </a:r>
            <a:r>
              <a:rPr lang="ru-RU" sz="2500" dirty="0"/>
              <a:t> </a:t>
            </a:r>
            <a:r>
              <a:rPr lang="ru-RU" sz="2500" dirty="0" err="1"/>
              <a:t>fluoroscopy</a:t>
            </a:r>
            <a:r>
              <a:rPr lang="ru-RU" sz="2500" dirty="0"/>
              <a:t>.</a:t>
            </a:r>
          </a:p>
        </p:txBody>
      </p:sp>
    </p:spTree>
    <p:extLst>
      <p:ext uri="{BB962C8B-B14F-4D97-AF65-F5344CB8AC3E}">
        <p14:creationId xmlns:p14="http://schemas.microsoft.com/office/powerpoint/2010/main" val="11295976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36506" y="140916"/>
            <a:ext cx="4898520" cy="477054"/>
          </a:xfrm>
          <a:prstGeom prst="rect">
            <a:avLst/>
          </a:prstGeom>
        </p:spPr>
        <p:txBody>
          <a:bodyPr wrap="none">
            <a:spAutoFit/>
          </a:bodyPr>
          <a:lstStyle/>
          <a:p>
            <a:r>
              <a:rPr lang="ru-RU" sz="2500" b="1" dirty="0" err="1"/>
              <a:t>The</a:t>
            </a:r>
            <a:r>
              <a:rPr lang="ru-RU" sz="2500" b="1" dirty="0"/>
              <a:t> </a:t>
            </a:r>
            <a:r>
              <a:rPr lang="ru-RU" sz="2500" b="1" dirty="0" err="1"/>
              <a:t>basic</a:t>
            </a:r>
            <a:r>
              <a:rPr lang="ru-RU" sz="2500" b="1" dirty="0"/>
              <a:t> </a:t>
            </a:r>
            <a:r>
              <a:rPr lang="ru-RU" sz="2500" b="1" dirty="0" err="1"/>
              <a:t>methods</a:t>
            </a:r>
            <a:r>
              <a:rPr lang="ru-RU" sz="2500" b="1" dirty="0"/>
              <a:t> </a:t>
            </a:r>
            <a:r>
              <a:rPr lang="ru-RU" sz="2500" b="1" dirty="0" err="1"/>
              <a:t>of</a:t>
            </a:r>
            <a:r>
              <a:rPr lang="ru-RU" sz="2500" b="1" dirty="0"/>
              <a:t> X-</a:t>
            </a:r>
            <a:r>
              <a:rPr lang="ru-RU" sz="2500" b="1" dirty="0" err="1"/>
              <a:t>ray</a:t>
            </a:r>
            <a:r>
              <a:rPr lang="ru-RU" sz="2500" b="1" dirty="0"/>
              <a:t> </a:t>
            </a:r>
            <a:r>
              <a:rPr lang="ru-RU" sz="2500" b="1" dirty="0" err="1"/>
              <a:t>imaging</a:t>
            </a:r>
            <a:endParaRPr lang="ru-RU" sz="2500" b="1" dirty="0"/>
          </a:p>
        </p:txBody>
      </p:sp>
      <p:sp>
        <p:nvSpPr>
          <p:cNvPr id="5" name="Rectangle 6"/>
          <p:cNvSpPr>
            <a:spLocks noChangeArrowheads="1"/>
          </p:cNvSpPr>
          <p:nvPr/>
        </p:nvSpPr>
        <p:spPr bwMode="auto">
          <a:xfrm flipV="1">
            <a:off x="0" y="795744"/>
            <a:ext cx="12192000" cy="45719"/>
          </a:xfrm>
          <a:prstGeom prst="rect">
            <a:avLst/>
          </a:prstGeom>
          <a:solidFill>
            <a:srgbClr val="000000"/>
          </a:solidFill>
          <a:ln w="9525">
            <a:solidFill>
              <a:schemeClr val="tx1"/>
            </a:solidFill>
            <a:miter lim="800000"/>
          </a:ln>
        </p:spPr>
        <p:txBody>
          <a:bodyPr wrap="square" anchor="ctr">
            <a:spAutoFit/>
          </a:bodyPr>
          <a:lstStyle/>
          <a:p>
            <a:endParaRPr lang="ru-RU"/>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016" y="841463"/>
            <a:ext cx="6688148" cy="3985490"/>
          </a:xfrm>
          <a:prstGeom prst="rect">
            <a:avLst/>
          </a:prstGeom>
        </p:spPr>
      </p:pic>
      <p:sp>
        <p:nvSpPr>
          <p:cNvPr id="7" name="Прямоугольник 6"/>
          <p:cNvSpPr/>
          <p:nvPr/>
        </p:nvSpPr>
        <p:spPr>
          <a:xfrm>
            <a:off x="288291" y="4966164"/>
            <a:ext cx="11731202" cy="1631216"/>
          </a:xfrm>
          <a:prstGeom prst="rect">
            <a:avLst/>
          </a:prstGeom>
        </p:spPr>
        <p:txBody>
          <a:bodyPr wrap="square">
            <a:spAutoFit/>
          </a:bodyPr>
          <a:lstStyle/>
          <a:p>
            <a:r>
              <a:rPr lang="ru-RU" sz="2500" b="1" dirty="0" err="1"/>
              <a:t>The</a:t>
            </a:r>
            <a:r>
              <a:rPr lang="ru-RU" sz="2500" b="1" dirty="0"/>
              <a:t> </a:t>
            </a:r>
            <a:r>
              <a:rPr lang="ru-RU" sz="2500" b="1" dirty="0" err="1"/>
              <a:t>digital</a:t>
            </a:r>
            <a:r>
              <a:rPr lang="ru-RU" sz="2500" b="1" dirty="0"/>
              <a:t> </a:t>
            </a:r>
            <a:r>
              <a:rPr lang="ru-RU" sz="2500" b="1" dirty="0" err="1"/>
              <a:t>technology</a:t>
            </a:r>
            <a:r>
              <a:rPr lang="ru-RU" sz="2500" b="1" dirty="0"/>
              <a:t> </a:t>
            </a:r>
            <a:r>
              <a:rPr lang="ru-RU" sz="2500" b="1" dirty="0" err="1"/>
              <a:t>of</a:t>
            </a:r>
            <a:r>
              <a:rPr lang="ru-RU" sz="2500" b="1" dirty="0"/>
              <a:t> X-</a:t>
            </a:r>
            <a:r>
              <a:rPr lang="ru-RU" sz="2500" b="1" dirty="0" err="1"/>
              <a:t>ray</a:t>
            </a:r>
            <a:r>
              <a:rPr lang="ru-RU" sz="2500" b="1" dirty="0"/>
              <a:t> </a:t>
            </a:r>
            <a:r>
              <a:rPr lang="ru-RU" sz="2500" dirty="0" err="1"/>
              <a:t>images</a:t>
            </a:r>
            <a:r>
              <a:rPr lang="ru-RU" sz="2500" dirty="0"/>
              <a:t> </a:t>
            </a:r>
            <a:r>
              <a:rPr lang="ru-RU" sz="2500" dirty="0" err="1"/>
              <a:t>visualization</a:t>
            </a:r>
            <a:r>
              <a:rPr lang="ru-RU" sz="2500" dirty="0"/>
              <a:t> </a:t>
            </a:r>
            <a:r>
              <a:rPr lang="ru-RU" sz="2500" dirty="0" err="1"/>
              <a:t>lies</a:t>
            </a:r>
            <a:r>
              <a:rPr lang="ru-RU" sz="2500" dirty="0"/>
              <a:t> </a:t>
            </a:r>
            <a:r>
              <a:rPr lang="ru-RU" sz="2500" dirty="0" err="1"/>
              <a:t>in</a:t>
            </a:r>
            <a:r>
              <a:rPr lang="ru-RU" sz="2500" dirty="0"/>
              <a:t> </a:t>
            </a:r>
            <a:r>
              <a:rPr lang="ru-RU" sz="2500" dirty="0" err="1"/>
              <a:t>using</a:t>
            </a:r>
            <a:r>
              <a:rPr lang="ru-RU" sz="2500" dirty="0"/>
              <a:t> </a:t>
            </a:r>
            <a:r>
              <a:rPr lang="ru-RU" sz="2500" dirty="0" err="1"/>
              <a:t>low-dose</a:t>
            </a:r>
            <a:r>
              <a:rPr lang="ru-RU" sz="2500" dirty="0"/>
              <a:t> X-</a:t>
            </a:r>
            <a:r>
              <a:rPr lang="ru-RU" sz="2500" dirty="0" err="1"/>
              <a:t>ray</a:t>
            </a:r>
            <a:r>
              <a:rPr lang="ru-RU" sz="2500" dirty="0"/>
              <a:t> </a:t>
            </a:r>
            <a:r>
              <a:rPr lang="ru-RU" sz="2500" dirty="0" err="1"/>
              <a:t>receivers</a:t>
            </a:r>
            <a:r>
              <a:rPr lang="ru-RU" sz="2500" dirty="0"/>
              <a:t> </a:t>
            </a:r>
            <a:r>
              <a:rPr lang="ru-RU" sz="2500" dirty="0" err="1"/>
              <a:t>and</a:t>
            </a:r>
            <a:r>
              <a:rPr lang="ru-RU" sz="2500" dirty="0"/>
              <a:t> </a:t>
            </a:r>
            <a:r>
              <a:rPr lang="ru-RU" sz="2500" dirty="0" err="1"/>
              <a:t>digital</a:t>
            </a:r>
            <a:r>
              <a:rPr lang="ru-RU" sz="2500" dirty="0"/>
              <a:t> </a:t>
            </a:r>
            <a:r>
              <a:rPr lang="ru-RU" sz="2500" dirty="0" err="1"/>
              <a:t>image</a:t>
            </a:r>
            <a:r>
              <a:rPr lang="ru-RU" sz="2500" dirty="0"/>
              <a:t> </a:t>
            </a:r>
            <a:r>
              <a:rPr lang="ru-RU" sz="2500" dirty="0" err="1"/>
              <a:t>processing</a:t>
            </a:r>
            <a:r>
              <a:rPr lang="ru-RU" sz="2500" dirty="0"/>
              <a:t> (</a:t>
            </a:r>
            <a:r>
              <a:rPr lang="ru-RU" sz="2500" dirty="0" err="1"/>
              <a:t>digital</a:t>
            </a:r>
            <a:r>
              <a:rPr lang="ru-RU" sz="2500" dirty="0"/>
              <a:t> </a:t>
            </a:r>
            <a:r>
              <a:rPr lang="ru-RU" sz="2500" dirty="0" err="1"/>
              <a:t>roentgenography</a:t>
            </a:r>
            <a:r>
              <a:rPr lang="ru-RU" sz="2500" dirty="0"/>
              <a:t>). </a:t>
            </a:r>
            <a:endParaRPr lang="en-US" sz="2500" dirty="0"/>
          </a:p>
          <a:p>
            <a:pPr marL="342900" indent="-342900">
              <a:buFont typeface="Arial" panose="020B0604020202020204" pitchFamily="34" charset="0"/>
              <a:buChar char="•"/>
            </a:pPr>
            <a:r>
              <a:rPr lang="en-US" sz="2500" dirty="0"/>
              <a:t>A</a:t>
            </a:r>
            <a:r>
              <a:rPr lang="ru-RU" sz="2500" dirty="0" err="1"/>
              <a:t>dvantages</a:t>
            </a:r>
            <a:r>
              <a:rPr lang="ru-RU" sz="2500" dirty="0"/>
              <a:t> — a </a:t>
            </a:r>
            <a:r>
              <a:rPr lang="ru-RU" sz="2500" dirty="0" err="1"/>
              <a:t>decrease</a:t>
            </a:r>
            <a:r>
              <a:rPr lang="ru-RU" sz="2500" dirty="0"/>
              <a:t> </a:t>
            </a:r>
            <a:r>
              <a:rPr lang="ru-RU" sz="2500" dirty="0" err="1"/>
              <a:t>as</a:t>
            </a:r>
            <a:r>
              <a:rPr lang="ru-RU" sz="2500" dirty="0"/>
              <a:t> </a:t>
            </a:r>
            <a:r>
              <a:rPr lang="ru-RU" sz="2500" dirty="0" err="1"/>
              <a:t>many</a:t>
            </a:r>
            <a:r>
              <a:rPr lang="ru-RU" sz="2500" dirty="0"/>
              <a:t> </a:t>
            </a:r>
            <a:r>
              <a:rPr lang="ru-RU" sz="2500" dirty="0" err="1"/>
              <a:t>as</a:t>
            </a:r>
            <a:r>
              <a:rPr lang="ru-RU" sz="2500" dirty="0"/>
              <a:t> 20–30 </a:t>
            </a:r>
            <a:r>
              <a:rPr lang="ru-RU" sz="2500" dirty="0" err="1"/>
              <a:t>times</a:t>
            </a:r>
            <a:r>
              <a:rPr lang="ru-RU" sz="2500" dirty="0"/>
              <a:t> </a:t>
            </a:r>
            <a:r>
              <a:rPr lang="ru-RU" sz="2500" dirty="0" err="1"/>
              <a:t>of</a:t>
            </a:r>
            <a:r>
              <a:rPr lang="ru-RU" sz="2500" dirty="0"/>
              <a:t> </a:t>
            </a:r>
            <a:r>
              <a:rPr lang="ru-RU" sz="2500" dirty="0" err="1"/>
              <a:t>an</a:t>
            </a:r>
            <a:r>
              <a:rPr lang="ru-RU" sz="2500" dirty="0"/>
              <a:t> X-</a:t>
            </a:r>
            <a:r>
              <a:rPr lang="ru-RU" sz="2500" dirty="0" err="1"/>
              <a:t>ray</a:t>
            </a:r>
            <a:r>
              <a:rPr lang="ru-RU" sz="2500" dirty="0"/>
              <a:t> </a:t>
            </a:r>
            <a:r>
              <a:rPr lang="ru-RU" sz="2500" dirty="0" err="1"/>
              <a:t>load</a:t>
            </a:r>
            <a:r>
              <a:rPr lang="ru-RU" sz="2500" dirty="0"/>
              <a:t> </a:t>
            </a:r>
            <a:r>
              <a:rPr lang="ru-RU" sz="2500" dirty="0" err="1"/>
              <a:t>on</a:t>
            </a:r>
            <a:r>
              <a:rPr lang="ru-RU" sz="2500" dirty="0"/>
              <a:t> a </a:t>
            </a:r>
            <a:r>
              <a:rPr lang="ru-RU" sz="2500" dirty="0" err="1"/>
              <a:t>patient</a:t>
            </a:r>
            <a:r>
              <a:rPr lang="ru-RU" sz="2500" dirty="0"/>
              <a:t> </a:t>
            </a:r>
            <a:r>
              <a:rPr lang="ru-RU" sz="2500" dirty="0" err="1"/>
              <a:t>and</a:t>
            </a:r>
            <a:r>
              <a:rPr lang="ru-RU" sz="2500" dirty="0"/>
              <a:t> </a:t>
            </a:r>
            <a:r>
              <a:rPr lang="ru-RU" sz="2500" dirty="0" err="1"/>
              <a:t>excluding</a:t>
            </a:r>
            <a:r>
              <a:rPr lang="ru-RU" sz="2500" dirty="0"/>
              <a:t> </a:t>
            </a:r>
            <a:r>
              <a:rPr lang="ru-RU" sz="2500" dirty="0" err="1"/>
              <a:t>the</a:t>
            </a:r>
            <a:r>
              <a:rPr lang="ru-RU" sz="2500" dirty="0"/>
              <a:t> </a:t>
            </a:r>
            <a:r>
              <a:rPr lang="ru-RU" sz="2500" dirty="0" err="1"/>
              <a:t>use</a:t>
            </a:r>
            <a:r>
              <a:rPr lang="ru-RU" sz="2500" dirty="0"/>
              <a:t> </a:t>
            </a:r>
            <a:r>
              <a:rPr lang="ru-RU" sz="2500" dirty="0" err="1"/>
              <a:t>of</a:t>
            </a:r>
            <a:r>
              <a:rPr lang="ru-RU" sz="2500" dirty="0"/>
              <a:t> </a:t>
            </a:r>
            <a:r>
              <a:rPr lang="ru-RU" sz="2500" dirty="0" err="1"/>
              <a:t>an</a:t>
            </a:r>
            <a:r>
              <a:rPr lang="ru-RU" sz="2500" dirty="0"/>
              <a:t> X-</a:t>
            </a:r>
            <a:r>
              <a:rPr lang="ru-RU" sz="2500" dirty="0" err="1"/>
              <a:t>ray</a:t>
            </a:r>
            <a:r>
              <a:rPr lang="ru-RU" sz="2500" dirty="0"/>
              <a:t> </a:t>
            </a:r>
            <a:r>
              <a:rPr lang="ru-RU" sz="2500" dirty="0" err="1"/>
              <a:t>film</a:t>
            </a:r>
            <a:r>
              <a:rPr lang="ru-RU" sz="2500" dirty="0"/>
              <a:t> </a:t>
            </a:r>
            <a:r>
              <a:rPr lang="ru-RU" sz="2500" dirty="0" err="1"/>
              <a:t>and</a:t>
            </a:r>
            <a:r>
              <a:rPr lang="ru-RU" sz="2500" dirty="0"/>
              <a:t> </a:t>
            </a:r>
            <a:r>
              <a:rPr lang="ru-RU" sz="2500" dirty="0" err="1"/>
              <a:t>photolaboratory</a:t>
            </a:r>
            <a:r>
              <a:rPr lang="ru-RU" sz="2500" dirty="0"/>
              <a:t> </a:t>
            </a:r>
            <a:r>
              <a:rPr lang="ru-RU" sz="2500" dirty="0" err="1"/>
              <a:t>process</a:t>
            </a:r>
            <a:r>
              <a:rPr lang="ru-RU" sz="2500" dirty="0"/>
              <a:t>.</a:t>
            </a:r>
          </a:p>
        </p:txBody>
      </p:sp>
      <p:pic>
        <p:nvPicPr>
          <p:cNvPr id="8" name="Рисунок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0396" y="1030521"/>
            <a:ext cx="5169097" cy="3226770"/>
          </a:xfrm>
          <a:prstGeom prst="rect">
            <a:avLst/>
          </a:prstGeom>
        </p:spPr>
      </p:pic>
    </p:spTree>
    <p:extLst>
      <p:ext uri="{BB962C8B-B14F-4D97-AF65-F5344CB8AC3E}">
        <p14:creationId xmlns:p14="http://schemas.microsoft.com/office/powerpoint/2010/main" val="33398005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10346" y="182204"/>
            <a:ext cx="5121338" cy="477054"/>
          </a:xfrm>
          <a:prstGeom prst="rect">
            <a:avLst/>
          </a:prstGeom>
        </p:spPr>
        <p:txBody>
          <a:bodyPr wrap="none">
            <a:spAutoFit/>
          </a:bodyPr>
          <a:lstStyle/>
          <a:p>
            <a:r>
              <a:rPr lang="en-US" sz="2500" b="1" dirty="0"/>
              <a:t>Additional </a:t>
            </a:r>
            <a:r>
              <a:rPr lang="ru-RU" sz="2500" b="1" dirty="0"/>
              <a:t> </a:t>
            </a:r>
            <a:r>
              <a:rPr lang="ru-RU" sz="2500" b="1" dirty="0" err="1"/>
              <a:t>methods</a:t>
            </a:r>
            <a:r>
              <a:rPr lang="ru-RU" sz="2500" b="1" dirty="0"/>
              <a:t> </a:t>
            </a:r>
            <a:r>
              <a:rPr lang="ru-RU" sz="2500" b="1" dirty="0" err="1"/>
              <a:t>of</a:t>
            </a:r>
            <a:r>
              <a:rPr lang="ru-RU" sz="2500" b="1" dirty="0"/>
              <a:t> X-</a:t>
            </a:r>
            <a:r>
              <a:rPr lang="ru-RU" sz="2500" b="1" dirty="0" err="1"/>
              <a:t>ray</a:t>
            </a:r>
            <a:r>
              <a:rPr lang="ru-RU" sz="2500" b="1" dirty="0"/>
              <a:t> </a:t>
            </a:r>
            <a:r>
              <a:rPr lang="ru-RU" sz="2500" b="1" dirty="0" err="1"/>
              <a:t>imaging</a:t>
            </a:r>
            <a:endParaRPr lang="ru-RU" sz="2500" b="1" dirty="0"/>
          </a:p>
        </p:txBody>
      </p:sp>
      <p:sp>
        <p:nvSpPr>
          <p:cNvPr id="3" name="Rectangle 6"/>
          <p:cNvSpPr>
            <a:spLocks noChangeArrowheads="1"/>
          </p:cNvSpPr>
          <p:nvPr/>
        </p:nvSpPr>
        <p:spPr bwMode="auto">
          <a:xfrm flipV="1">
            <a:off x="0" y="823453"/>
            <a:ext cx="12192000" cy="45719"/>
          </a:xfrm>
          <a:prstGeom prst="rect">
            <a:avLst/>
          </a:prstGeom>
          <a:solidFill>
            <a:srgbClr val="000000"/>
          </a:solidFill>
          <a:ln w="9525">
            <a:solidFill>
              <a:schemeClr val="tx1"/>
            </a:solidFill>
            <a:miter lim="800000"/>
          </a:ln>
        </p:spPr>
        <p:txBody>
          <a:bodyPr wrap="square" anchor="ctr">
            <a:spAutoFit/>
          </a:bodyPr>
          <a:lstStyle/>
          <a:p>
            <a:endParaRPr lang="ru-RU"/>
          </a:p>
        </p:txBody>
      </p:sp>
      <p:sp>
        <p:nvSpPr>
          <p:cNvPr id="4" name="Прямоугольник 3"/>
          <p:cNvSpPr/>
          <p:nvPr/>
        </p:nvSpPr>
        <p:spPr>
          <a:xfrm>
            <a:off x="986288" y="1033367"/>
            <a:ext cx="9961418" cy="1631216"/>
          </a:xfrm>
          <a:prstGeom prst="rect">
            <a:avLst/>
          </a:prstGeom>
        </p:spPr>
        <p:txBody>
          <a:bodyPr wrap="square">
            <a:spAutoFit/>
          </a:bodyPr>
          <a:lstStyle/>
          <a:p>
            <a:r>
              <a:rPr lang="ru-RU" sz="2500" b="1" dirty="0" err="1"/>
              <a:t>Angiography</a:t>
            </a:r>
            <a:r>
              <a:rPr lang="ru-RU" sz="2500" dirty="0"/>
              <a:t> (</a:t>
            </a:r>
            <a:r>
              <a:rPr lang="en-US" sz="2500" dirty="0"/>
              <a:t>part of</a:t>
            </a:r>
            <a:r>
              <a:rPr lang="ru-RU" sz="2500" dirty="0"/>
              <a:t> “</a:t>
            </a:r>
            <a:r>
              <a:rPr lang="ru-RU" sz="2500" dirty="0" err="1"/>
              <a:t>Interventional</a:t>
            </a:r>
            <a:r>
              <a:rPr lang="ru-RU" sz="2500" dirty="0"/>
              <a:t> </a:t>
            </a:r>
            <a:r>
              <a:rPr lang="ru-RU" sz="2500" dirty="0" err="1"/>
              <a:t>Radiology</a:t>
            </a:r>
            <a:r>
              <a:rPr lang="ru-RU" sz="2500" dirty="0"/>
              <a:t>”)</a:t>
            </a:r>
            <a:r>
              <a:rPr lang="en-US" sz="2500" dirty="0"/>
              <a:t> </a:t>
            </a:r>
            <a:r>
              <a:rPr lang="ru-RU" sz="2500" dirty="0" err="1"/>
              <a:t>is</a:t>
            </a:r>
            <a:r>
              <a:rPr lang="ru-RU" sz="2500" dirty="0"/>
              <a:t> </a:t>
            </a:r>
            <a:r>
              <a:rPr lang="ru-RU" sz="2500" dirty="0" err="1"/>
              <a:t>the</a:t>
            </a:r>
            <a:r>
              <a:rPr lang="ru-RU" sz="2500" dirty="0"/>
              <a:t> </a:t>
            </a:r>
            <a:r>
              <a:rPr lang="ru-RU" sz="2500" dirty="0" err="1"/>
              <a:t>general</a:t>
            </a:r>
            <a:r>
              <a:rPr lang="ru-RU" sz="2500" dirty="0"/>
              <a:t> </a:t>
            </a:r>
            <a:r>
              <a:rPr lang="ru-RU" sz="2500" dirty="0" err="1"/>
              <a:t>name</a:t>
            </a:r>
            <a:r>
              <a:rPr lang="ru-RU" sz="2500" dirty="0"/>
              <a:t> </a:t>
            </a:r>
            <a:r>
              <a:rPr lang="ru-RU" sz="2500" dirty="0" err="1"/>
              <a:t>for</a:t>
            </a:r>
            <a:r>
              <a:rPr lang="ru-RU" sz="2500" dirty="0"/>
              <a:t> </a:t>
            </a:r>
            <a:r>
              <a:rPr lang="ru-RU" sz="2500" dirty="0" err="1"/>
              <a:t>the</a:t>
            </a:r>
            <a:r>
              <a:rPr lang="ru-RU" sz="2500" dirty="0"/>
              <a:t> </a:t>
            </a:r>
            <a:r>
              <a:rPr lang="ru-RU" sz="2500" dirty="0" err="1"/>
              <a:t>methods</a:t>
            </a:r>
            <a:r>
              <a:rPr lang="ru-RU" sz="2500" dirty="0"/>
              <a:t> </a:t>
            </a:r>
            <a:r>
              <a:rPr lang="ru-RU" sz="2500" dirty="0" err="1"/>
              <a:t>of</a:t>
            </a:r>
            <a:r>
              <a:rPr lang="ru-RU" sz="2500" dirty="0"/>
              <a:t> </a:t>
            </a:r>
            <a:r>
              <a:rPr lang="ru-RU" sz="2500" dirty="0" err="1"/>
              <a:t>blood</a:t>
            </a:r>
            <a:r>
              <a:rPr lang="ru-RU" sz="2500" dirty="0"/>
              <a:t> </a:t>
            </a:r>
            <a:r>
              <a:rPr lang="ru-RU" sz="2500" dirty="0" err="1"/>
              <a:t>vessels</a:t>
            </a:r>
            <a:r>
              <a:rPr lang="ru-RU" sz="2500" dirty="0"/>
              <a:t> X-</a:t>
            </a:r>
            <a:r>
              <a:rPr lang="ru-RU" sz="2500" dirty="0" err="1"/>
              <a:t>ray</a:t>
            </a:r>
            <a:r>
              <a:rPr lang="ru-RU" sz="2500" dirty="0"/>
              <a:t> </a:t>
            </a:r>
            <a:r>
              <a:rPr lang="ru-RU" sz="2500" dirty="0" err="1"/>
              <a:t>imaging</a:t>
            </a:r>
            <a:r>
              <a:rPr lang="ru-RU" sz="2500" dirty="0"/>
              <a:t> </a:t>
            </a:r>
            <a:r>
              <a:rPr lang="ru-RU" sz="2500" dirty="0" err="1"/>
              <a:t>during</a:t>
            </a:r>
            <a:r>
              <a:rPr lang="ru-RU" sz="2500" dirty="0"/>
              <a:t> </a:t>
            </a:r>
            <a:r>
              <a:rPr lang="ru-RU" sz="2500" dirty="0" err="1"/>
              <a:t>which</a:t>
            </a:r>
            <a:r>
              <a:rPr lang="ru-RU" sz="2500" dirty="0"/>
              <a:t> </a:t>
            </a:r>
            <a:r>
              <a:rPr lang="ru-RU" sz="2500" dirty="0" err="1"/>
              <a:t>vessels</a:t>
            </a:r>
            <a:r>
              <a:rPr lang="ru-RU" sz="2500" dirty="0"/>
              <a:t> </a:t>
            </a:r>
            <a:r>
              <a:rPr lang="ru-RU" sz="2500" dirty="0" err="1"/>
              <a:t>are</a:t>
            </a:r>
            <a:r>
              <a:rPr lang="ru-RU" sz="2500" dirty="0"/>
              <a:t> </a:t>
            </a:r>
            <a:r>
              <a:rPr lang="ru-RU" sz="2500" dirty="0" err="1"/>
              <a:t>filled</a:t>
            </a:r>
            <a:r>
              <a:rPr lang="ru-RU" sz="2500" dirty="0"/>
              <a:t> </a:t>
            </a:r>
            <a:r>
              <a:rPr lang="ru-RU" sz="2500" dirty="0" err="1"/>
              <a:t>with</a:t>
            </a:r>
            <a:r>
              <a:rPr lang="ru-RU" sz="2500" dirty="0"/>
              <a:t> a </a:t>
            </a:r>
            <a:r>
              <a:rPr lang="ru-RU" sz="2500" dirty="0" err="1"/>
              <a:t>contrast</a:t>
            </a:r>
            <a:r>
              <a:rPr lang="ru-RU" sz="2500" dirty="0"/>
              <a:t> </a:t>
            </a:r>
            <a:r>
              <a:rPr lang="ru-RU" sz="2500" dirty="0" err="1"/>
              <a:t>liquid</a:t>
            </a:r>
            <a:r>
              <a:rPr lang="ru-RU" sz="2500" dirty="0"/>
              <a:t> </a:t>
            </a:r>
            <a:r>
              <a:rPr lang="ru-RU" sz="2500" dirty="0" err="1"/>
              <a:t>through</a:t>
            </a:r>
            <a:r>
              <a:rPr lang="ru-RU" sz="2500" dirty="0"/>
              <a:t> a </a:t>
            </a:r>
            <a:r>
              <a:rPr lang="ru-RU" sz="2500" dirty="0" err="1"/>
              <a:t>special</a:t>
            </a:r>
            <a:r>
              <a:rPr lang="ru-RU" sz="2500" dirty="0"/>
              <a:t> </a:t>
            </a:r>
            <a:r>
              <a:rPr lang="ru-RU" sz="2500" dirty="0" err="1"/>
              <a:t>catheter</a:t>
            </a:r>
            <a:r>
              <a:rPr lang="ru-RU" sz="2500" dirty="0"/>
              <a:t>, </a:t>
            </a:r>
            <a:r>
              <a:rPr lang="ru-RU" sz="2500" dirty="0" err="1"/>
              <a:t>then</a:t>
            </a:r>
            <a:r>
              <a:rPr lang="ru-RU" sz="2500" dirty="0"/>
              <a:t> a </a:t>
            </a:r>
            <a:r>
              <a:rPr lang="ru-RU" sz="2500" dirty="0" err="1"/>
              <a:t>series</a:t>
            </a:r>
            <a:r>
              <a:rPr lang="ru-RU" sz="2500" dirty="0"/>
              <a:t> </a:t>
            </a:r>
            <a:r>
              <a:rPr lang="ru-RU" sz="2500" dirty="0" err="1"/>
              <a:t>of</a:t>
            </a:r>
            <a:r>
              <a:rPr lang="ru-RU" sz="2500" dirty="0"/>
              <a:t> X-</a:t>
            </a:r>
            <a:r>
              <a:rPr lang="ru-RU" sz="2500" dirty="0" err="1"/>
              <a:t>ray</a:t>
            </a:r>
            <a:r>
              <a:rPr lang="ru-RU" sz="2500" dirty="0"/>
              <a:t> </a:t>
            </a:r>
            <a:r>
              <a:rPr lang="ru-RU" sz="2500" dirty="0" err="1"/>
              <a:t>images</a:t>
            </a:r>
            <a:r>
              <a:rPr lang="ru-RU" sz="2500" dirty="0"/>
              <a:t> </a:t>
            </a:r>
            <a:r>
              <a:rPr lang="ru-RU" sz="2500" dirty="0" err="1"/>
              <a:t>is</a:t>
            </a:r>
            <a:r>
              <a:rPr lang="ru-RU" sz="2500" dirty="0"/>
              <a:t> </a:t>
            </a:r>
            <a:r>
              <a:rPr lang="ru-RU" sz="2500" dirty="0" err="1"/>
              <a:t>performed</a:t>
            </a:r>
            <a:r>
              <a:rPr lang="ru-RU" sz="2500" dirty="0"/>
              <a:t>.</a:t>
            </a: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7976" y="2828778"/>
            <a:ext cx="6638042" cy="3823855"/>
          </a:xfrm>
          <a:prstGeom prst="rect">
            <a:avLst/>
          </a:prstGeom>
        </p:spPr>
      </p:pic>
    </p:spTree>
    <p:extLst>
      <p:ext uri="{BB962C8B-B14F-4D97-AF65-F5344CB8AC3E}">
        <p14:creationId xmlns:p14="http://schemas.microsoft.com/office/powerpoint/2010/main" val="2189326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33695"/>
            <a:ext cx="7105686" cy="4604485"/>
          </a:xfrm>
          <a:prstGeom prst="rect">
            <a:avLst/>
          </a:prstGeom>
        </p:spPr>
      </p:pic>
      <p:sp>
        <p:nvSpPr>
          <p:cNvPr id="2" name="Прямоугольник 1"/>
          <p:cNvSpPr/>
          <p:nvPr/>
        </p:nvSpPr>
        <p:spPr>
          <a:xfrm>
            <a:off x="3110346" y="182204"/>
            <a:ext cx="5685595" cy="477054"/>
          </a:xfrm>
          <a:prstGeom prst="rect">
            <a:avLst/>
          </a:prstGeom>
        </p:spPr>
        <p:txBody>
          <a:bodyPr wrap="none">
            <a:spAutoFit/>
          </a:bodyPr>
          <a:lstStyle/>
          <a:p>
            <a:r>
              <a:rPr lang="ru-RU" sz="2500" b="1" dirty="0" err="1"/>
              <a:t>The</a:t>
            </a:r>
            <a:r>
              <a:rPr lang="ru-RU" sz="2500" b="1" dirty="0"/>
              <a:t> </a:t>
            </a:r>
            <a:r>
              <a:rPr lang="en-US" sz="2500" b="1" dirty="0"/>
              <a:t>Additional </a:t>
            </a:r>
            <a:r>
              <a:rPr lang="ru-RU" sz="2500" b="1" dirty="0"/>
              <a:t> </a:t>
            </a:r>
            <a:r>
              <a:rPr lang="ru-RU" sz="2500" b="1" dirty="0" err="1"/>
              <a:t>methods</a:t>
            </a:r>
            <a:r>
              <a:rPr lang="ru-RU" sz="2500" b="1" dirty="0"/>
              <a:t> </a:t>
            </a:r>
            <a:r>
              <a:rPr lang="ru-RU" sz="2500" b="1" dirty="0" err="1"/>
              <a:t>of</a:t>
            </a:r>
            <a:r>
              <a:rPr lang="ru-RU" sz="2500" b="1" dirty="0"/>
              <a:t> X-</a:t>
            </a:r>
            <a:r>
              <a:rPr lang="ru-RU" sz="2500" b="1" dirty="0" err="1"/>
              <a:t>ray</a:t>
            </a:r>
            <a:r>
              <a:rPr lang="ru-RU" sz="2500" b="1" dirty="0"/>
              <a:t> </a:t>
            </a:r>
            <a:r>
              <a:rPr lang="ru-RU" sz="2500" b="1" dirty="0" err="1"/>
              <a:t>imaging</a:t>
            </a:r>
            <a:endParaRPr lang="ru-RU" sz="2500" b="1" dirty="0"/>
          </a:p>
        </p:txBody>
      </p:sp>
      <p:sp>
        <p:nvSpPr>
          <p:cNvPr id="3" name="Rectangle 6"/>
          <p:cNvSpPr>
            <a:spLocks noChangeArrowheads="1"/>
          </p:cNvSpPr>
          <p:nvPr/>
        </p:nvSpPr>
        <p:spPr bwMode="auto">
          <a:xfrm flipV="1">
            <a:off x="0" y="680608"/>
            <a:ext cx="12192000" cy="45719"/>
          </a:xfrm>
          <a:prstGeom prst="rect">
            <a:avLst/>
          </a:prstGeom>
          <a:solidFill>
            <a:srgbClr val="000000"/>
          </a:solidFill>
          <a:ln w="9525">
            <a:solidFill>
              <a:schemeClr val="tx1"/>
            </a:solidFill>
            <a:miter lim="800000"/>
          </a:ln>
        </p:spPr>
        <p:txBody>
          <a:bodyPr wrap="square" anchor="ctr">
            <a:spAutoFit/>
          </a:bodyPr>
          <a:lstStyle/>
          <a:p>
            <a:endParaRPr lang="ru-RU"/>
          </a:p>
        </p:txBody>
      </p:sp>
      <p:sp>
        <p:nvSpPr>
          <p:cNvPr id="4" name="Прямоугольник 3"/>
          <p:cNvSpPr/>
          <p:nvPr/>
        </p:nvSpPr>
        <p:spPr>
          <a:xfrm>
            <a:off x="697717" y="1033367"/>
            <a:ext cx="4400757" cy="477054"/>
          </a:xfrm>
          <a:prstGeom prst="rect">
            <a:avLst/>
          </a:prstGeom>
        </p:spPr>
        <p:txBody>
          <a:bodyPr wrap="none">
            <a:spAutoFit/>
          </a:bodyPr>
          <a:lstStyle/>
          <a:p>
            <a:r>
              <a:rPr lang="ru-RU" sz="2500" b="1" dirty="0"/>
              <a:t>COMPUTED TOMOGRAPHY (CT)</a:t>
            </a:r>
          </a:p>
        </p:txBody>
      </p:sp>
      <p:sp>
        <p:nvSpPr>
          <p:cNvPr id="5" name="Прямоугольник 4"/>
          <p:cNvSpPr/>
          <p:nvPr/>
        </p:nvSpPr>
        <p:spPr>
          <a:xfrm>
            <a:off x="5098474" y="1033367"/>
            <a:ext cx="6913418" cy="2400657"/>
          </a:xfrm>
          <a:prstGeom prst="rect">
            <a:avLst/>
          </a:prstGeom>
        </p:spPr>
        <p:txBody>
          <a:bodyPr wrap="square">
            <a:spAutoFit/>
          </a:bodyPr>
          <a:lstStyle/>
          <a:p>
            <a:pPr algn="just"/>
            <a:r>
              <a:rPr lang="en-US" sz="2500" dirty="0"/>
              <a:t>- </a:t>
            </a:r>
            <a:r>
              <a:rPr lang="ru-RU" sz="2500" dirty="0" err="1"/>
              <a:t>it</a:t>
            </a:r>
            <a:r>
              <a:rPr lang="ru-RU" sz="2500" dirty="0"/>
              <a:t> </a:t>
            </a:r>
            <a:r>
              <a:rPr lang="ru-RU" sz="2500" dirty="0" err="1"/>
              <a:t>is</a:t>
            </a:r>
            <a:r>
              <a:rPr lang="ru-RU" sz="2500" dirty="0"/>
              <a:t> a </a:t>
            </a:r>
            <a:r>
              <a:rPr lang="ru-RU" sz="2500" dirty="0" err="1"/>
              <a:t>medical</a:t>
            </a:r>
            <a:r>
              <a:rPr lang="ru-RU" sz="2500" dirty="0"/>
              <a:t> </a:t>
            </a:r>
            <a:r>
              <a:rPr lang="ru-RU" sz="2500" dirty="0" err="1"/>
              <a:t>imaging</a:t>
            </a:r>
            <a:r>
              <a:rPr lang="ru-RU" sz="2500" dirty="0"/>
              <a:t> </a:t>
            </a:r>
            <a:r>
              <a:rPr lang="ru-RU" sz="2500" dirty="0" err="1"/>
              <a:t>method</a:t>
            </a:r>
            <a:r>
              <a:rPr lang="ru-RU" sz="2500" dirty="0"/>
              <a:t> </a:t>
            </a:r>
            <a:r>
              <a:rPr lang="ru-RU" sz="2500" dirty="0" err="1"/>
              <a:t>employing</a:t>
            </a:r>
            <a:r>
              <a:rPr lang="ru-RU" sz="2500" dirty="0"/>
              <a:t> </a:t>
            </a:r>
            <a:r>
              <a:rPr lang="ru-RU" sz="2500" dirty="0" err="1"/>
              <a:t>tomography</a:t>
            </a:r>
            <a:r>
              <a:rPr lang="ru-RU" sz="2500" dirty="0"/>
              <a:t> </a:t>
            </a:r>
            <a:r>
              <a:rPr lang="en-US" sz="2500" dirty="0"/>
              <a:t> </a:t>
            </a:r>
            <a:r>
              <a:rPr lang="ru-RU" sz="2500" dirty="0" err="1"/>
              <a:t>where</a:t>
            </a:r>
            <a:r>
              <a:rPr lang="ru-RU" sz="2500" dirty="0"/>
              <a:t> </a:t>
            </a:r>
            <a:r>
              <a:rPr lang="ru-RU" sz="2500" dirty="0" err="1"/>
              <a:t>digital</a:t>
            </a:r>
            <a:r>
              <a:rPr lang="ru-RU" sz="2500" dirty="0"/>
              <a:t> </a:t>
            </a:r>
            <a:r>
              <a:rPr lang="ru-RU" sz="2500" dirty="0" err="1"/>
              <a:t>geometry</a:t>
            </a:r>
            <a:r>
              <a:rPr lang="ru-RU" sz="2500" dirty="0"/>
              <a:t> </a:t>
            </a:r>
            <a:r>
              <a:rPr lang="ru-RU" sz="2500" dirty="0" err="1"/>
              <a:t>processing</a:t>
            </a:r>
            <a:r>
              <a:rPr lang="ru-RU" sz="2500" dirty="0"/>
              <a:t> </a:t>
            </a:r>
            <a:r>
              <a:rPr lang="ru-RU" sz="2500" dirty="0" err="1"/>
              <a:t>is</a:t>
            </a:r>
            <a:r>
              <a:rPr lang="ru-RU" sz="2500" dirty="0"/>
              <a:t> </a:t>
            </a:r>
            <a:r>
              <a:rPr lang="ru-RU" sz="2500" dirty="0" err="1"/>
              <a:t>used</a:t>
            </a:r>
            <a:r>
              <a:rPr lang="ru-RU" sz="2500" dirty="0"/>
              <a:t> </a:t>
            </a:r>
            <a:r>
              <a:rPr lang="ru-RU" sz="2500" dirty="0" err="1"/>
              <a:t>to</a:t>
            </a:r>
            <a:r>
              <a:rPr lang="ru-RU" sz="2500" dirty="0"/>
              <a:t> </a:t>
            </a:r>
            <a:r>
              <a:rPr lang="ru-RU" sz="2500" dirty="0" err="1"/>
              <a:t>generate</a:t>
            </a:r>
            <a:r>
              <a:rPr lang="ru-RU" sz="2500" dirty="0"/>
              <a:t> a </a:t>
            </a:r>
            <a:r>
              <a:rPr lang="ru-RU" sz="2500" dirty="0" err="1"/>
              <a:t>three-dimensional</a:t>
            </a:r>
            <a:r>
              <a:rPr lang="ru-RU" sz="2500" dirty="0"/>
              <a:t> </a:t>
            </a:r>
            <a:r>
              <a:rPr lang="ru-RU" sz="2500" dirty="0" err="1"/>
              <a:t>image</a:t>
            </a:r>
            <a:r>
              <a:rPr lang="ru-RU" sz="2500" dirty="0"/>
              <a:t> </a:t>
            </a:r>
            <a:r>
              <a:rPr lang="ru-RU" sz="2500" dirty="0" err="1"/>
              <a:t>of</a:t>
            </a:r>
            <a:r>
              <a:rPr lang="ru-RU" sz="2500" dirty="0"/>
              <a:t> </a:t>
            </a:r>
            <a:r>
              <a:rPr lang="ru-RU" sz="2500" dirty="0" err="1"/>
              <a:t>the</a:t>
            </a:r>
            <a:r>
              <a:rPr lang="ru-RU" sz="2500" dirty="0"/>
              <a:t> </a:t>
            </a:r>
            <a:r>
              <a:rPr lang="ru-RU" sz="2500" dirty="0" err="1"/>
              <a:t>internals</a:t>
            </a:r>
            <a:r>
              <a:rPr lang="ru-RU" sz="2500" dirty="0"/>
              <a:t> </a:t>
            </a:r>
            <a:r>
              <a:rPr lang="ru-RU" sz="2500" dirty="0" err="1"/>
              <a:t>of</a:t>
            </a:r>
            <a:r>
              <a:rPr lang="ru-RU" sz="2500" dirty="0"/>
              <a:t> </a:t>
            </a:r>
            <a:r>
              <a:rPr lang="ru-RU" sz="2500" dirty="0" err="1"/>
              <a:t>an</a:t>
            </a:r>
            <a:r>
              <a:rPr lang="ru-RU" sz="2500" dirty="0"/>
              <a:t> </a:t>
            </a:r>
            <a:r>
              <a:rPr lang="ru-RU" sz="2500" dirty="0" err="1"/>
              <a:t>object</a:t>
            </a:r>
            <a:r>
              <a:rPr lang="ru-RU" sz="2500" dirty="0"/>
              <a:t> </a:t>
            </a:r>
            <a:r>
              <a:rPr lang="ru-RU" sz="2500" dirty="0" err="1"/>
              <a:t>from</a:t>
            </a:r>
            <a:r>
              <a:rPr lang="ru-RU" sz="2500" dirty="0"/>
              <a:t> a </a:t>
            </a:r>
            <a:r>
              <a:rPr lang="ru-RU" sz="2500" dirty="0" err="1"/>
              <a:t>large</a:t>
            </a:r>
            <a:r>
              <a:rPr lang="ru-RU" sz="2500" dirty="0"/>
              <a:t> </a:t>
            </a:r>
            <a:r>
              <a:rPr lang="ru-RU" sz="2500" dirty="0" err="1"/>
              <a:t>series</a:t>
            </a:r>
            <a:r>
              <a:rPr lang="ru-RU" sz="2500" dirty="0"/>
              <a:t> </a:t>
            </a:r>
            <a:r>
              <a:rPr lang="ru-RU" sz="2500" dirty="0" err="1"/>
              <a:t>of</a:t>
            </a:r>
            <a:r>
              <a:rPr lang="ru-RU" sz="2500" dirty="0"/>
              <a:t> </a:t>
            </a:r>
            <a:r>
              <a:rPr lang="ru-RU" sz="2500" dirty="0" err="1"/>
              <a:t>two-dimensional</a:t>
            </a:r>
            <a:r>
              <a:rPr lang="ru-RU" sz="2500" dirty="0"/>
              <a:t> X-</a:t>
            </a:r>
            <a:r>
              <a:rPr lang="ru-RU" sz="2500" dirty="0" err="1"/>
              <a:t>ray</a:t>
            </a:r>
            <a:r>
              <a:rPr lang="ru-RU" sz="2500" dirty="0"/>
              <a:t> </a:t>
            </a:r>
            <a:r>
              <a:rPr lang="ru-RU" sz="2500" dirty="0" err="1"/>
              <a:t>images</a:t>
            </a:r>
            <a:r>
              <a:rPr lang="ru-RU" sz="2500" dirty="0"/>
              <a:t> </a:t>
            </a:r>
            <a:r>
              <a:rPr lang="ru-RU" sz="2500" dirty="0" err="1"/>
              <a:t>taken</a:t>
            </a:r>
            <a:r>
              <a:rPr lang="ru-RU" sz="2500" dirty="0"/>
              <a:t> </a:t>
            </a:r>
            <a:r>
              <a:rPr lang="ru-RU" sz="2500" dirty="0" err="1"/>
              <a:t>around</a:t>
            </a:r>
            <a:r>
              <a:rPr lang="ru-RU" sz="2500" dirty="0"/>
              <a:t> a </a:t>
            </a:r>
            <a:r>
              <a:rPr lang="ru-RU" sz="2500" dirty="0" err="1"/>
              <a:t>single</a:t>
            </a:r>
            <a:r>
              <a:rPr lang="ru-RU" sz="2500" dirty="0"/>
              <a:t> </a:t>
            </a:r>
            <a:r>
              <a:rPr lang="ru-RU" sz="2500" dirty="0" err="1"/>
              <a:t>axis</a:t>
            </a:r>
            <a:r>
              <a:rPr lang="ru-RU" sz="2500" dirty="0"/>
              <a:t> </a:t>
            </a:r>
            <a:r>
              <a:rPr lang="ru-RU" sz="2500" dirty="0" err="1"/>
              <a:t>of</a:t>
            </a:r>
            <a:r>
              <a:rPr lang="ru-RU" sz="2500" dirty="0"/>
              <a:t> </a:t>
            </a:r>
            <a:r>
              <a:rPr lang="ru-RU" sz="2500" dirty="0" err="1"/>
              <a:t>rotation</a:t>
            </a:r>
            <a:r>
              <a:rPr lang="ru-RU" sz="2500" dirty="0"/>
              <a:t>.</a:t>
            </a:r>
          </a:p>
        </p:txBody>
      </p:sp>
    </p:spTree>
    <p:extLst>
      <p:ext uri="{BB962C8B-B14F-4D97-AF65-F5344CB8AC3E}">
        <p14:creationId xmlns:p14="http://schemas.microsoft.com/office/powerpoint/2010/main" val="35174625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942109" y="122363"/>
            <a:ext cx="9739746" cy="6425243"/>
          </a:xfrm>
          <a:prstGeom prst="rect">
            <a:avLst/>
          </a:prstGeom>
        </p:spPr>
      </p:pic>
    </p:spTree>
    <p:extLst>
      <p:ext uri="{BB962C8B-B14F-4D97-AF65-F5344CB8AC3E}">
        <p14:creationId xmlns:p14="http://schemas.microsoft.com/office/powerpoint/2010/main" val="21109161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260764" y="191365"/>
            <a:ext cx="9531928" cy="6459891"/>
          </a:xfrm>
          <a:prstGeom prst="rect">
            <a:avLst/>
          </a:prstGeom>
        </p:spPr>
      </p:pic>
    </p:spTree>
    <p:extLst>
      <p:ext uri="{BB962C8B-B14F-4D97-AF65-F5344CB8AC3E}">
        <p14:creationId xmlns:p14="http://schemas.microsoft.com/office/powerpoint/2010/main" val="36379171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667801" y="914399"/>
            <a:ext cx="8986343" cy="4588098"/>
          </a:xfrm>
          <a:prstGeom prst="rect">
            <a:avLst/>
          </a:prstGeom>
        </p:spPr>
      </p:pic>
    </p:spTree>
    <p:extLst>
      <p:ext uri="{BB962C8B-B14F-4D97-AF65-F5344CB8AC3E}">
        <p14:creationId xmlns:p14="http://schemas.microsoft.com/office/powerpoint/2010/main" val="11939691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817418" y="429650"/>
            <a:ext cx="10363200" cy="5473410"/>
          </a:xfrm>
          <a:prstGeom prst="rect">
            <a:avLst/>
          </a:prstGeom>
        </p:spPr>
      </p:pic>
    </p:spTree>
    <p:extLst>
      <p:ext uri="{BB962C8B-B14F-4D97-AF65-F5344CB8AC3E}">
        <p14:creationId xmlns:p14="http://schemas.microsoft.com/office/powerpoint/2010/main" val="19062613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24691" y="637309"/>
            <a:ext cx="11914799" cy="5611143"/>
          </a:xfrm>
          <a:prstGeom prst="rect">
            <a:avLst/>
          </a:prstGeom>
        </p:spPr>
      </p:pic>
    </p:spTree>
    <p:extLst>
      <p:ext uri="{BB962C8B-B14F-4D97-AF65-F5344CB8AC3E}">
        <p14:creationId xmlns:p14="http://schemas.microsoft.com/office/powerpoint/2010/main" val="42050516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395412" y="525607"/>
            <a:ext cx="9258733" cy="5919757"/>
          </a:xfrm>
          <a:prstGeom prst="rect">
            <a:avLst/>
          </a:prstGeom>
        </p:spPr>
      </p:pic>
    </p:spTree>
    <p:extLst>
      <p:ext uri="{BB962C8B-B14F-4D97-AF65-F5344CB8AC3E}">
        <p14:creationId xmlns:p14="http://schemas.microsoft.com/office/powerpoint/2010/main" val="30440502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16916" y="235528"/>
            <a:ext cx="10422138" cy="6445883"/>
          </a:xfrm>
          <a:prstGeom prst="rect">
            <a:avLst/>
          </a:prstGeom>
        </p:spPr>
      </p:pic>
    </p:spTree>
    <p:extLst>
      <p:ext uri="{BB962C8B-B14F-4D97-AF65-F5344CB8AC3E}">
        <p14:creationId xmlns:p14="http://schemas.microsoft.com/office/powerpoint/2010/main" val="27003159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76286" y="373206"/>
            <a:ext cx="10251931" cy="6221650"/>
          </a:xfrm>
          <a:prstGeom prst="rect">
            <a:avLst/>
          </a:prstGeom>
        </p:spPr>
      </p:pic>
    </p:spTree>
    <p:extLst>
      <p:ext uri="{BB962C8B-B14F-4D97-AF65-F5344CB8AC3E}">
        <p14:creationId xmlns:p14="http://schemas.microsoft.com/office/powerpoint/2010/main" val="30464386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969819" y="437932"/>
            <a:ext cx="10710601" cy="5713486"/>
          </a:xfrm>
          <a:prstGeom prst="rect">
            <a:avLst/>
          </a:prstGeom>
        </p:spPr>
      </p:pic>
    </p:spTree>
    <p:extLst>
      <p:ext uri="{BB962C8B-B14F-4D97-AF65-F5344CB8AC3E}">
        <p14:creationId xmlns:p14="http://schemas.microsoft.com/office/powerpoint/2010/main" val="18262995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78874" y="241718"/>
            <a:ext cx="10928288" cy="6408464"/>
          </a:xfrm>
          <a:prstGeom prst="rect">
            <a:avLst/>
          </a:prstGeom>
        </p:spPr>
      </p:pic>
    </p:spTree>
    <p:extLst>
      <p:ext uri="{BB962C8B-B14F-4D97-AF65-F5344CB8AC3E}">
        <p14:creationId xmlns:p14="http://schemas.microsoft.com/office/powerpoint/2010/main" val="1219736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58919" y="267131"/>
            <a:ext cx="11389736" cy="6238431"/>
          </a:xfrm>
          <a:prstGeom prst="rect">
            <a:avLst/>
          </a:prstGeom>
        </p:spPr>
      </p:pic>
    </p:spTree>
    <p:extLst>
      <p:ext uri="{BB962C8B-B14F-4D97-AF65-F5344CB8AC3E}">
        <p14:creationId xmlns:p14="http://schemas.microsoft.com/office/powerpoint/2010/main" val="39359638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34291" y="249382"/>
            <a:ext cx="10365572" cy="6608618"/>
          </a:xfrm>
          <a:prstGeom prst="rect">
            <a:avLst/>
          </a:prstGeom>
        </p:spPr>
      </p:pic>
    </p:spTree>
    <p:extLst>
      <p:ext uri="{BB962C8B-B14F-4D97-AF65-F5344CB8AC3E}">
        <p14:creationId xmlns:p14="http://schemas.microsoft.com/office/powerpoint/2010/main" val="19815539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537854" y="5099962"/>
            <a:ext cx="8645237" cy="148243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 name="Рисунок 1"/>
          <p:cNvPicPr>
            <a:picLocks noChangeAspect="1"/>
          </p:cNvPicPr>
          <p:nvPr/>
        </p:nvPicPr>
        <p:blipFill>
          <a:blip r:embed="rId2"/>
          <a:stretch>
            <a:fillRect/>
          </a:stretch>
        </p:blipFill>
        <p:spPr>
          <a:xfrm>
            <a:off x="0" y="232064"/>
            <a:ext cx="6376988" cy="4735277"/>
          </a:xfrm>
          <a:prstGeom prst="rect">
            <a:avLst/>
          </a:prstGeom>
        </p:spPr>
      </p:pic>
      <p:sp>
        <p:nvSpPr>
          <p:cNvPr id="3" name="Прямоугольник 2"/>
          <p:cNvSpPr/>
          <p:nvPr/>
        </p:nvSpPr>
        <p:spPr>
          <a:xfrm>
            <a:off x="5860473" y="99443"/>
            <a:ext cx="5444836" cy="630942"/>
          </a:xfrm>
          <a:prstGeom prst="rect">
            <a:avLst/>
          </a:prstGeom>
        </p:spPr>
        <p:txBody>
          <a:bodyPr wrap="square">
            <a:spAutoFit/>
          </a:bodyPr>
          <a:lstStyle/>
          <a:p>
            <a:r>
              <a:rPr lang="en-US" sz="3500" dirty="0"/>
              <a:t>- </a:t>
            </a:r>
            <a:r>
              <a:rPr lang="ru-RU" sz="3500" dirty="0" err="1"/>
              <a:t>is</a:t>
            </a:r>
            <a:r>
              <a:rPr lang="ru-RU" sz="3500" dirty="0"/>
              <a:t> a </a:t>
            </a:r>
            <a:r>
              <a:rPr lang="ru-RU" sz="3500" dirty="0" err="1"/>
              <a:t>term</a:t>
            </a:r>
            <a:r>
              <a:rPr lang="ru-RU" sz="3500" dirty="0"/>
              <a:t> </a:t>
            </a:r>
            <a:r>
              <a:rPr lang="ru-RU" sz="3500" dirty="0" err="1"/>
              <a:t>used</a:t>
            </a:r>
            <a:r>
              <a:rPr lang="ru-RU" sz="3500" dirty="0"/>
              <a:t> </a:t>
            </a:r>
            <a:r>
              <a:rPr lang="ru-RU" sz="3500" dirty="0" err="1"/>
              <a:t>in</a:t>
            </a:r>
            <a:r>
              <a:rPr lang="ru-RU" sz="3500" dirty="0"/>
              <a:t> </a:t>
            </a:r>
            <a:r>
              <a:rPr lang="ru-RU" sz="3500" dirty="0" err="1"/>
              <a:t>helical</a:t>
            </a:r>
            <a:r>
              <a:rPr lang="ru-RU" sz="3500" dirty="0"/>
              <a:t> CT</a:t>
            </a:r>
          </a:p>
        </p:txBody>
      </p:sp>
      <p:sp>
        <p:nvSpPr>
          <p:cNvPr id="4" name="Прямоугольник 3"/>
          <p:cNvSpPr/>
          <p:nvPr/>
        </p:nvSpPr>
        <p:spPr>
          <a:xfrm>
            <a:off x="6580909" y="1916364"/>
            <a:ext cx="5320146" cy="2400657"/>
          </a:xfrm>
          <a:prstGeom prst="rect">
            <a:avLst/>
          </a:prstGeom>
        </p:spPr>
        <p:txBody>
          <a:bodyPr wrap="square">
            <a:spAutoFit/>
          </a:bodyPr>
          <a:lstStyle/>
          <a:p>
            <a:r>
              <a:rPr lang="ru-RU" sz="3000" dirty="0" err="1"/>
              <a:t>The</a:t>
            </a:r>
            <a:r>
              <a:rPr lang="ru-RU" sz="3000" dirty="0"/>
              <a:t> </a:t>
            </a:r>
            <a:r>
              <a:rPr lang="ru-RU" sz="3000" dirty="0" err="1"/>
              <a:t>term</a:t>
            </a:r>
            <a:r>
              <a:rPr lang="ru-RU" sz="3000" dirty="0"/>
              <a:t> </a:t>
            </a:r>
            <a:r>
              <a:rPr lang="ru-RU" sz="3000" dirty="0" err="1"/>
              <a:t>detector</a:t>
            </a:r>
            <a:r>
              <a:rPr lang="ru-RU" sz="3000" dirty="0"/>
              <a:t> </a:t>
            </a:r>
            <a:r>
              <a:rPr lang="ru-RU" sz="3000" dirty="0" err="1"/>
              <a:t>pitch</a:t>
            </a:r>
            <a:r>
              <a:rPr lang="ru-RU" sz="3000" dirty="0"/>
              <a:t> </a:t>
            </a:r>
            <a:r>
              <a:rPr lang="ru-RU" sz="3000" dirty="0" err="1"/>
              <a:t>is</a:t>
            </a:r>
            <a:r>
              <a:rPr lang="ru-RU" sz="3000" dirty="0"/>
              <a:t> </a:t>
            </a:r>
            <a:r>
              <a:rPr lang="ru-RU" sz="3000" dirty="0" err="1"/>
              <a:t>used</a:t>
            </a:r>
            <a:r>
              <a:rPr lang="ru-RU" sz="3000" dirty="0"/>
              <a:t> </a:t>
            </a:r>
            <a:r>
              <a:rPr lang="ru-RU" sz="3000" dirty="0" err="1"/>
              <a:t>and</a:t>
            </a:r>
            <a:r>
              <a:rPr lang="ru-RU" sz="3000" dirty="0"/>
              <a:t> </a:t>
            </a:r>
            <a:r>
              <a:rPr lang="ru-RU" sz="3000" dirty="0" err="1"/>
              <a:t>is</a:t>
            </a:r>
            <a:r>
              <a:rPr lang="ru-RU" sz="3000" dirty="0"/>
              <a:t> </a:t>
            </a:r>
            <a:r>
              <a:rPr lang="ru-RU" sz="3000" dirty="0" err="1"/>
              <a:t>defined</a:t>
            </a:r>
            <a:r>
              <a:rPr lang="ru-RU" sz="3000" dirty="0"/>
              <a:t> </a:t>
            </a:r>
            <a:r>
              <a:rPr lang="ru-RU" sz="3000" dirty="0" err="1"/>
              <a:t>as</a:t>
            </a:r>
            <a:r>
              <a:rPr lang="ru-RU" sz="3000" dirty="0"/>
              <a:t> </a:t>
            </a:r>
            <a:r>
              <a:rPr lang="ru-RU" sz="3000" dirty="0" err="1"/>
              <a:t>table</a:t>
            </a:r>
            <a:r>
              <a:rPr lang="ru-RU" sz="3000" dirty="0"/>
              <a:t> </a:t>
            </a:r>
            <a:r>
              <a:rPr lang="ru-RU" sz="3000" dirty="0" err="1"/>
              <a:t>distance</a:t>
            </a:r>
            <a:r>
              <a:rPr lang="ru-RU" sz="3000" dirty="0"/>
              <a:t> </a:t>
            </a:r>
            <a:r>
              <a:rPr lang="ru-RU" sz="3000" dirty="0" err="1"/>
              <a:t>traveled</a:t>
            </a:r>
            <a:r>
              <a:rPr lang="ru-RU" sz="3000" dirty="0"/>
              <a:t> </a:t>
            </a:r>
            <a:r>
              <a:rPr lang="ru-RU" sz="3000" dirty="0" err="1"/>
              <a:t>in</a:t>
            </a:r>
            <a:r>
              <a:rPr lang="ru-RU" sz="3000" dirty="0"/>
              <a:t> </a:t>
            </a:r>
            <a:r>
              <a:rPr lang="ru-RU" sz="3000" dirty="0" err="1"/>
              <a:t>one</a:t>
            </a:r>
            <a:r>
              <a:rPr lang="ru-RU" sz="3000" dirty="0"/>
              <a:t> 360° </a:t>
            </a:r>
            <a:r>
              <a:rPr lang="ru-RU" sz="3000" dirty="0" err="1"/>
              <a:t>gantry</a:t>
            </a:r>
            <a:r>
              <a:rPr lang="ru-RU" sz="3000" dirty="0"/>
              <a:t> </a:t>
            </a:r>
            <a:r>
              <a:rPr lang="ru-RU" sz="3000" dirty="0" err="1"/>
              <a:t>rotation</a:t>
            </a:r>
            <a:r>
              <a:rPr lang="ru-RU" sz="3000" dirty="0"/>
              <a:t> </a:t>
            </a:r>
            <a:r>
              <a:rPr lang="ru-RU" sz="3000" dirty="0" err="1"/>
              <a:t>divided</a:t>
            </a:r>
            <a:r>
              <a:rPr lang="ru-RU" sz="3000" dirty="0"/>
              <a:t> </a:t>
            </a:r>
            <a:r>
              <a:rPr lang="ru-RU" sz="3000" dirty="0" err="1"/>
              <a:t>by</a:t>
            </a:r>
            <a:r>
              <a:rPr lang="ru-RU" sz="3000" dirty="0"/>
              <a:t> </a:t>
            </a:r>
            <a:r>
              <a:rPr lang="ru-RU" sz="3000" dirty="0" err="1"/>
              <a:t>beam</a:t>
            </a:r>
            <a:r>
              <a:rPr lang="ru-RU" sz="3000" dirty="0"/>
              <a:t> </a:t>
            </a:r>
            <a:r>
              <a:rPr lang="ru-RU" sz="3000" dirty="0" err="1"/>
              <a:t>collimation</a:t>
            </a:r>
            <a:endParaRPr lang="ru-RU" sz="3000" dirty="0"/>
          </a:p>
        </p:txBody>
      </p:sp>
      <p:sp>
        <p:nvSpPr>
          <p:cNvPr id="5" name="Прямоугольник 4"/>
          <p:cNvSpPr/>
          <p:nvPr/>
        </p:nvSpPr>
        <p:spPr>
          <a:xfrm>
            <a:off x="1877290" y="5212288"/>
            <a:ext cx="7876309" cy="1246495"/>
          </a:xfrm>
          <a:prstGeom prst="rect">
            <a:avLst/>
          </a:prstGeom>
        </p:spPr>
        <p:txBody>
          <a:bodyPr wrap="square">
            <a:spAutoFit/>
          </a:bodyPr>
          <a:lstStyle/>
          <a:p>
            <a:r>
              <a:rPr lang="en-US" sz="2500" dirty="0">
                <a:latin typeface="Open Sans" panose="020B0606030504020204" pitchFamily="34" charset="0"/>
              </a:rPr>
              <a:t>For example, if the table traveled 5 mm in one rotation and the beam collimation was 5 mm then pitch equals 5 mm / 5 mm = 1.0. </a:t>
            </a:r>
            <a:endParaRPr lang="ru-RU" sz="2500" dirty="0"/>
          </a:p>
        </p:txBody>
      </p:sp>
    </p:spTree>
    <p:extLst>
      <p:ext uri="{BB962C8B-B14F-4D97-AF65-F5344CB8AC3E}">
        <p14:creationId xmlns:p14="http://schemas.microsoft.com/office/powerpoint/2010/main" val="14591725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166614" y="664295"/>
            <a:ext cx="9576477" cy="5528686"/>
          </a:xfrm>
          <a:prstGeom prst="rect">
            <a:avLst/>
          </a:prstGeom>
        </p:spPr>
      </p:pic>
    </p:spTree>
    <p:extLst>
      <p:ext uri="{BB962C8B-B14F-4D97-AF65-F5344CB8AC3E}">
        <p14:creationId xmlns:p14="http://schemas.microsoft.com/office/powerpoint/2010/main" val="22582243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491528" y="222106"/>
            <a:ext cx="9356581" cy="6437717"/>
          </a:xfrm>
          <a:prstGeom prst="rect">
            <a:avLst/>
          </a:prstGeom>
        </p:spPr>
      </p:pic>
    </p:spTree>
    <p:extLst>
      <p:ext uri="{BB962C8B-B14F-4D97-AF65-F5344CB8AC3E}">
        <p14:creationId xmlns:p14="http://schemas.microsoft.com/office/powerpoint/2010/main" val="6104888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858982" y="231272"/>
            <a:ext cx="10751126" cy="6476582"/>
          </a:xfrm>
          <a:prstGeom prst="rect">
            <a:avLst/>
          </a:prstGeom>
        </p:spPr>
      </p:pic>
    </p:spTree>
    <p:extLst>
      <p:ext uri="{BB962C8B-B14F-4D97-AF65-F5344CB8AC3E}">
        <p14:creationId xmlns:p14="http://schemas.microsoft.com/office/powerpoint/2010/main" val="29131921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876858" y="1021773"/>
            <a:ext cx="8098415" cy="4319155"/>
          </a:xfrm>
          <a:prstGeom prst="rect">
            <a:avLst/>
          </a:prstGeom>
        </p:spPr>
      </p:pic>
    </p:spTree>
    <p:extLst>
      <p:ext uri="{BB962C8B-B14F-4D97-AF65-F5344CB8AC3E}">
        <p14:creationId xmlns:p14="http://schemas.microsoft.com/office/powerpoint/2010/main" val="22688768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269421" y="290945"/>
            <a:ext cx="8830541" cy="5833314"/>
          </a:xfrm>
          <a:prstGeom prst="rect">
            <a:avLst/>
          </a:prstGeom>
        </p:spPr>
      </p:pic>
    </p:spTree>
    <p:extLst>
      <p:ext uri="{BB962C8B-B14F-4D97-AF65-F5344CB8AC3E}">
        <p14:creationId xmlns:p14="http://schemas.microsoft.com/office/powerpoint/2010/main" val="28700110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08733" y="263668"/>
            <a:ext cx="10848975" cy="5883890"/>
          </a:xfrm>
          <a:prstGeom prst="rect">
            <a:avLst/>
          </a:prstGeom>
        </p:spPr>
      </p:pic>
    </p:spTree>
    <p:extLst>
      <p:ext uri="{BB962C8B-B14F-4D97-AF65-F5344CB8AC3E}">
        <p14:creationId xmlns:p14="http://schemas.microsoft.com/office/powerpoint/2010/main" val="10246163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914400" y="0"/>
            <a:ext cx="10666244" cy="6858000"/>
          </a:xfrm>
          <a:prstGeom prst="rect">
            <a:avLst/>
          </a:prstGeom>
        </p:spPr>
      </p:pic>
    </p:spTree>
    <p:extLst>
      <p:ext uri="{BB962C8B-B14F-4D97-AF65-F5344CB8AC3E}">
        <p14:creationId xmlns:p14="http://schemas.microsoft.com/office/powerpoint/2010/main" val="844987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11332" y="523009"/>
            <a:ext cx="10971068" cy="5452288"/>
          </a:xfrm>
          <a:prstGeom prst="rect">
            <a:avLst/>
          </a:prstGeom>
        </p:spPr>
      </p:pic>
    </p:spTree>
    <p:extLst>
      <p:ext uri="{BB962C8B-B14F-4D97-AF65-F5344CB8AC3E}">
        <p14:creationId xmlns:p14="http://schemas.microsoft.com/office/powerpoint/2010/main" val="3584556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048615" y="144172"/>
            <a:ext cx="9979602" cy="6330345"/>
          </a:xfrm>
          <a:prstGeom prst="rect">
            <a:avLst/>
          </a:prstGeom>
        </p:spPr>
      </p:pic>
    </p:spTree>
    <p:extLst>
      <p:ext uri="{BB962C8B-B14F-4D97-AF65-F5344CB8AC3E}">
        <p14:creationId xmlns:p14="http://schemas.microsoft.com/office/powerpoint/2010/main" val="14447286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84911" y="110836"/>
            <a:ext cx="11333018" cy="6645802"/>
          </a:xfrm>
          <a:prstGeom prst="rect">
            <a:avLst/>
          </a:prstGeom>
        </p:spPr>
      </p:pic>
    </p:spTree>
    <p:extLst>
      <p:ext uri="{BB962C8B-B14F-4D97-AF65-F5344CB8AC3E}">
        <p14:creationId xmlns:p14="http://schemas.microsoft.com/office/powerpoint/2010/main" val="32690971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82757" y="618691"/>
            <a:ext cx="10916515" cy="5523822"/>
          </a:xfrm>
          <a:prstGeom prst="rect">
            <a:avLst/>
          </a:prstGeom>
        </p:spPr>
      </p:pic>
    </p:spTree>
    <p:extLst>
      <p:ext uri="{BB962C8B-B14F-4D97-AF65-F5344CB8AC3E}">
        <p14:creationId xmlns:p14="http://schemas.microsoft.com/office/powerpoint/2010/main" val="24804147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892751" y="138650"/>
            <a:ext cx="10661939" cy="6442259"/>
          </a:xfrm>
          <a:prstGeom prst="rect">
            <a:avLst/>
          </a:prstGeom>
        </p:spPr>
      </p:pic>
    </p:spTree>
    <p:extLst>
      <p:ext uri="{BB962C8B-B14F-4D97-AF65-F5344CB8AC3E}">
        <p14:creationId xmlns:p14="http://schemas.microsoft.com/office/powerpoint/2010/main" val="2515072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034452" y="168851"/>
            <a:ext cx="8439584" cy="6250425"/>
          </a:xfrm>
          <a:prstGeom prst="rect">
            <a:avLst/>
          </a:prstGeom>
        </p:spPr>
      </p:pic>
    </p:spTree>
    <p:extLst>
      <p:ext uri="{BB962C8B-B14F-4D97-AF65-F5344CB8AC3E}">
        <p14:creationId xmlns:p14="http://schemas.microsoft.com/office/powerpoint/2010/main" val="32479362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124940" y="0"/>
            <a:ext cx="8044296" cy="6492444"/>
          </a:xfrm>
          <a:prstGeom prst="rect">
            <a:avLst/>
          </a:prstGeom>
        </p:spPr>
      </p:pic>
    </p:spTree>
    <p:extLst>
      <p:ext uri="{BB962C8B-B14F-4D97-AF65-F5344CB8AC3E}">
        <p14:creationId xmlns:p14="http://schemas.microsoft.com/office/powerpoint/2010/main" val="40849473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539587" y="390092"/>
            <a:ext cx="8879031" cy="5735616"/>
          </a:xfrm>
          <a:prstGeom prst="rect">
            <a:avLst/>
          </a:prstGeom>
        </p:spPr>
      </p:pic>
    </p:spTree>
    <p:extLst>
      <p:ext uri="{BB962C8B-B14F-4D97-AF65-F5344CB8AC3E}">
        <p14:creationId xmlns:p14="http://schemas.microsoft.com/office/powerpoint/2010/main" val="22247759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025235" y="0"/>
            <a:ext cx="10418619" cy="6834740"/>
          </a:xfrm>
          <a:prstGeom prst="rect">
            <a:avLst/>
          </a:prstGeom>
        </p:spPr>
      </p:pic>
    </p:spTree>
    <p:extLst>
      <p:ext uri="{BB962C8B-B14F-4D97-AF65-F5344CB8AC3E}">
        <p14:creationId xmlns:p14="http://schemas.microsoft.com/office/powerpoint/2010/main" val="17092198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78036" y="2410691"/>
            <a:ext cx="3297249" cy="861774"/>
          </a:xfrm>
          <a:prstGeom prst="rect">
            <a:avLst/>
          </a:prstGeom>
          <a:noFill/>
        </p:spPr>
        <p:txBody>
          <a:bodyPr wrap="none" rtlCol="0">
            <a:spAutoFit/>
          </a:bodyPr>
          <a:lstStyle/>
          <a:p>
            <a:r>
              <a:rPr lang="en-US" sz="5000" b="1" dirty="0"/>
              <a:t>Thank you !</a:t>
            </a:r>
            <a:endParaRPr lang="ru-RU" sz="5000" b="1" dirty="0"/>
          </a:p>
        </p:txBody>
      </p:sp>
    </p:spTree>
    <p:extLst>
      <p:ext uri="{BB962C8B-B14F-4D97-AF65-F5344CB8AC3E}">
        <p14:creationId xmlns:p14="http://schemas.microsoft.com/office/powerpoint/2010/main" val="84676430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637</TotalTime>
  <Words>1603</Words>
  <Application>Microsoft Office PowerPoint</Application>
  <PresentationFormat>Широкоэкранный</PresentationFormat>
  <Paragraphs>109</Paragraphs>
  <Slides>61</Slides>
  <Notes>2</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61</vt:i4>
      </vt:variant>
    </vt:vector>
  </HeadingPairs>
  <TitlesOfParts>
    <vt:vector size="70" baseType="lpstr">
      <vt:lpstr>Arial Unicode MS</vt:lpstr>
      <vt:lpstr>Arial</vt:lpstr>
      <vt:lpstr>Calibri</vt:lpstr>
      <vt:lpstr>Calibri </vt:lpstr>
      <vt:lpstr>Calibri Light</vt:lpstr>
      <vt:lpstr>Cambria</vt:lpstr>
      <vt:lpstr>Open Sans</vt:lpstr>
      <vt:lpstr>Trebuchet MS</vt:lpstr>
      <vt:lpstr>Тема Office</vt:lpstr>
      <vt:lpstr>Physical and technical fundamentals of X-ray and CT imaging</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Physical and technical fundamentals of X-ray and CT imaging</dc:title>
  <dc:creator>Andrei</dc:creator>
  <cp:lastModifiedBy>Катерина Михайлівна Дойкова</cp:lastModifiedBy>
  <cp:revision>40</cp:revision>
  <dcterms:created xsi:type="dcterms:W3CDTF">2020-09-19T09:22:01Z</dcterms:created>
  <dcterms:modified xsi:type="dcterms:W3CDTF">2021-10-12T16:41:50Z</dcterms:modified>
</cp:coreProperties>
</file>