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59"/>
  </p:notesMasterIdLst>
  <p:sldIdLst>
    <p:sldId id="363" r:id="rId2"/>
    <p:sldId id="421" r:id="rId3"/>
    <p:sldId id="364" r:id="rId4"/>
    <p:sldId id="365" r:id="rId5"/>
    <p:sldId id="366" r:id="rId6"/>
    <p:sldId id="367" r:id="rId7"/>
    <p:sldId id="368" r:id="rId8"/>
    <p:sldId id="369" r:id="rId9"/>
    <p:sldId id="370" r:id="rId10"/>
    <p:sldId id="371" r:id="rId11"/>
    <p:sldId id="372" r:id="rId12"/>
    <p:sldId id="373" r:id="rId13"/>
    <p:sldId id="374" r:id="rId14"/>
    <p:sldId id="375" r:id="rId15"/>
    <p:sldId id="376" r:id="rId16"/>
    <p:sldId id="377" r:id="rId17"/>
    <p:sldId id="378" r:id="rId18"/>
    <p:sldId id="379" r:id="rId19"/>
    <p:sldId id="380" r:id="rId20"/>
    <p:sldId id="381" r:id="rId21"/>
    <p:sldId id="382" r:id="rId22"/>
    <p:sldId id="383" r:id="rId23"/>
    <p:sldId id="384" r:id="rId24"/>
    <p:sldId id="386" r:id="rId25"/>
    <p:sldId id="387" r:id="rId26"/>
    <p:sldId id="388" r:id="rId27"/>
    <p:sldId id="389" r:id="rId28"/>
    <p:sldId id="390" r:id="rId29"/>
    <p:sldId id="391" r:id="rId30"/>
    <p:sldId id="392" r:id="rId31"/>
    <p:sldId id="393" r:id="rId32"/>
    <p:sldId id="394" r:id="rId33"/>
    <p:sldId id="395" r:id="rId34"/>
    <p:sldId id="396" r:id="rId35"/>
    <p:sldId id="397" r:id="rId36"/>
    <p:sldId id="398" r:id="rId37"/>
    <p:sldId id="399" r:id="rId38"/>
    <p:sldId id="400" r:id="rId39"/>
    <p:sldId id="401" r:id="rId40"/>
    <p:sldId id="402" r:id="rId41"/>
    <p:sldId id="403" r:id="rId42"/>
    <p:sldId id="404" r:id="rId43"/>
    <p:sldId id="405" r:id="rId44"/>
    <p:sldId id="407" r:id="rId45"/>
    <p:sldId id="408" r:id="rId46"/>
    <p:sldId id="409" r:id="rId47"/>
    <p:sldId id="410" r:id="rId48"/>
    <p:sldId id="411" r:id="rId49"/>
    <p:sldId id="412" r:id="rId50"/>
    <p:sldId id="413" r:id="rId51"/>
    <p:sldId id="414" r:id="rId52"/>
    <p:sldId id="415" r:id="rId53"/>
    <p:sldId id="416" r:id="rId54"/>
    <p:sldId id="417" r:id="rId55"/>
    <p:sldId id="418" r:id="rId56"/>
    <p:sldId id="419" r:id="rId57"/>
    <p:sldId id="420" r:id="rId58"/>
    <p:sldId id="256" r:id="rId59"/>
    <p:sldId id="257" r:id="rId60"/>
    <p:sldId id="258" r:id="rId61"/>
    <p:sldId id="259" r:id="rId62"/>
    <p:sldId id="260" r:id="rId63"/>
    <p:sldId id="261" r:id="rId64"/>
    <p:sldId id="262" r:id="rId65"/>
    <p:sldId id="263" r:id="rId66"/>
    <p:sldId id="264" r:id="rId67"/>
    <p:sldId id="265" r:id="rId68"/>
    <p:sldId id="266" r:id="rId69"/>
    <p:sldId id="275" r:id="rId70"/>
    <p:sldId id="276" r:id="rId71"/>
    <p:sldId id="277" r:id="rId72"/>
    <p:sldId id="278" r:id="rId73"/>
    <p:sldId id="279" r:id="rId74"/>
    <p:sldId id="280" r:id="rId75"/>
    <p:sldId id="267" r:id="rId76"/>
    <p:sldId id="281" r:id="rId77"/>
    <p:sldId id="282" r:id="rId78"/>
    <p:sldId id="283" r:id="rId79"/>
    <p:sldId id="287" r:id="rId80"/>
    <p:sldId id="284" r:id="rId81"/>
    <p:sldId id="285" r:id="rId82"/>
    <p:sldId id="286" r:id="rId83"/>
    <p:sldId id="288" r:id="rId84"/>
    <p:sldId id="289" r:id="rId85"/>
    <p:sldId id="290" r:id="rId86"/>
    <p:sldId id="291" r:id="rId87"/>
    <p:sldId id="292" r:id="rId88"/>
    <p:sldId id="293" r:id="rId89"/>
    <p:sldId id="294" r:id="rId90"/>
    <p:sldId id="295" r:id="rId91"/>
    <p:sldId id="296" r:id="rId92"/>
    <p:sldId id="297" r:id="rId93"/>
    <p:sldId id="298" r:id="rId94"/>
    <p:sldId id="299" r:id="rId95"/>
    <p:sldId id="300" r:id="rId96"/>
    <p:sldId id="301" r:id="rId97"/>
    <p:sldId id="302" r:id="rId98"/>
    <p:sldId id="303" r:id="rId99"/>
    <p:sldId id="268" r:id="rId100"/>
    <p:sldId id="269" r:id="rId101"/>
    <p:sldId id="304" r:id="rId102"/>
    <p:sldId id="270" r:id="rId103"/>
    <p:sldId id="305" r:id="rId104"/>
    <p:sldId id="307" r:id="rId105"/>
    <p:sldId id="308" r:id="rId106"/>
    <p:sldId id="309" r:id="rId107"/>
    <p:sldId id="318" r:id="rId108"/>
    <p:sldId id="319" r:id="rId109"/>
    <p:sldId id="310" r:id="rId110"/>
    <p:sldId id="311" r:id="rId111"/>
    <p:sldId id="312" r:id="rId112"/>
    <p:sldId id="315" r:id="rId113"/>
    <p:sldId id="317" r:id="rId114"/>
    <p:sldId id="313" r:id="rId115"/>
    <p:sldId id="321" r:id="rId116"/>
    <p:sldId id="322" r:id="rId117"/>
    <p:sldId id="323" r:id="rId118"/>
    <p:sldId id="271" r:id="rId119"/>
    <p:sldId id="272" r:id="rId120"/>
    <p:sldId id="273" r:id="rId121"/>
    <p:sldId id="324" r:id="rId122"/>
    <p:sldId id="325" r:id="rId123"/>
    <p:sldId id="338" r:id="rId124"/>
    <p:sldId id="332" r:id="rId125"/>
    <p:sldId id="326" r:id="rId126"/>
    <p:sldId id="327" r:id="rId127"/>
    <p:sldId id="337" r:id="rId128"/>
    <p:sldId id="336" r:id="rId129"/>
    <p:sldId id="328" r:id="rId130"/>
    <p:sldId id="329" r:id="rId131"/>
    <p:sldId id="330" r:id="rId132"/>
    <p:sldId id="333" r:id="rId133"/>
    <p:sldId id="334" r:id="rId134"/>
    <p:sldId id="331" r:id="rId135"/>
    <p:sldId id="335" r:id="rId136"/>
    <p:sldId id="339" r:id="rId137"/>
    <p:sldId id="340" r:id="rId138"/>
    <p:sldId id="341" r:id="rId139"/>
    <p:sldId id="342" r:id="rId140"/>
    <p:sldId id="343" r:id="rId141"/>
    <p:sldId id="344" r:id="rId142"/>
    <p:sldId id="345" r:id="rId143"/>
    <p:sldId id="346" r:id="rId144"/>
    <p:sldId id="347" r:id="rId145"/>
    <p:sldId id="348" r:id="rId146"/>
    <p:sldId id="349" r:id="rId147"/>
    <p:sldId id="350" r:id="rId148"/>
    <p:sldId id="351" r:id="rId149"/>
    <p:sldId id="352" r:id="rId150"/>
    <p:sldId id="353" r:id="rId151"/>
    <p:sldId id="354" r:id="rId152"/>
    <p:sldId id="355" r:id="rId153"/>
    <p:sldId id="356" r:id="rId154"/>
    <p:sldId id="357" r:id="rId155"/>
    <p:sldId id="358" r:id="rId156"/>
    <p:sldId id="359" r:id="rId157"/>
    <p:sldId id="360" r:id="rId15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4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BCE978-50EC-43A7-A4CD-A151260B517F}" type="datetimeFigureOut">
              <a:rPr lang="uk-UA" smtClean="0"/>
              <a:t>16.02.2023</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CA7494-404D-4B27-A37C-88ABB971A31A}" type="slidenum">
              <a:rPr lang="uk-UA" smtClean="0"/>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05F218F-0ABD-4485-A1BD-838C921C425B}" type="slidenum">
              <a:rPr lang="en-US" smtClean="0"/>
              <a:pPr eaLnBrk="1" hangingPunct="1"/>
              <a:t>18</a:t>
            </a:fld>
            <a:endParaRPr lang="en-US"/>
          </a:p>
        </p:txBody>
      </p:sp>
      <p:sp>
        <p:nvSpPr>
          <p:cNvPr id="645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78309A1D-0F69-4CEB-BC05-F77A02503C0A}" type="slidenum">
              <a:rPr lang="en-US" sz="1200"/>
              <a:pPr algn="r" eaLnBrk="1" hangingPunct="1"/>
              <a:t>18</a:t>
            </a:fld>
            <a:endParaRPr lang="en-US" sz="1200"/>
          </a:p>
        </p:txBody>
      </p:sp>
      <p:sp>
        <p:nvSpPr>
          <p:cNvPr id="6451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9991D0D-CF2A-4A3D-B5FB-69956AE806E4}" type="slidenum">
              <a:rPr lang="en-US" sz="1200">
                <a:latin typeface="Times New Roman" pitchFamily="18" charset="0"/>
              </a:rPr>
              <a:pPr algn="r" eaLnBrk="1" hangingPunct="1"/>
              <a:t>18</a:t>
            </a:fld>
            <a:endParaRPr lang="en-US" sz="1200">
              <a:latin typeface="Times New Roman" pitchFamily="18" charset="0"/>
            </a:endParaRPr>
          </a:p>
        </p:txBody>
      </p:sp>
      <p:sp>
        <p:nvSpPr>
          <p:cNvPr id="64517" name="Rectangle 2"/>
          <p:cNvSpPr>
            <a:spLocks noGrp="1" noRot="1" noChangeAspect="1" noChangeArrowheads="1" noTextEdit="1"/>
          </p:cNvSpPr>
          <p:nvPr>
            <p:ph type="sldImg"/>
          </p:nvPr>
        </p:nvSpPr>
        <p:spPr>
          <a:ln/>
        </p:spPr>
      </p:sp>
      <p:sp>
        <p:nvSpPr>
          <p:cNvPr id="6451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B8C895C-DEC3-4064-B53F-DB6EABB4FE0B}" type="slidenum">
              <a:rPr lang="en-US" smtClean="0"/>
              <a:pPr eaLnBrk="1" hangingPunct="1"/>
              <a:t>19</a:t>
            </a:fld>
            <a:endParaRPr lang="en-US"/>
          </a:p>
        </p:txBody>
      </p:sp>
      <p:sp>
        <p:nvSpPr>
          <p:cNvPr id="655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67E11982-4F01-42F7-99C1-598CF6206386}" type="slidenum">
              <a:rPr lang="en-US" sz="1200"/>
              <a:pPr algn="r" eaLnBrk="1" hangingPunct="1"/>
              <a:t>19</a:t>
            </a:fld>
            <a:endParaRPr lang="en-US" sz="1200"/>
          </a:p>
        </p:txBody>
      </p:sp>
      <p:sp>
        <p:nvSpPr>
          <p:cNvPr id="6554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B27B01E-0BB6-4A34-9B13-1F504ACCAED2}" type="slidenum">
              <a:rPr lang="en-US" sz="1200">
                <a:latin typeface="Times New Roman" pitchFamily="18" charset="0"/>
              </a:rPr>
              <a:pPr algn="r" eaLnBrk="1" hangingPunct="1"/>
              <a:t>19</a:t>
            </a:fld>
            <a:endParaRPr lang="en-US" sz="1200">
              <a:latin typeface="Times New Roman" pitchFamily="18" charset="0"/>
            </a:endParaRPr>
          </a:p>
        </p:txBody>
      </p:sp>
      <p:sp>
        <p:nvSpPr>
          <p:cNvPr id="65541" name="Rectangle 2"/>
          <p:cNvSpPr>
            <a:spLocks noGrp="1" noRot="1" noChangeAspect="1" noChangeArrowheads="1" noTextEdit="1"/>
          </p:cNvSpPr>
          <p:nvPr>
            <p:ph type="sldImg"/>
          </p:nvPr>
        </p:nvSpPr>
        <p:spPr>
          <a:ln/>
        </p:spPr>
      </p:sp>
      <p:sp>
        <p:nvSpPr>
          <p:cNvPr id="6554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8D4B8E7-C37D-4E4B-BA1B-E391F8014B8F}" type="slidenum">
              <a:rPr lang="en-US" smtClean="0"/>
              <a:pPr eaLnBrk="1" hangingPunct="1"/>
              <a:t>20</a:t>
            </a:fld>
            <a:endParaRPr lang="en-US"/>
          </a:p>
        </p:txBody>
      </p:sp>
      <p:sp>
        <p:nvSpPr>
          <p:cNvPr id="6656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67D05474-72AC-4C74-80E7-5B84EC57CD2C}" type="slidenum">
              <a:rPr lang="en-US" sz="1200"/>
              <a:pPr algn="r" eaLnBrk="1" hangingPunct="1"/>
              <a:t>20</a:t>
            </a:fld>
            <a:endParaRPr lang="en-US" sz="1200"/>
          </a:p>
        </p:txBody>
      </p:sp>
      <p:sp>
        <p:nvSpPr>
          <p:cNvPr id="6656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9A0FAB57-8E72-4D97-8DFD-E763F6033BE4}" type="slidenum">
              <a:rPr lang="en-US" sz="1200">
                <a:latin typeface="Times New Roman" pitchFamily="18" charset="0"/>
              </a:rPr>
              <a:pPr algn="r" eaLnBrk="1" hangingPunct="1"/>
              <a:t>20</a:t>
            </a:fld>
            <a:endParaRPr lang="en-US" sz="1200">
              <a:latin typeface="Times New Roman" pitchFamily="18" charset="0"/>
            </a:endParaRPr>
          </a:p>
        </p:txBody>
      </p:sp>
      <p:sp>
        <p:nvSpPr>
          <p:cNvPr id="66565" name="Rectangle 2"/>
          <p:cNvSpPr>
            <a:spLocks noGrp="1" noRot="1" noChangeAspect="1" noChangeArrowheads="1" noTextEdit="1"/>
          </p:cNvSpPr>
          <p:nvPr>
            <p:ph type="sldImg"/>
          </p:nvPr>
        </p:nvSpPr>
        <p:spPr>
          <a:ln/>
        </p:spPr>
      </p:sp>
      <p:sp>
        <p:nvSpPr>
          <p:cNvPr id="6656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3F9054D-24C8-4796-ABFF-7255034299B3}" type="slidenum">
              <a:rPr lang="en-US" smtClean="0"/>
              <a:pPr eaLnBrk="1" hangingPunct="1"/>
              <a:t>27</a:t>
            </a:fld>
            <a:endParaRPr lang="en-US"/>
          </a:p>
        </p:txBody>
      </p:sp>
      <p:sp>
        <p:nvSpPr>
          <p:cNvPr id="6758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32D2B95-5CCD-4C0E-8720-25A91D237A63}" type="slidenum">
              <a:rPr lang="en-US" sz="1200"/>
              <a:pPr algn="r" eaLnBrk="1" hangingPunct="1"/>
              <a:t>27</a:t>
            </a:fld>
            <a:endParaRPr lang="en-US" sz="1200"/>
          </a:p>
        </p:txBody>
      </p:sp>
      <p:sp>
        <p:nvSpPr>
          <p:cNvPr id="6758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311507D-84AB-4EA3-AE24-EE84F1F345CC}" type="slidenum">
              <a:rPr lang="en-US" sz="1200">
                <a:latin typeface="Times New Roman" pitchFamily="18" charset="0"/>
              </a:rPr>
              <a:pPr algn="r" eaLnBrk="1" hangingPunct="1"/>
              <a:t>27</a:t>
            </a:fld>
            <a:endParaRPr lang="en-US" sz="1200">
              <a:latin typeface="Times New Roman" pitchFamily="18" charset="0"/>
            </a:endParaRPr>
          </a:p>
        </p:txBody>
      </p:sp>
      <p:sp>
        <p:nvSpPr>
          <p:cNvPr id="67589" name="Rectangle 2"/>
          <p:cNvSpPr>
            <a:spLocks noGrp="1" noRot="1" noChangeAspect="1" noChangeArrowheads="1" noTextEdit="1"/>
          </p:cNvSpPr>
          <p:nvPr>
            <p:ph type="sldImg"/>
          </p:nvPr>
        </p:nvSpPr>
        <p:spPr>
          <a:ln/>
        </p:spPr>
      </p:sp>
      <p:sp>
        <p:nvSpPr>
          <p:cNvPr id="6759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90FEAF9-9082-43A6-8735-C4472DD31A79}" type="slidenum">
              <a:rPr lang="en-US" smtClean="0"/>
              <a:pPr eaLnBrk="1" hangingPunct="1"/>
              <a:t>29</a:t>
            </a:fld>
            <a:endParaRPr lang="en-US"/>
          </a:p>
        </p:txBody>
      </p:sp>
      <p:sp>
        <p:nvSpPr>
          <p:cNvPr id="6861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7C80DF5F-0D73-471E-9AC4-44C0BB7A4DDC}" type="slidenum">
              <a:rPr lang="en-US" sz="1200"/>
              <a:pPr algn="r" eaLnBrk="1" hangingPunct="1"/>
              <a:t>29</a:t>
            </a:fld>
            <a:endParaRPr lang="en-US" sz="1200"/>
          </a:p>
        </p:txBody>
      </p:sp>
      <p:sp>
        <p:nvSpPr>
          <p:cNvPr id="6861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D12CFE1-24E6-41EE-B6CF-BA363B98182F}" type="slidenum">
              <a:rPr lang="en-US" sz="1200">
                <a:latin typeface="Times New Roman" pitchFamily="18" charset="0"/>
              </a:rPr>
              <a:pPr algn="r" eaLnBrk="1" hangingPunct="1"/>
              <a:t>29</a:t>
            </a:fld>
            <a:endParaRPr lang="en-US" sz="1200">
              <a:latin typeface="Times New Roman" pitchFamily="18" charset="0"/>
            </a:endParaRPr>
          </a:p>
        </p:txBody>
      </p:sp>
      <p:sp>
        <p:nvSpPr>
          <p:cNvPr id="68613" name="Rectangle 2"/>
          <p:cNvSpPr>
            <a:spLocks noGrp="1" noRot="1" noChangeAspect="1" noChangeArrowheads="1" noTextEdit="1"/>
          </p:cNvSpPr>
          <p:nvPr>
            <p:ph type="sldImg"/>
          </p:nvPr>
        </p:nvSpPr>
        <p:spPr>
          <a:ln/>
        </p:spPr>
      </p:sp>
      <p:sp>
        <p:nvSpPr>
          <p:cNvPr id="6861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4FC2E6-0466-4412-BAA3-F95C171FBAF4}" type="slidenum">
              <a:rPr lang="en-US" smtClean="0"/>
              <a:pPr eaLnBrk="1" hangingPunct="1"/>
              <a:t>33</a:t>
            </a:fld>
            <a:endParaRPr lang="en-US"/>
          </a:p>
        </p:txBody>
      </p:sp>
      <p:sp>
        <p:nvSpPr>
          <p:cNvPr id="6963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D1C3DE8-A000-4F20-9A2C-1C3E494AF77E}" type="slidenum">
              <a:rPr lang="en-US" sz="1200"/>
              <a:pPr algn="r" eaLnBrk="1" hangingPunct="1"/>
              <a:t>33</a:t>
            </a:fld>
            <a:endParaRPr lang="en-US" sz="1200"/>
          </a:p>
        </p:txBody>
      </p:sp>
      <p:sp>
        <p:nvSpPr>
          <p:cNvPr id="6963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CFC72B4-B8EC-4E55-9384-D608F46BC50C}" type="slidenum">
              <a:rPr lang="en-US" sz="1200">
                <a:latin typeface="Times New Roman" pitchFamily="18" charset="0"/>
              </a:rPr>
              <a:pPr algn="r" eaLnBrk="1" hangingPunct="1"/>
              <a:t>33</a:t>
            </a:fld>
            <a:endParaRPr lang="en-US" sz="1200">
              <a:latin typeface="Times New Roman" pitchFamily="18" charset="0"/>
            </a:endParaRPr>
          </a:p>
        </p:txBody>
      </p:sp>
      <p:sp>
        <p:nvSpPr>
          <p:cNvPr id="69637" name="Rectangle 2"/>
          <p:cNvSpPr>
            <a:spLocks noGrp="1" noRot="1" noChangeAspect="1" noChangeArrowheads="1" noTextEdit="1"/>
          </p:cNvSpPr>
          <p:nvPr>
            <p:ph type="sldImg"/>
          </p:nvPr>
        </p:nvSpPr>
        <p:spPr>
          <a:ln/>
        </p:spPr>
      </p:sp>
      <p:sp>
        <p:nvSpPr>
          <p:cNvPr id="696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CCC2CF7-F489-44C5-88E6-B6F7C2BF27DF}" type="slidenum">
              <a:rPr lang="en-US" smtClean="0"/>
              <a:pPr eaLnBrk="1" hangingPunct="1"/>
              <a:t>35</a:t>
            </a:fld>
            <a:endParaRPr lang="en-US"/>
          </a:p>
        </p:txBody>
      </p:sp>
      <p:sp>
        <p:nvSpPr>
          <p:cNvPr id="7065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450AAAA-E805-45FF-9162-03B11C47718E}" type="slidenum">
              <a:rPr lang="en-US" sz="1200"/>
              <a:pPr algn="r" eaLnBrk="1" hangingPunct="1"/>
              <a:t>35</a:t>
            </a:fld>
            <a:endParaRPr lang="en-US" sz="1200"/>
          </a:p>
        </p:txBody>
      </p:sp>
      <p:sp>
        <p:nvSpPr>
          <p:cNvPr id="7066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5DBF779-6439-4126-B877-B388C60F74A9}" type="slidenum">
              <a:rPr lang="en-US" sz="1200">
                <a:latin typeface="Times New Roman" pitchFamily="18" charset="0"/>
              </a:rPr>
              <a:pPr algn="r" eaLnBrk="1" hangingPunct="1"/>
              <a:t>35</a:t>
            </a:fld>
            <a:endParaRPr lang="en-US" sz="1200">
              <a:latin typeface="Times New Roman" pitchFamily="18" charset="0"/>
            </a:endParaRPr>
          </a:p>
        </p:txBody>
      </p:sp>
      <p:sp>
        <p:nvSpPr>
          <p:cNvPr id="70661" name="Rectangle 2"/>
          <p:cNvSpPr>
            <a:spLocks noGrp="1" noRot="1" noChangeAspect="1" noChangeArrowheads="1" noTextEdit="1"/>
          </p:cNvSpPr>
          <p:nvPr>
            <p:ph type="sldImg"/>
          </p:nvPr>
        </p:nvSpPr>
        <p:spPr>
          <a:ln/>
        </p:spPr>
      </p:sp>
      <p:sp>
        <p:nvSpPr>
          <p:cNvPr id="7066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1085A65-FAF9-4875-8CF5-1087C08AC289}" type="slidenum">
              <a:rPr lang="en-US" smtClean="0"/>
              <a:pPr eaLnBrk="1" hangingPunct="1"/>
              <a:t>36</a:t>
            </a:fld>
            <a:endParaRPr lang="en-US"/>
          </a:p>
        </p:txBody>
      </p:sp>
      <p:sp>
        <p:nvSpPr>
          <p:cNvPr id="7168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D697752-840A-4D89-8875-7F333F476857}" type="slidenum">
              <a:rPr lang="en-US" sz="1200"/>
              <a:pPr algn="r" eaLnBrk="1" hangingPunct="1"/>
              <a:t>36</a:t>
            </a:fld>
            <a:endParaRPr lang="en-US" sz="1200"/>
          </a:p>
        </p:txBody>
      </p:sp>
      <p:sp>
        <p:nvSpPr>
          <p:cNvPr id="7168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C05FF86-9679-4C3D-BDED-009FDA400781}" type="slidenum">
              <a:rPr lang="en-US" sz="1200">
                <a:latin typeface="Times New Roman" pitchFamily="18" charset="0"/>
              </a:rPr>
              <a:pPr algn="r" eaLnBrk="1" hangingPunct="1"/>
              <a:t>36</a:t>
            </a:fld>
            <a:endParaRPr lang="en-US" sz="1200">
              <a:latin typeface="Times New Roman" pitchFamily="18" charset="0"/>
            </a:endParaRPr>
          </a:p>
        </p:txBody>
      </p:sp>
      <p:sp>
        <p:nvSpPr>
          <p:cNvPr id="71685" name="Rectangle 2"/>
          <p:cNvSpPr>
            <a:spLocks noGrp="1" noRot="1" noChangeAspect="1" noChangeArrowheads="1" noTextEdit="1"/>
          </p:cNvSpPr>
          <p:nvPr>
            <p:ph type="sldImg"/>
          </p:nvPr>
        </p:nvSpPr>
        <p:spPr>
          <a:ln/>
        </p:spPr>
      </p:sp>
      <p:sp>
        <p:nvSpPr>
          <p:cNvPr id="7168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88D92E1-3D53-4523-BF25-2EC095578564}" type="slidenum">
              <a:rPr lang="en-US" smtClean="0"/>
              <a:pPr eaLnBrk="1" hangingPunct="1"/>
              <a:t>37</a:t>
            </a:fld>
            <a:endParaRPr lang="en-US"/>
          </a:p>
        </p:txBody>
      </p:sp>
      <p:sp>
        <p:nvSpPr>
          <p:cNvPr id="7270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C710074-7534-4ABF-94F5-DC4CB21314B3}" type="slidenum">
              <a:rPr lang="en-US" sz="1200"/>
              <a:pPr algn="r" eaLnBrk="1" hangingPunct="1"/>
              <a:t>37</a:t>
            </a:fld>
            <a:endParaRPr lang="en-US" sz="1200"/>
          </a:p>
        </p:txBody>
      </p:sp>
      <p:sp>
        <p:nvSpPr>
          <p:cNvPr id="7270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56496483-FE38-44DA-9B0B-71F52FDAD64E}" type="slidenum">
              <a:rPr lang="en-US" sz="1200">
                <a:latin typeface="Times New Roman" pitchFamily="18" charset="0"/>
              </a:rPr>
              <a:pPr algn="r" eaLnBrk="1" hangingPunct="1"/>
              <a:t>37</a:t>
            </a:fld>
            <a:endParaRPr lang="en-US" sz="1200">
              <a:latin typeface="Times New Roman" pitchFamily="18" charset="0"/>
            </a:endParaRPr>
          </a:p>
        </p:txBody>
      </p:sp>
      <p:sp>
        <p:nvSpPr>
          <p:cNvPr id="72709" name="Rectangle 2"/>
          <p:cNvSpPr>
            <a:spLocks noGrp="1" noRot="1" noChangeAspect="1" noChangeArrowheads="1" noTextEdit="1"/>
          </p:cNvSpPr>
          <p:nvPr>
            <p:ph type="sldImg"/>
          </p:nvPr>
        </p:nvSpPr>
        <p:spPr>
          <a:ln/>
        </p:spPr>
      </p:sp>
      <p:sp>
        <p:nvSpPr>
          <p:cNvPr id="7271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6EDA587-28F5-4F8F-97E2-56A518E9E9B1}" type="slidenum">
              <a:rPr lang="en-US" smtClean="0"/>
              <a:pPr eaLnBrk="1" hangingPunct="1"/>
              <a:t>38</a:t>
            </a:fld>
            <a:endParaRPr lang="en-US"/>
          </a:p>
        </p:txBody>
      </p:sp>
      <p:sp>
        <p:nvSpPr>
          <p:cNvPr id="7373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F59BBB8-4543-464F-AFB2-3FB3D613872A}" type="slidenum">
              <a:rPr lang="en-US" sz="1200"/>
              <a:pPr algn="r" eaLnBrk="1" hangingPunct="1"/>
              <a:t>38</a:t>
            </a:fld>
            <a:endParaRPr lang="en-US" sz="1200"/>
          </a:p>
        </p:txBody>
      </p:sp>
      <p:sp>
        <p:nvSpPr>
          <p:cNvPr id="7373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DAB6EBA4-F777-433B-A7C7-B81648D0E18C}" type="slidenum">
              <a:rPr lang="en-US" sz="1200">
                <a:latin typeface="Times New Roman" pitchFamily="18" charset="0"/>
              </a:rPr>
              <a:pPr algn="r" eaLnBrk="1" hangingPunct="1"/>
              <a:t>38</a:t>
            </a:fld>
            <a:endParaRPr lang="en-US" sz="1200">
              <a:latin typeface="Times New Roman" pitchFamily="18" charset="0"/>
            </a:endParaRPr>
          </a:p>
        </p:txBody>
      </p:sp>
      <p:sp>
        <p:nvSpPr>
          <p:cNvPr id="73733" name="Rectangle 2"/>
          <p:cNvSpPr>
            <a:spLocks noGrp="1" noRot="1" noChangeAspect="1" noChangeArrowheads="1" noTextEdit="1"/>
          </p:cNvSpPr>
          <p:nvPr>
            <p:ph type="sldImg"/>
          </p:nvPr>
        </p:nvSpPr>
        <p:spPr>
          <a:ln/>
        </p:spPr>
      </p:sp>
      <p:sp>
        <p:nvSpPr>
          <p:cNvPr id="7373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77B5F73-E768-40C4-94D5-880ED1CB9C1B}" type="slidenum">
              <a:rPr lang="en-US" smtClean="0"/>
              <a:pPr eaLnBrk="1" hangingPunct="1"/>
              <a:t>41</a:t>
            </a:fld>
            <a:endParaRPr lang="en-US"/>
          </a:p>
        </p:txBody>
      </p:sp>
      <p:sp>
        <p:nvSpPr>
          <p:cNvPr id="7475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0E87D56-5998-4DF4-9F23-97D3C676C1B2}" type="slidenum">
              <a:rPr lang="en-US" sz="1200"/>
              <a:pPr algn="r" eaLnBrk="1" hangingPunct="1"/>
              <a:t>41</a:t>
            </a:fld>
            <a:endParaRPr lang="en-US" sz="1200"/>
          </a:p>
        </p:txBody>
      </p:sp>
      <p:sp>
        <p:nvSpPr>
          <p:cNvPr id="7475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04852D4-4125-4A94-84D1-EEE5815808E6}" type="slidenum">
              <a:rPr lang="en-US" sz="1200">
                <a:latin typeface="Times New Roman" pitchFamily="18" charset="0"/>
              </a:rPr>
              <a:pPr algn="r" eaLnBrk="1" hangingPunct="1"/>
              <a:t>41</a:t>
            </a:fld>
            <a:endParaRPr lang="en-US" sz="1200">
              <a:latin typeface="Times New Roman" pitchFamily="18" charset="0"/>
            </a:endParaRPr>
          </a:p>
        </p:txBody>
      </p:sp>
      <p:sp>
        <p:nvSpPr>
          <p:cNvPr id="74757" name="Rectangle 2"/>
          <p:cNvSpPr>
            <a:spLocks noGrp="1" noRot="1" noChangeAspect="1" noChangeArrowheads="1" noTextEdit="1"/>
          </p:cNvSpPr>
          <p:nvPr>
            <p:ph type="sldImg"/>
          </p:nvPr>
        </p:nvSpPr>
        <p:spPr>
          <a:ln/>
        </p:spPr>
      </p:sp>
      <p:sp>
        <p:nvSpPr>
          <p:cNvPr id="7475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EC92F57-849F-4CF8-888F-23BE3B628D8B}" type="slidenum">
              <a:rPr lang="en-US" smtClean="0"/>
              <a:pPr eaLnBrk="1" hangingPunct="1"/>
              <a:t>43</a:t>
            </a:fld>
            <a:endParaRPr lang="en-US"/>
          </a:p>
        </p:txBody>
      </p:sp>
      <p:sp>
        <p:nvSpPr>
          <p:cNvPr id="7577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6B181F9-D7FB-488F-A315-C5E0AFE2C34A}" type="slidenum">
              <a:rPr lang="en-US" sz="1200"/>
              <a:pPr algn="r" eaLnBrk="1" hangingPunct="1"/>
              <a:t>43</a:t>
            </a:fld>
            <a:endParaRPr lang="en-US" sz="1200"/>
          </a:p>
        </p:txBody>
      </p:sp>
      <p:sp>
        <p:nvSpPr>
          <p:cNvPr id="7578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8F37BB7-DBCA-41C0-BBF2-16A7B50086D2}" type="slidenum">
              <a:rPr lang="en-US" sz="1200">
                <a:latin typeface="Times New Roman" pitchFamily="18" charset="0"/>
              </a:rPr>
              <a:pPr algn="r" eaLnBrk="1" hangingPunct="1"/>
              <a:t>43</a:t>
            </a:fld>
            <a:endParaRPr lang="en-US" sz="1200">
              <a:latin typeface="Times New Roman" pitchFamily="18" charset="0"/>
            </a:endParaRPr>
          </a:p>
        </p:txBody>
      </p:sp>
      <p:sp>
        <p:nvSpPr>
          <p:cNvPr id="75781" name="Rectangle 2"/>
          <p:cNvSpPr>
            <a:spLocks noGrp="1" noRot="1" noChangeAspect="1" noChangeArrowheads="1" noTextEdit="1"/>
          </p:cNvSpPr>
          <p:nvPr>
            <p:ph type="sldImg"/>
          </p:nvPr>
        </p:nvSpPr>
        <p:spPr>
          <a:ln/>
        </p:spPr>
      </p:sp>
      <p:sp>
        <p:nvSpPr>
          <p:cNvPr id="757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16.02.2023</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16.02.2023</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16.02.2023</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16.02.2023</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oleObject" Target="../embeddings/oleObject1.bin"/><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oleObject" Target="../embeddings/oleObject2.bin"/><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oleObject" Target="../embeddings/oleObject3.bin"/><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oleObject" Target="../embeddings/oleObject6.bin"/><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oleObject" Target="../embeddings/oleObject7.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74.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hyperlink" Target="https://radiopaedia.org/articles/gibbus-deformity"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hyperlink" Target="https://radiopaedia.org/articles/osteomyelitis" TargetMode="External"/><Relationship Id="rId2" Type="http://schemas.openxmlformats.org/officeDocument/2006/relationships/hyperlink" Target="https://radiopaedia.org/articles/sarcoidosis-musculoskeletal-manifestations"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hyperlink" Target="https://radiopaedia.org/articles/monoarticular-arthropathy"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hyperlink" Target="https://radiopaedia.org/articles/haemophilic-arthropathy" TargetMode="External"/><Relationship Id="rId2" Type="http://schemas.openxmlformats.org/officeDocument/2006/relationships/hyperlink" Target="https://radiopaedia.org/articles/ankylosing-spondylitis" TargetMode="Externa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15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611560" y="1123002"/>
            <a:ext cx="7920880" cy="2017966"/>
          </a:xfrm>
        </p:spPr>
        <p:txBody>
          <a:bodyPr>
            <a:normAutofit/>
          </a:bodyPr>
          <a:lstStyle/>
          <a:p>
            <a:pPr algn="ctr">
              <a:spcAft>
                <a:spcPts val="0"/>
              </a:spcAft>
            </a:pPr>
            <a:r>
              <a:rPr lang="en-GB" dirty="0"/>
              <a:t>Radiation signs of diseases of the musculoskeletal system.</a:t>
            </a:r>
            <a:endParaRPr lang="uk-UA" sz="2800" dirty="0">
              <a:latin typeface="Times New Roman" panose="02020603050405020304" pitchFamily="18" charset="0"/>
              <a:ea typeface="Calibri" panose="020F0502020204030204" pitchFamily="34" charset="0"/>
              <a:cs typeface="Calibri" panose="020F0502020204030204" pitchFamily="34" charset="0"/>
            </a:endParaRPr>
          </a:p>
        </p:txBody>
      </p:sp>
      <p:sp>
        <p:nvSpPr>
          <p:cNvPr id="66563" name="Rectangle 3"/>
          <p:cNvSpPr>
            <a:spLocks noGrp="1" noChangeArrowheads="1"/>
          </p:cNvSpPr>
          <p:nvPr>
            <p:ph type="body" idx="4294967295"/>
          </p:nvPr>
        </p:nvSpPr>
        <p:spPr>
          <a:xfrm>
            <a:off x="4788024" y="4941168"/>
            <a:ext cx="4320480" cy="1632670"/>
          </a:xfrm>
        </p:spPr>
        <p:txBody>
          <a:bodyPr>
            <a:normAutofit fontScale="77500" lnSpcReduction="20000"/>
          </a:bodyPr>
          <a:lstStyle/>
          <a:p>
            <a:pPr marL="109728" indent="0">
              <a:buNone/>
            </a:pPr>
            <a:r>
              <a:rPr lang="en-US" sz="3600" b="1" dirty="0">
                <a:latin typeface="Times New Roman" panose="02020603050405020304" pitchFamily="18" charset="0"/>
                <a:cs typeface="Times New Roman" panose="02020603050405020304" pitchFamily="18" charset="0"/>
              </a:rPr>
              <a:t>As. Elena </a:t>
            </a:r>
            <a:r>
              <a:rPr lang="en-US" sz="3600" b="1" dirty="0" err="1">
                <a:latin typeface="Times New Roman" panose="02020603050405020304" pitchFamily="18" charset="0"/>
                <a:cs typeface="Times New Roman" panose="02020603050405020304" pitchFamily="18" charset="0"/>
              </a:rPr>
              <a:t>Kabachynskaya</a:t>
            </a:r>
            <a:endParaRPr lang="en-US" sz="3600" b="1" dirty="0">
              <a:latin typeface="Times New Roman" panose="02020603050405020304" pitchFamily="18" charset="0"/>
              <a:cs typeface="Times New Roman" panose="02020603050405020304" pitchFamily="18" charset="0"/>
            </a:endParaRPr>
          </a:p>
          <a:p>
            <a:pPr marL="109728" indent="0" algn="ctr">
              <a:buNone/>
            </a:pPr>
            <a:endParaRPr lang="ru-RU" dirty="0">
              <a:latin typeface="Arial" panose="020B0604020202020204" pitchFamily="34" charset="0"/>
              <a:cs typeface="Arial" panose="020B0604020202020204" pitchFamily="34" charset="0"/>
            </a:endParaRPr>
          </a:p>
          <a:p>
            <a:pPr marL="109728" indent="0" algn="ctr">
              <a:buNone/>
            </a:pPr>
            <a:r>
              <a:rPr lang="en-US" sz="2300" dirty="0">
                <a:latin typeface="Arial" panose="020B0604020202020204" pitchFamily="34" charset="0"/>
                <a:cs typeface="Arial" panose="020B0604020202020204" pitchFamily="34" charset="0"/>
              </a:rPr>
              <a:t>Department of Radiation Diagnostics, Therapy</a:t>
            </a:r>
            <a:r>
              <a:rPr lang="ru-RU" sz="2300" dirty="0">
                <a:latin typeface="Arial" panose="020B0604020202020204" pitchFamily="34" charset="0"/>
                <a:cs typeface="Arial" panose="020B0604020202020204" pitchFamily="34" charset="0"/>
              </a:rPr>
              <a:t>, </a:t>
            </a:r>
            <a:r>
              <a:rPr lang="en-US" sz="2300" dirty="0">
                <a:latin typeface="Arial" panose="020B0604020202020204" pitchFamily="34" charset="0"/>
                <a:cs typeface="Arial" panose="020B0604020202020204" pitchFamily="34" charset="0"/>
              </a:rPr>
              <a:t>Radiation </a:t>
            </a:r>
            <a:r>
              <a:rPr lang="uk-UA" altLang="uk-UA" sz="2300" dirty="0">
                <a:solidFill>
                  <a:srgbClr val="202124"/>
                </a:solidFill>
                <a:latin typeface="Arial" panose="020B0604020202020204" pitchFamily="34" charset="0"/>
                <a:cs typeface="Arial" panose="020B0604020202020204" pitchFamily="34" charset="0"/>
              </a:rPr>
              <a:t>medicine</a:t>
            </a:r>
            <a:r>
              <a:rPr lang="uk-UA" altLang="uk-UA" sz="2300" dirty="0">
                <a:latin typeface="Arial" panose="020B0604020202020204" pitchFamily="34" charset="0"/>
                <a:cs typeface="Arial" panose="020B0604020202020204" pitchFamily="34" charset="0"/>
              </a:rPr>
              <a:t>  </a:t>
            </a:r>
            <a:r>
              <a:rPr lang="ru-RU" sz="2300" dirty="0">
                <a:latin typeface="Arial" panose="020B0604020202020204" pitchFamily="34" charset="0"/>
                <a:cs typeface="Arial" panose="020B0604020202020204" pitchFamily="34" charset="0"/>
              </a:rPr>
              <a:t> </a:t>
            </a:r>
            <a:r>
              <a:rPr lang="en-US" sz="2300" dirty="0">
                <a:latin typeface="Arial" panose="020B0604020202020204" pitchFamily="34" charset="0"/>
                <a:cs typeface="Arial" panose="020B0604020202020204" pitchFamily="34" charset="0"/>
              </a:rPr>
              <a:t>and Oncology</a:t>
            </a:r>
            <a:endParaRPr lang="ru-RU" sz="2300" dirty="0">
              <a:latin typeface="Arial" panose="020B0604020202020204" pitchFamily="34" charset="0"/>
              <a:cs typeface="Arial" panose="020B0604020202020204" pitchFamily="34" charset="0"/>
            </a:endParaRPr>
          </a:p>
          <a:p>
            <a:pPr marL="109728" indent="0" algn="ctr">
              <a:buNone/>
            </a:pPr>
            <a:endParaRPr lang="uk-UA" dirty="0"/>
          </a:p>
        </p:txBody>
      </p:sp>
      <p:sp>
        <p:nvSpPr>
          <p:cNvPr id="4" name="TextBox 3">
            <a:extLst>
              <a:ext uri="{FF2B5EF4-FFF2-40B4-BE49-F238E27FC236}">
                <a16:creationId xmlns:a16="http://schemas.microsoft.com/office/drawing/2014/main" id="{7B79598F-04E2-4D67-9B42-F712158946E4}"/>
              </a:ext>
            </a:extLst>
          </p:cNvPr>
          <p:cNvSpPr txBox="1"/>
          <p:nvPr/>
        </p:nvSpPr>
        <p:spPr>
          <a:xfrm>
            <a:off x="1043608" y="476672"/>
            <a:ext cx="432048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Odessa National Medical University</a:t>
            </a:r>
            <a:endParaRPr lang="uk-UA" dirty="0">
              <a:latin typeface="Arial" panose="020B0604020202020204" pitchFamily="34" charset="0"/>
              <a:cs typeface="Arial" panose="020B0604020202020204" pitchFamily="34" charset="0"/>
            </a:endParaRPr>
          </a:p>
          <a:p>
            <a:endParaRPr lang="uk-UA" dirty="0"/>
          </a:p>
        </p:txBody>
      </p:sp>
      <p:sp>
        <p:nvSpPr>
          <p:cNvPr id="5" name="TextBox 4">
            <a:extLst>
              <a:ext uri="{FF2B5EF4-FFF2-40B4-BE49-F238E27FC236}">
                <a16:creationId xmlns:a16="http://schemas.microsoft.com/office/drawing/2014/main" id="{F2F50EB8-8FA8-4AF5-B755-437A2C01A7FE}"/>
              </a:ext>
            </a:extLst>
          </p:cNvPr>
          <p:cNvSpPr txBox="1"/>
          <p:nvPr/>
        </p:nvSpPr>
        <p:spPr>
          <a:xfrm>
            <a:off x="2771800" y="4077072"/>
            <a:ext cx="2736304" cy="369332"/>
          </a:xfrm>
          <a:prstGeom prst="rect">
            <a:avLst/>
          </a:prstGeom>
          <a:noFill/>
        </p:spPr>
        <p:txBody>
          <a:bodyPr wrap="square" rtlCol="0">
            <a:spAutoFit/>
          </a:bodyPr>
          <a:lstStyle/>
          <a:p>
            <a:r>
              <a:rPr lang="en-US"/>
              <a:t>Odessa</a:t>
            </a:r>
            <a:endParaRPr lang="uk-UA" dirty="0"/>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1143000"/>
            <a:ext cx="8229600" cy="1066800"/>
          </a:xfrm>
        </p:spPr>
        <p:txBody>
          <a:bodyPr/>
          <a:lstStyle/>
          <a:p>
            <a:pPr eaLnBrk="1" hangingPunct="1">
              <a:defRPr/>
            </a:pPr>
            <a:r>
              <a:rPr lang="en-US" dirty="0">
                <a:solidFill>
                  <a:schemeClr val="bg2">
                    <a:lumMod val="25000"/>
                  </a:schemeClr>
                </a:solidFill>
              </a:rPr>
              <a:t>Objectives</a:t>
            </a:r>
          </a:p>
        </p:txBody>
      </p:sp>
      <p:sp>
        <p:nvSpPr>
          <p:cNvPr id="66563" name="Rectangle 3"/>
          <p:cNvSpPr>
            <a:spLocks noGrp="1" noChangeArrowheads="1"/>
          </p:cNvSpPr>
          <p:nvPr>
            <p:ph type="body" idx="4294967295"/>
          </p:nvPr>
        </p:nvSpPr>
        <p:spPr>
          <a:xfrm>
            <a:off x="0" y="2249488"/>
            <a:ext cx="8229600" cy="4324350"/>
          </a:xfrm>
        </p:spPr>
        <p:txBody>
          <a:bodyPr/>
          <a:lstStyle/>
          <a:p>
            <a:pPr eaLnBrk="1" hangingPunct="1">
              <a:defRPr/>
            </a:pPr>
            <a:r>
              <a:rPr lang="en-US" dirty="0"/>
              <a:t>Discuss:</a:t>
            </a:r>
          </a:p>
          <a:p>
            <a:pPr lvl="1" eaLnBrk="1" hangingPunct="1">
              <a:defRPr/>
            </a:pPr>
            <a:r>
              <a:rPr lang="en-US" sz="3200" dirty="0"/>
              <a:t>commonly used imaging modalities in the musculoskeletal system</a:t>
            </a:r>
          </a:p>
          <a:p>
            <a:pPr lvl="1" eaLnBrk="1" hangingPunct="1">
              <a:defRPr/>
            </a:pPr>
            <a:r>
              <a:rPr lang="en-US" sz="3200" dirty="0"/>
              <a:t>normal imaging anatomy in the extremities </a:t>
            </a:r>
          </a:p>
          <a:p>
            <a:pPr lvl="1" eaLnBrk="1" hangingPunct="1">
              <a:defRPr/>
            </a:pPr>
            <a:r>
              <a:rPr lang="en-US" sz="3200" dirty="0"/>
              <a:t>fracture description</a:t>
            </a:r>
          </a:p>
          <a:p>
            <a:pPr eaLnBrk="1" hangingPunct="1">
              <a:defRPr/>
            </a:pPr>
            <a:endParaRPr lang="en-US" dirty="0"/>
          </a:p>
        </p:txBody>
      </p:sp>
    </p:spTree>
    <p:extLst>
      <p:ext uri="{BB962C8B-B14F-4D97-AF65-F5344CB8AC3E}">
        <p14:creationId xmlns:p14="http://schemas.microsoft.com/office/powerpoint/2010/main" val="151916387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p:txBody>
          <a:bodyPr/>
          <a:lstStyle/>
          <a:p>
            <a:pPr eaLnBrk="1" hangingPunct="1">
              <a:defRPr/>
            </a:pPr>
            <a:r>
              <a:rPr lang="en-US" dirty="0">
                <a:solidFill>
                  <a:schemeClr val="bg2">
                    <a:lumMod val="25000"/>
                  </a:schemeClr>
                </a:solidFill>
              </a:rPr>
              <a:t>Imaging Techniques</a:t>
            </a:r>
          </a:p>
        </p:txBody>
      </p:sp>
      <p:sp>
        <p:nvSpPr>
          <p:cNvPr id="67587" name="Rectangle 3"/>
          <p:cNvSpPr>
            <a:spLocks noGrp="1" noChangeArrowheads="1"/>
          </p:cNvSpPr>
          <p:nvPr>
            <p:ph type="body" idx="4294967295"/>
          </p:nvPr>
        </p:nvSpPr>
        <p:spPr/>
        <p:txBody>
          <a:bodyPr/>
          <a:lstStyle/>
          <a:p>
            <a:pPr eaLnBrk="1" hangingPunct="1">
              <a:defRPr/>
            </a:pPr>
            <a:r>
              <a:rPr lang="en-US" dirty="0"/>
              <a:t>Plain x-rays</a:t>
            </a:r>
          </a:p>
          <a:p>
            <a:pPr eaLnBrk="1" hangingPunct="1">
              <a:defRPr/>
            </a:pPr>
            <a:r>
              <a:rPr lang="en-US" dirty="0"/>
              <a:t>CT </a:t>
            </a:r>
          </a:p>
          <a:p>
            <a:pPr eaLnBrk="1" hangingPunct="1">
              <a:defRPr/>
            </a:pPr>
            <a:r>
              <a:rPr lang="en-US" dirty="0"/>
              <a:t>MRI</a:t>
            </a:r>
          </a:p>
          <a:p>
            <a:pPr eaLnBrk="1" hangingPunct="1">
              <a:defRPr/>
            </a:pPr>
            <a:r>
              <a:rPr lang="en-US" dirty="0"/>
              <a:t>Ultrasound</a:t>
            </a:r>
          </a:p>
          <a:p>
            <a:pPr eaLnBrk="1" hangingPunct="1">
              <a:defRPr/>
            </a:pPr>
            <a:r>
              <a:rPr lang="en-US" dirty="0"/>
              <a:t>Nuclear Medicine (bone scan)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extLst>
              <a:ext uri="{28A0092B-C50C-407E-A947-70E740481C1C}">
                <a14:useLocalDpi xmlns:a14="http://schemas.microsoft.com/office/drawing/2010/main" val="0"/>
              </a:ext>
            </a:extLst>
          </a:blip>
          <a:srcRect l="32666" t="18398" r="30000" b="18695"/>
          <a:stretch>
            <a:fillRect/>
          </a:stretch>
        </p:blipFill>
        <p:spPr bwMode="auto">
          <a:xfrm>
            <a:off x="1371600" y="381000"/>
            <a:ext cx="31400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5"/>
          <p:cNvSpPr txBox="1">
            <a:spLocks noChangeArrowheads="1"/>
          </p:cNvSpPr>
          <p:nvPr/>
        </p:nvSpPr>
        <p:spPr bwMode="auto">
          <a:xfrm>
            <a:off x="5470525" y="2551113"/>
            <a:ext cx="2203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u="sng"/>
              <a:t>Plain x-rays</a:t>
            </a:r>
          </a:p>
        </p:txBody>
      </p:sp>
      <p:sp>
        <p:nvSpPr>
          <p:cNvPr id="13316" name="Text Box 6"/>
          <p:cNvSpPr txBox="1">
            <a:spLocks noChangeArrowheads="1"/>
          </p:cNvSpPr>
          <p:nvPr/>
        </p:nvSpPr>
        <p:spPr bwMode="auto">
          <a:xfrm>
            <a:off x="5546725" y="3846513"/>
            <a:ext cx="27622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For joints like the ankle,</a:t>
            </a:r>
          </a:p>
          <a:p>
            <a:pPr eaLnBrk="1" hangingPunct="1"/>
            <a:r>
              <a:rPr lang="en-US"/>
              <a:t>elbow or wrist we always </a:t>
            </a:r>
          </a:p>
          <a:p>
            <a:pPr eaLnBrk="1" hangingPunct="1"/>
            <a:r>
              <a:rPr lang="en-US"/>
              <a:t>take 3 views:</a:t>
            </a:r>
          </a:p>
        </p:txBody>
      </p:sp>
      <p:sp>
        <p:nvSpPr>
          <p:cNvPr id="13317" name="Text Box 7"/>
          <p:cNvSpPr txBox="1">
            <a:spLocks noChangeArrowheads="1"/>
          </p:cNvSpPr>
          <p:nvPr/>
        </p:nvSpPr>
        <p:spPr bwMode="auto">
          <a:xfrm>
            <a:off x="5546725" y="5446713"/>
            <a:ext cx="2482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AP, lateral and oblique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a:extLst>
              <a:ext uri="{28A0092B-C50C-407E-A947-70E740481C1C}">
                <a14:useLocalDpi xmlns:a14="http://schemas.microsoft.com/office/drawing/2010/main" val="0"/>
              </a:ext>
            </a:extLst>
          </a:blip>
          <a:srcRect l="36000" t="28487" r="34666" b="27003"/>
          <a:stretch>
            <a:fillRect/>
          </a:stretch>
        </p:blipFill>
        <p:spPr bwMode="auto">
          <a:xfrm>
            <a:off x="0" y="609600"/>
            <a:ext cx="3352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5"/>
          <p:cNvPicPr>
            <a:picLocks noChangeAspect="1" noChangeArrowheads="1"/>
          </p:cNvPicPr>
          <p:nvPr/>
        </p:nvPicPr>
        <p:blipFill>
          <a:blip r:embed="rId3">
            <a:extLst>
              <a:ext uri="{28A0092B-C50C-407E-A947-70E740481C1C}">
                <a14:useLocalDpi xmlns:a14="http://schemas.microsoft.com/office/drawing/2010/main" val="0"/>
              </a:ext>
            </a:extLst>
          </a:blip>
          <a:srcRect l="37334" t="32790" r="32666" b="29228"/>
          <a:stretch>
            <a:fillRect/>
          </a:stretch>
        </p:blipFill>
        <p:spPr bwMode="auto">
          <a:xfrm>
            <a:off x="3200400" y="1143000"/>
            <a:ext cx="3429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p:cNvPicPr>
            <a:picLocks noChangeAspect="1" noChangeArrowheads="1"/>
          </p:cNvPicPr>
          <p:nvPr/>
        </p:nvPicPr>
        <p:blipFill>
          <a:blip r:embed="rId4">
            <a:extLst>
              <a:ext uri="{28A0092B-C50C-407E-A947-70E740481C1C}">
                <a14:useLocalDpi xmlns:a14="http://schemas.microsoft.com/office/drawing/2010/main" val="0"/>
              </a:ext>
            </a:extLst>
          </a:blip>
          <a:srcRect l="35333" t="23740" r="38667" b="26410"/>
          <a:stretch>
            <a:fillRect/>
          </a:stretch>
        </p:blipFill>
        <p:spPr bwMode="auto">
          <a:xfrm>
            <a:off x="6278563" y="457200"/>
            <a:ext cx="286543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7"/>
          <p:cNvSpPr txBox="1">
            <a:spLocks noChangeArrowheads="1"/>
          </p:cNvSpPr>
          <p:nvPr/>
        </p:nvSpPr>
        <p:spPr bwMode="auto">
          <a:xfrm>
            <a:off x="2514600" y="381000"/>
            <a:ext cx="3371850" cy="366713"/>
          </a:xfrm>
          <a:prstGeom prst="rect">
            <a:avLst/>
          </a:prstGeom>
          <a:noFill/>
          <a:ln w="9525">
            <a:noFill/>
            <a:miter lim="800000"/>
            <a:headEnd/>
            <a:tailEnd/>
          </a:ln>
        </p:spPr>
        <p:txBody>
          <a:bodyPr wrap="none">
            <a:spAutoFit/>
          </a:bodyPr>
          <a:lstStyle/>
          <a:p>
            <a:pPr>
              <a:defRPr/>
            </a:pPr>
            <a:r>
              <a:rPr lang="en-US" dirty="0">
                <a:solidFill>
                  <a:schemeClr val="accent2">
                    <a:lumMod val="20000"/>
                    <a:lumOff val="80000"/>
                  </a:schemeClr>
                </a:solidFill>
                <a:cs typeface="+mn-cs"/>
              </a:rPr>
              <a:t>3 views: AP, oblique and lateral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1143000"/>
            <a:ext cx="8229600" cy="1066800"/>
          </a:xfrm>
        </p:spPr>
        <p:txBody>
          <a:bodyPr/>
          <a:lstStyle/>
          <a:p>
            <a:pPr eaLnBrk="1" hangingPunct="1">
              <a:defRPr/>
            </a:pPr>
            <a:r>
              <a:rPr lang="en-US" dirty="0">
                <a:solidFill>
                  <a:schemeClr val="bg2">
                    <a:lumMod val="25000"/>
                  </a:schemeClr>
                </a:solidFill>
              </a:rPr>
              <a:t>Advantages of plain x-rays</a:t>
            </a:r>
          </a:p>
        </p:txBody>
      </p:sp>
      <p:sp>
        <p:nvSpPr>
          <p:cNvPr id="70659" name="Rectangle 3"/>
          <p:cNvSpPr>
            <a:spLocks noGrp="1" noChangeArrowheads="1"/>
          </p:cNvSpPr>
          <p:nvPr>
            <p:ph type="body" idx="4294967295"/>
          </p:nvPr>
        </p:nvSpPr>
        <p:spPr>
          <a:xfrm>
            <a:off x="0" y="2249488"/>
            <a:ext cx="8229600" cy="4324350"/>
          </a:xfrm>
        </p:spPr>
        <p:txBody>
          <a:bodyPr/>
          <a:lstStyle/>
          <a:p>
            <a:pPr eaLnBrk="1" hangingPunct="1">
              <a:defRPr/>
            </a:pPr>
            <a:r>
              <a:rPr lang="en-US"/>
              <a:t>Quick</a:t>
            </a:r>
          </a:p>
          <a:p>
            <a:pPr eaLnBrk="1" hangingPunct="1">
              <a:defRPr/>
            </a:pPr>
            <a:r>
              <a:rPr lang="en-US"/>
              <a:t>Not expensive</a:t>
            </a:r>
          </a:p>
          <a:p>
            <a:pPr eaLnBrk="1" hangingPunct="1">
              <a:defRPr/>
            </a:pPr>
            <a:r>
              <a:rPr lang="en-US"/>
              <a:t>Relatively low radiation</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eaLnBrk="1" hangingPunct="1">
              <a:defRPr/>
            </a:pPr>
            <a:r>
              <a:rPr lang="en-US" dirty="0">
                <a:solidFill>
                  <a:schemeClr val="bg2">
                    <a:lumMod val="25000"/>
                  </a:schemeClr>
                </a:solidFill>
              </a:rPr>
              <a:t>Disadvantages of plain x-rays</a:t>
            </a:r>
          </a:p>
        </p:txBody>
      </p:sp>
      <p:sp>
        <p:nvSpPr>
          <p:cNvPr id="71683" name="Rectangle 3"/>
          <p:cNvSpPr>
            <a:spLocks noGrp="1" noChangeArrowheads="1"/>
          </p:cNvSpPr>
          <p:nvPr>
            <p:ph type="body" idx="4294967295"/>
          </p:nvPr>
        </p:nvSpPr>
        <p:spPr/>
        <p:txBody>
          <a:bodyPr/>
          <a:lstStyle/>
          <a:p>
            <a:pPr eaLnBrk="1" hangingPunct="1">
              <a:defRPr/>
            </a:pPr>
            <a:r>
              <a:rPr lang="en-US"/>
              <a:t>Not 3 dimensional</a:t>
            </a:r>
          </a:p>
          <a:p>
            <a:pPr eaLnBrk="1" hangingPunct="1">
              <a:defRPr/>
            </a:pPr>
            <a:r>
              <a:rPr lang="en-US"/>
              <a:t>Can miss pathology</a:t>
            </a:r>
          </a:p>
          <a:p>
            <a:pPr eaLnBrk="1" hangingPunct="1">
              <a:defRPr/>
            </a:pPr>
            <a:r>
              <a:rPr lang="en-US"/>
              <a:t>May still require other imaging studies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a:extLst>
              <a:ext uri="{28A0092B-C50C-407E-A947-70E740481C1C}">
                <a14:useLocalDpi xmlns:a14="http://schemas.microsoft.com/office/drawing/2010/main" val="0"/>
              </a:ext>
            </a:extLst>
          </a:blip>
          <a:srcRect l="22656" t="16487" r="26563" b="34872"/>
          <a:stretch>
            <a:fillRect/>
          </a:stretch>
        </p:blipFill>
        <p:spPr bwMode="auto">
          <a:xfrm>
            <a:off x="685800" y="241300"/>
            <a:ext cx="74676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5"/>
          <p:cNvSpPr txBox="1">
            <a:spLocks noChangeArrowheads="1"/>
          </p:cNvSpPr>
          <p:nvPr/>
        </p:nvSpPr>
        <p:spPr bwMode="auto">
          <a:xfrm>
            <a:off x="3489325" y="5827713"/>
            <a:ext cx="1365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CT scanner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a:extLst>
              <a:ext uri="{28A0092B-C50C-407E-A947-70E740481C1C}">
                <a14:useLocalDpi xmlns:a14="http://schemas.microsoft.com/office/drawing/2010/main" val="0"/>
              </a:ext>
            </a:extLst>
          </a:blip>
          <a:srcRect l="6667" t="30267" r="10001" b="32344"/>
          <a:stretch>
            <a:fillRect/>
          </a:stretch>
        </p:blipFill>
        <p:spPr bwMode="auto">
          <a:xfrm>
            <a:off x="609600" y="304800"/>
            <a:ext cx="79248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5"/>
          <p:cNvSpPr txBox="1">
            <a:spLocks noChangeArrowheads="1"/>
          </p:cNvSpPr>
          <p:nvPr/>
        </p:nvSpPr>
        <p:spPr bwMode="auto">
          <a:xfrm>
            <a:off x="2574925" y="4532313"/>
            <a:ext cx="481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folHlink"/>
                </a:solidFill>
              </a:rPr>
              <a:t>This is a CT scan: a longitudinal cross section</a:t>
            </a:r>
          </a:p>
        </p:txBody>
      </p:sp>
      <p:sp>
        <p:nvSpPr>
          <p:cNvPr id="18436" name="Oval 6"/>
          <p:cNvSpPr>
            <a:spLocks noChangeArrowheads="1"/>
          </p:cNvSpPr>
          <p:nvPr/>
        </p:nvSpPr>
        <p:spPr bwMode="auto">
          <a:xfrm>
            <a:off x="4419600" y="14478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37" name="Text Box 7"/>
          <p:cNvSpPr txBox="1">
            <a:spLocks noChangeArrowheads="1"/>
          </p:cNvSpPr>
          <p:nvPr/>
        </p:nvSpPr>
        <p:spPr bwMode="auto">
          <a:xfrm>
            <a:off x="2193925" y="5522913"/>
            <a:ext cx="5746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rgbClr val="FF3300"/>
                </a:solidFill>
              </a:rPr>
              <a:t>This CT shows a fracture through the medial cunieform</a:t>
            </a:r>
          </a:p>
        </p:txBody>
      </p:sp>
      <p:sp>
        <p:nvSpPr>
          <p:cNvPr id="18438" name="Line 8"/>
          <p:cNvSpPr>
            <a:spLocks noChangeShapeType="1"/>
          </p:cNvSpPr>
          <p:nvPr/>
        </p:nvSpPr>
        <p:spPr bwMode="auto">
          <a:xfrm flipH="1">
            <a:off x="1676400" y="685800"/>
            <a:ext cx="762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39" name="Text Box 9"/>
          <p:cNvSpPr txBox="1">
            <a:spLocks noChangeArrowheads="1"/>
          </p:cNvSpPr>
          <p:nvPr/>
        </p:nvSpPr>
        <p:spPr bwMode="auto">
          <a:xfrm>
            <a:off x="2438400" y="457200"/>
            <a:ext cx="1136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Great toe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normAutofit fontScale="90000"/>
          </a:bodyPr>
          <a:lstStyle/>
          <a:p>
            <a:pPr eaLnBrk="1" hangingPunct="1">
              <a:defRPr/>
            </a:pPr>
            <a:r>
              <a:rPr lang="en-US" sz="4000" dirty="0">
                <a:solidFill>
                  <a:schemeClr val="bg2">
                    <a:lumMod val="25000"/>
                  </a:schemeClr>
                </a:solidFill>
              </a:rPr>
              <a:t>Advantages of CT scanning of the musculoskeletal system</a:t>
            </a:r>
          </a:p>
        </p:txBody>
      </p:sp>
      <p:sp>
        <p:nvSpPr>
          <p:cNvPr id="74755" name="Rectangle 3"/>
          <p:cNvSpPr>
            <a:spLocks noGrp="1" noChangeArrowheads="1"/>
          </p:cNvSpPr>
          <p:nvPr>
            <p:ph type="body" idx="4294967295"/>
          </p:nvPr>
        </p:nvSpPr>
        <p:spPr/>
        <p:txBody>
          <a:bodyPr/>
          <a:lstStyle/>
          <a:p>
            <a:pPr eaLnBrk="1" hangingPunct="1">
              <a:defRPr/>
            </a:pPr>
            <a:r>
              <a:rPr lang="en-US" dirty="0"/>
              <a:t>Excellent anatomic detail</a:t>
            </a:r>
          </a:p>
          <a:p>
            <a:pPr eaLnBrk="1" hangingPunct="1">
              <a:defRPr/>
            </a:pPr>
            <a:r>
              <a:rPr lang="en-US" dirty="0"/>
              <a:t>Will detect almost all pathology related to cortical bone injury</a:t>
            </a:r>
          </a:p>
          <a:p>
            <a:pPr eaLnBrk="1" hangingPunct="1">
              <a:defRPr/>
            </a:pPr>
            <a:r>
              <a:rPr lang="en-US" dirty="0"/>
              <a:t>Great for showing displacement or joint involvement</a:t>
            </a:r>
          </a:p>
          <a:p>
            <a:pPr eaLnBrk="1" hangingPunct="1">
              <a:defRPr/>
            </a:pPr>
            <a:r>
              <a:rPr lang="en-US" dirty="0"/>
              <a:t>Now </a:t>
            </a:r>
            <a:r>
              <a:rPr lang="en-US" dirty="0" err="1"/>
              <a:t>multiplanar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defRPr/>
            </a:pPr>
            <a:r>
              <a:rPr lang="en-US" dirty="0">
                <a:solidFill>
                  <a:schemeClr val="bg2">
                    <a:lumMod val="25000"/>
                  </a:schemeClr>
                </a:solidFill>
              </a:rPr>
              <a:t>Disadvantages of CT</a:t>
            </a:r>
          </a:p>
        </p:txBody>
      </p:sp>
      <p:sp>
        <p:nvSpPr>
          <p:cNvPr id="75779" name="Rectangle 3"/>
          <p:cNvSpPr>
            <a:spLocks noGrp="1" noChangeArrowheads="1"/>
          </p:cNvSpPr>
          <p:nvPr>
            <p:ph type="body" idx="4294967295"/>
          </p:nvPr>
        </p:nvSpPr>
        <p:spPr/>
        <p:txBody>
          <a:bodyPr/>
          <a:lstStyle/>
          <a:p>
            <a:pPr eaLnBrk="1" hangingPunct="1">
              <a:defRPr/>
            </a:pPr>
            <a:r>
              <a:rPr lang="en-US"/>
              <a:t>Expensive (x-ray $100, CT $1000)</a:t>
            </a:r>
          </a:p>
          <a:p>
            <a:pPr eaLnBrk="1" hangingPunct="1">
              <a:defRPr/>
            </a:pPr>
            <a:r>
              <a:rPr lang="en-US"/>
              <a:t>More radiation</a:t>
            </a:r>
          </a:p>
          <a:p>
            <a:pPr eaLnBrk="1" hangingPunct="1">
              <a:defRPr/>
            </a:pPr>
            <a:r>
              <a:rPr lang="en-US"/>
              <a:t>Often not necessary</a:t>
            </a:r>
          </a:p>
          <a:p>
            <a:pPr eaLnBrk="1" hangingPunct="1">
              <a:buFont typeface="Wingdings" pitchFamily="2" charset="2"/>
              <a:buNone/>
              <a:defRPr/>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a:extLst>
              <a:ext uri="{28A0092B-C50C-407E-A947-70E740481C1C}">
                <a14:useLocalDpi xmlns:a14="http://schemas.microsoft.com/office/drawing/2010/main" val="0"/>
              </a:ext>
            </a:extLst>
          </a:blip>
          <a:srcRect l="21875" t="16487" r="39844" b="46756"/>
          <a:stretch>
            <a:fillRect/>
          </a:stretch>
        </p:blipFill>
        <p:spPr bwMode="auto">
          <a:xfrm>
            <a:off x="609600" y="0"/>
            <a:ext cx="7772400"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5"/>
          <p:cNvSpPr txBox="1">
            <a:spLocks noChangeArrowheads="1"/>
          </p:cNvSpPr>
          <p:nvPr/>
        </p:nvSpPr>
        <p:spPr bwMode="auto">
          <a:xfrm>
            <a:off x="3733800" y="5715000"/>
            <a:ext cx="2014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u="sng"/>
              <a:t>MRI scanner</a:t>
            </a:r>
          </a:p>
        </p:txBody>
      </p:sp>
      <p:sp>
        <p:nvSpPr>
          <p:cNvPr id="21508" name="Text Box 6"/>
          <p:cNvSpPr txBox="1">
            <a:spLocks noChangeArrowheads="1"/>
          </p:cNvSpPr>
          <p:nvPr/>
        </p:nvSpPr>
        <p:spPr bwMode="auto">
          <a:xfrm>
            <a:off x="1676400" y="6172200"/>
            <a:ext cx="572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Looks more like a tunnel, must be very careful of metal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2">
            <a:extLst>
              <a:ext uri="{28A0092B-C50C-407E-A947-70E740481C1C}">
                <a14:useLocalDpi xmlns:a14="http://schemas.microsoft.com/office/drawing/2010/main" val="0"/>
              </a:ext>
            </a:extLst>
          </a:blip>
          <a:srcRect l="32001" t="33235" r="31999" b="33531"/>
          <a:stretch>
            <a:fillRect/>
          </a:stretch>
        </p:blipFill>
        <p:spPr bwMode="auto">
          <a:xfrm>
            <a:off x="0" y="381000"/>
            <a:ext cx="5657850" cy="5867400"/>
          </a:xfrm>
          <a:prstGeom prst="rect">
            <a:avLst/>
          </a:prstGeom>
          <a:noFill/>
          <a:ln w="57150" cmpd="thinThick">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07" name="Text Box 5"/>
          <p:cNvSpPr txBox="1">
            <a:spLocks noChangeArrowheads="1"/>
          </p:cNvSpPr>
          <p:nvPr/>
        </p:nvSpPr>
        <p:spPr bwMode="auto">
          <a:xfrm>
            <a:off x="6156325" y="1331913"/>
            <a:ext cx="2838450" cy="366712"/>
          </a:xfrm>
          <a:prstGeom prst="rect">
            <a:avLst/>
          </a:prstGeom>
          <a:noFill/>
          <a:ln w="9525">
            <a:noFill/>
            <a:miter lim="800000"/>
            <a:headEnd/>
            <a:tailEnd/>
          </a:ln>
        </p:spPr>
        <p:txBody>
          <a:bodyPr wrap="none">
            <a:spAutoFit/>
          </a:bodyPr>
          <a:lstStyle/>
          <a:p>
            <a:pPr>
              <a:defRPr/>
            </a:pPr>
            <a:r>
              <a:rPr lang="en-US" dirty="0">
                <a:solidFill>
                  <a:schemeClr val="bg2">
                    <a:lumMod val="25000"/>
                  </a:schemeClr>
                </a:solidFill>
                <a:cs typeface="+mn-cs"/>
              </a:rPr>
              <a:t>This is an MRI of the knee</a:t>
            </a:r>
          </a:p>
        </p:txBody>
      </p:sp>
      <p:sp>
        <p:nvSpPr>
          <p:cNvPr id="22532" name="Text Box 6"/>
          <p:cNvSpPr txBox="1">
            <a:spLocks noChangeArrowheads="1"/>
          </p:cNvSpPr>
          <p:nvPr/>
        </p:nvSpPr>
        <p:spPr bwMode="auto">
          <a:xfrm>
            <a:off x="6156325" y="2703513"/>
            <a:ext cx="282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There is no radiation used</a:t>
            </a:r>
          </a:p>
        </p:txBody>
      </p:sp>
      <p:sp>
        <p:nvSpPr>
          <p:cNvPr id="22533" name="Oval 7"/>
          <p:cNvSpPr>
            <a:spLocks noChangeArrowheads="1"/>
          </p:cNvSpPr>
          <p:nvPr/>
        </p:nvSpPr>
        <p:spPr bwMode="auto">
          <a:xfrm>
            <a:off x="2286000" y="2971800"/>
            <a:ext cx="2286000" cy="2057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534" name="Text Box 8"/>
          <p:cNvSpPr txBox="1">
            <a:spLocks noChangeArrowheads="1"/>
          </p:cNvSpPr>
          <p:nvPr/>
        </p:nvSpPr>
        <p:spPr bwMode="auto">
          <a:xfrm>
            <a:off x="2193925" y="6284913"/>
            <a:ext cx="4865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folHlink"/>
                </a:solidFill>
              </a:rPr>
              <a:t>Circled is a normal posterior cruciate ligament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pPr eaLnBrk="1" hangingPunct="1">
              <a:defRPr/>
            </a:pPr>
            <a:r>
              <a:rPr lang="en-US">
                <a:solidFill>
                  <a:schemeClr val="folHlink"/>
                </a:solidFill>
              </a:rPr>
              <a:t>Advantages of MRI</a:t>
            </a:r>
          </a:p>
        </p:txBody>
      </p:sp>
      <p:sp>
        <p:nvSpPr>
          <p:cNvPr id="22531" name="Rectangle 3"/>
          <p:cNvSpPr>
            <a:spLocks noGrp="1" noChangeArrowheads="1"/>
          </p:cNvSpPr>
          <p:nvPr>
            <p:ph type="body" idx="4294967295"/>
          </p:nvPr>
        </p:nvSpPr>
        <p:spPr/>
        <p:txBody>
          <a:bodyPr/>
          <a:lstStyle/>
          <a:p>
            <a:pPr eaLnBrk="1" hangingPunct="1">
              <a:defRPr/>
            </a:pPr>
            <a:r>
              <a:rPr lang="en-US" dirty="0">
                <a:solidFill>
                  <a:schemeClr val="bg2">
                    <a:lumMod val="25000"/>
                  </a:schemeClr>
                </a:solidFill>
              </a:rPr>
              <a:t>No radiation</a:t>
            </a:r>
          </a:p>
          <a:p>
            <a:pPr eaLnBrk="1" hangingPunct="1">
              <a:defRPr/>
            </a:pPr>
            <a:r>
              <a:rPr lang="en-US" dirty="0">
                <a:solidFill>
                  <a:schemeClr val="bg2">
                    <a:lumMod val="25000"/>
                  </a:schemeClr>
                </a:solidFill>
              </a:rPr>
              <a:t>We can slice through the body using any imaging plane</a:t>
            </a:r>
          </a:p>
          <a:p>
            <a:pPr eaLnBrk="1" hangingPunct="1">
              <a:defRPr/>
            </a:pPr>
            <a:r>
              <a:rPr lang="en-US" dirty="0">
                <a:solidFill>
                  <a:schemeClr val="bg2">
                    <a:lumMod val="25000"/>
                  </a:schemeClr>
                </a:solidFill>
              </a:rPr>
              <a:t>Looks “inside” bone.  </a:t>
            </a:r>
            <a:r>
              <a:rPr lang="en-US" b="1" dirty="0">
                <a:solidFill>
                  <a:schemeClr val="bg2">
                    <a:lumMod val="25000"/>
                  </a:schemeClr>
                </a:solidFill>
              </a:rPr>
              <a:t>Marrow</a:t>
            </a:r>
            <a:r>
              <a:rPr lang="en-US" dirty="0">
                <a:solidFill>
                  <a:schemeClr val="bg2">
                    <a:lumMod val="25000"/>
                  </a:schemeClr>
                </a:solidFill>
              </a:rPr>
              <a:t> evaluation.</a:t>
            </a:r>
          </a:p>
          <a:p>
            <a:pPr eaLnBrk="1" hangingPunct="1">
              <a:defRPr/>
            </a:pPr>
            <a:r>
              <a:rPr lang="en-US" dirty="0">
                <a:solidFill>
                  <a:schemeClr val="bg2">
                    <a:lumMod val="25000"/>
                  </a:schemeClr>
                </a:solidFill>
              </a:rPr>
              <a:t>MRI is very good for looking at the </a:t>
            </a:r>
            <a:r>
              <a:rPr lang="en-US" b="1" dirty="0">
                <a:solidFill>
                  <a:schemeClr val="bg2">
                    <a:lumMod val="25000"/>
                  </a:schemeClr>
                </a:solidFill>
              </a:rPr>
              <a:t>soft tissues </a:t>
            </a:r>
            <a:r>
              <a:rPr lang="en-US" dirty="0">
                <a:solidFill>
                  <a:schemeClr val="bg2">
                    <a:lumMod val="25000"/>
                  </a:schemeClr>
                </a:solidFill>
              </a:rPr>
              <a:t>(muscles, ligaments, tendons and cartilage)</a:t>
            </a:r>
          </a:p>
          <a:p>
            <a:pPr eaLnBrk="1" hangingPunct="1">
              <a:defRPr/>
            </a:pPr>
            <a:r>
              <a:rPr lang="en-US" dirty="0">
                <a:solidFill>
                  <a:schemeClr val="bg2">
                    <a:lumMod val="25000"/>
                  </a:schemeClr>
                </a:solidFill>
              </a:rPr>
              <a:t>MRI is very sensitive in detecting </a:t>
            </a:r>
            <a:r>
              <a:rPr lang="en-US" b="1" dirty="0">
                <a:solidFill>
                  <a:schemeClr val="bg2">
                    <a:lumMod val="25000"/>
                  </a:schemeClr>
                </a:solidFill>
              </a:rPr>
              <a:t>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spect="1" noChangeArrowheads="1"/>
          </p:cNvPicPr>
          <p:nvPr/>
        </p:nvPicPr>
        <p:blipFill>
          <a:blip r:embed="rId2">
            <a:extLst>
              <a:ext uri="{28A0092B-C50C-407E-A947-70E740481C1C}">
                <a14:useLocalDpi xmlns:a14="http://schemas.microsoft.com/office/drawing/2010/main" val="0"/>
              </a:ext>
            </a:extLst>
          </a:blip>
          <a:srcRect l="25999" t="28635" r="25334" b="26855"/>
          <a:stretch>
            <a:fillRect/>
          </a:stretch>
        </p:blipFill>
        <p:spPr bwMode="auto">
          <a:xfrm>
            <a:off x="152400" y="533400"/>
            <a:ext cx="5562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5"/>
          <p:cNvSpPr>
            <a:spLocks noChangeArrowheads="1"/>
          </p:cNvSpPr>
          <p:nvPr/>
        </p:nvSpPr>
        <p:spPr bwMode="auto">
          <a:xfrm>
            <a:off x="1066800" y="2286000"/>
            <a:ext cx="914400" cy="914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4580" name="Text Box 6"/>
          <p:cNvSpPr txBox="1">
            <a:spLocks noChangeArrowheads="1"/>
          </p:cNvSpPr>
          <p:nvPr/>
        </p:nvSpPr>
        <p:spPr bwMode="auto">
          <a:xfrm>
            <a:off x="6003925" y="2855913"/>
            <a:ext cx="257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folHlink"/>
                </a:solidFill>
              </a:rPr>
              <a:t>MRI shows water (fluid)</a:t>
            </a:r>
          </a:p>
          <a:p>
            <a:pPr eaLnBrk="1" hangingPunct="1"/>
            <a:r>
              <a:rPr lang="en-US">
                <a:solidFill>
                  <a:schemeClr val="folHlink"/>
                </a:solidFill>
              </a:rPr>
              <a:t>behind the patella</a:t>
            </a:r>
          </a:p>
        </p:txBody>
      </p:sp>
      <p:sp>
        <p:nvSpPr>
          <p:cNvPr id="24581" name="Text Box 7"/>
          <p:cNvSpPr txBox="1">
            <a:spLocks noChangeArrowheads="1"/>
          </p:cNvSpPr>
          <p:nvPr/>
        </p:nvSpPr>
        <p:spPr bwMode="auto">
          <a:xfrm>
            <a:off x="6080125" y="4532313"/>
            <a:ext cx="1822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hlink"/>
                </a:solidFill>
              </a:rPr>
              <a:t>Do you see fluid</a:t>
            </a:r>
          </a:p>
          <a:p>
            <a:pPr eaLnBrk="1" hangingPunct="1"/>
            <a:r>
              <a:rPr lang="en-US">
                <a:solidFill>
                  <a:schemeClr val="hlink"/>
                </a:solidFill>
              </a:rPr>
              <a:t>anywhere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pPr eaLnBrk="1" hangingPunct="1">
              <a:defRPr/>
            </a:pPr>
            <a:r>
              <a:rPr lang="en-US">
                <a:solidFill>
                  <a:srgbClr val="FF3300"/>
                </a:solidFill>
              </a:rPr>
              <a:t>Disadvantages of MRI</a:t>
            </a:r>
          </a:p>
        </p:txBody>
      </p:sp>
      <p:sp>
        <p:nvSpPr>
          <p:cNvPr id="80899" name="Rectangle 3"/>
          <p:cNvSpPr>
            <a:spLocks noGrp="1" noChangeArrowheads="1"/>
          </p:cNvSpPr>
          <p:nvPr>
            <p:ph type="body" idx="4294967295"/>
          </p:nvPr>
        </p:nvSpPr>
        <p:spPr/>
        <p:txBody>
          <a:bodyPr/>
          <a:lstStyle/>
          <a:p>
            <a:pPr eaLnBrk="1" hangingPunct="1">
              <a:defRPr/>
            </a:pPr>
            <a:r>
              <a:rPr lang="en-US">
                <a:solidFill>
                  <a:schemeClr val="accent2"/>
                </a:solidFill>
              </a:rPr>
              <a:t>Very expensive (x-ray $100, CT $1000,</a:t>
            </a:r>
          </a:p>
          <a:p>
            <a:pPr eaLnBrk="1" hangingPunct="1">
              <a:buFont typeface="Wingdings" pitchFamily="2" charset="2"/>
              <a:buNone/>
              <a:defRPr/>
            </a:pPr>
            <a:r>
              <a:rPr lang="en-US">
                <a:solidFill>
                  <a:schemeClr val="accent2"/>
                </a:solidFill>
              </a:rPr>
              <a:t>MRI $2000)</a:t>
            </a:r>
          </a:p>
          <a:p>
            <a:pPr eaLnBrk="1" hangingPunct="1">
              <a:defRPr/>
            </a:pPr>
            <a:r>
              <a:rPr lang="en-US">
                <a:solidFill>
                  <a:schemeClr val="accent2"/>
                </a:solidFill>
              </a:rPr>
              <a:t>Not as good as CT for cortical bone</a:t>
            </a:r>
          </a:p>
          <a:p>
            <a:pPr eaLnBrk="1" hangingPunct="1">
              <a:defRPr/>
            </a:pPr>
            <a:endParaRPr lang="en-US">
              <a:solidFill>
                <a:schemeClr val="folHlink"/>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p:cNvPicPr>
            <a:picLocks noChangeAspect="1" noChangeArrowheads="1"/>
          </p:cNvPicPr>
          <p:nvPr/>
        </p:nvPicPr>
        <p:blipFill>
          <a:blip r:embed="rId2">
            <a:extLst>
              <a:ext uri="{28A0092B-C50C-407E-A947-70E740481C1C}">
                <a14:useLocalDpi xmlns:a14="http://schemas.microsoft.com/office/drawing/2010/main" val="0"/>
              </a:ext>
            </a:extLst>
          </a:blip>
          <a:srcRect l="25999" t="28635" r="25334" b="26855"/>
          <a:stretch>
            <a:fillRect/>
          </a:stretch>
        </p:blipFill>
        <p:spPr bwMode="auto">
          <a:xfrm>
            <a:off x="152400" y="533400"/>
            <a:ext cx="5562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6"/>
          <p:cNvSpPr>
            <a:spLocks noChangeArrowheads="1"/>
          </p:cNvSpPr>
          <p:nvPr/>
        </p:nvSpPr>
        <p:spPr bwMode="auto">
          <a:xfrm>
            <a:off x="2590800" y="609600"/>
            <a:ext cx="533400" cy="1905000"/>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6628" name="Line 7"/>
          <p:cNvSpPr>
            <a:spLocks noChangeShapeType="1"/>
          </p:cNvSpPr>
          <p:nvPr/>
        </p:nvSpPr>
        <p:spPr bwMode="auto">
          <a:xfrm>
            <a:off x="3200400" y="1752600"/>
            <a:ext cx="304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29" name="Text Box 8"/>
          <p:cNvSpPr txBox="1">
            <a:spLocks noChangeArrowheads="1"/>
          </p:cNvSpPr>
          <p:nvPr/>
        </p:nvSpPr>
        <p:spPr bwMode="auto">
          <a:xfrm>
            <a:off x="6248400" y="1447800"/>
            <a:ext cx="305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hlink"/>
                </a:solidFill>
              </a:rPr>
              <a:t>This long black line </a:t>
            </a:r>
          </a:p>
          <a:p>
            <a:pPr eaLnBrk="1" hangingPunct="1"/>
            <a:r>
              <a:rPr lang="en-US">
                <a:solidFill>
                  <a:schemeClr val="hlink"/>
                </a:solidFill>
              </a:rPr>
              <a:t>Is the cortex or cortical bone</a:t>
            </a:r>
          </a:p>
        </p:txBody>
      </p:sp>
      <p:sp>
        <p:nvSpPr>
          <p:cNvPr id="8" name="TextBox 7"/>
          <p:cNvSpPr txBox="1"/>
          <p:nvPr/>
        </p:nvSpPr>
        <p:spPr>
          <a:xfrm>
            <a:off x="5316538" y="4038600"/>
            <a:ext cx="3827462" cy="1754188"/>
          </a:xfrm>
          <a:prstGeom prst="rect">
            <a:avLst/>
          </a:prstGeom>
          <a:solidFill>
            <a:schemeClr val="tx1">
              <a:lumMod val="40000"/>
              <a:lumOff val="60000"/>
            </a:schemeClr>
          </a:solidFill>
        </p:spPr>
        <p:txBody>
          <a:bodyPr wrap="none">
            <a:spAutoFit/>
          </a:bodyPr>
          <a:lstStyle/>
          <a:p>
            <a:pPr>
              <a:defRPr/>
            </a:pPr>
            <a:r>
              <a:rPr lang="en-US" dirty="0">
                <a:solidFill>
                  <a:srgbClr val="FF0000"/>
                </a:solidFill>
                <a:cs typeface="+mn-cs"/>
              </a:rPr>
              <a:t>3 things are always black</a:t>
            </a:r>
          </a:p>
          <a:p>
            <a:pPr>
              <a:defRPr/>
            </a:pPr>
            <a:r>
              <a:rPr lang="en-US" dirty="0">
                <a:solidFill>
                  <a:srgbClr val="FF0000"/>
                </a:solidFill>
                <a:cs typeface="+mn-cs"/>
              </a:rPr>
              <a:t>on MRI:</a:t>
            </a:r>
          </a:p>
          <a:p>
            <a:pPr>
              <a:defRPr/>
            </a:pPr>
            <a:endParaRPr lang="en-US" dirty="0">
              <a:solidFill>
                <a:srgbClr val="FF0000"/>
              </a:solidFill>
              <a:cs typeface="+mn-cs"/>
            </a:endParaRPr>
          </a:p>
          <a:p>
            <a:pPr marL="342900" indent="-342900">
              <a:buFontTx/>
              <a:buAutoNum type="arabicPeriod"/>
              <a:defRPr/>
            </a:pPr>
            <a:r>
              <a:rPr lang="en-US" dirty="0">
                <a:solidFill>
                  <a:srgbClr val="FF0000"/>
                </a:solidFill>
                <a:cs typeface="+mn-cs"/>
              </a:rPr>
              <a:t>Air</a:t>
            </a:r>
          </a:p>
          <a:p>
            <a:pPr marL="342900" indent="-342900">
              <a:buFontTx/>
              <a:buAutoNum type="arabicPeriod"/>
              <a:defRPr/>
            </a:pPr>
            <a:r>
              <a:rPr lang="en-US" dirty="0">
                <a:solidFill>
                  <a:srgbClr val="FF0000"/>
                </a:solidFill>
                <a:cs typeface="+mn-cs"/>
              </a:rPr>
              <a:t>Cortical bone/tendons/ligaments</a:t>
            </a:r>
          </a:p>
          <a:p>
            <a:pPr marL="342900" indent="-342900">
              <a:buFontTx/>
              <a:buAutoNum type="arabicPeriod"/>
              <a:defRPr/>
            </a:pPr>
            <a:r>
              <a:rPr lang="en-US" dirty="0">
                <a:solidFill>
                  <a:srgbClr val="FF0000"/>
                </a:solidFill>
                <a:cs typeface="+mn-cs"/>
              </a:rPr>
              <a:t>Flowing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l="3125" t="34946" r="71875" b="12366"/>
          <a:stretch>
            <a:fillRect/>
          </a:stretch>
        </p:blipFill>
        <p:spPr bwMode="auto">
          <a:xfrm>
            <a:off x="838200" y="838200"/>
            <a:ext cx="30353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mri_acl_norm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33400"/>
            <a:ext cx="3181350"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ri_acl_tear_abnormal_p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350" y="1066800"/>
            <a:ext cx="35433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p:cNvSpPr txBox="1">
            <a:spLocks noChangeArrowheads="1"/>
          </p:cNvSpPr>
          <p:nvPr/>
        </p:nvSpPr>
        <p:spPr bwMode="auto">
          <a:xfrm>
            <a:off x="2955925" y="5908675"/>
            <a:ext cx="3462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Posterior cruciate ligament</a:t>
            </a:r>
          </a:p>
        </p:txBody>
      </p:sp>
      <p:cxnSp>
        <p:nvCxnSpPr>
          <p:cNvPr id="5" name="Straight Arrow Connector 4"/>
          <p:cNvCxnSpPr/>
          <p:nvPr/>
        </p:nvCxnSpPr>
        <p:spPr>
          <a:xfrm rot="10800000" flipV="1">
            <a:off x="5410200" y="2819400"/>
            <a:ext cx="1371600" cy="4572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l="1563" t="20967" r="66406" b="59679"/>
          <a:stretch>
            <a:fillRect/>
          </a:stretch>
        </p:blipFill>
        <p:spPr bwMode="auto">
          <a:xfrm>
            <a:off x="1219200" y="1143000"/>
            <a:ext cx="6477000"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3184525" y="4918075"/>
            <a:ext cx="28051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anterior and posterior</a:t>
            </a:r>
          </a:p>
          <a:p>
            <a:pPr eaLnBrk="1" hangingPunct="1"/>
            <a:r>
              <a:rPr lang="en-US" sz="2400">
                <a:latin typeface="Times New Roman" pitchFamily="18" charset="0"/>
              </a:rPr>
              <a:t>horns “bow tie”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orthopedics.ygoy.com/wp-content/uploads/2010/12/bone-bru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80772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kneeclinic.com.au/papers/Normal_Knee_x-r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3810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http://critical-thinkers.com/wp-content/uploads/2010/06/391481_knee_x-ray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762000"/>
            <a:ext cx="3886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radiology.rsna.org/content/211/3/747/F5.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57200"/>
            <a:ext cx="64008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457200" y="914400"/>
            <a:ext cx="8229600" cy="2971800"/>
          </a:xfrm>
        </p:spPr>
        <p:txBody>
          <a:bodyPr/>
          <a:lstStyle/>
          <a:p>
            <a:pPr eaLnBrk="1" hangingPunct="1">
              <a:defRPr/>
            </a:pPr>
            <a:r>
              <a:rPr lang="en-US" dirty="0">
                <a:solidFill>
                  <a:schemeClr val="bg2">
                    <a:lumMod val="25000"/>
                  </a:schemeClr>
                </a:solidFill>
              </a:rPr>
              <a:t>Normal Imaging Anatomy in the Extremities</a:t>
            </a:r>
          </a:p>
        </p:txBody>
      </p:sp>
      <p:sp>
        <p:nvSpPr>
          <p:cNvPr id="89091" name="Rectangle 3"/>
          <p:cNvSpPr>
            <a:spLocks noGrp="1" noChangeArrowheads="1"/>
          </p:cNvSpPr>
          <p:nvPr>
            <p:ph type="body" idx="4294967295"/>
          </p:nvPr>
        </p:nvSpPr>
        <p:spPr/>
        <p:txBody>
          <a:bodyPr/>
          <a:lstStyle/>
          <a:p>
            <a:pPr eaLnBrk="1" hangingPunct="1">
              <a:buFont typeface="Wingdings" pitchFamily="2" charset="2"/>
              <a:buNone/>
              <a:defRPr/>
            </a:pPr>
            <a:endParaRPr lang="en-US" dirty="0"/>
          </a:p>
          <a:p>
            <a:pPr eaLnBrk="1" hangingPunct="1">
              <a:buFont typeface="Wingdings" pitchFamily="2" charset="2"/>
              <a:buNone/>
              <a:defRPr/>
            </a:pPr>
            <a:endParaRPr lang="en-US" dirty="0"/>
          </a:p>
          <a:p>
            <a:pPr eaLnBrk="1" hangingPunct="1">
              <a:buFont typeface="Wingdings" pitchFamily="2" charset="2"/>
              <a:buNone/>
              <a:defRPr/>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pPr eaLnBrk="1" hangingPunct="1">
              <a:defRPr/>
            </a:pPr>
            <a:r>
              <a:rPr lang="en-US" sz="4000">
                <a:solidFill>
                  <a:schemeClr val="folHlink"/>
                </a:solidFill>
              </a:rPr>
              <a:t>What are the parts of a long bone?</a:t>
            </a:r>
          </a:p>
        </p:txBody>
      </p:sp>
      <p:sp>
        <p:nvSpPr>
          <p:cNvPr id="90115" name="Rectangle 3"/>
          <p:cNvSpPr>
            <a:spLocks noGrp="1" noChangeArrowheads="1"/>
          </p:cNvSpPr>
          <p:nvPr>
            <p:ph type="body" idx="4294967295"/>
          </p:nvPr>
        </p:nvSpPr>
        <p:spPr/>
        <p:txBody>
          <a:bodyPr/>
          <a:lstStyle/>
          <a:p>
            <a:pPr eaLnBrk="1" hangingPunct="1">
              <a:defRPr/>
            </a:pPr>
            <a:r>
              <a:rPr lang="en-US" dirty="0"/>
              <a:t>Terms you will need to know:</a:t>
            </a:r>
          </a:p>
          <a:p>
            <a:pPr lvl="1" eaLnBrk="1" hangingPunct="1">
              <a:defRPr/>
            </a:pPr>
            <a:r>
              <a:rPr lang="en-US" dirty="0"/>
              <a:t>Cortex</a:t>
            </a:r>
          </a:p>
          <a:p>
            <a:pPr lvl="1" eaLnBrk="1" hangingPunct="1">
              <a:defRPr/>
            </a:pPr>
            <a:r>
              <a:rPr lang="en-US" dirty="0" err="1"/>
              <a:t>Medullary</a:t>
            </a:r>
            <a:r>
              <a:rPr lang="en-US" dirty="0"/>
              <a:t> cavity (marrow)</a:t>
            </a:r>
          </a:p>
          <a:p>
            <a:pPr lvl="1" eaLnBrk="1" hangingPunct="1">
              <a:defRPr/>
            </a:pPr>
            <a:r>
              <a:rPr lang="en-US" dirty="0" err="1"/>
              <a:t>Diaphysis</a:t>
            </a:r>
            <a:endParaRPr lang="en-US" dirty="0"/>
          </a:p>
          <a:p>
            <a:pPr lvl="1" eaLnBrk="1" hangingPunct="1">
              <a:defRPr/>
            </a:pPr>
            <a:r>
              <a:rPr lang="en-US" dirty="0" err="1"/>
              <a:t>Metaphysis</a:t>
            </a:r>
            <a:endParaRPr lang="en-US" dirty="0"/>
          </a:p>
          <a:p>
            <a:pPr lvl="1" eaLnBrk="1" hangingPunct="1">
              <a:defRPr/>
            </a:pPr>
            <a:r>
              <a:rPr lang="en-US" dirty="0"/>
              <a:t>Epiphysis         </a:t>
            </a:r>
          </a:p>
          <a:p>
            <a:pPr lvl="1" eaLnBrk="1" hangingPunct="1">
              <a:defRPr/>
            </a:pPr>
            <a:endParaRPr lang="en-US" dirty="0"/>
          </a:p>
        </p:txBody>
      </p:sp>
      <p:sp>
        <p:nvSpPr>
          <p:cNvPr id="4" name="Right Brace 3"/>
          <p:cNvSpPr/>
          <p:nvPr/>
        </p:nvSpPr>
        <p:spPr>
          <a:xfrm>
            <a:off x="3124200" y="3352800"/>
            <a:ext cx="838200" cy="15240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35845" name="TextBox 4"/>
          <p:cNvSpPr txBox="1">
            <a:spLocks noChangeArrowheads="1"/>
          </p:cNvSpPr>
          <p:nvPr/>
        </p:nvSpPr>
        <p:spPr bwMode="auto">
          <a:xfrm>
            <a:off x="4343400" y="3886200"/>
            <a:ext cx="868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a:t>DME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2">
            <a:extLst>
              <a:ext uri="{28A0092B-C50C-407E-A947-70E740481C1C}">
                <a14:useLocalDpi xmlns:a14="http://schemas.microsoft.com/office/drawing/2010/main" val="0"/>
              </a:ext>
            </a:extLst>
          </a:blip>
          <a:srcRect l="39334" t="23740" r="35333" b="23145"/>
          <a:stretch>
            <a:fillRect/>
          </a:stretch>
        </p:blipFill>
        <p:spPr bwMode="auto">
          <a:xfrm>
            <a:off x="1752600" y="38100"/>
            <a:ext cx="28956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Line 5"/>
          <p:cNvSpPr>
            <a:spLocks noChangeShapeType="1"/>
          </p:cNvSpPr>
          <p:nvPr/>
        </p:nvSpPr>
        <p:spPr bwMode="auto">
          <a:xfrm flipV="1">
            <a:off x="1981200" y="3429000"/>
            <a:ext cx="457200" cy="76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68" name="Text Box 6"/>
          <p:cNvSpPr txBox="1">
            <a:spLocks noChangeArrowheads="1"/>
          </p:cNvSpPr>
          <p:nvPr/>
        </p:nvSpPr>
        <p:spPr bwMode="auto">
          <a:xfrm>
            <a:off x="1050925" y="331311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folHlink"/>
                </a:solidFill>
              </a:rPr>
              <a:t>cortex</a:t>
            </a:r>
          </a:p>
        </p:txBody>
      </p:sp>
      <p:sp>
        <p:nvSpPr>
          <p:cNvPr id="36869" name="Line 7"/>
          <p:cNvSpPr>
            <a:spLocks noChangeShapeType="1"/>
          </p:cNvSpPr>
          <p:nvPr/>
        </p:nvSpPr>
        <p:spPr bwMode="auto">
          <a:xfrm flipH="1" flipV="1">
            <a:off x="2590800" y="2514600"/>
            <a:ext cx="1066800" cy="5334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0" name="Text Box 8"/>
          <p:cNvSpPr txBox="1">
            <a:spLocks noChangeArrowheads="1"/>
          </p:cNvSpPr>
          <p:nvPr/>
        </p:nvSpPr>
        <p:spPr bwMode="auto">
          <a:xfrm>
            <a:off x="3581400" y="2971800"/>
            <a:ext cx="280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rgbClr val="FF3300"/>
                </a:solidFill>
              </a:rPr>
              <a:t>Medullary cavity (marrow)</a:t>
            </a:r>
          </a:p>
        </p:txBody>
      </p:sp>
      <p:sp>
        <p:nvSpPr>
          <p:cNvPr id="36871" name="Oval 11"/>
          <p:cNvSpPr>
            <a:spLocks noChangeArrowheads="1"/>
          </p:cNvSpPr>
          <p:nvPr/>
        </p:nvSpPr>
        <p:spPr bwMode="auto">
          <a:xfrm>
            <a:off x="2286000" y="990600"/>
            <a:ext cx="1371600" cy="4572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752" name="Text Box 12"/>
          <p:cNvSpPr txBox="1">
            <a:spLocks noChangeArrowheads="1"/>
          </p:cNvSpPr>
          <p:nvPr/>
        </p:nvSpPr>
        <p:spPr bwMode="auto">
          <a:xfrm>
            <a:off x="4572000" y="785794"/>
            <a:ext cx="4875053" cy="369332"/>
          </a:xfrm>
          <a:prstGeom prst="rect">
            <a:avLst/>
          </a:prstGeom>
          <a:noFill/>
          <a:ln w="9525">
            <a:noFill/>
            <a:miter lim="800000"/>
            <a:headEnd/>
            <a:tailEnd/>
          </a:ln>
        </p:spPr>
        <p:txBody>
          <a:bodyPr wrap="none">
            <a:spAutoFit/>
          </a:bodyPr>
          <a:lstStyle/>
          <a:p>
            <a:pPr>
              <a:defRPr/>
            </a:pPr>
            <a:r>
              <a:rPr lang="en-US" dirty="0">
                <a:solidFill>
                  <a:schemeClr val="bg2">
                    <a:lumMod val="25000"/>
                  </a:schemeClr>
                </a:solidFill>
                <a:cs typeface="+mn-cs"/>
              </a:rPr>
              <a:t>At each end of a long bone is the _________</a:t>
            </a:r>
          </a:p>
        </p:txBody>
      </p:sp>
      <p:sp>
        <p:nvSpPr>
          <p:cNvPr id="36873" name="Line 13"/>
          <p:cNvSpPr>
            <a:spLocks noChangeShapeType="1"/>
          </p:cNvSpPr>
          <p:nvPr/>
        </p:nvSpPr>
        <p:spPr bwMode="auto">
          <a:xfrm flipH="1">
            <a:off x="3357554" y="1500174"/>
            <a:ext cx="1828800"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4" name="Text Box 14"/>
          <p:cNvSpPr txBox="1">
            <a:spLocks noChangeArrowheads="1"/>
          </p:cNvSpPr>
          <p:nvPr/>
        </p:nvSpPr>
        <p:spPr bwMode="auto">
          <a:xfrm>
            <a:off x="5394325" y="1255713"/>
            <a:ext cx="3108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folHlink"/>
                </a:solidFill>
              </a:rPr>
              <a:t>The tapered part of the bone</a:t>
            </a:r>
          </a:p>
          <a:p>
            <a:pPr eaLnBrk="1" hangingPunct="1"/>
            <a:r>
              <a:rPr lang="en-US">
                <a:solidFill>
                  <a:schemeClr val="folHlink"/>
                </a:solidFill>
              </a:rPr>
              <a:t> is the __________</a:t>
            </a:r>
          </a:p>
        </p:txBody>
      </p:sp>
      <p:sp>
        <p:nvSpPr>
          <p:cNvPr id="36875" name="Line 15"/>
          <p:cNvSpPr>
            <a:spLocks noChangeShapeType="1"/>
          </p:cNvSpPr>
          <p:nvPr/>
        </p:nvSpPr>
        <p:spPr bwMode="auto">
          <a:xfrm flipH="1" flipV="1">
            <a:off x="3352800" y="1524000"/>
            <a:ext cx="2743200" cy="19050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6" name="Line 16"/>
          <p:cNvSpPr>
            <a:spLocks noChangeShapeType="1"/>
          </p:cNvSpPr>
          <p:nvPr/>
        </p:nvSpPr>
        <p:spPr bwMode="auto">
          <a:xfrm flipH="1">
            <a:off x="3428992" y="3786190"/>
            <a:ext cx="2819400" cy="21336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7" name="Text Box 17"/>
          <p:cNvSpPr txBox="1">
            <a:spLocks noChangeArrowheads="1"/>
          </p:cNvSpPr>
          <p:nvPr/>
        </p:nvSpPr>
        <p:spPr bwMode="auto">
          <a:xfrm>
            <a:off x="6232525" y="3389313"/>
            <a:ext cx="2403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hlink"/>
                </a:solidFill>
              </a:rPr>
              <a:t>The shaft of the long</a:t>
            </a:r>
          </a:p>
          <a:p>
            <a:pPr eaLnBrk="1" hangingPunct="1"/>
            <a:r>
              <a:rPr lang="en-US">
                <a:solidFill>
                  <a:schemeClr val="hlink"/>
                </a:solidFill>
              </a:rPr>
              <a:t>bone is the ________</a:t>
            </a:r>
          </a:p>
        </p:txBody>
      </p:sp>
      <p:sp>
        <p:nvSpPr>
          <p:cNvPr id="36878" name="TextBox 16"/>
          <p:cNvSpPr txBox="1">
            <a:spLocks noChangeArrowheads="1"/>
          </p:cNvSpPr>
          <p:nvPr/>
        </p:nvSpPr>
        <p:spPr bwMode="auto">
          <a:xfrm>
            <a:off x="6781800" y="5181600"/>
            <a:ext cx="1350963"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solidFill>
                  <a:schemeClr val="hlink"/>
                </a:solidFill>
              </a:rPr>
              <a:t>Diaphysis</a:t>
            </a:r>
          </a:p>
          <a:p>
            <a:pPr eaLnBrk="1" hangingPunct="1"/>
            <a:r>
              <a:rPr lang="en-US">
                <a:solidFill>
                  <a:schemeClr val="hlink"/>
                </a:solidFill>
              </a:rPr>
              <a:t>Metaphysis</a:t>
            </a:r>
          </a:p>
          <a:p>
            <a:pPr eaLnBrk="1" hangingPunct="1"/>
            <a:r>
              <a:rPr lang="en-US">
                <a:solidFill>
                  <a:schemeClr val="hlink"/>
                </a:solidFill>
              </a:rPr>
              <a:t>Epiphysis</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l="3125" t="10417" r="42188" b="44792"/>
          <a:stretch>
            <a:fillRect/>
          </a:stretch>
        </p:blipFill>
        <p:spPr bwMode="auto">
          <a:xfrm>
            <a:off x="152400" y="533400"/>
            <a:ext cx="8839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 Box 3"/>
          <p:cNvSpPr txBox="1">
            <a:spLocks noChangeArrowheads="1"/>
          </p:cNvSpPr>
          <p:nvPr/>
        </p:nvSpPr>
        <p:spPr bwMode="auto">
          <a:xfrm>
            <a:off x="7832725" y="3013075"/>
            <a:ext cx="944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cortex</a:t>
            </a:r>
          </a:p>
        </p:txBody>
      </p:sp>
      <p:sp>
        <p:nvSpPr>
          <p:cNvPr id="37892" name="Line 4"/>
          <p:cNvSpPr>
            <a:spLocks noChangeShapeType="1"/>
          </p:cNvSpPr>
          <p:nvPr/>
        </p:nvSpPr>
        <p:spPr bwMode="auto">
          <a:xfrm flipH="1">
            <a:off x="7620000" y="3505200"/>
            <a:ext cx="4572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3" name="Line 5"/>
          <p:cNvSpPr>
            <a:spLocks noChangeShapeType="1"/>
          </p:cNvSpPr>
          <p:nvPr/>
        </p:nvSpPr>
        <p:spPr bwMode="auto">
          <a:xfrm flipV="1">
            <a:off x="6400800" y="5257800"/>
            <a:ext cx="914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4" name="Text Box 6"/>
          <p:cNvSpPr txBox="1">
            <a:spLocks noChangeArrowheads="1"/>
          </p:cNvSpPr>
          <p:nvPr/>
        </p:nvSpPr>
        <p:spPr bwMode="auto">
          <a:xfrm>
            <a:off x="5013325" y="6213475"/>
            <a:ext cx="2236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medullary cavity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upperlimbcentre.com/images/b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57200"/>
            <a:ext cx="7620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l="3125" t="10417" r="42188" b="44792"/>
          <a:stretch>
            <a:fillRect/>
          </a:stretch>
        </p:blipFill>
        <p:spPr bwMode="auto">
          <a:xfrm>
            <a:off x="533400" y="228600"/>
            <a:ext cx="8229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 Box 3"/>
          <p:cNvSpPr txBox="1">
            <a:spLocks noChangeArrowheads="1"/>
          </p:cNvSpPr>
          <p:nvPr/>
        </p:nvSpPr>
        <p:spPr bwMode="auto">
          <a:xfrm>
            <a:off x="6308725" y="879475"/>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acromion</a:t>
            </a:r>
          </a:p>
        </p:txBody>
      </p:sp>
      <p:sp>
        <p:nvSpPr>
          <p:cNvPr id="39940" name="Text Box 4"/>
          <p:cNvSpPr txBox="1">
            <a:spLocks noChangeArrowheads="1"/>
          </p:cNvSpPr>
          <p:nvPr/>
        </p:nvSpPr>
        <p:spPr bwMode="auto">
          <a:xfrm>
            <a:off x="2819400" y="609600"/>
            <a:ext cx="1249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corocoid</a:t>
            </a:r>
          </a:p>
        </p:txBody>
      </p:sp>
      <p:sp>
        <p:nvSpPr>
          <p:cNvPr id="39941" name="Line 5"/>
          <p:cNvSpPr>
            <a:spLocks noChangeShapeType="1"/>
          </p:cNvSpPr>
          <p:nvPr/>
        </p:nvSpPr>
        <p:spPr bwMode="auto">
          <a:xfrm>
            <a:off x="3657600" y="1066800"/>
            <a:ext cx="3810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2" name="Text Box 6"/>
          <p:cNvSpPr txBox="1">
            <a:spLocks noChangeArrowheads="1"/>
          </p:cNvSpPr>
          <p:nvPr/>
        </p:nvSpPr>
        <p:spPr bwMode="auto">
          <a:xfrm>
            <a:off x="4556125" y="4841875"/>
            <a:ext cx="1800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glenoid fossa</a:t>
            </a:r>
          </a:p>
        </p:txBody>
      </p:sp>
      <p:sp>
        <p:nvSpPr>
          <p:cNvPr id="39943" name="Line 7"/>
          <p:cNvSpPr>
            <a:spLocks noChangeShapeType="1"/>
          </p:cNvSpPr>
          <p:nvPr/>
        </p:nvSpPr>
        <p:spPr bwMode="auto">
          <a:xfrm flipH="1" flipV="1">
            <a:off x="5029200" y="3124200"/>
            <a:ext cx="15240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4" name="Line 8"/>
          <p:cNvSpPr>
            <a:spLocks noChangeShapeType="1"/>
          </p:cNvSpPr>
          <p:nvPr/>
        </p:nvSpPr>
        <p:spPr bwMode="auto">
          <a:xfrm flipH="1">
            <a:off x="6324600" y="1295400"/>
            <a:ext cx="3048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5" name="Text Box 9"/>
          <p:cNvSpPr txBox="1">
            <a:spLocks noChangeArrowheads="1"/>
          </p:cNvSpPr>
          <p:nvPr/>
        </p:nvSpPr>
        <p:spPr bwMode="auto">
          <a:xfrm>
            <a:off x="1050925" y="3241675"/>
            <a:ext cx="1138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clavicle</a:t>
            </a:r>
          </a:p>
        </p:txBody>
      </p:sp>
      <p:sp>
        <p:nvSpPr>
          <p:cNvPr id="39946" name="Line 10"/>
          <p:cNvSpPr>
            <a:spLocks noChangeShapeType="1"/>
          </p:cNvSpPr>
          <p:nvPr/>
        </p:nvSpPr>
        <p:spPr bwMode="auto">
          <a:xfrm flipH="1">
            <a:off x="7391400" y="2286000"/>
            <a:ext cx="6096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7" name="Text Box 11"/>
          <p:cNvSpPr txBox="1">
            <a:spLocks noChangeArrowheads="1"/>
          </p:cNvSpPr>
          <p:nvPr/>
        </p:nvSpPr>
        <p:spPr bwMode="auto">
          <a:xfrm>
            <a:off x="6994525" y="1870075"/>
            <a:ext cx="2322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greater tuberosity</a:t>
            </a:r>
          </a:p>
        </p:txBody>
      </p:sp>
      <p:sp>
        <p:nvSpPr>
          <p:cNvPr id="39948" name="Line 12"/>
          <p:cNvSpPr>
            <a:spLocks noChangeShapeType="1"/>
          </p:cNvSpPr>
          <p:nvPr/>
        </p:nvSpPr>
        <p:spPr bwMode="auto">
          <a:xfrm flipH="1">
            <a:off x="5867400" y="3657600"/>
            <a:ext cx="1981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9" name="Text Box 13"/>
          <p:cNvSpPr txBox="1">
            <a:spLocks noChangeArrowheads="1"/>
          </p:cNvSpPr>
          <p:nvPr/>
        </p:nvSpPr>
        <p:spPr bwMode="auto">
          <a:xfrm>
            <a:off x="7070725" y="3698875"/>
            <a:ext cx="2247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lesser  tuberosity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joint-pain-expert.net/images/elbow-joint-later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373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http://www.joint-pain-expert.net/images/elbow_joint_anatomy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5638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application.fnu.ac.fj/classshare/Medical_Science_Resources/MBBS/MBBS1-3/PBL/Radiology/Univ%20of%20Wash-Xrays%20of%20forearm/ElbowLat-Label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33400"/>
            <a:ext cx="7543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application.fnu.ac.fj/classshare/Medical_Science_Resources/MBBS/MBBS1-3/PBL/Radiology/Univ%20of%20Wash-Xrays%20of%20forearm/ElbowAP-Label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l="3906" t="8333" r="40625" b="41667"/>
          <a:stretch>
            <a:fillRect/>
          </a:stretch>
        </p:blipFill>
        <p:spPr bwMode="auto">
          <a:xfrm>
            <a:off x="304800" y="0"/>
            <a:ext cx="845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3"/>
          <p:cNvSpPr txBox="1">
            <a:spLocks noChangeArrowheads="1"/>
          </p:cNvSpPr>
          <p:nvPr/>
        </p:nvSpPr>
        <p:spPr bwMode="auto">
          <a:xfrm>
            <a:off x="3048000" y="5943600"/>
            <a:ext cx="2009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Child or adult?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flyingpig.ws/med/Mel's/Wk28_Arthritis/Other%20stuff/Anat/wrist%20anatomy_files/xr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2296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Box 2"/>
          <p:cNvSpPr txBox="1">
            <a:spLocks noChangeArrowheads="1"/>
          </p:cNvSpPr>
          <p:nvPr/>
        </p:nvSpPr>
        <p:spPr bwMode="auto">
          <a:xfrm>
            <a:off x="6858000" y="5257800"/>
            <a:ext cx="87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solidFill>
                  <a:srgbClr val="FFFF00"/>
                </a:solidFill>
              </a:rPr>
              <a:t>Wrist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l="17188" t="8333" r="54688" b="40625"/>
          <a:stretch>
            <a:fillRect/>
          </a:stretch>
        </p:blipFill>
        <p:spPr bwMode="auto">
          <a:xfrm>
            <a:off x="190500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Line 3"/>
          <p:cNvSpPr>
            <a:spLocks noChangeShapeType="1"/>
          </p:cNvSpPr>
          <p:nvPr/>
        </p:nvSpPr>
        <p:spPr bwMode="auto">
          <a:xfrm flipH="1">
            <a:off x="5105400" y="1600200"/>
            <a:ext cx="1905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4" name="Line 4"/>
          <p:cNvSpPr>
            <a:spLocks noChangeShapeType="1"/>
          </p:cNvSpPr>
          <p:nvPr/>
        </p:nvSpPr>
        <p:spPr bwMode="auto">
          <a:xfrm flipH="1" flipV="1">
            <a:off x="5257800" y="1905000"/>
            <a:ext cx="1981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5" name="Line 5"/>
          <p:cNvSpPr>
            <a:spLocks noChangeShapeType="1"/>
          </p:cNvSpPr>
          <p:nvPr/>
        </p:nvSpPr>
        <p:spPr bwMode="auto">
          <a:xfrm flipH="1" flipV="1">
            <a:off x="5334000" y="2362200"/>
            <a:ext cx="22098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6" name="Line 6"/>
          <p:cNvSpPr>
            <a:spLocks noChangeShapeType="1"/>
          </p:cNvSpPr>
          <p:nvPr/>
        </p:nvSpPr>
        <p:spPr bwMode="auto">
          <a:xfrm flipH="1">
            <a:off x="5638800" y="4876800"/>
            <a:ext cx="2438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7" name="Text Box 7"/>
          <p:cNvSpPr txBox="1">
            <a:spLocks noChangeArrowheads="1"/>
          </p:cNvSpPr>
          <p:nvPr/>
        </p:nvSpPr>
        <p:spPr bwMode="auto">
          <a:xfrm>
            <a:off x="7070725" y="13366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1</a:t>
            </a:r>
          </a:p>
        </p:txBody>
      </p:sp>
      <p:sp>
        <p:nvSpPr>
          <p:cNvPr id="46088" name="Text Box 8"/>
          <p:cNvSpPr txBox="1">
            <a:spLocks noChangeArrowheads="1"/>
          </p:cNvSpPr>
          <p:nvPr/>
        </p:nvSpPr>
        <p:spPr bwMode="auto">
          <a:xfrm>
            <a:off x="7299325" y="21748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2</a:t>
            </a:r>
          </a:p>
        </p:txBody>
      </p:sp>
      <p:sp>
        <p:nvSpPr>
          <p:cNvPr id="46089" name="Text Box 9"/>
          <p:cNvSpPr txBox="1">
            <a:spLocks noChangeArrowheads="1"/>
          </p:cNvSpPr>
          <p:nvPr/>
        </p:nvSpPr>
        <p:spPr bwMode="auto">
          <a:xfrm>
            <a:off x="7527925" y="31654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3</a:t>
            </a:r>
          </a:p>
        </p:txBody>
      </p:sp>
      <p:sp>
        <p:nvSpPr>
          <p:cNvPr id="46090" name="Text Box 10"/>
          <p:cNvSpPr txBox="1">
            <a:spLocks noChangeArrowheads="1"/>
          </p:cNvSpPr>
          <p:nvPr/>
        </p:nvSpPr>
        <p:spPr bwMode="auto">
          <a:xfrm>
            <a:off x="8061325" y="46894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4</a:t>
            </a:r>
          </a:p>
        </p:txBody>
      </p:sp>
      <p:sp>
        <p:nvSpPr>
          <p:cNvPr id="46091" name="Text Box 11"/>
          <p:cNvSpPr txBox="1">
            <a:spLocks noChangeArrowheads="1"/>
          </p:cNvSpPr>
          <p:nvPr/>
        </p:nvSpPr>
        <p:spPr bwMode="auto">
          <a:xfrm>
            <a:off x="0" y="3357562"/>
            <a:ext cx="226055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lphaLcPeriod"/>
            </a:pPr>
            <a:r>
              <a:rPr lang="en-US" sz="2400" dirty="0">
                <a:solidFill>
                  <a:srgbClr val="00B050"/>
                </a:solidFill>
                <a:latin typeface="Times New Roman" pitchFamily="18" charset="0"/>
              </a:rPr>
              <a:t>Growth plate</a:t>
            </a:r>
          </a:p>
          <a:p>
            <a:pPr eaLnBrk="1" hangingPunct="1">
              <a:buFontTx/>
              <a:buAutoNum type="alphaLcPeriod"/>
            </a:pPr>
            <a:r>
              <a:rPr lang="en-US" sz="2400" dirty="0" err="1">
                <a:solidFill>
                  <a:srgbClr val="00B050"/>
                </a:solidFill>
                <a:latin typeface="Times New Roman" pitchFamily="18" charset="0"/>
              </a:rPr>
              <a:t>Diaphysis</a:t>
            </a:r>
            <a:endParaRPr lang="en-US" sz="2400" dirty="0">
              <a:solidFill>
                <a:srgbClr val="00B050"/>
              </a:solidFill>
              <a:latin typeface="Times New Roman" pitchFamily="18" charset="0"/>
            </a:endParaRPr>
          </a:p>
          <a:p>
            <a:pPr eaLnBrk="1" hangingPunct="1">
              <a:buFontTx/>
              <a:buAutoNum type="alphaLcPeriod"/>
            </a:pPr>
            <a:r>
              <a:rPr lang="en-US" sz="2400" dirty="0" err="1">
                <a:solidFill>
                  <a:srgbClr val="00B050"/>
                </a:solidFill>
                <a:latin typeface="Times New Roman" pitchFamily="18" charset="0"/>
              </a:rPr>
              <a:t>Metaphysis</a:t>
            </a:r>
            <a:endParaRPr lang="en-US" sz="2400" dirty="0">
              <a:solidFill>
                <a:srgbClr val="00B050"/>
              </a:solidFill>
              <a:latin typeface="Times New Roman" pitchFamily="18" charset="0"/>
            </a:endParaRPr>
          </a:p>
          <a:p>
            <a:pPr eaLnBrk="1" hangingPunct="1">
              <a:buFontTx/>
              <a:buAutoNum type="alphaLcPeriod"/>
            </a:pPr>
            <a:r>
              <a:rPr lang="en-US" sz="2400" dirty="0">
                <a:solidFill>
                  <a:srgbClr val="00B050"/>
                </a:solidFill>
                <a:latin typeface="Times New Roman" pitchFamily="18" charset="0"/>
              </a:rPr>
              <a:t>Epiphysis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val="0"/>
              </a:ext>
            </a:extLst>
          </a:blip>
          <a:srcRect l="10156" t="8333" r="49219" b="41667"/>
          <a:stretch>
            <a:fillRect/>
          </a:stretch>
        </p:blipFill>
        <p:spPr bwMode="auto">
          <a:xfrm>
            <a:off x="990600" y="0"/>
            <a:ext cx="7162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Line 3"/>
          <p:cNvSpPr>
            <a:spLocks noChangeShapeType="1"/>
          </p:cNvSpPr>
          <p:nvPr/>
        </p:nvSpPr>
        <p:spPr bwMode="auto">
          <a:xfrm flipV="1">
            <a:off x="1447800" y="4419600"/>
            <a:ext cx="16764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l="3906" t="8498" r="41406" b="62587"/>
          <a:stretch>
            <a:fillRect/>
          </a:stretch>
        </p:blipFill>
        <p:spPr bwMode="auto">
          <a:xfrm>
            <a:off x="609600" y="685800"/>
            <a:ext cx="7772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Line 3"/>
          <p:cNvSpPr>
            <a:spLocks noChangeShapeType="1"/>
          </p:cNvSpPr>
          <p:nvPr/>
        </p:nvSpPr>
        <p:spPr bwMode="auto">
          <a:xfrm flipV="1">
            <a:off x="2209800" y="1371600"/>
            <a:ext cx="990600" cy="3810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2" name="Text Box 4"/>
          <p:cNvSpPr txBox="1">
            <a:spLocks noChangeArrowheads="1"/>
          </p:cNvSpPr>
          <p:nvPr/>
        </p:nvSpPr>
        <p:spPr bwMode="auto">
          <a:xfrm>
            <a:off x="1889125" y="5146675"/>
            <a:ext cx="108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SI joint</a:t>
            </a:r>
          </a:p>
        </p:txBody>
      </p:sp>
      <p:sp>
        <p:nvSpPr>
          <p:cNvPr id="48133" name="Line 5"/>
          <p:cNvSpPr>
            <a:spLocks noChangeShapeType="1"/>
          </p:cNvSpPr>
          <p:nvPr/>
        </p:nvSpPr>
        <p:spPr bwMode="auto">
          <a:xfrm flipH="1" flipV="1">
            <a:off x="4572000" y="4191000"/>
            <a:ext cx="30480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4" name="Text Box 6"/>
          <p:cNvSpPr txBox="1">
            <a:spLocks noChangeArrowheads="1"/>
          </p:cNvSpPr>
          <p:nvPr/>
        </p:nvSpPr>
        <p:spPr bwMode="auto">
          <a:xfrm>
            <a:off x="4479925" y="5832475"/>
            <a:ext cx="2208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symphysis pubis</a:t>
            </a:r>
          </a:p>
        </p:txBody>
      </p:sp>
      <p:sp>
        <p:nvSpPr>
          <p:cNvPr id="48135" name="Line 7"/>
          <p:cNvSpPr>
            <a:spLocks noChangeShapeType="1"/>
          </p:cNvSpPr>
          <p:nvPr/>
        </p:nvSpPr>
        <p:spPr bwMode="auto">
          <a:xfrm flipH="1">
            <a:off x="6400800" y="2057400"/>
            <a:ext cx="12954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6" name="Text Box 8"/>
          <p:cNvSpPr txBox="1">
            <a:spLocks noChangeArrowheads="1"/>
          </p:cNvSpPr>
          <p:nvPr/>
        </p:nvSpPr>
        <p:spPr bwMode="auto">
          <a:xfrm>
            <a:off x="7375525" y="2327275"/>
            <a:ext cx="1585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acetabulum</a:t>
            </a:r>
          </a:p>
        </p:txBody>
      </p:sp>
      <p:sp>
        <p:nvSpPr>
          <p:cNvPr id="48137" name="Line 9"/>
          <p:cNvSpPr>
            <a:spLocks noChangeShapeType="1"/>
          </p:cNvSpPr>
          <p:nvPr/>
        </p:nvSpPr>
        <p:spPr bwMode="auto">
          <a:xfrm>
            <a:off x="4800600" y="31242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8" name="Text Box 10"/>
          <p:cNvSpPr txBox="1">
            <a:spLocks noChangeArrowheads="1"/>
          </p:cNvSpPr>
          <p:nvPr/>
        </p:nvSpPr>
        <p:spPr bwMode="auto">
          <a:xfrm>
            <a:off x="3946525" y="2403475"/>
            <a:ext cx="189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int. iliac spine</a:t>
            </a:r>
          </a:p>
        </p:txBody>
      </p:sp>
      <p:sp>
        <p:nvSpPr>
          <p:cNvPr id="48139" name="Line 11"/>
          <p:cNvSpPr>
            <a:spLocks noChangeShapeType="1"/>
          </p:cNvSpPr>
          <p:nvPr/>
        </p:nvSpPr>
        <p:spPr bwMode="auto">
          <a:xfrm flipV="1">
            <a:off x="8001000" y="3581400"/>
            <a:ext cx="762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40" name="Text Box 12"/>
          <p:cNvSpPr txBox="1">
            <a:spLocks noChangeArrowheads="1"/>
          </p:cNvSpPr>
          <p:nvPr/>
        </p:nvSpPr>
        <p:spPr bwMode="auto">
          <a:xfrm>
            <a:off x="6842125" y="4918075"/>
            <a:ext cx="2338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greater trochanter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l="1563" t="8333" r="39844" b="41667"/>
          <a:stretch>
            <a:fillRect/>
          </a:stretch>
        </p:blipFill>
        <p:spPr bwMode="auto">
          <a:xfrm>
            <a:off x="228600" y="228600"/>
            <a:ext cx="8763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Line 3"/>
          <p:cNvSpPr>
            <a:spLocks noChangeShapeType="1"/>
          </p:cNvSpPr>
          <p:nvPr/>
        </p:nvSpPr>
        <p:spPr bwMode="auto">
          <a:xfrm flipH="1" flipV="1">
            <a:off x="2057400" y="3657600"/>
            <a:ext cx="3810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56" name="Line 4"/>
          <p:cNvSpPr>
            <a:spLocks noChangeShapeType="1"/>
          </p:cNvSpPr>
          <p:nvPr/>
        </p:nvSpPr>
        <p:spPr bwMode="auto">
          <a:xfrm flipV="1">
            <a:off x="2514600" y="3733800"/>
            <a:ext cx="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57" name="Text Box 5"/>
          <p:cNvSpPr txBox="1">
            <a:spLocks noChangeArrowheads="1"/>
          </p:cNvSpPr>
          <p:nvPr/>
        </p:nvSpPr>
        <p:spPr bwMode="auto">
          <a:xfrm>
            <a:off x="1127125" y="4841875"/>
            <a:ext cx="2644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intercondylar spines</a:t>
            </a:r>
          </a:p>
        </p:txBody>
      </p:sp>
      <p:sp>
        <p:nvSpPr>
          <p:cNvPr id="49158" name="Text Box 6"/>
          <p:cNvSpPr txBox="1">
            <a:spLocks noChangeArrowheads="1"/>
          </p:cNvSpPr>
          <p:nvPr/>
        </p:nvSpPr>
        <p:spPr bwMode="auto">
          <a:xfrm>
            <a:off x="2270125" y="1946275"/>
            <a:ext cx="1019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Patella</a:t>
            </a:r>
          </a:p>
        </p:txBody>
      </p:sp>
      <p:sp>
        <p:nvSpPr>
          <p:cNvPr id="49159" name="Text Box 7"/>
          <p:cNvSpPr txBox="1">
            <a:spLocks noChangeArrowheads="1"/>
          </p:cNvSpPr>
          <p:nvPr/>
        </p:nvSpPr>
        <p:spPr bwMode="auto">
          <a:xfrm>
            <a:off x="5013325" y="3165475"/>
            <a:ext cx="1019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Patella</a:t>
            </a:r>
          </a:p>
        </p:txBody>
      </p:sp>
      <p:sp>
        <p:nvSpPr>
          <p:cNvPr id="49160" name="Text Box 8"/>
          <p:cNvSpPr txBox="1">
            <a:spLocks noChangeArrowheads="1"/>
          </p:cNvSpPr>
          <p:nvPr/>
        </p:nvSpPr>
        <p:spPr bwMode="auto">
          <a:xfrm>
            <a:off x="517525" y="2174875"/>
            <a:ext cx="1147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condyle</a:t>
            </a:r>
          </a:p>
        </p:txBody>
      </p:sp>
      <p:sp>
        <p:nvSpPr>
          <p:cNvPr id="49161" name="Text Box 9"/>
          <p:cNvSpPr txBox="1">
            <a:spLocks noChangeArrowheads="1"/>
          </p:cNvSpPr>
          <p:nvPr/>
        </p:nvSpPr>
        <p:spPr bwMode="auto">
          <a:xfrm>
            <a:off x="3413125" y="5299075"/>
            <a:ext cx="893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fibula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faithanatomy.wikispaces.com/file/view/ankle_bones_MMG.jpg/32174645/ankle_bones_M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1000"/>
            <a:ext cx="70866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486400" y="914400"/>
            <a:ext cx="2709863" cy="461963"/>
          </a:xfrm>
          <a:prstGeom prst="rect">
            <a:avLst/>
          </a:prstGeom>
          <a:noFill/>
        </p:spPr>
        <p:txBody>
          <a:bodyPr>
            <a:spAutoFit/>
          </a:bodyPr>
          <a:lstStyle/>
          <a:p>
            <a:pPr>
              <a:defRPr/>
            </a:pPr>
            <a:r>
              <a:rPr lang="en-US" sz="2400" b="1" dirty="0">
                <a:solidFill>
                  <a:schemeClr val="bg2">
                    <a:lumMod val="90000"/>
                    <a:lumOff val="10000"/>
                  </a:schemeClr>
                </a:solidFill>
              </a:rPr>
              <a:t>Ankle and Foot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podiatrychannel.com/pod/Images/ftbns_tpv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6934200"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l="7031" t="9375" r="44531" b="41667"/>
          <a:stretch>
            <a:fillRect/>
          </a:stretch>
        </p:blipFill>
        <p:spPr bwMode="auto">
          <a:xfrm>
            <a:off x="914400" y="0"/>
            <a:ext cx="7162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p:cNvSpPr txBox="1">
            <a:spLocks noChangeArrowheads="1"/>
          </p:cNvSpPr>
          <p:nvPr/>
        </p:nvSpPr>
        <p:spPr bwMode="auto">
          <a:xfrm>
            <a:off x="365125" y="4841875"/>
            <a:ext cx="2033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lateral maleous</a:t>
            </a:r>
          </a:p>
        </p:txBody>
      </p:sp>
      <p:sp>
        <p:nvSpPr>
          <p:cNvPr id="52228" name="Text Box 5"/>
          <p:cNvSpPr txBox="1">
            <a:spLocks noChangeArrowheads="1"/>
          </p:cNvSpPr>
          <p:nvPr/>
        </p:nvSpPr>
        <p:spPr bwMode="auto">
          <a:xfrm>
            <a:off x="7299325" y="4613275"/>
            <a:ext cx="12827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medial</a:t>
            </a:r>
          </a:p>
          <a:p>
            <a:pPr eaLnBrk="1" hangingPunct="1"/>
            <a:r>
              <a:rPr lang="en-US" sz="2400">
                <a:latin typeface="Times New Roman" pitchFamily="18" charset="0"/>
              </a:rPr>
              <a:t>maleolus</a:t>
            </a:r>
          </a:p>
        </p:txBody>
      </p:sp>
      <p:sp>
        <p:nvSpPr>
          <p:cNvPr id="52229" name="Text Box 6"/>
          <p:cNvSpPr txBox="1">
            <a:spLocks noChangeArrowheads="1"/>
          </p:cNvSpPr>
          <p:nvPr/>
        </p:nvSpPr>
        <p:spPr bwMode="auto">
          <a:xfrm>
            <a:off x="6172200" y="4953000"/>
            <a:ext cx="1135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Talus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0.tqn.com/f/p/440/graphics/images/en/196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17188" t="8333" r="54688" b="40625"/>
          <a:stretch>
            <a:fillRect/>
          </a:stretch>
        </p:blipFill>
        <p:spPr bwMode="auto">
          <a:xfrm>
            <a:off x="190500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Line 3"/>
          <p:cNvSpPr>
            <a:spLocks noChangeShapeType="1"/>
          </p:cNvSpPr>
          <p:nvPr/>
        </p:nvSpPr>
        <p:spPr bwMode="auto">
          <a:xfrm flipH="1">
            <a:off x="5105400" y="1600200"/>
            <a:ext cx="1905000" cy="76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0052" name="Line 4"/>
          <p:cNvSpPr>
            <a:spLocks noChangeShapeType="1"/>
          </p:cNvSpPr>
          <p:nvPr/>
        </p:nvSpPr>
        <p:spPr bwMode="auto">
          <a:xfrm flipH="1" flipV="1">
            <a:off x="4800600" y="1981200"/>
            <a:ext cx="2438400" cy="457200"/>
          </a:xfrm>
          <a:prstGeom prst="line">
            <a:avLst/>
          </a:prstGeom>
          <a:noFill/>
          <a:ln w="9525">
            <a:solidFill>
              <a:schemeClr val="accent1">
                <a:lumMod val="60000"/>
                <a:lumOff val="40000"/>
              </a:schemeClr>
            </a:solidFill>
            <a:round/>
            <a:headEnd/>
            <a:tailEnd type="triangle" w="med" len="med"/>
          </a:ln>
        </p:spPr>
        <p:txBody>
          <a:bodyPr/>
          <a:lstStyle/>
          <a:p>
            <a:pPr>
              <a:defRPr/>
            </a:pPr>
            <a:endParaRPr lang="en-US">
              <a:cs typeface="+mn-cs"/>
            </a:endParaRPr>
          </a:p>
        </p:txBody>
      </p:sp>
      <p:sp>
        <p:nvSpPr>
          <p:cNvPr id="54277" name="Line 5"/>
          <p:cNvSpPr>
            <a:spLocks noChangeShapeType="1"/>
          </p:cNvSpPr>
          <p:nvPr/>
        </p:nvSpPr>
        <p:spPr bwMode="auto">
          <a:xfrm flipH="1" flipV="1">
            <a:off x="5334000" y="2362200"/>
            <a:ext cx="22098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78" name="Line 6"/>
          <p:cNvSpPr>
            <a:spLocks noChangeShapeType="1"/>
          </p:cNvSpPr>
          <p:nvPr/>
        </p:nvSpPr>
        <p:spPr bwMode="auto">
          <a:xfrm flipH="1" flipV="1">
            <a:off x="5334000" y="3657600"/>
            <a:ext cx="2743200" cy="1219200"/>
          </a:xfrm>
          <a:prstGeom prst="line">
            <a:avLst/>
          </a:prstGeom>
          <a:noFill/>
          <a:ln w="9525">
            <a:solidFill>
              <a:srgbClr val="92D05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79" name="Text Box 7"/>
          <p:cNvSpPr txBox="1">
            <a:spLocks noChangeArrowheads="1"/>
          </p:cNvSpPr>
          <p:nvPr/>
        </p:nvSpPr>
        <p:spPr bwMode="auto">
          <a:xfrm>
            <a:off x="7070725" y="13366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1</a:t>
            </a:r>
          </a:p>
        </p:txBody>
      </p:sp>
      <p:sp>
        <p:nvSpPr>
          <p:cNvPr id="54280" name="Text Box 8"/>
          <p:cNvSpPr txBox="1">
            <a:spLocks noChangeArrowheads="1"/>
          </p:cNvSpPr>
          <p:nvPr/>
        </p:nvSpPr>
        <p:spPr bwMode="auto">
          <a:xfrm>
            <a:off x="7299325" y="21748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2</a:t>
            </a:r>
          </a:p>
        </p:txBody>
      </p:sp>
      <p:sp>
        <p:nvSpPr>
          <p:cNvPr id="54281" name="Text Box 9"/>
          <p:cNvSpPr txBox="1">
            <a:spLocks noChangeArrowheads="1"/>
          </p:cNvSpPr>
          <p:nvPr/>
        </p:nvSpPr>
        <p:spPr bwMode="auto">
          <a:xfrm>
            <a:off x="7527925" y="31654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3</a:t>
            </a:r>
          </a:p>
        </p:txBody>
      </p:sp>
      <p:sp>
        <p:nvSpPr>
          <p:cNvPr id="54282" name="Text Box 10"/>
          <p:cNvSpPr txBox="1">
            <a:spLocks noChangeArrowheads="1"/>
          </p:cNvSpPr>
          <p:nvPr/>
        </p:nvSpPr>
        <p:spPr bwMode="auto">
          <a:xfrm>
            <a:off x="8061325" y="46894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imes New Roman" pitchFamily="18" charset="0"/>
              </a:rPr>
              <a:t>4</a:t>
            </a:r>
          </a:p>
        </p:txBody>
      </p:sp>
      <p:sp>
        <p:nvSpPr>
          <p:cNvPr id="54283" name="TextBox 11"/>
          <p:cNvSpPr txBox="1">
            <a:spLocks noChangeArrowheads="1"/>
          </p:cNvSpPr>
          <p:nvPr/>
        </p:nvSpPr>
        <p:spPr bwMode="auto">
          <a:xfrm>
            <a:off x="533400" y="533400"/>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solidFill>
                  <a:srgbClr val="92D050"/>
                </a:solidFill>
              </a:rPr>
              <a:t>Test your knowledge</a:t>
            </a:r>
          </a:p>
        </p:txBody>
      </p:sp>
      <p:cxnSp>
        <p:nvCxnSpPr>
          <p:cNvPr id="14" name="Straight Arrow Connector 13"/>
          <p:cNvCxnSpPr/>
          <p:nvPr/>
        </p:nvCxnSpPr>
        <p:spPr>
          <a:xfrm rot="10800000" flipV="1">
            <a:off x="5715000" y="5029200"/>
            <a:ext cx="2286000" cy="1447800"/>
          </a:xfrm>
          <a:prstGeom prst="straightConnector1">
            <a:avLst/>
          </a:prstGeom>
          <a:ln>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eaLnBrk="1" hangingPunct="1">
              <a:defRPr/>
            </a:pPr>
            <a:r>
              <a:rPr lang="en-US" dirty="0">
                <a:solidFill>
                  <a:schemeClr val="tx1"/>
                </a:solidFill>
              </a:rPr>
              <a:t>Finding a Fracture on X-Ray</a:t>
            </a:r>
          </a:p>
        </p:txBody>
      </p:sp>
      <p:sp>
        <p:nvSpPr>
          <p:cNvPr id="112643" name="Rectangle 3"/>
          <p:cNvSpPr>
            <a:spLocks noGrp="1" noChangeArrowheads="1"/>
          </p:cNvSpPr>
          <p:nvPr>
            <p:ph idx="4294967295"/>
          </p:nvPr>
        </p:nvSpPr>
        <p:spPr>
          <a:xfrm>
            <a:off x="457200" y="2133600"/>
            <a:ext cx="8229600" cy="4530725"/>
          </a:xfrm>
        </p:spPr>
        <p:txBody>
          <a:bodyPr/>
          <a:lstStyle/>
          <a:p>
            <a:pPr eaLnBrk="1" hangingPunct="1">
              <a:defRPr/>
            </a:pPr>
            <a:r>
              <a:rPr lang="en-US" dirty="0"/>
              <a:t>Start with soft tissue, look for swelling or fat pad displacement</a:t>
            </a:r>
          </a:p>
          <a:p>
            <a:pPr eaLnBrk="1" hangingPunct="1">
              <a:defRPr/>
            </a:pPr>
            <a:r>
              <a:rPr lang="en-US" dirty="0"/>
              <a:t>Examine the cortex along the entire length of the bone</a:t>
            </a:r>
          </a:p>
          <a:p>
            <a:pPr eaLnBrk="1" hangingPunct="1">
              <a:defRPr/>
            </a:pPr>
            <a:r>
              <a:rPr lang="en-US" dirty="0"/>
              <a:t>Look for cortical irregularities, buckling, or evidence of impaction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p:txBody>
          <a:bodyPr/>
          <a:lstStyle/>
          <a:p>
            <a:pPr eaLnBrk="1" hangingPunct="1">
              <a:defRPr/>
            </a:pPr>
            <a:r>
              <a:rPr lang="en-US" dirty="0">
                <a:solidFill>
                  <a:schemeClr val="tx1"/>
                </a:solidFill>
              </a:rPr>
              <a:t>Fracture Terminology</a:t>
            </a:r>
          </a:p>
        </p:txBody>
      </p:sp>
      <p:sp>
        <p:nvSpPr>
          <p:cNvPr id="113667" name="Rectangle 3"/>
          <p:cNvSpPr>
            <a:spLocks noGrp="1" noChangeArrowheads="1"/>
          </p:cNvSpPr>
          <p:nvPr>
            <p:ph idx="4294967295"/>
          </p:nvPr>
        </p:nvSpPr>
        <p:spPr/>
        <p:txBody>
          <a:bodyPr/>
          <a:lstStyle/>
          <a:p>
            <a:pPr eaLnBrk="1" hangingPunct="1">
              <a:defRPr/>
            </a:pPr>
            <a:r>
              <a:rPr lang="en-US" sz="2800" b="1"/>
              <a:t>Direction</a:t>
            </a:r>
            <a:r>
              <a:rPr lang="en-US" sz="2800"/>
              <a:t> of fracture line:</a:t>
            </a:r>
          </a:p>
          <a:p>
            <a:pPr lvl="1" eaLnBrk="1" hangingPunct="1">
              <a:defRPr/>
            </a:pPr>
            <a:r>
              <a:rPr lang="en-US" sz="2400"/>
              <a:t>Transverse</a:t>
            </a:r>
          </a:p>
          <a:p>
            <a:pPr lvl="1" eaLnBrk="1" hangingPunct="1">
              <a:defRPr/>
            </a:pPr>
            <a:r>
              <a:rPr lang="en-US" sz="2400"/>
              <a:t>Oblique</a:t>
            </a:r>
          </a:p>
          <a:p>
            <a:pPr lvl="1" eaLnBrk="1" hangingPunct="1">
              <a:defRPr/>
            </a:pPr>
            <a:r>
              <a:rPr lang="en-US" sz="2400"/>
              <a:t>Spiral</a:t>
            </a:r>
          </a:p>
          <a:p>
            <a:pPr lvl="1" eaLnBrk="1" hangingPunct="1">
              <a:defRPr/>
            </a:pPr>
            <a:r>
              <a:rPr lang="en-US" sz="2400"/>
              <a:t>Longitudinal</a:t>
            </a:r>
          </a:p>
          <a:p>
            <a:pPr eaLnBrk="1" hangingPunct="1">
              <a:defRPr/>
            </a:pPr>
            <a:r>
              <a:rPr lang="en-US" sz="2800" b="1"/>
              <a:t>Alignment</a:t>
            </a:r>
            <a:r>
              <a:rPr lang="en-US" sz="2800"/>
              <a:t> of fracture: </a:t>
            </a:r>
            <a:r>
              <a:rPr lang="en-US" sz="2800" b="1"/>
              <a:t>Displacement</a:t>
            </a:r>
          </a:p>
          <a:p>
            <a:pPr eaLnBrk="1" hangingPunct="1">
              <a:defRPr/>
            </a:pPr>
            <a:r>
              <a:rPr lang="en-US" sz="2800" b="1"/>
              <a:t>Angulation</a:t>
            </a:r>
          </a:p>
          <a:p>
            <a:pPr eaLnBrk="1" hangingPunct="1">
              <a:defRPr/>
            </a:pPr>
            <a:r>
              <a:rPr lang="en-US" sz="2800" b="1"/>
              <a:t>Comminution</a:t>
            </a:r>
          </a:p>
          <a:p>
            <a:pPr eaLnBrk="1" hangingPunct="1">
              <a:defRPr/>
            </a:pPr>
            <a:r>
              <a:rPr lang="en-US" sz="2800" b="1"/>
              <a:t>Articular Involvement</a:t>
            </a:r>
          </a:p>
          <a:p>
            <a:pPr eaLnBrk="1" hangingPunct="1">
              <a:buFont typeface="Wingdings" pitchFamily="2" charset="2"/>
              <a:buNone/>
              <a:defRPr/>
            </a:pPr>
            <a:endParaRPr lang="en-US" sz="280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defRPr/>
            </a:pPr>
            <a:r>
              <a:rPr lang="en-US">
                <a:solidFill>
                  <a:srgbClr val="0026BF"/>
                </a:solidFill>
              </a:rPr>
              <a:t>Fracture Terminolgy</a:t>
            </a:r>
          </a:p>
        </p:txBody>
      </p:sp>
      <p:sp>
        <p:nvSpPr>
          <p:cNvPr id="114691" name="Rectangle 3"/>
          <p:cNvSpPr>
            <a:spLocks noGrp="1" noChangeArrowheads="1"/>
          </p:cNvSpPr>
          <p:nvPr>
            <p:ph idx="4294967295"/>
          </p:nvPr>
        </p:nvSpPr>
        <p:spPr/>
        <p:txBody>
          <a:bodyPr/>
          <a:lstStyle/>
          <a:p>
            <a:pPr eaLnBrk="1" hangingPunct="1">
              <a:defRPr/>
            </a:pPr>
            <a:r>
              <a:rPr lang="en-US" b="1"/>
              <a:t>Open</a:t>
            </a:r>
            <a:r>
              <a:rPr lang="en-US"/>
              <a:t> vs </a:t>
            </a:r>
            <a:r>
              <a:rPr lang="en-US" b="1"/>
              <a:t>Closed</a:t>
            </a:r>
            <a:r>
              <a:rPr lang="en-US"/>
              <a:t>: fracture is open when exposed to air (laceration or gross exposure)</a:t>
            </a:r>
            <a:endParaRPr lang="en-US" b="1"/>
          </a:p>
          <a:p>
            <a:pPr eaLnBrk="1" hangingPunct="1">
              <a:defRPr/>
            </a:pPr>
            <a:r>
              <a:rPr lang="en-US" b="1"/>
              <a:t>Pathologic fracture</a:t>
            </a:r>
            <a:r>
              <a:rPr lang="en-US"/>
              <a:t>: implies fracture through weakened bone</a:t>
            </a:r>
          </a:p>
          <a:p>
            <a:pPr eaLnBrk="1" hangingPunct="1">
              <a:defRPr/>
            </a:pPr>
            <a:r>
              <a:rPr lang="en-US" b="1"/>
              <a:t>Stress fracture</a:t>
            </a:r>
            <a:r>
              <a:rPr lang="en-US"/>
              <a:t>: implies misuse or overuse</a:t>
            </a:r>
          </a:p>
          <a:p>
            <a:pPr eaLnBrk="1" hangingPunct="1">
              <a:buFont typeface="Wingdings" pitchFamily="2" charset="2"/>
              <a:buNone/>
              <a:defRPr/>
            </a:pPr>
            <a:endParaRPr 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214282" y="571480"/>
            <a:ext cx="8229600" cy="1066800"/>
          </a:xfrm>
        </p:spPr>
        <p:txBody>
          <a:bodyPr/>
          <a:lstStyle/>
          <a:p>
            <a:pPr eaLnBrk="1" hangingPunct="1">
              <a:defRPr/>
            </a:pPr>
            <a:r>
              <a:rPr lang="en-US" dirty="0">
                <a:solidFill>
                  <a:schemeClr val="tx1"/>
                </a:solidFill>
              </a:rPr>
              <a:t>Path of the Fracture</a:t>
            </a:r>
          </a:p>
        </p:txBody>
      </p:sp>
      <p:pic>
        <p:nvPicPr>
          <p:cNvPr id="59395" name="Picture 6" descr="http://www.merck.com/media/mmpe/figures/MMPE_21PHY_309_02_ep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752600"/>
            <a:ext cx="601980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pPr eaLnBrk="1" hangingPunct="1">
              <a:defRPr/>
            </a:pPr>
            <a:r>
              <a:rPr lang="en-US" dirty="0">
                <a:solidFill>
                  <a:schemeClr val="tx1"/>
                </a:solidFill>
              </a:rPr>
              <a:t>No</a:t>
            </a:r>
            <a:r>
              <a:rPr lang="en-US" dirty="0">
                <a:solidFill>
                  <a:srgbClr val="D7EBD8"/>
                </a:solidFill>
              </a:rPr>
              <a:t>rmal</a:t>
            </a:r>
          </a:p>
        </p:txBody>
      </p:sp>
      <p:graphicFrame>
        <p:nvGraphicFramePr>
          <p:cNvPr id="1026" name="Object 4"/>
          <p:cNvGraphicFramePr>
            <a:graphicFrameLocks noChangeAspect="1"/>
          </p:cNvGraphicFramePr>
          <p:nvPr/>
        </p:nvGraphicFramePr>
        <p:xfrm>
          <a:off x="1143000" y="1371600"/>
          <a:ext cx="1711325" cy="4572000"/>
        </p:xfrm>
        <a:graphic>
          <a:graphicData uri="http://schemas.openxmlformats.org/presentationml/2006/ole">
            <mc:AlternateContent xmlns:mc="http://schemas.openxmlformats.org/markup-compatibility/2006">
              <mc:Choice xmlns:v="urn:schemas-microsoft-com:vml" Requires="v">
                <p:oleObj name="Bitmap Image" r:id="rId2" imgW="609524" imgH="1628571" progId="PBrush">
                  <p:embed/>
                </p:oleObj>
              </mc:Choice>
              <mc:Fallback>
                <p:oleObj name="Bitmap Image" r:id="rId2" imgW="609524" imgH="1628571" progId="PBrush">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1600"/>
                        <a:ext cx="17113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8" name="Picture 8" descr="Lower Leg Tib Fib Right x-ray 0001 - no info by ak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371600"/>
            <a:ext cx="39846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457200" y="152400"/>
            <a:ext cx="8229600" cy="1250950"/>
          </a:xfrm>
        </p:spPr>
        <p:txBody>
          <a:bodyPr/>
          <a:lstStyle/>
          <a:p>
            <a:pPr eaLnBrk="1" hangingPunct="1">
              <a:defRPr/>
            </a:pPr>
            <a:r>
              <a:rPr lang="en-US" dirty="0">
                <a:solidFill>
                  <a:schemeClr val="tx1"/>
                </a:solidFill>
              </a:rPr>
              <a:t>Transverse Fracture</a:t>
            </a:r>
          </a:p>
        </p:txBody>
      </p:sp>
      <p:graphicFrame>
        <p:nvGraphicFramePr>
          <p:cNvPr id="2050" name="Object 3"/>
          <p:cNvGraphicFramePr>
            <a:graphicFrameLocks noChangeAspect="1"/>
          </p:cNvGraphicFramePr>
          <p:nvPr/>
        </p:nvGraphicFramePr>
        <p:xfrm>
          <a:off x="914400" y="1600200"/>
          <a:ext cx="1801813" cy="4038600"/>
        </p:xfrm>
        <a:graphic>
          <a:graphicData uri="http://schemas.openxmlformats.org/presentationml/2006/ole">
            <mc:AlternateContent xmlns:mc="http://schemas.openxmlformats.org/markup-compatibility/2006">
              <mc:Choice xmlns:v="urn:schemas-microsoft-com:vml" Requires="v">
                <p:oleObj name="Bitmap Image" r:id="rId2" imgW="752381" imgH="1685714" progId="PBrush">
                  <p:embed/>
                </p:oleObj>
              </mc:Choice>
              <mc:Fallback>
                <p:oleObj name="Bitmap Image" r:id="rId2" imgW="752381" imgH="1685714" progId="PBrush">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18018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2" name="Picture 5" descr="http://www.fighttimes.com/magazine/images/200604/med-cell-xr3.jpg"/>
          <p:cNvPicPr>
            <a:picLocks noChangeAspect="1" noChangeArrowheads="1"/>
          </p:cNvPicPr>
          <p:nvPr/>
        </p:nvPicPr>
        <p:blipFill>
          <a:blip r:embed="rId4">
            <a:extLst>
              <a:ext uri="{28A0092B-C50C-407E-A947-70E740481C1C}">
                <a14:useLocalDpi xmlns:a14="http://schemas.microsoft.com/office/drawing/2010/main" val="0"/>
              </a:ext>
            </a:extLst>
          </a:blip>
          <a:srcRect t="44286" b="21429"/>
          <a:stretch>
            <a:fillRect/>
          </a:stretch>
        </p:blipFill>
        <p:spPr bwMode="auto">
          <a:xfrm>
            <a:off x="2439988" y="1905000"/>
            <a:ext cx="670401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457200" y="152400"/>
            <a:ext cx="8229600" cy="1250950"/>
          </a:xfrm>
        </p:spPr>
        <p:txBody>
          <a:bodyPr/>
          <a:lstStyle/>
          <a:p>
            <a:pPr eaLnBrk="1" hangingPunct="1">
              <a:defRPr/>
            </a:pPr>
            <a:r>
              <a:rPr lang="en-US" dirty="0">
                <a:solidFill>
                  <a:schemeClr val="tx1"/>
                </a:solidFill>
              </a:rPr>
              <a:t>Oblique Fracture</a:t>
            </a:r>
          </a:p>
        </p:txBody>
      </p:sp>
      <p:graphicFrame>
        <p:nvGraphicFramePr>
          <p:cNvPr id="3074" name="Object 3"/>
          <p:cNvGraphicFramePr>
            <a:graphicFrameLocks noChangeAspect="1"/>
          </p:cNvGraphicFramePr>
          <p:nvPr/>
        </p:nvGraphicFramePr>
        <p:xfrm>
          <a:off x="1219200" y="1981200"/>
          <a:ext cx="1758950" cy="4191000"/>
        </p:xfrm>
        <a:graphic>
          <a:graphicData uri="http://schemas.openxmlformats.org/presentationml/2006/ole">
            <mc:AlternateContent xmlns:mc="http://schemas.openxmlformats.org/markup-compatibility/2006">
              <mc:Choice xmlns:v="urn:schemas-microsoft-com:vml" Requires="v">
                <p:oleObj name="Bitmap Image" r:id="rId2" imgW="695238" imgH="1657581" progId="PBrush">
                  <p:embed/>
                </p:oleObj>
              </mc:Choice>
              <mc:Fallback>
                <p:oleObj name="Bitmap Image" r:id="rId2" imgW="695238" imgH="1657581" progId="PBrush">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175895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076" name="Picture 5" descr="http://ankleorif.com/db1/00096/ankleorif.com/_uimages/MID7_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447800"/>
            <a:ext cx="42291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Line 6"/>
          <p:cNvSpPr>
            <a:spLocks noChangeShapeType="1"/>
          </p:cNvSpPr>
          <p:nvPr/>
        </p:nvSpPr>
        <p:spPr bwMode="auto">
          <a:xfrm flipH="1">
            <a:off x="7696200" y="2209800"/>
            <a:ext cx="990600" cy="2286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457200" y="152400"/>
            <a:ext cx="8229600" cy="1250950"/>
          </a:xfrm>
        </p:spPr>
        <p:txBody>
          <a:bodyPr/>
          <a:lstStyle/>
          <a:p>
            <a:pPr eaLnBrk="1" hangingPunct="1">
              <a:defRPr/>
            </a:pPr>
            <a:r>
              <a:rPr lang="en-US" dirty="0">
                <a:solidFill>
                  <a:schemeClr val="tx1"/>
                </a:solidFill>
              </a:rPr>
              <a:t>Spiral Fracture</a:t>
            </a:r>
          </a:p>
        </p:txBody>
      </p:sp>
      <p:pic>
        <p:nvPicPr>
          <p:cNvPr id="4100" name="Picture 4" descr="http://www.szote.u-szeged.hu/radio/trauma1/traum3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447800"/>
            <a:ext cx="4800600"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98" name="Object 5"/>
          <p:cNvGraphicFramePr>
            <a:graphicFrameLocks noChangeAspect="1"/>
          </p:cNvGraphicFramePr>
          <p:nvPr/>
        </p:nvGraphicFramePr>
        <p:xfrm>
          <a:off x="1371600" y="1752600"/>
          <a:ext cx="1735138" cy="3962400"/>
        </p:xfrm>
        <a:graphic>
          <a:graphicData uri="http://schemas.openxmlformats.org/presentationml/2006/ole">
            <mc:AlternateContent xmlns:mc="http://schemas.openxmlformats.org/markup-compatibility/2006">
              <mc:Choice xmlns:v="urn:schemas-microsoft-com:vml" Requires="v">
                <p:oleObj name="Bitmap Image" r:id="rId3" imgW="743054" imgH="1695687" progId="PBrush">
                  <p:embed/>
                </p:oleObj>
              </mc:Choice>
              <mc:Fallback>
                <p:oleObj name="Bitmap Image" r:id="rId3" imgW="743054" imgH="1695687"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752600"/>
                        <a:ext cx="1735138"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1" name="Line 6"/>
          <p:cNvSpPr>
            <a:spLocks noChangeShapeType="1"/>
          </p:cNvSpPr>
          <p:nvPr/>
        </p:nvSpPr>
        <p:spPr bwMode="auto">
          <a:xfrm flipH="1">
            <a:off x="7696200" y="2133600"/>
            <a:ext cx="1143000" cy="3048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02" name="Line 7"/>
          <p:cNvSpPr>
            <a:spLocks noChangeShapeType="1"/>
          </p:cNvSpPr>
          <p:nvPr/>
        </p:nvSpPr>
        <p:spPr bwMode="auto">
          <a:xfrm flipH="1">
            <a:off x="5105400" y="2209800"/>
            <a:ext cx="990600" cy="2286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457200" y="152400"/>
            <a:ext cx="8229600" cy="1250950"/>
          </a:xfrm>
        </p:spPr>
        <p:txBody>
          <a:bodyPr/>
          <a:lstStyle/>
          <a:p>
            <a:pPr eaLnBrk="1" hangingPunct="1">
              <a:defRPr/>
            </a:pPr>
            <a:r>
              <a:rPr lang="en-US" dirty="0">
                <a:solidFill>
                  <a:schemeClr val="tx1"/>
                </a:solidFill>
              </a:rPr>
              <a:t>Longitudinal Fracture</a:t>
            </a:r>
          </a:p>
        </p:txBody>
      </p:sp>
      <p:graphicFrame>
        <p:nvGraphicFramePr>
          <p:cNvPr id="5122" name="Object 3"/>
          <p:cNvGraphicFramePr>
            <a:graphicFrameLocks noChangeAspect="1"/>
          </p:cNvGraphicFramePr>
          <p:nvPr/>
        </p:nvGraphicFramePr>
        <p:xfrm>
          <a:off x="3276600" y="1447800"/>
          <a:ext cx="2855913" cy="5181600"/>
        </p:xfrm>
        <a:graphic>
          <a:graphicData uri="http://schemas.openxmlformats.org/presentationml/2006/ole">
            <mc:AlternateContent xmlns:mc="http://schemas.openxmlformats.org/markup-compatibility/2006">
              <mc:Choice xmlns:v="urn:schemas-microsoft-com:vml" Requires="v">
                <p:oleObj name="Bitmap Image" r:id="rId2" imgW="1790476" imgH="3247619" progId="PBrush">
                  <p:embed/>
                </p:oleObj>
              </mc:Choice>
              <mc:Fallback>
                <p:oleObj name="Bitmap Image" r:id="rId2" imgW="1790476" imgH="3247619" progId="PBrush">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447800"/>
                        <a:ext cx="2855913"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228600" y="0"/>
            <a:ext cx="8763000" cy="1143000"/>
          </a:xfrm>
        </p:spPr>
        <p:txBody>
          <a:bodyPr/>
          <a:lstStyle/>
          <a:p>
            <a:pPr eaLnBrk="1" hangingPunct="1">
              <a:defRPr/>
            </a:pPr>
            <a:r>
              <a:rPr lang="en-US" sz="3600" dirty="0">
                <a:solidFill>
                  <a:schemeClr val="tx1"/>
                </a:solidFill>
              </a:rPr>
              <a:t>Simple </a:t>
            </a:r>
            <a:r>
              <a:rPr lang="en-US" sz="3600" dirty="0" err="1">
                <a:solidFill>
                  <a:schemeClr val="tx1"/>
                </a:solidFill>
              </a:rPr>
              <a:t>vs</a:t>
            </a:r>
            <a:r>
              <a:rPr lang="en-US" sz="3600" dirty="0">
                <a:solidFill>
                  <a:schemeClr val="tx1"/>
                </a:solidFill>
              </a:rPr>
              <a:t> Comminuted</a:t>
            </a:r>
          </a:p>
        </p:txBody>
      </p:sp>
      <p:sp>
        <p:nvSpPr>
          <p:cNvPr id="121859" name="Rectangle 6"/>
          <p:cNvSpPr>
            <a:spLocks noGrp="1" noChangeArrowheads="1"/>
          </p:cNvSpPr>
          <p:nvPr>
            <p:ph idx="4294967295"/>
          </p:nvPr>
        </p:nvSpPr>
        <p:spPr>
          <a:xfrm>
            <a:off x="762000" y="914400"/>
            <a:ext cx="7772400" cy="4648200"/>
          </a:xfrm>
        </p:spPr>
        <p:txBody>
          <a:bodyPr/>
          <a:lstStyle/>
          <a:p>
            <a:pPr eaLnBrk="1" hangingPunct="1">
              <a:defRPr/>
            </a:pPr>
            <a:endParaRPr lang="en-US" sz="2400"/>
          </a:p>
          <a:p>
            <a:pPr eaLnBrk="1" hangingPunct="1">
              <a:defRPr/>
            </a:pPr>
            <a:r>
              <a:rPr lang="en-US" sz="2400"/>
              <a:t>Simple-2 bone fragments</a:t>
            </a:r>
          </a:p>
          <a:p>
            <a:pPr eaLnBrk="1" hangingPunct="1">
              <a:defRPr/>
            </a:pPr>
            <a:r>
              <a:rPr lang="en-US" sz="2400"/>
              <a:t>Comminuted-greater then 2 fragments</a:t>
            </a:r>
          </a:p>
        </p:txBody>
      </p:sp>
      <p:graphicFrame>
        <p:nvGraphicFramePr>
          <p:cNvPr id="6146" name="Object 7"/>
          <p:cNvGraphicFramePr>
            <a:graphicFrameLocks noChangeAspect="1"/>
          </p:cNvGraphicFramePr>
          <p:nvPr/>
        </p:nvGraphicFramePr>
        <p:xfrm>
          <a:off x="3810000" y="3124200"/>
          <a:ext cx="5334000" cy="2882900"/>
        </p:xfrm>
        <a:graphic>
          <a:graphicData uri="http://schemas.openxmlformats.org/presentationml/2006/ole">
            <mc:AlternateContent xmlns:mc="http://schemas.openxmlformats.org/markup-compatibility/2006">
              <mc:Choice xmlns:v="urn:schemas-microsoft-com:vml" Requires="v">
                <p:oleObj name="Bitmap Image" r:id="rId2" imgW="6876190" imgH="3323810" progId="PBrush">
                  <p:embed/>
                </p:oleObj>
              </mc:Choice>
              <mc:Fallback>
                <p:oleObj name="Bitmap Image" r:id="rId2" imgW="6876190" imgH="3323810" progId="PBrush">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124200"/>
                        <a:ext cx="5334000" cy="28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8"/>
          <p:cNvGraphicFramePr>
            <a:graphicFrameLocks noChangeAspect="1"/>
          </p:cNvGraphicFramePr>
          <p:nvPr/>
        </p:nvGraphicFramePr>
        <p:xfrm>
          <a:off x="304800" y="2209800"/>
          <a:ext cx="3160713" cy="4267200"/>
        </p:xfrm>
        <a:graphic>
          <a:graphicData uri="http://schemas.openxmlformats.org/presentationml/2006/ole">
            <mc:AlternateContent xmlns:mc="http://schemas.openxmlformats.org/markup-compatibility/2006">
              <mc:Choice xmlns:v="urn:schemas-microsoft-com:vml" Requires="v">
                <p:oleObj name="Bitmap Image" r:id="rId4" imgW="4067743" imgH="5001323" progId="PBrush">
                  <p:embed/>
                </p:oleObj>
              </mc:Choice>
              <mc:Fallback>
                <p:oleObj name="Bitmap Image" r:id="rId4" imgW="4067743" imgH="5001323" progId="PBrush">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09800"/>
                        <a:ext cx="3160713"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0"/>
            <a:ext cx="8229600" cy="1139825"/>
          </a:xfrm>
        </p:spPr>
        <p:txBody>
          <a:bodyPr/>
          <a:lstStyle/>
          <a:p>
            <a:pPr eaLnBrk="1" hangingPunct="1">
              <a:defRPr/>
            </a:pPr>
            <a:r>
              <a:rPr lang="en-US" dirty="0">
                <a:solidFill>
                  <a:schemeClr val="tx1"/>
                </a:solidFill>
              </a:rPr>
              <a:t>Avulsion Fracture</a:t>
            </a:r>
          </a:p>
        </p:txBody>
      </p:sp>
      <p:sp>
        <p:nvSpPr>
          <p:cNvPr id="122883" name="Rectangle 3"/>
          <p:cNvSpPr>
            <a:spLocks noGrp="1" noChangeArrowheads="1"/>
          </p:cNvSpPr>
          <p:nvPr>
            <p:ph idx="4294967295"/>
          </p:nvPr>
        </p:nvSpPr>
        <p:spPr>
          <a:xfrm>
            <a:off x="304800" y="1371600"/>
            <a:ext cx="7391400" cy="1295400"/>
          </a:xfrm>
        </p:spPr>
        <p:txBody>
          <a:bodyPr/>
          <a:lstStyle/>
          <a:p>
            <a:pPr eaLnBrk="1" hangingPunct="1">
              <a:defRPr/>
            </a:pPr>
            <a:r>
              <a:rPr lang="en-US" sz="2400"/>
              <a:t>A bony fragment produced by the pull of ligamentous or tendinous attachment</a:t>
            </a:r>
          </a:p>
          <a:p>
            <a:pPr eaLnBrk="1" hangingPunct="1">
              <a:defRPr/>
            </a:pPr>
            <a:endParaRPr lang="en-US" sz="2400"/>
          </a:p>
        </p:txBody>
      </p:sp>
      <p:pic>
        <p:nvPicPr>
          <p:cNvPr id="7173" name="Picture 5" descr="http://www.fighttimes.com/magazine/images/8/l-medcell-xray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133600"/>
            <a:ext cx="447516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170" name="Object 6"/>
          <p:cNvGraphicFramePr>
            <a:graphicFrameLocks noChangeAspect="1"/>
          </p:cNvGraphicFramePr>
          <p:nvPr/>
        </p:nvGraphicFramePr>
        <p:xfrm>
          <a:off x="1752600" y="2743200"/>
          <a:ext cx="1274763" cy="3352800"/>
        </p:xfrm>
        <a:graphic>
          <a:graphicData uri="http://schemas.openxmlformats.org/presentationml/2006/ole">
            <mc:AlternateContent xmlns:mc="http://schemas.openxmlformats.org/markup-compatibility/2006">
              <mc:Choice xmlns:v="urn:schemas-microsoft-com:vml" Requires="v">
                <p:oleObj name="Bitmap Image" r:id="rId3" imgW="619211" imgH="1628571" progId="PBrush">
                  <p:embed/>
                </p:oleObj>
              </mc:Choice>
              <mc:Fallback>
                <p:oleObj name="Bitmap Image" r:id="rId3" imgW="619211" imgH="162857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743200"/>
                        <a:ext cx="1274763"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428596" y="642918"/>
            <a:ext cx="8229600" cy="1066800"/>
          </a:xfrm>
        </p:spPr>
        <p:txBody>
          <a:bodyPr/>
          <a:lstStyle/>
          <a:p>
            <a:pPr eaLnBrk="1" hangingPunct="1">
              <a:defRPr/>
            </a:pPr>
            <a:r>
              <a:rPr lang="en-US" dirty="0">
                <a:solidFill>
                  <a:schemeClr val="tx1"/>
                </a:solidFill>
              </a:rPr>
              <a:t>Torus Fractures</a:t>
            </a:r>
          </a:p>
        </p:txBody>
      </p:sp>
      <p:sp>
        <p:nvSpPr>
          <p:cNvPr id="123907" name="Rectangle 3"/>
          <p:cNvSpPr>
            <a:spLocks noGrp="1" noChangeArrowheads="1"/>
          </p:cNvSpPr>
          <p:nvPr>
            <p:ph idx="4294967295"/>
          </p:nvPr>
        </p:nvSpPr>
        <p:spPr>
          <a:xfrm>
            <a:off x="357158" y="1428736"/>
            <a:ext cx="8229600" cy="4325112"/>
          </a:xfrm>
        </p:spPr>
        <p:txBody>
          <a:bodyPr/>
          <a:lstStyle/>
          <a:p>
            <a:pPr eaLnBrk="1" hangingPunct="1">
              <a:defRPr/>
            </a:pPr>
            <a:r>
              <a:rPr lang="en-US" sz="2400" dirty="0"/>
              <a:t>Axial forces cause cortex to buckle</a:t>
            </a:r>
          </a:p>
          <a:p>
            <a:pPr eaLnBrk="1" hangingPunct="1">
              <a:defRPr/>
            </a:pPr>
            <a:r>
              <a:rPr lang="en-US" sz="2400" dirty="0"/>
              <a:t>Occurs most commonly in the </a:t>
            </a:r>
            <a:r>
              <a:rPr lang="en-US" sz="2400" dirty="0" err="1"/>
              <a:t>metaphysis</a:t>
            </a:r>
            <a:endParaRPr lang="en-US" sz="2400" dirty="0"/>
          </a:p>
          <a:p>
            <a:pPr eaLnBrk="1" hangingPunct="1">
              <a:buFont typeface="Wingdings" pitchFamily="2" charset="2"/>
              <a:buNone/>
              <a:defRPr/>
            </a:pPr>
            <a:endParaRPr lang="en-US" sz="2400" dirty="0"/>
          </a:p>
          <a:p>
            <a:pPr eaLnBrk="1" hangingPunct="1">
              <a:defRPr/>
            </a:pPr>
            <a:endParaRPr lang="en-US" dirty="0"/>
          </a:p>
        </p:txBody>
      </p:sp>
      <p:pic>
        <p:nvPicPr>
          <p:cNvPr id="60420" name="Picture 4"/>
          <p:cNvPicPr>
            <a:picLocks noChangeAspect="1" noChangeArrowheads="1"/>
          </p:cNvPicPr>
          <p:nvPr/>
        </p:nvPicPr>
        <p:blipFill>
          <a:blip r:embed="rId2">
            <a:extLst>
              <a:ext uri="{28A0092B-C50C-407E-A947-70E740481C1C}">
                <a14:useLocalDpi xmlns:a14="http://schemas.microsoft.com/office/drawing/2010/main" val="0"/>
              </a:ext>
            </a:extLst>
          </a:blip>
          <a:srcRect l="25374" r="43283"/>
          <a:stretch>
            <a:fillRect/>
          </a:stretch>
        </p:blipFill>
        <p:spPr bwMode="auto">
          <a:xfrm>
            <a:off x="609600" y="2895600"/>
            <a:ext cx="1600200"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5" descr="torus wrist"/>
          <p:cNvPicPr>
            <a:picLocks noChangeAspect="1" noChangeArrowheads="1"/>
          </p:cNvPicPr>
          <p:nvPr/>
        </p:nvPicPr>
        <p:blipFill>
          <a:blip r:embed="rId3">
            <a:extLst>
              <a:ext uri="{28A0092B-C50C-407E-A947-70E740481C1C}">
                <a14:useLocalDpi xmlns:a14="http://schemas.microsoft.com/office/drawing/2010/main" val="0"/>
              </a:ext>
            </a:extLst>
          </a:blip>
          <a:srcRect l="-7950"/>
          <a:stretch>
            <a:fillRect/>
          </a:stretch>
        </p:blipFill>
        <p:spPr bwMode="auto">
          <a:xfrm>
            <a:off x="1981200" y="2895600"/>
            <a:ext cx="7162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Line 6"/>
          <p:cNvSpPr>
            <a:spLocks noChangeShapeType="1"/>
          </p:cNvSpPr>
          <p:nvPr/>
        </p:nvSpPr>
        <p:spPr bwMode="auto">
          <a:xfrm flipH="1">
            <a:off x="4724400" y="3124200"/>
            <a:ext cx="0" cy="7620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214282" y="571480"/>
            <a:ext cx="8229600" cy="1066800"/>
          </a:xfrm>
        </p:spPr>
        <p:txBody>
          <a:bodyPr/>
          <a:lstStyle/>
          <a:p>
            <a:pPr eaLnBrk="1" hangingPunct="1">
              <a:defRPr/>
            </a:pPr>
            <a:r>
              <a:rPr lang="en-US" dirty="0">
                <a:solidFill>
                  <a:schemeClr val="tx1"/>
                </a:solidFill>
              </a:rPr>
              <a:t>Greenstick fracture</a:t>
            </a:r>
          </a:p>
        </p:txBody>
      </p:sp>
      <p:sp>
        <p:nvSpPr>
          <p:cNvPr id="124931" name="Rectangle 3"/>
          <p:cNvSpPr>
            <a:spLocks noGrp="1" noChangeArrowheads="1"/>
          </p:cNvSpPr>
          <p:nvPr>
            <p:ph idx="4294967295"/>
          </p:nvPr>
        </p:nvSpPr>
        <p:spPr>
          <a:xfrm>
            <a:off x="142844" y="1500174"/>
            <a:ext cx="8229600" cy="4625975"/>
          </a:xfrm>
        </p:spPr>
        <p:txBody>
          <a:bodyPr/>
          <a:lstStyle/>
          <a:p>
            <a:pPr eaLnBrk="1" hangingPunct="1">
              <a:defRPr/>
            </a:pPr>
            <a:r>
              <a:rPr lang="en-US" sz="2400" dirty="0"/>
              <a:t>Cortex broken on one side of the bone and only bent or buckled on the other side</a:t>
            </a:r>
          </a:p>
        </p:txBody>
      </p:sp>
      <p:pic>
        <p:nvPicPr>
          <p:cNvPr id="61444" name="Picture 4" descr="greensti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438400"/>
            <a:ext cx="70866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p:cNvPicPr>
            <a:picLocks noChangeAspect="1" noChangeArrowheads="1"/>
          </p:cNvPicPr>
          <p:nvPr/>
        </p:nvPicPr>
        <p:blipFill>
          <a:blip r:embed="rId3">
            <a:extLst>
              <a:ext uri="{28A0092B-C50C-407E-A947-70E740481C1C}">
                <a14:useLocalDpi xmlns:a14="http://schemas.microsoft.com/office/drawing/2010/main" val="0"/>
              </a:ext>
            </a:extLst>
          </a:blip>
          <a:srcRect t="16644" b="29208"/>
          <a:stretch>
            <a:fillRect/>
          </a:stretch>
        </p:blipFill>
        <p:spPr bwMode="auto">
          <a:xfrm>
            <a:off x="2667000" y="4953000"/>
            <a:ext cx="52339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Line 6"/>
          <p:cNvSpPr>
            <a:spLocks noChangeShapeType="1"/>
          </p:cNvSpPr>
          <p:nvPr/>
        </p:nvSpPr>
        <p:spPr bwMode="auto">
          <a:xfrm flipH="1" flipV="1">
            <a:off x="5410200" y="3429000"/>
            <a:ext cx="0" cy="12954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p:txBody>
          <a:bodyPr/>
          <a:lstStyle/>
          <a:p>
            <a:pPr eaLnBrk="1" hangingPunct="1">
              <a:defRPr/>
            </a:pPr>
            <a:r>
              <a:rPr lang="en-US">
                <a:solidFill>
                  <a:schemeClr val="folHlink"/>
                </a:solidFill>
              </a:rPr>
              <a:t>Points to take home</a:t>
            </a:r>
          </a:p>
        </p:txBody>
      </p:sp>
      <p:sp>
        <p:nvSpPr>
          <p:cNvPr id="49155" name="Rectangle 3"/>
          <p:cNvSpPr>
            <a:spLocks noGrp="1" noChangeArrowheads="1"/>
          </p:cNvSpPr>
          <p:nvPr>
            <p:ph type="body" idx="4294967295"/>
          </p:nvPr>
        </p:nvSpPr>
        <p:spPr/>
        <p:txBody>
          <a:bodyPr/>
          <a:lstStyle/>
          <a:p>
            <a:pPr eaLnBrk="1" hangingPunct="1">
              <a:defRPr/>
            </a:pPr>
            <a:r>
              <a:rPr lang="en-US" dirty="0"/>
              <a:t>There are distinct advantages and disadvantages to plain x-rays, CT and MRI.</a:t>
            </a:r>
          </a:p>
          <a:p>
            <a:pPr eaLnBrk="1" hangingPunct="1">
              <a:defRPr/>
            </a:pPr>
            <a:r>
              <a:rPr lang="en-US" dirty="0"/>
              <a:t>Become familiar with terminology: epiphysis, </a:t>
            </a:r>
            <a:r>
              <a:rPr lang="en-US" dirty="0" err="1"/>
              <a:t>metaphysis</a:t>
            </a:r>
            <a:r>
              <a:rPr lang="en-US" dirty="0"/>
              <a:t>, </a:t>
            </a:r>
            <a:r>
              <a:rPr lang="en-US" dirty="0" err="1"/>
              <a:t>diaphysis</a:t>
            </a:r>
            <a:r>
              <a:rPr lang="en-US" dirty="0"/>
              <a:t>, cortex, </a:t>
            </a:r>
            <a:r>
              <a:rPr lang="en-US" dirty="0" err="1"/>
              <a:t>medullary</a:t>
            </a:r>
            <a:r>
              <a:rPr lang="en-US" dirty="0"/>
              <a:t> cavity</a:t>
            </a:r>
          </a:p>
          <a:p>
            <a:pPr eaLnBrk="1" hangingPunct="1">
              <a:defRPr/>
            </a:pPr>
            <a:r>
              <a:rPr lang="en-US" dirty="0"/>
              <a:t>Fracture description requires specific vocabulary</a:t>
            </a:r>
          </a:p>
          <a:p>
            <a:pPr eaLnBrk="1" hangingPunct="1">
              <a:buFont typeface="Wingdings" pitchFamily="2" charset="2"/>
              <a:buNone/>
              <a:defRPr/>
            </a:pPr>
            <a:endParaRPr lang="en-US" dirty="0">
              <a:solidFill>
                <a:schemeClr val="accent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1500174"/>
            <a:ext cx="7772400" cy="1470025"/>
          </a:xfrm>
        </p:spPr>
        <p:txBody>
          <a:bodyPr>
            <a:normAutofit fontScale="90000"/>
          </a:bodyPr>
          <a:lstStyle/>
          <a:p>
            <a:r>
              <a:rPr lang="en-US" dirty="0"/>
              <a:t>Radiologic diagnostics of skeletal system diseases (traumas, inflammatory diseases).</a:t>
            </a:r>
            <a:endParaRPr lang="uk-UA" dirty="0"/>
          </a:p>
        </p:txBody>
      </p:sp>
      <p:sp>
        <p:nvSpPr>
          <p:cNvPr id="3" name="Подзаголовок 2"/>
          <p:cNvSpPr>
            <a:spLocks noGrp="1"/>
          </p:cNvSpPr>
          <p:nvPr>
            <p:ph type="subTitle" idx="1"/>
          </p:nvPr>
        </p:nvSpPr>
        <p:spPr>
          <a:xfrm>
            <a:off x="642910" y="3886200"/>
            <a:ext cx="7643866" cy="2043130"/>
          </a:xfrm>
        </p:spPr>
        <p:txBody>
          <a:bodyPr>
            <a:normAutofit/>
          </a:bodyPr>
          <a:lstStyle/>
          <a:p>
            <a:pPr algn="l"/>
            <a:r>
              <a:rPr lang="en-US" dirty="0"/>
              <a:t>Lecturer: Mikhail </a:t>
            </a:r>
            <a:r>
              <a:rPr lang="en-US" dirty="0" err="1"/>
              <a:t>Liubchak</a:t>
            </a:r>
            <a:endParaRPr lang="en-US" dirty="0"/>
          </a:p>
          <a:p>
            <a:pPr algn="l"/>
            <a:r>
              <a:rPr lang="en-US" dirty="0"/>
              <a:t>Radiologist, </a:t>
            </a:r>
            <a:r>
              <a:rPr lang="en-US" dirty="0" err="1"/>
              <a:t>MSc</a:t>
            </a:r>
            <a:r>
              <a:rPr lang="en-US" dirty="0"/>
              <a:t>, EDIR</a:t>
            </a:r>
          </a:p>
          <a:p>
            <a:pPr algn="l"/>
            <a:r>
              <a:rPr lang="en-US" dirty="0"/>
              <a:t>Teaching assistant at the Department of Radiology at Odessa State Medical University</a:t>
            </a:r>
            <a:endParaRPr lang="uk-UA"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Current lecture sections</a:t>
            </a:r>
            <a:endParaRPr lang="uk-UA" dirty="0"/>
          </a:p>
        </p:txBody>
      </p:sp>
      <p:sp>
        <p:nvSpPr>
          <p:cNvPr id="3" name="Содержимое 2"/>
          <p:cNvSpPr>
            <a:spLocks noGrp="1"/>
          </p:cNvSpPr>
          <p:nvPr>
            <p:ph idx="1"/>
          </p:nvPr>
        </p:nvSpPr>
        <p:spPr/>
        <p:txBody>
          <a:bodyPr/>
          <a:lstStyle/>
          <a:p>
            <a:r>
              <a:rPr lang="en-US" dirty="0"/>
              <a:t>Skeletal trauma</a:t>
            </a:r>
          </a:p>
          <a:p>
            <a:r>
              <a:rPr lang="en-US" dirty="0"/>
              <a:t>Inflammatory conditions</a:t>
            </a:r>
          </a:p>
          <a:p>
            <a:endParaRPr lang="uk-UA"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142844" y="1928802"/>
            <a:ext cx="8543956" cy="4645734"/>
          </a:xfrm>
        </p:spPr>
        <p:txBody>
          <a:bodyPr>
            <a:normAutofit fontScale="92500" lnSpcReduction="20000"/>
          </a:bodyPr>
          <a:lstStyle/>
          <a:p>
            <a:r>
              <a:rPr lang="en-US" dirty="0"/>
              <a:t>The process of reading a bone radiograph should be an active one, looking at cortical margins and bone alignment and looking for typical fracture patterns. Therefore, the habit of looking for abnormalities is more valuable than a passive look at the x-ray.</a:t>
            </a:r>
          </a:p>
          <a:p>
            <a:r>
              <a:rPr lang="en-US" b="1" dirty="0"/>
              <a:t>Most radiographic exams are normal.</a:t>
            </a:r>
          </a:p>
          <a:p>
            <a:r>
              <a:rPr lang="en-US" dirty="0"/>
              <a:t>Soft tissue abnormalities are valuable indirect signs of injury which can lead to diagnosis when osseous injuries are not apparent, especially in the elbow. Look at the soft tissues!</a:t>
            </a:r>
          </a:p>
          <a:p>
            <a:r>
              <a:rPr lang="en-US" dirty="0"/>
              <a:t>At least two orthogonal projections of an injured area are required. Additional views should be pursued when there are uncertainties or in areas with complex anatomy.</a:t>
            </a:r>
          </a:p>
          <a:p>
            <a:endParaRPr lang="uk-UA"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normAutofit fontScale="77500" lnSpcReduction="20000"/>
          </a:bodyPr>
          <a:lstStyle/>
          <a:p>
            <a:r>
              <a:rPr lang="en-US" dirty="0"/>
              <a:t>The human skeleton contains 206 bones. All of these bones can be classified into five groups based on shape. Below are the definitions and a few examples of the five bone classifications.</a:t>
            </a:r>
          </a:p>
          <a:p>
            <a:r>
              <a:rPr lang="en-US" b="1" dirty="0"/>
              <a:t>Long bones</a:t>
            </a:r>
            <a:r>
              <a:rPr lang="en-US" dirty="0"/>
              <a:t> - bones of the extremities that have a length greater than the width (e.g., femur).</a:t>
            </a:r>
          </a:p>
          <a:p>
            <a:r>
              <a:rPr lang="en-US" b="1" dirty="0"/>
              <a:t>Short bones</a:t>
            </a:r>
            <a:r>
              <a:rPr lang="en-US" dirty="0"/>
              <a:t> - bones of the wrist, ankle and foot that are </a:t>
            </a:r>
            <a:r>
              <a:rPr lang="en-US" dirty="0" err="1"/>
              <a:t>cuboidal</a:t>
            </a:r>
            <a:r>
              <a:rPr lang="en-US" dirty="0"/>
              <a:t> in shape (e.g., carpals and </a:t>
            </a:r>
            <a:r>
              <a:rPr lang="en-US" dirty="0" err="1"/>
              <a:t>tarsals</a:t>
            </a:r>
            <a:r>
              <a:rPr lang="en-US" dirty="0"/>
              <a:t>).</a:t>
            </a:r>
          </a:p>
          <a:p>
            <a:r>
              <a:rPr lang="en-US" b="1" dirty="0"/>
              <a:t>Flat bones</a:t>
            </a:r>
            <a:r>
              <a:rPr lang="en-US" dirty="0"/>
              <a:t> - </a:t>
            </a:r>
            <a:r>
              <a:rPr lang="en-US" dirty="0" err="1"/>
              <a:t>diploic</a:t>
            </a:r>
            <a:r>
              <a:rPr lang="en-US" dirty="0"/>
              <a:t> bones of the vault of the skull (e.g., parietal and frontal) and the iliac bone.</a:t>
            </a:r>
          </a:p>
          <a:p>
            <a:r>
              <a:rPr lang="en-US" b="1" dirty="0" err="1"/>
              <a:t>Sesamoid</a:t>
            </a:r>
            <a:r>
              <a:rPr lang="en-US" b="1" dirty="0"/>
              <a:t> bones</a:t>
            </a:r>
            <a:r>
              <a:rPr lang="en-US" dirty="0"/>
              <a:t> - small, rounded bones located in tendons (e.g., </a:t>
            </a:r>
            <a:r>
              <a:rPr lang="en-US" dirty="0" err="1"/>
              <a:t>metatarsophalangeal</a:t>
            </a:r>
            <a:r>
              <a:rPr lang="en-US" dirty="0"/>
              <a:t> joint of the great toe).</a:t>
            </a:r>
          </a:p>
          <a:p>
            <a:r>
              <a:rPr lang="en-US" b="1" dirty="0"/>
              <a:t>Irregular bones</a:t>
            </a:r>
            <a:r>
              <a:rPr lang="en-US" dirty="0"/>
              <a:t> - as the name implies, these bones have irregular shapes (e.g., vertebrae, sacrum, coccyx).</a:t>
            </a:r>
          </a:p>
          <a:p>
            <a:endParaRPr lang="uk-UA"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a:p>
            <a:r>
              <a:rPr lang="en-US" dirty="0"/>
              <a:t>Long bones</a:t>
            </a:r>
            <a:endParaRPr lang="uk-UA"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pic>
        <p:nvPicPr>
          <p:cNvPr id="4" name="Рисунок 3" descr="longbone.jpg"/>
          <p:cNvPicPr>
            <a:picLocks noChangeAspect="1"/>
          </p:cNvPicPr>
          <p:nvPr/>
        </p:nvPicPr>
        <p:blipFill>
          <a:blip r:embed="rId2"/>
          <a:stretch>
            <a:fillRect/>
          </a:stretch>
        </p:blipFill>
        <p:spPr>
          <a:xfrm>
            <a:off x="4572000" y="1000108"/>
            <a:ext cx="4143404" cy="555629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 Patterns</a:t>
            </a:r>
            <a:endParaRPr lang="uk-UA" dirty="0"/>
          </a:p>
        </p:txBody>
      </p:sp>
      <p:pic>
        <p:nvPicPr>
          <p:cNvPr id="5" name="Рисунок 4" descr="fractures.jpg"/>
          <p:cNvPicPr>
            <a:picLocks noChangeAspect="1"/>
          </p:cNvPicPr>
          <p:nvPr/>
        </p:nvPicPr>
        <p:blipFill>
          <a:blip r:embed="rId2"/>
          <a:stretch>
            <a:fillRect/>
          </a:stretch>
        </p:blipFill>
        <p:spPr>
          <a:xfrm>
            <a:off x="214282" y="2357430"/>
            <a:ext cx="8734778" cy="4000528"/>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 Alignment</a:t>
            </a:r>
            <a:endParaRPr lang="uk-UA" dirty="0"/>
          </a:p>
        </p:txBody>
      </p:sp>
      <p:pic>
        <p:nvPicPr>
          <p:cNvPr id="4" name="Рисунок 3" descr="fracture.jpg"/>
          <p:cNvPicPr>
            <a:picLocks noChangeAspect="1"/>
          </p:cNvPicPr>
          <p:nvPr/>
        </p:nvPicPr>
        <p:blipFill>
          <a:blip r:embed="rId2"/>
          <a:stretch>
            <a:fillRect/>
          </a:stretch>
        </p:blipFill>
        <p:spPr>
          <a:xfrm>
            <a:off x="142844" y="2143116"/>
            <a:ext cx="8851444" cy="421484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Skeletal trauma. Pattern definitions</a:t>
            </a:r>
            <a:endParaRPr lang="uk-UA" dirty="0"/>
          </a:p>
        </p:txBody>
      </p:sp>
      <p:sp>
        <p:nvSpPr>
          <p:cNvPr id="3" name="Содержимое 2"/>
          <p:cNvSpPr>
            <a:spLocks noGrp="1"/>
          </p:cNvSpPr>
          <p:nvPr>
            <p:ph idx="1"/>
          </p:nvPr>
        </p:nvSpPr>
        <p:spPr>
          <a:xfrm>
            <a:off x="0" y="2249424"/>
            <a:ext cx="9144000" cy="4608576"/>
          </a:xfrm>
        </p:spPr>
        <p:txBody>
          <a:bodyPr>
            <a:normAutofit fontScale="62500" lnSpcReduction="20000"/>
          </a:bodyPr>
          <a:lstStyle/>
          <a:p>
            <a:r>
              <a:rPr lang="en-US" b="1" dirty="0"/>
              <a:t>Simple Transverse Fracture</a:t>
            </a:r>
            <a:r>
              <a:rPr lang="en-US" dirty="0"/>
              <a:t> - a fracture in which the fracture line is perpendicular to the long axis of the bone and that results in two fracture fragments.</a:t>
            </a:r>
          </a:p>
          <a:p>
            <a:r>
              <a:rPr lang="en-US" b="1" dirty="0"/>
              <a:t>Oblique Fracture</a:t>
            </a:r>
            <a:r>
              <a:rPr lang="en-US" dirty="0"/>
              <a:t> - a fracture in which the fracture line is at an oblique angle to the long axis of the bone.</a:t>
            </a:r>
          </a:p>
          <a:p>
            <a:r>
              <a:rPr lang="en-US" b="1" dirty="0"/>
              <a:t>Spiral Fracture</a:t>
            </a:r>
            <a:r>
              <a:rPr lang="en-US" dirty="0"/>
              <a:t> - a severe form of oblique fracture in which the fracture plane rotates along the long axis of the bone. These fractures occur secondary to rotational force.</a:t>
            </a:r>
          </a:p>
          <a:p>
            <a:r>
              <a:rPr lang="en-US" b="1" dirty="0"/>
              <a:t>Longitudinal Fracture</a:t>
            </a:r>
            <a:r>
              <a:rPr lang="en-US" dirty="0"/>
              <a:t> - a fracture in which the fracture line runs nearly parallel to the long axis of the bone. A longitudinal fracture can be considered a long oblique fracture.</a:t>
            </a:r>
          </a:p>
          <a:p>
            <a:r>
              <a:rPr lang="en-US" b="1" dirty="0"/>
              <a:t>Comminuted Fracture</a:t>
            </a:r>
            <a:r>
              <a:rPr lang="en-US" dirty="0"/>
              <a:t> - a fracture that results in more than two fracture fragments.</a:t>
            </a:r>
          </a:p>
          <a:p>
            <a:r>
              <a:rPr lang="en-US" b="1" dirty="0"/>
              <a:t>Impacted Fracture</a:t>
            </a:r>
            <a:r>
              <a:rPr lang="en-US" dirty="0"/>
              <a:t> - a fracture in which the end of the bone is driven into the contiguous </a:t>
            </a:r>
            <a:r>
              <a:rPr lang="en-US" dirty="0" err="1"/>
              <a:t>metaphyseal</a:t>
            </a:r>
            <a:r>
              <a:rPr lang="en-US" dirty="0"/>
              <a:t> region without displacement. This type of fracture occurs secondary to axial or compressive force.</a:t>
            </a:r>
          </a:p>
          <a:p>
            <a:r>
              <a:rPr lang="en-US" b="1" dirty="0"/>
              <a:t>Depressed Fracture</a:t>
            </a:r>
            <a:r>
              <a:rPr lang="en-US" dirty="0"/>
              <a:t> - a form of an impacted fracture that involves the </a:t>
            </a:r>
            <a:r>
              <a:rPr lang="en-US" dirty="0" err="1"/>
              <a:t>articular</a:t>
            </a:r>
            <a:r>
              <a:rPr lang="en-US" dirty="0"/>
              <a:t> surface of a bone and results in joint incongruity.</a:t>
            </a:r>
          </a:p>
          <a:p>
            <a:r>
              <a:rPr lang="en-US" b="1" dirty="0"/>
              <a:t>Avulsion Fracture</a:t>
            </a:r>
            <a:r>
              <a:rPr lang="en-US" dirty="0"/>
              <a:t> - (not pictured above) a fracture in which the tendon is pulled away from the bone, carrying a bone fragment with it</a:t>
            </a:r>
          </a:p>
          <a:p>
            <a:endParaRPr lang="en-US" dirty="0"/>
          </a:p>
          <a:p>
            <a:endParaRPr lang="uk-UA"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Skeletal trauma. Types of alignment that result from the fracture patterns</a:t>
            </a:r>
            <a:endParaRPr lang="uk-UA" dirty="0"/>
          </a:p>
        </p:txBody>
      </p:sp>
      <p:sp>
        <p:nvSpPr>
          <p:cNvPr id="3" name="Содержимое 2"/>
          <p:cNvSpPr>
            <a:spLocks noGrp="1"/>
          </p:cNvSpPr>
          <p:nvPr>
            <p:ph idx="1"/>
          </p:nvPr>
        </p:nvSpPr>
        <p:spPr/>
        <p:txBody>
          <a:bodyPr>
            <a:normAutofit fontScale="70000" lnSpcReduction="20000"/>
          </a:bodyPr>
          <a:lstStyle/>
          <a:p>
            <a:r>
              <a:rPr lang="en-US" b="1" dirty="0" err="1"/>
              <a:t>Varus</a:t>
            </a:r>
            <a:r>
              <a:rPr lang="en-US" b="1" dirty="0"/>
              <a:t> </a:t>
            </a:r>
            <a:r>
              <a:rPr lang="en-US" b="1" dirty="0" err="1"/>
              <a:t>vs</a:t>
            </a:r>
            <a:r>
              <a:rPr lang="en-US" b="1" dirty="0"/>
              <a:t> </a:t>
            </a:r>
            <a:r>
              <a:rPr lang="en-US" b="1" dirty="0" err="1"/>
              <a:t>Valgus</a:t>
            </a:r>
            <a:r>
              <a:rPr lang="en-US" dirty="0"/>
              <a:t> - </a:t>
            </a:r>
            <a:r>
              <a:rPr lang="en-US" dirty="0" err="1"/>
              <a:t>varus</a:t>
            </a:r>
            <a:r>
              <a:rPr lang="en-US" dirty="0"/>
              <a:t> and </a:t>
            </a:r>
            <a:r>
              <a:rPr lang="en-US" dirty="0" err="1"/>
              <a:t>valgus</a:t>
            </a:r>
            <a:r>
              <a:rPr lang="en-US" dirty="0"/>
              <a:t> deformities are both angulations, which are described according to the direction of the apex or the direction in which the distal fragment is angled. In </a:t>
            </a:r>
            <a:r>
              <a:rPr lang="en-US" dirty="0" err="1"/>
              <a:t>varus</a:t>
            </a:r>
            <a:r>
              <a:rPr lang="en-US" dirty="0"/>
              <a:t> deformity, there is apex </a:t>
            </a:r>
            <a:r>
              <a:rPr lang="en-US" dirty="0" err="1"/>
              <a:t>angulation</a:t>
            </a:r>
            <a:r>
              <a:rPr lang="en-US" dirty="0"/>
              <a:t> away from the midline and the distal structure moves medially (i.e., </a:t>
            </a:r>
            <a:r>
              <a:rPr lang="en-US" dirty="0" err="1"/>
              <a:t>bowleggedness</a:t>
            </a:r>
            <a:r>
              <a:rPr lang="en-US" dirty="0"/>
              <a:t>). In </a:t>
            </a:r>
            <a:r>
              <a:rPr lang="en-US" dirty="0" err="1"/>
              <a:t>valgus</a:t>
            </a:r>
            <a:r>
              <a:rPr lang="en-US" dirty="0"/>
              <a:t> deformity, there is apex </a:t>
            </a:r>
            <a:r>
              <a:rPr lang="en-US" dirty="0" err="1"/>
              <a:t>angulation</a:t>
            </a:r>
            <a:r>
              <a:rPr lang="en-US" dirty="0"/>
              <a:t> toward the midline and the distal structure moves laterally (i.e., knock-kneed).</a:t>
            </a:r>
          </a:p>
          <a:p>
            <a:r>
              <a:rPr lang="en-US" b="1" dirty="0"/>
              <a:t>Internal </a:t>
            </a:r>
            <a:r>
              <a:rPr lang="en-US" b="1" dirty="0" err="1"/>
              <a:t>vs</a:t>
            </a:r>
            <a:r>
              <a:rPr lang="en-US" b="1" dirty="0"/>
              <a:t> External Rotation</a:t>
            </a:r>
            <a:r>
              <a:rPr lang="en-US" dirty="0"/>
              <a:t> - rotation is described according to the direction of movement of the distal fragment.</a:t>
            </a:r>
          </a:p>
          <a:p>
            <a:r>
              <a:rPr lang="en-US" b="1" dirty="0"/>
              <a:t>Bayonet Apposition</a:t>
            </a:r>
            <a:r>
              <a:rPr lang="en-US" dirty="0"/>
              <a:t> - overlap of fracture fragments.</a:t>
            </a:r>
          </a:p>
          <a:p>
            <a:r>
              <a:rPr lang="en-US" b="1" dirty="0"/>
              <a:t>Distraction</a:t>
            </a:r>
            <a:r>
              <a:rPr lang="en-US" dirty="0"/>
              <a:t> - longitudinal separation of fracture fragments.</a:t>
            </a:r>
          </a:p>
          <a:p>
            <a:r>
              <a:rPr lang="en-US" b="1" dirty="0"/>
              <a:t>Medial </a:t>
            </a:r>
            <a:r>
              <a:rPr lang="en-US" b="1" dirty="0" err="1"/>
              <a:t>vs</a:t>
            </a:r>
            <a:r>
              <a:rPr lang="en-US" b="1" dirty="0"/>
              <a:t> Lateral Displacement</a:t>
            </a:r>
            <a:r>
              <a:rPr lang="en-US" dirty="0"/>
              <a:t> - occurs when the cortices are out of alignment. Displacements are described according to the direction of movement of the distal fragment relative to the proximal fragment.</a:t>
            </a:r>
          </a:p>
          <a:p>
            <a:endParaRPr lang="uk-UA"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r>
              <a:rPr lang="en-US" dirty="0"/>
              <a:t>When describing a fracture, one should describe the location, pattern and alignment. </a:t>
            </a:r>
          </a:p>
          <a:p>
            <a:r>
              <a:rPr lang="en-US" b="1" dirty="0"/>
              <a:t>Remember(!), the alignment is described for the distal fragment relative to the proximal, with the patient in anatomical position.</a:t>
            </a:r>
            <a:endParaRPr lang="uk-UA"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Examples</a:t>
            </a:r>
            <a:endParaRPr lang="uk-UA" dirty="0"/>
          </a:p>
        </p:txBody>
      </p:sp>
      <p:pic>
        <p:nvPicPr>
          <p:cNvPr id="4" name="Содержимое 3" descr="6d91c93a6a565320a67ff78ad8b240_jumbo.JPEG"/>
          <p:cNvPicPr>
            <a:picLocks noGrp="1" noChangeAspect="1"/>
          </p:cNvPicPr>
          <p:nvPr>
            <p:ph idx="1"/>
          </p:nvPr>
        </p:nvPicPr>
        <p:blipFill>
          <a:blip r:embed="rId2"/>
          <a:stretch>
            <a:fillRect/>
          </a:stretch>
        </p:blipFill>
        <p:spPr>
          <a:xfrm>
            <a:off x="0" y="2143116"/>
            <a:ext cx="4714884" cy="4714884"/>
          </a:xfrm>
        </p:spPr>
      </p:pic>
      <p:pic>
        <p:nvPicPr>
          <p:cNvPr id="5" name="Рисунок 4" descr="type 4 femur fracture radiograph.jpg"/>
          <p:cNvPicPr>
            <a:picLocks noChangeAspect="1"/>
          </p:cNvPicPr>
          <p:nvPr/>
        </p:nvPicPr>
        <p:blipFill>
          <a:blip r:embed="rId3"/>
          <a:stretch>
            <a:fillRect/>
          </a:stretch>
        </p:blipFill>
        <p:spPr>
          <a:xfrm>
            <a:off x="4714876" y="428604"/>
            <a:ext cx="4429124" cy="6429396"/>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a:p>
            <a:r>
              <a:rPr lang="en-US" dirty="0"/>
              <a:t>Short bones</a:t>
            </a:r>
            <a:endParaRPr lang="uk-UA"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p:txBody>
      </p:sp>
      <p:pic>
        <p:nvPicPr>
          <p:cNvPr id="4" name="Рисунок 3" descr="normal_wrist_ap_lat_labelled.gif"/>
          <p:cNvPicPr>
            <a:picLocks noChangeAspect="1"/>
          </p:cNvPicPr>
          <p:nvPr/>
        </p:nvPicPr>
        <p:blipFill>
          <a:blip r:embed="rId2"/>
          <a:stretch>
            <a:fillRect/>
          </a:stretch>
        </p:blipFill>
        <p:spPr>
          <a:xfrm>
            <a:off x="214281" y="2357430"/>
            <a:ext cx="8786293" cy="4357718"/>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p:txBody>
      </p:sp>
      <p:pic>
        <p:nvPicPr>
          <p:cNvPr id="5" name="Рисунок 4" descr="normal_wrist_series (1).jpg"/>
          <p:cNvPicPr>
            <a:picLocks noChangeAspect="1"/>
          </p:cNvPicPr>
          <p:nvPr/>
        </p:nvPicPr>
        <p:blipFill>
          <a:blip r:embed="rId2"/>
          <a:stretch>
            <a:fillRect/>
          </a:stretch>
        </p:blipFill>
        <p:spPr>
          <a:xfrm>
            <a:off x="4286248" y="428603"/>
            <a:ext cx="4857752" cy="6472247"/>
          </a:xfrm>
          <a:prstGeom prst="rect">
            <a:avLst/>
          </a:prstGeom>
        </p:spPr>
      </p:pic>
      <p:pic>
        <p:nvPicPr>
          <p:cNvPr id="6" name="Рисунок 5" descr="hand.jpg"/>
          <p:cNvPicPr>
            <a:picLocks noChangeAspect="1"/>
          </p:cNvPicPr>
          <p:nvPr/>
        </p:nvPicPr>
        <p:blipFill>
          <a:blip r:embed="rId3"/>
          <a:stretch>
            <a:fillRect/>
          </a:stretch>
        </p:blipFill>
        <p:spPr>
          <a:xfrm>
            <a:off x="0" y="2743200"/>
            <a:ext cx="4286248" cy="411480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1785926"/>
            <a:ext cx="8229600" cy="5072074"/>
          </a:xfrm>
        </p:spPr>
        <p:txBody>
          <a:bodyPr>
            <a:normAutofit fontScale="85000" lnSpcReduction="20000"/>
          </a:bodyPr>
          <a:lstStyle/>
          <a:p>
            <a:endParaRPr lang="en-US" dirty="0"/>
          </a:p>
          <a:p>
            <a:r>
              <a:rPr lang="en-US" dirty="0"/>
              <a:t>Wrist and hand represent two distinct anatomical sites and clinical suspicion should direct which exam is appropriate. </a:t>
            </a:r>
          </a:p>
          <a:p>
            <a:r>
              <a:rPr lang="en-US" dirty="0"/>
              <a:t>One exam is not an adequate substitute for the other.</a:t>
            </a:r>
          </a:p>
          <a:p>
            <a:r>
              <a:rPr lang="en-US" dirty="0"/>
              <a:t> If clinical exam cannot elucidate where the exact site of the injury is, both regions should be evaluated.</a:t>
            </a:r>
          </a:p>
          <a:p>
            <a:r>
              <a:rPr lang="en-US" dirty="0"/>
              <a:t>Fractures of metacarpals and phalanges occur 20 times more frequently than fractures and dislocations of carpal bones.</a:t>
            </a:r>
          </a:p>
          <a:p>
            <a:r>
              <a:rPr lang="en-US" dirty="0"/>
              <a:t>Evaluation of the elbow is not necessary for a patient with suspected distal forearm injuries if an adequate physical exam does not reveal symptoms at the elbow.</a:t>
            </a:r>
          </a:p>
          <a:p>
            <a:r>
              <a:rPr lang="en-US" dirty="0"/>
              <a:t> This, however, may not be so in a patient with distracting injuries or who is unresponsive or incommunicative.</a:t>
            </a:r>
            <a:endParaRPr lang="uk-UA" dirty="0"/>
          </a:p>
        </p:txBody>
      </p:sp>
    </p:spTree>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4257676" cy="4325112"/>
          </a:xfrm>
        </p:spPr>
        <p:txBody>
          <a:bodyPr/>
          <a:lstStyle/>
          <a:p>
            <a:r>
              <a:rPr lang="en-US" dirty="0"/>
              <a:t>Boxer's Fracture</a:t>
            </a:r>
            <a:br>
              <a:rPr lang="en-US" dirty="0"/>
            </a:br>
            <a:r>
              <a:rPr lang="en-US" dirty="0"/>
              <a:t>Occurs during a punch with a closed fist.</a:t>
            </a:r>
          </a:p>
          <a:p>
            <a:r>
              <a:rPr lang="en-US" dirty="0"/>
              <a:t>Usually involves the fifth metacarpal, but the fourth metacarpal may also be involved</a:t>
            </a:r>
          </a:p>
          <a:p>
            <a:endParaRPr lang="en-US" dirty="0"/>
          </a:p>
        </p:txBody>
      </p:sp>
      <p:pic>
        <p:nvPicPr>
          <p:cNvPr id="4" name="Рисунок 3" descr="BoxerFx_1.gif"/>
          <p:cNvPicPr>
            <a:picLocks noChangeAspect="1"/>
          </p:cNvPicPr>
          <p:nvPr/>
        </p:nvPicPr>
        <p:blipFill>
          <a:blip r:embed="rId2"/>
          <a:stretch>
            <a:fillRect/>
          </a:stretch>
        </p:blipFill>
        <p:spPr>
          <a:xfrm>
            <a:off x="4714876" y="1142984"/>
            <a:ext cx="4119568" cy="5155345"/>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3971924" cy="4325112"/>
          </a:xfrm>
        </p:spPr>
        <p:txBody>
          <a:bodyPr>
            <a:normAutofit fontScale="85000" lnSpcReduction="20000"/>
          </a:bodyPr>
          <a:lstStyle/>
          <a:p>
            <a:r>
              <a:rPr lang="en-US" dirty="0"/>
              <a:t>Bennett Fracture </a:t>
            </a:r>
            <a:br>
              <a:rPr lang="en-US" dirty="0"/>
            </a:br>
            <a:r>
              <a:rPr lang="en-US" dirty="0"/>
              <a:t>An intra-</a:t>
            </a:r>
            <a:r>
              <a:rPr lang="en-US" dirty="0" err="1"/>
              <a:t>articular</a:t>
            </a:r>
            <a:r>
              <a:rPr lang="en-US" dirty="0"/>
              <a:t> fracture-dislocation of the base of the first metacarpal .</a:t>
            </a:r>
          </a:p>
          <a:p>
            <a:r>
              <a:rPr lang="en-US" dirty="0"/>
              <a:t>The most common mechanism of fracture is axial loading of the first metacarpal (i.e., during a fist fight).</a:t>
            </a:r>
          </a:p>
          <a:p>
            <a:r>
              <a:rPr lang="en-US" dirty="0"/>
              <a:t>Dorsal </a:t>
            </a:r>
            <a:r>
              <a:rPr lang="en-US" dirty="0" err="1"/>
              <a:t>subluxation</a:t>
            </a:r>
            <a:r>
              <a:rPr lang="en-US" dirty="0"/>
              <a:t> is the most common dislocation.</a:t>
            </a:r>
          </a:p>
        </p:txBody>
      </p:sp>
      <p:pic>
        <p:nvPicPr>
          <p:cNvPr id="4" name="Рисунок 3" descr="BennettFx_1.jpg"/>
          <p:cNvPicPr>
            <a:picLocks noChangeAspect="1"/>
          </p:cNvPicPr>
          <p:nvPr/>
        </p:nvPicPr>
        <p:blipFill>
          <a:blip r:embed="rId2"/>
          <a:stretch>
            <a:fillRect/>
          </a:stretch>
        </p:blipFill>
        <p:spPr>
          <a:xfrm>
            <a:off x="4357686" y="1214422"/>
            <a:ext cx="4829209" cy="564357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pic>
        <p:nvPicPr>
          <p:cNvPr id="5" name="Содержимое 4" descr="BennettFx_2.jpg"/>
          <p:cNvPicPr>
            <a:picLocks noGrp="1" noChangeAspect="1"/>
          </p:cNvPicPr>
          <p:nvPr>
            <p:ph idx="1"/>
          </p:nvPr>
        </p:nvPicPr>
        <p:blipFill>
          <a:blip r:embed="rId2"/>
          <a:stretch>
            <a:fillRect/>
          </a:stretch>
        </p:blipFill>
        <p:spPr>
          <a:xfrm>
            <a:off x="4500562" y="642918"/>
            <a:ext cx="4286280" cy="6246966"/>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0" y="2285992"/>
            <a:ext cx="3571868" cy="4325112"/>
          </a:xfrm>
        </p:spPr>
        <p:txBody>
          <a:bodyPr>
            <a:normAutofit fontScale="77500" lnSpcReduction="20000"/>
          </a:bodyPr>
          <a:lstStyle/>
          <a:p>
            <a:r>
              <a:rPr lang="en-US" dirty="0"/>
              <a:t>The </a:t>
            </a:r>
            <a:r>
              <a:rPr lang="en-US" dirty="0" err="1"/>
              <a:t>triquetrum</a:t>
            </a:r>
            <a:r>
              <a:rPr lang="en-US" dirty="0"/>
              <a:t> is the second most commonly fractured carpal (</a:t>
            </a:r>
            <a:r>
              <a:rPr lang="en-US" dirty="0" err="1"/>
              <a:t>scaphoid</a:t>
            </a:r>
            <a:r>
              <a:rPr lang="en-US" dirty="0"/>
              <a:t> is first).</a:t>
            </a:r>
          </a:p>
          <a:p>
            <a:r>
              <a:rPr lang="en-US" dirty="0"/>
              <a:t>Fractures are usually avulsions from the dorsal surface.</a:t>
            </a:r>
          </a:p>
          <a:p>
            <a:r>
              <a:rPr lang="en-US" dirty="0"/>
              <a:t>A lateral view of the hand is typically required for diagnosis.</a:t>
            </a:r>
          </a:p>
          <a:p>
            <a:r>
              <a:rPr lang="en-US" dirty="0"/>
              <a:t>Soft tissue abnormalities of the dorsum of the wrist can aid in diagnosis.</a:t>
            </a:r>
          </a:p>
          <a:p>
            <a:endParaRPr lang="en-US" b="1" dirty="0"/>
          </a:p>
        </p:txBody>
      </p:sp>
      <p:pic>
        <p:nvPicPr>
          <p:cNvPr id="4" name="Рисунок 3" descr="TriquetralFx_lab.jpg"/>
          <p:cNvPicPr>
            <a:picLocks noChangeAspect="1"/>
          </p:cNvPicPr>
          <p:nvPr/>
        </p:nvPicPr>
        <p:blipFill>
          <a:blip r:embed="rId2"/>
          <a:stretch>
            <a:fillRect/>
          </a:stretch>
        </p:blipFill>
        <p:spPr>
          <a:xfrm>
            <a:off x="3541718" y="2071678"/>
            <a:ext cx="5602282" cy="4214842"/>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0" y="2249424"/>
            <a:ext cx="4572000" cy="4608576"/>
          </a:xfrm>
        </p:spPr>
        <p:txBody>
          <a:bodyPr>
            <a:normAutofit fontScale="70000" lnSpcReduction="20000"/>
          </a:bodyPr>
          <a:lstStyle/>
          <a:p>
            <a:r>
              <a:rPr lang="en-US" dirty="0" err="1"/>
              <a:t>Perilunate</a:t>
            </a:r>
            <a:r>
              <a:rPr lang="en-US" dirty="0"/>
              <a:t> Dislocation</a:t>
            </a:r>
            <a:br>
              <a:rPr lang="en-US" dirty="0"/>
            </a:br>
            <a:br>
              <a:rPr lang="en-US" dirty="0"/>
            </a:br>
            <a:r>
              <a:rPr lang="en-US" dirty="0" err="1"/>
              <a:t>Perilunate</a:t>
            </a:r>
            <a:r>
              <a:rPr lang="en-US" dirty="0"/>
              <a:t> fracture-dislocations occur two to three times more frequently than </a:t>
            </a:r>
            <a:r>
              <a:rPr lang="en-US" dirty="0" err="1"/>
              <a:t>lunate</a:t>
            </a:r>
            <a:r>
              <a:rPr lang="en-US" dirty="0"/>
              <a:t> dislocations.</a:t>
            </a:r>
          </a:p>
          <a:p>
            <a:r>
              <a:rPr lang="en-US" dirty="0"/>
              <a:t>The lateral view shows the </a:t>
            </a:r>
            <a:r>
              <a:rPr lang="en-US" dirty="0" err="1"/>
              <a:t>lunate</a:t>
            </a:r>
            <a:r>
              <a:rPr lang="en-US" dirty="0"/>
              <a:t> in proper alignment with the radius. The </a:t>
            </a:r>
            <a:r>
              <a:rPr lang="en-US" dirty="0" err="1"/>
              <a:t>capitate</a:t>
            </a:r>
            <a:r>
              <a:rPr lang="en-US" dirty="0"/>
              <a:t> is dislocated.</a:t>
            </a:r>
          </a:p>
          <a:p>
            <a:r>
              <a:rPr lang="en-US" dirty="0"/>
              <a:t>Three quarters of all </a:t>
            </a:r>
            <a:r>
              <a:rPr lang="en-US" dirty="0" err="1"/>
              <a:t>perilunate</a:t>
            </a:r>
            <a:r>
              <a:rPr lang="en-US" dirty="0"/>
              <a:t> dislocations are associated with a </a:t>
            </a:r>
            <a:r>
              <a:rPr lang="en-US" dirty="0" err="1"/>
              <a:t>scaphoid</a:t>
            </a:r>
            <a:r>
              <a:rPr lang="en-US" dirty="0"/>
              <a:t> fracture.</a:t>
            </a:r>
          </a:p>
          <a:p>
            <a:r>
              <a:rPr lang="en-US" dirty="0"/>
              <a:t>AP view often reveals "crowded carpals" in which the proximal and distal rows of carpals are overlapped.</a:t>
            </a:r>
          </a:p>
        </p:txBody>
      </p:sp>
      <p:pic>
        <p:nvPicPr>
          <p:cNvPr id="4" name="Рисунок 3" descr="PerilunateDislocation_1.jpg"/>
          <p:cNvPicPr>
            <a:picLocks noChangeAspect="1"/>
          </p:cNvPicPr>
          <p:nvPr/>
        </p:nvPicPr>
        <p:blipFill>
          <a:blip r:embed="rId2"/>
          <a:stretch>
            <a:fillRect/>
          </a:stretch>
        </p:blipFill>
        <p:spPr>
          <a:xfrm>
            <a:off x="4500562" y="1571612"/>
            <a:ext cx="2214578" cy="4929222"/>
          </a:xfrm>
          <a:prstGeom prst="rect">
            <a:avLst/>
          </a:prstGeom>
        </p:spPr>
      </p:pic>
      <p:pic>
        <p:nvPicPr>
          <p:cNvPr id="5" name="Рисунок 4" descr="PerilunateDislocation_1_lab.jpg"/>
          <p:cNvPicPr>
            <a:picLocks noChangeAspect="1"/>
          </p:cNvPicPr>
          <p:nvPr/>
        </p:nvPicPr>
        <p:blipFill>
          <a:blip r:embed="rId3"/>
          <a:stretch>
            <a:fillRect/>
          </a:stretch>
        </p:blipFill>
        <p:spPr>
          <a:xfrm>
            <a:off x="6715140" y="1571612"/>
            <a:ext cx="2214578" cy="4929222"/>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0" y="2249424"/>
            <a:ext cx="4286248" cy="4608576"/>
          </a:xfrm>
        </p:spPr>
        <p:txBody>
          <a:bodyPr>
            <a:normAutofit fontScale="77500" lnSpcReduction="20000"/>
          </a:bodyPr>
          <a:lstStyle/>
          <a:p>
            <a:r>
              <a:rPr lang="en-US" dirty="0" err="1"/>
              <a:t>Scaphoid</a:t>
            </a:r>
            <a:r>
              <a:rPr lang="en-US" dirty="0"/>
              <a:t> Fracture </a:t>
            </a:r>
            <a:br>
              <a:rPr lang="en-US" dirty="0"/>
            </a:br>
            <a:br>
              <a:rPr lang="en-US" dirty="0"/>
            </a:br>
            <a:r>
              <a:rPr lang="en-US" dirty="0"/>
              <a:t>Most commonly fractured carpal.</a:t>
            </a:r>
          </a:p>
          <a:p>
            <a:r>
              <a:rPr lang="en-US" dirty="0"/>
              <a:t>Rarely occurs in pediatric patients.</a:t>
            </a:r>
          </a:p>
          <a:p>
            <a:r>
              <a:rPr lang="en-US" dirty="0"/>
              <a:t>Occurs during extreme </a:t>
            </a:r>
            <a:r>
              <a:rPr lang="en-US" dirty="0" err="1"/>
              <a:t>dorsiflexion</a:t>
            </a:r>
            <a:r>
              <a:rPr lang="en-US" dirty="0"/>
              <a:t> of the wrist (i.e., a fall on the hands) or extreme </a:t>
            </a:r>
            <a:r>
              <a:rPr lang="en-US" dirty="0" err="1"/>
              <a:t>ulnar</a:t>
            </a:r>
            <a:r>
              <a:rPr lang="en-US" dirty="0"/>
              <a:t> deviation.</a:t>
            </a:r>
          </a:p>
          <a:p>
            <a:r>
              <a:rPr lang="en-US" dirty="0"/>
              <a:t>If this fracture is missed, necrosis of the proximal pole may occur due to disruption of the blood supply, that, in many patients is provided only through the distal pole.</a:t>
            </a:r>
          </a:p>
        </p:txBody>
      </p:sp>
      <p:pic>
        <p:nvPicPr>
          <p:cNvPr id="4" name="Рисунок 3" descr="OldScaphoidFx_1.jpg"/>
          <p:cNvPicPr>
            <a:picLocks noChangeAspect="1"/>
          </p:cNvPicPr>
          <p:nvPr/>
        </p:nvPicPr>
        <p:blipFill>
          <a:blip r:embed="rId2"/>
          <a:stretch>
            <a:fillRect/>
          </a:stretch>
        </p:blipFill>
        <p:spPr>
          <a:xfrm>
            <a:off x="4714875" y="1428736"/>
            <a:ext cx="4450599" cy="5429264"/>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4043362" cy="4325112"/>
          </a:xfrm>
        </p:spPr>
        <p:txBody>
          <a:bodyPr>
            <a:normAutofit fontScale="77500" lnSpcReduction="20000"/>
          </a:bodyPr>
          <a:lstStyle/>
          <a:p>
            <a:r>
              <a:rPr lang="en-US" dirty="0" err="1"/>
              <a:t>Colles</a:t>
            </a:r>
            <a:r>
              <a:rPr lang="en-US" dirty="0"/>
              <a:t> Fracture </a:t>
            </a:r>
            <a:br>
              <a:rPr lang="en-US" dirty="0"/>
            </a:br>
            <a:br>
              <a:rPr lang="en-US" dirty="0"/>
            </a:br>
            <a:r>
              <a:rPr lang="en-US" dirty="0"/>
              <a:t>A distal radius fracture with </a:t>
            </a:r>
            <a:r>
              <a:rPr lang="en-US" dirty="0" err="1"/>
              <a:t>volar</a:t>
            </a:r>
            <a:r>
              <a:rPr lang="en-US" dirty="0"/>
              <a:t> apex </a:t>
            </a:r>
            <a:r>
              <a:rPr lang="en-US" dirty="0" err="1"/>
              <a:t>angulation</a:t>
            </a:r>
            <a:r>
              <a:rPr lang="en-US" dirty="0"/>
              <a:t> and dorsal displacement of the fracture fragment.</a:t>
            </a:r>
          </a:p>
          <a:p>
            <a:r>
              <a:rPr lang="en-US" dirty="0"/>
              <a:t>Occurs when one falls on an outstretched hand with the wrist extended and forearm </a:t>
            </a:r>
            <a:r>
              <a:rPr lang="en-US" dirty="0" err="1"/>
              <a:t>pronated</a:t>
            </a:r>
            <a:r>
              <a:rPr lang="en-US" dirty="0"/>
              <a:t>.</a:t>
            </a:r>
          </a:p>
          <a:p>
            <a:r>
              <a:rPr lang="en-US" dirty="0"/>
              <a:t>50% are associated with an </a:t>
            </a:r>
            <a:r>
              <a:rPr lang="en-US" dirty="0" err="1"/>
              <a:t>ulnar</a:t>
            </a:r>
            <a:r>
              <a:rPr lang="en-US" dirty="0"/>
              <a:t> </a:t>
            </a:r>
            <a:r>
              <a:rPr lang="en-US" dirty="0" err="1"/>
              <a:t>styloid</a:t>
            </a:r>
            <a:r>
              <a:rPr lang="en-US" dirty="0"/>
              <a:t> fracture.</a:t>
            </a:r>
          </a:p>
          <a:p>
            <a:r>
              <a:rPr lang="en-US" dirty="0"/>
              <a:t>The most common group with this fracture are elderly women.</a:t>
            </a:r>
          </a:p>
        </p:txBody>
      </p:sp>
      <p:pic>
        <p:nvPicPr>
          <p:cNvPr id="4" name="Рисунок 3" descr="CollesFx_2.jpg"/>
          <p:cNvPicPr>
            <a:picLocks noChangeAspect="1"/>
          </p:cNvPicPr>
          <p:nvPr/>
        </p:nvPicPr>
        <p:blipFill>
          <a:blip r:embed="rId2"/>
          <a:stretch>
            <a:fillRect/>
          </a:stretch>
        </p:blipFill>
        <p:spPr>
          <a:xfrm>
            <a:off x="4572000" y="1785926"/>
            <a:ext cx="4572000" cy="4929222"/>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pic>
        <p:nvPicPr>
          <p:cNvPr id="5" name="Содержимое 4" descr="normal_foot.jpg"/>
          <p:cNvPicPr>
            <a:picLocks noGrp="1" noChangeAspect="1"/>
          </p:cNvPicPr>
          <p:nvPr>
            <p:ph idx="1"/>
          </p:nvPr>
        </p:nvPicPr>
        <p:blipFill>
          <a:blip r:embed="rId2"/>
          <a:stretch>
            <a:fillRect/>
          </a:stretch>
        </p:blipFill>
        <p:spPr>
          <a:xfrm>
            <a:off x="0" y="3556000"/>
            <a:ext cx="4714876" cy="3302000"/>
          </a:xfrm>
        </p:spPr>
      </p:pic>
      <p:pic>
        <p:nvPicPr>
          <p:cNvPr id="6" name="Рисунок 5" descr="normal_foot2.jpg"/>
          <p:cNvPicPr>
            <a:picLocks noChangeAspect="1"/>
          </p:cNvPicPr>
          <p:nvPr/>
        </p:nvPicPr>
        <p:blipFill>
          <a:blip r:embed="rId3"/>
          <a:stretch>
            <a:fillRect/>
          </a:stretch>
        </p:blipFill>
        <p:spPr>
          <a:xfrm>
            <a:off x="4572000" y="508000"/>
            <a:ext cx="4572000" cy="635000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normAutofit fontScale="92500" lnSpcReduction="10000"/>
          </a:bodyPr>
          <a:lstStyle/>
          <a:p>
            <a:r>
              <a:rPr lang="en-US" dirty="0"/>
              <a:t>Anatomically, the foot can be divided into three different regions: forefoot, </a:t>
            </a:r>
            <a:r>
              <a:rPr lang="en-US" dirty="0" err="1"/>
              <a:t>midfoot</a:t>
            </a:r>
            <a:r>
              <a:rPr lang="en-US" dirty="0"/>
              <a:t> and </a:t>
            </a:r>
            <a:r>
              <a:rPr lang="en-US" dirty="0" err="1"/>
              <a:t>hindfoot</a:t>
            </a:r>
            <a:r>
              <a:rPr lang="en-US" dirty="0"/>
              <a:t>. The seven tarsal bones of the foot are located within the </a:t>
            </a:r>
            <a:r>
              <a:rPr lang="en-US" dirty="0" err="1"/>
              <a:t>hindfoot</a:t>
            </a:r>
            <a:r>
              <a:rPr lang="en-US" dirty="0"/>
              <a:t> and </a:t>
            </a:r>
            <a:r>
              <a:rPr lang="en-US" dirty="0" err="1"/>
              <a:t>midfoot</a:t>
            </a:r>
            <a:r>
              <a:rPr lang="en-US" dirty="0"/>
              <a:t>, with the </a:t>
            </a:r>
            <a:r>
              <a:rPr lang="en-US" dirty="0" err="1"/>
              <a:t>hindfoot</a:t>
            </a:r>
            <a:r>
              <a:rPr lang="en-US" dirty="0"/>
              <a:t> containing the talus and </a:t>
            </a:r>
            <a:r>
              <a:rPr lang="en-US" dirty="0" err="1"/>
              <a:t>calcaneus</a:t>
            </a:r>
            <a:r>
              <a:rPr lang="en-US" dirty="0"/>
              <a:t>, and the </a:t>
            </a:r>
            <a:r>
              <a:rPr lang="en-US" dirty="0" err="1"/>
              <a:t>midfoot</a:t>
            </a:r>
            <a:r>
              <a:rPr lang="en-US" dirty="0"/>
              <a:t> consisting of the </a:t>
            </a:r>
            <a:r>
              <a:rPr lang="en-US" dirty="0" err="1"/>
              <a:t>navicular</a:t>
            </a:r>
            <a:r>
              <a:rPr lang="en-US" dirty="0"/>
              <a:t>, </a:t>
            </a:r>
            <a:r>
              <a:rPr lang="en-US" dirty="0" err="1"/>
              <a:t>cuboid</a:t>
            </a:r>
            <a:r>
              <a:rPr lang="en-US" dirty="0"/>
              <a:t>, and three cuneiforms. The forefoot contains the metatarsals and phalanges.</a:t>
            </a:r>
          </a:p>
          <a:p>
            <a:r>
              <a:rPr lang="en-US" dirty="0"/>
              <a:t>Standard radiographic examination includes AP, lateral and oblique films. Occasionally, a different tangential film may be required for diagnosis.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428604"/>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14422"/>
            <a:ext cx="5286380" cy="5643578"/>
          </a:xfrm>
        </p:spPr>
        <p:txBody>
          <a:bodyPr>
            <a:normAutofit fontScale="85000" lnSpcReduction="20000"/>
          </a:bodyPr>
          <a:lstStyle/>
          <a:p>
            <a:r>
              <a:rPr lang="en-US" dirty="0"/>
              <a:t>Jones Fracture</a:t>
            </a:r>
            <a:br>
              <a:rPr lang="en-US" dirty="0"/>
            </a:br>
            <a:br>
              <a:rPr lang="en-US" dirty="0"/>
            </a:br>
            <a:r>
              <a:rPr lang="en-US" dirty="0"/>
              <a:t>Fracture of the base of the fifth metatarsal, at least 1.5 cm. distal to the metatarsal </a:t>
            </a:r>
            <a:r>
              <a:rPr lang="en-US" dirty="0" err="1"/>
              <a:t>styloid</a:t>
            </a:r>
            <a:r>
              <a:rPr lang="en-US" dirty="0"/>
              <a:t>.</a:t>
            </a:r>
          </a:p>
          <a:p>
            <a:r>
              <a:rPr lang="en-US" dirty="0"/>
              <a:t>It can be confused with an </a:t>
            </a:r>
            <a:r>
              <a:rPr lang="en-US" dirty="0" err="1"/>
              <a:t>unfused</a:t>
            </a:r>
            <a:r>
              <a:rPr lang="en-US" dirty="0"/>
              <a:t> </a:t>
            </a:r>
            <a:r>
              <a:rPr lang="en-US" dirty="0" err="1"/>
              <a:t>apophysis</a:t>
            </a:r>
            <a:r>
              <a:rPr lang="en-US" dirty="0"/>
              <a:t> of the fifth metatarsal. However, the </a:t>
            </a:r>
            <a:r>
              <a:rPr lang="en-US" dirty="0" err="1"/>
              <a:t>apophysis</a:t>
            </a:r>
            <a:r>
              <a:rPr lang="en-US" dirty="0"/>
              <a:t> is usually aligned lengthwise, while the fracture is transverse to the bone .</a:t>
            </a:r>
          </a:p>
          <a:p>
            <a:r>
              <a:rPr lang="en-US" dirty="0"/>
              <a:t>It can also be confused with an avulsion fracture of the </a:t>
            </a:r>
            <a:r>
              <a:rPr lang="en-US" dirty="0" err="1"/>
              <a:t>styloid</a:t>
            </a:r>
            <a:r>
              <a:rPr lang="en-US" dirty="0"/>
              <a:t> due to contraction of the </a:t>
            </a:r>
            <a:r>
              <a:rPr lang="en-US" dirty="0" err="1"/>
              <a:t>peroneus</a:t>
            </a:r>
            <a:r>
              <a:rPr lang="en-US" dirty="0"/>
              <a:t> </a:t>
            </a:r>
            <a:r>
              <a:rPr lang="en-US" dirty="0" err="1"/>
              <a:t>brevis</a:t>
            </a:r>
            <a:r>
              <a:rPr lang="en-US" dirty="0"/>
              <a:t> muscle, usually occurring closer to the metatarsal </a:t>
            </a:r>
            <a:r>
              <a:rPr lang="en-US" dirty="0" err="1"/>
              <a:t>styloid</a:t>
            </a:r>
            <a:r>
              <a:rPr lang="en-US" dirty="0"/>
              <a:t>.</a:t>
            </a:r>
          </a:p>
          <a:p>
            <a:r>
              <a:rPr lang="en-US" dirty="0"/>
              <a:t>If a true Jones fracture is not immobilized, nonunion may be a complication.</a:t>
            </a:r>
          </a:p>
        </p:txBody>
      </p:sp>
      <p:pic>
        <p:nvPicPr>
          <p:cNvPr id="4" name="Рисунок 3" descr="JonesFx_5thMetatarsal_CuboidFx_2.jpg"/>
          <p:cNvPicPr>
            <a:picLocks noChangeAspect="1"/>
          </p:cNvPicPr>
          <p:nvPr/>
        </p:nvPicPr>
        <p:blipFill>
          <a:blip r:embed="rId2"/>
          <a:stretch>
            <a:fillRect/>
          </a:stretch>
        </p:blipFill>
        <p:spPr>
          <a:xfrm>
            <a:off x="5929322" y="508000"/>
            <a:ext cx="2786082" cy="63500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85860"/>
            <a:ext cx="4500562" cy="5572140"/>
          </a:xfrm>
        </p:spPr>
        <p:txBody>
          <a:bodyPr>
            <a:normAutofit fontScale="70000" lnSpcReduction="20000"/>
          </a:bodyPr>
          <a:lstStyle/>
          <a:p>
            <a:r>
              <a:rPr lang="en-US" dirty="0" err="1"/>
              <a:t>Lisfranc</a:t>
            </a:r>
            <a:r>
              <a:rPr lang="en-US" dirty="0"/>
              <a:t> Injury</a:t>
            </a:r>
            <a:br>
              <a:rPr lang="en-US" dirty="0"/>
            </a:br>
            <a:br>
              <a:rPr lang="en-US" dirty="0"/>
            </a:br>
            <a:r>
              <a:rPr lang="en-US" dirty="0"/>
              <a:t>A fracture and or dislocation at the </a:t>
            </a:r>
            <a:r>
              <a:rPr lang="en-US" dirty="0" err="1"/>
              <a:t>tarsometatarsal</a:t>
            </a:r>
            <a:r>
              <a:rPr lang="en-US" dirty="0"/>
              <a:t> joint.</a:t>
            </a:r>
          </a:p>
          <a:p>
            <a:r>
              <a:rPr lang="en-US" dirty="0"/>
              <a:t>It is named after a surgeon in Napoleon's cavalry who originally described them.</a:t>
            </a:r>
          </a:p>
          <a:p>
            <a:r>
              <a:rPr lang="en-US" dirty="0"/>
              <a:t>At that time, the most common mechanism of injury was getting a foot caught in a stirrup. Now, they are most often seen in patients after a motor vehicle accident and in mountain bikers who get their feet caught in the pedal clips.</a:t>
            </a:r>
          </a:p>
          <a:p>
            <a:r>
              <a:rPr lang="en-US" dirty="0"/>
              <a:t>The medial border of the second metatarsal is not aligned with the medial border of the second cuneiform. The dislocation is the main radiographic feature of a </a:t>
            </a:r>
            <a:r>
              <a:rPr lang="en-US" dirty="0" err="1"/>
              <a:t>Lisfranc</a:t>
            </a:r>
            <a:r>
              <a:rPr lang="en-US" dirty="0"/>
              <a:t> injury.</a:t>
            </a:r>
            <a:endParaRPr lang="uk-UA" dirty="0"/>
          </a:p>
        </p:txBody>
      </p:sp>
      <p:pic>
        <p:nvPicPr>
          <p:cNvPr id="4" name="Рисунок 3" descr="RightFoot_3.jpg"/>
          <p:cNvPicPr>
            <a:picLocks noChangeAspect="1"/>
          </p:cNvPicPr>
          <p:nvPr/>
        </p:nvPicPr>
        <p:blipFill>
          <a:blip r:embed="rId2"/>
          <a:stretch>
            <a:fillRect/>
          </a:stretch>
        </p:blipFill>
        <p:spPr>
          <a:xfrm>
            <a:off x="4286248" y="1428736"/>
            <a:ext cx="4857752" cy="500066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3114668" cy="4325112"/>
          </a:xfrm>
        </p:spPr>
        <p:txBody>
          <a:bodyPr>
            <a:normAutofit fontScale="92500" lnSpcReduction="20000"/>
          </a:bodyPr>
          <a:lstStyle/>
          <a:p>
            <a:r>
              <a:rPr lang="en-US" dirty="0"/>
              <a:t>Metatarsal Fracture</a:t>
            </a:r>
            <a:br>
              <a:rPr lang="en-US" dirty="0"/>
            </a:br>
            <a:br>
              <a:rPr lang="en-US" dirty="0"/>
            </a:br>
            <a:r>
              <a:rPr lang="en-US" dirty="0"/>
              <a:t>It is important to remember that a fracture may only be visible on one view. Therefore, a careful look at each metatarsal in each view is necessary.</a:t>
            </a:r>
          </a:p>
        </p:txBody>
      </p:sp>
      <p:pic>
        <p:nvPicPr>
          <p:cNvPr id="4" name="Рисунок 3" descr="metatarsalFx.jpg"/>
          <p:cNvPicPr>
            <a:picLocks noChangeAspect="1"/>
          </p:cNvPicPr>
          <p:nvPr/>
        </p:nvPicPr>
        <p:blipFill>
          <a:blip r:embed="rId2"/>
          <a:stretch>
            <a:fillRect/>
          </a:stretch>
        </p:blipFill>
        <p:spPr>
          <a:xfrm>
            <a:off x="4286248" y="1214423"/>
            <a:ext cx="4714908" cy="558477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229600" cy="1066800"/>
          </a:xfrm>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p:txBody>
      </p:sp>
      <p:pic>
        <p:nvPicPr>
          <p:cNvPr id="4" name="Рисунок 3" descr="nlknee1.jpg"/>
          <p:cNvPicPr>
            <a:picLocks noChangeAspect="1"/>
          </p:cNvPicPr>
          <p:nvPr/>
        </p:nvPicPr>
        <p:blipFill>
          <a:blip r:embed="rId2"/>
          <a:stretch>
            <a:fillRect/>
          </a:stretch>
        </p:blipFill>
        <p:spPr>
          <a:xfrm>
            <a:off x="1000100" y="1473200"/>
            <a:ext cx="7620000" cy="53848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normAutofit fontScale="92500" lnSpcReduction="20000"/>
          </a:bodyPr>
          <a:lstStyle/>
          <a:p>
            <a:r>
              <a:rPr lang="en-US" dirty="0"/>
              <a:t>The knee is the largest joint in the body and consists of three articulations: medial </a:t>
            </a:r>
            <a:r>
              <a:rPr lang="en-US" dirty="0" err="1"/>
              <a:t>tibiofemoral</a:t>
            </a:r>
            <a:r>
              <a:rPr lang="en-US" dirty="0"/>
              <a:t>, lateral </a:t>
            </a:r>
            <a:r>
              <a:rPr lang="en-US" dirty="0" err="1"/>
              <a:t>tibiofemoral</a:t>
            </a:r>
            <a:r>
              <a:rPr lang="en-US" dirty="0"/>
              <a:t> and </a:t>
            </a:r>
            <a:r>
              <a:rPr lang="en-US" dirty="0" err="1"/>
              <a:t>patellofemoral</a:t>
            </a:r>
            <a:r>
              <a:rPr lang="en-US" dirty="0"/>
              <a:t>.</a:t>
            </a:r>
          </a:p>
          <a:p>
            <a:r>
              <a:rPr lang="en-US" dirty="0"/>
              <a:t>The medial collateral ligament complex, lateral collateral ligament complex, anterior </a:t>
            </a:r>
            <a:r>
              <a:rPr lang="en-US" dirty="0" err="1"/>
              <a:t>cruciate</a:t>
            </a:r>
            <a:r>
              <a:rPr lang="en-US" dirty="0"/>
              <a:t> ligament and posterior </a:t>
            </a:r>
            <a:r>
              <a:rPr lang="en-US" dirty="0" err="1"/>
              <a:t>cruciate</a:t>
            </a:r>
            <a:r>
              <a:rPr lang="en-US" dirty="0"/>
              <a:t> ligament all provide stability for the knee.</a:t>
            </a:r>
          </a:p>
          <a:p>
            <a:r>
              <a:rPr lang="en-US" dirty="0"/>
              <a:t>Routine radiographic examination of knee trauma includes four projections: AP, lateral and two oblique views. A tunnel projection of the </a:t>
            </a:r>
            <a:r>
              <a:rPr lang="en-US" dirty="0" err="1"/>
              <a:t>intercondylar</a:t>
            </a:r>
            <a:r>
              <a:rPr lang="en-US" dirty="0"/>
              <a:t> notch and/or a sunrise view of the patella may be required depending on the injury.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lstStyle/>
          <a:p>
            <a:r>
              <a:rPr lang="en-US" dirty="0"/>
              <a:t>Knee injuries are common due to the large size and complexity of the knee.</a:t>
            </a:r>
          </a:p>
          <a:p>
            <a:r>
              <a:rPr lang="en-US" dirty="0"/>
              <a:t>Most commonly injured are the soft tissue and cartilaginous structures, including ligaments and menisci. These injuries are best evaluated clinically or by MRI.</a:t>
            </a:r>
          </a:p>
          <a:p>
            <a:r>
              <a:rPr lang="en-US" dirty="0"/>
              <a:t>Fractures are the next most common injury, occurring much more often than dislocations.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3543296" cy="4325112"/>
          </a:xfrm>
        </p:spPr>
        <p:txBody>
          <a:bodyPr>
            <a:normAutofit fontScale="85000" lnSpcReduction="20000"/>
          </a:bodyPr>
          <a:lstStyle/>
          <a:p>
            <a:r>
              <a:rPr lang="en-US" dirty="0"/>
              <a:t>Patellar Fracture</a:t>
            </a:r>
            <a:br>
              <a:rPr lang="en-US" dirty="0"/>
            </a:br>
            <a:br>
              <a:rPr lang="en-US" dirty="0"/>
            </a:br>
            <a:r>
              <a:rPr lang="en-US" dirty="0"/>
              <a:t>Patellar fractures can be caused by direct </a:t>
            </a:r>
            <a:r>
              <a:rPr lang="en-US" dirty="0" err="1"/>
              <a:t>truama</a:t>
            </a:r>
            <a:r>
              <a:rPr lang="en-US" dirty="0"/>
              <a:t> such as a blow to the anterior aspect of the knee or may be due to indirect forces generated by the tension of the quadriceps tendon.</a:t>
            </a:r>
          </a:p>
          <a:p>
            <a:r>
              <a:rPr lang="en-US" dirty="0"/>
              <a:t>The fracture is best seen on a Sunrise or Merchant's view.</a:t>
            </a:r>
          </a:p>
        </p:txBody>
      </p:sp>
      <p:pic>
        <p:nvPicPr>
          <p:cNvPr id="4" name="Рисунок 3" descr="PatellaFx_1.jpg"/>
          <p:cNvPicPr>
            <a:picLocks noChangeAspect="1"/>
          </p:cNvPicPr>
          <p:nvPr/>
        </p:nvPicPr>
        <p:blipFill>
          <a:blip r:embed="rId2"/>
          <a:stretch>
            <a:fillRect/>
          </a:stretch>
        </p:blipFill>
        <p:spPr>
          <a:xfrm>
            <a:off x="4214810" y="642918"/>
            <a:ext cx="2888186" cy="3920614"/>
          </a:xfrm>
          <a:prstGeom prst="rect">
            <a:avLst/>
          </a:prstGeom>
        </p:spPr>
      </p:pic>
      <p:pic>
        <p:nvPicPr>
          <p:cNvPr id="5" name="Рисунок 4" descr="PatellarFx_2.jpg"/>
          <p:cNvPicPr>
            <a:picLocks noChangeAspect="1"/>
          </p:cNvPicPr>
          <p:nvPr/>
        </p:nvPicPr>
        <p:blipFill>
          <a:blip r:embed="rId3"/>
          <a:stretch>
            <a:fillRect/>
          </a:stretch>
        </p:blipFill>
        <p:spPr>
          <a:xfrm>
            <a:off x="5857884" y="4143380"/>
            <a:ext cx="3286116" cy="2717406"/>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000108"/>
            <a:ext cx="4929190" cy="6215106"/>
          </a:xfrm>
        </p:spPr>
        <p:txBody>
          <a:bodyPr>
            <a:normAutofit fontScale="70000" lnSpcReduction="20000"/>
          </a:bodyPr>
          <a:lstStyle/>
          <a:p>
            <a:r>
              <a:rPr lang="en-US" dirty="0" err="1"/>
              <a:t>Tibial</a:t>
            </a:r>
            <a:r>
              <a:rPr lang="en-US" dirty="0"/>
              <a:t> Plateau Fracture Also known as "fender" or "bumper" fractures, </a:t>
            </a:r>
            <a:r>
              <a:rPr lang="en-US" dirty="0" err="1"/>
              <a:t>tibial</a:t>
            </a:r>
            <a:r>
              <a:rPr lang="en-US" dirty="0"/>
              <a:t> plateau fractures most often are the result of a moving vehicle striking the knee.</a:t>
            </a:r>
          </a:p>
          <a:p>
            <a:r>
              <a:rPr lang="en-US" dirty="0"/>
              <a:t>Plateau fractures (medial and lateral) are the most common fracture sustained at the proximal tibia.</a:t>
            </a:r>
          </a:p>
          <a:p>
            <a:r>
              <a:rPr lang="en-US" dirty="0"/>
              <a:t>When depression is not present, fracture may be difficult to recognize with standard radiographic exam. Alternative views and/or CT may be required for diagnosis.</a:t>
            </a:r>
          </a:p>
          <a:p>
            <a:r>
              <a:rPr lang="en-US" dirty="0"/>
              <a:t>CT with </a:t>
            </a:r>
            <a:r>
              <a:rPr lang="en-US" dirty="0" err="1"/>
              <a:t>multiplanar</a:t>
            </a:r>
            <a:r>
              <a:rPr lang="en-US" dirty="0"/>
              <a:t> reconstruction (MPR) can be useful to help understand the anatomy of the fracture in 3D.</a:t>
            </a:r>
          </a:p>
          <a:p>
            <a:r>
              <a:rPr lang="en-US" dirty="0"/>
              <a:t>Associated damage to the anterior </a:t>
            </a:r>
            <a:r>
              <a:rPr lang="en-US" dirty="0" err="1"/>
              <a:t>cruciate</a:t>
            </a:r>
            <a:r>
              <a:rPr lang="en-US" dirty="0"/>
              <a:t> ligament, medial collateral ligament and medial meniscus is common due to </a:t>
            </a:r>
            <a:r>
              <a:rPr lang="en-US" dirty="0" err="1"/>
              <a:t>valgus</a:t>
            </a:r>
            <a:r>
              <a:rPr lang="en-US" dirty="0"/>
              <a:t> stress placed on the knee during injury.</a:t>
            </a:r>
          </a:p>
          <a:p>
            <a:r>
              <a:rPr lang="en-US" dirty="0" err="1"/>
              <a:t>Postraumatic</a:t>
            </a:r>
            <a:r>
              <a:rPr lang="en-US" dirty="0"/>
              <a:t> arthritis and </a:t>
            </a:r>
            <a:r>
              <a:rPr lang="en-US" dirty="0" err="1"/>
              <a:t>malunion</a:t>
            </a:r>
            <a:r>
              <a:rPr lang="en-US" dirty="0"/>
              <a:t> can result.</a:t>
            </a:r>
          </a:p>
        </p:txBody>
      </p:sp>
      <p:pic>
        <p:nvPicPr>
          <p:cNvPr id="4" name="Рисунок 3" descr="LateralTibialPlateauFx_3.jpg"/>
          <p:cNvPicPr>
            <a:picLocks noChangeAspect="1"/>
          </p:cNvPicPr>
          <p:nvPr/>
        </p:nvPicPr>
        <p:blipFill>
          <a:blip r:embed="rId2"/>
          <a:stretch>
            <a:fillRect/>
          </a:stretch>
        </p:blipFill>
        <p:spPr>
          <a:xfrm>
            <a:off x="6286511" y="642918"/>
            <a:ext cx="2873849" cy="3429024"/>
          </a:xfrm>
          <a:prstGeom prst="rect">
            <a:avLst/>
          </a:prstGeom>
        </p:spPr>
      </p:pic>
      <p:pic>
        <p:nvPicPr>
          <p:cNvPr id="5" name="Рисунок 4" descr="TibialPlateauFx_1.jpg"/>
          <p:cNvPicPr>
            <a:picLocks noChangeAspect="1"/>
          </p:cNvPicPr>
          <p:nvPr/>
        </p:nvPicPr>
        <p:blipFill>
          <a:blip r:embed="rId3"/>
          <a:stretch>
            <a:fillRect/>
          </a:stretch>
        </p:blipFill>
        <p:spPr>
          <a:xfrm>
            <a:off x="4835749" y="3571876"/>
            <a:ext cx="3236713" cy="327172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4614866" cy="4325112"/>
          </a:xfrm>
        </p:spPr>
        <p:txBody>
          <a:bodyPr>
            <a:normAutofit fontScale="77500" lnSpcReduction="20000"/>
          </a:bodyPr>
          <a:lstStyle/>
          <a:p>
            <a:r>
              <a:rPr lang="en-US" dirty="0" err="1"/>
              <a:t>Segond</a:t>
            </a:r>
            <a:r>
              <a:rPr lang="en-US" dirty="0"/>
              <a:t> Fracture</a:t>
            </a:r>
          </a:p>
          <a:p>
            <a:r>
              <a:rPr lang="en-US" dirty="0"/>
              <a:t>Avulsion of the lateral tibia at the attachment of the lateral capsule.</a:t>
            </a:r>
          </a:p>
          <a:p>
            <a:r>
              <a:rPr lang="en-US" dirty="0" err="1"/>
              <a:t>Varus</a:t>
            </a:r>
            <a:r>
              <a:rPr lang="en-US" dirty="0"/>
              <a:t> stress and internal rotation of the leg that occur when the knee is flexed place excess tension on the lateral capsule and associated ligaments. Too much stress can result in avulsion.</a:t>
            </a:r>
          </a:p>
          <a:p>
            <a:r>
              <a:rPr lang="en-US" dirty="0"/>
              <a:t>Due to the mechanism of injury, anterior </a:t>
            </a:r>
            <a:r>
              <a:rPr lang="en-US" dirty="0" err="1"/>
              <a:t>cruciate</a:t>
            </a:r>
            <a:r>
              <a:rPr lang="en-US" dirty="0"/>
              <a:t> ligament tears are commonly associated with this type of fracture.</a:t>
            </a:r>
          </a:p>
        </p:txBody>
      </p:sp>
      <p:pic>
        <p:nvPicPr>
          <p:cNvPr id="4" name="Рисунок 3" descr="segond2.jpg"/>
          <p:cNvPicPr>
            <a:picLocks noChangeAspect="1"/>
          </p:cNvPicPr>
          <p:nvPr/>
        </p:nvPicPr>
        <p:blipFill>
          <a:blip r:embed="rId2"/>
          <a:stretch>
            <a:fillRect/>
          </a:stretch>
        </p:blipFill>
        <p:spPr>
          <a:xfrm>
            <a:off x="5429257" y="527404"/>
            <a:ext cx="3730848" cy="6350379"/>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8229600" cy="1066800"/>
          </a:xfrm>
        </p:spPr>
        <p:txBody>
          <a:bodyPr/>
          <a:lstStyle/>
          <a:p>
            <a:r>
              <a:rPr lang="en-US" dirty="0"/>
              <a:t>Skeletal trauma</a:t>
            </a:r>
            <a:endParaRPr lang="uk-UA" dirty="0"/>
          </a:p>
        </p:txBody>
      </p:sp>
      <p:sp>
        <p:nvSpPr>
          <p:cNvPr id="3" name="Содержимое 2"/>
          <p:cNvSpPr>
            <a:spLocks noGrp="1"/>
          </p:cNvSpPr>
          <p:nvPr>
            <p:ph idx="1"/>
          </p:nvPr>
        </p:nvSpPr>
        <p:spPr/>
        <p:txBody>
          <a:bodyPr/>
          <a:lstStyle/>
          <a:p>
            <a:endParaRPr lang="en-US" dirty="0"/>
          </a:p>
          <a:p>
            <a:endParaRPr lang="en-US" dirty="0"/>
          </a:p>
          <a:p>
            <a:endParaRPr lang="en-US" dirty="0"/>
          </a:p>
          <a:p>
            <a:r>
              <a:rPr lang="en-US" dirty="0"/>
              <a:t>Short bones</a:t>
            </a:r>
            <a:endParaRPr lang="uk-UA" dirty="0"/>
          </a:p>
        </p:txBody>
      </p:sp>
      <p:pic>
        <p:nvPicPr>
          <p:cNvPr id="4" name="Рисунок 3" descr="nlpelvis.jpg"/>
          <p:cNvPicPr>
            <a:picLocks noChangeAspect="1"/>
          </p:cNvPicPr>
          <p:nvPr/>
        </p:nvPicPr>
        <p:blipFill>
          <a:blip r:embed="rId2"/>
          <a:stretch>
            <a:fillRect/>
          </a:stretch>
        </p:blipFill>
        <p:spPr>
          <a:xfrm>
            <a:off x="0" y="1739900"/>
            <a:ext cx="4786314" cy="5118100"/>
          </a:xfrm>
          <a:prstGeom prst="rect">
            <a:avLst/>
          </a:prstGeom>
        </p:spPr>
      </p:pic>
      <p:pic>
        <p:nvPicPr>
          <p:cNvPr id="5" name="Рисунок 4" descr="nlpelvislines.jpg"/>
          <p:cNvPicPr>
            <a:picLocks noChangeAspect="1"/>
          </p:cNvPicPr>
          <p:nvPr/>
        </p:nvPicPr>
        <p:blipFill>
          <a:blip r:embed="rId3"/>
          <a:stretch>
            <a:fillRect/>
          </a:stretch>
        </p:blipFill>
        <p:spPr>
          <a:xfrm>
            <a:off x="4754554" y="1739900"/>
            <a:ext cx="4389446" cy="511810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285720" y="1643050"/>
            <a:ext cx="8858280" cy="5214950"/>
          </a:xfrm>
        </p:spPr>
        <p:txBody>
          <a:bodyPr>
            <a:normAutofit fontScale="77500" lnSpcReduction="20000"/>
          </a:bodyPr>
          <a:lstStyle/>
          <a:p>
            <a:r>
              <a:rPr lang="en-US" dirty="0"/>
              <a:t>The five bones that comprise the pelvis are the </a:t>
            </a:r>
            <a:r>
              <a:rPr lang="en-US" dirty="0" err="1"/>
              <a:t>ilium</a:t>
            </a:r>
            <a:r>
              <a:rPr lang="en-US" dirty="0"/>
              <a:t>, </a:t>
            </a:r>
            <a:r>
              <a:rPr lang="en-US" dirty="0" err="1"/>
              <a:t>ischium</a:t>
            </a:r>
            <a:r>
              <a:rPr lang="en-US" dirty="0"/>
              <a:t>, pubis, sacrum, and coccyx.</a:t>
            </a:r>
          </a:p>
          <a:p>
            <a:r>
              <a:rPr lang="en-US" dirty="0"/>
              <a:t>Most trauma to the pelvis and hips can be evaluated with an AP projection of the pelvis and hips. Other injuries require special projections such as anterior and posterior </a:t>
            </a:r>
            <a:r>
              <a:rPr lang="en-US" dirty="0" err="1"/>
              <a:t>obliques</a:t>
            </a:r>
            <a:r>
              <a:rPr lang="en-US" dirty="0"/>
              <a:t> views of the pelvis, frog-lateral view of the hip and groin-lateral view.</a:t>
            </a:r>
          </a:p>
          <a:p>
            <a:r>
              <a:rPr lang="en-US" dirty="0"/>
              <a:t>CT of the pelvis is the technique of choice for evaluating complex fracture patterns, degree of displacement and soft tissue injury.</a:t>
            </a:r>
          </a:p>
          <a:p>
            <a:r>
              <a:rPr lang="en-US" dirty="0"/>
              <a:t>Symptoms from fractures of the hip, </a:t>
            </a:r>
            <a:r>
              <a:rPr lang="en-US" dirty="0" err="1"/>
              <a:t>acetabulum</a:t>
            </a:r>
            <a:r>
              <a:rPr lang="en-US" dirty="0"/>
              <a:t> and pelvis may be quite similar, thus, a full AP pelvis radiograph including the hip must be obtained if any of the above fractures are expected.</a:t>
            </a:r>
          </a:p>
          <a:p>
            <a:r>
              <a:rPr lang="en-US" dirty="0"/>
              <a:t>The femurs should be internally rotated when obtaining an AP pelvis film so that the femoral necks can be appropriately assessed for fractures.</a:t>
            </a:r>
          </a:p>
          <a:p>
            <a:endParaRPr lang="uk-UA"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7166"/>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14422"/>
            <a:ext cx="9144000" cy="5643578"/>
          </a:xfrm>
        </p:spPr>
        <p:txBody>
          <a:bodyPr>
            <a:normAutofit fontScale="62500" lnSpcReduction="20000"/>
          </a:bodyPr>
          <a:lstStyle/>
          <a:p>
            <a:r>
              <a:rPr lang="en-US" dirty="0"/>
              <a:t>The pelvis and hips constitute one of the most diagnostically challenging areas of the body for two main reasons. First, it is the single area of the body where obtaining a lateral projection provides little additional information. Second, soft tissue injuries are difficult to assess with radiographs of the pelvis, but have greater clinical significance than in other areas of the body.</a:t>
            </a:r>
          </a:p>
          <a:p>
            <a:r>
              <a:rPr lang="en-US" dirty="0"/>
              <a:t>Severe pelvic trauma is associated with hemorrhage in approximately 60% of cases. Hemorrhage is a principle factor leading to death in this patient population.</a:t>
            </a:r>
          </a:p>
          <a:p>
            <a:r>
              <a:rPr lang="en-US" dirty="0"/>
              <a:t>Systematically examine all bony structures of the pelvis and femurs for symmetry, cortical breaks and joint spaces (sacroiliac, hip and </a:t>
            </a:r>
            <a:r>
              <a:rPr lang="en-US" dirty="0" err="1"/>
              <a:t>symphysis</a:t>
            </a:r>
            <a:r>
              <a:rPr lang="en-US" dirty="0"/>
              <a:t> pubis joints). Also carefully examine the common injury regions such as the femoral neck, iliac spine, </a:t>
            </a:r>
            <a:r>
              <a:rPr lang="en-US" dirty="0" err="1"/>
              <a:t>acetabulum</a:t>
            </a:r>
            <a:r>
              <a:rPr lang="en-US" dirty="0"/>
              <a:t>, inferior </a:t>
            </a:r>
            <a:r>
              <a:rPr lang="en-US" dirty="0" err="1"/>
              <a:t>ramus</a:t>
            </a:r>
            <a:r>
              <a:rPr lang="en-US" dirty="0"/>
              <a:t> of the </a:t>
            </a:r>
            <a:r>
              <a:rPr lang="en-US" dirty="0" err="1"/>
              <a:t>ischium</a:t>
            </a:r>
            <a:r>
              <a:rPr lang="en-US" dirty="0"/>
              <a:t> and superior pubic </a:t>
            </a:r>
            <a:r>
              <a:rPr lang="en-US" dirty="0" err="1"/>
              <a:t>ramus</a:t>
            </a:r>
            <a:r>
              <a:rPr lang="en-US" dirty="0"/>
              <a:t>.</a:t>
            </a:r>
          </a:p>
          <a:p>
            <a:r>
              <a:rPr lang="en-US" dirty="0"/>
              <a:t>Avulsion injuries are common and can be easily missed. Examine the frequent sites of avulsion, which are the anterior superior iliac spine, anterior inferior iliac spine and </a:t>
            </a:r>
            <a:r>
              <a:rPr lang="en-US" dirty="0" err="1"/>
              <a:t>ischial</a:t>
            </a:r>
            <a:r>
              <a:rPr lang="en-US" dirty="0"/>
              <a:t> </a:t>
            </a:r>
            <a:r>
              <a:rPr lang="en-US" dirty="0" err="1"/>
              <a:t>tuberosity</a:t>
            </a:r>
            <a:r>
              <a:rPr lang="en-US" dirty="0"/>
              <a:t>.</a:t>
            </a:r>
          </a:p>
          <a:p>
            <a:r>
              <a:rPr lang="en-US" dirty="0"/>
              <a:t>Remember that the pelvis is a ring and it is commonly broken in two or more places. The pelvic ring must remain intact for the fracture(s) to be considered stable. If the ring is compromised, it is an unstable pelvic fracture.</a:t>
            </a:r>
          </a:p>
          <a:p>
            <a:r>
              <a:rPr lang="en-US" dirty="0"/>
              <a:t>Significant pelvic ring disruption (PRD) leads to rupture of the bladder or urethral injury in approximately 20% of cases. Evaluation of the urethra with retrograde </a:t>
            </a:r>
            <a:r>
              <a:rPr lang="en-US" dirty="0" err="1"/>
              <a:t>uretrogram</a:t>
            </a:r>
            <a:r>
              <a:rPr lang="en-US" dirty="0"/>
              <a:t> should be performed in all male patients with PRD prior to Foley catheter placement.</a:t>
            </a:r>
          </a:p>
          <a:p>
            <a:endParaRPr lang="uk-UA"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428604"/>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85860"/>
            <a:ext cx="4500562" cy="5572140"/>
          </a:xfrm>
        </p:spPr>
        <p:txBody>
          <a:bodyPr>
            <a:normAutofit fontScale="70000" lnSpcReduction="20000"/>
          </a:bodyPr>
          <a:lstStyle/>
          <a:p>
            <a:r>
              <a:rPr lang="en-US" dirty="0"/>
              <a:t>Femoral Neck Fracture</a:t>
            </a:r>
            <a:br>
              <a:rPr lang="en-US" dirty="0"/>
            </a:br>
            <a:br>
              <a:rPr lang="en-US" dirty="0"/>
            </a:br>
            <a:r>
              <a:rPr lang="en-US" dirty="0"/>
              <a:t>Full evaluation requires internal rotation of the femur on AP pelvic radiograph. If the femurs are neutrally positioned or externally rotated, the femoral neck will be foreshortened and a fracture may be missed.</a:t>
            </a:r>
          </a:p>
          <a:p>
            <a:r>
              <a:rPr lang="en-US" dirty="0"/>
              <a:t>Occur most commonly in the </a:t>
            </a:r>
            <a:r>
              <a:rPr lang="en-US" dirty="0" err="1"/>
              <a:t>subcapital</a:t>
            </a:r>
            <a:r>
              <a:rPr lang="en-US" dirty="0"/>
              <a:t> region.</a:t>
            </a:r>
          </a:p>
          <a:p>
            <a:r>
              <a:rPr lang="en-US" dirty="0"/>
              <a:t>Associated with postmenopausal osteoporosis.</a:t>
            </a:r>
          </a:p>
          <a:p>
            <a:r>
              <a:rPr lang="en-US" dirty="0" err="1"/>
              <a:t>Avascular</a:t>
            </a:r>
            <a:r>
              <a:rPr lang="en-US" dirty="0"/>
              <a:t> necrosis of the femoral head is a complication that occurs in 10-30% of </a:t>
            </a:r>
            <a:r>
              <a:rPr lang="en-US" dirty="0" err="1"/>
              <a:t>subcapital</a:t>
            </a:r>
            <a:r>
              <a:rPr lang="en-US" dirty="0"/>
              <a:t> fractures secondary to disruption of the femoral circumflex arteries.</a:t>
            </a:r>
          </a:p>
          <a:p>
            <a:r>
              <a:rPr lang="en-US" dirty="0"/>
              <a:t>Nonunion may occur.</a:t>
            </a:r>
          </a:p>
          <a:p>
            <a:endParaRPr lang="uk-UA" dirty="0"/>
          </a:p>
        </p:txBody>
      </p:sp>
      <p:pic>
        <p:nvPicPr>
          <p:cNvPr id="4" name="Рисунок 3" descr="femoralneckfx2.jpg"/>
          <p:cNvPicPr>
            <a:picLocks noChangeAspect="1"/>
          </p:cNvPicPr>
          <p:nvPr/>
        </p:nvPicPr>
        <p:blipFill>
          <a:blip r:embed="rId2"/>
          <a:stretch>
            <a:fillRect/>
          </a:stretch>
        </p:blipFill>
        <p:spPr>
          <a:xfrm>
            <a:off x="4286248" y="1357298"/>
            <a:ext cx="4819684" cy="5072098"/>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14422"/>
            <a:ext cx="4929190" cy="5643578"/>
          </a:xfrm>
        </p:spPr>
        <p:txBody>
          <a:bodyPr>
            <a:normAutofit fontScale="62500" lnSpcReduction="20000"/>
          </a:bodyPr>
          <a:lstStyle/>
          <a:p>
            <a:r>
              <a:rPr lang="en-US" dirty="0"/>
              <a:t>Posterior Hip Dislocation</a:t>
            </a:r>
            <a:br>
              <a:rPr lang="en-US" dirty="0"/>
            </a:br>
            <a:br>
              <a:rPr lang="en-US" dirty="0"/>
            </a:br>
            <a:r>
              <a:rPr lang="en-US" dirty="0"/>
              <a:t>Posterior dislocation accounts for more than 90% of all hip dislocations.</a:t>
            </a:r>
          </a:p>
          <a:p>
            <a:r>
              <a:rPr lang="en-US" dirty="0"/>
              <a:t>The most common mechanism for a posterior dislocation is with high-energy trauma, such as during an automobile accident when the knees impact the dashboard.</a:t>
            </a:r>
          </a:p>
          <a:p>
            <a:r>
              <a:rPr lang="en-US" dirty="0"/>
              <a:t>In 10% of patients, the sciatic nerve is injured as a result.</a:t>
            </a:r>
          </a:p>
          <a:p>
            <a:r>
              <a:rPr lang="en-US" dirty="0"/>
              <a:t>There are four radiographic features of a posterior hip dislocation:</a:t>
            </a:r>
            <a:br>
              <a:rPr lang="en-US" dirty="0"/>
            </a:br>
            <a:br>
              <a:rPr lang="en-US" dirty="0"/>
            </a:br>
            <a:endParaRPr lang="en-US" dirty="0"/>
          </a:p>
          <a:p>
            <a:pPr lvl="1"/>
            <a:r>
              <a:rPr lang="en-US" sz="2800" dirty="0"/>
              <a:t>Femoral head lateral and superior to the </a:t>
            </a:r>
            <a:r>
              <a:rPr lang="en-US" sz="2800" dirty="0" err="1"/>
              <a:t>acetabulum</a:t>
            </a:r>
            <a:r>
              <a:rPr lang="en-US" sz="2800" dirty="0"/>
              <a:t>.</a:t>
            </a:r>
          </a:p>
          <a:p>
            <a:pPr lvl="1"/>
            <a:r>
              <a:rPr lang="en-US" sz="2800" dirty="0"/>
              <a:t>Fracture of the posterior rim of the </a:t>
            </a:r>
            <a:r>
              <a:rPr lang="en-US" sz="2800" dirty="0" err="1"/>
              <a:t>acetabulum</a:t>
            </a:r>
            <a:r>
              <a:rPr lang="en-US" sz="2800" dirty="0"/>
              <a:t> in most cases.</a:t>
            </a:r>
          </a:p>
          <a:p>
            <a:pPr lvl="1"/>
            <a:r>
              <a:rPr lang="en-US" sz="2800" dirty="0"/>
              <a:t>Femur in internal rotation and adduction.</a:t>
            </a:r>
          </a:p>
          <a:p>
            <a:pPr lvl="1"/>
            <a:r>
              <a:rPr lang="en-US" sz="2800" dirty="0"/>
              <a:t>Affected femoral head may appear smaller secondary to magnification.</a:t>
            </a:r>
          </a:p>
          <a:p>
            <a:endParaRPr lang="uk-UA" dirty="0"/>
          </a:p>
        </p:txBody>
      </p:sp>
      <p:pic>
        <p:nvPicPr>
          <p:cNvPr id="4" name="Рисунок 3" descr="PostHipDislocation_1.jpg"/>
          <p:cNvPicPr>
            <a:picLocks noChangeAspect="1"/>
          </p:cNvPicPr>
          <p:nvPr/>
        </p:nvPicPr>
        <p:blipFill>
          <a:blip r:embed="rId2"/>
          <a:stretch>
            <a:fillRect/>
          </a:stretch>
        </p:blipFill>
        <p:spPr>
          <a:xfrm>
            <a:off x="4857752" y="1142984"/>
            <a:ext cx="4286248" cy="5500726"/>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2214554"/>
            <a:ext cx="3571900" cy="3643338"/>
          </a:xfrm>
        </p:spPr>
        <p:txBody>
          <a:bodyPr>
            <a:normAutofit/>
          </a:bodyPr>
          <a:lstStyle/>
          <a:p>
            <a:r>
              <a:rPr lang="en-US" dirty="0"/>
              <a:t>Slipped Femoral Epiphysis</a:t>
            </a:r>
            <a:endParaRPr lang="uk-UA" dirty="0"/>
          </a:p>
        </p:txBody>
      </p:sp>
      <p:pic>
        <p:nvPicPr>
          <p:cNvPr id="4" name="Рисунок 3" descr="SlippedFemoralEpiphysis_2.jpg"/>
          <p:cNvPicPr>
            <a:picLocks noChangeAspect="1"/>
          </p:cNvPicPr>
          <p:nvPr/>
        </p:nvPicPr>
        <p:blipFill>
          <a:blip r:embed="rId2"/>
          <a:stretch>
            <a:fillRect/>
          </a:stretch>
        </p:blipFill>
        <p:spPr>
          <a:xfrm>
            <a:off x="3571868" y="1443374"/>
            <a:ext cx="5072098" cy="5414626"/>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57200" y="2249424"/>
            <a:ext cx="3757610" cy="4325112"/>
          </a:xfrm>
        </p:spPr>
        <p:txBody>
          <a:bodyPr>
            <a:normAutofit fontScale="70000" lnSpcReduction="20000"/>
          </a:bodyPr>
          <a:lstStyle/>
          <a:p>
            <a:r>
              <a:rPr lang="en-US" dirty="0" err="1"/>
              <a:t>Malgaigne</a:t>
            </a:r>
            <a:r>
              <a:rPr lang="en-US" dirty="0"/>
              <a:t> Fracture</a:t>
            </a:r>
            <a:br>
              <a:rPr lang="en-US" dirty="0"/>
            </a:br>
            <a:br>
              <a:rPr lang="en-US" dirty="0"/>
            </a:br>
            <a:r>
              <a:rPr lang="en-US" dirty="0" err="1"/>
              <a:t>Articular</a:t>
            </a:r>
            <a:r>
              <a:rPr lang="en-US" dirty="0"/>
              <a:t> or </a:t>
            </a:r>
            <a:r>
              <a:rPr lang="en-US" dirty="0" err="1"/>
              <a:t>para-articular</a:t>
            </a:r>
            <a:r>
              <a:rPr lang="en-US" dirty="0"/>
              <a:t> fracture of the sacroiliac joint and </a:t>
            </a:r>
            <a:r>
              <a:rPr lang="en-US" dirty="0" err="1"/>
              <a:t>ipsilateral</a:t>
            </a:r>
            <a:r>
              <a:rPr lang="en-US" dirty="0"/>
              <a:t> </a:t>
            </a:r>
            <a:r>
              <a:rPr lang="en-US" dirty="0" err="1"/>
              <a:t>ischiopubic</a:t>
            </a:r>
            <a:r>
              <a:rPr lang="en-US" dirty="0"/>
              <a:t> </a:t>
            </a:r>
            <a:r>
              <a:rPr lang="en-US" dirty="0" err="1"/>
              <a:t>rami</a:t>
            </a:r>
            <a:r>
              <a:rPr lang="en-US" dirty="0"/>
              <a:t>.</a:t>
            </a:r>
          </a:p>
          <a:p>
            <a:r>
              <a:rPr lang="en-US" dirty="0"/>
              <a:t>Due to the location of the fractures involved, a </a:t>
            </a:r>
            <a:r>
              <a:rPr lang="en-US" dirty="0" err="1"/>
              <a:t>Malgaigne</a:t>
            </a:r>
            <a:r>
              <a:rPr lang="en-US" dirty="0"/>
              <a:t> fracture renders the pelvis unstable.</a:t>
            </a:r>
          </a:p>
          <a:p>
            <a:r>
              <a:rPr lang="en-US" dirty="0"/>
              <a:t>A </a:t>
            </a:r>
            <a:r>
              <a:rPr lang="en-US" dirty="0" err="1"/>
              <a:t>Malgaigne</a:t>
            </a:r>
            <a:r>
              <a:rPr lang="en-US" dirty="0"/>
              <a:t> fracture can often be recognized clinically as shortening of the </a:t>
            </a:r>
            <a:r>
              <a:rPr lang="en-US" dirty="0" err="1"/>
              <a:t>ipsilateral</a:t>
            </a:r>
            <a:r>
              <a:rPr lang="en-US" dirty="0"/>
              <a:t> lower extremity. Radiographic diagnosis can be made from an AP view of the pelvis.</a:t>
            </a:r>
          </a:p>
          <a:p>
            <a:endParaRPr lang="uk-UA" dirty="0"/>
          </a:p>
        </p:txBody>
      </p:sp>
      <p:pic>
        <p:nvPicPr>
          <p:cNvPr id="4" name="Рисунок 3" descr="MalgaignePelvicFx_lab.jpg"/>
          <p:cNvPicPr>
            <a:picLocks noChangeAspect="1"/>
          </p:cNvPicPr>
          <p:nvPr/>
        </p:nvPicPr>
        <p:blipFill>
          <a:blip r:embed="rId2"/>
          <a:stretch>
            <a:fillRect/>
          </a:stretch>
        </p:blipFill>
        <p:spPr>
          <a:xfrm>
            <a:off x="4857752" y="642918"/>
            <a:ext cx="4286248" cy="6251846"/>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p:txBody>
          <a:bodyPr>
            <a:normAutofit lnSpcReduction="10000"/>
          </a:bodyPr>
          <a:lstStyle/>
          <a:p>
            <a:r>
              <a:rPr lang="en-US" dirty="0"/>
              <a:t>There are 12 thoracic vertebrae and 5 lumbar vertebrae. Each vertebrae can be divided into several parts.</a:t>
            </a:r>
          </a:p>
          <a:p>
            <a:r>
              <a:rPr lang="en-US" dirty="0"/>
              <a:t>A=Body</a:t>
            </a:r>
          </a:p>
          <a:p>
            <a:r>
              <a:rPr lang="en-US" dirty="0"/>
              <a:t>B=Pedicle</a:t>
            </a:r>
          </a:p>
          <a:p>
            <a:r>
              <a:rPr lang="en-US" dirty="0"/>
              <a:t>C=Superior articulating facet</a:t>
            </a:r>
          </a:p>
          <a:p>
            <a:r>
              <a:rPr lang="en-US" dirty="0"/>
              <a:t>D=Inferior articulating facet</a:t>
            </a:r>
          </a:p>
          <a:p>
            <a:r>
              <a:rPr lang="en-US" dirty="0"/>
              <a:t>E=Transverse process</a:t>
            </a:r>
          </a:p>
          <a:p>
            <a:r>
              <a:rPr lang="en-US" dirty="0"/>
              <a:t>F=</a:t>
            </a:r>
            <a:r>
              <a:rPr lang="en-US" dirty="0" err="1"/>
              <a:t>Spinous</a:t>
            </a:r>
            <a:r>
              <a:rPr lang="en-US" dirty="0"/>
              <a:t> process</a:t>
            </a:r>
          </a:p>
          <a:p>
            <a:r>
              <a:rPr lang="en-US" dirty="0"/>
              <a:t>G=Lamina</a:t>
            </a:r>
            <a:endParaRPr lang="uk-UA" dirty="0"/>
          </a:p>
        </p:txBody>
      </p:sp>
      <p:pic>
        <p:nvPicPr>
          <p:cNvPr id="4" name="Рисунок 3" descr="vertebrae.jpg"/>
          <p:cNvPicPr>
            <a:picLocks noChangeAspect="1"/>
          </p:cNvPicPr>
          <p:nvPr/>
        </p:nvPicPr>
        <p:blipFill>
          <a:blip r:embed="rId2"/>
          <a:stretch>
            <a:fillRect/>
          </a:stretch>
        </p:blipFill>
        <p:spPr>
          <a:xfrm>
            <a:off x="5643570" y="3071810"/>
            <a:ext cx="3500430" cy="3731864"/>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0" y="2249424"/>
            <a:ext cx="8686800" cy="4325112"/>
          </a:xfrm>
        </p:spPr>
        <p:txBody>
          <a:bodyPr/>
          <a:lstStyle/>
          <a:p>
            <a:pPr>
              <a:buNone/>
            </a:pPr>
            <a:r>
              <a:rPr lang="en-US" dirty="0"/>
              <a:t>4 major ligaments that </a:t>
            </a:r>
          </a:p>
          <a:p>
            <a:pPr>
              <a:buNone/>
            </a:pPr>
            <a:r>
              <a:rPr lang="en-US" dirty="0"/>
              <a:t>contribute to the stability of the </a:t>
            </a:r>
          </a:p>
          <a:p>
            <a:pPr>
              <a:buNone/>
            </a:pPr>
            <a:r>
              <a:rPr lang="en-US" dirty="0"/>
              <a:t>spine: </a:t>
            </a:r>
          </a:p>
          <a:p>
            <a:r>
              <a:rPr lang="en-US" dirty="0"/>
              <a:t>anterior longitudinal ligament, </a:t>
            </a:r>
          </a:p>
          <a:p>
            <a:r>
              <a:rPr lang="en-US" dirty="0"/>
              <a:t>posterior longitudinal ligament, </a:t>
            </a:r>
          </a:p>
          <a:p>
            <a:r>
              <a:rPr lang="en-US" dirty="0" err="1"/>
              <a:t>ligamentum</a:t>
            </a:r>
            <a:r>
              <a:rPr lang="en-US" dirty="0"/>
              <a:t> </a:t>
            </a:r>
            <a:r>
              <a:rPr lang="en-US" dirty="0" err="1"/>
              <a:t>flavum</a:t>
            </a:r>
            <a:r>
              <a:rPr lang="en-US" dirty="0"/>
              <a:t>, </a:t>
            </a:r>
          </a:p>
          <a:p>
            <a:r>
              <a:rPr lang="en-US" dirty="0" err="1"/>
              <a:t>interspinous</a:t>
            </a:r>
            <a:r>
              <a:rPr lang="en-US" dirty="0"/>
              <a:t> ligament.</a:t>
            </a:r>
            <a:endParaRPr lang="uk-UA" dirty="0"/>
          </a:p>
        </p:txBody>
      </p:sp>
      <p:pic>
        <p:nvPicPr>
          <p:cNvPr id="4" name="Рисунок 3" descr="ligaments.jpg"/>
          <p:cNvPicPr>
            <a:picLocks noChangeAspect="1"/>
          </p:cNvPicPr>
          <p:nvPr/>
        </p:nvPicPr>
        <p:blipFill>
          <a:blip r:embed="rId2"/>
          <a:stretch>
            <a:fillRect/>
          </a:stretch>
        </p:blipFill>
        <p:spPr>
          <a:xfrm>
            <a:off x="5429256" y="1142984"/>
            <a:ext cx="3714745" cy="5715016"/>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8604"/>
            <a:ext cx="8229600" cy="1066800"/>
          </a:xfrm>
        </p:spPr>
        <p:txBody>
          <a:bodyPr/>
          <a:lstStyle/>
          <a:p>
            <a:r>
              <a:rPr lang="en-US" dirty="0"/>
              <a:t>Skeletal trauma</a:t>
            </a:r>
            <a:endParaRPr lang="uk-UA" dirty="0"/>
          </a:p>
        </p:txBody>
      </p:sp>
      <p:pic>
        <p:nvPicPr>
          <p:cNvPr id="4" name="Содержимое 3" descr="normal_l_spine_ap.jpg"/>
          <p:cNvPicPr>
            <a:picLocks noGrp="1" noChangeAspect="1"/>
          </p:cNvPicPr>
          <p:nvPr>
            <p:ph idx="1"/>
          </p:nvPr>
        </p:nvPicPr>
        <p:blipFill>
          <a:blip r:embed="rId2"/>
          <a:stretch>
            <a:fillRect/>
          </a:stretch>
        </p:blipFill>
        <p:spPr>
          <a:xfrm>
            <a:off x="357158" y="1500174"/>
            <a:ext cx="3140414" cy="5357826"/>
          </a:xfrm>
        </p:spPr>
      </p:pic>
      <p:pic>
        <p:nvPicPr>
          <p:cNvPr id="5" name="Рисунок 4" descr="Normal_l_spine_lat.jpg"/>
          <p:cNvPicPr>
            <a:picLocks noChangeAspect="1"/>
          </p:cNvPicPr>
          <p:nvPr/>
        </p:nvPicPr>
        <p:blipFill>
          <a:blip r:embed="rId3"/>
          <a:stretch>
            <a:fillRect/>
          </a:stretch>
        </p:blipFill>
        <p:spPr>
          <a:xfrm>
            <a:off x="5572132" y="1500174"/>
            <a:ext cx="2857520" cy="5357826"/>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3" name="Содержимое 2"/>
          <p:cNvSpPr>
            <a:spLocks noGrp="1"/>
          </p:cNvSpPr>
          <p:nvPr>
            <p:ph idx="1"/>
          </p:nvPr>
        </p:nvSpPr>
        <p:spPr>
          <a:xfrm>
            <a:off x="428596" y="2214554"/>
            <a:ext cx="8229600" cy="4929198"/>
          </a:xfrm>
        </p:spPr>
        <p:txBody>
          <a:bodyPr>
            <a:normAutofit fontScale="92500" lnSpcReduction="10000"/>
          </a:bodyPr>
          <a:lstStyle/>
          <a:p>
            <a:r>
              <a:rPr lang="en-US" dirty="0"/>
              <a:t>One should consider the three columns of the spine for assessment of stability. </a:t>
            </a:r>
          </a:p>
          <a:p>
            <a:r>
              <a:rPr lang="en-US" dirty="0"/>
              <a:t>The anterior column consists of the anterior longitudinal ligament and the anterior part of the vertebral body. </a:t>
            </a:r>
          </a:p>
          <a:p>
            <a:r>
              <a:rPr lang="en-US" dirty="0"/>
              <a:t>The middle column includes the posterior vertebral body and the posterior longitudinal ligament. </a:t>
            </a:r>
          </a:p>
          <a:p>
            <a:r>
              <a:rPr lang="en-US" dirty="0"/>
              <a:t>The posterior column consists of the pedicles, the </a:t>
            </a:r>
            <a:r>
              <a:rPr lang="en-US" dirty="0" err="1"/>
              <a:t>ligamentum</a:t>
            </a:r>
            <a:r>
              <a:rPr lang="en-US" dirty="0"/>
              <a:t> </a:t>
            </a:r>
            <a:r>
              <a:rPr lang="en-US" dirty="0" err="1"/>
              <a:t>flavum</a:t>
            </a:r>
            <a:r>
              <a:rPr lang="en-US" dirty="0"/>
              <a:t> and </a:t>
            </a:r>
            <a:r>
              <a:rPr lang="en-US" dirty="0" err="1"/>
              <a:t>ther</a:t>
            </a:r>
            <a:r>
              <a:rPr lang="en-US" dirty="0"/>
              <a:t> </a:t>
            </a:r>
            <a:r>
              <a:rPr lang="en-US" dirty="0" err="1"/>
              <a:t>interspinous</a:t>
            </a:r>
            <a:r>
              <a:rPr lang="en-US" dirty="0"/>
              <a:t> ligaments. Fractures involving only one column are stable and those involving all three are unstable.</a:t>
            </a:r>
            <a:br>
              <a:rPr lang="en-US" dirty="0"/>
            </a:br>
            <a:br>
              <a:rPr lang="en-US" dirty="0"/>
            </a:br>
            <a:endParaRPr lang="uk-UA"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pic>
        <p:nvPicPr>
          <p:cNvPr id="5" name="Содержимое 4" descr="a55d971ca5d2d9_1-overzicht-oud.png"/>
          <p:cNvPicPr>
            <a:picLocks noGrp="1" noChangeAspect="1"/>
          </p:cNvPicPr>
          <p:nvPr>
            <p:ph idx="1"/>
          </p:nvPr>
        </p:nvPicPr>
        <p:blipFill>
          <a:blip r:embed="rId2"/>
          <a:stretch>
            <a:fillRect/>
          </a:stretch>
        </p:blipFill>
        <p:spPr>
          <a:xfrm>
            <a:off x="500035" y="2088793"/>
            <a:ext cx="7859488" cy="4483480"/>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sp>
        <p:nvSpPr>
          <p:cNvPr id="4" name="Содержимое 3"/>
          <p:cNvSpPr>
            <a:spLocks noGrp="1"/>
          </p:cNvSpPr>
          <p:nvPr>
            <p:ph idx="1"/>
          </p:nvPr>
        </p:nvSpPr>
        <p:spPr/>
        <p:txBody>
          <a:bodyPr>
            <a:normAutofit fontScale="92500"/>
          </a:bodyPr>
          <a:lstStyle/>
          <a:p>
            <a:r>
              <a:rPr lang="en-US" dirty="0"/>
              <a:t>The </a:t>
            </a:r>
            <a:r>
              <a:rPr lang="en-US" dirty="0" err="1"/>
              <a:t>Thoraco</a:t>
            </a:r>
            <a:r>
              <a:rPr lang="en-US" dirty="0"/>
              <a:t>-Lumbar Injury Classification and Severity score (TLICS) is a classification system for </a:t>
            </a:r>
            <a:r>
              <a:rPr lang="en-US" dirty="0" err="1"/>
              <a:t>thoracolumbar</a:t>
            </a:r>
            <a:r>
              <a:rPr lang="en-US" dirty="0"/>
              <a:t> spine injuries, designed to assist in clinical management.</a:t>
            </a:r>
          </a:p>
          <a:p>
            <a:r>
              <a:rPr lang="en-US" dirty="0"/>
              <a:t>Unlike other classifications, the TLICS is an easy scoring system that depicts the features important in predicting spinal stability, future deformity, and progressive neurologic compromise.</a:t>
            </a:r>
            <a:br>
              <a:rPr lang="en-US" dirty="0"/>
            </a:br>
            <a:r>
              <a:rPr lang="en-US" dirty="0"/>
              <a:t>TLICS also facilitates appropriate treatment recommendations.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a:t>
            </a:r>
            <a:endParaRPr lang="uk-UA" dirty="0"/>
          </a:p>
        </p:txBody>
      </p:sp>
      <p:pic>
        <p:nvPicPr>
          <p:cNvPr id="6" name="Содержимое 5" descr="a54c216784651b_9j-TAB-overview.png"/>
          <p:cNvPicPr>
            <a:picLocks noGrp="1" noChangeAspect="1"/>
          </p:cNvPicPr>
          <p:nvPr>
            <p:ph idx="1"/>
          </p:nvPr>
        </p:nvPicPr>
        <p:blipFill>
          <a:blip r:embed="rId2"/>
          <a:stretch>
            <a:fillRect/>
          </a:stretch>
        </p:blipFill>
        <p:spPr>
          <a:xfrm>
            <a:off x="0" y="1927816"/>
            <a:ext cx="9144000" cy="4930184"/>
          </a:xfr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229600" cy="1066800"/>
          </a:xfrm>
        </p:spPr>
        <p:txBody>
          <a:bodyPr>
            <a:normAutofit fontScale="90000"/>
          </a:bodyPr>
          <a:lstStyle/>
          <a:p>
            <a:r>
              <a:rPr lang="en-US" dirty="0"/>
              <a:t>Skeletal trauma. TLICS. Morphology. PLC integrity</a:t>
            </a:r>
            <a:endParaRPr lang="uk-UA" dirty="0"/>
          </a:p>
        </p:txBody>
      </p:sp>
      <p:pic>
        <p:nvPicPr>
          <p:cNvPr id="6" name="Содержимое 5" descr="a549fb031113c3_9B-TEK-overview.png"/>
          <p:cNvPicPr>
            <a:picLocks noGrp="1" noChangeAspect="1"/>
          </p:cNvPicPr>
          <p:nvPr>
            <p:ph idx="1"/>
          </p:nvPr>
        </p:nvPicPr>
        <p:blipFill>
          <a:blip r:embed="rId2"/>
          <a:stretch>
            <a:fillRect/>
          </a:stretch>
        </p:blipFill>
        <p:spPr>
          <a:xfrm>
            <a:off x="0" y="1928802"/>
            <a:ext cx="6000760" cy="4929198"/>
          </a:xfrm>
        </p:spPr>
      </p:pic>
      <p:pic>
        <p:nvPicPr>
          <p:cNvPr id="7" name="Рисунок 6" descr="a54af8a237583c_8-TEK-PLC-ligaments.jpg"/>
          <p:cNvPicPr>
            <a:picLocks noChangeAspect="1"/>
          </p:cNvPicPr>
          <p:nvPr/>
        </p:nvPicPr>
        <p:blipFill>
          <a:blip r:embed="rId3"/>
          <a:stretch>
            <a:fillRect/>
          </a:stretch>
        </p:blipFill>
        <p:spPr>
          <a:xfrm>
            <a:off x="6000760" y="1928803"/>
            <a:ext cx="3333744" cy="4929198"/>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Skeletal trauma. TLICS</a:t>
            </a:r>
            <a:endParaRPr lang="uk-UA" dirty="0"/>
          </a:p>
        </p:txBody>
      </p:sp>
      <p:sp>
        <p:nvSpPr>
          <p:cNvPr id="4" name="Содержимое 3"/>
          <p:cNvSpPr>
            <a:spLocks noGrp="1"/>
          </p:cNvSpPr>
          <p:nvPr>
            <p:ph idx="1"/>
          </p:nvPr>
        </p:nvSpPr>
        <p:spPr/>
        <p:txBody>
          <a:bodyPr>
            <a:normAutofit fontScale="92500" lnSpcReduction="10000"/>
          </a:bodyPr>
          <a:lstStyle/>
          <a:p>
            <a:r>
              <a:rPr lang="en-US" dirty="0"/>
              <a:t>Usually the morphology matches the injury mechanism, but sometimes it does not. Once you realize that, it should not confuse you.</a:t>
            </a:r>
          </a:p>
          <a:p>
            <a:r>
              <a:rPr lang="en-US" dirty="0"/>
              <a:t>Compression is usually the result of axial force with flexion.</a:t>
            </a:r>
          </a:p>
          <a:p>
            <a:r>
              <a:rPr lang="en-US" dirty="0"/>
              <a:t>Burst is the result of compression with severe axial loading.</a:t>
            </a:r>
          </a:p>
          <a:p>
            <a:r>
              <a:rPr lang="en-US" dirty="0"/>
              <a:t>Translation/rotation is the result of displacement in the horizontal plane.</a:t>
            </a:r>
          </a:p>
          <a:p>
            <a:r>
              <a:rPr lang="en-US" dirty="0"/>
              <a:t>Distraction is the result of displacement in the vertical plane.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29600" cy="1066800"/>
          </a:xfrm>
        </p:spPr>
        <p:txBody>
          <a:bodyPr/>
          <a:lstStyle/>
          <a:p>
            <a:r>
              <a:rPr lang="en-US" dirty="0"/>
              <a:t>Skeletal trauma. TLICS</a:t>
            </a:r>
            <a:endParaRPr lang="uk-UA" dirty="0"/>
          </a:p>
        </p:txBody>
      </p:sp>
      <p:sp>
        <p:nvSpPr>
          <p:cNvPr id="4" name="Содержимое 3"/>
          <p:cNvSpPr>
            <a:spLocks noGrp="1"/>
          </p:cNvSpPr>
          <p:nvPr>
            <p:ph idx="1"/>
          </p:nvPr>
        </p:nvSpPr>
        <p:spPr>
          <a:xfrm>
            <a:off x="457200" y="1285860"/>
            <a:ext cx="8229600" cy="5572140"/>
          </a:xfrm>
        </p:spPr>
        <p:txBody>
          <a:bodyPr>
            <a:normAutofit fontScale="70000" lnSpcReduction="20000"/>
          </a:bodyPr>
          <a:lstStyle/>
          <a:p>
            <a:r>
              <a:rPr lang="en-US" b="1" i="1" dirty="0"/>
              <a:t>CT features</a:t>
            </a:r>
            <a:r>
              <a:rPr lang="en-US" dirty="0"/>
              <a:t> of PLC pathology are:</a:t>
            </a:r>
          </a:p>
          <a:p>
            <a:r>
              <a:rPr lang="en-US" dirty="0"/>
              <a:t>Widening of the </a:t>
            </a:r>
            <a:r>
              <a:rPr lang="en-US" dirty="0" err="1"/>
              <a:t>interspinous</a:t>
            </a:r>
            <a:r>
              <a:rPr lang="en-US" dirty="0"/>
              <a:t> space.</a:t>
            </a:r>
          </a:p>
          <a:p>
            <a:r>
              <a:rPr lang="en-US" dirty="0"/>
              <a:t>Avulsion fractures or transverse fractures of </a:t>
            </a:r>
            <a:r>
              <a:rPr lang="en-US" dirty="0" err="1"/>
              <a:t>spinous</a:t>
            </a:r>
            <a:r>
              <a:rPr lang="en-US" dirty="0"/>
              <a:t> processes or </a:t>
            </a:r>
            <a:r>
              <a:rPr lang="en-US" dirty="0" err="1"/>
              <a:t>articular</a:t>
            </a:r>
            <a:r>
              <a:rPr lang="en-US" dirty="0"/>
              <a:t> facets.</a:t>
            </a:r>
          </a:p>
          <a:p>
            <a:r>
              <a:rPr lang="en-US" dirty="0"/>
              <a:t>Widening or dislocation of facet joints.</a:t>
            </a:r>
          </a:p>
          <a:p>
            <a:r>
              <a:rPr lang="en-US" dirty="0"/>
              <a:t>Vertebral body translation or rotation.</a:t>
            </a:r>
          </a:p>
          <a:p>
            <a:r>
              <a:rPr lang="en-US" dirty="0"/>
              <a:t>When the PLC is definitely injured on CT, it can already be scored as 3.</a:t>
            </a:r>
          </a:p>
          <a:p>
            <a:r>
              <a:rPr lang="en-US" dirty="0"/>
              <a:t>Since the integrity of the PLC depends mostly on </a:t>
            </a:r>
            <a:r>
              <a:rPr lang="en-US" dirty="0" err="1"/>
              <a:t>ligamentous</a:t>
            </a:r>
            <a:r>
              <a:rPr lang="en-US" dirty="0"/>
              <a:t> structures, MR is sometimes needed to adequately diagnose pathology of the PLC, especially when there is no dislocation or disruption on CT.</a:t>
            </a:r>
          </a:p>
          <a:p>
            <a:r>
              <a:rPr lang="en-US" i="1" dirty="0"/>
              <a:t>MRI features</a:t>
            </a:r>
            <a:r>
              <a:rPr lang="en-US" dirty="0"/>
              <a:t> of PLC pathology are:</a:t>
            </a:r>
          </a:p>
          <a:p>
            <a:r>
              <a:rPr lang="en-US" i="1" dirty="0"/>
              <a:t>Definite: 3 points</a:t>
            </a:r>
            <a:endParaRPr lang="en-US" dirty="0"/>
          </a:p>
          <a:p>
            <a:r>
              <a:rPr lang="en-US" dirty="0"/>
              <a:t>Loss of normal low signal intensity of the </a:t>
            </a:r>
            <a:r>
              <a:rPr lang="en-US" dirty="0" err="1"/>
              <a:t>ligamenta</a:t>
            </a:r>
            <a:r>
              <a:rPr lang="en-US" dirty="0"/>
              <a:t> </a:t>
            </a:r>
            <a:r>
              <a:rPr lang="en-US" dirty="0" err="1"/>
              <a:t>flava</a:t>
            </a:r>
            <a:r>
              <a:rPr lang="en-US" dirty="0"/>
              <a:t> or </a:t>
            </a:r>
            <a:r>
              <a:rPr lang="en-US" dirty="0" err="1"/>
              <a:t>supraspinous</a:t>
            </a:r>
            <a:r>
              <a:rPr lang="en-US" dirty="0"/>
              <a:t> ligaments on T1 and T2.</a:t>
            </a:r>
          </a:p>
          <a:p>
            <a:r>
              <a:rPr lang="en-US" i="1" dirty="0"/>
              <a:t>Indeterminate:</a:t>
            </a:r>
            <a:r>
              <a:rPr lang="en-US" dirty="0"/>
              <a:t> </a:t>
            </a:r>
            <a:r>
              <a:rPr lang="en-US" i="1" dirty="0"/>
              <a:t>2 points</a:t>
            </a:r>
            <a:endParaRPr lang="en-US" dirty="0"/>
          </a:p>
          <a:p>
            <a:r>
              <a:rPr lang="en-US" dirty="0"/>
              <a:t>Edema without clear rupture; high signal intensity of the </a:t>
            </a:r>
            <a:r>
              <a:rPr lang="en-US" dirty="0" err="1"/>
              <a:t>interspinous</a:t>
            </a:r>
            <a:r>
              <a:rPr lang="en-US" dirty="0"/>
              <a:t> ligaments or along the facet joints on T2 SPIR or STIR.</a:t>
            </a:r>
          </a:p>
          <a:p>
            <a:r>
              <a:rPr lang="en-US" dirty="0"/>
              <a:t>MRI has a tendency to </a:t>
            </a:r>
            <a:r>
              <a:rPr lang="en-US" dirty="0" err="1"/>
              <a:t>overdiagnose</a:t>
            </a:r>
            <a:r>
              <a:rPr lang="en-US" dirty="0"/>
              <a:t> PLC injury</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fontScale="90000"/>
          </a:bodyPr>
          <a:lstStyle/>
          <a:p>
            <a:r>
              <a:rPr lang="en-US" dirty="0"/>
              <a:t>Skeletal trauma. TLICS .Neurological status</a:t>
            </a:r>
            <a:endParaRPr lang="uk-UA" dirty="0"/>
          </a:p>
        </p:txBody>
      </p:sp>
      <p:pic>
        <p:nvPicPr>
          <p:cNvPr id="8" name="Рисунок 7" descr="a54b3ffdfcf0d1_29-TAB-neurology.png"/>
          <p:cNvPicPr>
            <a:picLocks noChangeAspect="1"/>
          </p:cNvPicPr>
          <p:nvPr/>
        </p:nvPicPr>
        <p:blipFill>
          <a:blip r:embed="rId2"/>
          <a:stretch>
            <a:fillRect/>
          </a:stretch>
        </p:blipFill>
        <p:spPr>
          <a:xfrm>
            <a:off x="2000232" y="1142984"/>
            <a:ext cx="6810408" cy="3095640"/>
          </a:xfrm>
          <a:prstGeom prst="rect">
            <a:avLst/>
          </a:prstGeom>
        </p:spPr>
      </p:pic>
      <p:sp>
        <p:nvSpPr>
          <p:cNvPr id="9" name="Прямоугольник 8"/>
          <p:cNvSpPr/>
          <p:nvPr/>
        </p:nvSpPr>
        <p:spPr>
          <a:xfrm>
            <a:off x="0" y="4286256"/>
            <a:ext cx="9144000" cy="2554545"/>
          </a:xfrm>
          <a:prstGeom prst="rect">
            <a:avLst/>
          </a:prstGeom>
        </p:spPr>
        <p:txBody>
          <a:bodyPr wrap="square">
            <a:spAutoFit/>
          </a:bodyPr>
          <a:lstStyle/>
          <a:p>
            <a:r>
              <a:rPr lang="en-US" sz="2000" dirty="0"/>
              <a:t>The role of the radiologist is to report the following:</a:t>
            </a:r>
          </a:p>
          <a:p>
            <a:r>
              <a:rPr lang="en-US" sz="2000" dirty="0" err="1"/>
              <a:t>Myelopathy</a:t>
            </a:r>
            <a:r>
              <a:rPr lang="en-US" sz="2000" dirty="0"/>
              <a:t> or nerve compression.</a:t>
            </a:r>
          </a:p>
          <a:p>
            <a:r>
              <a:rPr lang="en-US" sz="2000" dirty="0" err="1"/>
              <a:t>Retropulsion</a:t>
            </a:r>
            <a:r>
              <a:rPr lang="en-US" sz="2000" dirty="0"/>
              <a:t> of a body fragment and the percentage of narrowing of the spinal canal.</a:t>
            </a:r>
          </a:p>
          <a:p>
            <a:r>
              <a:rPr lang="en-US" sz="2000" dirty="0"/>
              <a:t>Epidural hematoma.</a:t>
            </a:r>
          </a:p>
          <a:p>
            <a:r>
              <a:rPr lang="en-US" sz="2000" dirty="0"/>
              <a:t>One of the key points here is that an incomplete cord lesion will likely benefit more from surgery than a complete lesion; therefore a complete cord injury is scored as only 2 points, while an incomplete cord injury gets 3 points.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a:bodyPr>
          <a:lstStyle/>
          <a:p>
            <a:r>
              <a:rPr lang="en-US" dirty="0"/>
              <a:t>Skeletal trauma. TLICS .Modifiers</a:t>
            </a:r>
            <a:endParaRPr lang="uk-UA" dirty="0"/>
          </a:p>
        </p:txBody>
      </p:sp>
      <p:sp>
        <p:nvSpPr>
          <p:cNvPr id="5" name="Содержимое 2"/>
          <p:cNvSpPr>
            <a:spLocks noGrp="1"/>
          </p:cNvSpPr>
          <p:nvPr>
            <p:ph idx="1"/>
          </p:nvPr>
        </p:nvSpPr>
        <p:spPr>
          <a:xfrm>
            <a:off x="0" y="2071678"/>
            <a:ext cx="9144000" cy="4786322"/>
          </a:xfrm>
        </p:spPr>
        <p:txBody>
          <a:bodyPr>
            <a:normAutofit/>
          </a:bodyPr>
          <a:lstStyle/>
          <a:p>
            <a:r>
              <a:rPr lang="en-US" dirty="0"/>
              <a:t>Modifiers are other factors which can affect the decision of appropriate treatment:</a:t>
            </a:r>
          </a:p>
          <a:p>
            <a:r>
              <a:rPr lang="en-US" dirty="0"/>
              <a:t>Sternum fracture</a:t>
            </a:r>
          </a:p>
          <a:p>
            <a:r>
              <a:rPr lang="en-US" dirty="0"/>
              <a:t>Rigid spine</a:t>
            </a:r>
          </a:p>
          <a:p>
            <a:r>
              <a:rPr lang="en-US" dirty="0"/>
              <a:t>Multiple rib fractures at the same levels</a:t>
            </a:r>
          </a:p>
          <a:p>
            <a:r>
              <a:rPr lang="en-US" dirty="0"/>
              <a:t>Non </a:t>
            </a:r>
            <a:r>
              <a:rPr lang="en-US" dirty="0" err="1"/>
              <a:t>braceable</a:t>
            </a:r>
            <a:endParaRPr lang="en-US" dirty="0"/>
          </a:p>
          <a:p>
            <a:r>
              <a:rPr lang="en-US" dirty="0"/>
              <a:t>Wounds</a:t>
            </a:r>
          </a:p>
          <a:p>
            <a:r>
              <a:rPr lang="en-US" dirty="0"/>
              <a:t>Pre-existing deformities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a:bodyPr>
          <a:lstStyle/>
          <a:p>
            <a:r>
              <a:rPr lang="en-US" dirty="0"/>
              <a:t>Skeletal trauma. TLICS </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4" name="Рисунок 3" descr="a549d3b7e71bb2_4-TAB-compression.png"/>
          <p:cNvPicPr>
            <a:picLocks noChangeAspect="1"/>
          </p:cNvPicPr>
          <p:nvPr/>
        </p:nvPicPr>
        <p:blipFill>
          <a:blip r:embed="rId2"/>
          <a:stretch>
            <a:fillRect/>
          </a:stretch>
        </p:blipFill>
        <p:spPr>
          <a:xfrm>
            <a:off x="0" y="1857364"/>
            <a:ext cx="4500562" cy="5000636"/>
          </a:xfrm>
          <a:prstGeom prst="rect">
            <a:avLst/>
          </a:prstGeom>
        </p:spPr>
      </p:pic>
      <p:pic>
        <p:nvPicPr>
          <p:cNvPr id="7" name="Рисунок 6" descr="a549d3b6364d11_5-TAB-Burst.png"/>
          <p:cNvPicPr>
            <a:picLocks noChangeAspect="1"/>
          </p:cNvPicPr>
          <p:nvPr/>
        </p:nvPicPr>
        <p:blipFill>
          <a:blip r:embed="rId3"/>
          <a:stretch>
            <a:fillRect/>
          </a:stretch>
        </p:blipFill>
        <p:spPr>
          <a:xfrm>
            <a:off x="4500562" y="1857364"/>
            <a:ext cx="4643438" cy="5214974"/>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fontScale="90000"/>
          </a:bodyPr>
          <a:lstStyle/>
          <a:p>
            <a:r>
              <a:rPr lang="en-US" dirty="0"/>
              <a:t>Skeletal trauma. TLICS. Compression fracture </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6" name="Рисунок 5" descr="a549ffd712a643_10a-single-compression.jpg"/>
          <p:cNvPicPr>
            <a:picLocks noChangeAspect="1"/>
          </p:cNvPicPr>
          <p:nvPr/>
        </p:nvPicPr>
        <p:blipFill>
          <a:blip r:embed="rId2"/>
          <a:stretch>
            <a:fillRect/>
          </a:stretch>
        </p:blipFill>
        <p:spPr>
          <a:xfrm>
            <a:off x="0" y="1785926"/>
            <a:ext cx="5072066" cy="5072074"/>
          </a:xfrm>
          <a:prstGeom prst="rect">
            <a:avLst/>
          </a:prstGeom>
        </p:spPr>
      </p:pic>
      <p:pic>
        <p:nvPicPr>
          <p:cNvPr id="8" name="Рисунок 7" descr="a549fffb595879_11b-ct-mr-simple-compression.jpg"/>
          <p:cNvPicPr>
            <a:picLocks noChangeAspect="1"/>
          </p:cNvPicPr>
          <p:nvPr/>
        </p:nvPicPr>
        <p:blipFill>
          <a:blip r:embed="rId3"/>
          <a:stretch>
            <a:fillRect/>
          </a:stretch>
        </p:blipFill>
        <p:spPr>
          <a:xfrm>
            <a:off x="4953000" y="1785926"/>
            <a:ext cx="4191000" cy="5072074"/>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fontScale="90000"/>
          </a:bodyPr>
          <a:lstStyle/>
          <a:p>
            <a:r>
              <a:rPr lang="en-US" dirty="0"/>
              <a:t>Skeletal trauma. TLICS. Burst fracture </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7" name="Рисунок 6" descr="a54ab04fd5b340_14b-Burst.jpg"/>
          <p:cNvPicPr>
            <a:picLocks noChangeAspect="1"/>
          </p:cNvPicPr>
          <p:nvPr/>
        </p:nvPicPr>
        <p:blipFill>
          <a:blip r:embed="rId2"/>
          <a:stretch>
            <a:fillRect/>
          </a:stretch>
        </p:blipFill>
        <p:spPr>
          <a:xfrm>
            <a:off x="-1" y="1857364"/>
            <a:ext cx="4816275" cy="5000636"/>
          </a:xfrm>
          <a:prstGeom prst="rect">
            <a:avLst/>
          </a:prstGeom>
        </p:spPr>
      </p:pic>
      <p:pic>
        <p:nvPicPr>
          <p:cNvPr id="9" name="Рисунок 8" descr="a54b116206a5ee_16-Burst-sag-arch-fracture.jpg"/>
          <p:cNvPicPr>
            <a:picLocks noChangeAspect="1"/>
          </p:cNvPicPr>
          <p:nvPr/>
        </p:nvPicPr>
        <p:blipFill>
          <a:blip r:embed="rId3"/>
          <a:stretch>
            <a:fillRect/>
          </a:stretch>
        </p:blipFill>
        <p:spPr>
          <a:xfrm>
            <a:off x="4786314" y="1857364"/>
            <a:ext cx="4357686" cy="5000636"/>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a:bodyPr>
          <a:lstStyle/>
          <a:p>
            <a:r>
              <a:rPr lang="en-US" dirty="0"/>
              <a:t>Skeletal trauma. TLICS </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6" name="Рисунок 5" descr="a54c39b52c326c_6C-TAB-Translation.png"/>
          <p:cNvPicPr>
            <a:picLocks noChangeAspect="1"/>
          </p:cNvPicPr>
          <p:nvPr/>
        </p:nvPicPr>
        <p:blipFill>
          <a:blip r:embed="rId2"/>
          <a:stretch>
            <a:fillRect/>
          </a:stretch>
        </p:blipFill>
        <p:spPr>
          <a:xfrm>
            <a:off x="0" y="1571612"/>
            <a:ext cx="4643438" cy="5286388"/>
          </a:xfrm>
          <a:prstGeom prst="rect">
            <a:avLst/>
          </a:prstGeom>
        </p:spPr>
      </p:pic>
      <p:pic>
        <p:nvPicPr>
          <p:cNvPr id="8" name="Рисунок 7" descr="a549ff192de975_7-TAB-distraction3.png"/>
          <p:cNvPicPr>
            <a:picLocks noChangeAspect="1"/>
          </p:cNvPicPr>
          <p:nvPr/>
        </p:nvPicPr>
        <p:blipFill>
          <a:blip r:embed="rId3"/>
          <a:stretch>
            <a:fillRect/>
          </a:stretch>
        </p:blipFill>
        <p:spPr>
          <a:xfrm>
            <a:off x="4643438" y="1571612"/>
            <a:ext cx="4500562" cy="5286388"/>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9144000" cy="1066800"/>
          </a:xfrm>
        </p:spPr>
        <p:txBody>
          <a:bodyPr>
            <a:normAutofit fontScale="90000"/>
          </a:bodyPr>
          <a:lstStyle/>
          <a:p>
            <a:r>
              <a:rPr lang="en-US" dirty="0"/>
              <a:t>Skeletal trauma. TLICS. Translation-rotation fracture</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6" name="Рисунок 5" descr="a54c39d866b7f5_41B-Translation.jpg"/>
          <p:cNvPicPr>
            <a:picLocks noChangeAspect="1"/>
          </p:cNvPicPr>
          <p:nvPr/>
        </p:nvPicPr>
        <p:blipFill>
          <a:blip r:embed="rId2"/>
          <a:stretch>
            <a:fillRect/>
          </a:stretch>
        </p:blipFill>
        <p:spPr>
          <a:xfrm>
            <a:off x="0" y="1785926"/>
            <a:ext cx="9144000" cy="5072074"/>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9144000" cy="1066800"/>
          </a:xfrm>
        </p:spPr>
        <p:txBody>
          <a:bodyPr>
            <a:normAutofit fontScale="90000"/>
          </a:bodyPr>
          <a:lstStyle/>
          <a:p>
            <a:r>
              <a:rPr lang="en-US" dirty="0"/>
              <a:t>Skeletal trauma. TLICS. Translation-rotation fracture</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8" name="Рисунок 7" descr="a54c398ae98799_41D-MRI-Translation.jpg"/>
          <p:cNvPicPr>
            <a:picLocks noChangeAspect="1"/>
          </p:cNvPicPr>
          <p:nvPr/>
        </p:nvPicPr>
        <p:blipFill>
          <a:blip r:embed="rId2"/>
          <a:stretch>
            <a:fillRect/>
          </a:stretch>
        </p:blipFill>
        <p:spPr>
          <a:xfrm>
            <a:off x="500034" y="1857375"/>
            <a:ext cx="7929586" cy="5000625"/>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9144000" cy="1066800"/>
          </a:xfrm>
        </p:spPr>
        <p:txBody>
          <a:bodyPr>
            <a:normAutofit fontScale="90000"/>
          </a:bodyPr>
          <a:lstStyle/>
          <a:p>
            <a:r>
              <a:rPr lang="en-US" dirty="0"/>
              <a:t>Skeletal trauma. TLICS. Distraction fracture</a:t>
            </a:r>
            <a:endParaRPr lang="uk-UA" dirty="0"/>
          </a:p>
        </p:txBody>
      </p:sp>
      <p:sp>
        <p:nvSpPr>
          <p:cNvPr id="5" name="Содержимое 2"/>
          <p:cNvSpPr>
            <a:spLocks noGrp="1"/>
          </p:cNvSpPr>
          <p:nvPr>
            <p:ph idx="1"/>
          </p:nvPr>
        </p:nvSpPr>
        <p:spPr>
          <a:xfrm>
            <a:off x="0" y="2071678"/>
            <a:ext cx="9144000" cy="4786322"/>
          </a:xfrm>
        </p:spPr>
        <p:txBody>
          <a:bodyPr>
            <a:normAutofit/>
          </a:bodyPr>
          <a:lstStyle/>
          <a:p>
            <a:pPr>
              <a:buNone/>
            </a:pPr>
            <a:r>
              <a:rPr lang="en-US" dirty="0"/>
              <a:t> </a:t>
            </a:r>
          </a:p>
        </p:txBody>
      </p:sp>
      <p:pic>
        <p:nvPicPr>
          <p:cNvPr id="6" name="Рисунок 5" descr="a54af88888dce3_12.jpg"/>
          <p:cNvPicPr>
            <a:picLocks noChangeAspect="1"/>
          </p:cNvPicPr>
          <p:nvPr/>
        </p:nvPicPr>
        <p:blipFill>
          <a:blip r:embed="rId2"/>
          <a:stretch>
            <a:fillRect/>
          </a:stretch>
        </p:blipFill>
        <p:spPr>
          <a:xfrm>
            <a:off x="0" y="1643050"/>
            <a:ext cx="4429124" cy="5214950"/>
          </a:xfrm>
          <a:prstGeom prst="rect">
            <a:avLst/>
          </a:prstGeom>
        </p:spPr>
      </p:pic>
      <p:pic>
        <p:nvPicPr>
          <p:cNvPr id="7" name="Рисунок 6" descr="a54b3e61e836aa_23c-distraction-MRI.jpg"/>
          <p:cNvPicPr>
            <a:picLocks noChangeAspect="1"/>
          </p:cNvPicPr>
          <p:nvPr/>
        </p:nvPicPr>
        <p:blipFill>
          <a:blip r:embed="rId3"/>
          <a:stretch>
            <a:fillRect/>
          </a:stretch>
        </p:blipFill>
        <p:spPr>
          <a:xfrm>
            <a:off x="4357686" y="1643051"/>
            <a:ext cx="4786314" cy="5214950"/>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lstStyle/>
          <a:p>
            <a:r>
              <a:rPr lang="en-US" dirty="0"/>
              <a:t>Skeletal trauma. </a:t>
            </a:r>
            <a:endParaRPr lang="uk-UA" dirty="0"/>
          </a:p>
        </p:txBody>
      </p:sp>
      <p:sp>
        <p:nvSpPr>
          <p:cNvPr id="3" name="Содержимое 2"/>
          <p:cNvSpPr>
            <a:spLocks noGrp="1"/>
          </p:cNvSpPr>
          <p:nvPr>
            <p:ph idx="1"/>
          </p:nvPr>
        </p:nvSpPr>
        <p:spPr>
          <a:xfrm>
            <a:off x="0" y="1357298"/>
            <a:ext cx="9144000" cy="5500702"/>
          </a:xfrm>
        </p:spPr>
        <p:txBody>
          <a:bodyPr>
            <a:normAutofit fontScale="85000" lnSpcReduction="10000"/>
          </a:bodyPr>
          <a:lstStyle/>
          <a:p>
            <a:r>
              <a:rPr lang="en-US" dirty="0"/>
              <a:t>It is important to trace the outline of each vertebral body, pedicle, transverse process and </a:t>
            </a:r>
            <a:r>
              <a:rPr lang="en-US" dirty="0" err="1"/>
              <a:t>spinous</a:t>
            </a:r>
            <a:r>
              <a:rPr lang="en-US" dirty="0"/>
              <a:t> process for any discontinuity. The distance between the pedicles should be checked on the AP view to assess the integrity of the ring. One should also follow the smooth alignment of the vertebral bodies for any step-off or abrupt </a:t>
            </a:r>
            <a:r>
              <a:rPr lang="en-US" dirty="0" err="1"/>
              <a:t>angulation</a:t>
            </a:r>
            <a:r>
              <a:rPr lang="en-US" dirty="0"/>
              <a:t>.</a:t>
            </a:r>
          </a:p>
          <a:p>
            <a:r>
              <a:rPr lang="en-US" dirty="0"/>
              <a:t>Injuries in the </a:t>
            </a:r>
            <a:r>
              <a:rPr lang="en-US" dirty="0" err="1"/>
              <a:t>thoracolumbar</a:t>
            </a:r>
            <a:r>
              <a:rPr lang="en-US" dirty="0"/>
              <a:t> spine can be classified by mechanism of injury: </a:t>
            </a:r>
            <a:r>
              <a:rPr lang="en-US" dirty="0" err="1"/>
              <a:t>hyperflexion</a:t>
            </a:r>
            <a:r>
              <a:rPr lang="en-US" dirty="0"/>
              <a:t>, vertical compression or shearing injury. </a:t>
            </a:r>
          </a:p>
          <a:p>
            <a:r>
              <a:rPr lang="en-US" dirty="0" err="1"/>
              <a:t>Hyperflexion</a:t>
            </a:r>
            <a:r>
              <a:rPr lang="en-US" dirty="0"/>
              <a:t> injuries are most common and associated with anterior compression and wedging with posterior distraction. Vertical compression injuries decrease the height of the body diffusely with possible </a:t>
            </a:r>
            <a:r>
              <a:rPr lang="en-US" dirty="0" err="1"/>
              <a:t>retropulsion</a:t>
            </a:r>
            <a:r>
              <a:rPr lang="en-US" dirty="0"/>
              <a:t> of fragments into the spinal canal. Shearing injuries are associated with anterior dislocation and may show disruption of the posterior and middle columns, making them unstable.</a:t>
            </a:r>
          </a:p>
          <a:p>
            <a:endParaRPr lang="uk-UA"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85728"/>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142984"/>
            <a:ext cx="5429256" cy="5715016"/>
          </a:xfrm>
        </p:spPr>
        <p:txBody>
          <a:bodyPr>
            <a:normAutofit fontScale="70000" lnSpcReduction="20000"/>
          </a:bodyPr>
          <a:lstStyle/>
          <a:p>
            <a:r>
              <a:rPr lang="en-US" dirty="0"/>
              <a:t>Thoracic Compression injuries are due to axial loading.</a:t>
            </a:r>
          </a:p>
          <a:p>
            <a:r>
              <a:rPr lang="en-US" dirty="0"/>
              <a:t>Multiple noncontiguous fractures are associated with burst fracture in nearly 50%, so finding a fracture should make one continue to look and not give up on the search.</a:t>
            </a:r>
          </a:p>
          <a:p>
            <a:r>
              <a:rPr lang="en-US" dirty="0"/>
              <a:t>One should not confuse the normal 1.5 mm anterior tapering of the anterior thoracic vertebral bodies for compression.</a:t>
            </a:r>
          </a:p>
          <a:p>
            <a:r>
              <a:rPr lang="en-US" dirty="0"/>
              <a:t>With compression, there is loss of vertebral height and usually disruption of the posterior vertebral line. If the body has lost stature, it may be impossible to tell if this is an acute fracture without old films for comparison.</a:t>
            </a:r>
          </a:p>
          <a:p>
            <a:r>
              <a:rPr lang="en-US" dirty="0"/>
              <a:t>CT should be performed for full assessment of the spinal canal in compression fracture cases because neurological deficit occurs in 65% of patients.</a:t>
            </a:r>
          </a:p>
          <a:p>
            <a:endParaRPr lang="uk-UA" dirty="0"/>
          </a:p>
        </p:txBody>
      </p:sp>
      <p:pic>
        <p:nvPicPr>
          <p:cNvPr id="4" name="Рисунок 3" descr="thoracicCompFx1.jpg"/>
          <p:cNvPicPr>
            <a:picLocks noChangeAspect="1"/>
          </p:cNvPicPr>
          <p:nvPr/>
        </p:nvPicPr>
        <p:blipFill>
          <a:blip r:embed="rId2"/>
          <a:stretch>
            <a:fillRect/>
          </a:stretch>
        </p:blipFill>
        <p:spPr>
          <a:xfrm>
            <a:off x="5643570" y="714356"/>
            <a:ext cx="3530466" cy="6143644"/>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229600" cy="1066800"/>
          </a:xfrm>
        </p:spPr>
        <p:txBody>
          <a:bodyPr/>
          <a:lstStyle/>
          <a:p>
            <a:r>
              <a:rPr lang="en-US" dirty="0"/>
              <a:t>Skeletal trauma</a:t>
            </a:r>
            <a:endParaRPr lang="uk-UA" dirty="0"/>
          </a:p>
        </p:txBody>
      </p:sp>
      <p:sp>
        <p:nvSpPr>
          <p:cNvPr id="3" name="Содержимое 2"/>
          <p:cNvSpPr>
            <a:spLocks noGrp="1"/>
          </p:cNvSpPr>
          <p:nvPr>
            <p:ph idx="1"/>
          </p:nvPr>
        </p:nvSpPr>
        <p:spPr>
          <a:xfrm>
            <a:off x="0" y="1285860"/>
            <a:ext cx="3286116" cy="5288676"/>
          </a:xfrm>
        </p:spPr>
        <p:txBody>
          <a:bodyPr>
            <a:normAutofit/>
          </a:bodyPr>
          <a:lstStyle/>
          <a:p>
            <a:r>
              <a:rPr lang="en-US" dirty="0"/>
              <a:t>Rib  Fractures are occasionally present in association with fractures of the thoracic spine.</a:t>
            </a:r>
          </a:p>
          <a:p>
            <a:r>
              <a:rPr lang="en-US" dirty="0"/>
              <a:t>Make sure not to miss an associated rib or transverse process fracture.</a:t>
            </a:r>
          </a:p>
          <a:p>
            <a:endParaRPr lang="uk-UA" dirty="0"/>
          </a:p>
        </p:txBody>
      </p:sp>
      <p:pic>
        <p:nvPicPr>
          <p:cNvPr id="4" name="Рисунок 3" descr="ribfx1.jpg"/>
          <p:cNvPicPr>
            <a:picLocks noChangeAspect="1"/>
          </p:cNvPicPr>
          <p:nvPr/>
        </p:nvPicPr>
        <p:blipFill>
          <a:blip r:embed="rId2"/>
          <a:stretch>
            <a:fillRect/>
          </a:stretch>
        </p:blipFill>
        <p:spPr>
          <a:xfrm>
            <a:off x="3200400" y="1357298"/>
            <a:ext cx="5943600" cy="4728464"/>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a:t>
            </a:r>
            <a:endParaRPr lang="uk-UA" dirty="0"/>
          </a:p>
        </p:txBody>
      </p:sp>
      <p:sp>
        <p:nvSpPr>
          <p:cNvPr id="3" name="Содержимое 2"/>
          <p:cNvSpPr>
            <a:spLocks noGrp="1"/>
          </p:cNvSpPr>
          <p:nvPr>
            <p:ph idx="1"/>
          </p:nvPr>
        </p:nvSpPr>
        <p:spPr>
          <a:xfrm>
            <a:off x="0" y="1357298"/>
            <a:ext cx="9144000" cy="5500702"/>
          </a:xfrm>
        </p:spPr>
        <p:txBody>
          <a:bodyPr>
            <a:normAutofit/>
          </a:bodyPr>
          <a:lstStyle/>
          <a:p>
            <a:endParaRPr lang="en-US" dirty="0"/>
          </a:p>
          <a:p>
            <a:r>
              <a:rPr lang="en-US" dirty="0"/>
              <a:t>The inflammatory diseases of the bones and joints encompass infections and the consequences of immunologically mediated local and systemic disease.</a:t>
            </a:r>
          </a:p>
          <a:p>
            <a:r>
              <a:rPr lang="en-US" dirty="0"/>
              <a:t> Septic arthritis</a:t>
            </a:r>
          </a:p>
          <a:p>
            <a:r>
              <a:rPr lang="en-US" dirty="0" err="1"/>
              <a:t>Osteomyelitis</a:t>
            </a:r>
            <a:r>
              <a:rPr lang="en-US" dirty="0"/>
              <a:t> (</a:t>
            </a:r>
            <a:r>
              <a:rPr lang="en-US" dirty="0" err="1"/>
              <a:t>pyogenic</a:t>
            </a:r>
            <a:r>
              <a:rPr lang="en-US" dirty="0"/>
              <a:t>, </a:t>
            </a:r>
            <a:r>
              <a:rPr lang="en-US" dirty="0" err="1"/>
              <a:t>tuberculous</a:t>
            </a:r>
            <a:r>
              <a:rPr lang="en-US" dirty="0"/>
              <a:t>, fungal, </a:t>
            </a:r>
            <a:r>
              <a:rPr lang="en-US" dirty="0" err="1"/>
              <a:t>syphylitic</a:t>
            </a:r>
            <a:r>
              <a:rPr lang="en-US" dirty="0"/>
              <a:t>)</a:t>
            </a:r>
          </a:p>
          <a:p>
            <a:r>
              <a:rPr lang="en-US" dirty="0"/>
              <a:t>Immunologically mediated inflammatory diseases (Rheumatoid arthritis).</a:t>
            </a:r>
          </a:p>
          <a:p>
            <a:endParaRPr lang="uk-UA"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357298"/>
            <a:ext cx="9144000" cy="5500702"/>
          </a:xfrm>
        </p:spPr>
        <p:txBody>
          <a:bodyPr>
            <a:normAutofit/>
          </a:bodyPr>
          <a:lstStyle/>
          <a:p>
            <a:endParaRPr lang="en-US" dirty="0"/>
          </a:p>
          <a:p>
            <a:r>
              <a:rPr lang="en-US" b="1" dirty="0" err="1"/>
              <a:t>Osteomyelitis</a:t>
            </a:r>
            <a:r>
              <a:rPr lang="en-US" dirty="0"/>
              <a:t> refers to inflammation of bone that is almost always due to infection, typically bacterial. May be acute or chronic. </a:t>
            </a:r>
          </a:p>
          <a:p>
            <a:r>
              <a:rPr lang="en-US" dirty="0" err="1"/>
              <a:t>Osteomyelitis</a:t>
            </a:r>
            <a:r>
              <a:rPr lang="en-US" dirty="0"/>
              <a:t> can occur at any age. In those without specific risk factors, it is particularly common between the ages of 2-12 years of age and is more common in males.</a:t>
            </a:r>
          </a:p>
          <a:p>
            <a:r>
              <a:rPr lang="en-US" dirty="0"/>
              <a:t>In most instances, </a:t>
            </a:r>
            <a:r>
              <a:rPr lang="en-US" dirty="0" err="1"/>
              <a:t>osteomyelitis</a:t>
            </a:r>
            <a:r>
              <a:rPr lang="en-US" dirty="0"/>
              <a:t> results from </a:t>
            </a:r>
            <a:r>
              <a:rPr lang="en-US" dirty="0" err="1"/>
              <a:t>haematogenous</a:t>
            </a:r>
            <a:r>
              <a:rPr lang="en-US" dirty="0"/>
              <a:t> spread, although direct extension from trauma and/or ulcers is also relatively common (especially in the feet of diabetic patients).</a:t>
            </a:r>
            <a:endParaRPr lang="uk-UA"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pic>
        <p:nvPicPr>
          <p:cNvPr id="5" name="Содержимое 4" descr="osteomyelitis-21-1024.jpg"/>
          <p:cNvPicPr>
            <a:picLocks noGrp="1" noChangeAspect="1"/>
          </p:cNvPicPr>
          <p:nvPr>
            <p:ph idx="1"/>
          </p:nvPr>
        </p:nvPicPr>
        <p:blipFill>
          <a:blip r:embed="rId2"/>
          <a:stretch>
            <a:fillRect/>
          </a:stretch>
        </p:blipFill>
        <p:spPr>
          <a:xfrm>
            <a:off x="1000100" y="1643050"/>
            <a:ext cx="7215238" cy="5214950"/>
          </a:xfr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pic>
        <p:nvPicPr>
          <p:cNvPr id="5" name="Содержимое 4" descr="jpg0220f1.jpeg"/>
          <p:cNvPicPr>
            <a:picLocks noGrp="1" noChangeAspect="1"/>
          </p:cNvPicPr>
          <p:nvPr>
            <p:ph idx="1"/>
          </p:nvPr>
        </p:nvPicPr>
        <p:blipFill>
          <a:blip r:embed="rId2"/>
          <a:stretch>
            <a:fillRect/>
          </a:stretch>
        </p:blipFill>
        <p:spPr>
          <a:xfrm>
            <a:off x="357158" y="1671042"/>
            <a:ext cx="8286808" cy="5186958"/>
          </a:xfr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357298"/>
            <a:ext cx="9144000" cy="5500702"/>
          </a:xfrm>
        </p:spPr>
        <p:txBody>
          <a:bodyPr>
            <a:normAutofit fontScale="85000" lnSpcReduction="20000"/>
          </a:bodyPr>
          <a:lstStyle/>
          <a:p>
            <a:endParaRPr lang="en-US" dirty="0"/>
          </a:p>
          <a:p>
            <a:r>
              <a:rPr lang="en-US" dirty="0"/>
              <a:t>In the initial stages of infection, bacteria multiply setting up a </a:t>
            </a:r>
            <a:r>
              <a:rPr lang="en-US" dirty="0" err="1"/>
              <a:t>localised</a:t>
            </a:r>
            <a:r>
              <a:rPr lang="en-US" dirty="0"/>
              <a:t> inflammatory reaction and resulting in </a:t>
            </a:r>
            <a:r>
              <a:rPr lang="en-US" dirty="0" err="1"/>
              <a:t>localised</a:t>
            </a:r>
            <a:r>
              <a:rPr lang="en-US" dirty="0"/>
              <a:t> cell death. With time, the infection becomes demarcated by a rim of granulation tissue and new bone deposition.</a:t>
            </a:r>
          </a:p>
          <a:p>
            <a:r>
              <a:rPr lang="en-US" dirty="0"/>
              <a:t>Although no organisms are recovered in up to 50% of cases, when one is isolated </a:t>
            </a:r>
            <a:r>
              <a:rPr lang="en-US" i="1" dirty="0"/>
              <a:t>Staphylococcus </a:t>
            </a:r>
            <a:r>
              <a:rPr lang="en-US" i="1" dirty="0" err="1"/>
              <a:t>aureus</a:t>
            </a:r>
            <a:r>
              <a:rPr lang="en-US" dirty="0"/>
              <a:t> is by far the most common agent. Different organisms are more common in specific clinical scenarios :</a:t>
            </a:r>
          </a:p>
          <a:p>
            <a:r>
              <a:rPr lang="en-US" i="1" dirty="0"/>
              <a:t>Staphylococcus </a:t>
            </a:r>
            <a:r>
              <a:rPr lang="en-US" i="1" dirty="0" err="1"/>
              <a:t>aureus</a:t>
            </a:r>
            <a:r>
              <a:rPr lang="en-US" dirty="0"/>
              <a:t>: 80-90% of all infections</a:t>
            </a:r>
          </a:p>
          <a:p>
            <a:r>
              <a:rPr lang="en-US" i="1" dirty="0"/>
              <a:t>Escherichia coli</a:t>
            </a:r>
            <a:r>
              <a:rPr lang="en-US" dirty="0"/>
              <a:t>: IVDU (intravenous drug users) and genitourinary tract infection</a:t>
            </a:r>
          </a:p>
          <a:p>
            <a:r>
              <a:rPr lang="en-US" i="1" dirty="0"/>
              <a:t>Pseudomonas </a:t>
            </a:r>
            <a:r>
              <a:rPr lang="en-US" i="1" dirty="0" err="1"/>
              <a:t>spp</a:t>
            </a:r>
            <a:r>
              <a:rPr lang="en-US" dirty="0"/>
              <a:t>: IVDU and genitourinary tract infection</a:t>
            </a:r>
          </a:p>
          <a:p>
            <a:r>
              <a:rPr lang="en-US" i="1" dirty="0" err="1"/>
              <a:t>Klebsiella</a:t>
            </a:r>
            <a:r>
              <a:rPr lang="en-US" i="1" dirty="0"/>
              <a:t> </a:t>
            </a:r>
            <a:r>
              <a:rPr lang="en-US" i="1" dirty="0" err="1"/>
              <a:t>spp</a:t>
            </a:r>
            <a:r>
              <a:rPr lang="en-US" dirty="0"/>
              <a:t>: IVDU and genitourinary tract infection</a:t>
            </a:r>
          </a:p>
          <a:p>
            <a:r>
              <a:rPr lang="en-US" i="1" dirty="0"/>
              <a:t>Salmonella </a:t>
            </a:r>
            <a:r>
              <a:rPr lang="en-US" i="1" dirty="0" err="1"/>
              <a:t>spp</a:t>
            </a:r>
            <a:r>
              <a:rPr lang="en-US" dirty="0"/>
              <a:t>: sickle cell disease</a:t>
            </a:r>
          </a:p>
          <a:p>
            <a:r>
              <a:rPr lang="en-US" i="1" dirty="0" err="1"/>
              <a:t>Haemophilus</a:t>
            </a:r>
            <a:r>
              <a:rPr lang="en-US" i="1" dirty="0"/>
              <a:t> </a:t>
            </a:r>
            <a:r>
              <a:rPr lang="en-US" i="1" dirty="0" err="1"/>
              <a:t>influenzae</a:t>
            </a:r>
            <a:r>
              <a:rPr lang="en-US" dirty="0"/>
              <a:t>: neonates</a:t>
            </a:r>
          </a:p>
          <a:p>
            <a:r>
              <a:rPr lang="en-US" dirty="0"/>
              <a:t>group B streptococci: neonates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357298"/>
            <a:ext cx="9144000" cy="5500702"/>
          </a:xfrm>
        </p:spPr>
        <p:txBody>
          <a:bodyPr>
            <a:normAutofit/>
          </a:bodyPr>
          <a:lstStyle/>
          <a:p>
            <a:r>
              <a:rPr lang="en-US" b="1" dirty="0"/>
              <a:t>Location</a:t>
            </a:r>
          </a:p>
          <a:p>
            <a:r>
              <a:rPr lang="en-US" dirty="0"/>
              <a:t>Frequency in descending order by location :</a:t>
            </a:r>
          </a:p>
          <a:p>
            <a:r>
              <a:rPr lang="en-US" dirty="0"/>
              <a:t>lower limb (most common)</a:t>
            </a:r>
          </a:p>
          <a:p>
            <a:r>
              <a:rPr lang="en-US" dirty="0"/>
              <a:t>vertebrae: lumbar &gt; thoracic &gt; cervical</a:t>
            </a:r>
          </a:p>
          <a:p>
            <a:r>
              <a:rPr lang="en-US" dirty="0"/>
              <a:t>radial </a:t>
            </a:r>
            <a:r>
              <a:rPr lang="en-US" dirty="0" err="1"/>
              <a:t>styloid</a:t>
            </a:r>
            <a:endParaRPr lang="en-US" dirty="0"/>
          </a:p>
          <a:p>
            <a:r>
              <a:rPr lang="en-US" dirty="0"/>
              <a:t>sacroiliac joint</a:t>
            </a:r>
          </a:p>
          <a:p>
            <a:r>
              <a:rPr lang="en-US" dirty="0"/>
              <a:t>The location of </a:t>
            </a:r>
            <a:r>
              <a:rPr lang="en-US" dirty="0" err="1"/>
              <a:t>osteomyelitis</a:t>
            </a:r>
            <a:r>
              <a:rPr lang="en-US" dirty="0"/>
              <a:t> within a bone varies with age, on account of changing blood supply :</a:t>
            </a:r>
          </a:p>
          <a:p>
            <a:r>
              <a:rPr lang="en-US" dirty="0"/>
              <a:t>neonates: </a:t>
            </a:r>
            <a:r>
              <a:rPr lang="en-US" dirty="0" err="1"/>
              <a:t>metaphysis</a:t>
            </a:r>
            <a:r>
              <a:rPr lang="en-US" dirty="0"/>
              <a:t> and/or epiphysis</a:t>
            </a:r>
          </a:p>
          <a:p>
            <a:r>
              <a:rPr lang="en-US" dirty="0"/>
              <a:t>children: </a:t>
            </a:r>
            <a:r>
              <a:rPr lang="en-US" dirty="0" err="1"/>
              <a:t>metaphysis</a:t>
            </a:r>
            <a:endParaRPr lang="en-US" dirty="0"/>
          </a:p>
          <a:p>
            <a:r>
              <a:rPr lang="en-US" dirty="0"/>
              <a:t>adults: epiphyses and </a:t>
            </a:r>
            <a:r>
              <a:rPr lang="en-US" dirty="0" err="1"/>
              <a:t>subchondral</a:t>
            </a:r>
            <a:r>
              <a:rPr lang="en-US" dirty="0"/>
              <a:t> regions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pic>
        <p:nvPicPr>
          <p:cNvPr id="5" name="Содержимое 4" descr="osteomyelitis-53-1024.jpg"/>
          <p:cNvPicPr>
            <a:picLocks noGrp="1" noChangeAspect="1"/>
          </p:cNvPicPr>
          <p:nvPr>
            <p:ph idx="1"/>
          </p:nvPr>
        </p:nvPicPr>
        <p:blipFill>
          <a:blip r:embed="rId2"/>
          <a:stretch>
            <a:fillRect/>
          </a:stretch>
        </p:blipFill>
        <p:spPr>
          <a:xfrm>
            <a:off x="0" y="1571612"/>
            <a:ext cx="10072758" cy="5286388"/>
          </a:xfr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2000240"/>
            <a:ext cx="9144000" cy="4857760"/>
          </a:xfrm>
        </p:spPr>
        <p:txBody>
          <a:bodyPr>
            <a:normAutofit/>
          </a:bodyPr>
          <a:lstStyle/>
          <a:p>
            <a:r>
              <a:rPr lang="en-US" b="1" dirty="0"/>
              <a:t>Types</a:t>
            </a:r>
          </a:p>
          <a:p>
            <a:r>
              <a:rPr lang="en-US" b="1" dirty="0"/>
              <a:t>Acute </a:t>
            </a:r>
            <a:r>
              <a:rPr lang="en-US" b="1" dirty="0" err="1"/>
              <a:t>suppurative</a:t>
            </a:r>
            <a:r>
              <a:rPr lang="en-US" b="1" dirty="0"/>
              <a:t> </a:t>
            </a:r>
            <a:r>
              <a:rPr lang="en-US" b="1" dirty="0" err="1"/>
              <a:t>osteomyelitis</a:t>
            </a:r>
            <a:endParaRPr lang="en-US" b="1" dirty="0"/>
          </a:p>
          <a:p>
            <a:r>
              <a:rPr lang="en-US" b="1" dirty="0"/>
              <a:t>Chronic </a:t>
            </a:r>
            <a:r>
              <a:rPr lang="en-US" b="1" dirty="0" err="1"/>
              <a:t>suppurative</a:t>
            </a:r>
            <a:r>
              <a:rPr lang="en-US" b="1" dirty="0"/>
              <a:t> </a:t>
            </a:r>
            <a:r>
              <a:rPr lang="en-US" b="1" dirty="0" err="1"/>
              <a:t>osteomyelitis</a:t>
            </a:r>
            <a:endParaRPr lang="en-US" b="1" dirty="0"/>
          </a:p>
          <a:p>
            <a:r>
              <a:rPr lang="en-US" b="1" dirty="0"/>
              <a:t>Chronic focal </a:t>
            </a:r>
            <a:r>
              <a:rPr lang="en-US" b="1" dirty="0" err="1"/>
              <a:t>sclerosing</a:t>
            </a:r>
            <a:r>
              <a:rPr lang="en-US" b="1" dirty="0"/>
              <a:t> </a:t>
            </a:r>
            <a:r>
              <a:rPr lang="en-US" b="1" dirty="0" err="1"/>
              <a:t>osteomyelitis</a:t>
            </a:r>
            <a:endParaRPr lang="en-US" b="1" dirty="0"/>
          </a:p>
          <a:p>
            <a:r>
              <a:rPr lang="en-US" b="1" dirty="0"/>
              <a:t>Chronic diffuse </a:t>
            </a:r>
            <a:r>
              <a:rPr lang="en-US" b="1" dirty="0" err="1"/>
              <a:t>sclerosing</a:t>
            </a:r>
            <a:r>
              <a:rPr lang="en-US" b="1" dirty="0"/>
              <a:t> </a:t>
            </a:r>
            <a:r>
              <a:rPr lang="en-US" b="1" dirty="0" err="1"/>
              <a:t>osteomyelitis</a:t>
            </a:r>
            <a:endParaRPr lang="en-US" b="1" dirty="0"/>
          </a:p>
          <a:p>
            <a:r>
              <a:rPr lang="en-US" b="1" dirty="0" err="1"/>
              <a:t>Garre’s</a:t>
            </a:r>
            <a:r>
              <a:rPr lang="en-US" b="1" dirty="0"/>
              <a:t> </a:t>
            </a:r>
            <a:r>
              <a:rPr lang="en-US" b="1" dirty="0" err="1"/>
              <a:t>osteomyelitis</a:t>
            </a:r>
            <a:endParaRPr lang="en-US" b="1"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500174"/>
            <a:ext cx="9144000" cy="5500702"/>
          </a:xfrm>
        </p:spPr>
        <p:txBody>
          <a:bodyPr>
            <a:normAutofit fontScale="70000" lnSpcReduction="20000"/>
          </a:bodyPr>
          <a:lstStyle/>
          <a:p>
            <a:r>
              <a:rPr lang="en-US" b="1" dirty="0"/>
              <a:t>Plain radiograph</a:t>
            </a:r>
          </a:p>
          <a:p>
            <a:r>
              <a:rPr lang="en-US" dirty="0"/>
              <a:t>The earliest changes are seen in adjacent soft tissues +/- muscle outlines with swelling and loss or blurring of normal fat planes. An effusion may be seen in an adjacent joint.</a:t>
            </a:r>
          </a:p>
          <a:p>
            <a:r>
              <a:rPr lang="en-US" dirty="0"/>
              <a:t>In general, </a:t>
            </a:r>
            <a:r>
              <a:rPr lang="en-US" dirty="0" err="1"/>
              <a:t>osteomyelitis</a:t>
            </a:r>
            <a:r>
              <a:rPr lang="en-US" dirty="0"/>
              <a:t> must extend at least 1 cm and compromise 30 to 50% of bone mineral content to produce noticeable changes in plain radiographs. Early findings may be subtle, and changes may not be obvious until 5 to 7 days in children and 10 to 14 days in adults. After this time a number of changes may be noted:</a:t>
            </a:r>
          </a:p>
          <a:p>
            <a:r>
              <a:rPr lang="en-US" dirty="0"/>
              <a:t>regional </a:t>
            </a:r>
            <a:r>
              <a:rPr lang="en-US" dirty="0" err="1"/>
              <a:t>osteopaenia</a:t>
            </a:r>
            <a:endParaRPr lang="en-US" dirty="0"/>
          </a:p>
          <a:p>
            <a:r>
              <a:rPr lang="en-US" dirty="0" err="1"/>
              <a:t>periosteal</a:t>
            </a:r>
            <a:r>
              <a:rPr lang="en-US" dirty="0"/>
              <a:t> reaction/thickening (</a:t>
            </a:r>
            <a:r>
              <a:rPr lang="en-US" dirty="0" err="1"/>
              <a:t>periostitis</a:t>
            </a:r>
            <a:r>
              <a:rPr lang="en-US" dirty="0"/>
              <a:t>): variable, and may appear aggressive including formation of a Codman's triangle</a:t>
            </a:r>
          </a:p>
          <a:p>
            <a:r>
              <a:rPr lang="en-US" dirty="0"/>
              <a:t>focal bony </a:t>
            </a:r>
            <a:r>
              <a:rPr lang="en-US" dirty="0" err="1"/>
              <a:t>lysis</a:t>
            </a:r>
            <a:r>
              <a:rPr lang="en-US" dirty="0"/>
              <a:t> or cortical loss</a:t>
            </a:r>
          </a:p>
          <a:p>
            <a:r>
              <a:rPr lang="en-US" dirty="0" err="1"/>
              <a:t>endosteal</a:t>
            </a:r>
            <a:r>
              <a:rPr lang="en-US" dirty="0"/>
              <a:t> scalloping</a:t>
            </a:r>
          </a:p>
          <a:p>
            <a:r>
              <a:rPr lang="en-US" dirty="0"/>
              <a:t>loss of bony </a:t>
            </a:r>
            <a:r>
              <a:rPr lang="en-US" dirty="0" err="1"/>
              <a:t>trabecular</a:t>
            </a:r>
            <a:r>
              <a:rPr lang="en-US" dirty="0"/>
              <a:t> architecture</a:t>
            </a:r>
          </a:p>
          <a:p>
            <a:r>
              <a:rPr lang="en-US" dirty="0"/>
              <a:t>new bone apposition</a:t>
            </a:r>
          </a:p>
          <a:p>
            <a:r>
              <a:rPr lang="en-US" dirty="0"/>
              <a:t>eventual peripheral sclerosis</a:t>
            </a:r>
          </a:p>
          <a:p>
            <a:r>
              <a:rPr lang="en-US" dirty="0"/>
              <a:t>In chronic or untreated cases eventual formation of a </a:t>
            </a:r>
            <a:r>
              <a:rPr lang="en-US" dirty="0" err="1"/>
              <a:t>sequestrum</a:t>
            </a:r>
            <a:r>
              <a:rPr lang="en-US" dirty="0"/>
              <a:t> may be seen.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500174"/>
            <a:ext cx="9144000" cy="5500702"/>
          </a:xfrm>
        </p:spPr>
        <p:txBody>
          <a:bodyPr>
            <a:normAutofit/>
          </a:bodyPr>
          <a:lstStyle/>
          <a:p>
            <a:r>
              <a:rPr lang="en-US" b="1" dirty="0"/>
              <a:t> </a:t>
            </a:r>
            <a:r>
              <a:rPr lang="en-US" dirty="0"/>
              <a:t>Treatment is typically with intravenous antibiotics, usually for extended periods. If a collection, </a:t>
            </a:r>
            <a:r>
              <a:rPr lang="en-US" dirty="0" err="1"/>
              <a:t>sequestrum</a:t>
            </a:r>
            <a:r>
              <a:rPr lang="en-US" dirty="0"/>
              <a:t> is present then drainage and/or surgical debridement is often necessary. Amputation is performed with failure of medical therapy or when the infection is life-threatening.</a:t>
            </a:r>
          </a:p>
          <a:p>
            <a:r>
              <a:rPr lang="en-US" dirty="0"/>
              <a:t>Complications include </a:t>
            </a:r>
            <a:r>
              <a:rPr lang="en-US" baseline="30000" dirty="0"/>
              <a:t>1</a:t>
            </a:r>
            <a:r>
              <a:rPr lang="en-US" dirty="0"/>
              <a:t>:</a:t>
            </a:r>
          </a:p>
          <a:p>
            <a:r>
              <a:rPr lang="en-US" dirty="0"/>
              <a:t>sinus track formation with occasional superimposed </a:t>
            </a:r>
            <a:r>
              <a:rPr lang="en-US" dirty="0" err="1"/>
              <a:t>squamous</a:t>
            </a:r>
            <a:r>
              <a:rPr lang="en-US" dirty="0"/>
              <a:t> cell carcinoma (</a:t>
            </a:r>
            <a:r>
              <a:rPr lang="en-US" dirty="0" err="1"/>
              <a:t>Marjolin</a:t>
            </a:r>
            <a:r>
              <a:rPr lang="en-US" dirty="0"/>
              <a:t> ulcer)</a:t>
            </a:r>
          </a:p>
          <a:p>
            <a:r>
              <a:rPr lang="en-US" dirty="0"/>
              <a:t>secondary sarcoma: rare</a:t>
            </a:r>
          </a:p>
          <a:p>
            <a:r>
              <a:rPr lang="en-US" dirty="0"/>
              <a:t>pathological fracture</a:t>
            </a:r>
          </a:p>
          <a:p>
            <a:r>
              <a:rPr lang="en-US" dirty="0"/>
              <a:t>secondary </a:t>
            </a:r>
            <a:r>
              <a:rPr lang="en-US" dirty="0" err="1"/>
              <a:t>amyloidosis</a:t>
            </a:r>
            <a:endParaRPr lang="en-US" dirty="0"/>
          </a:p>
          <a:p>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endParaRPr lang="uk-UA" dirty="0"/>
          </a:p>
        </p:txBody>
      </p:sp>
      <p:sp>
        <p:nvSpPr>
          <p:cNvPr id="3" name="Содержимое 2"/>
          <p:cNvSpPr>
            <a:spLocks noGrp="1"/>
          </p:cNvSpPr>
          <p:nvPr>
            <p:ph idx="1"/>
          </p:nvPr>
        </p:nvSpPr>
        <p:spPr>
          <a:xfrm>
            <a:off x="0" y="1500174"/>
            <a:ext cx="9144000" cy="5500702"/>
          </a:xfrm>
        </p:spPr>
        <p:txBody>
          <a:bodyPr>
            <a:normAutofit/>
          </a:bodyPr>
          <a:lstStyle/>
          <a:p>
            <a:endParaRPr lang="en-US" b="1" dirty="0"/>
          </a:p>
          <a:p>
            <a:r>
              <a:rPr lang="en-US" b="1" dirty="0"/>
              <a:t>Differential diagnosis</a:t>
            </a:r>
          </a:p>
          <a:p>
            <a:r>
              <a:rPr lang="en-US" dirty="0"/>
              <a:t>General imaging differential considerations include:</a:t>
            </a:r>
          </a:p>
          <a:p>
            <a:r>
              <a:rPr lang="en-US" dirty="0"/>
              <a:t>Charcot joint</a:t>
            </a:r>
          </a:p>
          <a:p>
            <a:r>
              <a:rPr lang="en-US" dirty="0"/>
              <a:t>metastases</a:t>
            </a:r>
          </a:p>
          <a:p>
            <a:r>
              <a:rPr lang="en-US" dirty="0"/>
              <a:t>primary bone neoplasm</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Inflammatory diseases of bones and joints. </a:t>
            </a:r>
            <a:r>
              <a:rPr lang="en-US" dirty="0" err="1"/>
              <a:t>Osteomyelitis</a:t>
            </a:r>
            <a:r>
              <a:rPr lang="en-US" dirty="0"/>
              <a:t>. Acute</a:t>
            </a:r>
            <a:endParaRPr lang="uk-UA" dirty="0"/>
          </a:p>
        </p:txBody>
      </p:sp>
      <p:pic>
        <p:nvPicPr>
          <p:cNvPr id="4" name="Содержимое 3" descr="Osteomyelitis-femur-early.jpg"/>
          <p:cNvPicPr>
            <a:picLocks noGrp="1" noChangeAspect="1"/>
          </p:cNvPicPr>
          <p:nvPr>
            <p:ph idx="1"/>
          </p:nvPr>
        </p:nvPicPr>
        <p:blipFill>
          <a:blip r:embed="rId2"/>
          <a:stretch>
            <a:fillRect/>
          </a:stretch>
        </p:blipFill>
        <p:spPr>
          <a:xfrm>
            <a:off x="2786050" y="2357430"/>
            <a:ext cx="3268584" cy="4324350"/>
          </a:xfr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Inflammatory diseases of bones and joints. </a:t>
            </a:r>
            <a:r>
              <a:rPr lang="en-US" dirty="0" err="1"/>
              <a:t>Osteomyelitis</a:t>
            </a:r>
            <a:r>
              <a:rPr lang="en-US" dirty="0"/>
              <a:t>. Acute. </a:t>
            </a:r>
            <a:r>
              <a:rPr lang="en-US" dirty="0" err="1"/>
              <a:t>Codeman</a:t>
            </a:r>
            <a:r>
              <a:rPr lang="en-US" dirty="0"/>
              <a:t> Triangle</a:t>
            </a:r>
            <a:endParaRPr lang="uk-UA" dirty="0"/>
          </a:p>
        </p:txBody>
      </p:sp>
      <p:sp>
        <p:nvSpPr>
          <p:cNvPr id="5" name="Содержимое 4"/>
          <p:cNvSpPr>
            <a:spLocks noGrp="1"/>
          </p:cNvSpPr>
          <p:nvPr>
            <p:ph idx="1"/>
          </p:nvPr>
        </p:nvSpPr>
        <p:spPr>
          <a:xfrm>
            <a:off x="0" y="2571744"/>
            <a:ext cx="5929322" cy="4002792"/>
          </a:xfrm>
        </p:spPr>
        <p:txBody>
          <a:bodyPr>
            <a:normAutofit fontScale="70000" lnSpcReduction="20000"/>
          </a:bodyPr>
          <a:lstStyle/>
          <a:p>
            <a:r>
              <a:rPr lang="en-US" b="1" dirty="0"/>
              <a:t>Codman triangle</a:t>
            </a:r>
            <a:r>
              <a:rPr lang="en-US" dirty="0"/>
              <a:t> is a type of </a:t>
            </a:r>
            <a:r>
              <a:rPr lang="en-US" dirty="0" err="1"/>
              <a:t>periosteal</a:t>
            </a:r>
            <a:r>
              <a:rPr lang="en-US" dirty="0"/>
              <a:t> reaction seen with aggressive bone lesions. With aggressive lesions, the </a:t>
            </a:r>
            <a:r>
              <a:rPr lang="en-US" dirty="0" err="1"/>
              <a:t>periosteum</a:t>
            </a:r>
            <a:r>
              <a:rPr lang="en-US" dirty="0"/>
              <a:t> does not have time to ossify with shells of new bone (e.g. as seen in single layer and multilayered </a:t>
            </a:r>
            <a:r>
              <a:rPr lang="en-US" dirty="0" err="1"/>
              <a:t>periosteal</a:t>
            </a:r>
            <a:r>
              <a:rPr lang="en-US" dirty="0"/>
              <a:t> reaction), so only the edge of the raised </a:t>
            </a:r>
            <a:r>
              <a:rPr lang="en-US" dirty="0" err="1"/>
              <a:t>periosteum</a:t>
            </a:r>
            <a:r>
              <a:rPr lang="en-US" dirty="0"/>
              <a:t> will ossify.</a:t>
            </a:r>
          </a:p>
          <a:p>
            <a:r>
              <a:rPr lang="en-US" dirty="0"/>
              <a:t>The Codman triangle may be seen with aggressive lesions:</a:t>
            </a:r>
          </a:p>
          <a:p>
            <a:r>
              <a:rPr lang="en-US" dirty="0"/>
              <a:t>sarcoma</a:t>
            </a:r>
          </a:p>
          <a:p>
            <a:r>
              <a:rPr lang="en-US" dirty="0"/>
              <a:t>active </a:t>
            </a:r>
            <a:r>
              <a:rPr lang="en-US" dirty="0" err="1"/>
              <a:t>aneurysmal</a:t>
            </a:r>
            <a:r>
              <a:rPr lang="en-US" dirty="0"/>
              <a:t> bone cyst</a:t>
            </a:r>
          </a:p>
          <a:p>
            <a:r>
              <a:rPr lang="en-US" dirty="0"/>
              <a:t>giant cell </a:t>
            </a:r>
            <a:r>
              <a:rPr lang="en-US" dirty="0" err="1"/>
              <a:t>tumour</a:t>
            </a:r>
            <a:endParaRPr lang="en-US" dirty="0"/>
          </a:p>
          <a:p>
            <a:r>
              <a:rPr lang="en-US" dirty="0"/>
              <a:t>metastasis</a:t>
            </a:r>
          </a:p>
          <a:p>
            <a:endParaRPr lang="uk-UA" dirty="0"/>
          </a:p>
        </p:txBody>
      </p:sp>
      <p:pic>
        <p:nvPicPr>
          <p:cNvPr id="6" name="Рисунок 5" descr="ae078b640009823890876ea1e72510_jumbo.jpeg"/>
          <p:cNvPicPr>
            <a:picLocks noChangeAspect="1"/>
          </p:cNvPicPr>
          <p:nvPr/>
        </p:nvPicPr>
        <p:blipFill>
          <a:blip r:embed="rId2"/>
          <a:stretch>
            <a:fillRect/>
          </a:stretch>
        </p:blipFill>
        <p:spPr>
          <a:xfrm>
            <a:off x="5715000" y="2357430"/>
            <a:ext cx="3429000" cy="4500570"/>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r>
              <a:rPr lang="en-US" dirty="0"/>
              <a:t>. Chronic</a:t>
            </a:r>
            <a:endParaRPr lang="uk-UA" dirty="0"/>
          </a:p>
        </p:txBody>
      </p:sp>
      <p:pic>
        <p:nvPicPr>
          <p:cNvPr id="5" name="Содержимое 4" descr="e9216279cf6a10dae0b1349bcff39d_jumbo.jpg"/>
          <p:cNvPicPr>
            <a:picLocks noGrp="1" noChangeAspect="1"/>
          </p:cNvPicPr>
          <p:nvPr>
            <p:ph idx="1"/>
          </p:nvPr>
        </p:nvPicPr>
        <p:blipFill>
          <a:blip r:embed="rId2"/>
          <a:stretch>
            <a:fillRect/>
          </a:stretch>
        </p:blipFill>
        <p:spPr>
          <a:xfrm>
            <a:off x="214282" y="2214554"/>
            <a:ext cx="4324350" cy="4643446"/>
          </a:xfrm>
        </p:spPr>
      </p:pic>
      <p:pic>
        <p:nvPicPr>
          <p:cNvPr id="6" name="Рисунок 5" descr="PMC2856400_IJOrtho-44-216-g003.png"/>
          <p:cNvPicPr>
            <a:picLocks noChangeAspect="1"/>
          </p:cNvPicPr>
          <p:nvPr/>
        </p:nvPicPr>
        <p:blipFill>
          <a:blip r:embed="rId3"/>
          <a:stretch>
            <a:fillRect/>
          </a:stretch>
        </p:blipFill>
        <p:spPr>
          <a:xfrm>
            <a:off x="4429124" y="2214555"/>
            <a:ext cx="4876800" cy="4643446"/>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Inflammatory diseases of bones and joints. </a:t>
            </a:r>
            <a:r>
              <a:rPr lang="en-US" dirty="0" err="1"/>
              <a:t>Osteomyelitis</a:t>
            </a:r>
            <a:r>
              <a:rPr lang="en-US" dirty="0"/>
              <a:t>. Chronic</a:t>
            </a:r>
            <a:endParaRPr lang="uk-UA" dirty="0"/>
          </a:p>
        </p:txBody>
      </p:sp>
      <p:pic>
        <p:nvPicPr>
          <p:cNvPr id="8" name="Рисунок 7" descr="Chronic osteomyelitis 1H.jpg"/>
          <p:cNvPicPr>
            <a:picLocks noChangeAspect="1"/>
          </p:cNvPicPr>
          <p:nvPr/>
        </p:nvPicPr>
        <p:blipFill>
          <a:blip r:embed="rId2"/>
          <a:stretch>
            <a:fillRect/>
          </a:stretch>
        </p:blipFill>
        <p:spPr>
          <a:xfrm>
            <a:off x="2143108" y="1500174"/>
            <a:ext cx="5000660" cy="5357826"/>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3" name="Содержимое 2"/>
          <p:cNvSpPr>
            <a:spLocks noGrp="1"/>
          </p:cNvSpPr>
          <p:nvPr>
            <p:ph idx="1"/>
          </p:nvPr>
        </p:nvSpPr>
        <p:spPr>
          <a:xfrm>
            <a:off x="0" y="1500174"/>
            <a:ext cx="9144000" cy="5500702"/>
          </a:xfrm>
        </p:spPr>
        <p:txBody>
          <a:bodyPr>
            <a:normAutofit fontScale="92500" lnSpcReduction="20000"/>
          </a:bodyPr>
          <a:lstStyle/>
          <a:p>
            <a:r>
              <a:rPr lang="en-US" b="1" dirty="0"/>
              <a:t>Musculoskeletal tuberculosis</a:t>
            </a:r>
            <a:r>
              <a:rPr lang="en-US" dirty="0"/>
              <a:t> is always secondary to a primary lesion in the lung.</a:t>
            </a:r>
          </a:p>
          <a:p>
            <a:r>
              <a:rPr lang="en-US" b="1" dirty="0"/>
              <a:t>Epidemiology</a:t>
            </a:r>
          </a:p>
          <a:p>
            <a:r>
              <a:rPr lang="en-US" dirty="0"/>
              <a:t>The prevalence of the disease is around 30 million globally and 1-3% of the 30 million have involvement of their bones and/or joints. </a:t>
            </a:r>
            <a:r>
              <a:rPr lang="en-US" i="1" dirty="0"/>
              <a:t>Mycobacterium tuberculosis </a:t>
            </a:r>
            <a:r>
              <a:rPr lang="en-US" dirty="0"/>
              <a:t>is responsible for almost all of the cases of </a:t>
            </a:r>
            <a:r>
              <a:rPr lang="en-US" dirty="0" err="1"/>
              <a:t>osteoarticular</a:t>
            </a:r>
            <a:r>
              <a:rPr lang="en-US" dirty="0"/>
              <a:t> tuberculosis; although atypical </a:t>
            </a:r>
            <a:r>
              <a:rPr lang="en-US" dirty="0" err="1"/>
              <a:t>mycobacteria</a:t>
            </a:r>
            <a:r>
              <a:rPr lang="en-US" dirty="0"/>
              <a:t> have been reported in lesions of the synovial sheath.</a:t>
            </a:r>
          </a:p>
          <a:p>
            <a:r>
              <a:rPr lang="en-US" dirty="0"/>
              <a:t>The predisposing factors are protein-energy malnutrition, environmental conditions and living standards such as poor sanitation, overcrowded housing and slum dwelling. Trauma as a causative factor is debatable, but has been reported. Acquired immunodeficiency syndrome and other causes of </a:t>
            </a:r>
            <a:r>
              <a:rPr lang="en-US" dirty="0" err="1"/>
              <a:t>immunocompromised</a:t>
            </a:r>
            <a:r>
              <a:rPr lang="en-US" dirty="0"/>
              <a:t> status and repeated pregnancies and lactation in women are also a factor.</a:t>
            </a:r>
          </a:p>
          <a:p>
            <a:endParaRPr lang="en-US" b="1"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3" name="Содержимое 2"/>
          <p:cNvSpPr>
            <a:spLocks noGrp="1"/>
          </p:cNvSpPr>
          <p:nvPr>
            <p:ph idx="1"/>
          </p:nvPr>
        </p:nvSpPr>
        <p:spPr>
          <a:xfrm>
            <a:off x="0" y="1500174"/>
            <a:ext cx="9144000" cy="5500702"/>
          </a:xfrm>
        </p:spPr>
        <p:txBody>
          <a:bodyPr>
            <a:normAutofit/>
          </a:bodyPr>
          <a:lstStyle/>
          <a:p>
            <a:r>
              <a:rPr lang="en-US" b="1" dirty="0"/>
              <a:t>Pathology</a:t>
            </a:r>
          </a:p>
          <a:p>
            <a:r>
              <a:rPr lang="en-US" dirty="0" err="1"/>
              <a:t>Osteoarticular</a:t>
            </a:r>
            <a:r>
              <a:rPr lang="en-US" dirty="0"/>
              <a:t> tuberculosis can occur in the spine, hip, knee, foot, elbow, wrist, hand, shoulder and as </a:t>
            </a:r>
            <a:r>
              <a:rPr lang="en-US" dirty="0" err="1"/>
              <a:t>diaphysial</a:t>
            </a:r>
            <a:r>
              <a:rPr lang="en-US" dirty="0"/>
              <a:t> foci. It has not been reported to affect the mandible or the </a:t>
            </a:r>
            <a:r>
              <a:rPr lang="en-US" dirty="0" err="1"/>
              <a:t>temporomandibular</a:t>
            </a:r>
            <a:r>
              <a:rPr lang="en-US" dirty="0"/>
              <a:t> joint. The major method of spread is </a:t>
            </a:r>
            <a:r>
              <a:rPr lang="en-US" dirty="0" err="1"/>
              <a:t>haematogenous</a:t>
            </a:r>
            <a:r>
              <a:rPr lang="en-US" dirty="0"/>
              <a:t>. The most common method of spread to the vertebral body is through the Batson </a:t>
            </a:r>
            <a:r>
              <a:rPr lang="en-US" dirty="0" err="1"/>
              <a:t>prevertebral</a:t>
            </a:r>
            <a:r>
              <a:rPr lang="en-US" dirty="0"/>
              <a:t> venous plexus.</a:t>
            </a:r>
          </a:p>
          <a:p>
            <a:endParaRPr lang="en-US" b="1"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500034" y="1928802"/>
            <a:ext cx="8229600" cy="4325112"/>
          </a:xfrm>
        </p:spPr>
        <p:txBody>
          <a:bodyPr/>
          <a:lstStyle/>
          <a:p>
            <a:r>
              <a:rPr lang="en-US" b="1" dirty="0" err="1"/>
              <a:t>Pott</a:t>
            </a:r>
            <a:r>
              <a:rPr lang="en-US" b="1" dirty="0"/>
              <a:t> disease</a:t>
            </a:r>
            <a:r>
              <a:rPr lang="en-US" dirty="0"/>
              <a:t>, also known as </a:t>
            </a:r>
            <a:r>
              <a:rPr lang="en-US" b="1" dirty="0" err="1"/>
              <a:t>tuberculous</a:t>
            </a:r>
            <a:r>
              <a:rPr lang="en-US" b="1" dirty="0"/>
              <a:t> </a:t>
            </a:r>
            <a:r>
              <a:rPr lang="en-US" b="1" dirty="0" err="1"/>
              <a:t>spondylitis</a:t>
            </a:r>
            <a:r>
              <a:rPr lang="en-US" dirty="0"/>
              <a:t>, refers to vertebral body and </a:t>
            </a:r>
            <a:r>
              <a:rPr lang="en-US" dirty="0" err="1"/>
              <a:t>intervertebral</a:t>
            </a:r>
            <a:r>
              <a:rPr lang="en-US" dirty="0"/>
              <a:t> disc involvement with tuberculosis (TB). The spine is the most frequent location of musculoskeletal TB, and commonly related symptoms are back pain and lower limb weakness/paraplegia.</a:t>
            </a:r>
            <a:endParaRPr lang="uk-UA"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500034" y="1928802"/>
            <a:ext cx="8229600" cy="4325112"/>
          </a:xfrm>
        </p:spPr>
        <p:txBody>
          <a:bodyPr>
            <a:normAutofit lnSpcReduction="10000"/>
          </a:bodyPr>
          <a:lstStyle/>
          <a:p>
            <a:r>
              <a:rPr lang="en-US" b="1" dirty="0"/>
              <a:t>Epidemiology</a:t>
            </a:r>
          </a:p>
          <a:p>
            <a:r>
              <a:rPr lang="en-US" dirty="0"/>
              <a:t>One of the more common infections of spine is tuberculosis, especially in countries where TB is prevalent. Unfortunately, the incidence of </a:t>
            </a:r>
            <a:r>
              <a:rPr lang="en-US" dirty="0" err="1"/>
              <a:t>tuberculous</a:t>
            </a:r>
            <a:r>
              <a:rPr lang="en-US" dirty="0"/>
              <a:t> </a:t>
            </a:r>
            <a:r>
              <a:rPr lang="en-US" dirty="0" err="1"/>
              <a:t>spondylitis</a:t>
            </a:r>
            <a:r>
              <a:rPr lang="en-US" dirty="0"/>
              <a:t>, as with other forms of TB, is on the rise, due to new multiple drug resistant strains.</a:t>
            </a:r>
          </a:p>
          <a:p>
            <a:r>
              <a:rPr lang="en-US" dirty="0"/>
              <a:t>It represents  50% of musculoskeletal tuberculosis, and usually affects the lower thoracic and upper lumbar levels of the spine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500034" y="1928802"/>
            <a:ext cx="8229600" cy="4325112"/>
          </a:xfrm>
        </p:spPr>
        <p:txBody>
          <a:bodyPr>
            <a:normAutofit/>
          </a:bodyPr>
          <a:lstStyle/>
          <a:p>
            <a:r>
              <a:rPr lang="en-US" b="1" dirty="0"/>
              <a:t>Clinical presentation</a:t>
            </a:r>
          </a:p>
          <a:p>
            <a:r>
              <a:rPr lang="en-US" dirty="0"/>
              <a:t>Patients usually present with back pain, lower limb weakness/paraplegia, and </a:t>
            </a:r>
            <a:r>
              <a:rPr lang="en-US" dirty="0" err="1"/>
              <a:t>kyphotic</a:t>
            </a:r>
            <a:r>
              <a:rPr lang="en-US" dirty="0"/>
              <a:t> deformity. Constitutional symptoms (fever and weight loss) are also common.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500034" y="1928802"/>
            <a:ext cx="8229600" cy="4325112"/>
          </a:xfrm>
        </p:spPr>
        <p:txBody>
          <a:bodyPr>
            <a:normAutofit fontScale="92500" lnSpcReduction="20000"/>
          </a:bodyPr>
          <a:lstStyle/>
          <a:p>
            <a:r>
              <a:rPr lang="en-US" b="1" dirty="0"/>
              <a:t>Pathology</a:t>
            </a:r>
          </a:p>
          <a:p>
            <a:r>
              <a:rPr lang="en-US" dirty="0"/>
              <a:t>The spine is involved due an </a:t>
            </a:r>
            <a:r>
              <a:rPr lang="en-US" dirty="0" err="1"/>
              <a:t>hematogenous</a:t>
            </a:r>
            <a:r>
              <a:rPr lang="en-US" dirty="0"/>
              <a:t> spread via the venous plexus of Batson. There is usually a slow collapse of one or usually more vertebral bodies, which spreads underneath the longitudinal ligaments. This results in an acute </a:t>
            </a:r>
            <a:r>
              <a:rPr lang="en-US" dirty="0" err="1"/>
              <a:t>kyphotic</a:t>
            </a:r>
            <a:r>
              <a:rPr lang="en-US" dirty="0"/>
              <a:t> or "</a:t>
            </a:r>
            <a:r>
              <a:rPr lang="en-US" dirty="0" err="1">
                <a:hlinkClick r:id="rId2"/>
              </a:rPr>
              <a:t>gibbus</a:t>
            </a:r>
            <a:r>
              <a:rPr lang="en-US" dirty="0"/>
              <a:t>" deformity. This </a:t>
            </a:r>
            <a:r>
              <a:rPr lang="en-US" dirty="0" err="1"/>
              <a:t>angulation</a:t>
            </a:r>
            <a:r>
              <a:rPr lang="en-US" dirty="0"/>
              <a:t>, coupled with epidural granulation tissue and bony fragments, can lead to cord compression. Unlike </a:t>
            </a:r>
            <a:r>
              <a:rPr lang="en-US" dirty="0" err="1"/>
              <a:t>pyogenic</a:t>
            </a:r>
            <a:r>
              <a:rPr lang="en-US" dirty="0"/>
              <a:t> infections, the discs can be preserved. In late-stage spinal TB, large </a:t>
            </a:r>
            <a:r>
              <a:rPr lang="en-US" dirty="0" err="1"/>
              <a:t>paraspinal</a:t>
            </a:r>
            <a:r>
              <a:rPr lang="en-US" dirty="0"/>
              <a:t> abscesses without severe pain or frank pus are common, leading to the expression "cold abscess".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0" y="1500174"/>
            <a:ext cx="9144000" cy="5357826"/>
          </a:xfrm>
        </p:spPr>
        <p:txBody>
          <a:bodyPr>
            <a:normAutofit fontScale="70000" lnSpcReduction="20000"/>
          </a:bodyPr>
          <a:lstStyle/>
          <a:p>
            <a:r>
              <a:rPr lang="en-US" b="1" dirty="0"/>
              <a:t>Plain radiograph</a:t>
            </a:r>
          </a:p>
          <a:p>
            <a:r>
              <a:rPr lang="en-US" dirty="0"/>
              <a:t>The spread of infection is typically described as 'sub-</a:t>
            </a:r>
            <a:r>
              <a:rPr lang="en-US" dirty="0" err="1"/>
              <a:t>ligamentous</a:t>
            </a:r>
            <a:r>
              <a:rPr lang="en-US" dirty="0"/>
              <a:t>': beneath the anterior longitudinal ligament, usually sparing the posterior elements and often involving multiple levels.</a:t>
            </a:r>
          </a:p>
          <a:p>
            <a:r>
              <a:rPr lang="en-US" dirty="0" err="1"/>
              <a:t>Tuberculous</a:t>
            </a:r>
            <a:r>
              <a:rPr lang="en-US" dirty="0"/>
              <a:t> </a:t>
            </a:r>
            <a:r>
              <a:rPr lang="en-US" dirty="0" err="1"/>
              <a:t>spondylitis</a:t>
            </a:r>
            <a:r>
              <a:rPr lang="en-US" dirty="0"/>
              <a:t> can be difficult to detect in early stages because of relative preservation of the disc space.</a:t>
            </a:r>
          </a:p>
          <a:p>
            <a:r>
              <a:rPr lang="en-US" dirty="0"/>
              <a:t>A reduction in vertebral height is often seen with the irregularity of the </a:t>
            </a:r>
            <a:r>
              <a:rPr lang="en-US" dirty="0" err="1"/>
              <a:t>anterosuperior</a:t>
            </a:r>
            <a:r>
              <a:rPr lang="en-US" dirty="0"/>
              <a:t> end plate being relatively early and subtle sign. Due to the </a:t>
            </a:r>
            <a:r>
              <a:rPr lang="en-US" dirty="0" err="1"/>
              <a:t>subligamentous</a:t>
            </a:r>
            <a:r>
              <a:rPr lang="en-US" dirty="0"/>
              <a:t> extension there may be some irregularity of the anterior vertebral margin. This is a classical appearance with TB </a:t>
            </a:r>
            <a:r>
              <a:rPr lang="en-US" dirty="0" err="1"/>
              <a:t>spondylitis</a:t>
            </a:r>
            <a:r>
              <a:rPr lang="en-US" dirty="0"/>
              <a:t>.</a:t>
            </a:r>
          </a:p>
          <a:p>
            <a:r>
              <a:rPr lang="en-US" dirty="0"/>
              <a:t>Later, </a:t>
            </a:r>
            <a:r>
              <a:rPr lang="en-US" dirty="0" err="1"/>
              <a:t>paraspinal</a:t>
            </a:r>
            <a:r>
              <a:rPr lang="en-US" dirty="0"/>
              <a:t> collections can develop which can be remarkably large.</a:t>
            </a:r>
          </a:p>
          <a:p>
            <a:r>
              <a:rPr lang="en-US" dirty="0"/>
              <a:t>Ivory vertebrae can result with re-ossification. Other associated features may include:</a:t>
            </a:r>
          </a:p>
          <a:p>
            <a:r>
              <a:rPr lang="en-US" dirty="0" err="1"/>
              <a:t>gibbus</a:t>
            </a:r>
            <a:r>
              <a:rPr lang="en-US" dirty="0"/>
              <a:t> deformity</a:t>
            </a:r>
          </a:p>
          <a:p>
            <a:r>
              <a:rPr lang="en-US" dirty="0"/>
              <a:t>vertebra </a:t>
            </a:r>
            <a:r>
              <a:rPr lang="en-US" dirty="0" err="1"/>
              <a:t>plana</a:t>
            </a:r>
            <a:endParaRPr lang="en-US" dirty="0"/>
          </a:p>
          <a:p>
            <a:r>
              <a:rPr lang="en-US" dirty="0"/>
              <a:t>As with other </a:t>
            </a:r>
            <a:r>
              <a:rPr lang="en-US" dirty="0" err="1"/>
              <a:t>extrapulmonary</a:t>
            </a:r>
            <a:r>
              <a:rPr lang="en-US" dirty="0"/>
              <a:t> TB, the chest film may be unrevealing (no pulmonary lesions seen in up to 50% of cases), with the source being a primary lung lesion that is clinically silent.</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0" y="1500174"/>
            <a:ext cx="9144000" cy="5357826"/>
          </a:xfrm>
        </p:spPr>
        <p:txBody>
          <a:bodyPr>
            <a:normAutofit fontScale="92500" lnSpcReduction="20000"/>
          </a:bodyPr>
          <a:lstStyle/>
          <a:p>
            <a:r>
              <a:rPr lang="en-US" b="1" dirty="0"/>
              <a:t>CT and MRI</a:t>
            </a:r>
          </a:p>
          <a:p>
            <a:r>
              <a:rPr lang="en-US" dirty="0"/>
              <a:t>Cross-sectional imaging is required to assess better the extent of involvement and particularly for the presence of an epidural component and cord compression. MRI is the modality of choice for this, with CT with contrast being a distant second.</a:t>
            </a:r>
          </a:p>
          <a:p>
            <a:r>
              <a:rPr lang="en-US" dirty="0"/>
              <a:t>Features include irregularity of both the endplate and anterior aspect of the vertebral bodies, with bone marrow </a:t>
            </a:r>
            <a:r>
              <a:rPr lang="en-US" dirty="0" err="1"/>
              <a:t>oedema</a:t>
            </a:r>
            <a:r>
              <a:rPr lang="en-US" dirty="0"/>
              <a:t> and enhancement seen on MRI:</a:t>
            </a:r>
          </a:p>
          <a:p>
            <a:r>
              <a:rPr lang="en-US" b="1" dirty="0"/>
              <a:t>T1:</a:t>
            </a:r>
            <a:r>
              <a:rPr lang="en-US" dirty="0"/>
              <a:t> </a:t>
            </a:r>
            <a:r>
              <a:rPr lang="en-US" dirty="0" err="1"/>
              <a:t>hypointense</a:t>
            </a:r>
            <a:r>
              <a:rPr lang="en-US" dirty="0"/>
              <a:t> marrow in adjacent vertebrae</a:t>
            </a:r>
          </a:p>
          <a:p>
            <a:r>
              <a:rPr lang="en-US" b="1" dirty="0"/>
              <a:t>T2:</a:t>
            </a:r>
            <a:r>
              <a:rPr lang="en-US" dirty="0"/>
              <a:t> </a:t>
            </a:r>
            <a:r>
              <a:rPr lang="en-US" dirty="0" err="1"/>
              <a:t>hyperintense</a:t>
            </a:r>
            <a:r>
              <a:rPr lang="en-US" dirty="0"/>
              <a:t> marrow, disc, soft tissue infection</a:t>
            </a:r>
          </a:p>
          <a:p>
            <a:r>
              <a:rPr lang="en-US" b="1" dirty="0"/>
              <a:t>T1 C+ (</a:t>
            </a:r>
            <a:r>
              <a:rPr lang="en-US" b="1" dirty="0" err="1"/>
              <a:t>Gd</a:t>
            </a:r>
            <a:r>
              <a:rPr lang="en-US" b="1" dirty="0"/>
              <a:t>):</a:t>
            </a:r>
            <a:r>
              <a:rPr lang="en-US" dirty="0"/>
              <a:t> marrow, </a:t>
            </a:r>
            <a:r>
              <a:rPr lang="en-US" dirty="0" err="1"/>
              <a:t>subligamentous</a:t>
            </a:r>
            <a:r>
              <a:rPr lang="en-US" dirty="0"/>
              <a:t>, </a:t>
            </a:r>
            <a:r>
              <a:rPr lang="en-US" dirty="0" err="1"/>
              <a:t>discal</a:t>
            </a:r>
            <a:r>
              <a:rPr lang="en-US" dirty="0"/>
              <a:t>, </a:t>
            </a:r>
            <a:r>
              <a:rPr lang="en-US" dirty="0" err="1"/>
              <a:t>dural</a:t>
            </a:r>
            <a:r>
              <a:rPr lang="en-US" dirty="0"/>
              <a:t> enhancement</a:t>
            </a:r>
          </a:p>
          <a:p>
            <a:r>
              <a:rPr lang="en-US" dirty="0"/>
              <a:t>The </a:t>
            </a:r>
            <a:r>
              <a:rPr lang="en-US" dirty="0" err="1"/>
              <a:t>paraspinal</a:t>
            </a:r>
            <a:r>
              <a:rPr lang="en-US" dirty="0"/>
              <a:t> collections are typically well circumscribed, with fluid centers and well-defined enhancing margins.</a:t>
            </a:r>
          </a:p>
          <a:p>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4" name="Содержимое 3"/>
          <p:cNvSpPr>
            <a:spLocks noGrp="1"/>
          </p:cNvSpPr>
          <p:nvPr>
            <p:ph idx="1"/>
          </p:nvPr>
        </p:nvSpPr>
        <p:spPr>
          <a:xfrm>
            <a:off x="0" y="1500174"/>
            <a:ext cx="9144000" cy="5357826"/>
          </a:xfrm>
        </p:spPr>
        <p:txBody>
          <a:bodyPr>
            <a:normAutofit fontScale="92500" lnSpcReduction="20000"/>
          </a:bodyPr>
          <a:lstStyle/>
          <a:p>
            <a:r>
              <a:rPr lang="en-US" b="1" dirty="0"/>
              <a:t>Differential diagnosis</a:t>
            </a:r>
          </a:p>
          <a:p>
            <a:r>
              <a:rPr lang="en-US" dirty="0"/>
              <a:t>In many parts of the developing world, TB is the most common cause of vertebral body infection, with the majority of cases seen in patients under the age of 20. TB can also affect the </a:t>
            </a:r>
            <a:r>
              <a:rPr lang="en-US" dirty="0" err="1"/>
              <a:t>meninges</a:t>
            </a:r>
            <a:r>
              <a:rPr lang="en-US" dirty="0"/>
              <a:t> of the spine, causing an intense </a:t>
            </a:r>
            <a:r>
              <a:rPr lang="en-US" dirty="0" err="1"/>
              <a:t>pachymeningitis</a:t>
            </a:r>
            <a:r>
              <a:rPr lang="en-US" dirty="0"/>
              <a:t> that enhances dramatically.</a:t>
            </a:r>
          </a:p>
          <a:p>
            <a:r>
              <a:rPr lang="en-US" dirty="0"/>
              <a:t>brucellosis: can present as </a:t>
            </a:r>
            <a:r>
              <a:rPr lang="en-US" dirty="0" err="1"/>
              <a:t>granulomatous</a:t>
            </a:r>
            <a:r>
              <a:rPr lang="en-US" dirty="0"/>
              <a:t> </a:t>
            </a:r>
            <a:r>
              <a:rPr lang="en-US" dirty="0" err="1"/>
              <a:t>osteomyelitis</a:t>
            </a:r>
            <a:r>
              <a:rPr lang="en-US" dirty="0"/>
              <a:t> of the spine that can be difficult to distinguish from TB. Both are acid-fast bacilli, which may cause </a:t>
            </a:r>
            <a:r>
              <a:rPr lang="en-US" dirty="0" err="1"/>
              <a:t>caseating</a:t>
            </a:r>
            <a:r>
              <a:rPr lang="en-US" dirty="0"/>
              <a:t> </a:t>
            </a:r>
            <a:r>
              <a:rPr lang="en-US" dirty="0" err="1"/>
              <a:t>granuloma</a:t>
            </a:r>
            <a:r>
              <a:rPr lang="en-US" dirty="0"/>
              <a:t>(s)</a:t>
            </a:r>
          </a:p>
          <a:p>
            <a:r>
              <a:rPr lang="en-US" dirty="0"/>
              <a:t>fungal infection</a:t>
            </a:r>
          </a:p>
          <a:p>
            <a:r>
              <a:rPr lang="en-US" dirty="0" err="1">
                <a:hlinkClick r:id="rId2"/>
              </a:rPr>
              <a:t>sarcoidosis</a:t>
            </a:r>
            <a:endParaRPr lang="en-US" dirty="0"/>
          </a:p>
          <a:p>
            <a:r>
              <a:rPr lang="en-US" dirty="0" err="1">
                <a:hlinkClick r:id="rId3"/>
              </a:rPr>
              <a:t>pyogenic</a:t>
            </a:r>
            <a:r>
              <a:rPr lang="en-US" dirty="0">
                <a:hlinkClick r:id="rId3"/>
              </a:rPr>
              <a:t> infection</a:t>
            </a:r>
            <a:endParaRPr lang="en-US" dirty="0"/>
          </a:p>
          <a:p>
            <a:pPr lvl="1"/>
            <a:r>
              <a:rPr lang="en-US" dirty="0"/>
              <a:t>insidious onset</a:t>
            </a:r>
          </a:p>
          <a:p>
            <a:r>
              <a:rPr lang="en-US" dirty="0"/>
              <a:t>metastasis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p:txBody>
          <a:bodyPr>
            <a:normAutofit lnSpcReduction="10000"/>
          </a:bodyPr>
          <a:lstStyle/>
          <a:p>
            <a:r>
              <a:rPr lang="en-US" b="1" dirty="0" err="1"/>
              <a:t>Tuberculous</a:t>
            </a:r>
            <a:r>
              <a:rPr lang="en-US" b="1" dirty="0"/>
              <a:t> </a:t>
            </a:r>
            <a:r>
              <a:rPr lang="en-US" b="1" dirty="0" err="1"/>
              <a:t>arthropathy</a:t>
            </a:r>
            <a:r>
              <a:rPr lang="en-US" b="1" dirty="0"/>
              <a:t> </a:t>
            </a:r>
            <a:r>
              <a:rPr lang="en-US" dirty="0"/>
              <a:t>is a type of musculoskeletal manifestation of tuberculosis (TB) and a common cause of infectious arthritis in developing countries. Any pathological joint lesion where the exact diagnosis is equivocal should be considered tubercular in origin unless proven otherwise.</a:t>
            </a:r>
          </a:p>
          <a:p>
            <a:r>
              <a:rPr lang="en-US" dirty="0"/>
              <a:t>Please, refer to the main article on tuberculosis for a general and broad discussion of this condition.</a:t>
            </a:r>
          </a:p>
          <a:p>
            <a:endParaRPr lang="uk-UA"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a:xfrm>
            <a:off x="0" y="1571612"/>
            <a:ext cx="9144000" cy="5286388"/>
          </a:xfrm>
        </p:spPr>
        <p:txBody>
          <a:bodyPr>
            <a:normAutofit fontScale="77500" lnSpcReduction="20000"/>
          </a:bodyPr>
          <a:lstStyle/>
          <a:p>
            <a:r>
              <a:rPr lang="en-US" b="1" dirty="0"/>
              <a:t>Epidemiology</a:t>
            </a:r>
          </a:p>
          <a:p>
            <a:r>
              <a:rPr lang="en-US" dirty="0"/>
              <a:t>Although rare in western countries, </a:t>
            </a:r>
            <a:r>
              <a:rPr lang="en-US" dirty="0" err="1"/>
              <a:t>tuberculous</a:t>
            </a:r>
            <a:r>
              <a:rPr lang="en-US" dirty="0"/>
              <a:t> </a:t>
            </a:r>
            <a:r>
              <a:rPr lang="en-US" dirty="0" err="1"/>
              <a:t>arthropathy</a:t>
            </a:r>
            <a:r>
              <a:rPr lang="en-US" dirty="0"/>
              <a:t> is still a common problem in developing countries. The tubercular </a:t>
            </a:r>
            <a:r>
              <a:rPr lang="en-US" dirty="0" err="1"/>
              <a:t>arthropathy</a:t>
            </a:r>
            <a:r>
              <a:rPr lang="en-US" dirty="0"/>
              <a:t> is never a primary lesion it is always a </a:t>
            </a:r>
            <a:r>
              <a:rPr lang="en-US" dirty="0" err="1"/>
              <a:t>sequela</a:t>
            </a:r>
            <a:r>
              <a:rPr lang="en-US" dirty="0"/>
              <a:t> of pulmonary or lymph node tuberculosis. It can occur at any age. There is no sex predilection for the disease.</a:t>
            </a:r>
          </a:p>
          <a:p>
            <a:r>
              <a:rPr lang="en-US" b="1" dirty="0"/>
              <a:t>Pathology</a:t>
            </a:r>
          </a:p>
          <a:p>
            <a:r>
              <a:rPr lang="en-US" dirty="0"/>
              <a:t>The primary causative organism is </a:t>
            </a:r>
            <a:r>
              <a:rPr lang="en-US" i="1" dirty="0"/>
              <a:t>mycobacterium tuberculosis</a:t>
            </a:r>
            <a:r>
              <a:rPr lang="en-US" dirty="0"/>
              <a:t>, however atypical </a:t>
            </a:r>
            <a:r>
              <a:rPr lang="en-US" dirty="0" err="1"/>
              <a:t>mycobacteria</a:t>
            </a:r>
            <a:r>
              <a:rPr lang="en-US" dirty="0"/>
              <a:t> i.e. </a:t>
            </a:r>
            <a:r>
              <a:rPr lang="en-US" i="1" dirty="0"/>
              <a:t>Mycobacterium </a:t>
            </a:r>
            <a:r>
              <a:rPr lang="en-US" i="1" dirty="0" err="1"/>
              <a:t>kansasii</a:t>
            </a:r>
            <a:r>
              <a:rPr lang="en-US" i="1" dirty="0"/>
              <a:t>, </a:t>
            </a:r>
            <a:r>
              <a:rPr lang="en-US" dirty="0"/>
              <a:t> </a:t>
            </a:r>
            <a:r>
              <a:rPr lang="en-US" i="1" dirty="0"/>
              <a:t>M. </a:t>
            </a:r>
            <a:r>
              <a:rPr lang="en-US" i="1" dirty="0" err="1"/>
              <a:t>xenopi</a:t>
            </a:r>
            <a:r>
              <a:rPr lang="en-US" i="1" dirty="0"/>
              <a:t> </a:t>
            </a:r>
            <a:r>
              <a:rPr lang="en-US" dirty="0"/>
              <a:t>and </a:t>
            </a:r>
            <a:r>
              <a:rPr lang="en-US" i="1" dirty="0"/>
              <a:t>M. </a:t>
            </a:r>
            <a:r>
              <a:rPr lang="en-US" i="1" dirty="0" err="1"/>
              <a:t>avium</a:t>
            </a:r>
            <a:r>
              <a:rPr lang="en-US" i="1" dirty="0"/>
              <a:t> </a:t>
            </a:r>
            <a:r>
              <a:rPr lang="en-US" i="1" dirty="0" err="1"/>
              <a:t>intracellulare</a:t>
            </a:r>
            <a:r>
              <a:rPr lang="en-US" i="1" dirty="0"/>
              <a:t> </a:t>
            </a:r>
            <a:r>
              <a:rPr lang="en-US" dirty="0"/>
              <a:t>are also isolated in </a:t>
            </a:r>
            <a:r>
              <a:rPr lang="en-US" dirty="0" err="1"/>
              <a:t>immunocompromised</a:t>
            </a:r>
            <a:r>
              <a:rPr lang="en-US" dirty="0"/>
              <a:t> individuals.</a:t>
            </a:r>
          </a:p>
          <a:p>
            <a:r>
              <a:rPr lang="en-US" dirty="0"/>
              <a:t>The organism reaches the bone and remains dormant until recrudescence occurs. Any factor which modifies the state of local resistance and resultant activation of dormant tubercle bacilli, </a:t>
            </a:r>
            <a:r>
              <a:rPr lang="en-US" dirty="0" err="1"/>
              <a:t>microtrauma</a:t>
            </a:r>
            <a:r>
              <a:rPr lang="en-US" dirty="0"/>
              <a:t> has been proposed as a mechanism, however no case could it be established that trauma was an etiological factor.</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a:xfrm>
            <a:off x="0" y="1571612"/>
            <a:ext cx="9144000" cy="5286388"/>
          </a:xfrm>
        </p:spPr>
        <p:txBody>
          <a:bodyPr>
            <a:normAutofit fontScale="85000" lnSpcReduction="10000"/>
          </a:bodyPr>
          <a:lstStyle/>
          <a:p>
            <a:r>
              <a:rPr lang="en-US" b="1" dirty="0"/>
              <a:t>Location</a:t>
            </a:r>
          </a:p>
          <a:p>
            <a:r>
              <a:rPr lang="en-US" dirty="0"/>
              <a:t>The most common form of </a:t>
            </a:r>
            <a:r>
              <a:rPr lang="en-US" dirty="0" err="1"/>
              <a:t>articular</a:t>
            </a:r>
            <a:r>
              <a:rPr lang="en-US" dirty="0"/>
              <a:t> tuberculosis is </a:t>
            </a:r>
            <a:r>
              <a:rPr lang="en-US" dirty="0" err="1"/>
              <a:t>spondylitis</a:t>
            </a:r>
            <a:r>
              <a:rPr lang="en-US" dirty="0"/>
              <a:t> followed by arthritis of weight bearing joints (especially knee and hip). The spine is the most common site followed by the hip joint which constitutes approximately 15% of all cases.</a:t>
            </a:r>
          </a:p>
          <a:p>
            <a:r>
              <a:rPr lang="en-US" dirty="0"/>
              <a:t>Tubercular </a:t>
            </a:r>
            <a:r>
              <a:rPr lang="en-US" dirty="0" err="1"/>
              <a:t>arthropathy</a:t>
            </a:r>
            <a:r>
              <a:rPr lang="en-US" dirty="0"/>
              <a:t> can affect any joint but frequently reported in knee, ankle, sacroiliac joint, </a:t>
            </a:r>
            <a:r>
              <a:rPr lang="en-US" dirty="0" err="1"/>
              <a:t>sternaoclavicular</a:t>
            </a:r>
            <a:r>
              <a:rPr lang="en-US" dirty="0"/>
              <a:t> joint, shoulder, elbow and wrist. Tubercular </a:t>
            </a:r>
            <a:r>
              <a:rPr lang="en-US" dirty="0" err="1"/>
              <a:t>arthropathy</a:t>
            </a:r>
            <a:r>
              <a:rPr lang="en-US" dirty="0"/>
              <a:t> is usually </a:t>
            </a:r>
            <a:r>
              <a:rPr lang="en-US" dirty="0" err="1">
                <a:hlinkClick r:id="rId2"/>
              </a:rPr>
              <a:t>monoarticular</a:t>
            </a:r>
            <a:r>
              <a:rPr lang="en-US" dirty="0"/>
              <a:t>.</a:t>
            </a:r>
          </a:p>
          <a:p>
            <a:r>
              <a:rPr lang="en-US" dirty="0"/>
              <a:t>Several variants of TB in the shoulder have been described and are discussed separately in the article shoulder tubercular </a:t>
            </a:r>
            <a:r>
              <a:rPr lang="en-US" dirty="0" err="1"/>
              <a:t>arthropathy</a:t>
            </a:r>
            <a:r>
              <a:rPr lang="en-US" dirty="0"/>
              <a:t>.</a:t>
            </a:r>
          </a:p>
          <a:p>
            <a:r>
              <a:rPr lang="en-US" b="1" dirty="0"/>
              <a:t>Laboratory investigation</a:t>
            </a:r>
          </a:p>
          <a:p>
            <a:r>
              <a:rPr lang="en-US" dirty="0"/>
              <a:t>Initial acid-fast bacilli smears are often negative and synovial culture is positive in ~80% of cases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a:xfrm>
            <a:off x="0" y="1571612"/>
            <a:ext cx="9144000" cy="5286388"/>
          </a:xfrm>
        </p:spPr>
        <p:txBody>
          <a:bodyPr>
            <a:normAutofit fontScale="62500" lnSpcReduction="20000"/>
          </a:bodyPr>
          <a:lstStyle/>
          <a:p>
            <a:r>
              <a:rPr lang="en-US" b="1" dirty="0"/>
              <a:t>Plain radiograph</a:t>
            </a:r>
          </a:p>
          <a:p>
            <a:r>
              <a:rPr lang="en-US" dirty="0"/>
              <a:t>Plain films are reliable to detect and follow up of treatment for tubercular </a:t>
            </a:r>
            <a:r>
              <a:rPr lang="en-US" dirty="0" err="1"/>
              <a:t>arthropathy</a:t>
            </a:r>
            <a:r>
              <a:rPr lang="en-US" dirty="0"/>
              <a:t>. A triad of radiologic abnormalities (</a:t>
            </a:r>
            <a:r>
              <a:rPr lang="en-US" dirty="0" err="1"/>
              <a:t>Phemister's</a:t>
            </a:r>
            <a:r>
              <a:rPr lang="en-US" dirty="0"/>
              <a:t> triad) include:</a:t>
            </a:r>
          </a:p>
          <a:p>
            <a:r>
              <a:rPr lang="en-US" dirty="0" err="1"/>
              <a:t>peri-articular</a:t>
            </a:r>
            <a:r>
              <a:rPr lang="en-US" dirty="0"/>
              <a:t> osteoporosis</a:t>
            </a:r>
          </a:p>
          <a:p>
            <a:r>
              <a:rPr lang="en-US" dirty="0"/>
              <a:t>peripherally located osseous erosion</a:t>
            </a:r>
          </a:p>
          <a:p>
            <a:r>
              <a:rPr lang="en-US" dirty="0"/>
              <a:t>gradual diminution of the joint space</a:t>
            </a:r>
          </a:p>
          <a:p>
            <a:r>
              <a:rPr lang="en-US" dirty="0"/>
              <a:t>By radiological features, tubercular </a:t>
            </a:r>
            <a:r>
              <a:rPr lang="en-US" dirty="0" err="1"/>
              <a:t>arthropathy</a:t>
            </a:r>
            <a:r>
              <a:rPr lang="en-US" dirty="0"/>
              <a:t> can be divided into early and late stages:</a:t>
            </a:r>
          </a:p>
          <a:p>
            <a:r>
              <a:rPr lang="en-US" dirty="0"/>
              <a:t>early stages (stage of </a:t>
            </a:r>
            <a:r>
              <a:rPr lang="en-US" dirty="0" err="1"/>
              <a:t>synovitis</a:t>
            </a:r>
            <a:r>
              <a:rPr lang="en-US" dirty="0"/>
              <a:t> and arthritis) - radiographic features include</a:t>
            </a:r>
          </a:p>
          <a:p>
            <a:pPr lvl="1"/>
            <a:r>
              <a:rPr lang="en-US" dirty="0" err="1">
                <a:solidFill>
                  <a:schemeClr val="tx1"/>
                </a:solidFill>
              </a:rPr>
              <a:t>periarticular</a:t>
            </a:r>
            <a:r>
              <a:rPr lang="en-US" dirty="0">
                <a:solidFill>
                  <a:schemeClr val="tx1"/>
                </a:solidFill>
              </a:rPr>
              <a:t> </a:t>
            </a:r>
            <a:r>
              <a:rPr lang="en-US" dirty="0" err="1">
                <a:solidFill>
                  <a:schemeClr val="tx1"/>
                </a:solidFill>
              </a:rPr>
              <a:t>demineralisation</a:t>
            </a:r>
            <a:endParaRPr lang="en-US" dirty="0">
              <a:solidFill>
                <a:schemeClr val="tx1"/>
              </a:solidFill>
            </a:endParaRPr>
          </a:p>
          <a:p>
            <a:pPr lvl="1"/>
            <a:r>
              <a:rPr lang="en-US" dirty="0">
                <a:solidFill>
                  <a:schemeClr val="tx1"/>
                </a:solidFill>
              </a:rPr>
              <a:t>joint space widening (due to joint effusion)</a:t>
            </a:r>
          </a:p>
          <a:p>
            <a:pPr lvl="1"/>
            <a:r>
              <a:rPr lang="en-US" dirty="0">
                <a:solidFill>
                  <a:schemeClr val="tx1"/>
                </a:solidFill>
              </a:rPr>
              <a:t>mild </a:t>
            </a:r>
            <a:r>
              <a:rPr lang="en-US" dirty="0" err="1">
                <a:solidFill>
                  <a:schemeClr val="tx1"/>
                </a:solidFill>
              </a:rPr>
              <a:t>subchondral</a:t>
            </a:r>
            <a:r>
              <a:rPr lang="en-US" dirty="0">
                <a:solidFill>
                  <a:schemeClr val="tx1"/>
                </a:solidFill>
              </a:rPr>
              <a:t> erosion</a:t>
            </a:r>
          </a:p>
          <a:p>
            <a:r>
              <a:rPr lang="en-US" dirty="0"/>
              <a:t>late stages (stage of erosion and destruction)</a:t>
            </a:r>
          </a:p>
          <a:p>
            <a:pPr lvl="1"/>
            <a:r>
              <a:rPr lang="en-US" dirty="0">
                <a:solidFill>
                  <a:schemeClr val="tx1"/>
                </a:solidFill>
              </a:rPr>
              <a:t>gradual narrowing of joint space (there is involvement of </a:t>
            </a:r>
            <a:r>
              <a:rPr lang="en-US" dirty="0" err="1">
                <a:solidFill>
                  <a:schemeClr val="tx1"/>
                </a:solidFill>
              </a:rPr>
              <a:t>articular</a:t>
            </a:r>
            <a:r>
              <a:rPr lang="en-US" dirty="0">
                <a:solidFill>
                  <a:schemeClr val="tx1"/>
                </a:solidFill>
              </a:rPr>
              <a:t> cartilage)</a:t>
            </a:r>
          </a:p>
          <a:p>
            <a:pPr lvl="1"/>
            <a:r>
              <a:rPr lang="en-US" dirty="0">
                <a:solidFill>
                  <a:schemeClr val="tx1"/>
                </a:solidFill>
              </a:rPr>
              <a:t>severe </a:t>
            </a:r>
            <a:r>
              <a:rPr lang="en-US" dirty="0" err="1">
                <a:solidFill>
                  <a:schemeClr val="tx1"/>
                </a:solidFill>
              </a:rPr>
              <a:t>subchondral</a:t>
            </a:r>
            <a:r>
              <a:rPr lang="en-US" dirty="0">
                <a:solidFill>
                  <a:schemeClr val="tx1"/>
                </a:solidFill>
              </a:rPr>
              <a:t> erosion and destruction</a:t>
            </a:r>
          </a:p>
          <a:p>
            <a:pPr lvl="1"/>
            <a:r>
              <a:rPr lang="en-US" dirty="0">
                <a:solidFill>
                  <a:schemeClr val="tx1"/>
                </a:solidFill>
              </a:rPr>
              <a:t>pathological </a:t>
            </a:r>
            <a:r>
              <a:rPr lang="en-US" dirty="0" err="1">
                <a:solidFill>
                  <a:schemeClr val="tx1"/>
                </a:solidFill>
              </a:rPr>
              <a:t>subluxation</a:t>
            </a:r>
            <a:r>
              <a:rPr lang="en-US" dirty="0">
                <a:solidFill>
                  <a:schemeClr val="tx1"/>
                </a:solidFill>
              </a:rPr>
              <a:t> and dislocation</a:t>
            </a:r>
          </a:p>
          <a:p>
            <a:pPr lvl="1"/>
            <a:r>
              <a:rPr lang="en-US" dirty="0">
                <a:solidFill>
                  <a:schemeClr val="tx1"/>
                </a:solidFill>
              </a:rPr>
              <a:t>fibrous </a:t>
            </a:r>
            <a:r>
              <a:rPr lang="en-US" dirty="0" err="1">
                <a:solidFill>
                  <a:schemeClr val="tx1"/>
                </a:solidFill>
              </a:rPr>
              <a:t>ankylosis</a:t>
            </a:r>
            <a:r>
              <a:rPr lang="en-US" dirty="0">
                <a:solidFill>
                  <a:schemeClr val="tx1"/>
                </a:solidFill>
              </a:rPr>
              <a:t> - in contrast to </a:t>
            </a:r>
            <a:r>
              <a:rPr lang="en-US" dirty="0" err="1">
                <a:solidFill>
                  <a:schemeClr val="tx1"/>
                </a:solidFill>
              </a:rPr>
              <a:t>pyogenic</a:t>
            </a:r>
            <a:r>
              <a:rPr lang="en-US" dirty="0">
                <a:solidFill>
                  <a:schemeClr val="tx1"/>
                </a:solidFill>
              </a:rPr>
              <a:t> arthritis, the development of bone </a:t>
            </a:r>
            <a:r>
              <a:rPr lang="en-US" dirty="0" err="1">
                <a:solidFill>
                  <a:schemeClr val="tx1"/>
                </a:solidFill>
              </a:rPr>
              <a:t>ankylosis</a:t>
            </a:r>
            <a:r>
              <a:rPr lang="en-US" dirty="0">
                <a:solidFill>
                  <a:schemeClr val="tx1"/>
                </a:solidFill>
              </a:rPr>
              <a:t> is uncommon in </a:t>
            </a:r>
            <a:r>
              <a:rPr lang="en-US" dirty="0" err="1">
                <a:solidFill>
                  <a:schemeClr val="tx1"/>
                </a:solidFill>
              </a:rPr>
              <a:t>tuberculous</a:t>
            </a:r>
            <a:r>
              <a:rPr lang="en-US" dirty="0">
                <a:solidFill>
                  <a:schemeClr val="tx1"/>
                </a:solidFill>
              </a:rPr>
              <a:t> arthritis and, when present, is more likely to be secondary to prior surgical intervention</a:t>
            </a:r>
          </a:p>
          <a:p>
            <a:pPr lvl="1"/>
            <a:r>
              <a:rPr lang="en-US" dirty="0">
                <a:solidFill>
                  <a:schemeClr val="tx1"/>
                </a:solidFill>
              </a:rPr>
              <a:t>atrophic changes in bones may occur and lead to atrophic </a:t>
            </a:r>
            <a:r>
              <a:rPr lang="en-US" dirty="0" err="1">
                <a:solidFill>
                  <a:schemeClr val="tx1"/>
                </a:solidFill>
              </a:rPr>
              <a:t>arthropathy</a:t>
            </a:r>
            <a:r>
              <a:rPr lang="en-US" dirty="0">
                <a:solidFill>
                  <a:schemeClr val="tx1"/>
                </a:solidFill>
              </a:rPr>
              <a:t> (seen in shoulder joint as carries </a:t>
            </a:r>
            <a:r>
              <a:rPr lang="en-US" dirty="0" err="1">
                <a:solidFill>
                  <a:schemeClr val="tx1"/>
                </a:solidFill>
              </a:rPr>
              <a:t>sicca</a:t>
            </a:r>
            <a:r>
              <a:rPr lang="en-US" dirty="0">
                <a:solidFill>
                  <a:schemeClr val="tx1"/>
                </a:solidFill>
              </a:rPr>
              <a:t>)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a:xfrm>
            <a:off x="0" y="1571612"/>
            <a:ext cx="9144000" cy="5286388"/>
          </a:xfrm>
        </p:spPr>
        <p:txBody>
          <a:bodyPr>
            <a:normAutofit fontScale="70000" lnSpcReduction="20000"/>
          </a:bodyPr>
          <a:lstStyle/>
          <a:p>
            <a:r>
              <a:rPr lang="en-US" b="1" dirty="0"/>
              <a:t>CT</a:t>
            </a:r>
          </a:p>
          <a:p>
            <a:r>
              <a:rPr lang="en-US" dirty="0"/>
              <a:t>CT can establish the degree of bone destruction or rarely </a:t>
            </a:r>
            <a:r>
              <a:rPr lang="en-US" dirty="0" err="1"/>
              <a:t>sequestrum</a:t>
            </a:r>
            <a:r>
              <a:rPr lang="en-US" dirty="0"/>
              <a:t>. Extension of infection in surroundings or any sinus tract formation can also be demonstrated on the post-contrast scan.</a:t>
            </a:r>
          </a:p>
          <a:p>
            <a:r>
              <a:rPr lang="en-US" b="1" dirty="0"/>
              <a:t>MRI</a:t>
            </a:r>
          </a:p>
          <a:p>
            <a:r>
              <a:rPr lang="en-US" dirty="0"/>
              <a:t>The lesions are typically: </a:t>
            </a:r>
          </a:p>
          <a:p>
            <a:r>
              <a:rPr lang="en-US" b="1" dirty="0"/>
              <a:t>T1:</a:t>
            </a:r>
            <a:r>
              <a:rPr lang="en-US" dirty="0"/>
              <a:t> </a:t>
            </a:r>
            <a:r>
              <a:rPr lang="en-US" dirty="0" err="1"/>
              <a:t>hyperintense</a:t>
            </a:r>
            <a:endParaRPr lang="en-US" dirty="0"/>
          </a:p>
          <a:p>
            <a:r>
              <a:rPr lang="en-US" b="1" dirty="0"/>
              <a:t>T2: </a:t>
            </a:r>
            <a:r>
              <a:rPr lang="en-US" dirty="0" err="1"/>
              <a:t>hypointense</a:t>
            </a:r>
            <a:endParaRPr lang="en-US" dirty="0"/>
          </a:p>
          <a:p>
            <a:r>
              <a:rPr lang="en-US" b="1" dirty="0"/>
              <a:t>T1 C+ (</a:t>
            </a:r>
            <a:r>
              <a:rPr lang="en-US" b="1" dirty="0" err="1"/>
              <a:t>Gd</a:t>
            </a:r>
            <a:r>
              <a:rPr lang="en-US" b="1" dirty="0"/>
              <a:t>): </a:t>
            </a:r>
            <a:r>
              <a:rPr lang="en-US" dirty="0"/>
              <a:t>brilliant enhancement</a:t>
            </a:r>
          </a:p>
          <a:p>
            <a:r>
              <a:rPr lang="en-US" dirty="0"/>
              <a:t>This may be as a result of  presence of blood degradation products, inflammation, necrosis and fibrosis which is </a:t>
            </a:r>
            <a:r>
              <a:rPr lang="en-US" dirty="0" err="1"/>
              <a:t>seldomly</a:t>
            </a:r>
            <a:r>
              <a:rPr lang="en-US" dirty="0"/>
              <a:t> seen in other proliferative </a:t>
            </a:r>
            <a:r>
              <a:rPr lang="en-US" dirty="0" err="1"/>
              <a:t>arthropathies</a:t>
            </a:r>
            <a:r>
              <a:rPr lang="en-US" dirty="0"/>
              <a:t>.</a:t>
            </a:r>
          </a:p>
          <a:p>
            <a:r>
              <a:rPr lang="en-US" dirty="0"/>
              <a:t>MRI can assess associated abnormalities (e.g. </a:t>
            </a:r>
            <a:r>
              <a:rPr lang="en-US" dirty="0" err="1"/>
              <a:t>osteomyelitis</a:t>
            </a:r>
            <a:r>
              <a:rPr lang="en-US" dirty="0"/>
              <a:t>, </a:t>
            </a:r>
            <a:r>
              <a:rPr lang="en-US" dirty="0" err="1"/>
              <a:t>myositis</a:t>
            </a:r>
            <a:r>
              <a:rPr lang="en-US" dirty="0"/>
              <a:t>, </a:t>
            </a:r>
            <a:r>
              <a:rPr lang="en-US" dirty="0" err="1"/>
              <a:t>cellulitis</a:t>
            </a:r>
            <a:r>
              <a:rPr lang="en-US" dirty="0"/>
              <a:t>, </a:t>
            </a:r>
            <a:r>
              <a:rPr lang="en-US" dirty="0" err="1"/>
              <a:t>para-articular</a:t>
            </a:r>
            <a:r>
              <a:rPr lang="en-US" dirty="0"/>
              <a:t> abscess, </a:t>
            </a:r>
            <a:r>
              <a:rPr lang="en-US" dirty="0" err="1"/>
              <a:t>tenosynovitis</a:t>
            </a:r>
            <a:r>
              <a:rPr lang="en-US" dirty="0"/>
              <a:t>, bursitis, skin ulceration or sinus tract formation):</a:t>
            </a:r>
          </a:p>
          <a:p>
            <a:r>
              <a:rPr lang="en-US" dirty="0"/>
              <a:t>sinus tracts appear linear T2 </a:t>
            </a:r>
            <a:r>
              <a:rPr lang="en-US" dirty="0" err="1"/>
              <a:t>hyperintensity</a:t>
            </a:r>
            <a:r>
              <a:rPr lang="en-US" dirty="0"/>
              <a:t> with marginal ‘tram-track enhancement’</a:t>
            </a:r>
          </a:p>
          <a:p>
            <a:r>
              <a:rPr lang="en-US" dirty="0" err="1"/>
              <a:t>para-articular</a:t>
            </a:r>
            <a:r>
              <a:rPr lang="en-US" dirty="0"/>
              <a:t> abscesses have thin, smooth and enhancing wall</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sp>
        <p:nvSpPr>
          <p:cNvPr id="5" name="Содержимое 4"/>
          <p:cNvSpPr>
            <a:spLocks noGrp="1"/>
          </p:cNvSpPr>
          <p:nvPr>
            <p:ph idx="1"/>
          </p:nvPr>
        </p:nvSpPr>
        <p:spPr>
          <a:xfrm>
            <a:off x="0" y="1571612"/>
            <a:ext cx="9144000" cy="5286388"/>
          </a:xfrm>
        </p:spPr>
        <p:txBody>
          <a:bodyPr>
            <a:normAutofit fontScale="77500" lnSpcReduction="20000"/>
          </a:bodyPr>
          <a:lstStyle/>
          <a:p>
            <a:r>
              <a:rPr lang="en-US" b="1" dirty="0"/>
              <a:t>Differential diagnosis</a:t>
            </a:r>
          </a:p>
          <a:p>
            <a:r>
              <a:rPr lang="en-US" dirty="0"/>
              <a:t>Differential diagnosis of tubercular </a:t>
            </a:r>
            <a:r>
              <a:rPr lang="en-US" dirty="0" err="1"/>
              <a:t>arthropathy</a:t>
            </a:r>
            <a:r>
              <a:rPr lang="en-US" dirty="0"/>
              <a:t> may include causes of erosive arthritis, </a:t>
            </a:r>
            <a:r>
              <a:rPr lang="en-US" dirty="0" err="1"/>
              <a:t>monoarticular</a:t>
            </a:r>
            <a:r>
              <a:rPr lang="en-US" dirty="0"/>
              <a:t> </a:t>
            </a:r>
            <a:r>
              <a:rPr lang="en-US" dirty="0" err="1"/>
              <a:t>arthropathy</a:t>
            </a:r>
            <a:r>
              <a:rPr lang="en-US" dirty="0"/>
              <a:t> and </a:t>
            </a:r>
            <a:r>
              <a:rPr lang="en-US" dirty="0" err="1"/>
              <a:t>arthropathies</a:t>
            </a:r>
            <a:r>
              <a:rPr lang="en-US" dirty="0"/>
              <a:t> resulting in </a:t>
            </a:r>
            <a:r>
              <a:rPr lang="en-US" dirty="0" err="1"/>
              <a:t>ankylosis</a:t>
            </a:r>
            <a:r>
              <a:rPr lang="en-US" dirty="0"/>
              <a:t> and joint destruction such as:</a:t>
            </a:r>
          </a:p>
          <a:p>
            <a:r>
              <a:rPr lang="en-US" dirty="0"/>
              <a:t>rheumatoid arthritis; synovial thickening is more uniform and bone erosions are much larger with defined rim enhancement in </a:t>
            </a:r>
            <a:r>
              <a:rPr lang="en-US" dirty="0" err="1"/>
              <a:t>tuberculous</a:t>
            </a:r>
            <a:r>
              <a:rPr lang="en-US" dirty="0"/>
              <a:t> arthritis also </a:t>
            </a:r>
            <a:r>
              <a:rPr lang="en-US" dirty="0" err="1"/>
              <a:t>extraarticular</a:t>
            </a:r>
            <a:r>
              <a:rPr lang="en-US" dirty="0"/>
              <a:t> cystic masses are more frequent and more numerous</a:t>
            </a:r>
          </a:p>
          <a:p>
            <a:pPr lvl="1"/>
            <a:r>
              <a:rPr lang="en-US" dirty="0">
                <a:solidFill>
                  <a:schemeClr val="tx1"/>
                </a:solidFill>
              </a:rPr>
              <a:t>symmetrical </a:t>
            </a:r>
            <a:r>
              <a:rPr lang="en-US" dirty="0" err="1">
                <a:solidFill>
                  <a:schemeClr val="tx1"/>
                </a:solidFill>
              </a:rPr>
              <a:t>polyarticular</a:t>
            </a:r>
            <a:r>
              <a:rPr lang="en-US" dirty="0">
                <a:solidFill>
                  <a:schemeClr val="tx1"/>
                </a:solidFill>
              </a:rPr>
              <a:t> distribution</a:t>
            </a:r>
          </a:p>
          <a:p>
            <a:r>
              <a:rPr lang="en-US" dirty="0"/>
              <a:t>septic arthritis</a:t>
            </a:r>
          </a:p>
          <a:p>
            <a:r>
              <a:rPr lang="en-US" dirty="0" err="1">
                <a:hlinkClick r:id="rId2"/>
              </a:rPr>
              <a:t>ankylosing</a:t>
            </a:r>
            <a:r>
              <a:rPr lang="en-US" dirty="0">
                <a:hlinkClick r:id="rId2"/>
              </a:rPr>
              <a:t> </a:t>
            </a:r>
            <a:r>
              <a:rPr lang="en-US" dirty="0" err="1">
                <a:hlinkClick r:id="rId2"/>
              </a:rPr>
              <a:t>spondylitis</a:t>
            </a:r>
            <a:endParaRPr lang="en-US" dirty="0"/>
          </a:p>
          <a:p>
            <a:r>
              <a:rPr lang="en-US" dirty="0"/>
              <a:t>osteoarthritis</a:t>
            </a:r>
          </a:p>
          <a:p>
            <a:r>
              <a:rPr lang="en-US" dirty="0"/>
              <a:t>synovial </a:t>
            </a:r>
            <a:r>
              <a:rPr lang="en-US" dirty="0" err="1"/>
              <a:t>osteochondromatosis</a:t>
            </a:r>
            <a:endParaRPr lang="en-US" dirty="0"/>
          </a:p>
          <a:p>
            <a:r>
              <a:rPr lang="en-US" dirty="0"/>
              <a:t>pigmented </a:t>
            </a:r>
            <a:r>
              <a:rPr lang="en-US" dirty="0" err="1"/>
              <a:t>villonodular</a:t>
            </a:r>
            <a:r>
              <a:rPr lang="en-US" dirty="0"/>
              <a:t> </a:t>
            </a:r>
            <a:r>
              <a:rPr lang="en-US" dirty="0" err="1"/>
              <a:t>synovitis</a:t>
            </a:r>
            <a:endParaRPr lang="en-US" dirty="0"/>
          </a:p>
          <a:p>
            <a:r>
              <a:rPr lang="en-US" dirty="0"/>
              <a:t>gout</a:t>
            </a:r>
          </a:p>
          <a:p>
            <a:r>
              <a:rPr lang="en-US" dirty="0" err="1">
                <a:hlinkClick r:id="rId3"/>
              </a:rPr>
              <a:t>haemophilic</a:t>
            </a:r>
            <a:r>
              <a:rPr lang="en-US" dirty="0">
                <a:hlinkClick r:id="rId3"/>
              </a:rPr>
              <a:t> </a:t>
            </a:r>
            <a:r>
              <a:rPr lang="en-US" dirty="0" err="1">
                <a:hlinkClick r:id="rId3"/>
              </a:rPr>
              <a:t>arthropathy</a:t>
            </a: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6" name="Содержимое 5" descr="IndianJOrthop_2015_49_1_1_143903_t1.JPG"/>
          <p:cNvPicPr>
            <a:picLocks noGrp="1" noChangeAspect="1"/>
          </p:cNvPicPr>
          <p:nvPr>
            <p:ph idx="1"/>
          </p:nvPr>
        </p:nvPicPr>
        <p:blipFill>
          <a:blip r:embed="rId2"/>
          <a:stretch>
            <a:fillRect/>
          </a:stretch>
        </p:blipFill>
        <p:spPr>
          <a:xfrm>
            <a:off x="357158" y="1483778"/>
            <a:ext cx="8286808" cy="5162274"/>
          </a:xfr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5" name="Содержимое 4" descr="08f02.jpg"/>
          <p:cNvPicPr>
            <a:picLocks noGrp="1" noChangeAspect="1"/>
          </p:cNvPicPr>
          <p:nvPr>
            <p:ph idx="1"/>
          </p:nvPr>
        </p:nvPicPr>
        <p:blipFill>
          <a:blip r:embed="rId2"/>
          <a:stretch>
            <a:fillRect/>
          </a:stretch>
        </p:blipFill>
        <p:spPr>
          <a:xfrm>
            <a:off x="0" y="1551432"/>
            <a:ext cx="3143240" cy="5353814"/>
          </a:xfrm>
        </p:spPr>
      </p:pic>
      <p:pic>
        <p:nvPicPr>
          <p:cNvPr id="7" name="Рисунок 6" descr="08f04a.jpg"/>
          <p:cNvPicPr>
            <a:picLocks noChangeAspect="1"/>
          </p:cNvPicPr>
          <p:nvPr/>
        </p:nvPicPr>
        <p:blipFill>
          <a:blip r:embed="rId3"/>
          <a:stretch>
            <a:fillRect/>
          </a:stretch>
        </p:blipFill>
        <p:spPr>
          <a:xfrm>
            <a:off x="3143241" y="1571613"/>
            <a:ext cx="3071834" cy="5286388"/>
          </a:xfrm>
          <a:prstGeom prst="rect">
            <a:avLst/>
          </a:prstGeom>
        </p:spPr>
      </p:pic>
      <p:pic>
        <p:nvPicPr>
          <p:cNvPr id="8" name="Рисунок 7" descr="08f04b.jpg"/>
          <p:cNvPicPr>
            <a:picLocks noChangeAspect="1"/>
          </p:cNvPicPr>
          <p:nvPr/>
        </p:nvPicPr>
        <p:blipFill>
          <a:blip r:embed="rId4"/>
          <a:stretch>
            <a:fillRect/>
          </a:stretch>
        </p:blipFill>
        <p:spPr>
          <a:xfrm>
            <a:off x="6215074" y="1571612"/>
            <a:ext cx="2928926" cy="5319322"/>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9" name="Рисунок 8" descr="3-Figure4-1.png"/>
          <p:cNvPicPr>
            <a:picLocks noChangeAspect="1"/>
          </p:cNvPicPr>
          <p:nvPr/>
        </p:nvPicPr>
        <p:blipFill>
          <a:blip r:embed="rId2"/>
          <a:stretch>
            <a:fillRect/>
          </a:stretch>
        </p:blipFill>
        <p:spPr>
          <a:xfrm>
            <a:off x="500034" y="1762124"/>
            <a:ext cx="8735439" cy="4282078"/>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4" name="Рисунок 3" descr="36-david-sutton-pictures-periosteal-reaction-bone-and-joint-infections-sarcoid-45-638.jpg"/>
          <p:cNvPicPr>
            <a:picLocks noChangeAspect="1"/>
          </p:cNvPicPr>
          <p:nvPr/>
        </p:nvPicPr>
        <p:blipFill>
          <a:blip r:embed="rId2"/>
          <a:stretch>
            <a:fillRect/>
          </a:stretch>
        </p:blipFill>
        <p:spPr>
          <a:xfrm>
            <a:off x="0" y="1785926"/>
            <a:ext cx="9143999" cy="5075657"/>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5" name="Рисунок 4" descr="a08fig2aeb.jpg"/>
          <p:cNvPicPr>
            <a:picLocks noChangeAspect="1"/>
          </p:cNvPicPr>
          <p:nvPr/>
        </p:nvPicPr>
        <p:blipFill>
          <a:blip r:embed="rId2"/>
          <a:stretch>
            <a:fillRect/>
          </a:stretch>
        </p:blipFill>
        <p:spPr>
          <a:xfrm>
            <a:off x="3857620" y="1500175"/>
            <a:ext cx="5303376" cy="5357826"/>
          </a:xfrm>
          <a:prstGeom prst="rect">
            <a:avLst/>
          </a:prstGeom>
        </p:spPr>
      </p:pic>
      <p:pic>
        <p:nvPicPr>
          <p:cNvPr id="6" name="Рисунок 5" descr="tb-mr.jpg"/>
          <p:cNvPicPr>
            <a:picLocks noChangeAspect="1"/>
          </p:cNvPicPr>
          <p:nvPr/>
        </p:nvPicPr>
        <p:blipFill>
          <a:blip r:embed="rId3"/>
          <a:stretch>
            <a:fillRect/>
          </a:stretch>
        </p:blipFill>
        <p:spPr>
          <a:xfrm>
            <a:off x="0" y="1571612"/>
            <a:ext cx="4394144" cy="5286388"/>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229600" cy="1066800"/>
          </a:xfrm>
        </p:spPr>
        <p:txBody>
          <a:bodyPr>
            <a:normAutofit fontScale="90000"/>
          </a:bodyPr>
          <a:lstStyle/>
          <a:p>
            <a:r>
              <a:rPr lang="en-US" dirty="0"/>
              <a:t>Musculoskeletal manifestations of tuberculosis</a:t>
            </a:r>
            <a:endParaRPr lang="uk-UA" dirty="0"/>
          </a:p>
        </p:txBody>
      </p:sp>
      <p:pic>
        <p:nvPicPr>
          <p:cNvPr id="7" name="Рисунок 6" descr="Tb-thoracic-spine.jpg"/>
          <p:cNvPicPr>
            <a:picLocks noChangeAspect="1"/>
          </p:cNvPicPr>
          <p:nvPr/>
        </p:nvPicPr>
        <p:blipFill>
          <a:blip r:embed="rId2"/>
          <a:stretch>
            <a:fillRect/>
          </a:stretch>
        </p:blipFill>
        <p:spPr>
          <a:xfrm>
            <a:off x="1500166" y="1857364"/>
            <a:ext cx="2914650" cy="5000636"/>
          </a:xfrm>
          <a:prstGeom prst="rect">
            <a:avLst/>
          </a:prstGeom>
        </p:spPr>
      </p:pic>
      <p:pic>
        <p:nvPicPr>
          <p:cNvPr id="8" name="Рисунок 7" descr="завантаження.jpg"/>
          <p:cNvPicPr>
            <a:picLocks noChangeAspect="1"/>
          </p:cNvPicPr>
          <p:nvPr/>
        </p:nvPicPr>
        <p:blipFill>
          <a:blip r:embed="rId3"/>
          <a:stretch>
            <a:fillRect/>
          </a:stretch>
        </p:blipFill>
        <p:spPr>
          <a:xfrm>
            <a:off x="5500694" y="1857364"/>
            <a:ext cx="2714644" cy="5000636"/>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3000372"/>
            <a:ext cx="8229600" cy="1066800"/>
          </a:xfrm>
        </p:spPr>
        <p:txBody>
          <a:bodyPr>
            <a:normAutofit/>
          </a:bodyPr>
          <a:lstStyle/>
          <a:p>
            <a:pPr algn="ctr"/>
            <a:r>
              <a:rPr lang="en-US" dirty="0"/>
              <a:t>Thank you</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2.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3.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4.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docProps/app.xml><?xml version="1.0" encoding="utf-8"?>
<Properties xmlns="http://schemas.openxmlformats.org/officeDocument/2006/extended-properties" xmlns:vt="http://schemas.openxmlformats.org/officeDocument/2006/docPropsVTypes">
  <Template/>
  <TotalTime>526</TotalTime>
  <Words>6674</Words>
  <Application>Microsoft Office PowerPoint</Application>
  <PresentationFormat>Экран (4:3)</PresentationFormat>
  <Paragraphs>658</Paragraphs>
  <Slides>157</Slides>
  <Notes>12</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157</vt:i4>
      </vt:variant>
    </vt:vector>
  </HeadingPairs>
  <TitlesOfParts>
    <vt:vector size="166" baseType="lpstr">
      <vt:lpstr>Arial</vt:lpstr>
      <vt:lpstr>Calibri</vt:lpstr>
      <vt:lpstr>Georgia</vt:lpstr>
      <vt:lpstr>Times New Roman</vt:lpstr>
      <vt:lpstr>Trebuchet MS</vt:lpstr>
      <vt:lpstr>Wingdings</vt:lpstr>
      <vt:lpstr>Wingdings 2</vt:lpstr>
      <vt:lpstr>Городская</vt:lpstr>
      <vt:lpstr>Bitmap Image</vt:lpstr>
      <vt:lpstr>Radiation signs of diseases of the musculoskeletal system.</vt:lpstr>
      <vt:lpstr>Objectives</vt:lpstr>
      <vt:lpstr>Imaging Techniques</vt:lpstr>
      <vt:lpstr>Презентация PowerPoint</vt:lpstr>
      <vt:lpstr>Презентация PowerPoint</vt:lpstr>
      <vt:lpstr>Advantages of plain x-rays</vt:lpstr>
      <vt:lpstr>Disadvantages of plain x-rays</vt:lpstr>
      <vt:lpstr>Презентация PowerPoint</vt:lpstr>
      <vt:lpstr>Презентация PowerPoint</vt:lpstr>
      <vt:lpstr>Advantages of CT scanning of the musculoskeletal system</vt:lpstr>
      <vt:lpstr>Disadvantages of CT</vt:lpstr>
      <vt:lpstr>Презентация PowerPoint</vt:lpstr>
      <vt:lpstr>Презентация PowerPoint</vt:lpstr>
      <vt:lpstr>Advantages of MRI</vt:lpstr>
      <vt:lpstr>Презентация PowerPoint</vt:lpstr>
      <vt:lpstr>Disadvantages of MRI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Normal Imaging Anatomy in the Extremities</vt:lpstr>
      <vt:lpstr>What are the parts of a long bone?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Finding a Fracture on X-Ray</vt:lpstr>
      <vt:lpstr>Fracture Terminology</vt:lpstr>
      <vt:lpstr>Fracture Terminolgy</vt:lpstr>
      <vt:lpstr>Path of the Fracture</vt:lpstr>
      <vt:lpstr>Normal</vt:lpstr>
      <vt:lpstr>Transverse Fracture</vt:lpstr>
      <vt:lpstr>Oblique Fracture</vt:lpstr>
      <vt:lpstr>Spiral Fracture</vt:lpstr>
      <vt:lpstr>Longitudinal Fracture</vt:lpstr>
      <vt:lpstr>Simple vs Comminuted</vt:lpstr>
      <vt:lpstr>Avulsion Fracture</vt:lpstr>
      <vt:lpstr>Torus Fractures</vt:lpstr>
      <vt:lpstr>Greenstick fracture</vt:lpstr>
      <vt:lpstr>Points to take home</vt:lpstr>
      <vt:lpstr>Radiologic diagnostics of skeletal system diseases (traumas, inflammatory diseases).</vt:lpstr>
      <vt:lpstr>Current lecture sections</vt:lpstr>
      <vt:lpstr>Skeletal trauma</vt:lpstr>
      <vt:lpstr>Skeletal trauma</vt:lpstr>
      <vt:lpstr>Skeletal trauma</vt:lpstr>
      <vt:lpstr>Skeletal trauma</vt:lpstr>
      <vt:lpstr>Skeletal trauma. Patterns</vt:lpstr>
      <vt:lpstr>Skeletal trauma. Alignment</vt:lpstr>
      <vt:lpstr>Skeletal trauma. Pattern definitions</vt:lpstr>
      <vt:lpstr>Skeletal trauma. Types of alignment that result from the fracture patterns</vt:lpstr>
      <vt:lpstr>Skeletal trauma</vt:lpstr>
      <vt:lpstr>Examples</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vt:lpstr>
      <vt:lpstr>Skeletal trauma. TLICS. Morphology. PLC integrity</vt:lpstr>
      <vt:lpstr>Skeletal trauma. TLICS</vt:lpstr>
      <vt:lpstr>Skeletal trauma. TLICS</vt:lpstr>
      <vt:lpstr>Skeletal trauma. TLICS .Neurological status</vt:lpstr>
      <vt:lpstr>Skeletal trauma. TLICS .Modifiers</vt:lpstr>
      <vt:lpstr>Skeletal trauma. TLICS </vt:lpstr>
      <vt:lpstr>Skeletal trauma. TLICS. Compression fracture </vt:lpstr>
      <vt:lpstr>Skeletal trauma. TLICS. Burst fracture </vt:lpstr>
      <vt:lpstr>Skeletal trauma. TLICS </vt:lpstr>
      <vt:lpstr>Skeletal trauma. TLICS. Translation-rotation fracture</vt:lpstr>
      <vt:lpstr>Skeletal trauma. TLICS. Translation-rotation fracture</vt:lpstr>
      <vt:lpstr>Skeletal trauma. TLICS. Distraction fracture</vt:lpstr>
      <vt:lpstr>Skeletal trauma. </vt:lpstr>
      <vt:lpstr>Skeletal trauma</vt:lpstr>
      <vt:lpstr>Skeletal trauma</vt:lpstr>
      <vt:lpstr>Inflammatory diseases of bones and joints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vt:lpstr>
      <vt:lpstr>Inflammatory diseases of bones and joints. Osteomyelitis. Acute</vt:lpstr>
      <vt:lpstr>Inflammatory diseases of bones and joints. Osteomyelitis. Acute. Codeman Triangle</vt:lpstr>
      <vt:lpstr>Inflammatory diseases of bones and joints. Osteomyelitis. Chronic</vt:lpstr>
      <vt:lpstr>Inflammatory diseases of bones and joints. Osteomyelitis. Chronic</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Musculoskeletal manifestations of tuberculosis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 Radiologic diagnostics of skeletal system diseases (traumas, inflammatory diseases).</dc:title>
  <dc:creator>Misha</dc:creator>
  <cp:lastModifiedBy>Олеся Дмитріївна Слюсаренко</cp:lastModifiedBy>
  <cp:revision>100</cp:revision>
  <dcterms:created xsi:type="dcterms:W3CDTF">2018-04-24T14:52:10Z</dcterms:created>
  <dcterms:modified xsi:type="dcterms:W3CDTF">2023-02-16T14:16:48Z</dcterms:modified>
</cp:coreProperties>
</file>