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74" r:id="rId4"/>
  </p:sldMasterIdLst>
  <p:notesMasterIdLst>
    <p:notesMasterId r:id="rId88"/>
  </p:notesMasterIdLst>
  <p:sldIdLst>
    <p:sldId id="405" r:id="rId5"/>
    <p:sldId id="439" r:id="rId6"/>
    <p:sldId id="406" r:id="rId7"/>
    <p:sldId id="407" r:id="rId8"/>
    <p:sldId id="408" r:id="rId9"/>
    <p:sldId id="358" r:id="rId10"/>
    <p:sldId id="346" r:id="rId11"/>
    <p:sldId id="359" r:id="rId12"/>
    <p:sldId id="318" r:id="rId13"/>
    <p:sldId id="347" r:id="rId14"/>
    <p:sldId id="360" r:id="rId15"/>
    <p:sldId id="436" r:id="rId16"/>
    <p:sldId id="337" r:id="rId17"/>
    <p:sldId id="350" r:id="rId18"/>
    <p:sldId id="351" r:id="rId19"/>
    <p:sldId id="442" r:id="rId20"/>
    <p:sldId id="441" r:id="rId21"/>
    <p:sldId id="444" r:id="rId22"/>
    <p:sldId id="440" r:id="rId23"/>
    <p:sldId id="445" r:id="rId24"/>
    <p:sldId id="338" r:id="rId25"/>
    <p:sldId id="363" r:id="rId26"/>
    <p:sldId id="364" r:id="rId27"/>
    <p:sldId id="286" r:id="rId28"/>
    <p:sldId id="366" r:id="rId29"/>
    <p:sldId id="446" r:id="rId30"/>
    <p:sldId id="443" r:id="rId31"/>
    <p:sldId id="367" r:id="rId32"/>
    <p:sldId id="368" r:id="rId33"/>
    <p:sldId id="369" r:id="rId34"/>
    <p:sldId id="370" r:id="rId35"/>
    <p:sldId id="371" r:id="rId36"/>
    <p:sldId id="372" r:id="rId37"/>
    <p:sldId id="373" r:id="rId38"/>
    <p:sldId id="374" r:id="rId39"/>
    <p:sldId id="375" r:id="rId40"/>
    <p:sldId id="376" r:id="rId41"/>
    <p:sldId id="377" r:id="rId42"/>
    <p:sldId id="382" r:id="rId43"/>
    <p:sldId id="282" r:id="rId44"/>
    <p:sldId id="357" r:id="rId45"/>
    <p:sldId id="380" r:id="rId46"/>
    <p:sldId id="437" r:id="rId47"/>
    <p:sldId id="381" r:id="rId48"/>
    <p:sldId id="383" r:id="rId49"/>
    <p:sldId id="409" r:id="rId50"/>
    <p:sldId id="410" r:id="rId51"/>
    <p:sldId id="411" r:id="rId52"/>
    <p:sldId id="412" r:id="rId53"/>
    <p:sldId id="413" r:id="rId54"/>
    <p:sldId id="414" r:id="rId55"/>
    <p:sldId id="438" r:id="rId56"/>
    <p:sldId id="392" r:id="rId57"/>
    <p:sldId id="416" r:id="rId58"/>
    <p:sldId id="417" r:id="rId59"/>
    <p:sldId id="418" r:id="rId60"/>
    <p:sldId id="419" r:id="rId61"/>
    <p:sldId id="393" r:id="rId62"/>
    <p:sldId id="394" r:id="rId63"/>
    <p:sldId id="395" r:id="rId64"/>
    <p:sldId id="396" r:id="rId65"/>
    <p:sldId id="278" r:id="rId66"/>
    <p:sldId id="397" r:id="rId67"/>
    <p:sldId id="420" r:id="rId68"/>
    <p:sldId id="398" r:id="rId69"/>
    <p:sldId id="399" r:id="rId70"/>
    <p:sldId id="422" r:id="rId71"/>
    <p:sldId id="423" r:id="rId72"/>
    <p:sldId id="424" r:id="rId73"/>
    <p:sldId id="400" r:id="rId74"/>
    <p:sldId id="401" r:id="rId75"/>
    <p:sldId id="402" r:id="rId76"/>
    <p:sldId id="430" r:id="rId77"/>
    <p:sldId id="431" r:id="rId78"/>
    <p:sldId id="432" r:id="rId79"/>
    <p:sldId id="433" r:id="rId80"/>
    <p:sldId id="434" r:id="rId81"/>
    <p:sldId id="435" r:id="rId82"/>
    <p:sldId id="425" r:id="rId83"/>
    <p:sldId id="426" r:id="rId84"/>
    <p:sldId id="427" r:id="rId85"/>
    <p:sldId id="428" r:id="rId86"/>
    <p:sldId id="429" r:id="rId87"/>
  </p:sldIdLst>
  <p:sldSz cx="9144000" cy="6858000" type="screen4x3"/>
  <p:notesSz cx="6858000" cy="9144000"/>
  <p:defaultText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AAB2B0-7E98-4CB9-A36F-241B958B3CDD}" v="2" dt="2022-09-24T12:46:06.647"/>
    <p1510:client id="{119FE5A8-FA43-41FC-8D14-AE3FC9F0A647}" v="2" dt="2023-09-05T15:23:34.117"/>
    <p1510:client id="{1594C519-12F9-4693-A45D-DF2D809842F4}" v="3" dt="2023-09-05T18:43:49.415"/>
    <p1510:client id="{3A354709-B6B2-41D2-91E2-B01FF5BF9204}" v="3" dt="2023-09-05T15:51:18.068"/>
    <p1510:client id="{8A90E47F-7D4B-4B1A-958E-A2CE0BC91BD3}" v="1" dt="2022-09-22T00:55:00.152"/>
    <p1510:client id="{9BFD5D31-8126-4636-9F4A-B96594A0F5CB}" v="1" dt="2023-09-05T05:48:14.818"/>
    <p1510:client id="{F5B64B98-9702-448C-B4E8-E301B6299ADC}" v="1" dt="2022-09-21T15:09:02.800"/>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960" autoAdjust="0"/>
  </p:normalViewPr>
  <p:slideViewPr>
    <p:cSldViewPr snapToGrid="0">
      <p:cViewPr varScale="1">
        <p:scale>
          <a:sx n="79" d="100"/>
          <a:sy n="79" d="100"/>
        </p:scale>
        <p:origin x="1570" y="67"/>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presProps" Target="pres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viewProps" Target="view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Манолі Валерія Дмитрівна" userId="S::s180706mvd@onmedu.edu.ua::2c0115b1-8bfa-4c18-849d-0cbbe4bba859" providerId="AD" clId="Web-{119FE5A8-FA43-41FC-8D14-AE3FC9F0A647}"/>
    <pc:docChg chg="sldOrd">
      <pc:chgData name="Манолі Валерія Дмитрівна" userId="S::s180706mvd@onmedu.edu.ua::2c0115b1-8bfa-4c18-849d-0cbbe4bba859" providerId="AD" clId="Web-{119FE5A8-FA43-41FC-8D14-AE3FC9F0A647}" dt="2023-09-05T15:23:34.117" v="1"/>
      <pc:docMkLst>
        <pc:docMk/>
      </pc:docMkLst>
      <pc:sldChg chg="ord">
        <pc:chgData name="Манолі Валерія Дмитрівна" userId="S::s180706mvd@onmedu.edu.ua::2c0115b1-8bfa-4c18-849d-0cbbe4bba859" providerId="AD" clId="Web-{119FE5A8-FA43-41FC-8D14-AE3FC9F0A647}" dt="2023-09-05T15:23:34.117" v="1"/>
        <pc:sldMkLst>
          <pc:docMk/>
          <pc:sldMk cId="0" sldId="393"/>
        </pc:sldMkLst>
      </pc:sldChg>
      <pc:sldChg chg="ord">
        <pc:chgData name="Манолі Валерія Дмитрівна" userId="S::s180706mvd@onmedu.edu.ua::2c0115b1-8bfa-4c18-849d-0cbbe4bba859" providerId="AD" clId="Web-{119FE5A8-FA43-41FC-8D14-AE3FC9F0A647}" dt="2023-09-05T15:23:12.804" v="0"/>
        <pc:sldMkLst>
          <pc:docMk/>
          <pc:sldMk cId="0" sldId="394"/>
        </pc:sldMkLst>
      </pc:sldChg>
    </pc:docChg>
  </pc:docChgLst>
  <pc:docChgLst>
    <pc:chgData name="Затяжчук Єлизавета Олегівна" userId="S::s010106zyo@onmedu.edu.ua::f9257e26-1f95-4341-9ba8-736ca78cd200" providerId="AD" clId="Web-{9BFD5D31-8126-4636-9F4A-B96594A0F5CB}"/>
    <pc:docChg chg="modSld">
      <pc:chgData name="Затяжчук Єлизавета Олегівна" userId="S::s010106zyo@onmedu.edu.ua::f9257e26-1f95-4341-9ba8-736ca78cd200" providerId="AD" clId="Web-{9BFD5D31-8126-4636-9F4A-B96594A0F5CB}" dt="2023-09-05T05:48:14.818" v="0" actId="1076"/>
      <pc:docMkLst>
        <pc:docMk/>
      </pc:docMkLst>
      <pc:sldChg chg="modSp">
        <pc:chgData name="Затяжчук Єлизавета Олегівна" userId="S::s010106zyo@onmedu.edu.ua::f9257e26-1f95-4341-9ba8-736ca78cd200" providerId="AD" clId="Web-{9BFD5D31-8126-4636-9F4A-B96594A0F5CB}" dt="2023-09-05T05:48:14.818" v="0" actId="1076"/>
        <pc:sldMkLst>
          <pc:docMk/>
          <pc:sldMk cId="0" sldId="346"/>
        </pc:sldMkLst>
        <pc:picChg chg="mod">
          <ac:chgData name="Затяжчук Єлизавета Олегівна" userId="S::s010106zyo@onmedu.edu.ua::f9257e26-1f95-4341-9ba8-736ca78cd200" providerId="AD" clId="Web-{9BFD5D31-8126-4636-9F4A-B96594A0F5CB}" dt="2023-09-05T05:48:14.818" v="0" actId="1076"/>
          <ac:picMkLst>
            <pc:docMk/>
            <pc:sldMk cId="0" sldId="346"/>
            <ac:picMk id="10242" creationId="{00000000-0000-0000-0000-000000000000}"/>
          </ac:picMkLst>
        </pc:picChg>
      </pc:sldChg>
    </pc:docChg>
  </pc:docChgLst>
  <pc:docChgLst>
    <pc:chgData name="Сатановський Богдан Вадимович" userId="S::s060706sbv@onmedu.edu.ua::d5e877bf-01ce-4dc0-9490-68b73227a580" providerId="AD" clId="Web-{1594C519-12F9-4693-A45D-DF2D809842F4}"/>
    <pc:docChg chg="sldOrd">
      <pc:chgData name="Сатановський Богдан Вадимович" userId="S::s060706sbv@onmedu.edu.ua::d5e877bf-01ce-4dc0-9490-68b73227a580" providerId="AD" clId="Web-{1594C519-12F9-4693-A45D-DF2D809842F4}" dt="2023-09-05T18:43:49.415" v="2"/>
      <pc:docMkLst>
        <pc:docMk/>
      </pc:docMkLst>
      <pc:sldChg chg="ord">
        <pc:chgData name="Сатановський Богдан Вадимович" userId="S::s060706sbv@onmedu.edu.ua::d5e877bf-01ce-4dc0-9490-68b73227a580" providerId="AD" clId="Web-{1594C519-12F9-4693-A45D-DF2D809842F4}" dt="2023-09-05T18:02:09.887" v="0"/>
        <pc:sldMkLst>
          <pc:docMk/>
          <pc:sldMk cId="0" sldId="367"/>
        </pc:sldMkLst>
      </pc:sldChg>
      <pc:sldChg chg="ord">
        <pc:chgData name="Сатановський Богдан Вадимович" userId="S::s060706sbv@onmedu.edu.ua::d5e877bf-01ce-4dc0-9490-68b73227a580" providerId="AD" clId="Web-{1594C519-12F9-4693-A45D-DF2D809842F4}" dt="2023-09-05T18:43:30.712" v="1"/>
        <pc:sldMkLst>
          <pc:docMk/>
          <pc:sldMk cId="0" sldId="383"/>
        </pc:sldMkLst>
      </pc:sldChg>
      <pc:sldChg chg="ord">
        <pc:chgData name="Сатановський Богдан Вадимович" userId="S::s060706sbv@onmedu.edu.ua::d5e877bf-01ce-4dc0-9490-68b73227a580" providerId="AD" clId="Web-{1594C519-12F9-4693-A45D-DF2D809842F4}" dt="2023-09-05T18:43:49.415" v="2"/>
        <pc:sldMkLst>
          <pc:docMk/>
          <pc:sldMk cId="0" sldId="392"/>
        </pc:sldMkLst>
      </pc:sldChg>
    </pc:docChg>
  </pc:docChgLst>
  <pc:docChgLst>
    <pc:chgData name="Попова Наталя Сергіївна" userId="S::s060505pn@onmedu.edu.ua::1c9d56ea-6c5b-41bd-aefe-97c93a11285e" providerId="AD" clId="Web-{0EAAB2B0-7E98-4CB9-A36F-241B958B3CDD}"/>
    <pc:docChg chg="sldOrd">
      <pc:chgData name="Попова Наталя Сергіївна" userId="S::s060505pn@onmedu.edu.ua::1c9d56ea-6c5b-41bd-aefe-97c93a11285e" providerId="AD" clId="Web-{0EAAB2B0-7E98-4CB9-A36F-241B958B3CDD}" dt="2022-09-24T12:46:06.647" v="1"/>
      <pc:docMkLst>
        <pc:docMk/>
      </pc:docMkLst>
      <pc:sldChg chg="ord">
        <pc:chgData name="Попова Наталя Сергіївна" userId="S::s060505pn@onmedu.edu.ua::1c9d56ea-6c5b-41bd-aefe-97c93a11285e" providerId="AD" clId="Web-{0EAAB2B0-7E98-4CB9-A36F-241B958B3CDD}" dt="2022-09-24T12:46:06.647" v="1"/>
        <pc:sldMkLst>
          <pc:docMk/>
          <pc:sldMk cId="0" sldId="260"/>
        </pc:sldMkLst>
      </pc:sldChg>
    </pc:docChg>
  </pc:docChgLst>
  <pc:docChgLst>
    <pc:chgData name="Якобчук Марія Юріївна" userId="S::s210802ymy@onmedu.edu.ua::b041f088-1ffa-4cbd-b844-24ac0bb92fdb" providerId="AD" clId="Web-{F5B64B98-9702-448C-B4E8-E301B6299ADC}"/>
    <pc:docChg chg="modSld">
      <pc:chgData name="Якобчук Марія Юріївна" userId="S::s210802ymy@onmedu.edu.ua::b041f088-1ffa-4cbd-b844-24ac0bb92fdb" providerId="AD" clId="Web-{F5B64B98-9702-448C-B4E8-E301B6299ADC}" dt="2022-09-21T15:09:02.800" v="0" actId="1076"/>
      <pc:docMkLst>
        <pc:docMk/>
      </pc:docMkLst>
      <pc:sldChg chg="modSp">
        <pc:chgData name="Якобчук Марія Юріївна" userId="S::s210802ymy@onmedu.edu.ua::b041f088-1ffa-4cbd-b844-24ac0bb92fdb" providerId="AD" clId="Web-{F5B64B98-9702-448C-B4E8-E301B6299ADC}" dt="2022-09-21T15:09:02.800" v="0" actId="1076"/>
        <pc:sldMkLst>
          <pc:docMk/>
          <pc:sldMk cId="0" sldId="289"/>
        </pc:sldMkLst>
        <pc:picChg chg="mod">
          <ac:chgData name="Якобчук Марія Юріївна" userId="S::s210802ymy@onmedu.edu.ua::b041f088-1ffa-4cbd-b844-24ac0bb92fdb" providerId="AD" clId="Web-{F5B64B98-9702-448C-B4E8-E301B6299ADC}" dt="2022-09-21T15:09:02.800" v="0" actId="1076"/>
          <ac:picMkLst>
            <pc:docMk/>
            <pc:sldMk cId="0" sldId="289"/>
            <ac:picMk id="35843" creationId="{93DFBCE8-881D-FBFB-3CA3-F5E6C043E4A1}"/>
          </ac:picMkLst>
        </pc:picChg>
      </pc:sldChg>
    </pc:docChg>
  </pc:docChgLst>
  <pc:docChgLst>
    <pc:chgData name="Деменнікова Глафіра Миколаївна" userId="S::s031105dhm@onmedu.edu.ua::521d7092-0191-4e91-875f-dd06105c0c19" providerId="AD" clId="Web-{8A90E47F-7D4B-4B1A-958E-A2CE0BC91BD3}"/>
    <pc:docChg chg="modSld">
      <pc:chgData name="Деменнікова Глафіра Миколаївна" userId="S::s031105dhm@onmedu.edu.ua::521d7092-0191-4e91-875f-dd06105c0c19" providerId="AD" clId="Web-{8A90E47F-7D4B-4B1A-958E-A2CE0BC91BD3}" dt="2022-09-22T00:55:00.152" v="0" actId="1076"/>
      <pc:docMkLst>
        <pc:docMk/>
      </pc:docMkLst>
      <pc:sldChg chg="modSp">
        <pc:chgData name="Деменнікова Глафіра Миколаївна" userId="S::s031105dhm@onmedu.edu.ua::521d7092-0191-4e91-875f-dd06105c0c19" providerId="AD" clId="Web-{8A90E47F-7D4B-4B1A-958E-A2CE0BC91BD3}" dt="2022-09-22T00:55:00.152" v="0" actId="1076"/>
        <pc:sldMkLst>
          <pc:docMk/>
          <pc:sldMk cId="0" sldId="284"/>
        </pc:sldMkLst>
        <pc:picChg chg="mod">
          <ac:chgData name="Деменнікова Глафіра Миколаївна" userId="S::s031105dhm@onmedu.edu.ua::521d7092-0191-4e91-875f-dd06105c0c19" providerId="AD" clId="Web-{8A90E47F-7D4B-4B1A-958E-A2CE0BC91BD3}" dt="2022-09-22T00:55:00.152" v="0" actId="1076"/>
          <ac:picMkLst>
            <pc:docMk/>
            <pc:sldMk cId="0" sldId="284"/>
            <ac:picMk id="30724" creationId="{4F764192-C0B8-DBE8-D6FB-DE62ADF10DA7}"/>
          </ac:picMkLst>
        </pc:picChg>
      </pc:sldChg>
    </pc:docChg>
  </pc:docChgLst>
  <pc:docChgLst>
    <pc:chgData name="Сатановський Богдан Вадимович" userId="S::s060706sbv@onmedu.edu.ua::d5e877bf-01ce-4dc0-9490-68b73227a580" providerId="AD" clId="Web-{3A354709-B6B2-41D2-91E2-B01FF5BF9204}"/>
    <pc:docChg chg="sldOrd">
      <pc:chgData name="Сатановський Богдан Вадимович" userId="S::s060706sbv@onmedu.edu.ua::d5e877bf-01ce-4dc0-9490-68b73227a580" providerId="AD" clId="Web-{3A354709-B6B2-41D2-91E2-B01FF5BF9204}" dt="2023-09-05T15:51:18.068" v="2"/>
      <pc:docMkLst>
        <pc:docMk/>
      </pc:docMkLst>
      <pc:sldChg chg="ord">
        <pc:chgData name="Сатановський Богдан Вадимович" userId="S::s060706sbv@onmedu.edu.ua::d5e877bf-01ce-4dc0-9490-68b73227a580" providerId="AD" clId="Web-{3A354709-B6B2-41D2-91E2-B01FF5BF9204}" dt="2023-09-05T15:12:53.408" v="0"/>
        <pc:sldMkLst>
          <pc:docMk/>
          <pc:sldMk cId="0" sldId="363"/>
        </pc:sldMkLst>
      </pc:sldChg>
      <pc:sldChg chg="ord">
        <pc:chgData name="Сатановський Богдан Вадимович" userId="S::s060706sbv@onmedu.edu.ua::d5e877bf-01ce-4dc0-9490-68b73227a580" providerId="AD" clId="Web-{3A354709-B6B2-41D2-91E2-B01FF5BF9204}" dt="2023-09-05T15:23:03.461" v="1"/>
        <pc:sldMkLst>
          <pc:docMk/>
          <pc:sldMk cId="0" sldId="367"/>
        </pc:sldMkLst>
      </pc:sldChg>
      <pc:sldChg chg="ord">
        <pc:chgData name="Сатановський Богдан Вадимович" userId="S::s060706sbv@onmedu.edu.ua::d5e877bf-01ce-4dc0-9490-68b73227a580" providerId="AD" clId="Web-{3A354709-B6B2-41D2-91E2-B01FF5BF9204}" dt="2023-09-05T15:51:18.068" v="2"/>
        <pc:sldMkLst>
          <pc:docMk/>
          <pc:sldMk cId="0" sldId="39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a:extLst>
              <a:ext uri="{FF2B5EF4-FFF2-40B4-BE49-F238E27FC236}">
                <a16:creationId xmlns:a16="http://schemas.microsoft.com/office/drawing/2014/main" id="{3FEF6E91-96F1-DC81-8135-9746CDFB042D}"/>
              </a:ext>
            </a:extLst>
          </p:cNvPr>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ru-RU">
              <a:latin typeface="Arial" charset="0"/>
              <a:cs typeface="Lucida Sans Unicode" charset="0"/>
            </a:endParaRPr>
          </a:p>
        </p:txBody>
      </p:sp>
      <p:sp>
        <p:nvSpPr>
          <p:cNvPr id="2050" name="AutoShape 2">
            <a:extLst>
              <a:ext uri="{FF2B5EF4-FFF2-40B4-BE49-F238E27FC236}">
                <a16:creationId xmlns:a16="http://schemas.microsoft.com/office/drawing/2014/main" id="{54926B92-3852-490F-FE8A-2E82163ED403}"/>
              </a:ext>
            </a:extLst>
          </p:cNvPr>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ru-RU">
              <a:latin typeface="Arial" charset="0"/>
              <a:cs typeface="Lucida Sans Unicode" charset="0"/>
            </a:endParaRPr>
          </a:p>
        </p:txBody>
      </p:sp>
      <p:sp>
        <p:nvSpPr>
          <p:cNvPr id="2051" name="AutoShape 3">
            <a:extLst>
              <a:ext uri="{FF2B5EF4-FFF2-40B4-BE49-F238E27FC236}">
                <a16:creationId xmlns:a16="http://schemas.microsoft.com/office/drawing/2014/main" id="{E3821EB2-A515-6BC1-AD33-41D09390C1AC}"/>
              </a:ext>
            </a:extLst>
          </p:cNvPr>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ru-RU">
              <a:latin typeface="Arial" charset="0"/>
              <a:cs typeface="Lucida Sans Unicode" charset="0"/>
            </a:endParaRPr>
          </a:p>
        </p:txBody>
      </p:sp>
      <p:sp>
        <p:nvSpPr>
          <p:cNvPr id="2052" name="AutoShape 4">
            <a:extLst>
              <a:ext uri="{FF2B5EF4-FFF2-40B4-BE49-F238E27FC236}">
                <a16:creationId xmlns:a16="http://schemas.microsoft.com/office/drawing/2014/main" id="{CFE07F85-F55A-CCD0-2B1A-C14CC93E818C}"/>
              </a:ext>
            </a:extLst>
          </p:cNvPr>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ru-RU">
              <a:latin typeface="Arial" charset="0"/>
              <a:cs typeface="Lucida Sans Unicode" charset="0"/>
            </a:endParaRPr>
          </a:p>
        </p:txBody>
      </p:sp>
      <p:sp>
        <p:nvSpPr>
          <p:cNvPr id="50182" name="Rectangle 5">
            <a:extLst>
              <a:ext uri="{FF2B5EF4-FFF2-40B4-BE49-F238E27FC236}">
                <a16:creationId xmlns:a16="http://schemas.microsoft.com/office/drawing/2014/main" id="{7AD412CB-0ECC-02F5-5D12-C2E9C131ABCF}"/>
              </a:ext>
            </a:extLst>
          </p:cNvPr>
          <p:cNvSpPr>
            <a:spLocks noGrp="1" noRot="1" noChangeAspect="1" noChangeArrowheads="1"/>
          </p:cNvSpPr>
          <p:nvPr>
            <p:ph type="sldImg"/>
          </p:nvPr>
        </p:nvSpPr>
        <p:spPr bwMode="auto">
          <a:xfrm>
            <a:off x="-11798300" y="-11796713"/>
            <a:ext cx="11791950" cy="1248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2054" name="Rectangle 6">
            <a:extLst>
              <a:ext uri="{FF2B5EF4-FFF2-40B4-BE49-F238E27FC236}">
                <a16:creationId xmlns:a16="http://schemas.microsoft.com/office/drawing/2014/main" id="{7E20402A-25D8-BE57-E49B-CFC23CDD9EA7}"/>
              </a:ext>
            </a:extLst>
          </p:cNvPr>
          <p:cNvSpPr>
            <a:spLocks noGrp="1" noChangeArrowheads="1"/>
          </p:cNvSpPr>
          <p:nvPr>
            <p:ph type="body"/>
          </p:nvPr>
        </p:nvSpPr>
        <p:spPr bwMode="auto">
          <a:xfrm>
            <a:off x="685800" y="4343400"/>
            <a:ext cx="5478463" cy="41068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ru-RU" noProof="0"/>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vetfak.nsau.edu.ru/new/uchebnic/histology/r6/images/a119.html"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8" Type="http://schemas.openxmlformats.org/officeDocument/2006/relationships/hyperlink" Target="http://en.wikipedia.org/wiki/Mesoderm" TargetMode="External"/><Relationship Id="rId13" Type="http://schemas.openxmlformats.org/officeDocument/2006/relationships/hyperlink" Target="http://en.wikipedia.org/wiki/Urachus" TargetMode="External"/><Relationship Id="rId3" Type="http://schemas.openxmlformats.org/officeDocument/2006/relationships/hyperlink" Target="http://en.wikipedia.org/wiki/Protein" TargetMode="External"/><Relationship Id="rId7" Type="http://schemas.openxmlformats.org/officeDocument/2006/relationships/hyperlink" Target="http://en.wikipedia.org/wiki/Mouse" TargetMode="External"/><Relationship Id="rId12" Type="http://schemas.openxmlformats.org/officeDocument/2006/relationships/hyperlink" Target="http://en.wikipedia.org/wiki/Mesodermal" TargetMode="External"/><Relationship Id="rId2" Type="http://schemas.openxmlformats.org/officeDocument/2006/relationships/slide" Target="../slides/slide42.xml"/><Relationship Id="rId1" Type="http://schemas.openxmlformats.org/officeDocument/2006/relationships/notesMaster" Target="../notesMasters/notesMaster1.xml"/><Relationship Id="rId6" Type="http://schemas.openxmlformats.org/officeDocument/2006/relationships/hyperlink" Target="http://en.wikipedia.org/wiki/Umbilical_cord" TargetMode="External"/><Relationship Id="rId11" Type="http://schemas.openxmlformats.org/officeDocument/2006/relationships/hyperlink" Target="http://en.wikipedia.org/wiki/Hindgut" TargetMode="External"/><Relationship Id="rId5" Type="http://schemas.openxmlformats.org/officeDocument/2006/relationships/hyperlink" Target="http://en.wikipedia.org/wiki/Placental" TargetMode="External"/><Relationship Id="rId10" Type="http://schemas.openxmlformats.org/officeDocument/2006/relationships/hyperlink" Target="http://en.wikipedia.org/wiki/Endoderm" TargetMode="External"/><Relationship Id="rId4" Type="http://schemas.openxmlformats.org/officeDocument/2006/relationships/hyperlink" Target="http://en.wikipedia.org/wiki/Sugar" TargetMode="External"/><Relationship Id="rId9" Type="http://schemas.openxmlformats.org/officeDocument/2006/relationships/hyperlink" Target="http://en.wikipedia.org/wiki/Human"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8" Type="http://schemas.openxmlformats.org/officeDocument/2006/relationships/hyperlink" Target="http://en.wikipedia.org/wiki/Therapeutic_cloning" TargetMode="External"/><Relationship Id="rId3" Type="http://schemas.openxmlformats.org/officeDocument/2006/relationships/hyperlink" Target="http://en.wikipedia.org/wiki/Cell_culture" TargetMode="External"/><Relationship Id="rId7" Type="http://schemas.openxmlformats.org/officeDocument/2006/relationships/hyperlink" Target="http://en.wikipedia.org/wiki/Autologous" TargetMode="External"/><Relationship Id="rId2" Type="http://schemas.openxmlformats.org/officeDocument/2006/relationships/slide" Target="../slides/slide79.xml"/><Relationship Id="rId1" Type="http://schemas.openxmlformats.org/officeDocument/2006/relationships/notesMaster" Target="../notesMasters/notesMaster1.xml"/><Relationship Id="rId6" Type="http://schemas.openxmlformats.org/officeDocument/2006/relationships/hyperlink" Target="http://en.wikipedia.org/wiki/Cell_line" TargetMode="External"/><Relationship Id="rId5" Type="http://schemas.openxmlformats.org/officeDocument/2006/relationships/hyperlink" Target="http://en.wikipedia.org/wiki/Bone_marrow" TargetMode="External"/><Relationship Id="rId4" Type="http://schemas.openxmlformats.org/officeDocument/2006/relationships/hyperlink" Target="http://en.wikipedia.org/wiki/Umbilical_cord_blood" TargetMode="Externa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Text Box 1"/>
          <p:cNvSpPr txBox="1">
            <a:spLocks noChangeArrowheads="1"/>
          </p:cNvSpPr>
          <p:nvPr/>
        </p:nvSpPr>
        <p:spPr bwMode="auto">
          <a:xfrm>
            <a:off x="1214048" y="915079"/>
            <a:ext cx="4429905" cy="3133534"/>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ea typeface="Lucida Sans Unicode" pitchFamily="34" charset="0"/>
              <a:cs typeface="Lucida Sans Unicode" pitchFamily="34" charset="0"/>
            </a:endParaRPr>
          </a:p>
        </p:txBody>
      </p:sp>
      <p:sp>
        <p:nvSpPr>
          <p:cNvPr id="71683" name="Rectangle 2"/>
          <p:cNvSpPr>
            <a:spLocks noGrp="1" noChangeArrowheads="1"/>
          </p:cNvSpPr>
          <p:nvPr>
            <p:ph type="body"/>
          </p:nvPr>
        </p:nvSpPr>
        <p:spPr>
          <a:xfrm>
            <a:off x="1045550" y="4352734"/>
            <a:ext cx="4766900" cy="3474313"/>
          </a:xfrm>
          <a:noFill/>
          <a:ln/>
        </p:spPr>
        <p:txBody>
          <a:bodyPr wrap="none" anchor="ctr"/>
          <a:lstStyle/>
          <a:p>
            <a:pPr eaLnBrk="1" hangingPunct="1"/>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Text Box 1"/>
          <p:cNvSpPr txBox="1">
            <a:spLocks noChangeArrowheads="1"/>
          </p:cNvSpPr>
          <p:nvPr/>
        </p:nvSpPr>
        <p:spPr bwMode="auto">
          <a:xfrm>
            <a:off x="1214048" y="915079"/>
            <a:ext cx="4429905" cy="3133534"/>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ea typeface="Lucida Sans Unicode" pitchFamily="34" charset="0"/>
              <a:cs typeface="Lucida Sans Unicode" pitchFamily="34" charset="0"/>
            </a:endParaRPr>
          </a:p>
        </p:txBody>
      </p:sp>
      <p:sp>
        <p:nvSpPr>
          <p:cNvPr id="72707" name="Rectangle 2"/>
          <p:cNvSpPr>
            <a:spLocks noGrp="1" noChangeArrowheads="1"/>
          </p:cNvSpPr>
          <p:nvPr>
            <p:ph type="body"/>
          </p:nvPr>
        </p:nvSpPr>
        <p:spPr>
          <a:xfrm>
            <a:off x="1045550" y="4352734"/>
            <a:ext cx="4766900" cy="3474313"/>
          </a:xfrm>
          <a:noFill/>
          <a:ln/>
        </p:spPr>
        <p:txBody>
          <a:bodyPr wrap="none" anchor="ctr"/>
          <a:lstStyle/>
          <a:p>
            <a:pPr eaLnBrk="1" hangingPunct="1"/>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Text Box 1"/>
          <p:cNvSpPr txBox="1">
            <a:spLocks noChangeArrowheads="1"/>
          </p:cNvSpPr>
          <p:nvPr/>
        </p:nvSpPr>
        <p:spPr bwMode="auto">
          <a:xfrm>
            <a:off x="1214048" y="915079"/>
            <a:ext cx="4428464" cy="3132177"/>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75779" name="Text Box 2"/>
          <p:cNvSpPr>
            <a:spLocks noGrp="1" noChangeArrowheads="1"/>
          </p:cNvSpPr>
          <p:nvPr>
            <p:ph type="body"/>
          </p:nvPr>
        </p:nvSpPr>
        <p:spPr>
          <a:xfrm>
            <a:off x="1045550" y="4352734"/>
            <a:ext cx="4769781" cy="3477028"/>
          </a:xfrm>
          <a:noFill/>
          <a:ln/>
        </p:spPr>
        <p:txBody>
          <a:bodyPr>
            <a:normAutofit fontScale="77500" lnSpcReduction="20000"/>
          </a:bodyPr>
          <a:lstStyle/>
          <a:p>
            <a:pPr>
              <a:spcBef>
                <a:spcPts val="395"/>
              </a:spcBef>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en-GB" dirty="0" err="1">
                <a:ea typeface="Lucida Sans Unicode" pitchFamily="34" charset="0"/>
                <a:cs typeface="Lucida Sans Unicode" pitchFamily="34" charset="0"/>
              </a:rPr>
              <a:t>Кортикальные</a:t>
            </a:r>
            <a:r>
              <a:rPr lang="en-GB" dirty="0">
                <a:ea typeface="Lucida Sans Unicode" pitchFamily="34" charset="0"/>
                <a:cs typeface="Lucida Sans Unicode" pitchFamily="34" charset="0"/>
              </a:rPr>
              <a:t> </a:t>
            </a:r>
            <a:r>
              <a:rPr lang="en-GB" dirty="0" err="1">
                <a:ea typeface="Lucida Sans Unicode" pitchFamily="34" charset="0"/>
                <a:cs typeface="Lucida Sans Unicode" pitchFamily="34" charset="0"/>
              </a:rPr>
              <a:t>гранулы</a:t>
            </a:r>
            <a:r>
              <a:rPr lang="en-GB" dirty="0">
                <a:ea typeface="Lucida Sans Unicode" pitchFamily="34" charset="0"/>
                <a:cs typeface="Lucida Sans Unicode" pitchFamily="34" charset="0"/>
              </a:rPr>
              <a:t> </a:t>
            </a:r>
            <a:r>
              <a:rPr lang="en-GB" dirty="0" err="1">
                <a:ea typeface="Lucida Sans Unicode" pitchFamily="34" charset="0"/>
                <a:cs typeface="Lucida Sans Unicode" pitchFamily="34" charset="0"/>
              </a:rPr>
              <a:t>содержат</a:t>
            </a:r>
            <a:r>
              <a:rPr lang="en-GB" dirty="0">
                <a:ea typeface="Lucida Sans Unicode" pitchFamily="34" charset="0"/>
                <a:cs typeface="Lucida Sans Unicode" pitchFamily="34" charset="0"/>
              </a:rPr>
              <a:t> </a:t>
            </a:r>
            <a:r>
              <a:rPr lang="en-GB" dirty="0" err="1">
                <a:ea typeface="Lucida Sans Unicode" pitchFamily="34" charset="0"/>
                <a:cs typeface="Lucida Sans Unicode" pitchFamily="34" charset="0"/>
              </a:rPr>
              <a:t>гликопротеины</a:t>
            </a:r>
            <a:r>
              <a:rPr lang="en-GB" dirty="0">
                <a:ea typeface="Lucida Sans Unicode" pitchFamily="34" charset="0"/>
                <a:cs typeface="Lucida Sans Unicode" pitchFamily="34" charset="0"/>
              </a:rPr>
              <a:t> в </a:t>
            </a:r>
            <a:r>
              <a:rPr lang="en-GB" dirty="0" err="1">
                <a:ea typeface="Lucida Sans Unicode" pitchFamily="34" charset="0"/>
                <a:cs typeface="Lucida Sans Unicode" pitchFamily="34" charset="0"/>
              </a:rPr>
              <a:t>составе</a:t>
            </a:r>
            <a:r>
              <a:rPr lang="en-GB" dirty="0">
                <a:ea typeface="Lucida Sans Unicode" pitchFamily="34" charset="0"/>
                <a:cs typeface="Lucida Sans Unicode" pitchFamily="34" charset="0"/>
              </a:rPr>
              <a:t> </a:t>
            </a:r>
            <a:r>
              <a:rPr lang="en-GB" dirty="0" err="1">
                <a:ea typeface="Lucida Sans Unicode" pitchFamily="34" charset="0"/>
                <a:cs typeface="Lucida Sans Unicode" pitchFamily="34" charset="0"/>
              </a:rPr>
              <a:t>мешочков</a:t>
            </a:r>
            <a:r>
              <a:rPr lang="en-GB" dirty="0">
                <a:ea typeface="Lucida Sans Unicode" pitchFamily="34" charset="0"/>
                <a:cs typeface="Lucida Sans Unicode" pitchFamily="34" charset="0"/>
              </a:rPr>
              <a:t> </a:t>
            </a:r>
            <a:r>
              <a:rPr lang="en-GB" dirty="0" err="1">
                <a:ea typeface="Lucida Sans Unicode" pitchFamily="34" charset="0"/>
                <a:cs typeface="Lucida Sans Unicode" pitchFamily="34" charset="0"/>
              </a:rPr>
              <a:t>комплекса</a:t>
            </a:r>
            <a:r>
              <a:rPr lang="en-GB" dirty="0">
                <a:ea typeface="Lucida Sans Unicode" pitchFamily="34" charset="0"/>
                <a:cs typeface="Lucida Sans Unicode" pitchFamily="34" charset="0"/>
              </a:rPr>
              <a:t> </a:t>
            </a:r>
            <a:r>
              <a:rPr lang="en-GB" dirty="0" err="1">
                <a:ea typeface="Lucida Sans Unicode" pitchFamily="34" charset="0"/>
                <a:cs typeface="Lucida Sans Unicode" pitchFamily="34" charset="0"/>
              </a:rPr>
              <a:t>Гольджи</a:t>
            </a:r>
            <a:r>
              <a:rPr lang="en-GB" dirty="0">
                <a:ea typeface="Lucida Sans Unicode" pitchFamily="34" charset="0"/>
                <a:cs typeface="Lucida Sans Unicode" pitchFamily="34" charset="0"/>
              </a:rPr>
              <a:t>. </a:t>
            </a:r>
            <a:r>
              <a:rPr lang="en-GB" dirty="0" err="1">
                <a:ea typeface="Lucida Sans Unicode" pitchFamily="34" charset="0"/>
                <a:cs typeface="Lucida Sans Unicode" pitchFamily="34" charset="0"/>
              </a:rPr>
              <a:t>Аналог</a:t>
            </a:r>
            <a:r>
              <a:rPr lang="en-GB" dirty="0">
                <a:ea typeface="Lucida Sans Unicode" pitchFamily="34" charset="0"/>
                <a:cs typeface="Lucida Sans Unicode" pitchFamily="34" charset="0"/>
              </a:rPr>
              <a:t> </a:t>
            </a:r>
            <a:r>
              <a:rPr lang="en-GB" dirty="0" err="1">
                <a:ea typeface="Lucida Sans Unicode" pitchFamily="34" charset="0"/>
                <a:cs typeface="Lucida Sans Unicode" pitchFamily="34" charset="0"/>
              </a:rPr>
              <a:t>акросомы</a:t>
            </a:r>
            <a:endParaRPr lang="ru-RU" dirty="0">
              <a:ea typeface="Lucida Sans Unicode" pitchFamily="34" charset="0"/>
              <a:cs typeface="Lucida Sans Unicode" pitchFamily="34" charset="0"/>
            </a:endParaRP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В мембранных </a:t>
            </a:r>
            <a:r>
              <a:rPr lang="ru-RU" dirty="0" err="1"/>
              <a:t>гранулахжелтковых</a:t>
            </a:r>
            <a:r>
              <a:rPr lang="ru-RU" dirty="0"/>
              <a:t>  содержатся </a:t>
            </a:r>
            <a:r>
              <a:rPr lang="ru-RU" dirty="0" err="1"/>
              <a:t>фосфо</a:t>
            </a:r>
            <a:r>
              <a:rPr lang="ru-RU" dirty="0"/>
              <a:t>- и липопротеины - </a:t>
            </a:r>
            <a:r>
              <a:rPr lang="ru-RU" b="1" dirty="0" err="1"/>
              <a:t>фосфовитин</a:t>
            </a:r>
            <a:r>
              <a:rPr lang="ru-RU" dirty="0"/>
              <a:t> и </a:t>
            </a:r>
            <a:r>
              <a:rPr lang="ru-RU" b="1" dirty="0" err="1"/>
              <a:t>липовителлин</a:t>
            </a:r>
            <a:r>
              <a:rPr lang="ru-RU" dirty="0"/>
              <a:t>.   Некоторые из этих веществ образуются в печени женщины,</a:t>
            </a:r>
            <a:br>
              <a:rPr lang="ru-RU" dirty="0"/>
            </a:br>
            <a:r>
              <a:rPr lang="ru-RU" dirty="0"/>
              <a:t>другие - непосредственно в ооците I.</a:t>
            </a:r>
            <a:br>
              <a:rPr lang="ru-RU" dirty="0"/>
            </a:br>
            <a:r>
              <a:rPr lang="ru-RU" dirty="0"/>
              <a:t>) Блестящая оболочка состоит из </a:t>
            </a:r>
            <a:r>
              <a:rPr lang="ru-RU" dirty="0" err="1"/>
              <a:t>из</a:t>
            </a:r>
            <a:r>
              <a:rPr lang="ru-RU" dirty="0"/>
              <a:t> гликопротеинов разных видов (</a:t>
            </a:r>
            <a:r>
              <a:rPr lang="ru-RU" b="1" dirty="0"/>
              <a:t>Zp1, Zp2, Zp3</a:t>
            </a:r>
            <a:r>
              <a:rPr lang="ru-RU" dirty="0"/>
              <a:t> ) и </a:t>
            </a:r>
            <a:r>
              <a:rPr lang="ru-RU" dirty="0" err="1"/>
              <a:t>гликозамингликанов</a:t>
            </a:r>
            <a:r>
              <a:rPr lang="ru-RU" dirty="0"/>
              <a:t>. б) Гликопротеины фракции </a:t>
            </a:r>
            <a:r>
              <a:rPr lang="ru-RU" b="1" dirty="0"/>
              <a:t>Zp3</a:t>
            </a:r>
            <a:r>
              <a:rPr lang="ru-RU" dirty="0"/>
              <a:t> являются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рецепторами для сперматозоидов,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а гликопротеины фракции </a:t>
            </a:r>
            <a:r>
              <a:rPr lang="ru-RU" b="1" dirty="0"/>
              <a:t>Zp2 </a:t>
            </a:r>
            <a:r>
              <a:rPr lang="ru-RU" dirty="0"/>
              <a:t>после кортикальной реакции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препятствуют полиспермии.</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в) Компоненты блестящей оболочки синтезируются фолликулярными клетками.</a:t>
            </a:r>
            <a:br>
              <a:rPr lang="ru-RU" dirty="0"/>
            </a:br>
            <a:r>
              <a:rPr lang="ru-RU" dirty="0"/>
              <a:t>Зернистая </a:t>
            </a:r>
            <a:r>
              <a:rPr lang="ru-RU" dirty="0" err="1"/>
              <a:t>оболочкаФолликулярные</a:t>
            </a:r>
            <a:r>
              <a:rPr lang="ru-RU" dirty="0"/>
              <a:t> клетки зернистой оболочки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не окружены базальной мембраной (поскольку представляют собой лишь часть фолликулярного эпителия),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но имеют длинные отростки, пронизывающие блестящую </a:t>
            </a:r>
            <a:r>
              <a:rPr lang="ru-RU" dirty="0" err="1"/>
              <a:t>оболочку.Лучистый</a:t>
            </a:r>
            <a:r>
              <a:rPr lang="ru-RU" dirty="0"/>
              <a:t> </a:t>
            </a:r>
            <a:r>
              <a:rPr lang="ru-RU" dirty="0" err="1"/>
              <a:t>венецНередко</a:t>
            </a:r>
            <a:r>
              <a:rPr lang="ru-RU" dirty="0"/>
              <a:t> говорят о лучистом венце, подразумевая под ним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либо только внутренние части фолликулярных клеток с отходящими от них отростками,</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либо всю совокупность зернистого слоя и блестящей оболочки.</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b="1" dirty="0"/>
              <a:t>Ооцит II</a:t>
            </a:r>
            <a:r>
              <a:rPr lang="ru-RU" dirty="0"/>
              <a:t> (с оболочками) медленно перемещается от воронки яйцевода по направлению к матке;   это происходит пассивно - благодаря току слизи  (выделяемой под действием эстрогенов).</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б) Данный ток вызывается</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биением ресничек мерцательных клеток и</a:t>
            </a:r>
            <a:br>
              <a:rPr lang="ru-RU" dirty="0"/>
            </a:br>
            <a:r>
              <a:rPr lang="ru-RU" dirty="0"/>
              <a:t>  тоническими  сокращениями   маточных труб (под действием прогестерона</a:t>
            </a:r>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a:extLst>
              <a:ext uri="{FF2B5EF4-FFF2-40B4-BE49-F238E27FC236}">
                <a16:creationId xmlns:a16="http://schemas.microsoft.com/office/drawing/2014/main" id="{0012D0C7-0B95-4AA1-9E8E-E0102092FF14}"/>
              </a:ext>
            </a:extLst>
          </p:cNvPr>
          <p:cNvSpPr txBox="1">
            <a:spLocks noChangeArrowheads="1"/>
          </p:cNvSpPr>
          <p:nvPr/>
        </p:nvSpPr>
        <p:spPr bwMode="auto">
          <a:xfrm>
            <a:off x="1338263" y="1069975"/>
            <a:ext cx="4881562" cy="3662363"/>
          </a:xfrm>
          <a:prstGeom prst="rect">
            <a:avLst/>
          </a:prstGeom>
          <a:solidFill>
            <a:srgbClr val="FFFFFF"/>
          </a:solidFill>
          <a:ln w="9360">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3000"/>
              </a:lnSpc>
              <a:spcBef>
                <a:spcPct val="0"/>
              </a:spcBef>
              <a:buSzPct val="45000"/>
              <a:buFont typeface="Wingdings" panose="05000000000000000000" pitchFamily="2" charset="2"/>
              <a:buNone/>
            </a:pPr>
            <a:endParaRPr lang="ru-RU" altLang="ru-RU" sz="1800">
              <a:solidFill>
                <a:schemeClr val="bg1"/>
              </a:solidFill>
              <a:latin typeface="Arial" panose="020B0604020202020204" pitchFamily="34" charset="0"/>
            </a:endParaRPr>
          </a:p>
        </p:txBody>
      </p:sp>
      <p:sp>
        <p:nvSpPr>
          <p:cNvPr id="16387" name="Text Box 3">
            <a:extLst>
              <a:ext uri="{FF2B5EF4-FFF2-40B4-BE49-F238E27FC236}">
                <a16:creationId xmlns:a16="http://schemas.microsoft.com/office/drawing/2014/main" id="{681B05C7-CD92-4607-8908-92F0E03DC2E8}"/>
              </a:ext>
            </a:extLst>
          </p:cNvPr>
          <p:cNvSpPr>
            <a:spLocks noGrp="1" noChangeArrowheads="1"/>
          </p:cNvSpPr>
          <p:nvPr>
            <p:ph type="body"/>
          </p:nvPr>
        </p:nvSpPr>
        <p:spPr>
          <a:xfrm>
            <a:off x="1152525" y="5089525"/>
            <a:ext cx="5257800" cy="4065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a:t>Кортикальные гранулы содержат гликопротеины в составе мешочков комплекса Гольджи. Аналог акросомы</a:t>
            </a:r>
            <a:endParaRPr lang="ru-RU" altLang="ru-RU"/>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В мембранных гранулахжелтковых  содержатся фосфо- и липопротеины - </a:t>
            </a:r>
            <a:r>
              <a:rPr lang="ru-RU" altLang="ru-RU" b="1"/>
              <a:t>фосфовитин</a:t>
            </a:r>
            <a:r>
              <a:rPr lang="ru-RU" altLang="ru-RU"/>
              <a:t> и </a:t>
            </a:r>
            <a:r>
              <a:rPr lang="ru-RU" altLang="ru-RU" b="1"/>
              <a:t>липовителлин</a:t>
            </a:r>
            <a:r>
              <a:rPr lang="ru-RU" altLang="ru-RU"/>
              <a:t>.   Некоторые из этих веществ образуются в печени женщины,</a:t>
            </a:r>
            <a:br>
              <a:rPr lang="ru-RU" altLang="ru-RU"/>
            </a:br>
            <a:r>
              <a:rPr lang="ru-RU" altLang="ru-RU"/>
              <a:t>другие - непосредственно в ооците I.</a:t>
            </a:r>
            <a:br>
              <a:rPr lang="ru-RU" altLang="ru-RU"/>
            </a:br>
            <a:r>
              <a:rPr lang="ru-RU" altLang="ru-RU"/>
              <a:t>) Блестящая оболочка состоит из из гликопротеинов разных видов (</a:t>
            </a:r>
            <a:r>
              <a:rPr lang="ru-RU" altLang="ru-RU" b="1"/>
              <a:t>Zp1, Zp2, Zp3</a:t>
            </a:r>
            <a:r>
              <a:rPr lang="ru-RU" altLang="ru-RU"/>
              <a:t> ) и гликозамингликанов. б) Гликопротеины фракции </a:t>
            </a:r>
            <a:r>
              <a:rPr lang="ru-RU" altLang="ru-RU" b="1"/>
              <a:t>Zp3</a:t>
            </a:r>
            <a:r>
              <a:rPr lang="ru-RU" altLang="ru-RU"/>
              <a:t> являются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  рецепторами для сперматозоидов,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а гликопротеины фракции </a:t>
            </a:r>
            <a:r>
              <a:rPr lang="ru-RU" altLang="ru-RU" b="1"/>
              <a:t>Zp2 </a:t>
            </a:r>
            <a:r>
              <a:rPr lang="ru-RU" altLang="ru-RU"/>
              <a:t>после кортикальной реакции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  препятствуют полиспермии.</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в) Компоненты блестящей оболочки синтезируются фолликулярными клетками.</a:t>
            </a:r>
            <a:br>
              <a:rPr lang="ru-RU" altLang="ru-RU"/>
            </a:br>
            <a:r>
              <a:rPr lang="ru-RU" altLang="ru-RU"/>
              <a:t>Зернистая оболочкаФолликулярные клетки зернистой оболочки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  не окружены базальной мембраной (поскольку представляют собой лишь часть фолликулярного эпителия),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  но имеют длинные отростки, пронизывающие блестящую оболочку.Лучистый венецНередко говорят о лучистом венце, подразумевая под ним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  либо только внутренние части фолликулярных клеток с отходящими от них отростками,</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  либо всю совокупность зернистого слоя и блестящей оболочки.</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b="1"/>
              <a:t>Ооцит II</a:t>
            </a:r>
            <a:r>
              <a:rPr lang="ru-RU" altLang="ru-RU"/>
              <a:t> (с оболочками) медленно перемещается от воронки яйцевода по направлению к матке;   это происходит пассивно - благодаря току слизи  (выделяемой под действием эстрогенов).</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б) Данный ток вызывается</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  биением ресничек мерцательных клеток и</a:t>
            </a:r>
            <a:br>
              <a:rPr lang="ru-RU" altLang="ru-RU"/>
            </a:br>
            <a:r>
              <a:rPr lang="ru-RU" altLang="ru-RU"/>
              <a:t>  тоническими  сокращениями   маточных труб (под действием прогестерона</a:t>
            </a:r>
            <a:endParaRPr lang="en-GB" alt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Text Box 1"/>
          <p:cNvSpPr txBox="1">
            <a:spLocks noChangeArrowheads="1"/>
          </p:cNvSpPr>
          <p:nvPr/>
        </p:nvSpPr>
        <p:spPr bwMode="auto">
          <a:xfrm>
            <a:off x="1214048" y="885210"/>
            <a:ext cx="4428464" cy="3193272"/>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77827" name="Text Box 2"/>
          <p:cNvSpPr>
            <a:spLocks noGrp="1" noChangeArrowheads="1"/>
          </p:cNvSpPr>
          <p:nvPr>
            <p:ph type="body"/>
          </p:nvPr>
        </p:nvSpPr>
        <p:spPr>
          <a:xfrm>
            <a:off x="1045550" y="4352734"/>
            <a:ext cx="4766900" cy="3474313"/>
          </a:xfrm>
          <a:noFill/>
          <a:ln/>
        </p:spPr>
        <p:txBody>
          <a:bodyPr wrap="none" anchor="ctr"/>
          <a:lstStyle/>
          <a:p>
            <a:pPr eaLnBrk="1" hangingPunct="1"/>
            <a:r>
              <a:rPr lang="ru-RU"/>
              <a:t>Содержит специальные белки, участвующие в   таксисе </a:t>
            </a:r>
            <a:r>
              <a:rPr lang="ru-RU" b="1"/>
              <a:t>Сз</a:t>
            </a:r>
            <a:r>
              <a:rPr lang="ru-RU"/>
              <a:t> и </a:t>
            </a:r>
            <a:br>
              <a:rPr lang="ru-RU"/>
            </a:br>
            <a:r>
              <a:rPr lang="ru-RU"/>
              <a:t>  связывании с яйцеклеткой.</a:t>
            </a:r>
          </a:p>
          <a:p>
            <a:pPr eaLnBrk="1" hangingPunct="1"/>
            <a:r>
              <a:rPr lang="ru-RU"/>
              <a:t>2. а) Заметим: эти белки (по крайней мере, те, что участвуют в связывании с яйцеклеткой) имеют</a:t>
            </a:r>
          </a:p>
          <a:p>
            <a:pPr eaLnBrk="1" hangingPunct="1"/>
            <a:r>
              <a:rPr lang="ru-RU"/>
              <a:t>   высокую видовую специфичность.</a:t>
            </a:r>
          </a:p>
          <a:p>
            <a:pPr eaLnBrk="1" hangingPunct="1"/>
            <a:r>
              <a:rPr lang="ru-RU"/>
              <a:t>Во влагалище собственная подвижность сперматозоидов (</a:t>
            </a:r>
            <a:r>
              <a:rPr lang="ru-RU" b="1"/>
              <a:t>Сз</a:t>
            </a:r>
            <a:r>
              <a:rPr lang="ru-RU"/>
              <a:t>)  ещё невелика - из-за имеющейся здесь кислой среды.   В матку они попадают, в основном, пассивно - благодаря тоническим сокращениям женских половых путей.</a:t>
            </a:r>
          </a:p>
          <a:p>
            <a:pPr eaLnBrk="1" hangingPunct="1"/>
            <a:r>
              <a:rPr lang="ru-RU"/>
              <a:t>б) Затем часть </a:t>
            </a:r>
            <a:r>
              <a:rPr lang="ru-RU" b="1"/>
              <a:t>Сз</a:t>
            </a:r>
            <a:r>
              <a:rPr lang="ru-RU"/>
              <a:t> также, в основном, пассивно, достигает маточных труб.</a:t>
            </a:r>
          </a:p>
          <a:p>
            <a:pPr eaLnBrk="1" hangingPunct="1"/>
            <a:r>
              <a:rPr lang="ru-RU"/>
              <a:t>2. Считается, что  сокращения влагалища и матки усиливаются под влиянием простагландинов - гормональных компонентов спермы (синтезируемых в простате).</a:t>
            </a:r>
          </a:p>
          <a:p>
            <a:pPr eaLnBrk="1" hangingPunct="1"/>
            <a:r>
              <a:rPr lang="ru-RU"/>
              <a:t>3. По направлению от влагалища к устьям маточных труб количество </a:t>
            </a:r>
            <a:r>
              <a:rPr lang="ru-RU" b="1"/>
              <a:t>Сз</a:t>
            </a:r>
            <a:r>
              <a:rPr lang="ru-RU"/>
              <a:t> закономерно уменьшается. </a:t>
            </a:r>
            <a:br>
              <a:rPr lang="ru-RU"/>
            </a:br>
            <a:r>
              <a:rPr lang="ru-RU"/>
              <a:t>Капа-</a:t>
            </a:r>
            <a:br>
              <a:rPr lang="ru-RU"/>
            </a:br>
            <a:r>
              <a:rPr lang="ru-RU"/>
              <a:t>цитацияа) В течение 7 часов  в женских половых путях (в основном, в матке) происходит </a:t>
            </a:r>
            <a:r>
              <a:rPr lang="ru-RU" b="1"/>
              <a:t>капацитация</a:t>
            </a:r>
            <a:r>
              <a:rPr lang="ru-RU"/>
              <a:t>, т.е. активация </a:t>
            </a:r>
            <a:r>
              <a:rPr lang="ru-RU" b="1"/>
              <a:t>Сз</a:t>
            </a:r>
            <a:r>
              <a:rPr lang="ru-RU"/>
              <a:t>: </a:t>
            </a:r>
          </a:p>
          <a:p>
            <a:pPr eaLnBrk="1" hangingPunct="1"/>
            <a:r>
              <a:rPr lang="ru-RU"/>
              <a:t>  метаболизм и подвижность </a:t>
            </a:r>
            <a:r>
              <a:rPr lang="ru-RU" b="1"/>
              <a:t>Сз</a:t>
            </a:r>
            <a:r>
              <a:rPr lang="ru-RU"/>
              <a:t> резко усиливаются (п. 29.2.4.8).</a:t>
            </a:r>
          </a:p>
          <a:p>
            <a:pPr eaLnBrk="1" hangingPunct="1"/>
            <a:r>
              <a:rPr lang="ru-RU"/>
              <a:t>  а мембраны </a:t>
            </a:r>
            <a:r>
              <a:rPr lang="ru-RU" b="1"/>
              <a:t>Сз</a:t>
            </a:r>
            <a:r>
              <a:rPr lang="ru-RU"/>
              <a:t> в области головки теряют поверхностные гликопротеины и поэтому приобретают</a:t>
            </a:r>
          </a:p>
          <a:p>
            <a:pPr eaLnBrk="1" hangingPunct="1"/>
            <a:r>
              <a:rPr lang="ru-RU"/>
              <a:t>  способность связываться с блестящей оболочкой  ооцита,</a:t>
            </a:r>
            <a:br>
              <a:rPr lang="ru-RU"/>
            </a:br>
            <a:r>
              <a:rPr lang="ru-RU"/>
              <a:t>  а также   лабильность (что необходимо для последующего разрыва акросомы); </a:t>
            </a:r>
          </a:p>
          <a:p>
            <a:pPr eaLnBrk="1" hangingPunct="1"/>
            <a:r>
              <a:rPr lang="ru-RU"/>
              <a:t>б) Вероятно, капацитацию инициируют </a:t>
            </a:r>
          </a:p>
          <a:p>
            <a:pPr eaLnBrk="1" hangingPunct="1"/>
            <a:r>
              <a:rPr lang="ru-RU"/>
              <a:t>  </a:t>
            </a:r>
            <a:r>
              <a:rPr lang="ru-RU" b="1"/>
              <a:t>гиногамоны II</a:t>
            </a:r>
            <a:r>
              <a:rPr lang="ru-RU"/>
              <a:t>, выделяемые ооцитом.Активное движение Сза) Затем движение </a:t>
            </a:r>
            <a:r>
              <a:rPr lang="ru-RU" b="1"/>
              <a:t>Сз</a:t>
            </a:r>
            <a:r>
              <a:rPr lang="ru-RU"/>
              <a:t> </a:t>
            </a:r>
          </a:p>
          <a:p>
            <a:pPr eaLnBrk="1" hangingPunct="1"/>
            <a:r>
              <a:rPr lang="ru-RU"/>
              <a:t>  становится преимущественно активным </a:t>
            </a:r>
            <a:br>
              <a:rPr lang="ru-RU"/>
            </a:br>
            <a:r>
              <a:rPr lang="ru-RU"/>
              <a:t>  и обеспечивается биением их жгутиков.</a:t>
            </a:r>
          </a:p>
          <a:p>
            <a:pPr eaLnBrk="1" hangingPunct="1"/>
            <a:r>
              <a:rPr lang="ru-RU"/>
              <a:t>б) При этом сперматозоиды одновременно</a:t>
            </a:r>
          </a:p>
          <a:p>
            <a:pPr eaLnBrk="1" hangingPunct="1"/>
            <a:r>
              <a:rPr lang="ru-RU"/>
              <a:t>  двигаются поступательно</a:t>
            </a:r>
            <a:br>
              <a:rPr lang="ru-RU"/>
            </a:br>
            <a:r>
              <a:rPr lang="ru-RU"/>
              <a:t>  и вращаются вокруг своей оси.</a:t>
            </a:r>
          </a:p>
          <a:p>
            <a:pPr eaLnBrk="1" hangingPunct="1"/>
            <a:r>
              <a:rPr lang="ru-RU"/>
              <a:t>в) Направленность этого движения сперматозоидов обеспечивается  </a:t>
            </a:r>
          </a:p>
          <a:p>
            <a:pPr eaLnBrk="1" hangingPunct="1"/>
            <a:r>
              <a:rPr lang="ru-RU"/>
              <a:t>  </a:t>
            </a:r>
            <a:r>
              <a:rPr lang="ru-RU" b="1"/>
              <a:t>реотаксисом </a:t>
            </a:r>
            <a:r>
              <a:rPr lang="ru-RU"/>
              <a:t>- способностью определять направление тока жидкости (в данном случае, слизи маточных труб) и двигаться  против него),</a:t>
            </a:r>
          </a:p>
          <a:p>
            <a:pPr eaLnBrk="1" hangingPunct="1"/>
            <a:r>
              <a:rPr lang="ru-RU"/>
              <a:t>  а также </a:t>
            </a:r>
            <a:r>
              <a:rPr lang="ru-RU" b="1"/>
              <a:t>хемотаксисом</a:t>
            </a:r>
            <a:r>
              <a:rPr lang="ru-RU"/>
              <a:t>  (способностью определять градиент концентрации определённых веществ - аттрактантов - и двигаться против него).</a:t>
            </a:r>
          </a:p>
          <a:p>
            <a:pPr eaLnBrk="1" hangingPunct="1"/>
            <a:r>
              <a:rPr lang="ru-RU"/>
              <a:t>г) Считают, что такими аттрактантами являются </a:t>
            </a:r>
          </a:p>
          <a:p>
            <a:pPr eaLnBrk="1" hangingPunct="1"/>
            <a:r>
              <a:rPr lang="ru-RU"/>
              <a:t>  определённые </a:t>
            </a:r>
            <a:r>
              <a:rPr lang="ru-RU" b="1"/>
              <a:t>пептиды</a:t>
            </a:r>
            <a:r>
              <a:rPr lang="ru-RU"/>
              <a:t>, выделяемые ооцитом II или его окружением.</a:t>
            </a:r>
          </a:p>
          <a:p>
            <a:pPr eaLnBrk="1" hangingPunct="1"/>
            <a:br>
              <a:rPr lang="ru-RU" b="1"/>
            </a:br>
            <a:endParaRPr lang="ru-RU" b="1"/>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Text Box 1"/>
          <p:cNvSpPr txBox="1">
            <a:spLocks noChangeArrowheads="1"/>
          </p:cNvSpPr>
          <p:nvPr/>
        </p:nvSpPr>
        <p:spPr bwMode="auto">
          <a:xfrm>
            <a:off x="1214048" y="915079"/>
            <a:ext cx="4429905" cy="3133534"/>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73731" name="Rectangle 2"/>
          <p:cNvSpPr>
            <a:spLocks noGrp="1" noChangeArrowheads="1"/>
          </p:cNvSpPr>
          <p:nvPr>
            <p:ph type="body"/>
          </p:nvPr>
        </p:nvSpPr>
        <p:spPr>
          <a:xfrm>
            <a:off x="1045550" y="4352734"/>
            <a:ext cx="4766900" cy="3474313"/>
          </a:xfrm>
          <a:noFill/>
          <a:ln/>
        </p:spPr>
        <p:txBody>
          <a:bodyPr wrap="none" anchor="ctr"/>
          <a:lstStyle/>
          <a:p>
            <a:pPr eaLnBrk="1" hangingPunct="1"/>
            <a:endParaRPr lang="ru-RU"/>
          </a:p>
        </p:txBody>
      </p:sp>
    </p:spTree>
    <p:extLst>
      <p:ext uri="{BB962C8B-B14F-4D97-AF65-F5344CB8AC3E}">
        <p14:creationId xmlns:p14="http://schemas.microsoft.com/office/powerpoint/2010/main" val="277065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Text Box 1"/>
          <p:cNvSpPr txBox="1">
            <a:spLocks noChangeArrowheads="1"/>
          </p:cNvSpPr>
          <p:nvPr/>
        </p:nvSpPr>
        <p:spPr bwMode="auto">
          <a:xfrm>
            <a:off x="1214048" y="885210"/>
            <a:ext cx="4428464" cy="3193272"/>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80899" name="Rectangle 2"/>
          <p:cNvSpPr>
            <a:spLocks noGrp="1" noChangeArrowheads="1"/>
          </p:cNvSpPr>
          <p:nvPr>
            <p:ph type="body"/>
          </p:nvPr>
        </p:nvSpPr>
        <p:spPr>
          <a:xfrm>
            <a:off x="1045550" y="4352734"/>
            <a:ext cx="4766900" cy="3474313"/>
          </a:xfrm>
          <a:noFill/>
          <a:ln/>
        </p:spPr>
        <p:txBody>
          <a:bodyPr wrap="none" anchor="ctr"/>
          <a:lstStyle/>
          <a:p>
            <a:pPr eaLnBrk="1" hangingPunct="1"/>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Text Box 1"/>
          <p:cNvSpPr txBox="1">
            <a:spLocks noChangeArrowheads="1"/>
          </p:cNvSpPr>
          <p:nvPr/>
        </p:nvSpPr>
        <p:spPr bwMode="auto">
          <a:xfrm>
            <a:off x="1214048" y="885210"/>
            <a:ext cx="4428464" cy="3193272"/>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ru-RU" altLang="ru-RU"/>
          </a:p>
        </p:txBody>
      </p:sp>
      <p:sp>
        <p:nvSpPr>
          <p:cNvPr id="81923" name="Rectangle 2"/>
          <p:cNvSpPr>
            <a:spLocks noGrp="1" noChangeArrowheads="1"/>
          </p:cNvSpPr>
          <p:nvPr>
            <p:ph type="body"/>
          </p:nvPr>
        </p:nvSpPr>
        <p:spPr>
          <a:xfrm>
            <a:off x="1045550" y="4352734"/>
            <a:ext cx="4766900" cy="3474313"/>
          </a:xfrm>
          <a:noFill/>
          <a:ln/>
        </p:spPr>
        <p:txBody>
          <a:bodyPr wrap="none" anchor="ctr"/>
          <a:lstStyle/>
          <a:p>
            <a:pPr eaLnBrk="1" hangingPunct="1"/>
            <a:endParaRPr lang="ru-RU" alt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Text Box 1"/>
          <p:cNvSpPr txBox="1">
            <a:spLocks noChangeArrowheads="1"/>
          </p:cNvSpPr>
          <p:nvPr/>
        </p:nvSpPr>
        <p:spPr bwMode="auto">
          <a:xfrm>
            <a:off x="1214048" y="885210"/>
            <a:ext cx="4428464" cy="3193272"/>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83971" name="Text Box 2"/>
          <p:cNvSpPr>
            <a:spLocks noGrp="1" noChangeArrowheads="1"/>
          </p:cNvSpPr>
          <p:nvPr>
            <p:ph type="body"/>
          </p:nvPr>
        </p:nvSpPr>
        <p:spPr>
          <a:xfrm>
            <a:off x="1045550" y="4352734"/>
            <a:ext cx="4766900" cy="3474313"/>
          </a:xfrm>
          <a:noFill/>
          <a:ln/>
        </p:spPr>
        <p:txBody>
          <a:bodyPr wrap="none" anchor="ctr"/>
          <a:lstStyle/>
          <a:p>
            <a:pPr eaLnBrk="1" hangingPunct="1"/>
            <a:r>
              <a:rPr lang="ru-RU" dirty="0"/>
              <a:t>Дробление – т.к. клетки не растут из-за </a:t>
            </a:r>
            <a:r>
              <a:rPr lang="ru-RU" dirty="0" err="1"/>
              <a:t>оболчки</a:t>
            </a:r>
            <a:r>
              <a:rPr lang="ru-RU" dirty="0"/>
              <a:t> оплодотворения. Клетки не получают приток </a:t>
            </a:r>
            <a:r>
              <a:rPr lang="ru-RU" dirty="0" err="1"/>
              <a:t>пит.в</a:t>
            </a:r>
            <a:r>
              <a:rPr lang="ru-RU" dirty="0"/>
              <a:t>-в извне. </a:t>
            </a:r>
            <a:r>
              <a:rPr lang="ru-RU" dirty="0" err="1"/>
              <a:t>Блстулв</a:t>
            </a:r>
            <a:r>
              <a:rPr lang="ru-RU" dirty="0"/>
              <a:t> - от греческого </a:t>
            </a:r>
            <a:r>
              <a:rPr lang="ru-RU" dirty="0" err="1"/>
              <a:t>blaste</a:t>
            </a:r>
            <a:r>
              <a:rPr lang="ru-RU" dirty="0"/>
              <a:t>, </a:t>
            </a:r>
            <a:r>
              <a:rPr lang="ru-RU" dirty="0" err="1"/>
              <a:t>blastos</a:t>
            </a:r>
            <a:r>
              <a:rPr lang="ru-RU" dirty="0"/>
              <a:t> – росток, зачаток </a:t>
            </a:r>
          </a:p>
        </p:txBody>
      </p:sp>
    </p:spTree>
    <p:extLst>
      <p:ext uri="{BB962C8B-B14F-4D97-AF65-F5344CB8AC3E}">
        <p14:creationId xmlns:p14="http://schemas.microsoft.com/office/powerpoint/2010/main" val="1470740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Text Box 1">
            <a:extLst>
              <a:ext uri="{FF2B5EF4-FFF2-40B4-BE49-F238E27FC236}">
                <a16:creationId xmlns:a16="http://schemas.microsoft.com/office/drawing/2014/main" id="{3456BBFF-B019-4F24-A610-EA1A98254B46}"/>
              </a:ext>
            </a:extLst>
          </p:cNvPr>
          <p:cNvSpPr txBox="1">
            <a:spLocks noChangeArrowheads="1"/>
          </p:cNvSpPr>
          <p:nvPr/>
        </p:nvSpPr>
        <p:spPr bwMode="auto">
          <a:xfrm>
            <a:off x="1214438" y="885825"/>
            <a:ext cx="4427537" cy="3192463"/>
          </a:xfrm>
          <a:prstGeom prst="rect">
            <a:avLst/>
          </a:prstGeom>
          <a:solidFill>
            <a:srgbClr val="FFFFFF"/>
          </a:solidFill>
          <a:ln w="9360">
            <a:solidFill>
              <a:srgbClr val="000000"/>
            </a:solidFill>
            <a:miter lim="800000"/>
            <a:headEnd/>
            <a:tailEnd/>
          </a:ln>
        </p:spPr>
        <p:txBody>
          <a:bodyPr wrap="none" lIns="80165" tIns="40083" rIns="80165" bIns="40083"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spcBef>
                <a:spcPct val="0"/>
              </a:spcBef>
              <a:buClrTx/>
              <a:buSzTx/>
              <a:buFontTx/>
              <a:buNone/>
            </a:pPr>
            <a:endParaRPr lang="ru-UA" altLang="ru-UA" sz="1800">
              <a:solidFill>
                <a:schemeClr val="tx1"/>
              </a:solidFill>
              <a:latin typeface="Calibri" panose="020F0502020204030204" pitchFamily="34" charset="0"/>
              <a:ea typeface="Lucida Sans Unicode" panose="020B0602030504020204" pitchFamily="34" charset="0"/>
              <a:cs typeface="Arial" panose="020B0604020202020204" pitchFamily="34" charset="0"/>
            </a:endParaRPr>
          </a:p>
        </p:txBody>
      </p:sp>
      <p:sp>
        <p:nvSpPr>
          <p:cNvPr id="37891" name="Text Box 2">
            <a:extLst>
              <a:ext uri="{FF2B5EF4-FFF2-40B4-BE49-F238E27FC236}">
                <a16:creationId xmlns:a16="http://schemas.microsoft.com/office/drawing/2014/main" id="{64ADCE68-5D98-41B3-812D-1F6B80F715C8}"/>
              </a:ext>
            </a:extLst>
          </p:cNvPr>
          <p:cNvSpPr>
            <a:spLocks noGrp="1" noChangeArrowheads="1"/>
          </p:cNvSpPr>
          <p:nvPr>
            <p:ph type="body"/>
          </p:nvPr>
        </p:nvSpPr>
        <p:spPr>
          <a:xfrm>
            <a:off x="1046163" y="4352925"/>
            <a:ext cx="4765675" cy="34734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ct val="0"/>
              </a:spcBef>
            </a:pPr>
            <a:r>
              <a:rPr lang="ru-RU" altLang="ru-UA"/>
              <a:t>Дробление – т.к. клетки не растут из-за оболчки оплодотворения. Клетки не получают приток пит.в-в извне. Блстулв - от греческого blaste, blastos – росток, зачаток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1214048" y="885210"/>
            <a:ext cx="4428464" cy="3193272"/>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87043" name="Text Box 3"/>
          <p:cNvSpPr>
            <a:spLocks noGrp="1" noChangeArrowheads="1"/>
          </p:cNvSpPr>
          <p:nvPr>
            <p:ph type="body"/>
          </p:nvPr>
        </p:nvSpPr>
        <p:spPr>
          <a:xfrm>
            <a:off x="1045550" y="4352734"/>
            <a:ext cx="4766900" cy="3474313"/>
          </a:xfrm>
          <a:noFill/>
          <a:ln/>
        </p:spPr>
        <p:txBody>
          <a:bodyPr wrap="none" anchor="ctr"/>
          <a:lstStyle/>
          <a:p>
            <a:pPr eaLnBrk="1" hangingPunct="1"/>
            <a:r>
              <a:rPr lang="ru-RU"/>
              <a:t>первое деление дробления завершается через 30 часов,</a:t>
            </a:r>
            <a:br>
              <a:rPr lang="ru-RU"/>
            </a:br>
            <a:r>
              <a:rPr lang="ru-RU"/>
              <a:t>  а всего на стадии дробления происходит 5 циклов делений (2</a:t>
            </a:r>
            <a:r>
              <a:rPr lang="ru-RU" b="1" baseline="30000"/>
              <a:t>5</a:t>
            </a:r>
            <a:r>
              <a:rPr lang="ru-RU"/>
              <a:t> = 32). К концу дробления зародыш попадает в полость матки и с 5 – 7 сутки находится в ее полости в виде свободной бластоцисты. 7е сутки – имплантация, одновременно начинается гаструляция. У млекопитающих и человека с вторично изолецитальными яйцеклетками дробление полное (дробится без остатка вся зигота), асинхронное (количество бластомеров нарастает в неправильном и особом порядке у разных животных (у человека 2, 3, 4, 5, 7), неравномерное (образуется два типа бластомеров). Одни бластомеры темные, крупные, медленно дробящиеся - это эмбриобласт. Из него образуется тело зародыша и все внезародышевые органы, кроме трофобласта. Второй тип бластомеров представлен мелкими, светлыми, быстро делящимися клетками - это трофобласт, связывающий зародыш с организмом матери и обеспечивающий его трофику. Светлые бластомеры обрастают кучку темных бластомеров и дробящийся зародыш приобретает вид плотного шара - морулы через 50-60 часов, На третьи сутки начинается формирование бластоцисты - полого пузырька, образованного снаружи трофобластом и заполненного жидкостью, с эмбриобластом в виде узелка клеток, прикрепленным изнутри к трофобласту на одном полюсе бластоцисты. Бластоциста поступает в матку на 5 сутки и свободно в ней раполагается. </a:t>
            </a:r>
          </a:p>
          <a:p>
            <a:pPr eaLnBrk="1" hangingPunct="1"/>
            <a:r>
              <a:rPr lang="ru-RU"/>
              <a:t>В бластоцисте имеются следующие компоненты.-</a:t>
            </a:r>
            <a:br>
              <a:rPr lang="ru-RU"/>
            </a:br>
            <a:r>
              <a:rPr lang="ru-RU" b="1"/>
              <a:t>Трофобласт</a:t>
            </a:r>
            <a:r>
              <a:rPr lang="ru-RU"/>
              <a:t> (1) - однослойная стенка из мелких светлых клеток </a:t>
            </a:r>
            <a:br>
              <a:rPr lang="ru-RU"/>
            </a:br>
            <a:r>
              <a:rPr lang="ru-RU"/>
              <a:t>(впоследствии из трофобласта развивается внезародышевый орган - хорион).</a:t>
            </a:r>
            <a:br>
              <a:rPr lang="ru-RU"/>
            </a:br>
            <a:r>
              <a:rPr lang="ru-RU" b="1"/>
              <a:t>Эмбриобласт</a:t>
            </a:r>
            <a:r>
              <a:rPr lang="ru-RU"/>
              <a:t> (2), или внутренняя клеточная масса</a:t>
            </a:r>
            <a:br>
              <a:rPr lang="ru-RU"/>
            </a:br>
            <a:r>
              <a:rPr lang="ru-RU"/>
              <a:t>- скопление крупных тёмных бластомеров в виде узелка на внутренней поверхности трофобласта у одного из полюсов.</a:t>
            </a:r>
            <a:br>
              <a:rPr lang="ru-RU"/>
            </a:br>
            <a:r>
              <a:rPr lang="ru-RU" b="1"/>
              <a:t>Бластоцель</a:t>
            </a:r>
            <a:r>
              <a:rPr lang="ru-RU"/>
              <a:t> (3) </a:t>
            </a:r>
            <a:br>
              <a:rPr lang="ru-RU"/>
            </a:br>
            <a:r>
              <a:rPr lang="ru-RU"/>
              <a:t>- полость, заполненная жидкостью.Рост </a:t>
            </a:r>
            <a:br>
              <a:rPr lang="ru-RU"/>
            </a:br>
            <a:r>
              <a:rPr lang="ru-RU"/>
              <a:t>бластоцис-</a:t>
            </a:r>
            <a:br>
              <a:rPr lang="ru-RU"/>
            </a:br>
            <a:r>
              <a:rPr lang="ru-RU"/>
              <a:t>ты</a:t>
            </a:r>
            <a:br>
              <a:rPr lang="ru-RU"/>
            </a:br>
            <a:r>
              <a:rPr lang="ru-RU"/>
              <a:t>1. а) Благодаря всасыванию трофобластом жидкости из полости матки, объём пузырька несколько увеличивается. б) В самих бластомерах всё более активируются синтетические процессы.</a:t>
            </a:r>
          </a:p>
          <a:p>
            <a:pPr eaLnBrk="1" hangingPunct="1"/>
            <a:r>
              <a:rPr lang="ru-RU"/>
              <a:t>2. а) В трофобласте появляются выросты,  которые постепенно разрушают </a:t>
            </a:r>
            <a:r>
              <a:rPr lang="ru-RU" b="1"/>
              <a:t>оболочку оплодотворения</a:t>
            </a:r>
            <a:r>
              <a:rPr lang="ru-RU"/>
              <a:t> вокруг зародыша.</a:t>
            </a:r>
          </a:p>
          <a:p>
            <a:pPr eaLnBrk="1" hangingPunct="1"/>
            <a:r>
              <a:rPr lang="ru-RU"/>
              <a:t>б) В результате, за несколько часов до имплантации (см. ниже) зародыш теряет эту оболочку.</a:t>
            </a:r>
          </a:p>
          <a:p>
            <a:pPr eaLnBrk="1" hangingPunct="1"/>
            <a:r>
              <a:rPr lang="ru-RU"/>
              <a:t>3. а) После этого оболочка уже не мешает зародышу увеличиваться в размере, </a:t>
            </a:r>
          </a:p>
          <a:p>
            <a:pPr eaLnBrk="1" hangingPunct="1"/>
            <a:r>
              <a:rPr lang="ru-RU"/>
              <a:t>  и с этих пор митотические циклы клеток становятся обычными, т.е. включают фазу роста.</a:t>
            </a:r>
          </a:p>
          <a:p>
            <a:pPr eaLnBrk="1" hangingPunct="1"/>
            <a:r>
              <a:rPr lang="ru-RU"/>
              <a:t>б) Поэтому в последующем увеличение массы зародыша происходит гораздо быстрей.</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Text Box 2">
            <a:extLst>
              <a:ext uri="{FF2B5EF4-FFF2-40B4-BE49-F238E27FC236}">
                <a16:creationId xmlns:a16="http://schemas.microsoft.com/office/drawing/2014/main" id="{AEAA3358-7511-4387-BE43-1338D843B3D2}"/>
              </a:ext>
            </a:extLst>
          </p:cNvPr>
          <p:cNvSpPr txBox="1">
            <a:spLocks noChangeArrowheads="1"/>
          </p:cNvSpPr>
          <p:nvPr/>
        </p:nvSpPr>
        <p:spPr bwMode="auto">
          <a:xfrm>
            <a:off x="1338263" y="1035050"/>
            <a:ext cx="4881562" cy="3733800"/>
          </a:xfrm>
          <a:prstGeom prst="rect">
            <a:avLst/>
          </a:prstGeom>
          <a:solidFill>
            <a:srgbClr val="FFFFFF"/>
          </a:solidFill>
          <a:ln w="9360">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3000"/>
              </a:lnSpc>
              <a:spcBef>
                <a:spcPct val="0"/>
              </a:spcBef>
              <a:buSzPct val="45000"/>
              <a:buFont typeface="Wingdings" panose="05000000000000000000" pitchFamily="2" charset="2"/>
              <a:buNone/>
            </a:pPr>
            <a:endParaRPr lang="uk-UA" altLang="ru-UA" sz="1800">
              <a:solidFill>
                <a:schemeClr val="bg1"/>
              </a:solidFill>
              <a:latin typeface="Arial" panose="020B0604020202020204" pitchFamily="34" charset="0"/>
            </a:endParaRPr>
          </a:p>
        </p:txBody>
      </p:sp>
      <p:sp>
        <p:nvSpPr>
          <p:cNvPr id="43011" name="Text Box 3">
            <a:extLst>
              <a:ext uri="{FF2B5EF4-FFF2-40B4-BE49-F238E27FC236}">
                <a16:creationId xmlns:a16="http://schemas.microsoft.com/office/drawing/2014/main" id="{F2A4C8FB-FD80-47F1-8FD3-6B576CE0518B}"/>
              </a:ext>
            </a:extLst>
          </p:cNvPr>
          <p:cNvSpPr>
            <a:spLocks noGrp="1" noChangeArrowheads="1"/>
          </p:cNvSpPr>
          <p:nvPr>
            <p:ph type="body"/>
          </p:nvPr>
        </p:nvSpPr>
        <p:spPr>
          <a:xfrm>
            <a:off x="1152525" y="5089525"/>
            <a:ext cx="5254625" cy="4062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r>
              <a:rPr lang="ru-RU" altLang="ru-UA" dirty="0"/>
              <a:t>первое деление дробления завершается через 30 часов,</a:t>
            </a:r>
            <a:br>
              <a:rPr lang="ru-RU" altLang="ru-UA" dirty="0"/>
            </a:br>
            <a:r>
              <a:rPr lang="ru-RU" altLang="ru-UA" dirty="0"/>
              <a:t>  а всего на стадии дробления происходит 5 циклов делений (2</a:t>
            </a:r>
            <a:r>
              <a:rPr lang="ru-RU" altLang="ru-UA" b="1" baseline="30000" dirty="0"/>
              <a:t>5</a:t>
            </a:r>
            <a:r>
              <a:rPr lang="ru-RU" altLang="ru-UA" dirty="0"/>
              <a:t> = 32). К концу дробления зародыш попадает в полость матки и с 5 – 7 сутки находится в ее полости в виде свободной бластоцисты. 7е сутки – имплантация, одновременно начинается гаструляция. У млекопитающих и человека с вторично </a:t>
            </a:r>
            <a:r>
              <a:rPr lang="ru-RU" altLang="ru-UA" dirty="0" err="1"/>
              <a:t>изолецитальными</a:t>
            </a:r>
            <a:r>
              <a:rPr lang="ru-RU" altLang="ru-UA" dirty="0"/>
              <a:t> яйцеклетками дробление полное (дробится без остатка вся зигота), асинхронное (количество бластомеров нарастает в неправильном и особом порядке у разных животных (у человека 2, 3, 4, 5, 7), неравномерное (образуется два типа бластомеров). Одни бластомеры темные, крупные, медленно дробящиеся - это </a:t>
            </a:r>
            <a:r>
              <a:rPr lang="ru-RU" altLang="ru-UA" dirty="0" err="1"/>
              <a:t>эмбриобласт</a:t>
            </a:r>
            <a:r>
              <a:rPr lang="ru-RU" altLang="ru-UA" dirty="0"/>
              <a:t>. Из него образуется тело зародыша и все внезародышевые органы, кроме </a:t>
            </a:r>
            <a:r>
              <a:rPr lang="ru-RU" altLang="ru-UA" dirty="0" err="1"/>
              <a:t>трофобласта</a:t>
            </a:r>
            <a:r>
              <a:rPr lang="ru-RU" altLang="ru-UA" dirty="0"/>
              <a:t>. Второй тип бластомеров представлен мелкими, светлыми, быстро делящимися клетками - это </a:t>
            </a:r>
            <a:r>
              <a:rPr lang="ru-RU" altLang="ru-UA" dirty="0" err="1"/>
              <a:t>трофобласт</a:t>
            </a:r>
            <a:r>
              <a:rPr lang="ru-RU" altLang="ru-UA" dirty="0"/>
              <a:t>, связывающий зародыш с организмом матери и обеспечивающий его трофику. Светлые бластомеры обрастают кучку темных бластомеров и дробящийся зародыш приобретает вид плотного шара - морулы через 50-60 часов, На третьи сутки начинается формирование бластоцисты - полого пузырька, образованного снаружи </a:t>
            </a:r>
            <a:r>
              <a:rPr lang="ru-RU" altLang="ru-UA" dirty="0" err="1"/>
              <a:t>трофобластом</a:t>
            </a:r>
            <a:r>
              <a:rPr lang="ru-RU" altLang="ru-UA" dirty="0"/>
              <a:t> и заполненного жидкостью, с </a:t>
            </a:r>
            <a:r>
              <a:rPr lang="ru-RU" altLang="ru-UA" dirty="0" err="1"/>
              <a:t>эмбриобластом</a:t>
            </a:r>
            <a:r>
              <a:rPr lang="ru-RU" altLang="ru-UA" dirty="0"/>
              <a:t> в виде узелка клеток, прикрепленным изнутри к </a:t>
            </a:r>
            <a:r>
              <a:rPr lang="ru-RU" altLang="ru-UA" dirty="0" err="1"/>
              <a:t>трофобласту</a:t>
            </a:r>
            <a:r>
              <a:rPr lang="ru-RU" altLang="ru-UA" dirty="0"/>
              <a:t> на одном полюсе бластоцисты. Бластоциста поступает в матку на 5 сутки и свободно в ней </a:t>
            </a:r>
            <a:r>
              <a:rPr lang="ru-RU" altLang="ru-UA" dirty="0" err="1"/>
              <a:t>раполагается</a:t>
            </a:r>
            <a:r>
              <a:rPr lang="ru-RU" altLang="ru-UA" dirty="0"/>
              <a:t>. </a:t>
            </a:r>
          </a:p>
          <a:p>
            <a:pPr eaLnBrk="1" hangingPunct="1"/>
            <a:r>
              <a:rPr lang="ru-RU" altLang="ru-UA" dirty="0"/>
              <a:t>В бластоцисте имеются следующие компоненты.-</a:t>
            </a:r>
            <a:br>
              <a:rPr lang="ru-RU" altLang="ru-UA" dirty="0"/>
            </a:br>
            <a:r>
              <a:rPr lang="ru-RU" altLang="ru-UA" b="1" dirty="0" err="1"/>
              <a:t>Трофобласт</a:t>
            </a:r>
            <a:r>
              <a:rPr lang="ru-RU" altLang="ru-UA" dirty="0"/>
              <a:t> (1) - однослойная стенка из мелких светлых клеток </a:t>
            </a:r>
            <a:br>
              <a:rPr lang="ru-RU" altLang="ru-UA" dirty="0"/>
            </a:br>
            <a:r>
              <a:rPr lang="ru-RU" altLang="ru-UA" dirty="0"/>
              <a:t>(впоследствии из </a:t>
            </a:r>
            <a:r>
              <a:rPr lang="ru-RU" altLang="ru-UA" dirty="0" err="1"/>
              <a:t>трофобласта</a:t>
            </a:r>
            <a:r>
              <a:rPr lang="ru-RU" altLang="ru-UA" dirty="0"/>
              <a:t> развивается внезародышевый орган - хорион).</a:t>
            </a:r>
            <a:br>
              <a:rPr lang="ru-RU" altLang="ru-UA" dirty="0"/>
            </a:br>
            <a:r>
              <a:rPr lang="ru-RU" altLang="ru-UA" b="1" dirty="0" err="1"/>
              <a:t>Эмбриобласт</a:t>
            </a:r>
            <a:r>
              <a:rPr lang="ru-RU" altLang="ru-UA" dirty="0"/>
              <a:t> (2), или внутренняя клеточная масса</a:t>
            </a:r>
            <a:br>
              <a:rPr lang="ru-RU" altLang="ru-UA" dirty="0"/>
            </a:br>
            <a:r>
              <a:rPr lang="ru-RU" altLang="ru-UA" dirty="0"/>
              <a:t>- скопление крупных тёмных бластомеров в виде узелка на внутренней поверхности </a:t>
            </a:r>
            <a:r>
              <a:rPr lang="ru-RU" altLang="ru-UA" dirty="0" err="1"/>
              <a:t>трофобласта</a:t>
            </a:r>
            <a:r>
              <a:rPr lang="ru-RU" altLang="ru-UA" dirty="0"/>
              <a:t> у одного из полюсов.</a:t>
            </a:r>
            <a:br>
              <a:rPr lang="ru-RU" altLang="ru-UA" dirty="0"/>
            </a:br>
            <a:r>
              <a:rPr lang="ru-RU" altLang="ru-UA" b="1" dirty="0"/>
              <a:t>Бластоцель</a:t>
            </a:r>
            <a:r>
              <a:rPr lang="ru-RU" altLang="ru-UA" dirty="0"/>
              <a:t> (3) </a:t>
            </a:r>
            <a:br>
              <a:rPr lang="ru-RU" altLang="ru-UA" dirty="0"/>
            </a:br>
            <a:r>
              <a:rPr lang="ru-RU" altLang="ru-UA" dirty="0"/>
              <a:t>- полость, заполненная </a:t>
            </a:r>
            <a:r>
              <a:rPr lang="ru-RU" altLang="ru-UA" dirty="0" err="1"/>
              <a:t>жидкостью.Рост</a:t>
            </a:r>
            <a:r>
              <a:rPr lang="ru-RU" altLang="ru-UA" dirty="0"/>
              <a:t> </a:t>
            </a:r>
            <a:br>
              <a:rPr lang="ru-RU" altLang="ru-UA" dirty="0"/>
            </a:br>
            <a:r>
              <a:rPr lang="ru-RU" altLang="ru-UA" dirty="0" err="1"/>
              <a:t>бластоцис</a:t>
            </a:r>
            <a:r>
              <a:rPr lang="ru-RU" altLang="ru-UA" dirty="0"/>
              <a:t>-</a:t>
            </a:r>
            <a:br>
              <a:rPr lang="ru-RU" altLang="ru-UA" dirty="0"/>
            </a:br>
            <a:r>
              <a:rPr lang="ru-RU" altLang="ru-UA" dirty="0"/>
              <a:t>ты</a:t>
            </a:r>
            <a:br>
              <a:rPr lang="ru-RU" altLang="ru-UA" dirty="0"/>
            </a:br>
            <a:r>
              <a:rPr lang="ru-RU" altLang="ru-UA" dirty="0"/>
              <a:t>1. а) Благодаря всасыванию </a:t>
            </a:r>
            <a:r>
              <a:rPr lang="ru-RU" altLang="ru-UA" dirty="0" err="1"/>
              <a:t>трофобластом</a:t>
            </a:r>
            <a:r>
              <a:rPr lang="ru-RU" altLang="ru-UA" dirty="0"/>
              <a:t> жидкости из полости матки, объём пузырька несколько увеличивается. б) В самих бластомерах всё более активируются синтетические процессы.</a:t>
            </a:r>
          </a:p>
          <a:p>
            <a:pPr eaLnBrk="1" hangingPunct="1"/>
            <a:r>
              <a:rPr lang="ru-RU" altLang="ru-UA" dirty="0"/>
              <a:t>2. а) В </a:t>
            </a:r>
            <a:r>
              <a:rPr lang="ru-RU" altLang="ru-UA" dirty="0" err="1"/>
              <a:t>трофобласте</a:t>
            </a:r>
            <a:r>
              <a:rPr lang="ru-RU" altLang="ru-UA" dirty="0"/>
              <a:t> появляются выросты,  которые постепенно разрушают </a:t>
            </a:r>
            <a:r>
              <a:rPr lang="ru-RU" altLang="ru-UA" b="1" dirty="0"/>
              <a:t>оболочку оплодотворения</a:t>
            </a:r>
            <a:r>
              <a:rPr lang="ru-RU" altLang="ru-UA" dirty="0"/>
              <a:t> вокруг зародыша.</a:t>
            </a:r>
          </a:p>
          <a:p>
            <a:pPr eaLnBrk="1" hangingPunct="1"/>
            <a:r>
              <a:rPr lang="ru-RU" altLang="ru-UA" dirty="0"/>
              <a:t>б) В результате, за несколько часов до имплантации (см. ниже) зародыш теряет эту оболочку.</a:t>
            </a:r>
          </a:p>
          <a:p>
            <a:pPr eaLnBrk="1" hangingPunct="1"/>
            <a:r>
              <a:rPr lang="ru-RU" altLang="ru-UA" dirty="0"/>
              <a:t>3. а) После этого оболочка уже не мешает зародышу увеличиваться в размере, </a:t>
            </a:r>
          </a:p>
          <a:p>
            <a:pPr eaLnBrk="1" hangingPunct="1"/>
            <a:r>
              <a:rPr lang="ru-RU" altLang="ru-UA" dirty="0"/>
              <a:t>  и с этих пор митотические циклы клеток становятся обычными, т.е. включают фазу роста.</a:t>
            </a:r>
          </a:p>
          <a:p>
            <a:pPr eaLnBrk="1" hangingPunct="1"/>
            <a:r>
              <a:rPr lang="ru-RU" altLang="ru-UA" dirty="0"/>
              <a:t>б) Поэтому в последующем увеличение массы зародыша происходит гораздо быстрей.</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Text Box 1"/>
          <p:cNvSpPr txBox="1">
            <a:spLocks noChangeArrowheads="1"/>
          </p:cNvSpPr>
          <p:nvPr/>
        </p:nvSpPr>
        <p:spPr bwMode="auto">
          <a:xfrm>
            <a:off x="1214048" y="885210"/>
            <a:ext cx="4428464" cy="3193272"/>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89091" name="Rectangle 2"/>
          <p:cNvSpPr>
            <a:spLocks noGrp="1" noChangeArrowheads="1"/>
          </p:cNvSpPr>
          <p:nvPr>
            <p:ph type="body"/>
          </p:nvPr>
        </p:nvSpPr>
        <p:spPr>
          <a:xfrm>
            <a:off x="1045550" y="4352734"/>
            <a:ext cx="4766900" cy="3474313"/>
          </a:xfrm>
          <a:noFill/>
          <a:ln/>
        </p:spPr>
        <p:txBody>
          <a:bodyPr wrap="none" anchor="ctr"/>
          <a:lstStyle/>
          <a:p>
            <a:pPr eaLnBrk="1" hangingPunct="1"/>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4225588" y="-11796713"/>
            <a:ext cx="16646526" cy="12485688"/>
          </a:xfrm>
        </p:spPr>
      </p:sp>
      <p:sp>
        <p:nvSpPr>
          <p:cNvPr id="90115" name="Rectangle 3"/>
          <p:cNvSpPr>
            <a:spLocks noGrp="1" noChangeArrowheads="1"/>
          </p:cNvSpPr>
          <p:nvPr>
            <p:ph type="body" idx="1"/>
          </p:nvPr>
        </p:nvSpPr>
        <p:spPr>
          <a:noFill/>
          <a:ln/>
        </p:spPr>
        <p:txBody>
          <a:bodyPr/>
          <a:lstStyle/>
          <a:p>
            <a:pPr eaLnBrk="1" hangingPunct="1">
              <a:lnSpc>
                <a:spcPct val="90000"/>
              </a:lnSpc>
            </a:pPr>
            <a:r>
              <a:rPr lang="ru-RU" sz="800"/>
              <a:t>Первая фаза гаструляции осуществляется путём </a:t>
            </a:r>
            <a:r>
              <a:rPr lang="ru-RU" sz="800" b="1"/>
              <a:t>деламинации</a:t>
            </a:r>
            <a:r>
              <a:rPr lang="ru-RU" sz="800"/>
              <a:t> - расщепления </a:t>
            </a:r>
            <a:r>
              <a:rPr lang="ru-RU" sz="800" b="1"/>
              <a:t>эмбриобласта</a:t>
            </a:r>
            <a:r>
              <a:rPr lang="ru-RU" sz="800"/>
              <a:t>. 2. Вначале образуются 2 листка -</a:t>
            </a:r>
          </a:p>
          <a:p>
            <a:pPr eaLnBrk="1" hangingPunct="1">
              <a:lnSpc>
                <a:spcPct val="90000"/>
              </a:lnSpc>
            </a:pPr>
            <a:r>
              <a:rPr lang="ru-RU" sz="800"/>
              <a:t>  эпибласт (верхний, или наружный) и</a:t>
            </a:r>
            <a:br>
              <a:rPr lang="ru-RU" sz="800"/>
            </a:br>
            <a:r>
              <a:rPr lang="ru-RU" sz="800"/>
              <a:t>  гипобласт (1) (нижний, или внутренний). </a:t>
            </a:r>
          </a:p>
          <a:p>
            <a:pPr eaLnBrk="1" hangingPunct="1">
              <a:lnSpc>
                <a:spcPct val="90000"/>
              </a:lnSpc>
            </a:pPr>
            <a:r>
              <a:rPr lang="ru-RU" sz="800"/>
              <a:t>3. а) Клетки эпибласта - высокие, крупные, призматической формы, напоминают многорядный эпителий.</a:t>
            </a:r>
          </a:p>
          <a:p>
            <a:pPr eaLnBrk="1" hangingPunct="1">
              <a:lnSpc>
                <a:spcPct val="90000"/>
              </a:lnSpc>
            </a:pPr>
            <a:r>
              <a:rPr lang="ru-RU" sz="800"/>
              <a:t>б) Клетки гипобласта - мелкие, кубической формы, светлые.Роль гипобласта1. Гипобласт принимает участие в формировании внезародышевого органа - желточного мешка. </a:t>
            </a:r>
          </a:p>
          <a:p>
            <a:pPr eaLnBrk="1" hangingPunct="1">
              <a:lnSpc>
                <a:spcPct val="90000"/>
              </a:lnSpc>
            </a:pPr>
            <a:r>
              <a:rPr lang="ru-RU" sz="800"/>
              <a:t>2. Для этого он разрастается по внутренней поверхности трофобласта (внезародышевой э</a:t>
            </a:r>
            <a:r>
              <a:rPr lang="ru-RU" sz="800" b="1"/>
              <a:t>к</a:t>
            </a:r>
            <a:r>
              <a:rPr lang="ru-RU" sz="800"/>
              <a:t>тодермы).</a:t>
            </a:r>
          </a:p>
          <a:p>
            <a:pPr eaLnBrk="1" hangingPunct="1">
              <a:lnSpc>
                <a:spcPct val="90000"/>
              </a:lnSpc>
            </a:pPr>
            <a:r>
              <a:rPr lang="ru-RU" sz="800"/>
              <a:t>3. Таким образом, гипобласт - это внезародышевая э</a:t>
            </a:r>
            <a:r>
              <a:rPr lang="ru-RU" sz="800" b="1"/>
              <a:t>н</a:t>
            </a:r>
            <a:r>
              <a:rPr lang="ru-RU" sz="800"/>
              <a:t>тодерма. Расщепле-</a:t>
            </a:r>
            <a:br>
              <a:rPr lang="ru-RU" sz="800"/>
            </a:br>
            <a:r>
              <a:rPr lang="ru-RU" sz="800"/>
              <a:t>ние </a:t>
            </a:r>
            <a:br>
              <a:rPr lang="ru-RU" sz="800"/>
            </a:br>
            <a:r>
              <a:rPr lang="ru-RU" sz="800" b="1"/>
              <a:t>эпибласта</a:t>
            </a:r>
            <a:r>
              <a:rPr lang="ru-RU" sz="800"/>
              <a:t>1. Что же касается эпибласта, то между его клетками появляются мелкие полости, которые затем сливаются в единую амниотическую полость (4). </a:t>
            </a:r>
          </a:p>
          <a:p>
            <a:pPr eaLnBrk="1" hangingPunct="1">
              <a:lnSpc>
                <a:spcPct val="90000"/>
              </a:lnSpc>
            </a:pPr>
            <a:r>
              <a:rPr lang="ru-RU" sz="800"/>
              <a:t>2. В конечном счёте (после перемещений клеток крыши этой полости), эпибласт расщепляется ещё на 2 листка – </a:t>
            </a:r>
          </a:p>
          <a:p>
            <a:pPr eaLnBrk="1" hangingPunct="1">
              <a:lnSpc>
                <a:spcPct val="90000"/>
              </a:lnSpc>
            </a:pPr>
            <a:r>
              <a:rPr lang="ru-RU" sz="800"/>
              <a:t>  зародышевый эпибласт (2), образующий дно амниотического пузырька, и</a:t>
            </a:r>
          </a:p>
          <a:p>
            <a:pPr eaLnBrk="1" hangingPunct="1">
              <a:lnSpc>
                <a:spcPct val="90000"/>
              </a:lnSpc>
            </a:pPr>
            <a:r>
              <a:rPr lang="ru-RU" sz="800"/>
              <a:t>  амниотическую эктодерму (3) - крышу пузырька.Роль амниоти- ческой эктодермы1. Второй из вышеназванных листков тоже (как и гипобласт) принимает участие в образовании внезародышевого органа - амниона. </a:t>
            </a:r>
          </a:p>
          <a:p>
            <a:pPr eaLnBrk="1" hangingPunct="1">
              <a:lnSpc>
                <a:spcPct val="90000"/>
              </a:lnSpc>
            </a:pPr>
            <a:r>
              <a:rPr lang="ru-RU" sz="800"/>
              <a:t>2. А среди внезародышевых листков он, как и трофобласт, относится к эктодерме.</a:t>
            </a:r>
          </a:p>
          <a:p>
            <a:pPr eaLnBrk="1" hangingPunct="1">
              <a:lnSpc>
                <a:spcPct val="90000"/>
              </a:lnSpc>
            </a:pPr>
            <a:r>
              <a:rPr lang="ru-RU" sz="800"/>
              <a:t>Роль зародыше-</a:t>
            </a:r>
            <a:br>
              <a:rPr lang="ru-RU" sz="800"/>
            </a:br>
            <a:r>
              <a:rPr lang="ru-RU" sz="800"/>
              <a:t>вого эпибласта1. Центральную же роль в образовании тканей зародыша играет зародышевый эпибласт. </a:t>
            </a:r>
          </a:p>
          <a:p>
            <a:pPr eaLnBrk="1" hangingPunct="1">
              <a:lnSpc>
                <a:spcPct val="90000"/>
              </a:lnSpc>
            </a:pPr>
            <a:r>
              <a:rPr lang="ru-RU" sz="800"/>
              <a:t>2. Впоследствии (</a:t>
            </a:r>
            <a:r>
              <a:rPr lang="ru-RU" sz="800" b="1"/>
              <a:t>во второй фазе гаструляции)</a:t>
            </a:r>
            <a:r>
              <a:rPr lang="ru-RU" sz="800"/>
              <a:t> из данного листка</a:t>
            </a:r>
          </a:p>
          <a:p>
            <a:pPr eaLnBrk="1" hangingPunct="1">
              <a:lnSpc>
                <a:spcPct val="90000"/>
              </a:lnSpc>
            </a:pPr>
            <a:r>
              <a:rPr lang="ru-RU" sz="800"/>
              <a:t>а) формируются все три зародышевых листка -</a:t>
            </a:r>
          </a:p>
          <a:p>
            <a:pPr eaLnBrk="1" hangingPunct="1">
              <a:lnSpc>
                <a:spcPct val="90000"/>
              </a:lnSpc>
            </a:pPr>
            <a:r>
              <a:rPr lang="ru-RU" sz="800"/>
              <a:t>    эктодерма, мезодерма, энтодерма,</a:t>
            </a:r>
          </a:p>
          <a:p>
            <a:pPr eaLnBrk="1" hangingPunct="1">
              <a:lnSpc>
                <a:spcPct val="90000"/>
              </a:lnSpc>
            </a:pPr>
            <a:r>
              <a:rPr lang="ru-RU" sz="800"/>
              <a:t>б) и, кроме того, выселяются клетки внезародышевой мезодермы (внезародышевой мезенхимы) -</a:t>
            </a:r>
          </a:p>
          <a:p>
            <a:pPr eaLnBrk="1" hangingPunct="1">
              <a:lnSpc>
                <a:spcPct val="90000"/>
              </a:lnSpc>
            </a:pPr>
            <a:r>
              <a:rPr lang="ru-RU" sz="800"/>
              <a:t>  в пространство между внезародышевыми экто- и энтодермой.</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4225588" y="-11796713"/>
            <a:ext cx="16646526" cy="12485688"/>
          </a:xfrm>
        </p:spPr>
      </p:sp>
      <p:sp>
        <p:nvSpPr>
          <p:cNvPr id="91139" name="Rectangle 3"/>
          <p:cNvSpPr>
            <a:spLocks noGrp="1" noChangeArrowheads="1"/>
          </p:cNvSpPr>
          <p:nvPr>
            <p:ph type="body" idx="1"/>
          </p:nvPr>
        </p:nvSpPr>
        <p:spPr>
          <a:noFill/>
          <a:ln/>
        </p:spPr>
        <p:txBody>
          <a:bodyPr/>
          <a:lstStyle/>
          <a:p>
            <a:pPr eaLnBrk="1" hangingPunct="1">
              <a:lnSpc>
                <a:spcPct val="90000"/>
              </a:lnSpc>
            </a:pPr>
            <a:r>
              <a:rPr lang="ru-RU" sz="900"/>
              <a:t>миграция клеток зародышевого эпибласта приводит к образованию в средней части зародыша   первичной полоски (1) и </a:t>
            </a:r>
            <a:br>
              <a:rPr lang="ru-RU" sz="900"/>
            </a:br>
            <a:r>
              <a:rPr lang="ru-RU" sz="900"/>
              <a:t>  первичного (гензеновского) узелка (2).</a:t>
            </a:r>
          </a:p>
          <a:p>
            <a:pPr eaLnBrk="1" hangingPunct="1">
              <a:lnSpc>
                <a:spcPct val="90000"/>
              </a:lnSpc>
            </a:pPr>
            <a:r>
              <a:rPr lang="ru-RU" sz="900"/>
              <a:t>2. а) В этом месте внутрь проникают клетки (3), образующие энтодерму и мезодерму.</a:t>
            </a:r>
          </a:p>
          <a:p>
            <a:pPr eaLnBrk="1" hangingPunct="1">
              <a:lnSpc>
                <a:spcPct val="90000"/>
              </a:lnSpc>
            </a:pPr>
            <a:r>
              <a:rPr lang="ru-RU" sz="900"/>
              <a:t>б) Остающиеся на поверхности клетки формируют эктодерму (4).</a:t>
            </a:r>
          </a:p>
          <a:p>
            <a:pPr eaLnBrk="1" hangingPunct="1">
              <a:lnSpc>
                <a:spcPct val="90000"/>
              </a:lnSpc>
            </a:pPr>
            <a:r>
              <a:rPr lang="ru-RU" sz="900"/>
              <a:t>3. Кроме того, мы здесь видим сохраняющийся гипобласт</a:t>
            </a:r>
          </a:p>
          <a:p>
            <a:pPr eaLnBrk="1" hangingPunct="1">
              <a:lnSpc>
                <a:spcPct val="90000"/>
              </a:lnSpc>
            </a:pPr>
            <a:r>
              <a:rPr lang="ru-RU" sz="900"/>
              <a:t>Миграция клеток зародышевого эпибласта (2) приводит к образованию в средней части зародыша   первичной полоски (5) - утолщения эпибласта,</a:t>
            </a:r>
          </a:p>
          <a:p>
            <a:pPr eaLnBrk="1" hangingPunct="1">
              <a:lnSpc>
                <a:spcPct val="90000"/>
              </a:lnSpc>
            </a:pPr>
            <a:r>
              <a:rPr lang="ru-RU" sz="900"/>
              <a:t>  первичной бороздки (6) посередине первичной полоски,</a:t>
            </a:r>
          </a:p>
          <a:p>
            <a:pPr eaLnBrk="1" hangingPunct="1">
              <a:lnSpc>
                <a:spcPct val="90000"/>
              </a:lnSpc>
            </a:pPr>
            <a:r>
              <a:rPr lang="ru-RU" sz="900"/>
              <a:t>  первичного (гензеновского) бугорка (7) - возвышения в переднем отделе первичной полоски,</a:t>
            </a:r>
          </a:p>
          <a:p>
            <a:pPr eaLnBrk="1" hangingPunct="1">
              <a:lnSpc>
                <a:spcPct val="90000"/>
              </a:lnSpc>
            </a:pPr>
            <a:r>
              <a:rPr lang="ru-RU" sz="900"/>
              <a:t>  первичной ямки (8) в центре первичного бугорка.</a:t>
            </a:r>
          </a:p>
          <a:p>
            <a:pPr eaLnBrk="1" hangingPunct="1">
              <a:lnSpc>
                <a:spcPct val="90000"/>
              </a:lnSpc>
            </a:pPr>
            <a:r>
              <a:rPr lang="ru-RU" sz="900"/>
              <a:t>б) Кроме того, в переднем участке эпибласта формируется ещё одно утолщение - прехордальная пластинка (11).План простран-</a:t>
            </a:r>
            <a:br>
              <a:rPr lang="ru-RU" sz="900"/>
            </a:br>
            <a:r>
              <a:rPr lang="ru-RU" sz="900"/>
              <a:t>ственной ориентацииТаким образом, в данный момент складывается план пространственной ориентации зародыша: </a:t>
            </a:r>
          </a:p>
          <a:p>
            <a:pPr eaLnBrk="1" hangingPunct="1">
              <a:lnSpc>
                <a:spcPct val="90000"/>
              </a:lnSpc>
            </a:pPr>
            <a:r>
              <a:rPr lang="ru-RU" sz="900"/>
              <a:t>а) положение концов - </a:t>
            </a:r>
          </a:p>
          <a:p>
            <a:pPr eaLnBrk="1" hangingPunct="1">
              <a:lnSpc>
                <a:spcPct val="90000"/>
              </a:lnSpc>
            </a:pPr>
            <a:r>
              <a:rPr lang="ru-RU" sz="900"/>
              <a:t>  головного, или краниального (в области прехордальной пластинки), </a:t>
            </a:r>
            <a:br>
              <a:rPr lang="ru-RU" sz="900"/>
            </a:br>
            <a:r>
              <a:rPr lang="ru-RU" sz="900"/>
              <a:t>  и хвостового, или каудального (у заднего конца первичной полоски);</a:t>
            </a:r>
          </a:p>
          <a:p>
            <a:pPr eaLnBrk="1" hangingPunct="1">
              <a:lnSpc>
                <a:spcPct val="90000"/>
              </a:lnSpc>
            </a:pPr>
            <a:r>
              <a:rPr lang="ru-RU" sz="900"/>
              <a:t>б) положение срединной (кранио-каудальной) оси,</a:t>
            </a:r>
          </a:p>
          <a:p>
            <a:pPr eaLnBrk="1" hangingPunct="1">
              <a:lnSpc>
                <a:spcPct val="90000"/>
              </a:lnSpc>
            </a:pPr>
            <a:r>
              <a:rPr lang="ru-RU" sz="900"/>
              <a:t>в) наличие билатеральной симметрии</a:t>
            </a:r>
          </a:p>
          <a:p>
            <a:pPr eaLnBrk="1" hangingPunct="1">
              <a:lnSpc>
                <a:spcPct val="90000"/>
              </a:lnSpc>
            </a:pPr>
            <a:r>
              <a:rPr lang="ru-RU" sz="900"/>
              <a:t>В результате, зародышевый эпибласт даёт начало 4 листкам - </a:t>
            </a:r>
          </a:p>
          <a:p>
            <a:pPr eaLnBrk="1" hangingPunct="1">
              <a:lnSpc>
                <a:spcPct val="90000"/>
              </a:lnSpc>
            </a:pPr>
            <a:r>
              <a:rPr lang="ru-RU" sz="900"/>
              <a:t>    зародышевым эктодерме, мезодерме и энтодерме,</a:t>
            </a:r>
          </a:p>
          <a:p>
            <a:pPr eaLnBrk="1" hangingPunct="1">
              <a:lnSpc>
                <a:spcPct val="90000"/>
              </a:lnSpc>
            </a:pPr>
            <a:r>
              <a:rPr lang="ru-RU" sz="900"/>
              <a:t>  а также внезародышевой мезодерме.</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14225588" y="-11796713"/>
            <a:ext cx="16646526" cy="12485688"/>
          </a:xfrm>
        </p:spPr>
      </p:sp>
      <p:sp>
        <p:nvSpPr>
          <p:cNvPr id="92163" name="Rectangle 3"/>
          <p:cNvSpPr>
            <a:spLocks noGrp="1" noChangeArrowheads="1"/>
          </p:cNvSpPr>
          <p:nvPr>
            <p:ph type="body" idx="1"/>
          </p:nvPr>
        </p:nvSpPr>
        <p:spPr>
          <a:noFill/>
          <a:ln/>
        </p:spPr>
        <p:txBody>
          <a:bodyPr/>
          <a:lstStyle/>
          <a:p>
            <a:pPr eaLnBrk="1" hangingPunct="1">
              <a:lnSpc>
                <a:spcPct val="90000"/>
              </a:lnSpc>
            </a:pPr>
            <a:r>
              <a:rPr lang="ru-RU" altLang="ru-RU" sz="900"/>
              <a:t>миграция клеток зародышевого эпибласта приводит к образованию в средней части зародыша   первичной полоски (1) и </a:t>
            </a:r>
            <a:br>
              <a:rPr lang="ru-RU" altLang="ru-RU" sz="900"/>
            </a:br>
            <a:r>
              <a:rPr lang="ru-RU" altLang="ru-RU" sz="900"/>
              <a:t>  первичного (гензеновского) узелка (2).</a:t>
            </a:r>
          </a:p>
          <a:p>
            <a:pPr eaLnBrk="1" hangingPunct="1">
              <a:lnSpc>
                <a:spcPct val="90000"/>
              </a:lnSpc>
            </a:pPr>
            <a:r>
              <a:rPr lang="ru-RU" altLang="ru-RU" sz="900"/>
              <a:t>2. а) В этом месте внутрь проникают клетки (3), образующие энтодерму и мезодерму.</a:t>
            </a:r>
          </a:p>
          <a:p>
            <a:pPr eaLnBrk="1" hangingPunct="1">
              <a:lnSpc>
                <a:spcPct val="90000"/>
              </a:lnSpc>
            </a:pPr>
            <a:r>
              <a:rPr lang="ru-RU" altLang="ru-RU" sz="900"/>
              <a:t>б) Остающиеся на поверхности клетки формируют эктодерму (4).</a:t>
            </a:r>
          </a:p>
          <a:p>
            <a:pPr eaLnBrk="1" hangingPunct="1">
              <a:lnSpc>
                <a:spcPct val="90000"/>
              </a:lnSpc>
            </a:pPr>
            <a:r>
              <a:rPr lang="ru-RU" altLang="ru-RU" sz="900"/>
              <a:t>3. Кроме того, мы здесь видим сохраняющийся гипобласт</a:t>
            </a:r>
          </a:p>
          <a:p>
            <a:pPr eaLnBrk="1" hangingPunct="1">
              <a:lnSpc>
                <a:spcPct val="90000"/>
              </a:lnSpc>
            </a:pPr>
            <a:r>
              <a:rPr lang="ru-RU" altLang="ru-RU" sz="900"/>
              <a:t>Миграция клеток зародышевого эпибласта (2) приводит к образованию в средней части зародыша   первичной полоски (5) - утолщения эпибласта,</a:t>
            </a:r>
          </a:p>
          <a:p>
            <a:pPr eaLnBrk="1" hangingPunct="1">
              <a:lnSpc>
                <a:spcPct val="90000"/>
              </a:lnSpc>
            </a:pPr>
            <a:r>
              <a:rPr lang="ru-RU" altLang="ru-RU" sz="900"/>
              <a:t>  первичной бороздки (6) посередине первичной полоски,</a:t>
            </a:r>
          </a:p>
          <a:p>
            <a:pPr eaLnBrk="1" hangingPunct="1">
              <a:lnSpc>
                <a:spcPct val="90000"/>
              </a:lnSpc>
            </a:pPr>
            <a:r>
              <a:rPr lang="ru-RU" altLang="ru-RU" sz="900"/>
              <a:t>  первичного (гензеновского) бугорка (7) - возвышения в переднем отделе первичной полоски,</a:t>
            </a:r>
          </a:p>
          <a:p>
            <a:pPr eaLnBrk="1" hangingPunct="1">
              <a:lnSpc>
                <a:spcPct val="90000"/>
              </a:lnSpc>
            </a:pPr>
            <a:r>
              <a:rPr lang="ru-RU" altLang="ru-RU" sz="900"/>
              <a:t>  первичной ямки (8) в центре первичного бугорка.</a:t>
            </a:r>
          </a:p>
          <a:p>
            <a:pPr eaLnBrk="1" hangingPunct="1">
              <a:lnSpc>
                <a:spcPct val="90000"/>
              </a:lnSpc>
            </a:pPr>
            <a:r>
              <a:rPr lang="ru-RU" altLang="ru-RU" sz="900"/>
              <a:t>б) Кроме того, в переднем участке эпибласта формируется ещё одно утолщение - прехордальная пластинка (11).План простран-</a:t>
            </a:r>
            <a:br>
              <a:rPr lang="ru-RU" altLang="ru-RU" sz="900"/>
            </a:br>
            <a:r>
              <a:rPr lang="ru-RU" altLang="ru-RU" sz="900"/>
              <a:t>ственной ориентацииТаким образом, в данный момент складывается план пространственной ориентации зародыша: </a:t>
            </a:r>
          </a:p>
          <a:p>
            <a:pPr eaLnBrk="1" hangingPunct="1">
              <a:lnSpc>
                <a:spcPct val="90000"/>
              </a:lnSpc>
            </a:pPr>
            <a:r>
              <a:rPr lang="ru-RU" altLang="ru-RU" sz="900"/>
              <a:t>а) положение концов - </a:t>
            </a:r>
          </a:p>
          <a:p>
            <a:pPr eaLnBrk="1" hangingPunct="1">
              <a:lnSpc>
                <a:spcPct val="90000"/>
              </a:lnSpc>
            </a:pPr>
            <a:r>
              <a:rPr lang="ru-RU" altLang="ru-RU" sz="900"/>
              <a:t>  головного, или краниального (в области прехордальной пластинки), </a:t>
            </a:r>
            <a:br>
              <a:rPr lang="ru-RU" altLang="ru-RU" sz="900"/>
            </a:br>
            <a:r>
              <a:rPr lang="ru-RU" altLang="ru-RU" sz="900"/>
              <a:t>  и хвостового, или каудального (у заднего конца первичной полоски);</a:t>
            </a:r>
          </a:p>
          <a:p>
            <a:pPr eaLnBrk="1" hangingPunct="1">
              <a:lnSpc>
                <a:spcPct val="90000"/>
              </a:lnSpc>
            </a:pPr>
            <a:r>
              <a:rPr lang="ru-RU" altLang="ru-RU" sz="900"/>
              <a:t>б) положение срединной (кранио-каудальной) оси,</a:t>
            </a:r>
          </a:p>
          <a:p>
            <a:pPr eaLnBrk="1" hangingPunct="1">
              <a:lnSpc>
                <a:spcPct val="90000"/>
              </a:lnSpc>
            </a:pPr>
            <a:r>
              <a:rPr lang="ru-RU" altLang="ru-RU" sz="900"/>
              <a:t>в) наличие билатеральной симметрии</a:t>
            </a:r>
          </a:p>
          <a:p>
            <a:pPr eaLnBrk="1" hangingPunct="1">
              <a:lnSpc>
                <a:spcPct val="90000"/>
              </a:lnSpc>
            </a:pPr>
            <a:r>
              <a:rPr lang="ru-RU" altLang="ru-RU" sz="900"/>
              <a:t>В результате, зародышевый эпибласт даёт начало 4 листкам - </a:t>
            </a:r>
          </a:p>
          <a:p>
            <a:pPr eaLnBrk="1" hangingPunct="1">
              <a:lnSpc>
                <a:spcPct val="90000"/>
              </a:lnSpc>
            </a:pPr>
            <a:r>
              <a:rPr lang="ru-RU" altLang="ru-RU" sz="900"/>
              <a:t>    зародышевым эктодерме, мезодерме и энтодерме,</a:t>
            </a:r>
          </a:p>
          <a:p>
            <a:pPr eaLnBrk="1" hangingPunct="1">
              <a:lnSpc>
                <a:spcPct val="90000"/>
              </a:lnSpc>
            </a:pPr>
            <a:r>
              <a:rPr lang="ru-RU" altLang="ru-RU" sz="900"/>
              <a:t>  а также внезародышевой мезодерме.</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4225588" y="-11796713"/>
            <a:ext cx="16646526" cy="12485688"/>
          </a:xfrm>
        </p:spPr>
      </p:sp>
      <p:sp>
        <p:nvSpPr>
          <p:cNvPr id="3" name="Заметки 2"/>
          <p:cNvSpPr>
            <a:spLocks noGrp="1"/>
          </p:cNvSpPr>
          <p:nvPr>
            <p:ph type="body" idx="1"/>
          </p:nvPr>
        </p:nvSpPr>
        <p:spPr/>
        <p:txBody>
          <a:bodyPr/>
          <a:lstStyle/>
          <a:p>
            <a:endParaRPr lang="ru-UA" dirty="0"/>
          </a:p>
        </p:txBody>
      </p:sp>
    </p:spTree>
    <p:extLst>
      <p:ext uri="{BB962C8B-B14F-4D97-AF65-F5344CB8AC3E}">
        <p14:creationId xmlns:p14="http://schemas.microsoft.com/office/powerpoint/2010/main" val="3228946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14225588" y="-11796713"/>
            <a:ext cx="16646526" cy="12485688"/>
          </a:xfrm>
        </p:spPr>
      </p:sp>
      <p:sp>
        <p:nvSpPr>
          <p:cNvPr id="93187" name="Rectangle 3"/>
          <p:cNvSpPr>
            <a:spLocks noGrp="1" noChangeArrowheads="1"/>
          </p:cNvSpPr>
          <p:nvPr>
            <p:ph type="body" idx="1"/>
          </p:nvPr>
        </p:nvSpPr>
        <p:spPr>
          <a:noFill/>
          <a:ln/>
        </p:spPr>
        <p:txBody>
          <a:bodyPr/>
          <a:lstStyle/>
          <a:p>
            <a:pPr eaLnBrk="1" hangingPunct="1"/>
            <a:endParaRPr lang="ru-RU" alt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14225588" y="-11796713"/>
            <a:ext cx="16646526" cy="12485688"/>
          </a:xfrm>
        </p:spPr>
      </p:sp>
      <p:sp>
        <p:nvSpPr>
          <p:cNvPr id="94211" name="Rectangle 3"/>
          <p:cNvSpPr>
            <a:spLocks noGrp="1" noChangeArrowheads="1"/>
          </p:cNvSpPr>
          <p:nvPr>
            <p:ph type="body" idx="1"/>
          </p:nvPr>
        </p:nvSpPr>
        <p:spPr>
          <a:noFill/>
          <a:ln/>
        </p:spPr>
        <p:txBody>
          <a:bodyPr/>
          <a:lstStyle/>
          <a:p>
            <a:pPr eaLnBrk="1" hangingPunct="1">
              <a:lnSpc>
                <a:spcPct val="80000"/>
              </a:lnSpc>
            </a:pPr>
            <a:r>
              <a:rPr lang="ru-RU" sz="700" b="1"/>
              <a:t>С 20-х - 21-х суток</a:t>
            </a:r>
            <a:r>
              <a:rPr lang="ru-RU" sz="700"/>
              <a:t> начинает обособляться тело зародыша. - а) Зародышевый щиток как бы приподнимается над желточным мешком (1) и сворачивается,</a:t>
            </a:r>
          </a:p>
          <a:p>
            <a:pPr eaLnBrk="1" hangingPunct="1">
              <a:lnSpc>
                <a:spcPct val="80000"/>
              </a:lnSpc>
            </a:pPr>
            <a:r>
              <a:rPr lang="ru-RU" sz="700"/>
              <a:t>  отделяясь от него туловищной складкой.</a:t>
            </a:r>
          </a:p>
          <a:p>
            <a:pPr eaLnBrk="1" hangingPunct="1">
              <a:lnSpc>
                <a:spcPct val="80000"/>
              </a:lnSpc>
            </a:pPr>
            <a:r>
              <a:rPr lang="ru-RU" sz="700"/>
              <a:t>б) При этом зародышевая энтодерма замыкается в кишечную трубку, </a:t>
            </a:r>
          </a:p>
          <a:p>
            <a:pPr eaLnBrk="1" hangingPunct="1">
              <a:lnSpc>
                <a:spcPct val="80000"/>
              </a:lnSpc>
            </a:pPr>
            <a:r>
              <a:rPr lang="ru-RU" sz="700"/>
              <a:t>  которая, однако, в среднем отделе ещё имеет сообщение с желточным мешком.Продольное сгибаниеа) Кроме латерального сгибания, происходит ещё и продольное сгибание зародыша, так что </a:t>
            </a:r>
          </a:p>
          <a:p>
            <a:pPr eaLnBrk="1" hangingPunct="1">
              <a:lnSpc>
                <a:spcPct val="80000"/>
              </a:lnSpc>
            </a:pPr>
            <a:r>
              <a:rPr lang="ru-RU" sz="700"/>
              <a:t>  его передний и (в меньшей степени) задний отделы сгибаются в сторону желточного мешка.</a:t>
            </a:r>
          </a:p>
          <a:p>
            <a:pPr eaLnBrk="1" hangingPunct="1">
              <a:lnSpc>
                <a:spcPct val="80000"/>
              </a:lnSpc>
            </a:pPr>
            <a:r>
              <a:rPr lang="ru-RU" sz="700"/>
              <a:t>б) В результате, прехордальная пластинка перемещается с дорсальной поверхности на вентральную.</a:t>
            </a:r>
          </a:p>
          <a:p>
            <a:pPr eaLnBrk="1" hangingPunct="1">
              <a:lnSpc>
                <a:spcPct val="80000"/>
              </a:lnSpc>
            </a:pPr>
            <a:r>
              <a:rPr lang="ru-RU" sz="700"/>
              <a:t>в) Именно здесь, при последующем разрыве этой пластинки, оказывается ротовое отверстие эмбриона.</a:t>
            </a:r>
          </a:p>
          <a:p>
            <a:pPr eaLnBrk="1" hangingPunct="1">
              <a:lnSpc>
                <a:spcPct val="80000"/>
              </a:lnSpc>
            </a:pPr>
            <a:r>
              <a:rPr lang="ru-RU" sz="700"/>
              <a:t>В течение </a:t>
            </a:r>
            <a:r>
              <a:rPr lang="ru-RU" sz="700" b="1"/>
              <a:t>конца 3-й и всей 4-й недель (18-28 сутки) </a:t>
            </a:r>
            <a:r>
              <a:rPr lang="ru-RU" sz="700"/>
              <a:t>  из трёх зародышевых листков формируется </a:t>
            </a:r>
            <a:r>
              <a:rPr lang="ru-RU" sz="700" b="1"/>
              <a:t>комплекс осевых зачатков</a:t>
            </a:r>
            <a:r>
              <a:rPr lang="ru-RU" sz="700"/>
              <a:t> (п. 6.2).</a:t>
            </a:r>
          </a:p>
          <a:p>
            <a:pPr eaLnBrk="1" hangingPunct="1">
              <a:lnSpc>
                <a:spcPct val="80000"/>
              </a:lnSpc>
            </a:pPr>
            <a:r>
              <a:rPr lang="ru-RU" sz="700"/>
              <a:t>2. В свою очередь, затем из большинства этих зачатков развиваются ткани, органы и системы.</a:t>
            </a:r>
          </a:p>
          <a:p>
            <a:pPr eaLnBrk="1" hangingPunct="1">
              <a:lnSpc>
                <a:spcPct val="80000"/>
              </a:lnSpc>
            </a:pPr>
            <a:r>
              <a:rPr lang="ru-RU" sz="700"/>
              <a:t>Хорда образуется практически одновременно с самой мезодермой - </a:t>
            </a:r>
            <a:r>
              <a:rPr lang="ru-RU" sz="700" b="1"/>
              <a:t>в конце 3-й недели</a:t>
            </a:r>
            <a:r>
              <a:rPr lang="ru-RU" sz="700"/>
              <a:t> развития. </a:t>
            </a:r>
          </a:p>
          <a:p>
            <a:pPr eaLnBrk="1" hangingPunct="1">
              <a:lnSpc>
                <a:spcPct val="80000"/>
              </a:lnSpc>
            </a:pPr>
            <a:r>
              <a:rPr lang="ru-RU" sz="700"/>
              <a:t>  Вначале часть клеток эпибласта, мигрирующих через первичную ямку (2),</a:t>
            </a:r>
            <a:br>
              <a:rPr lang="ru-RU" sz="700"/>
            </a:br>
            <a:r>
              <a:rPr lang="ru-RU" sz="700"/>
              <a:t>формирует отросток - </a:t>
            </a:r>
            <a:r>
              <a:rPr lang="ru-RU" sz="700" b="1"/>
              <a:t>нотохорд</a:t>
            </a:r>
            <a:r>
              <a:rPr lang="ru-RU" sz="700"/>
              <a:t> (4).</a:t>
            </a:r>
          </a:p>
          <a:p>
            <a:pPr eaLnBrk="1" hangingPunct="1">
              <a:lnSpc>
                <a:spcPct val="80000"/>
              </a:lnSpc>
            </a:pPr>
            <a:r>
              <a:rPr lang="ru-RU" sz="700"/>
              <a:t>  Последний растёт по оси зародыша (между крыльями мезодермы (5)) вперёд -</a:t>
            </a:r>
          </a:p>
          <a:p>
            <a:pPr eaLnBrk="1" hangingPunct="1">
              <a:lnSpc>
                <a:spcPct val="80000"/>
              </a:lnSpc>
            </a:pPr>
            <a:r>
              <a:rPr lang="ru-RU" sz="700"/>
              <a:t>пока не достигает прехордальной пластинки (3).  </a:t>
            </a:r>
          </a:p>
          <a:p>
            <a:pPr eaLnBrk="1" hangingPunct="1">
              <a:lnSpc>
                <a:spcPct val="80000"/>
              </a:lnSpc>
            </a:pPr>
            <a:r>
              <a:rPr lang="ru-RU" sz="700">
                <a:hlinkClick r:id="rId3"/>
              </a:rPr>
              <a:t>Полный размер</a:t>
            </a:r>
            <a:endParaRPr lang="ru-RU" sz="700"/>
          </a:p>
          <a:p>
            <a:pPr eaLnBrk="1" hangingPunct="1">
              <a:lnSpc>
                <a:spcPct val="80000"/>
              </a:lnSpc>
            </a:pPr>
            <a:r>
              <a:rPr lang="ru-RU" sz="700"/>
              <a:t>2. В итоге, образуется непарная осевая структура (хорда), вокруг которой впоследствии формируется позвоночный столб. </a:t>
            </a:r>
          </a:p>
          <a:p>
            <a:pPr eaLnBrk="1" hangingPunct="1">
              <a:lnSpc>
                <a:spcPct val="80000"/>
              </a:lnSpc>
            </a:pPr>
            <a:r>
              <a:rPr lang="ru-RU" sz="700"/>
              <a:t>3. Во взрослом организме хорда сохраняется в виде пульпозных ядер межпозвонковых дисков.</a:t>
            </a:r>
          </a:p>
          <a:p>
            <a:pPr eaLnBrk="1" hangingPunct="1">
              <a:lnSpc>
                <a:spcPct val="80000"/>
              </a:lnSpc>
            </a:pPr>
            <a:r>
              <a:rPr lang="ru-RU" sz="700"/>
              <a:t>Сомиты - плотные сегменты, лежащие по сторонам от хорды. 2. а) Появляются не все 44 пары одновременно, а последовательно - спереди назад: в частности,</a:t>
            </a:r>
          </a:p>
          <a:p>
            <a:pPr eaLnBrk="1" hangingPunct="1">
              <a:lnSpc>
                <a:spcPct val="80000"/>
              </a:lnSpc>
            </a:pPr>
            <a:r>
              <a:rPr lang="ru-RU" sz="700"/>
              <a:t>  на 22-е сутки имеется только 7 пар,</a:t>
            </a:r>
            <a:br>
              <a:rPr lang="ru-RU" sz="700"/>
            </a:br>
            <a:r>
              <a:rPr lang="ru-RU" sz="700"/>
              <a:t>  на 30-е сутки - 30 пар,</a:t>
            </a:r>
            <a:br>
              <a:rPr lang="ru-RU" sz="700"/>
            </a:br>
            <a:r>
              <a:rPr lang="ru-RU" sz="700"/>
              <a:t>  на 35-е сутки - все 44 пары.</a:t>
            </a:r>
          </a:p>
          <a:p>
            <a:pPr eaLnBrk="1" hangingPunct="1">
              <a:lnSpc>
                <a:spcPct val="80000"/>
              </a:lnSpc>
            </a:pPr>
            <a:r>
              <a:rPr lang="ru-RU" sz="700"/>
              <a:t>б) Таким образом, сегментация на сомиты затягивается до конца 5-й недели.в) На стадии 30 пар (4-я неделя) уже заметно подразделение сомитов на 3 части - </a:t>
            </a:r>
          </a:p>
          <a:p>
            <a:pPr eaLnBrk="1" hangingPunct="1">
              <a:lnSpc>
                <a:spcPct val="80000"/>
              </a:lnSpc>
            </a:pPr>
            <a:r>
              <a:rPr lang="ru-RU" sz="700"/>
              <a:t>    дерматом (2.А), миотом (2.Б) и склеротом (2.В).</a:t>
            </a:r>
          </a:p>
          <a:p>
            <a:pPr eaLnBrk="1" hangingPunct="1">
              <a:lnSpc>
                <a:spcPct val="80000"/>
              </a:lnSpc>
            </a:pPr>
            <a:r>
              <a:rPr lang="ru-RU" sz="700"/>
              <a:t>г) Клетки склеротомов окружают хорду (1), давая начало формированию позвоночника. </a:t>
            </a:r>
          </a:p>
          <a:p>
            <a:pPr eaLnBrk="1" hangingPunct="1">
              <a:lnSpc>
                <a:spcPct val="80000"/>
              </a:lnSpc>
            </a:pPr>
            <a:r>
              <a:rPr lang="ru-RU" sz="700" b="1"/>
              <a:t>IV. Мезенхима</a:t>
            </a:r>
            <a:endParaRPr lang="ru-RU" sz="700"/>
          </a:p>
          <a:p>
            <a:pPr eaLnBrk="1" hangingPunct="1">
              <a:lnSpc>
                <a:spcPct val="80000"/>
              </a:lnSpc>
            </a:pPr>
            <a:r>
              <a:rPr lang="ru-RU" sz="700"/>
              <a:t>1. </a:t>
            </a:r>
            <a:r>
              <a:rPr lang="ru-RU" sz="700" b="1"/>
              <a:t>Из склеротомов и дерматомов</a:t>
            </a:r>
            <a:r>
              <a:rPr lang="ru-RU" sz="700"/>
              <a:t> выселяются подвижные отростчатые клетки, составляющие мезенхиму (5). </a:t>
            </a:r>
          </a:p>
          <a:p>
            <a:pPr eaLnBrk="1" hangingPunct="1">
              <a:lnSpc>
                <a:spcPct val="80000"/>
              </a:lnSpc>
            </a:pPr>
            <a:r>
              <a:rPr lang="ru-RU" sz="700"/>
              <a:t>(Возможно, в её формировании принимают участие также энтодерма и эктодерма).</a:t>
            </a:r>
          </a:p>
          <a:p>
            <a:pPr eaLnBrk="1" hangingPunct="1">
              <a:lnSpc>
                <a:spcPct val="80000"/>
              </a:lnSpc>
            </a:pPr>
            <a:r>
              <a:rPr lang="ru-RU" sz="700"/>
              <a:t>2. Мезенхима - источник образования </a:t>
            </a:r>
          </a:p>
          <a:p>
            <a:pPr eaLnBrk="1" hangingPunct="1">
              <a:lnSpc>
                <a:spcPct val="80000"/>
              </a:lnSpc>
            </a:pPr>
            <a:r>
              <a:rPr lang="ru-RU" sz="700"/>
              <a:t>  тканей внутренней среды организма -</a:t>
            </a:r>
          </a:p>
          <a:p>
            <a:pPr eaLnBrk="1" hangingPunct="1">
              <a:lnSpc>
                <a:spcPct val="80000"/>
              </a:lnSpc>
            </a:pPr>
            <a:r>
              <a:rPr lang="ru-RU" sz="700"/>
              <a:t>  всех видов соединительной ткани, </a:t>
            </a:r>
            <a:br>
              <a:rPr lang="ru-RU" sz="700"/>
            </a:br>
            <a:r>
              <a:rPr lang="ru-RU" sz="700"/>
              <a:t>  кроветворной ткани и самой крови,</a:t>
            </a:r>
          </a:p>
          <a:p>
            <a:pPr eaLnBrk="1" hangingPunct="1">
              <a:lnSpc>
                <a:spcPct val="80000"/>
              </a:lnSpc>
            </a:pPr>
            <a:r>
              <a:rPr lang="ru-RU" sz="700"/>
              <a:t>  микроглии,</a:t>
            </a:r>
            <a:br>
              <a:rPr lang="ru-RU" sz="700"/>
            </a:br>
            <a:r>
              <a:rPr lang="ru-RU" sz="700"/>
              <a:t>  гладкомышечной ткани,</a:t>
            </a:r>
            <a:br>
              <a:rPr lang="ru-RU" sz="700"/>
            </a:br>
            <a:r>
              <a:rPr lang="ru-RU" sz="700"/>
              <a:t>  сосудов (5.А).</a:t>
            </a:r>
          </a:p>
          <a:p>
            <a:pPr eaLnBrk="1" hangingPunct="1">
              <a:lnSpc>
                <a:spcPct val="80000"/>
              </a:lnSpc>
            </a:pPr>
            <a:r>
              <a:rPr lang="ru-RU" sz="700"/>
              <a:t>3. При этом, видимо, сохраняется определённая специализация клеток, зависящая от их происхождения - из склеротомов или дерматомов:</a:t>
            </a:r>
          </a:p>
          <a:p>
            <a:pPr eaLnBrk="1" hangingPunct="1">
              <a:lnSpc>
                <a:spcPct val="80000"/>
              </a:lnSpc>
            </a:pPr>
            <a:r>
              <a:rPr lang="ru-RU" sz="700"/>
              <a:t>  хрящи и кости образуются из мезенхимных клеток склеротомной природы,</a:t>
            </a:r>
          </a:p>
          <a:p>
            <a:pPr eaLnBrk="1" hangingPunct="1">
              <a:lnSpc>
                <a:spcPct val="80000"/>
              </a:lnSpc>
            </a:pPr>
            <a:r>
              <a:rPr lang="ru-RU" sz="700"/>
              <a:t>  а соединительная ткань дермы кожи - из мезенхимы дерматомного происхождения</a:t>
            </a:r>
          </a:p>
          <a:p>
            <a:pPr eaLnBrk="1" hangingPunct="1">
              <a:lnSpc>
                <a:spcPct val="80000"/>
              </a:lnSpc>
            </a:pPr>
            <a:r>
              <a:rPr lang="ru-RU" sz="700"/>
              <a:t>В зародыше с комплексом осевых зачатков постепенно начинается первичное формирование всех основных систем организма. 2. Во временном отношении обратим внимание на 2 обстоятельства. -</a:t>
            </a:r>
          </a:p>
          <a:p>
            <a:pPr eaLnBrk="1" hangingPunct="1">
              <a:lnSpc>
                <a:spcPct val="80000"/>
              </a:lnSpc>
            </a:pPr>
            <a:r>
              <a:rPr lang="ru-RU" sz="700"/>
              <a:t>  Различные системы развиваются не одновременно.</a:t>
            </a:r>
          </a:p>
          <a:p>
            <a:pPr eaLnBrk="1" hangingPunct="1">
              <a:lnSpc>
                <a:spcPct val="80000"/>
              </a:lnSpc>
            </a:pPr>
            <a:r>
              <a:rPr lang="ru-RU" sz="700"/>
              <a:t>  При этом развитие некоторых систем начинается параллельно с формированием комплекса осевых зачатков.</a:t>
            </a:r>
          </a:p>
          <a:p>
            <a:pPr eaLnBrk="1" hangingPunct="1">
              <a:lnSpc>
                <a:spcPct val="80000"/>
              </a:lnSpc>
            </a:pPr>
            <a:r>
              <a:rPr lang="ru-RU" sz="700"/>
              <a:t>Например, сердечно-сосудистая система начинает образовываться с 3-й недели,</a:t>
            </a:r>
            <a:br>
              <a:rPr lang="ru-RU" sz="700"/>
            </a:br>
            <a:r>
              <a:rPr lang="ru-RU" sz="700"/>
              <a:t>и на 4-й неделе формирующееся сердце начинает уже биться.</a:t>
            </a:r>
          </a:p>
          <a:p>
            <a:pPr eaLnBrk="1" hangingPunct="1">
              <a:lnSpc>
                <a:spcPct val="80000"/>
              </a:lnSpc>
            </a:pPr>
            <a:r>
              <a:rPr lang="ru-RU" sz="700"/>
              <a:t>3. Параллельно идут также </a:t>
            </a:r>
          </a:p>
          <a:p>
            <a:pPr eaLnBrk="1" hangingPunct="1">
              <a:lnSpc>
                <a:spcPct val="80000"/>
              </a:lnSpc>
            </a:pPr>
            <a:r>
              <a:rPr lang="ru-RU" sz="700"/>
              <a:t>  перестройка внезародышевых органов и</a:t>
            </a:r>
            <a:br>
              <a:rPr lang="ru-RU" sz="700"/>
            </a:br>
            <a:r>
              <a:rPr lang="ru-RU" sz="700"/>
              <a:t>  образование плаценты.</a:t>
            </a:r>
          </a:p>
          <a:p>
            <a:pPr eaLnBrk="1" hangingPunct="1">
              <a:lnSpc>
                <a:spcPct val="80000"/>
              </a:lnSpc>
            </a:pPr>
            <a:r>
              <a:rPr lang="ru-RU" sz="700"/>
              <a:t>В результате всех этих преобразований зародыш к концу 8-й недели приобретает явный человеческий вид.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1214048" y="915079"/>
            <a:ext cx="4429905" cy="3133534"/>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74755" name="Rectangle 3"/>
          <p:cNvSpPr>
            <a:spLocks noGrp="1" noChangeArrowheads="1"/>
          </p:cNvSpPr>
          <p:nvPr>
            <p:ph type="body"/>
          </p:nvPr>
        </p:nvSpPr>
        <p:spPr>
          <a:xfrm>
            <a:off x="1045550" y="4352734"/>
            <a:ext cx="4766900" cy="3474313"/>
          </a:xfrm>
          <a:noFill/>
          <a:ln/>
        </p:spPr>
        <p:txBody>
          <a:bodyPr wrap="none" anchor="ctr"/>
          <a:lstStyle/>
          <a:p>
            <a:pPr eaLnBrk="1" hangingPunct="1"/>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4225588" y="-11796713"/>
            <a:ext cx="16646526" cy="12485688"/>
          </a:xfrm>
        </p:spPr>
      </p:sp>
      <p:sp>
        <p:nvSpPr>
          <p:cNvPr id="95235" name="Rectangle 3"/>
          <p:cNvSpPr>
            <a:spLocks noGrp="1" noChangeArrowheads="1"/>
          </p:cNvSpPr>
          <p:nvPr>
            <p:ph type="body" idx="1"/>
          </p:nvPr>
        </p:nvSpPr>
        <p:spPr>
          <a:noFill/>
          <a:ln/>
        </p:spPr>
        <p:txBody>
          <a:bodyPr/>
          <a:lstStyle/>
          <a:p>
            <a:pPr eaLnBrk="1" hangingPunct="1">
              <a:lnSpc>
                <a:spcPct val="90000"/>
              </a:lnSpc>
            </a:pPr>
            <a:r>
              <a:rPr lang="ru-RU"/>
              <a:t>It contains less than two percent solids, consisting of urea and other extractives, inorganic salts, a small amount of </a:t>
            </a:r>
            <a:r>
              <a:rPr lang="ru-RU">
                <a:hlinkClick r:id="rId3" tooltip="Protein"/>
              </a:rPr>
              <a:t>protein</a:t>
            </a:r>
            <a:r>
              <a:rPr lang="ru-RU"/>
              <a:t>, and frequently a trace of </a:t>
            </a:r>
            <a:r>
              <a:rPr lang="ru-RU">
                <a:hlinkClick r:id="rId4" tooltip="Sugar"/>
              </a:rPr>
              <a:t>sugar</a:t>
            </a:r>
            <a:r>
              <a:rPr lang="ru-RU"/>
              <a:t>. That some of the liquor amnii is swallowed by the fetus is proved by the fact that epidermal debris and hairs have been found among the contents of the fetal alimentary canal. </a:t>
            </a:r>
            <a:endParaRPr lang="en-US"/>
          </a:p>
          <a:p>
            <a:pPr eaLnBrk="1" hangingPunct="1">
              <a:lnSpc>
                <a:spcPct val="90000"/>
              </a:lnSpc>
            </a:pPr>
            <a:r>
              <a:rPr lang="ru-RU"/>
              <a:t>In </a:t>
            </a:r>
            <a:r>
              <a:rPr lang="ru-RU">
                <a:hlinkClick r:id="rId5" tooltip="Placental"/>
              </a:rPr>
              <a:t>placental</a:t>
            </a:r>
            <a:r>
              <a:rPr lang="ru-RU"/>
              <a:t> mammals, the allantois is part of and forms an axis for the development of the </a:t>
            </a:r>
            <a:r>
              <a:rPr lang="ru-RU">
                <a:hlinkClick r:id="rId6" tooltip="Umbilical cord"/>
              </a:rPr>
              <a:t>umbilical cord</a:t>
            </a:r>
            <a:r>
              <a:rPr lang="ru-RU"/>
              <a:t>.</a:t>
            </a:r>
          </a:p>
          <a:p>
            <a:pPr eaLnBrk="1" hangingPunct="1">
              <a:lnSpc>
                <a:spcPct val="90000"/>
              </a:lnSpc>
            </a:pPr>
            <a:r>
              <a:rPr lang="ru-RU"/>
              <a:t>The </a:t>
            </a:r>
            <a:r>
              <a:rPr lang="ru-RU">
                <a:hlinkClick r:id="rId7" tooltip="Mouse"/>
              </a:rPr>
              <a:t>mouse</a:t>
            </a:r>
            <a:r>
              <a:rPr lang="ru-RU"/>
              <a:t> allantois consists of </a:t>
            </a:r>
            <a:r>
              <a:rPr lang="ru-RU">
                <a:hlinkClick r:id="rId8" tooltip="Mesoderm"/>
              </a:rPr>
              <a:t>mesodermal</a:t>
            </a:r>
            <a:r>
              <a:rPr lang="ru-RU"/>
              <a:t> tissue, which undergoes vasculogenesis to form the mature umbilical artery and vein.</a:t>
            </a:r>
            <a:r>
              <a:rPr lang="ru-RU">
                <a:hlinkClick r:id="" action="ppaction://noaction"/>
              </a:rPr>
              <a:t>[1]</a:t>
            </a:r>
            <a:endParaRPr lang="ru-RU"/>
          </a:p>
          <a:p>
            <a:pPr eaLnBrk="1" hangingPunct="1">
              <a:lnSpc>
                <a:spcPct val="90000"/>
              </a:lnSpc>
            </a:pPr>
            <a:r>
              <a:rPr lang="ru-RU"/>
              <a:t>The </a:t>
            </a:r>
            <a:r>
              <a:rPr lang="ru-RU">
                <a:hlinkClick r:id="rId9" tooltip="Human"/>
              </a:rPr>
              <a:t>human</a:t>
            </a:r>
            <a:r>
              <a:rPr lang="ru-RU"/>
              <a:t> allantois is an </a:t>
            </a:r>
            <a:r>
              <a:rPr lang="ru-RU">
                <a:hlinkClick r:id="rId10" tooltip="Endoderm"/>
              </a:rPr>
              <a:t>endodermal</a:t>
            </a:r>
            <a:r>
              <a:rPr lang="ru-RU"/>
              <a:t> evagination of the developing </a:t>
            </a:r>
            <a:r>
              <a:rPr lang="ru-RU">
                <a:hlinkClick r:id="rId11" tooltip="Hindgut"/>
              </a:rPr>
              <a:t>hindgut</a:t>
            </a:r>
            <a:r>
              <a:rPr lang="ru-RU"/>
              <a:t> which becomes surrounded by the </a:t>
            </a:r>
            <a:r>
              <a:rPr lang="ru-RU">
                <a:hlinkClick r:id="rId12" tooltip="Mesodermal"/>
              </a:rPr>
              <a:t>mesodermal</a:t>
            </a:r>
            <a:r>
              <a:rPr lang="ru-RU"/>
              <a:t> connecting stalk. The connecting stalk forms the umbilical vasculature. These endodermal and mesodermal tissues together form the human umbilical cord. The allantois later definitively becomes the </a:t>
            </a:r>
            <a:r>
              <a:rPr lang="ru-RU">
                <a:hlinkClick r:id="rId13" tooltip="Urachus"/>
              </a:rPr>
              <a:t>urachus</a:t>
            </a:r>
            <a:r>
              <a:rPr lang="ru-RU"/>
              <a:t>, which removes nitrogenous waste from the fetal bladder</a:t>
            </a:r>
            <a:r>
              <a:rPr lang="ru-RU">
                <a:hlinkClick r:id="" action="ppaction://noaction"/>
              </a:rPr>
              <a:t>[2]</a:t>
            </a:r>
            <a:r>
              <a:rPr lang="ru-RU"/>
              <a:t>.</a:t>
            </a:r>
          </a:p>
          <a:p>
            <a:pPr eaLnBrk="1" hangingPunct="1">
              <a:lnSpc>
                <a:spcPct val="90000"/>
              </a:lnSpc>
            </a:pPr>
            <a:r>
              <a:rPr lang="ru-RU"/>
              <a:t>In </a:t>
            </a:r>
            <a:r>
              <a:rPr lang="ru-RU">
                <a:hlinkClick r:id="rId5" tooltip="Placental"/>
              </a:rPr>
              <a:t>placental</a:t>
            </a:r>
            <a:r>
              <a:rPr lang="ru-RU"/>
              <a:t> mammals, the allantois is part of and forms an axis for the development of the </a:t>
            </a:r>
            <a:r>
              <a:rPr lang="ru-RU">
                <a:hlinkClick r:id="rId6" tooltip="Umbilical cord"/>
              </a:rPr>
              <a:t>umbilical cord</a:t>
            </a:r>
            <a:r>
              <a:rPr lang="ru-RU"/>
              <a:t>.</a:t>
            </a:r>
          </a:p>
          <a:p>
            <a:pPr eaLnBrk="1" hangingPunct="1">
              <a:lnSpc>
                <a:spcPct val="90000"/>
              </a:lnSpc>
            </a:pPr>
            <a:r>
              <a:rPr lang="ru-RU"/>
              <a:t>The </a:t>
            </a:r>
            <a:r>
              <a:rPr lang="ru-RU">
                <a:hlinkClick r:id="rId7" tooltip="Mouse"/>
              </a:rPr>
              <a:t>mouse</a:t>
            </a:r>
            <a:r>
              <a:rPr lang="ru-RU"/>
              <a:t> allantois consists of </a:t>
            </a:r>
            <a:r>
              <a:rPr lang="ru-RU">
                <a:hlinkClick r:id="rId8" tooltip="Mesoderm"/>
              </a:rPr>
              <a:t>mesodermal</a:t>
            </a:r>
            <a:r>
              <a:rPr lang="ru-RU"/>
              <a:t> tissue, which undergoes vasculogenesis to form the mature umbilical artery and vein.</a:t>
            </a:r>
            <a:r>
              <a:rPr lang="ru-RU">
                <a:hlinkClick r:id="" action="ppaction://noaction"/>
              </a:rPr>
              <a:t>[1]</a:t>
            </a:r>
            <a:endParaRPr lang="ru-RU"/>
          </a:p>
          <a:p>
            <a:pPr eaLnBrk="1" hangingPunct="1">
              <a:lnSpc>
                <a:spcPct val="90000"/>
              </a:lnSpc>
            </a:pPr>
            <a:r>
              <a:rPr lang="ru-RU"/>
              <a:t>The </a:t>
            </a:r>
            <a:r>
              <a:rPr lang="ru-RU">
                <a:hlinkClick r:id="rId9" tooltip="Human"/>
              </a:rPr>
              <a:t>human</a:t>
            </a:r>
            <a:r>
              <a:rPr lang="ru-RU"/>
              <a:t> allantois is an </a:t>
            </a:r>
            <a:r>
              <a:rPr lang="ru-RU">
                <a:hlinkClick r:id="rId10" tooltip="Endoderm"/>
              </a:rPr>
              <a:t>endodermal</a:t>
            </a:r>
            <a:r>
              <a:rPr lang="ru-RU"/>
              <a:t> evagination of the developing </a:t>
            </a:r>
            <a:r>
              <a:rPr lang="ru-RU">
                <a:hlinkClick r:id="rId11" tooltip="Hindgut"/>
              </a:rPr>
              <a:t>hindgut</a:t>
            </a:r>
            <a:r>
              <a:rPr lang="ru-RU"/>
              <a:t> which becomes surrounded by the </a:t>
            </a:r>
            <a:r>
              <a:rPr lang="ru-RU">
                <a:hlinkClick r:id="rId12" tooltip="Mesodermal"/>
              </a:rPr>
              <a:t>mesodermal</a:t>
            </a:r>
            <a:r>
              <a:rPr lang="ru-RU"/>
              <a:t> connecting stalk. The connecting stalk forms the umbilical vasculature. These endodermal and mesodermal tissues together form the human umbilical cord. The allantois later definitively becomes the </a:t>
            </a:r>
            <a:r>
              <a:rPr lang="ru-RU">
                <a:hlinkClick r:id="rId13" tooltip="Urachus"/>
              </a:rPr>
              <a:t>urachus</a:t>
            </a:r>
            <a:r>
              <a:rPr lang="ru-RU"/>
              <a:t>, which removes nitrogenous waste from the fetal bladder</a:t>
            </a:r>
            <a:r>
              <a:rPr lang="ru-RU">
                <a:hlinkClick r:id="" action="ppaction://noaction"/>
              </a:rPr>
              <a:t>[2]</a:t>
            </a:r>
            <a:r>
              <a:rPr lang="ru-RU"/>
              <a:t>.</a:t>
            </a:r>
          </a:p>
          <a:p>
            <a:pPr eaLnBrk="1" hangingPunct="1">
              <a:lnSpc>
                <a:spcPct val="90000"/>
              </a:lnSpc>
            </a:pPr>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685213"/>
            <a:ext cx="2971800" cy="457200"/>
          </a:xfrm>
          <a:prstGeom prst="rect">
            <a:avLst/>
          </a:prstGeom>
          <a:noFill/>
        </p:spPr>
        <p:txBody>
          <a:bodyPr/>
          <a:lstStyle/>
          <a:p>
            <a:fld id="{A24523CC-E425-49ED-B57F-7C795210EC7A}" type="slidenum">
              <a:rPr lang="ru-RU" altLang="ru-RU" smtClean="0">
                <a:latin typeface="Arial" pitchFamily="34" charset="0"/>
                <a:cs typeface="Arial" pitchFamily="34" charset="0"/>
              </a:rPr>
              <a:pPr/>
              <a:t>52</a:t>
            </a:fld>
            <a:endParaRPr lang="ru-RU" altLang="ru-RU">
              <a:latin typeface="Arial" pitchFamily="34" charset="0"/>
              <a:cs typeface="Arial" pitchFamily="34" charset="0"/>
            </a:endParaRPr>
          </a:p>
        </p:txBody>
      </p:sp>
      <p:sp>
        <p:nvSpPr>
          <p:cNvPr id="65539" name="Rectangle 2"/>
          <p:cNvSpPr>
            <a:spLocks noGrp="1" noRot="1" noChangeAspect="1" noChangeArrowheads="1" noTextEdit="1"/>
          </p:cNvSpPr>
          <p:nvPr>
            <p:ph type="sldImg"/>
          </p:nvPr>
        </p:nvSpPr>
        <p:spPr>
          <a:xfrm>
            <a:off x="-14225588" y="-11796713"/>
            <a:ext cx="16646526" cy="12485688"/>
          </a:xfrm>
          <a:ln/>
        </p:spPr>
      </p:sp>
      <p:sp>
        <p:nvSpPr>
          <p:cNvPr id="65540" name="Rectangle 3"/>
          <p:cNvSpPr>
            <a:spLocks noGrp="1" noChangeArrowheads="1"/>
          </p:cNvSpPr>
          <p:nvPr>
            <p:ph type="body" idx="1"/>
          </p:nvPr>
        </p:nvSpPr>
        <p:spPr>
          <a:noFill/>
          <a:ln/>
        </p:spPr>
        <p:txBody>
          <a:bodyPr/>
          <a:lstStyle/>
          <a:p>
            <a:pPr eaLnBrk="1" hangingPunct="1"/>
            <a:r>
              <a:rPr lang="ru-RU" altLang="ru-RU">
                <a:latin typeface="Arial" pitchFamily="34" charset="0"/>
                <a:cs typeface="Arial" pitchFamily="34" charset="0"/>
              </a:rPr>
              <a:t> Биологический возраст – совокупность анатомических и физиологических особеннотей организма, которые отвечают определенным возрастным нормам для данной популяции</a:t>
            </a:r>
          </a:p>
          <a:p>
            <a:pPr eaLnBrk="1" hangingPunct="1"/>
            <a:r>
              <a:rPr lang="ru-RU" altLang="ru-RU">
                <a:latin typeface="Arial" pitchFamily="34" charset="0"/>
                <a:cs typeface="Arial" pitchFamily="34" charset="0"/>
              </a:rPr>
              <a:t>Отстававние – ретардация Опережение - акселер</a:t>
            </a:r>
            <a:r>
              <a:rPr lang="uk-UA" altLang="ru-RU">
                <a:latin typeface="Arial" pitchFamily="34" charset="0"/>
                <a:cs typeface="Arial" pitchFamily="34" charset="0"/>
              </a:rPr>
              <a:t>а</a:t>
            </a:r>
            <a:r>
              <a:rPr lang="ru-RU" altLang="ru-RU">
                <a:latin typeface="Arial" pitchFamily="34" charset="0"/>
                <a:cs typeface="Arial" pitchFamily="34" charset="0"/>
              </a:rPr>
              <a:t>ция</a:t>
            </a:r>
          </a:p>
        </p:txBody>
      </p:sp>
    </p:spTree>
    <p:extLst>
      <p:ext uri="{BB962C8B-B14F-4D97-AF65-F5344CB8AC3E}">
        <p14:creationId xmlns:p14="http://schemas.microsoft.com/office/powerpoint/2010/main" val="4679422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xfrm>
            <a:off x="3884613" y="8685213"/>
            <a:ext cx="2971800" cy="457200"/>
          </a:xfrm>
          <a:prstGeom prst="rect">
            <a:avLst/>
          </a:prstGeom>
          <a:noFill/>
        </p:spPr>
        <p:txBody>
          <a:bodyPr/>
          <a:lstStyle/>
          <a:p>
            <a:fld id="{50ABADAB-A80F-462E-BE29-50A0D5B4168D}" type="slidenum">
              <a:rPr lang="ru-RU" altLang="ru-RU" smtClean="0"/>
              <a:pPr/>
              <a:t>54</a:t>
            </a:fld>
            <a:endParaRPr lang="ru-RU" altLang="ru-RU"/>
          </a:p>
        </p:txBody>
      </p:sp>
      <p:sp>
        <p:nvSpPr>
          <p:cNvPr id="66563" name="Rectangle 2"/>
          <p:cNvSpPr>
            <a:spLocks noGrp="1" noRot="1" noChangeAspect="1" noChangeArrowheads="1" noTextEdit="1"/>
          </p:cNvSpPr>
          <p:nvPr>
            <p:ph type="sldImg"/>
          </p:nvPr>
        </p:nvSpPr>
        <p:spPr>
          <a:xfrm>
            <a:off x="-14225588" y="-11796713"/>
            <a:ext cx="16646526" cy="12485688"/>
          </a:xfrm>
          <a:ln/>
        </p:spPr>
      </p:sp>
      <p:sp>
        <p:nvSpPr>
          <p:cNvPr id="66564" name="Rectangle 3"/>
          <p:cNvSpPr>
            <a:spLocks noGrp="1" noChangeArrowheads="1"/>
          </p:cNvSpPr>
          <p:nvPr>
            <p:ph type="body" idx="1"/>
          </p:nvPr>
        </p:nvSpPr>
        <p:spPr>
          <a:noFill/>
          <a:ln/>
        </p:spPr>
        <p:txBody>
          <a:bodyPr/>
          <a:lstStyle/>
          <a:p>
            <a:pPr eaLnBrk="1" hangingPunct="1"/>
            <a:r>
              <a:rPr lang="ru-RU" altLang="ru-RU"/>
              <a:t> Биологический возраст – совокуаность анатомических и физиологических особеннотей организма, которые отвечают определенным возрастным нормам для данной популяции</a:t>
            </a:r>
          </a:p>
          <a:p>
            <a:pPr eaLnBrk="1" hangingPunct="1"/>
            <a:r>
              <a:rPr lang="ru-RU" altLang="ru-RU"/>
              <a:t>Отстававние – ретардация Опережение - акселер</a:t>
            </a:r>
            <a:r>
              <a:rPr lang="uk-UA" altLang="ru-RU"/>
              <a:t>а</a:t>
            </a:r>
            <a:r>
              <a:rPr lang="ru-RU" altLang="ru-RU"/>
              <a:t>ция</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Образ слайда 1"/>
          <p:cNvSpPr>
            <a:spLocks noGrp="1" noRot="1" noChangeAspect="1" noTextEdit="1"/>
          </p:cNvSpPr>
          <p:nvPr>
            <p:ph type="sldImg"/>
          </p:nvPr>
        </p:nvSpPr>
        <p:spPr>
          <a:xfrm>
            <a:off x="-14225588" y="-11796713"/>
            <a:ext cx="16646526" cy="12485688"/>
          </a:xfrm>
          <a:ln/>
        </p:spPr>
      </p:sp>
      <p:sp>
        <p:nvSpPr>
          <p:cNvPr id="67587" name="Заметки 2"/>
          <p:cNvSpPr>
            <a:spLocks noGrp="1"/>
          </p:cNvSpPr>
          <p:nvPr>
            <p:ph type="body" idx="1"/>
          </p:nvPr>
        </p:nvSpPr>
        <p:spPr>
          <a:noFill/>
          <a:ln/>
        </p:spPr>
        <p:txBody>
          <a:bodyPr/>
          <a:lstStyle/>
          <a:p>
            <a:endParaRPr lang="ru-RU" altLang="ru-RU"/>
          </a:p>
        </p:txBody>
      </p:sp>
      <p:sp>
        <p:nvSpPr>
          <p:cNvPr id="67588" name="Номер слайда 3"/>
          <p:cNvSpPr>
            <a:spLocks noGrp="1"/>
          </p:cNvSpPr>
          <p:nvPr>
            <p:ph type="sldNum" sz="quarter" idx="5"/>
          </p:nvPr>
        </p:nvSpPr>
        <p:spPr>
          <a:xfrm>
            <a:off x="3884613" y="8685213"/>
            <a:ext cx="2971800" cy="457200"/>
          </a:xfrm>
          <a:prstGeom prst="rect">
            <a:avLst/>
          </a:prstGeom>
          <a:noFill/>
        </p:spPr>
        <p:txBody>
          <a:bodyPr/>
          <a:lstStyle/>
          <a:p>
            <a:fld id="{05804818-104E-4D5C-AC7E-BE1A153003C7}" type="slidenum">
              <a:rPr lang="ru-RU" altLang="ru-RU" smtClean="0"/>
              <a:pPr/>
              <a:t>56</a:t>
            </a:fld>
            <a:endParaRPr lang="ru-RU" alt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xfrm>
            <a:off x="3884613" y="8685213"/>
            <a:ext cx="2971800" cy="457200"/>
          </a:xfrm>
          <a:prstGeom prst="rect">
            <a:avLst/>
          </a:prstGeom>
          <a:noFill/>
        </p:spPr>
        <p:txBody>
          <a:bodyPr/>
          <a:lstStyle/>
          <a:p>
            <a:fld id="{8C379A16-A3C1-4B2E-97F6-20E4A4023E03}" type="slidenum">
              <a:rPr lang="ru-RU" altLang="ru-RU" smtClean="0"/>
              <a:pPr/>
              <a:t>57</a:t>
            </a:fld>
            <a:endParaRPr lang="ru-RU" altLang="ru-RU"/>
          </a:p>
        </p:txBody>
      </p:sp>
      <p:sp>
        <p:nvSpPr>
          <p:cNvPr id="68611" name="Rectangle 2"/>
          <p:cNvSpPr>
            <a:spLocks noGrp="1" noRot="1" noChangeAspect="1" noChangeArrowheads="1" noTextEdit="1"/>
          </p:cNvSpPr>
          <p:nvPr>
            <p:ph type="sldImg"/>
          </p:nvPr>
        </p:nvSpPr>
        <p:spPr>
          <a:xfrm>
            <a:off x="-14225588" y="-11796713"/>
            <a:ext cx="16646526" cy="12485688"/>
          </a:xfrm>
          <a:ln/>
        </p:spPr>
      </p:sp>
      <p:sp>
        <p:nvSpPr>
          <p:cNvPr id="68612" name="Rectangle 3"/>
          <p:cNvSpPr>
            <a:spLocks noGrp="1" noChangeArrowheads="1"/>
          </p:cNvSpPr>
          <p:nvPr>
            <p:ph type="body" idx="1"/>
          </p:nvPr>
        </p:nvSpPr>
        <p:spPr>
          <a:noFill/>
          <a:ln/>
        </p:spPr>
        <p:txBody>
          <a:bodyPr/>
          <a:lstStyle/>
          <a:p>
            <a:pPr eaLnBrk="1" hangingPunct="1"/>
            <a:endParaRPr lang="uk-UA" alt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xfrm>
            <a:off x="3884613" y="8685213"/>
            <a:ext cx="2971800" cy="457200"/>
          </a:xfrm>
          <a:prstGeom prst="rect">
            <a:avLst/>
          </a:prstGeom>
          <a:noFill/>
        </p:spPr>
        <p:txBody>
          <a:bodyPr/>
          <a:lstStyle/>
          <a:p>
            <a:fld id="{2938ADE4-2A5C-4FFC-81A0-A8881909B1C7}" type="slidenum">
              <a:rPr lang="ru-RU" altLang="ru-RU" smtClean="0">
                <a:latin typeface="Arial" pitchFamily="34" charset="0"/>
                <a:cs typeface="Arial" pitchFamily="34" charset="0"/>
              </a:rPr>
              <a:pPr/>
              <a:t>58</a:t>
            </a:fld>
            <a:endParaRPr lang="ru-RU" altLang="ru-RU">
              <a:latin typeface="Arial" pitchFamily="34" charset="0"/>
              <a:cs typeface="Arial" pitchFamily="34" charset="0"/>
            </a:endParaRPr>
          </a:p>
        </p:txBody>
      </p:sp>
      <p:sp>
        <p:nvSpPr>
          <p:cNvPr id="69635" name="Rectangle 2"/>
          <p:cNvSpPr>
            <a:spLocks noGrp="1" noRot="1" noChangeAspect="1" noChangeArrowheads="1" noTextEdit="1"/>
          </p:cNvSpPr>
          <p:nvPr>
            <p:ph type="sldImg"/>
          </p:nvPr>
        </p:nvSpPr>
        <p:spPr>
          <a:xfrm>
            <a:off x="-14225588" y="-11796713"/>
            <a:ext cx="16646526" cy="12485688"/>
          </a:xfrm>
          <a:ln/>
        </p:spPr>
      </p:sp>
      <p:sp>
        <p:nvSpPr>
          <p:cNvPr id="69636"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xfrm>
            <a:off x="3884613" y="8685213"/>
            <a:ext cx="2971800" cy="457200"/>
          </a:xfrm>
          <a:prstGeom prst="rect">
            <a:avLst/>
          </a:prstGeom>
          <a:noFill/>
        </p:spPr>
        <p:txBody>
          <a:bodyPr/>
          <a:lstStyle/>
          <a:p>
            <a:fld id="{424C4A88-563C-4DFE-BF8A-E3386FEB47BE}" type="slidenum">
              <a:rPr lang="ru-RU" altLang="ru-RU" smtClean="0">
                <a:latin typeface="Arial" pitchFamily="34" charset="0"/>
                <a:cs typeface="Arial" pitchFamily="34" charset="0"/>
              </a:rPr>
              <a:pPr/>
              <a:t>59</a:t>
            </a:fld>
            <a:endParaRPr lang="ru-RU" altLang="ru-RU">
              <a:latin typeface="Arial" pitchFamily="34" charset="0"/>
              <a:cs typeface="Arial" pitchFamily="34" charset="0"/>
            </a:endParaRPr>
          </a:p>
        </p:txBody>
      </p:sp>
      <p:sp>
        <p:nvSpPr>
          <p:cNvPr id="71683" name="Rectangle 2"/>
          <p:cNvSpPr>
            <a:spLocks noGrp="1" noRot="1" noChangeAspect="1" noChangeArrowheads="1" noTextEdit="1"/>
          </p:cNvSpPr>
          <p:nvPr>
            <p:ph type="sldImg"/>
          </p:nvPr>
        </p:nvSpPr>
        <p:spPr>
          <a:xfrm>
            <a:off x="-14225588" y="-11796713"/>
            <a:ext cx="16646526" cy="12485688"/>
          </a:xfrm>
          <a:ln/>
        </p:spPr>
      </p:sp>
      <p:sp>
        <p:nvSpPr>
          <p:cNvPr id="71684"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xfrm>
            <a:off x="3884613" y="8685213"/>
            <a:ext cx="2971800" cy="457200"/>
          </a:xfrm>
          <a:prstGeom prst="rect">
            <a:avLst/>
          </a:prstGeom>
          <a:noFill/>
        </p:spPr>
        <p:txBody>
          <a:bodyPr/>
          <a:lstStyle/>
          <a:p>
            <a:fld id="{9A11AC44-9E9C-4ECF-8A6B-AE02C1341497}" type="slidenum">
              <a:rPr lang="ru-RU" altLang="ru-RU" smtClean="0">
                <a:latin typeface="Arial" pitchFamily="34" charset="0"/>
                <a:cs typeface="Arial" pitchFamily="34" charset="0"/>
              </a:rPr>
              <a:pPr/>
              <a:t>60</a:t>
            </a:fld>
            <a:endParaRPr lang="ru-RU" altLang="ru-RU">
              <a:latin typeface="Arial" pitchFamily="34" charset="0"/>
              <a:cs typeface="Arial" pitchFamily="34" charset="0"/>
            </a:endParaRPr>
          </a:p>
        </p:txBody>
      </p:sp>
      <p:sp>
        <p:nvSpPr>
          <p:cNvPr id="72707" name="Rectangle 2"/>
          <p:cNvSpPr>
            <a:spLocks noGrp="1" noRot="1" noChangeAspect="1" noChangeArrowheads="1" noTextEdit="1"/>
          </p:cNvSpPr>
          <p:nvPr>
            <p:ph type="sldImg"/>
          </p:nvPr>
        </p:nvSpPr>
        <p:spPr>
          <a:xfrm>
            <a:off x="-14225588" y="-11796713"/>
            <a:ext cx="16646526" cy="12485688"/>
          </a:xfrm>
          <a:ln/>
        </p:spPr>
      </p:sp>
      <p:sp>
        <p:nvSpPr>
          <p:cNvPr id="72708"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xfrm>
            <a:off x="3884613" y="8685213"/>
            <a:ext cx="2971800" cy="457200"/>
          </a:xfrm>
          <a:prstGeom prst="rect">
            <a:avLst/>
          </a:prstGeom>
          <a:noFill/>
        </p:spPr>
        <p:txBody>
          <a:bodyPr/>
          <a:lstStyle/>
          <a:p>
            <a:fld id="{C4E5BF5E-CF7A-404F-BBE5-CD7084B2A387}" type="slidenum">
              <a:rPr lang="ru-RU" altLang="ru-RU" smtClean="0">
                <a:latin typeface="Arial" pitchFamily="34" charset="0"/>
                <a:cs typeface="Arial" pitchFamily="34" charset="0"/>
              </a:rPr>
              <a:pPr/>
              <a:t>61</a:t>
            </a:fld>
            <a:endParaRPr lang="ru-RU" altLang="ru-RU">
              <a:latin typeface="Arial" pitchFamily="34" charset="0"/>
              <a:cs typeface="Arial" pitchFamily="34" charset="0"/>
            </a:endParaRPr>
          </a:p>
        </p:txBody>
      </p:sp>
      <p:sp>
        <p:nvSpPr>
          <p:cNvPr id="78851" name="Rectangle 2"/>
          <p:cNvSpPr>
            <a:spLocks noGrp="1" noRot="1" noChangeAspect="1" noChangeArrowheads="1" noTextEdit="1"/>
          </p:cNvSpPr>
          <p:nvPr>
            <p:ph type="sldImg"/>
          </p:nvPr>
        </p:nvSpPr>
        <p:spPr>
          <a:xfrm>
            <a:off x="-14225588" y="-11796713"/>
            <a:ext cx="16646526" cy="12485688"/>
          </a:xfrm>
          <a:ln/>
        </p:spPr>
      </p:sp>
      <p:sp>
        <p:nvSpPr>
          <p:cNvPr id="78852"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200EAE1B-633F-C011-A98B-2F74E2B2B5E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1641615B-A63A-4EC6-B9DC-582EE409F8D3}" type="slidenum">
              <a:rPr lang="ru-RU" altLang="ru-RU">
                <a:latin typeface="Arial" panose="020B0604020202020204" pitchFamily="34" charset="0"/>
              </a:rPr>
              <a:pPr/>
              <a:t>62</a:t>
            </a:fld>
            <a:endParaRPr lang="ru-RU" altLang="ru-RU">
              <a:latin typeface="Arial" panose="020B0604020202020204" pitchFamily="34" charset="0"/>
            </a:endParaRPr>
          </a:p>
        </p:txBody>
      </p:sp>
      <p:sp>
        <p:nvSpPr>
          <p:cNvPr id="79875" name="Rectangle 2">
            <a:extLst>
              <a:ext uri="{FF2B5EF4-FFF2-40B4-BE49-F238E27FC236}">
                <a16:creationId xmlns:a16="http://schemas.microsoft.com/office/drawing/2014/main" id="{22D7BBFC-7305-13B2-32C6-41C6A320FC1F}"/>
              </a:ext>
            </a:extLst>
          </p:cNvPr>
          <p:cNvSpPr>
            <a:spLocks noGrp="1" noRot="1" noChangeAspect="1" noChangeArrowheads="1" noTextEdit="1"/>
          </p:cNvSpPr>
          <p:nvPr>
            <p:ph type="sldImg"/>
          </p:nvPr>
        </p:nvSpPr>
        <p:spPr>
          <a:xfrm>
            <a:off x="-14225588" y="-11796713"/>
            <a:ext cx="16646526" cy="12485688"/>
          </a:xfrm>
          <a:ln/>
        </p:spPr>
      </p:sp>
      <p:sp>
        <p:nvSpPr>
          <p:cNvPr id="79876" name="Rectangle 3">
            <a:extLst>
              <a:ext uri="{FF2B5EF4-FFF2-40B4-BE49-F238E27FC236}">
                <a16:creationId xmlns:a16="http://schemas.microsoft.com/office/drawing/2014/main" id="{9EFFDF9B-1CFC-BD3A-ADD2-F727AA4650A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a:latin typeface="Arial" panose="020B0604020202020204" pitchFamily="34" charset="0"/>
              <a:cs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xfrm>
            <a:off x="3884613" y="8685213"/>
            <a:ext cx="2971800" cy="457200"/>
          </a:xfrm>
          <a:prstGeom prst="rect">
            <a:avLst/>
          </a:prstGeom>
          <a:noFill/>
        </p:spPr>
        <p:txBody>
          <a:bodyPr/>
          <a:lstStyle/>
          <a:p>
            <a:fld id="{E8A5AB7E-3574-4477-A618-71160F242A2A}" type="slidenum">
              <a:rPr lang="ru-RU" altLang="ru-RU" smtClean="0">
                <a:latin typeface="Arial" pitchFamily="34" charset="0"/>
                <a:cs typeface="Arial" pitchFamily="34" charset="0"/>
              </a:rPr>
              <a:pPr/>
              <a:t>63</a:t>
            </a:fld>
            <a:endParaRPr lang="ru-RU" altLang="ru-RU">
              <a:latin typeface="Arial" pitchFamily="34" charset="0"/>
              <a:cs typeface="Arial" pitchFamily="34" charset="0"/>
            </a:endParaRPr>
          </a:p>
        </p:txBody>
      </p:sp>
      <p:sp>
        <p:nvSpPr>
          <p:cNvPr id="81923" name="Rectangle 2"/>
          <p:cNvSpPr>
            <a:spLocks noGrp="1" noRot="1" noChangeAspect="1" noChangeArrowheads="1" noTextEdit="1"/>
          </p:cNvSpPr>
          <p:nvPr>
            <p:ph type="sldImg"/>
          </p:nvPr>
        </p:nvSpPr>
        <p:spPr>
          <a:xfrm>
            <a:off x="-14225588" y="-11796713"/>
            <a:ext cx="16646526" cy="12485688"/>
          </a:xfrm>
          <a:ln/>
        </p:spPr>
      </p:sp>
      <p:sp>
        <p:nvSpPr>
          <p:cNvPr id="81924"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xfrm>
            <a:off x="3884613" y="8685213"/>
            <a:ext cx="2971800" cy="457200"/>
          </a:xfrm>
          <a:prstGeom prst="rect">
            <a:avLst/>
          </a:prstGeom>
          <a:noFill/>
        </p:spPr>
        <p:txBody>
          <a:bodyPr/>
          <a:lstStyle/>
          <a:p>
            <a:fld id="{C4D50203-DDD2-4D7A-B68A-3D835814BD8A}" type="slidenum">
              <a:rPr lang="ru-RU" altLang="ru-RU" smtClean="0"/>
              <a:pPr/>
              <a:t>64</a:t>
            </a:fld>
            <a:endParaRPr lang="ru-RU" altLang="ru-RU"/>
          </a:p>
        </p:txBody>
      </p:sp>
      <p:sp>
        <p:nvSpPr>
          <p:cNvPr id="80899" name="Rectangle 2"/>
          <p:cNvSpPr>
            <a:spLocks noGrp="1" noRot="1" noChangeAspect="1" noChangeArrowheads="1" noTextEdit="1"/>
          </p:cNvSpPr>
          <p:nvPr>
            <p:ph type="sldImg"/>
          </p:nvPr>
        </p:nvSpPr>
        <p:spPr>
          <a:xfrm>
            <a:off x="1298575" y="885825"/>
            <a:ext cx="4254500" cy="3190875"/>
          </a:xfrm>
          <a:ln/>
        </p:spPr>
      </p:sp>
      <p:sp>
        <p:nvSpPr>
          <p:cNvPr id="80900" name="Rectangle 3"/>
          <p:cNvSpPr>
            <a:spLocks noGrp="1" noChangeArrowheads="1"/>
          </p:cNvSpPr>
          <p:nvPr>
            <p:ph type="body" idx="1"/>
          </p:nvPr>
        </p:nvSpPr>
        <p:spPr>
          <a:xfrm>
            <a:off x="1046163" y="4352925"/>
            <a:ext cx="4764087" cy="3473450"/>
          </a:xfrm>
          <a:noFill/>
          <a:ln/>
        </p:spPr>
        <p:txBody>
          <a:bodyPr/>
          <a:lstStyle/>
          <a:p>
            <a:pPr defTabSz="449263" eaLnBrk="1" hangingPunct="1"/>
            <a:r>
              <a:rPr lang="ru-RU" altLang="ru-RU" sz="1000"/>
              <a:t>Под конституцией подразумевается определенное строение организма человека, проявляющееся внешним обликом, структурой и функцией всех органов. Существует три типа конституции): нормостенический, астенический и гиперстенический.</a:t>
            </a:r>
          </a:p>
          <a:p>
            <a:pPr defTabSz="449263" eaLnBrk="1" hangingPunct="1"/>
            <a:r>
              <a:rPr lang="ru-RU" altLang="ru-RU" sz="1000"/>
              <a:t>При </a:t>
            </a:r>
            <a:r>
              <a:rPr lang="ru-RU" altLang="ru-RU" sz="1000" b="1"/>
              <a:t>нормостеническом типе</a:t>
            </a:r>
            <a:r>
              <a:rPr lang="ru-RU" altLang="ru-RU" sz="1000"/>
              <a:t> соотношение переднезаднего и поперечного размеров тела пропорционально и составляет 0, 65—0, 75, надчревный угол достигает 90°, межреберные промежутки выражены нерезко, хорошо развита мускулатура. В случае </a:t>
            </a:r>
            <a:r>
              <a:rPr lang="ru-RU" altLang="ru-RU" sz="1000" b="1"/>
              <a:t>астенического типа</a:t>
            </a:r>
            <a:r>
              <a:rPr lang="ru-RU" altLang="ru-RU" sz="1000"/>
              <a:t> продольные размеры тела преобладают над поперечными, соотношение передне-заднего и поперечного его размеров менее 0, 65, конечности и шея длинные, грудная клетка «плоская», надчревный угол менее 90°, лопатки отстоят от грудной клетки, ребра идут резко косо сверху вниз, мышцы развиты плохо, паренхиматозные органы малых размеров, сердце «висячее» (из-за низкого стояния диафрагмы), брыжейка длинная, нередко отмечается опущение почек, печени, желудка. Люди такого типа более склонны к заболеваниям желудочно-кишечного тракта и легких.</a:t>
            </a:r>
          </a:p>
          <a:p>
            <a:pPr defTabSz="449263" eaLnBrk="1" hangingPunct="1"/>
            <a:r>
              <a:rPr lang="ru-RU" altLang="ru-RU" sz="1000"/>
              <a:t>При </a:t>
            </a:r>
            <a:r>
              <a:rPr lang="ru-RU" altLang="ru-RU" sz="1000" b="1"/>
              <a:t>гиперстеническом типе</a:t>
            </a:r>
            <a:r>
              <a:rPr lang="ru-RU" altLang="ru-RU" sz="1000"/>
              <a:t> поперечные размеры тела преобладают над продольными, рост ниже среднего или средний, мышцы хорошо развиты, шея короткая, толстая, надчревный угол тупой, больше 90°, развернутый, соотношение передне-заднего и поперечного размеров тела более 0, 75, межреберные промежутки узкие, ребра широкие, лопатки плотно прилегают к грудной клетке. Считается, что у лиц с гиперстеническим типом чаще встречаются нарушение обмена веществ, желчнокаменная и мочекаменная болезни. Они более склонны к заболеваниям сердечно-сосудистой системы.</a:t>
            </a:r>
          </a:p>
          <a:p>
            <a:pPr defTabSz="449263" eaLnBrk="1" hangingPunct="1"/>
            <a:r>
              <a:rPr lang="ru-RU" altLang="ru-RU" sz="1000"/>
              <a:t>Однако конституциональные типы не являются определяющим фактором в развитии той или иной патологии. Под влиянием внешней среды (условия труда, быта, питания и др.) они могут на протяжении жизни изменяться.</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xfrm>
            <a:off x="3884613" y="8685213"/>
            <a:ext cx="2971800" cy="457200"/>
          </a:xfrm>
          <a:prstGeom prst="rect">
            <a:avLst/>
          </a:prstGeom>
          <a:noFill/>
        </p:spPr>
        <p:txBody>
          <a:bodyPr/>
          <a:lstStyle/>
          <a:p>
            <a:fld id="{17FE84F3-3A00-4152-8E8A-674FC235A625}" type="slidenum">
              <a:rPr lang="ru-RU" altLang="ru-RU" smtClean="0">
                <a:latin typeface="Arial" pitchFamily="34" charset="0"/>
                <a:cs typeface="Arial" pitchFamily="34" charset="0"/>
              </a:rPr>
              <a:pPr/>
              <a:t>65</a:t>
            </a:fld>
            <a:endParaRPr lang="ru-RU" altLang="ru-RU">
              <a:latin typeface="Arial" pitchFamily="34" charset="0"/>
              <a:cs typeface="Arial" pitchFamily="34" charset="0"/>
            </a:endParaRPr>
          </a:p>
        </p:txBody>
      </p:sp>
      <p:sp>
        <p:nvSpPr>
          <p:cNvPr id="83971" name="Rectangle 2"/>
          <p:cNvSpPr>
            <a:spLocks noGrp="1" noRot="1" noChangeAspect="1" noChangeArrowheads="1" noTextEdit="1"/>
          </p:cNvSpPr>
          <p:nvPr>
            <p:ph type="sldImg"/>
          </p:nvPr>
        </p:nvSpPr>
        <p:spPr>
          <a:xfrm>
            <a:off x="-14225588" y="-11796713"/>
            <a:ext cx="16646526" cy="12485688"/>
          </a:xfrm>
          <a:ln/>
        </p:spPr>
      </p:sp>
      <p:sp>
        <p:nvSpPr>
          <p:cNvPr id="83972" name="Rectangle 3"/>
          <p:cNvSpPr>
            <a:spLocks noGrp="1" noChangeArrowheads="1"/>
          </p:cNvSpPr>
          <p:nvPr>
            <p:ph type="body" idx="1"/>
          </p:nvPr>
        </p:nvSpPr>
        <p:spPr>
          <a:noFill/>
          <a:ln/>
        </p:spPr>
        <p:txBody>
          <a:bodyPr/>
          <a:lstStyle/>
          <a:p>
            <a:pPr eaLnBrk="1" hangingPunct="1"/>
            <a:endParaRPr lang="uk-UA" altLang="ru-RU" dirty="0">
              <a:latin typeface="Arial" pitchFamily="34" charset="0"/>
              <a:cs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xfrm>
            <a:off x="3884613" y="8685213"/>
            <a:ext cx="2971800" cy="457200"/>
          </a:xfrm>
          <a:prstGeom prst="rect">
            <a:avLst/>
          </a:prstGeom>
          <a:noFill/>
        </p:spPr>
        <p:txBody>
          <a:bodyPr/>
          <a:lstStyle/>
          <a:p>
            <a:fld id="{36A67C94-EE86-437B-9262-18C9E7C3409F}" type="slidenum">
              <a:rPr lang="ru-RU" altLang="ru-RU" smtClean="0">
                <a:latin typeface="Arial" pitchFamily="34" charset="0"/>
                <a:cs typeface="Arial" pitchFamily="34" charset="0"/>
              </a:rPr>
              <a:pPr/>
              <a:t>66</a:t>
            </a:fld>
            <a:endParaRPr lang="ru-RU" altLang="ru-RU">
              <a:latin typeface="Arial" pitchFamily="34" charset="0"/>
              <a:cs typeface="Arial" pitchFamily="34" charset="0"/>
            </a:endParaRPr>
          </a:p>
        </p:txBody>
      </p:sp>
      <p:sp>
        <p:nvSpPr>
          <p:cNvPr id="93187" name="Rectangle 2"/>
          <p:cNvSpPr>
            <a:spLocks noGrp="1" noRot="1" noChangeAspect="1" noChangeArrowheads="1" noTextEdit="1"/>
          </p:cNvSpPr>
          <p:nvPr>
            <p:ph type="sldImg"/>
          </p:nvPr>
        </p:nvSpPr>
        <p:spPr>
          <a:xfrm>
            <a:off x="-14225588" y="-11796713"/>
            <a:ext cx="16646526" cy="12485688"/>
          </a:xfrm>
          <a:ln/>
        </p:spPr>
      </p:sp>
      <p:sp>
        <p:nvSpPr>
          <p:cNvPr id="93188"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xfrm>
            <a:off x="3884613" y="8685213"/>
            <a:ext cx="2971800" cy="457200"/>
          </a:xfrm>
          <a:prstGeom prst="rect">
            <a:avLst/>
          </a:prstGeom>
          <a:noFill/>
        </p:spPr>
        <p:txBody>
          <a:bodyPr/>
          <a:lstStyle/>
          <a:p>
            <a:fld id="{99FB8B12-1C3F-459E-B604-F4A036F85CE3}" type="slidenum">
              <a:rPr lang="ru-RU" altLang="ru-RU" smtClean="0"/>
              <a:pPr/>
              <a:t>67</a:t>
            </a:fld>
            <a:endParaRPr lang="ru-RU" altLang="ru-RU"/>
          </a:p>
        </p:txBody>
      </p:sp>
      <p:sp>
        <p:nvSpPr>
          <p:cNvPr id="94211" name="Rectangle 2"/>
          <p:cNvSpPr>
            <a:spLocks noGrp="1" noRot="1" noChangeAspect="1" noChangeArrowheads="1" noTextEdit="1"/>
          </p:cNvSpPr>
          <p:nvPr>
            <p:ph type="sldImg"/>
          </p:nvPr>
        </p:nvSpPr>
        <p:spPr>
          <a:xfrm>
            <a:off x="-14225588" y="-11796713"/>
            <a:ext cx="16646526" cy="12485688"/>
          </a:xfrm>
          <a:ln/>
        </p:spPr>
      </p:sp>
      <p:sp>
        <p:nvSpPr>
          <p:cNvPr id="94212" name="Rectangle 3"/>
          <p:cNvSpPr>
            <a:spLocks noGrp="1" noChangeArrowheads="1"/>
          </p:cNvSpPr>
          <p:nvPr>
            <p:ph type="body" idx="1"/>
          </p:nvPr>
        </p:nvSpPr>
        <p:spPr>
          <a:noFill/>
          <a:ln/>
        </p:spPr>
        <p:txBody>
          <a:bodyPr/>
          <a:lstStyle/>
          <a:p>
            <a:pPr eaLnBrk="1" hangingPunct="1"/>
            <a:endParaRPr lang="uk-UA" alt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xfrm>
            <a:off x="3884613" y="8685213"/>
            <a:ext cx="2971800" cy="457200"/>
          </a:xfrm>
          <a:prstGeom prst="rect">
            <a:avLst/>
          </a:prstGeom>
          <a:noFill/>
        </p:spPr>
        <p:txBody>
          <a:bodyPr/>
          <a:lstStyle/>
          <a:p>
            <a:fld id="{FBFEA90F-1A1D-4524-88AF-9984A4662C6D}" type="slidenum">
              <a:rPr lang="ru-RU" altLang="ru-RU" smtClean="0"/>
              <a:pPr/>
              <a:t>68</a:t>
            </a:fld>
            <a:endParaRPr lang="ru-RU" altLang="ru-RU"/>
          </a:p>
        </p:txBody>
      </p:sp>
      <p:sp>
        <p:nvSpPr>
          <p:cNvPr id="95235" name="Rectangle 2"/>
          <p:cNvSpPr>
            <a:spLocks noGrp="1" noRot="1" noChangeAspect="1" noChangeArrowheads="1" noTextEdit="1"/>
          </p:cNvSpPr>
          <p:nvPr>
            <p:ph type="sldImg"/>
          </p:nvPr>
        </p:nvSpPr>
        <p:spPr>
          <a:xfrm>
            <a:off x="-14225588" y="-11796713"/>
            <a:ext cx="16646526" cy="12485688"/>
          </a:xfrm>
          <a:ln/>
        </p:spPr>
      </p:sp>
      <p:sp>
        <p:nvSpPr>
          <p:cNvPr id="95236" name="Rectangle 3"/>
          <p:cNvSpPr>
            <a:spLocks noGrp="1" noChangeArrowheads="1"/>
          </p:cNvSpPr>
          <p:nvPr>
            <p:ph type="body" idx="1"/>
          </p:nvPr>
        </p:nvSpPr>
        <p:spPr>
          <a:noFill/>
          <a:ln/>
        </p:spPr>
        <p:txBody>
          <a:bodyPr/>
          <a:lstStyle/>
          <a:p>
            <a:pPr eaLnBrk="1" hangingPunct="1"/>
            <a:r>
              <a:rPr lang="ru-RU" altLang="ru-RU"/>
              <a:t>Термин « регенерация» предложен в 1712 франц. учёным Р. Реомюром, изучавшим регенерацию ног речного рака. У многих беспозвоночных возможна регенерация целого организма из кусочка тела. У высокоорганизонанных животных это невозможно — регенерируют лишь отдельные органы или их части.</a:t>
            </a:r>
            <a:br>
              <a:rPr lang="ru-RU" altLang="ru-RU"/>
            </a:br>
            <a:r>
              <a:rPr lang="ru-RU" altLang="ru-RU"/>
              <a:t>Различают физиологическую, репаративную и патологическую регенерацию. При травмах и др. патологических состояниях, которые сопровождаются массовой гибелью клеток, восстановление тканей осуществляется за счёт репаративнои (восстановительной) регенерации. Если в процессе репаративной регенерации утраченная часть замещается равноценной, специализированной тканью, говорят о полной регенерации (реституции); если на месте дефекта разрастается неспециализированная соединительная ткань,— о неполной регенерации (заживлении посредством рубцевания). В ряде случаев при субституции функция восстанавливается за счёт интенсивного новообразования ткани (аналогичной погибшей) в неповреждённой части органа.</a:t>
            </a:r>
            <a:br>
              <a:rPr lang="ru-RU" altLang="ru-RU"/>
            </a:br>
            <a:r>
              <a:rPr lang="ru-RU" altLang="ru-RU"/>
              <a:t>Это новообразование происходит путём либо усиленного размножения клеток, либо за счёт внутриклеточной регенерации— восстановления субклеточных структур при неизменённом числе клеток (сердечная мышца, нервная ткань).</a:t>
            </a:r>
            <a:br>
              <a:rPr lang="ru-RU" altLang="ru-RU"/>
            </a:br>
            <a:endParaRPr lang="ru-RU" alt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xfrm>
            <a:off x="3884613" y="8685213"/>
            <a:ext cx="2971800" cy="457200"/>
          </a:xfrm>
          <a:prstGeom prst="rect">
            <a:avLst/>
          </a:prstGeom>
          <a:noFill/>
        </p:spPr>
        <p:txBody>
          <a:bodyPr/>
          <a:lstStyle/>
          <a:p>
            <a:fld id="{56F5035F-3303-4158-9D35-E7919EDC6EA6}" type="slidenum">
              <a:rPr lang="ru-RU" altLang="ru-RU" smtClean="0"/>
              <a:pPr/>
              <a:t>69</a:t>
            </a:fld>
            <a:endParaRPr lang="ru-RU" altLang="ru-RU"/>
          </a:p>
        </p:txBody>
      </p:sp>
      <p:sp>
        <p:nvSpPr>
          <p:cNvPr id="96259" name="Rectangle 2"/>
          <p:cNvSpPr>
            <a:spLocks noGrp="1" noRot="1" noChangeAspect="1" noChangeArrowheads="1" noTextEdit="1"/>
          </p:cNvSpPr>
          <p:nvPr>
            <p:ph type="sldImg"/>
          </p:nvPr>
        </p:nvSpPr>
        <p:spPr>
          <a:xfrm>
            <a:off x="-14225588" y="-11796713"/>
            <a:ext cx="16646526" cy="12485688"/>
          </a:xfrm>
          <a:ln/>
        </p:spPr>
      </p:sp>
      <p:sp>
        <p:nvSpPr>
          <p:cNvPr id="96260" name="Rectangle 3"/>
          <p:cNvSpPr>
            <a:spLocks noGrp="1" noChangeArrowheads="1"/>
          </p:cNvSpPr>
          <p:nvPr>
            <p:ph type="body" idx="1"/>
          </p:nvPr>
        </p:nvSpPr>
        <p:spPr>
          <a:noFill/>
          <a:ln/>
        </p:spPr>
        <p:txBody>
          <a:bodyPr/>
          <a:lstStyle/>
          <a:p>
            <a:pPr eaLnBrk="1" hangingPunct="1"/>
            <a:endParaRPr lang="uk-UA" altLang="ru-R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xfrm>
            <a:off x="3884613" y="8685213"/>
            <a:ext cx="2971800" cy="457200"/>
          </a:xfrm>
          <a:prstGeom prst="rect">
            <a:avLst/>
          </a:prstGeom>
          <a:noFill/>
        </p:spPr>
        <p:txBody>
          <a:bodyPr/>
          <a:lstStyle/>
          <a:p>
            <a:fld id="{B6CF9B0F-6740-4150-9344-B480DCC46B29}" type="slidenum">
              <a:rPr lang="ru-RU" altLang="ru-RU" smtClean="0">
                <a:latin typeface="Arial" pitchFamily="34" charset="0"/>
                <a:cs typeface="Arial" pitchFamily="34" charset="0"/>
              </a:rPr>
              <a:pPr/>
              <a:t>70</a:t>
            </a:fld>
            <a:endParaRPr lang="ru-RU" altLang="ru-RU">
              <a:latin typeface="Arial" pitchFamily="34" charset="0"/>
              <a:cs typeface="Arial" pitchFamily="34" charset="0"/>
            </a:endParaRPr>
          </a:p>
        </p:txBody>
      </p:sp>
      <p:sp>
        <p:nvSpPr>
          <p:cNvPr id="101379" name="Rectangle 2"/>
          <p:cNvSpPr>
            <a:spLocks noGrp="1" noRot="1" noChangeAspect="1" noChangeArrowheads="1" noTextEdit="1"/>
          </p:cNvSpPr>
          <p:nvPr>
            <p:ph type="sldImg"/>
          </p:nvPr>
        </p:nvSpPr>
        <p:spPr>
          <a:xfrm>
            <a:off x="-14225588" y="-11796713"/>
            <a:ext cx="16646526" cy="12485688"/>
          </a:xfrm>
          <a:ln/>
        </p:spPr>
      </p:sp>
      <p:sp>
        <p:nvSpPr>
          <p:cNvPr id="101380" name="Rectangle 3"/>
          <p:cNvSpPr>
            <a:spLocks noGrp="1" noChangeArrowheads="1"/>
          </p:cNvSpPr>
          <p:nvPr>
            <p:ph type="body" idx="1"/>
          </p:nvPr>
        </p:nvSpPr>
        <p:spPr>
          <a:noFill/>
          <a:ln/>
        </p:spPr>
        <p:txBody>
          <a:bodyPr/>
          <a:lstStyle/>
          <a:p>
            <a:pPr eaLnBrk="1" hangingPunct="1"/>
            <a:r>
              <a:rPr lang="ru-RU" altLang="ru-RU">
                <a:latin typeface="Arial" pitchFamily="34" charset="0"/>
                <a:cs typeface="Arial" pitchFamily="34" charset="0"/>
              </a:rPr>
              <a:t>Метод Владимира Петровича Филатова, </a:t>
            </a:r>
            <a:endParaRPr lang="uk-UA" altLang="ru-RU">
              <a:latin typeface="Arial" pitchFamily="34" charset="0"/>
              <a:cs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xfrm>
            <a:off x="3884613" y="8685213"/>
            <a:ext cx="2971800" cy="457200"/>
          </a:xfrm>
          <a:prstGeom prst="rect">
            <a:avLst/>
          </a:prstGeom>
          <a:noFill/>
        </p:spPr>
        <p:txBody>
          <a:bodyPr/>
          <a:lstStyle/>
          <a:p>
            <a:fld id="{3F21A310-01F5-4EC1-8ACB-CE8CB50DFB74}" type="slidenum">
              <a:rPr lang="ru-RU" altLang="ru-RU" smtClean="0">
                <a:latin typeface="Arial" pitchFamily="34" charset="0"/>
                <a:cs typeface="Arial" pitchFamily="34" charset="0"/>
              </a:rPr>
              <a:pPr/>
              <a:t>71</a:t>
            </a:fld>
            <a:endParaRPr lang="ru-RU" altLang="ru-RU">
              <a:latin typeface="Arial" pitchFamily="34" charset="0"/>
              <a:cs typeface="Arial" pitchFamily="34" charset="0"/>
            </a:endParaRPr>
          </a:p>
        </p:txBody>
      </p:sp>
      <p:sp>
        <p:nvSpPr>
          <p:cNvPr id="102403" name="Rectangle 2"/>
          <p:cNvSpPr>
            <a:spLocks noGrp="1" noRot="1" noChangeAspect="1" noChangeArrowheads="1" noTextEdit="1"/>
          </p:cNvSpPr>
          <p:nvPr>
            <p:ph type="sldImg"/>
          </p:nvPr>
        </p:nvSpPr>
        <p:spPr>
          <a:xfrm>
            <a:off x="-14225588" y="-11796713"/>
            <a:ext cx="16646526" cy="12485688"/>
          </a:xfrm>
          <a:ln/>
        </p:spPr>
      </p:sp>
      <p:sp>
        <p:nvSpPr>
          <p:cNvPr id="102404" name="Rectangle 3"/>
          <p:cNvSpPr>
            <a:spLocks noGrp="1" noChangeArrowheads="1"/>
          </p:cNvSpPr>
          <p:nvPr>
            <p:ph type="body" idx="1"/>
          </p:nvPr>
        </p:nvSpPr>
        <p:spPr>
          <a:noFill/>
          <a:ln/>
        </p:spPr>
        <p:txBody>
          <a:bodyPr/>
          <a:lstStyle/>
          <a:p>
            <a:pPr eaLnBrk="1" hangingPunct="1"/>
            <a:r>
              <a:rPr lang="ru-RU" altLang="ru-RU">
                <a:latin typeface="Arial" pitchFamily="34" charset="0"/>
                <a:cs typeface="Arial" pitchFamily="34" charset="0"/>
              </a:rPr>
              <a:t>The first liver transplant operation was performed in March, 1963 in Denver, Colorado by Dr Tom Starzl. Throughout the 1960's and 1970's, liver transplantation was performed in only a handful of centres worldwide and the results were very disappointing.</a:t>
            </a:r>
          </a:p>
          <a:p>
            <a:pPr eaLnBrk="1" hangingPunct="1"/>
            <a:r>
              <a:rPr lang="ru-RU" altLang="ru-RU">
                <a:latin typeface="Arial" pitchFamily="34" charset="0"/>
                <a:cs typeface="Arial" pitchFamily="34" charset="0"/>
              </a:rPr>
              <a:t>In 1982 there was a big breakthrough with the advent of Cyclosporin, a powerful immunosuppressant drug which was able to suppress the body's rejection of the new liver graft. Following the release of Cyclosporin there was a very marked improvement in success rates of liver transplantation and an enormous surge in the number of centres around the world performing this type of surgery. Further developments in immunosuppression include the introduction of Tacrolimus and Mycophenolate with additional drugs in the research and development phase.</a:t>
            </a:r>
          </a:p>
          <a:p>
            <a:pPr eaLnBrk="1" hangingPunct="1"/>
            <a:r>
              <a:rPr lang="ru-RU" altLang="ru-RU">
                <a:latin typeface="Arial" pitchFamily="34" charset="0"/>
                <a:cs typeface="Arial" pitchFamily="34" charset="0"/>
              </a:rPr>
              <a:t>skin graft is a surgical procedure in which a piece of skin is transplanted from one area to another. Often skin will be taken from unaffected areas on the injured person and used to cover a defect, often a burn. If the area of the skin defect is especially large, the harvested skin may be meshed to stretch it into a larger patch. If the defect involves a great loss of tissue, a full thickness graft, a flap of skin with underlying muscle and blood vessels, may be required. Taking the graft from the injured person makes rejection of the tissue unlikely. </a:t>
            </a:r>
          </a:p>
          <a:p>
            <a:pPr eaLnBrk="1" hangingPunct="1"/>
            <a:endParaRPr lang="ru-RU" altLang="ru-RU">
              <a:latin typeface="Arial" pitchFamily="34" charset="0"/>
              <a:cs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xfrm>
            <a:off x="3884613" y="8685213"/>
            <a:ext cx="2971800" cy="457200"/>
          </a:xfrm>
          <a:prstGeom prst="rect">
            <a:avLst/>
          </a:prstGeom>
          <a:noFill/>
        </p:spPr>
        <p:txBody>
          <a:bodyPr/>
          <a:lstStyle/>
          <a:p>
            <a:fld id="{5F552695-8AD5-4E1C-9986-B33C42CB579F}" type="slidenum">
              <a:rPr lang="ru-RU" altLang="ru-RU" smtClean="0">
                <a:latin typeface="Arial" pitchFamily="34" charset="0"/>
                <a:cs typeface="Arial" pitchFamily="34" charset="0"/>
              </a:rPr>
              <a:pPr/>
              <a:t>72</a:t>
            </a:fld>
            <a:endParaRPr lang="ru-RU" altLang="ru-RU">
              <a:latin typeface="Arial" pitchFamily="34" charset="0"/>
              <a:cs typeface="Arial" pitchFamily="34" charset="0"/>
            </a:endParaRPr>
          </a:p>
        </p:txBody>
      </p:sp>
      <p:sp>
        <p:nvSpPr>
          <p:cNvPr id="104451" name="Rectangle 2"/>
          <p:cNvSpPr>
            <a:spLocks noGrp="1" noRot="1" noChangeAspect="1" noChangeArrowheads="1" noTextEdit="1"/>
          </p:cNvSpPr>
          <p:nvPr>
            <p:ph type="sldImg"/>
          </p:nvPr>
        </p:nvSpPr>
        <p:spPr>
          <a:xfrm>
            <a:off x="-14225588" y="-11796713"/>
            <a:ext cx="16646526" cy="12485688"/>
          </a:xfrm>
          <a:ln/>
        </p:spPr>
      </p:sp>
      <p:sp>
        <p:nvSpPr>
          <p:cNvPr id="104452"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Образ слайда 1"/>
          <p:cNvSpPr>
            <a:spLocks noGrp="1" noRot="1" noChangeAspect="1" noTextEdit="1"/>
          </p:cNvSpPr>
          <p:nvPr>
            <p:ph type="sldImg"/>
          </p:nvPr>
        </p:nvSpPr>
        <p:spPr>
          <a:xfrm>
            <a:off x="-14225588" y="-11796713"/>
            <a:ext cx="16646526" cy="12485688"/>
          </a:xfrm>
          <a:ln/>
        </p:spPr>
      </p:sp>
      <p:sp>
        <p:nvSpPr>
          <p:cNvPr id="105475" name="Заметки 2"/>
          <p:cNvSpPr>
            <a:spLocks noGrp="1"/>
          </p:cNvSpPr>
          <p:nvPr>
            <p:ph type="body" idx="1"/>
          </p:nvPr>
        </p:nvSpPr>
        <p:spPr>
          <a:noFill/>
          <a:ln/>
        </p:spPr>
        <p:txBody>
          <a:bodyPr/>
          <a:lstStyle/>
          <a:p>
            <a:r>
              <a:rPr lang="uk-UA"/>
              <a:t>Берут трансплантат кости черепа, бедра</a:t>
            </a:r>
          </a:p>
        </p:txBody>
      </p:sp>
      <p:sp>
        <p:nvSpPr>
          <p:cNvPr id="105476" name="Номер слайда 3"/>
          <p:cNvSpPr>
            <a:spLocks noGrp="1"/>
          </p:cNvSpPr>
          <p:nvPr>
            <p:ph type="sldNum" sz="quarter" idx="5"/>
          </p:nvPr>
        </p:nvSpPr>
        <p:spPr>
          <a:xfrm>
            <a:off x="3884613" y="8685213"/>
            <a:ext cx="2971800" cy="457200"/>
          </a:xfrm>
          <a:prstGeom prst="rect">
            <a:avLst/>
          </a:prstGeom>
          <a:noFill/>
        </p:spPr>
        <p:txBody>
          <a:bodyPr/>
          <a:lstStyle/>
          <a:p>
            <a:fld id="{1551F6C7-5FF1-4777-9DEA-C28F31E6EF36}" type="slidenum">
              <a:rPr lang="ru-RU" altLang="ru-RU" smtClean="0"/>
              <a:pPr/>
              <a:t>73</a:t>
            </a:fld>
            <a:endParaRPr lang="ru-RU" altLang="ru-RU"/>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Образ слайда 1"/>
          <p:cNvSpPr>
            <a:spLocks noGrp="1" noRot="1" noChangeAspect="1" noTextEdit="1"/>
          </p:cNvSpPr>
          <p:nvPr>
            <p:ph type="sldImg"/>
          </p:nvPr>
        </p:nvSpPr>
        <p:spPr>
          <a:xfrm>
            <a:off x="-14225588" y="-11796713"/>
            <a:ext cx="16646526" cy="12485688"/>
          </a:xfrm>
          <a:ln/>
        </p:spPr>
      </p:sp>
      <p:sp>
        <p:nvSpPr>
          <p:cNvPr id="106499" name="Заметки 2"/>
          <p:cNvSpPr>
            <a:spLocks noGrp="1"/>
          </p:cNvSpPr>
          <p:nvPr>
            <p:ph type="body" idx="1"/>
          </p:nvPr>
        </p:nvSpPr>
        <p:spPr>
          <a:noFill/>
          <a:ln/>
        </p:spPr>
        <p:txBody>
          <a:bodyPr/>
          <a:lstStyle/>
          <a:p>
            <a:r>
              <a:rPr lang="en-US"/>
              <a:t>intraoral source (ie. mandibular ramus, symphisis, tori) or an extraoral source (commonly the iliac crest) The disadvantage to the use of autografts is that it requires a secondary surgical site to harvest the bone</a:t>
            </a:r>
            <a:r>
              <a:rPr lang="uk-UA"/>
              <a:t>. обрабатівают факторами роста</a:t>
            </a:r>
          </a:p>
          <a:p>
            <a:r>
              <a:rPr lang="uk-UA"/>
              <a:t>А</a:t>
            </a:r>
            <a:r>
              <a:rPr lang="en-US"/>
              <a:t>llograft bone is derived from a donor of the same species. Often referred to as ‘donated human bone’, it is derived from a deceased donor. In implant dentistry, the most common forms are freeze-dried bone allograft (FDBA), and demineralized freeze-dried bone allograft (DFDBA).</a:t>
            </a:r>
            <a:endParaRPr lang="uk-UA"/>
          </a:p>
          <a:p>
            <a:r>
              <a:rPr lang="en-US"/>
              <a:t>The most common xenograft bone substitute used in dentistry today is of bovine origin.</a:t>
            </a:r>
            <a:endParaRPr lang="uk-UA"/>
          </a:p>
          <a:p>
            <a:r>
              <a:rPr lang="en-US"/>
              <a:t>Alloplast bone substitutes are completely synthetic. The materials most commonly available in dentistry today include calcium phosphates, bioactive glasses, and polymers. Calcium phosphates, mainly hydroxyapetite HA and beta-tricalcium phosphate (TCP), are most common because of their composition which resembles the inorganic phase of bone.</a:t>
            </a:r>
            <a:endParaRPr lang="uk-UA"/>
          </a:p>
        </p:txBody>
      </p:sp>
      <p:sp>
        <p:nvSpPr>
          <p:cNvPr id="106500" name="Номер слайда 3"/>
          <p:cNvSpPr>
            <a:spLocks noGrp="1"/>
          </p:cNvSpPr>
          <p:nvPr>
            <p:ph type="sldNum" sz="quarter" idx="5"/>
          </p:nvPr>
        </p:nvSpPr>
        <p:spPr>
          <a:xfrm>
            <a:off x="3884613" y="8685213"/>
            <a:ext cx="2971800" cy="457200"/>
          </a:xfrm>
          <a:prstGeom prst="rect">
            <a:avLst/>
          </a:prstGeom>
          <a:noFill/>
        </p:spPr>
        <p:txBody>
          <a:bodyPr/>
          <a:lstStyle/>
          <a:p>
            <a:fld id="{8DBB963D-C474-4B05-AD4B-2DAC3130EF81}" type="slidenum">
              <a:rPr lang="ru-RU" altLang="ru-RU" smtClean="0"/>
              <a:pPr/>
              <a:t>74</a:t>
            </a:fld>
            <a:endParaRPr lang="ru-RU" altLang="ru-RU"/>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xfrm>
            <a:off x="3884613" y="8685213"/>
            <a:ext cx="2971800" cy="457200"/>
          </a:xfrm>
          <a:prstGeom prst="rect">
            <a:avLst/>
          </a:prstGeom>
          <a:noFill/>
        </p:spPr>
        <p:txBody>
          <a:bodyPr/>
          <a:lstStyle/>
          <a:p>
            <a:fld id="{D9213AAD-339C-4296-B52D-803C1FA46395}" type="slidenum">
              <a:rPr lang="ru-RU" altLang="ru-RU" smtClean="0"/>
              <a:pPr/>
              <a:t>75</a:t>
            </a:fld>
            <a:endParaRPr lang="ru-RU" altLang="ru-RU"/>
          </a:p>
        </p:txBody>
      </p:sp>
      <p:sp>
        <p:nvSpPr>
          <p:cNvPr id="107523" name="Rectangle 2"/>
          <p:cNvSpPr>
            <a:spLocks noGrp="1" noRot="1" noChangeAspect="1" noChangeArrowheads="1" noTextEdit="1"/>
          </p:cNvSpPr>
          <p:nvPr>
            <p:ph type="sldImg"/>
          </p:nvPr>
        </p:nvSpPr>
        <p:spPr>
          <a:xfrm>
            <a:off x="-14225588" y="-11796713"/>
            <a:ext cx="16646526" cy="12485688"/>
          </a:xfrm>
          <a:ln/>
        </p:spPr>
      </p:sp>
      <p:sp>
        <p:nvSpPr>
          <p:cNvPr id="107524" name="Rectangle 3"/>
          <p:cNvSpPr>
            <a:spLocks noGrp="1" noChangeArrowheads="1"/>
          </p:cNvSpPr>
          <p:nvPr>
            <p:ph type="body" idx="1"/>
          </p:nvPr>
        </p:nvSpPr>
        <p:spPr>
          <a:noFill/>
          <a:ln/>
        </p:spPr>
        <p:txBody>
          <a:bodyPr/>
          <a:lstStyle/>
          <a:p>
            <a:pPr eaLnBrk="1" hangingPunct="1"/>
            <a:endParaRPr lang="uk-UA" altLang="ru-RU"/>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xfrm>
            <a:off x="3884613" y="8685213"/>
            <a:ext cx="2971800" cy="457200"/>
          </a:xfrm>
          <a:prstGeom prst="rect">
            <a:avLst/>
          </a:prstGeom>
          <a:noFill/>
        </p:spPr>
        <p:txBody>
          <a:bodyPr/>
          <a:lstStyle/>
          <a:p>
            <a:fld id="{D3103306-6CD7-43AE-887C-75F8FBC6D1ED}" type="slidenum">
              <a:rPr lang="ru-RU" altLang="ru-RU" smtClean="0"/>
              <a:pPr/>
              <a:t>76</a:t>
            </a:fld>
            <a:endParaRPr lang="ru-RU" altLang="ru-RU"/>
          </a:p>
        </p:txBody>
      </p:sp>
      <p:sp>
        <p:nvSpPr>
          <p:cNvPr id="108547" name="Rectangle 2"/>
          <p:cNvSpPr>
            <a:spLocks noGrp="1" noRot="1" noChangeAspect="1" noChangeArrowheads="1" noTextEdit="1"/>
          </p:cNvSpPr>
          <p:nvPr>
            <p:ph type="sldImg"/>
          </p:nvPr>
        </p:nvSpPr>
        <p:spPr>
          <a:xfrm>
            <a:off x="1133475" y="677863"/>
            <a:ext cx="4591050" cy="3444875"/>
          </a:xfrm>
          <a:ln/>
        </p:spPr>
      </p:sp>
      <p:sp>
        <p:nvSpPr>
          <p:cNvPr id="108548" name="Rectangle 3"/>
          <p:cNvSpPr>
            <a:spLocks noGrp="1" noChangeArrowheads="1"/>
          </p:cNvSpPr>
          <p:nvPr>
            <p:ph type="body" idx="1"/>
          </p:nvPr>
        </p:nvSpPr>
        <p:spPr>
          <a:xfrm>
            <a:off x="685800" y="4343400"/>
            <a:ext cx="5486400" cy="4208463"/>
          </a:xfrm>
          <a:noFill/>
          <a:ln/>
        </p:spPr>
        <p:txBody>
          <a:bodyPr wrap="none" anchor="ctr"/>
          <a:lstStyle/>
          <a:p>
            <a:pPr eaLnBrk="1" hangingPunct="1"/>
            <a:endParaRPr lang="uk-UA" altLang="ru-RU"/>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xfrm>
            <a:off x="3884613" y="8685213"/>
            <a:ext cx="2971800" cy="457200"/>
          </a:xfrm>
          <a:prstGeom prst="rect">
            <a:avLst/>
          </a:prstGeom>
          <a:noFill/>
        </p:spPr>
        <p:txBody>
          <a:bodyPr/>
          <a:lstStyle/>
          <a:p>
            <a:fld id="{3143C08D-EF18-43D1-BE16-6DAFFB4EBE99}" type="slidenum">
              <a:rPr lang="ru-RU" altLang="ru-RU" smtClean="0"/>
              <a:pPr/>
              <a:t>77</a:t>
            </a:fld>
            <a:endParaRPr lang="ru-RU" altLang="ru-RU"/>
          </a:p>
        </p:txBody>
      </p:sp>
      <p:sp>
        <p:nvSpPr>
          <p:cNvPr id="109571" name="Rectangle 2"/>
          <p:cNvSpPr>
            <a:spLocks noGrp="1" noRot="1" noChangeAspect="1" noChangeArrowheads="1" noTextEdit="1"/>
          </p:cNvSpPr>
          <p:nvPr>
            <p:ph type="sldImg"/>
          </p:nvPr>
        </p:nvSpPr>
        <p:spPr>
          <a:xfrm>
            <a:off x="1133475" y="677863"/>
            <a:ext cx="4591050" cy="3444875"/>
          </a:xfrm>
          <a:ln/>
        </p:spPr>
      </p:sp>
      <p:sp>
        <p:nvSpPr>
          <p:cNvPr id="109572" name="Rectangle 3"/>
          <p:cNvSpPr>
            <a:spLocks noGrp="1" noChangeArrowheads="1"/>
          </p:cNvSpPr>
          <p:nvPr>
            <p:ph type="body" idx="1"/>
          </p:nvPr>
        </p:nvSpPr>
        <p:spPr>
          <a:xfrm>
            <a:off x="685800" y="4343400"/>
            <a:ext cx="5484813" cy="4114800"/>
          </a:xfrm>
          <a:noFill/>
          <a:ln/>
        </p:spPr>
        <p:txBody>
          <a:bodyPr wrap="none" anchor="ctr"/>
          <a:lstStyle/>
          <a:p>
            <a:pPr eaLnBrk="1" hangingPunct="1"/>
            <a:endParaRPr lang="uk-UA" altLang="ru-RU"/>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xfrm>
            <a:off x="3884613" y="8685213"/>
            <a:ext cx="2971800" cy="457200"/>
          </a:xfrm>
          <a:prstGeom prst="rect">
            <a:avLst/>
          </a:prstGeom>
          <a:noFill/>
        </p:spPr>
        <p:txBody>
          <a:bodyPr/>
          <a:lstStyle/>
          <a:p>
            <a:fld id="{C96D45E7-F253-40A8-8C48-343C7A9E9FAE}" type="slidenum">
              <a:rPr lang="ru-RU" altLang="ru-RU" smtClean="0"/>
              <a:pPr/>
              <a:t>78</a:t>
            </a:fld>
            <a:endParaRPr lang="ru-RU" altLang="ru-RU"/>
          </a:p>
        </p:txBody>
      </p:sp>
      <p:sp>
        <p:nvSpPr>
          <p:cNvPr id="110595" name="Rectangle 2"/>
          <p:cNvSpPr>
            <a:spLocks noGrp="1" noRot="1" noChangeAspect="1" noChangeArrowheads="1" noTextEdit="1"/>
          </p:cNvSpPr>
          <p:nvPr>
            <p:ph type="sldImg"/>
          </p:nvPr>
        </p:nvSpPr>
        <p:spPr>
          <a:xfrm>
            <a:off x="-14225588" y="-11796713"/>
            <a:ext cx="16646526" cy="12485688"/>
          </a:xfrm>
          <a:ln/>
        </p:spPr>
      </p:sp>
      <p:sp>
        <p:nvSpPr>
          <p:cNvPr id="110596" name="Rectangle 3"/>
          <p:cNvSpPr>
            <a:spLocks noGrp="1" noChangeArrowheads="1"/>
          </p:cNvSpPr>
          <p:nvPr>
            <p:ph type="body" idx="1"/>
          </p:nvPr>
        </p:nvSpPr>
        <p:spPr>
          <a:noFill/>
          <a:ln/>
        </p:spPr>
        <p:txBody>
          <a:bodyPr/>
          <a:lstStyle/>
          <a:p>
            <a:pPr eaLnBrk="1" hangingPunct="1"/>
            <a:endParaRPr lang="uk-UA" altLang="ru-RU"/>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xfrm>
            <a:off x="3884613" y="8685213"/>
            <a:ext cx="2971800" cy="457200"/>
          </a:xfrm>
          <a:prstGeom prst="rect">
            <a:avLst/>
          </a:prstGeom>
          <a:noFill/>
        </p:spPr>
        <p:txBody>
          <a:bodyPr/>
          <a:lstStyle/>
          <a:p>
            <a:fld id="{30DBF909-D17A-417F-B4DE-C78BB2B3835E}" type="slidenum">
              <a:rPr lang="ru-RU" altLang="ru-RU" smtClean="0"/>
              <a:pPr/>
              <a:t>79</a:t>
            </a:fld>
            <a:endParaRPr lang="ru-RU" altLang="ru-RU"/>
          </a:p>
        </p:txBody>
      </p:sp>
      <p:sp>
        <p:nvSpPr>
          <p:cNvPr id="113667" name="Rectangle 2"/>
          <p:cNvSpPr>
            <a:spLocks noGrp="1" noRot="1" noChangeAspect="1" noChangeArrowheads="1" noTextEdit="1"/>
          </p:cNvSpPr>
          <p:nvPr>
            <p:ph type="sldImg"/>
          </p:nvPr>
        </p:nvSpPr>
        <p:spPr>
          <a:xfrm>
            <a:off x="-14225588" y="-11796713"/>
            <a:ext cx="16646526" cy="12485688"/>
          </a:xfrm>
          <a:ln/>
        </p:spPr>
      </p:sp>
      <p:sp>
        <p:nvSpPr>
          <p:cNvPr id="113668" name="Rectangle 3"/>
          <p:cNvSpPr>
            <a:spLocks noGrp="1" noChangeArrowheads="1"/>
          </p:cNvSpPr>
          <p:nvPr>
            <p:ph type="body" idx="1"/>
          </p:nvPr>
        </p:nvSpPr>
        <p:spPr>
          <a:noFill/>
          <a:ln/>
        </p:spPr>
        <p:txBody>
          <a:bodyPr/>
          <a:lstStyle/>
          <a:p>
            <a:pPr eaLnBrk="1" hangingPunct="1"/>
            <a:r>
              <a:rPr lang="ru-RU" altLang="ru-RU"/>
              <a:t>Stem cells can now be grown and transformed into specialized cells with characteristics consistent with cells of various tissues such as muscles or nerves through </a:t>
            </a:r>
            <a:r>
              <a:rPr lang="ru-RU" altLang="ru-RU">
                <a:hlinkClick r:id="rId3" tooltip="Cell culture"/>
              </a:rPr>
              <a:t>cell culture</a:t>
            </a:r>
            <a:r>
              <a:rPr lang="ru-RU" altLang="ru-RU"/>
              <a:t>. Highly plastic adult stem cells from a variety of sources, including </a:t>
            </a:r>
            <a:r>
              <a:rPr lang="ru-RU" altLang="ru-RU">
                <a:hlinkClick r:id="rId4" tooltip="Umbilical cord blood"/>
              </a:rPr>
              <a:t>umbilical cord blood</a:t>
            </a:r>
            <a:r>
              <a:rPr lang="ru-RU" altLang="ru-RU"/>
              <a:t> and </a:t>
            </a:r>
            <a:r>
              <a:rPr lang="ru-RU" altLang="ru-RU">
                <a:hlinkClick r:id="rId5" tooltip="Bone marrow"/>
              </a:rPr>
              <a:t>bone marrow</a:t>
            </a:r>
            <a:r>
              <a:rPr lang="ru-RU" altLang="ru-RU"/>
              <a:t>, are routinely used in medical therapies. Embryonic </a:t>
            </a:r>
            <a:r>
              <a:rPr lang="ru-RU" altLang="ru-RU">
                <a:hlinkClick r:id="rId6" tooltip="Cell line"/>
              </a:rPr>
              <a:t>cell lines</a:t>
            </a:r>
            <a:r>
              <a:rPr lang="ru-RU" altLang="ru-RU"/>
              <a:t> and </a:t>
            </a:r>
            <a:r>
              <a:rPr lang="ru-RU" altLang="ru-RU">
                <a:hlinkClick r:id="rId7" tooltip="Autologous"/>
              </a:rPr>
              <a:t>autologous</a:t>
            </a:r>
            <a:r>
              <a:rPr lang="ru-RU" altLang="ru-RU"/>
              <a:t> embryonic stem cells generated through </a:t>
            </a:r>
            <a:r>
              <a:rPr lang="ru-RU" altLang="ru-RU">
                <a:hlinkClick r:id="rId8" tooltip="Therapeutic cloning"/>
              </a:rPr>
              <a:t>therapeutic cloning</a:t>
            </a:r>
            <a:r>
              <a:rPr lang="ru-RU" altLang="ru-RU"/>
              <a:t> have also been proposed as promising candidates for future therapies </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Образ слайда 1"/>
          <p:cNvSpPr>
            <a:spLocks noGrp="1" noRot="1" noChangeAspect="1" noTextEdit="1"/>
          </p:cNvSpPr>
          <p:nvPr>
            <p:ph type="sldImg"/>
          </p:nvPr>
        </p:nvSpPr>
        <p:spPr>
          <a:xfrm>
            <a:off x="-14225588" y="-11796713"/>
            <a:ext cx="16646526" cy="12485688"/>
          </a:xfrm>
          <a:ln/>
        </p:spPr>
      </p:sp>
      <p:sp>
        <p:nvSpPr>
          <p:cNvPr id="3" name="Заметки 2"/>
          <p:cNvSpPr>
            <a:spLocks noGrp="1"/>
          </p:cNvSpPr>
          <p:nvPr>
            <p:ph type="body" idx="1"/>
          </p:nvPr>
        </p:nvSpPr>
        <p:spPr/>
        <p:txBody>
          <a:bodyPr>
            <a:normAutofit lnSpcReduction="10000"/>
          </a:bodyPr>
          <a:lstStyle/>
          <a:p>
            <a:pPr>
              <a:defRPr/>
            </a:pPr>
            <a:r>
              <a:rPr lang="ru-RU" altLang="ru-RU" dirty="0"/>
              <a:t>Создание биологических заместителей тканей (</a:t>
            </a:r>
            <a:r>
              <a:rPr lang="ru-RU" altLang="ru-RU" dirty="0" err="1"/>
              <a:t>графта</a:t>
            </a:r>
            <a:r>
              <a:rPr lang="ru-RU" altLang="ru-RU" dirty="0"/>
              <a:t>) включает несколько этапов: 1) отбор и культивирование собственного или донорского клеточного материала; 2) разработка специального носителя для клеток (матрицы) на основе биосовместимых материалов; 3) нанесение культуры клеток на матрицу и размножение клеток в биореакторе со специальными условиями культивирования; 4) непосредственное внедрение </a:t>
            </a:r>
            <a:r>
              <a:rPr lang="ru-RU" altLang="ru-RU" dirty="0" err="1"/>
              <a:t>графта</a:t>
            </a:r>
            <a:r>
              <a:rPr lang="ru-RU" altLang="ru-RU" dirty="0"/>
              <a:t> в область пораженного органа или предварительное размещение в области, хорошо снабжаемой кровью для дозревания и формирования микроциркуляции внутри </a:t>
            </a:r>
            <a:r>
              <a:rPr lang="ru-RU" altLang="ru-RU" dirty="0" err="1"/>
              <a:t>графта</a:t>
            </a:r>
            <a:r>
              <a:rPr lang="ru-RU" altLang="ru-RU" dirty="0"/>
              <a:t> (</a:t>
            </a:r>
            <a:r>
              <a:rPr lang="ru-RU" altLang="ru-RU" dirty="0" err="1"/>
              <a:t>префабрикация</a:t>
            </a:r>
            <a:r>
              <a:rPr lang="ru-RU" altLang="ru-RU" dirty="0"/>
              <a:t>). Клеточный материал может быть представлен клетками регенерируемой ткани или стволовыми клетками. Для создания матриц </a:t>
            </a:r>
            <a:r>
              <a:rPr lang="ru-RU" altLang="ru-RU" dirty="0" err="1"/>
              <a:t>графтов</a:t>
            </a:r>
            <a:r>
              <a:rPr lang="ru-RU" altLang="ru-RU" dirty="0"/>
              <a:t> применяют биологически инертные синтетические материалы, материалы на основе природных полимеров (хитозан, альгинат, коллаген), а также биокомпозитные материалы. Например, эквиваленты костной ткани получают путем направленной дифференцировки стволовых клеток костного мозга, пуповинной крови или жировой ткани. Затем полученные остеобласты наносят на различные материалы, поддерживающие их деление, – донорскую кость, коллагеновые матрицы, пористый гидроксиапатит и др.. Живые эквиваленты кожи, содержащие донорские или собственные кожные клетки, в настоящее время широко применяются в США, России, Италии. Эти конструкции позволяют улучшить заживление обширных ожоговых поверхностей. Разработка </a:t>
            </a:r>
            <a:r>
              <a:rPr lang="ru-RU" altLang="ru-RU" dirty="0" err="1"/>
              <a:t>графтов</a:t>
            </a:r>
            <a:r>
              <a:rPr lang="ru-RU" altLang="ru-RU" dirty="0"/>
              <a:t> ведется также в кардиологии (искусственные клапаны сердца, реконструкция крупных сосудов и капиллярных сетей); для восстановления органов дыхания (гортань, трахея и бронхи), тонкого кишечника, печени, органов мочевыделительной системы, желез внутренней секреции и нейронов.  </a:t>
            </a:r>
          </a:p>
          <a:p>
            <a:pPr>
              <a:defRPr/>
            </a:pPr>
            <a:endParaRPr lang="uk-UA" dirty="0"/>
          </a:p>
        </p:txBody>
      </p:sp>
      <p:sp>
        <p:nvSpPr>
          <p:cNvPr id="114692" name="Номер слайда 3"/>
          <p:cNvSpPr>
            <a:spLocks noGrp="1"/>
          </p:cNvSpPr>
          <p:nvPr>
            <p:ph type="sldNum" sz="quarter" idx="5"/>
          </p:nvPr>
        </p:nvSpPr>
        <p:spPr>
          <a:xfrm>
            <a:off x="3884613" y="8685213"/>
            <a:ext cx="2971800" cy="457200"/>
          </a:xfrm>
          <a:prstGeom prst="rect">
            <a:avLst/>
          </a:prstGeom>
          <a:noFill/>
        </p:spPr>
        <p:txBody>
          <a:bodyPr/>
          <a:lstStyle/>
          <a:p>
            <a:fld id="{6AB7D542-929D-45B6-8BA2-ABFAAF550E93}" type="slidenum">
              <a:rPr lang="ru-RU" altLang="ru-RU" smtClean="0"/>
              <a:pPr/>
              <a:t>83</a:t>
            </a:fld>
            <a:endParaRPr lang="ru-RU" alt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93F1D2-4F8B-4856-A9C1-F6CA17322BAD}"/>
              </a:ext>
            </a:extLst>
          </p:cNvPr>
          <p:cNvSpPr>
            <a:spLocks noGrp="1"/>
          </p:cNvSpPr>
          <p:nvPr>
            <p:ph type="ctrTitle"/>
          </p:nvPr>
        </p:nvSpPr>
        <p:spPr>
          <a:xfrm>
            <a:off x="1143000" y="1122363"/>
            <a:ext cx="6858000" cy="2387600"/>
          </a:xfrm>
        </p:spPr>
        <p:txBody>
          <a:bodyPr anchor="b"/>
          <a:lstStyle>
            <a:lvl1pPr algn="ctr">
              <a:defRPr sz="4500"/>
            </a:lvl1pPr>
          </a:lstStyle>
          <a:p>
            <a:r>
              <a:rPr lang="ru-RU"/>
              <a:t>Образец заголовка</a:t>
            </a:r>
            <a:endParaRPr lang="ru-UA"/>
          </a:p>
        </p:txBody>
      </p:sp>
      <p:sp>
        <p:nvSpPr>
          <p:cNvPr id="3" name="Подзаголовок 2">
            <a:extLst>
              <a:ext uri="{FF2B5EF4-FFF2-40B4-BE49-F238E27FC236}">
                <a16:creationId xmlns:a16="http://schemas.microsoft.com/office/drawing/2014/main" id="{47C9F180-452B-406E-BD51-14F04397EDE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ru-UA"/>
          </a:p>
        </p:txBody>
      </p:sp>
      <p:sp>
        <p:nvSpPr>
          <p:cNvPr id="4" name="Дата 3">
            <a:extLst>
              <a:ext uri="{FF2B5EF4-FFF2-40B4-BE49-F238E27FC236}">
                <a16:creationId xmlns:a16="http://schemas.microsoft.com/office/drawing/2014/main" id="{4FE16992-D10A-496F-9805-9D706E539BDB}"/>
              </a:ext>
            </a:extLst>
          </p:cNvPr>
          <p:cNvSpPr>
            <a:spLocks noGrp="1"/>
          </p:cNvSpPr>
          <p:nvPr>
            <p:ph type="dt" sz="half" idx="10"/>
          </p:nvPr>
        </p:nvSpPr>
        <p:spPr/>
        <p:txBody>
          <a:bodyPr/>
          <a:lstStyle/>
          <a:p>
            <a:fld id="{94C74DBA-EA38-4E55-B3B0-6CDCA2D05E02}" type="datetimeFigureOut">
              <a:rPr lang="uk-UA" smtClean="0"/>
              <a:t>26.12.2023</a:t>
            </a:fld>
            <a:endParaRPr lang="uk-UA"/>
          </a:p>
        </p:txBody>
      </p:sp>
      <p:sp>
        <p:nvSpPr>
          <p:cNvPr id="5" name="Нижний колонтитул 4">
            <a:extLst>
              <a:ext uri="{FF2B5EF4-FFF2-40B4-BE49-F238E27FC236}">
                <a16:creationId xmlns:a16="http://schemas.microsoft.com/office/drawing/2014/main" id="{A922662F-4BB7-43AE-8E1C-B663A5A420F0}"/>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a16="http://schemas.microsoft.com/office/drawing/2014/main" id="{15D82A63-9BFC-4AEB-9DD1-F420B75381C9}"/>
              </a:ext>
            </a:extLst>
          </p:cNvPr>
          <p:cNvSpPr>
            <a:spLocks noGrp="1"/>
          </p:cNvSpPr>
          <p:nvPr>
            <p:ph type="sldNum" sz="quarter" idx="12"/>
          </p:nvPr>
        </p:nvSpPr>
        <p:spPr/>
        <p:txBody>
          <a:bodyPr/>
          <a:lstStyle/>
          <a:p>
            <a:fld id="{1B5F706F-F9C0-4CF3-AF07-7579A70042FB}" type="slidenum">
              <a:rPr lang="ru-RU" altLang="ru-RU" smtClean="0"/>
              <a:pPr/>
              <a:t>‹#›</a:t>
            </a:fld>
            <a:endParaRPr lang="ru-RU" altLang="ru-RU"/>
          </a:p>
        </p:txBody>
      </p:sp>
    </p:spTree>
    <p:extLst>
      <p:ext uri="{BB962C8B-B14F-4D97-AF65-F5344CB8AC3E}">
        <p14:creationId xmlns:p14="http://schemas.microsoft.com/office/powerpoint/2010/main" val="850617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7F1B38-4536-4FF5-80C5-CC1869CA27A0}"/>
              </a:ext>
            </a:extLst>
          </p:cNvPr>
          <p:cNvSpPr>
            <a:spLocks noGrp="1"/>
          </p:cNvSpPr>
          <p:nvPr>
            <p:ph type="title"/>
          </p:nvPr>
        </p:nvSpPr>
        <p:spPr/>
        <p:txBody>
          <a:bodyPr/>
          <a:lstStyle/>
          <a:p>
            <a:r>
              <a:rPr lang="ru-RU"/>
              <a:t>Образец заголовка</a:t>
            </a:r>
            <a:endParaRPr lang="ru-UA"/>
          </a:p>
        </p:txBody>
      </p:sp>
      <p:sp>
        <p:nvSpPr>
          <p:cNvPr id="3" name="Объект 2">
            <a:extLst>
              <a:ext uri="{FF2B5EF4-FFF2-40B4-BE49-F238E27FC236}">
                <a16:creationId xmlns:a16="http://schemas.microsoft.com/office/drawing/2014/main" id="{C560E829-E204-4EDA-B5F1-5BFE92ACDA73}"/>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104875BA-0D63-46C3-B967-50378FB657B9}"/>
              </a:ext>
            </a:extLst>
          </p:cNvPr>
          <p:cNvSpPr>
            <a:spLocks noGrp="1"/>
          </p:cNvSpPr>
          <p:nvPr>
            <p:ph type="dt" sz="half" idx="10"/>
          </p:nvPr>
        </p:nvSpPr>
        <p:spPr/>
        <p:txBody>
          <a:bodyPr/>
          <a:lstStyle/>
          <a:p>
            <a:fld id="{94C74DBA-EA38-4E55-B3B0-6CDCA2D05E02}" type="datetimeFigureOut">
              <a:rPr lang="uk-UA" smtClean="0"/>
              <a:t>26.12.2023</a:t>
            </a:fld>
            <a:endParaRPr lang="uk-UA"/>
          </a:p>
        </p:txBody>
      </p:sp>
      <p:sp>
        <p:nvSpPr>
          <p:cNvPr id="5" name="Нижний колонтитул 4">
            <a:extLst>
              <a:ext uri="{FF2B5EF4-FFF2-40B4-BE49-F238E27FC236}">
                <a16:creationId xmlns:a16="http://schemas.microsoft.com/office/drawing/2014/main" id="{527EF4C0-9CB9-46BB-8152-9F3F7EA4CB48}"/>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a16="http://schemas.microsoft.com/office/drawing/2014/main" id="{7059B9CC-2825-4D5F-BA35-7430AE206F3E}"/>
              </a:ext>
            </a:extLst>
          </p:cNvPr>
          <p:cNvSpPr>
            <a:spLocks noGrp="1"/>
          </p:cNvSpPr>
          <p:nvPr>
            <p:ph type="sldNum" sz="quarter" idx="12"/>
          </p:nvPr>
        </p:nvSpPr>
        <p:spPr/>
        <p:txBody>
          <a:bodyPr/>
          <a:lstStyle/>
          <a:p>
            <a:fld id="{B783745C-10CC-466F-8CCA-743495B84866}" type="slidenum">
              <a:rPr lang="ru-RU" altLang="ru-RU" smtClean="0"/>
              <a:pPr/>
              <a:t>‹#›</a:t>
            </a:fld>
            <a:endParaRPr lang="ru-RU" altLang="ru-RU"/>
          </a:p>
        </p:txBody>
      </p:sp>
    </p:spTree>
    <p:extLst>
      <p:ext uri="{BB962C8B-B14F-4D97-AF65-F5344CB8AC3E}">
        <p14:creationId xmlns:p14="http://schemas.microsoft.com/office/powerpoint/2010/main" val="190079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A29BD9-BB25-4FD6-A07E-48D8A4596779}"/>
              </a:ext>
            </a:extLst>
          </p:cNvPr>
          <p:cNvSpPr>
            <a:spLocks noGrp="1"/>
          </p:cNvSpPr>
          <p:nvPr>
            <p:ph type="title"/>
          </p:nvPr>
        </p:nvSpPr>
        <p:spPr>
          <a:xfrm>
            <a:off x="623888" y="1709739"/>
            <a:ext cx="7886700" cy="2852737"/>
          </a:xfrm>
        </p:spPr>
        <p:txBody>
          <a:bodyPr anchor="b"/>
          <a:lstStyle>
            <a:lvl1pPr>
              <a:defRPr sz="4500"/>
            </a:lvl1pPr>
          </a:lstStyle>
          <a:p>
            <a:r>
              <a:rPr lang="ru-RU"/>
              <a:t>Образец заголовка</a:t>
            </a:r>
            <a:endParaRPr lang="ru-UA"/>
          </a:p>
        </p:txBody>
      </p:sp>
      <p:sp>
        <p:nvSpPr>
          <p:cNvPr id="3" name="Текст 2">
            <a:extLst>
              <a:ext uri="{FF2B5EF4-FFF2-40B4-BE49-F238E27FC236}">
                <a16:creationId xmlns:a16="http://schemas.microsoft.com/office/drawing/2014/main" id="{60945610-8F5B-419C-9588-665AE4F730D3}"/>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01B8665E-34CF-4B46-9F22-2919A9FEF124}"/>
              </a:ext>
            </a:extLst>
          </p:cNvPr>
          <p:cNvSpPr>
            <a:spLocks noGrp="1"/>
          </p:cNvSpPr>
          <p:nvPr>
            <p:ph type="dt" sz="half" idx="10"/>
          </p:nvPr>
        </p:nvSpPr>
        <p:spPr/>
        <p:txBody>
          <a:bodyPr/>
          <a:lstStyle/>
          <a:p>
            <a:fld id="{94C74DBA-EA38-4E55-B3B0-6CDCA2D05E02}" type="datetimeFigureOut">
              <a:rPr lang="uk-UA" smtClean="0"/>
              <a:t>26.12.2023</a:t>
            </a:fld>
            <a:endParaRPr lang="uk-UA"/>
          </a:p>
        </p:txBody>
      </p:sp>
      <p:sp>
        <p:nvSpPr>
          <p:cNvPr id="5" name="Нижний колонтитул 4">
            <a:extLst>
              <a:ext uri="{FF2B5EF4-FFF2-40B4-BE49-F238E27FC236}">
                <a16:creationId xmlns:a16="http://schemas.microsoft.com/office/drawing/2014/main" id="{C9C5921B-D468-4B47-98CE-87AABBEF3406}"/>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a16="http://schemas.microsoft.com/office/drawing/2014/main" id="{1D4971AA-6C56-407B-B734-8D82EF6E69ED}"/>
              </a:ext>
            </a:extLst>
          </p:cNvPr>
          <p:cNvSpPr>
            <a:spLocks noGrp="1"/>
          </p:cNvSpPr>
          <p:nvPr>
            <p:ph type="sldNum" sz="quarter" idx="12"/>
          </p:nvPr>
        </p:nvSpPr>
        <p:spPr/>
        <p:txBody>
          <a:bodyPr/>
          <a:lstStyle/>
          <a:p>
            <a:fld id="{93A0B816-12F0-4769-9E69-669BCDADEE12}" type="slidenum">
              <a:rPr lang="ru-RU" altLang="ru-RU" smtClean="0"/>
              <a:pPr/>
              <a:t>‹#›</a:t>
            </a:fld>
            <a:endParaRPr lang="ru-RU" altLang="ru-RU"/>
          </a:p>
        </p:txBody>
      </p:sp>
    </p:spTree>
    <p:extLst>
      <p:ext uri="{BB962C8B-B14F-4D97-AF65-F5344CB8AC3E}">
        <p14:creationId xmlns:p14="http://schemas.microsoft.com/office/powerpoint/2010/main" val="1504862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C39A2A-F43C-4737-A86C-AD34CF966CEB}"/>
              </a:ext>
            </a:extLst>
          </p:cNvPr>
          <p:cNvSpPr>
            <a:spLocks noGrp="1"/>
          </p:cNvSpPr>
          <p:nvPr>
            <p:ph type="title"/>
          </p:nvPr>
        </p:nvSpPr>
        <p:spPr/>
        <p:txBody>
          <a:bodyPr/>
          <a:lstStyle/>
          <a:p>
            <a:r>
              <a:rPr lang="ru-RU"/>
              <a:t>Образец заголовка</a:t>
            </a:r>
            <a:endParaRPr lang="ru-UA"/>
          </a:p>
        </p:txBody>
      </p:sp>
      <p:sp>
        <p:nvSpPr>
          <p:cNvPr id="3" name="Объект 2">
            <a:extLst>
              <a:ext uri="{FF2B5EF4-FFF2-40B4-BE49-F238E27FC236}">
                <a16:creationId xmlns:a16="http://schemas.microsoft.com/office/drawing/2014/main" id="{07CAAF69-088E-48DA-BAB6-F060E9C62971}"/>
              </a:ext>
            </a:extLst>
          </p:cNvPr>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Объект 3">
            <a:extLst>
              <a:ext uri="{FF2B5EF4-FFF2-40B4-BE49-F238E27FC236}">
                <a16:creationId xmlns:a16="http://schemas.microsoft.com/office/drawing/2014/main" id="{D7442F44-0362-4923-B558-D6F7B69F8629}"/>
              </a:ext>
            </a:extLst>
          </p:cNvPr>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5" name="Дата 4">
            <a:extLst>
              <a:ext uri="{FF2B5EF4-FFF2-40B4-BE49-F238E27FC236}">
                <a16:creationId xmlns:a16="http://schemas.microsoft.com/office/drawing/2014/main" id="{04367A8E-9A00-41F7-843D-D07A437CC54C}"/>
              </a:ext>
            </a:extLst>
          </p:cNvPr>
          <p:cNvSpPr>
            <a:spLocks noGrp="1"/>
          </p:cNvSpPr>
          <p:nvPr>
            <p:ph type="dt" sz="half" idx="10"/>
          </p:nvPr>
        </p:nvSpPr>
        <p:spPr/>
        <p:txBody>
          <a:bodyPr/>
          <a:lstStyle/>
          <a:p>
            <a:fld id="{94C74DBA-EA38-4E55-B3B0-6CDCA2D05E02}" type="datetimeFigureOut">
              <a:rPr lang="uk-UA" smtClean="0"/>
              <a:t>26.12.2023</a:t>
            </a:fld>
            <a:endParaRPr lang="uk-UA"/>
          </a:p>
        </p:txBody>
      </p:sp>
      <p:sp>
        <p:nvSpPr>
          <p:cNvPr id="6" name="Нижний колонтитул 5">
            <a:extLst>
              <a:ext uri="{FF2B5EF4-FFF2-40B4-BE49-F238E27FC236}">
                <a16:creationId xmlns:a16="http://schemas.microsoft.com/office/drawing/2014/main" id="{64B50FB9-555D-438A-BE50-EE69034CCFB4}"/>
              </a:ext>
            </a:extLst>
          </p:cNvPr>
          <p:cNvSpPr>
            <a:spLocks noGrp="1"/>
          </p:cNvSpPr>
          <p:nvPr>
            <p:ph type="ftr" sz="quarter" idx="11"/>
          </p:nvPr>
        </p:nvSpPr>
        <p:spPr/>
        <p:txBody>
          <a:bodyPr/>
          <a:lstStyle/>
          <a:p>
            <a:endParaRPr lang="uk-UA"/>
          </a:p>
        </p:txBody>
      </p:sp>
      <p:sp>
        <p:nvSpPr>
          <p:cNvPr id="7" name="Номер слайда 6">
            <a:extLst>
              <a:ext uri="{FF2B5EF4-FFF2-40B4-BE49-F238E27FC236}">
                <a16:creationId xmlns:a16="http://schemas.microsoft.com/office/drawing/2014/main" id="{AABC8959-8BD6-4635-B570-E8353C073C86}"/>
              </a:ext>
            </a:extLst>
          </p:cNvPr>
          <p:cNvSpPr>
            <a:spLocks noGrp="1"/>
          </p:cNvSpPr>
          <p:nvPr>
            <p:ph type="sldNum" sz="quarter" idx="12"/>
          </p:nvPr>
        </p:nvSpPr>
        <p:spPr/>
        <p:txBody>
          <a:bodyPr/>
          <a:lstStyle/>
          <a:p>
            <a:fld id="{0A684B16-7185-480C-A1D9-19EC57C9E8EC}" type="slidenum">
              <a:rPr lang="ru-RU" altLang="ru-RU" smtClean="0"/>
              <a:pPr/>
              <a:t>‹#›</a:t>
            </a:fld>
            <a:endParaRPr lang="ru-RU" altLang="ru-RU"/>
          </a:p>
        </p:txBody>
      </p:sp>
    </p:spTree>
    <p:extLst>
      <p:ext uri="{BB962C8B-B14F-4D97-AF65-F5344CB8AC3E}">
        <p14:creationId xmlns:p14="http://schemas.microsoft.com/office/powerpoint/2010/main" val="2876115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F1B70A-A954-4E0D-8E16-D3E373F23B68}"/>
              </a:ext>
            </a:extLst>
          </p:cNvPr>
          <p:cNvSpPr>
            <a:spLocks noGrp="1"/>
          </p:cNvSpPr>
          <p:nvPr>
            <p:ph type="title"/>
          </p:nvPr>
        </p:nvSpPr>
        <p:spPr>
          <a:xfrm>
            <a:off x="629841" y="365126"/>
            <a:ext cx="7886700" cy="1325563"/>
          </a:xfrm>
        </p:spPr>
        <p:txBody>
          <a:bodyPr/>
          <a:lstStyle/>
          <a:p>
            <a:r>
              <a:rPr lang="ru-RU"/>
              <a:t>Образец заголовка</a:t>
            </a:r>
            <a:endParaRPr lang="ru-UA"/>
          </a:p>
        </p:txBody>
      </p:sp>
      <p:sp>
        <p:nvSpPr>
          <p:cNvPr id="3" name="Текст 2">
            <a:extLst>
              <a:ext uri="{FF2B5EF4-FFF2-40B4-BE49-F238E27FC236}">
                <a16:creationId xmlns:a16="http://schemas.microsoft.com/office/drawing/2014/main" id="{2B6A5DC3-5571-48D2-A396-D8633BD43D9B}"/>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Объект 3">
            <a:extLst>
              <a:ext uri="{FF2B5EF4-FFF2-40B4-BE49-F238E27FC236}">
                <a16:creationId xmlns:a16="http://schemas.microsoft.com/office/drawing/2014/main" id="{9B434EEC-53EC-470F-BC9F-A8311D299DEE}"/>
              </a:ext>
            </a:extLst>
          </p:cNvPr>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5" name="Текст 4">
            <a:extLst>
              <a:ext uri="{FF2B5EF4-FFF2-40B4-BE49-F238E27FC236}">
                <a16:creationId xmlns:a16="http://schemas.microsoft.com/office/drawing/2014/main" id="{7CBB53A3-6B35-45E6-9861-F9FE63F2A24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Объект 5">
            <a:extLst>
              <a:ext uri="{FF2B5EF4-FFF2-40B4-BE49-F238E27FC236}">
                <a16:creationId xmlns:a16="http://schemas.microsoft.com/office/drawing/2014/main" id="{DFCA109C-D106-4238-9857-03B90761D63B}"/>
              </a:ext>
            </a:extLst>
          </p:cNvPr>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7" name="Дата 6">
            <a:extLst>
              <a:ext uri="{FF2B5EF4-FFF2-40B4-BE49-F238E27FC236}">
                <a16:creationId xmlns:a16="http://schemas.microsoft.com/office/drawing/2014/main" id="{38221179-5F55-43B9-B784-A207E48D382A}"/>
              </a:ext>
            </a:extLst>
          </p:cNvPr>
          <p:cNvSpPr>
            <a:spLocks noGrp="1"/>
          </p:cNvSpPr>
          <p:nvPr>
            <p:ph type="dt" sz="half" idx="10"/>
          </p:nvPr>
        </p:nvSpPr>
        <p:spPr/>
        <p:txBody>
          <a:bodyPr/>
          <a:lstStyle/>
          <a:p>
            <a:fld id="{94C74DBA-EA38-4E55-B3B0-6CDCA2D05E02}" type="datetimeFigureOut">
              <a:rPr lang="uk-UA" smtClean="0"/>
              <a:t>26.12.2023</a:t>
            </a:fld>
            <a:endParaRPr lang="uk-UA"/>
          </a:p>
        </p:txBody>
      </p:sp>
      <p:sp>
        <p:nvSpPr>
          <p:cNvPr id="8" name="Нижний колонтитул 7">
            <a:extLst>
              <a:ext uri="{FF2B5EF4-FFF2-40B4-BE49-F238E27FC236}">
                <a16:creationId xmlns:a16="http://schemas.microsoft.com/office/drawing/2014/main" id="{B32775DB-1A38-4EEA-A0C0-D093DACD6A2E}"/>
              </a:ext>
            </a:extLst>
          </p:cNvPr>
          <p:cNvSpPr>
            <a:spLocks noGrp="1"/>
          </p:cNvSpPr>
          <p:nvPr>
            <p:ph type="ftr" sz="quarter" idx="11"/>
          </p:nvPr>
        </p:nvSpPr>
        <p:spPr/>
        <p:txBody>
          <a:bodyPr/>
          <a:lstStyle/>
          <a:p>
            <a:endParaRPr lang="uk-UA"/>
          </a:p>
        </p:txBody>
      </p:sp>
      <p:sp>
        <p:nvSpPr>
          <p:cNvPr id="9" name="Номер слайда 8">
            <a:extLst>
              <a:ext uri="{FF2B5EF4-FFF2-40B4-BE49-F238E27FC236}">
                <a16:creationId xmlns:a16="http://schemas.microsoft.com/office/drawing/2014/main" id="{6AFC719C-E542-4969-A4FD-577A5F2D5870}"/>
              </a:ext>
            </a:extLst>
          </p:cNvPr>
          <p:cNvSpPr>
            <a:spLocks noGrp="1"/>
          </p:cNvSpPr>
          <p:nvPr>
            <p:ph type="sldNum" sz="quarter" idx="12"/>
          </p:nvPr>
        </p:nvSpPr>
        <p:spPr/>
        <p:txBody>
          <a:bodyPr/>
          <a:lstStyle/>
          <a:p>
            <a:fld id="{59BFACA9-BF49-4E0A-B432-EB00BA12AACD}" type="slidenum">
              <a:rPr lang="ru-RU" altLang="ru-RU" smtClean="0"/>
              <a:pPr/>
              <a:t>‹#›</a:t>
            </a:fld>
            <a:endParaRPr lang="ru-RU" altLang="ru-RU"/>
          </a:p>
        </p:txBody>
      </p:sp>
    </p:spTree>
    <p:extLst>
      <p:ext uri="{BB962C8B-B14F-4D97-AF65-F5344CB8AC3E}">
        <p14:creationId xmlns:p14="http://schemas.microsoft.com/office/powerpoint/2010/main" val="67020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A558E9-B884-4FE5-84C0-66CC3B0FA055}"/>
              </a:ext>
            </a:extLst>
          </p:cNvPr>
          <p:cNvSpPr>
            <a:spLocks noGrp="1"/>
          </p:cNvSpPr>
          <p:nvPr>
            <p:ph type="title"/>
          </p:nvPr>
        </p:nvSpPr>
        <p:spPr/>
        <p:txBody>
          <a:bodyPr/>
          <a:lstStyle/>
          <a:p>
            <a:r>
              <a:rPr lang="ru-RU"/>
              <a:t>Образец заголовка</a:t>
            </a:r>
            <a:endParaRPr lang="ru-UA"/>
          </a:p>
        </p:txBody>
      </p:sp>
      <p:sp>
        <p:nvSpPr>
          <p:cNvPr id="3" name="Дата 2">
            <a:extLst>
              <a:ext uri="{FF2B5EF4-FFF2-40B4-BE49-F238E27FC236}">
                <a16:creationId xmlns:a16="http://schemas.microsoft.com/office/drawing/2014/main" id="{3A84D50E-A102-4253-AEB1-026310085DCC}"/>
              </a:ext>
            </a:extLst>
          </p:cNvPr>
          <p:cNvSpPr>
            <a:spLocks noGrp="1"/>
          </p:cNvSpPr>
          <p:nvPr>
            <p:ph type="dt" sz="half" idx="10"/>
          </p:nvPr>
        </p:nvSpPr>
        <p:spPr/>
        <p:txBody>
          <a:bodyPr/>
          <a:lstStyle/>
          <a:p>
            <a:fld id="{94C74DBA-EA38-4E55-B3B0-6CDCA2D05E02}" type="datetimeFigureOut">
              <a:rPr lang="uk-UA" smtClean="0"/>
              <a:t>26.12.2023</a:t>
            </a:fld>
            <a:endParaRPr lang="uk-UA"/>
          </a:p>
        </p:txBody>
      </p:sp>
      <p:sp>
        <p:nvSpPr>
          <p:cNvPr id="4" name="Нижний колонтитул 3">
            <a:extLst>
              <a:ext uri="{FF2B5EF4-FFF2-40B4-BE49-F238E27FC236}">
                <a16:creationId xmlns:a16="http://schemas.microsoft.com/office/drawing/2014/main" id="{7E1F17C4-74CC-44BE-B0F2-61F942802F96}"/>
              </a:ext>
            </a:extLst>
          </p:cNvPr>
          <p:cNvSpPr>
            <a:spLocks noGrp="1"/>
          </p:cNvSpPr>
          <p:nvPr>
            <p:ph type="ftr" sz="quarter" idx="11"/>
          </p:nvPr>
        </p:nvSpPr>
        <p:spPr/>
        <p:txBody>
          <a:bodyPr/>
          <a:lstStyle/>
          <a:p>
            <a:endParaRPr lang="uk-UA"/>
          </a:p>
        </p:txBody>
      </p:sp>
      <p:sp>
        <p:nvSpPr>
          <p:cNvPr id="5" name="Номер слайда 4">
            <a:extLst>
              <a:ext uri="{FF2B5EF4-FFF2-40B4-BE49-F238E27FC236}">
                <a16:creationId xmlns:a16="http://schemas.microsoft.com/office/drawing/2014/main" id="{73C78B53-F48D-4B2D-8CA5-3E76739F4651}"/>
              </a:ext>
            </a:extLst>
          </p:cNvPr>
          <p:cNvSpPr>
            <a:spLocks noGrp="1"/>
          </p:cNvSpPr>
          <p:nvPr>
            <p:ph type="sldNum" sz="quarter" idx="12"/>
          </p:nvPr>
        </p:nvSpPr>
        <p:spPr/>
        <p:txBody>
          <a:bodyPr/>
          <a:lstStyle/>
          <a:p>
            <a:fld id="{713A4E2D-47DE-447F-BC8C-D9F5EEC1E61D}" type="slidenum">
              <a:rPr lang="ru-RU" altLang="ru-RU" smtClean="0"/>
              <a:pPr/>
              <a:t>‹#›</a:t>
            </a:fld>
            <a:endParaRPr lang="ru-RU" altLang="ru-RU"/>
          </a:p>
        </p:txBody>
      </p:sp>
    </p:spTree>
    <p:extLst>
      <p:ext uri="{BB962C8B-B14F-4D97-AF65-F5344CB8AC3E}">
        <p14:creationId xmlns:p14="http://schemas.microsoft.com/office/powerpoint/2010/main" val="1461213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0B5A171-1E01-4379-9C6F-5DA662D96B10}"/>
              </a:ext>
            </a:extLst>
          </p:cNvPr>
          <p:cNvSpPr>
            <a:spLocks noGrp="1"/>
          </p:cNvSpPr>
          <p:nvPr>
            <p:ph type="dt" sz="half" idx="10"/>
          </p:nvPr>
        </p:nvSpPr>
        <p:spPr/>
        <p:txBody>
          <a:bodyPr/>
          <a:lstStyle/>
          <a:p>
            <a:fld id="{94C74DBA-EA38-4E55-B3B0-6CDCA2D05E02}" type="datetimeFigureOut">
              <a:rPr lang="uk-UA" smtClean="0"/>
              <a:t>26.12.2023</a:t>
            </a:fld>
            <a:endParaRPr lang="uk-UA"/>
          </a:p>
        </p:txBody>
      </p:sp>
      <p:sp>
        <p:nvSpPr>
          <p:cNvPr id="3" name="Нижний колонтитул 2">
            <a:extLst>
              <a:ext uri="{FF2B5EF4-FFF2-40B4-BE49-F238E27FC236}">
                <a16:creationId xmlns:a16="http://schemas.microsoft.com/office/drawing/2014/main" id="{ADDDF80C-EC92-446B-851F-2ABF9D2B1A00}"/>
              </a:ext>
            </a:extLst>
          </p:cNvPr>
          <p:cNvSpPr>
            <a:spLocks noGrp="1"/>
          </p:cNvSpPr>
          <p:nvPr>
            <p:ph type="ftr" sz="quarter" idx="11"/>
          </p:nvPr>
        </p:nvSpPr>
        <p:spPr/>
        <p:txBody>
          <a:bodyPr/>
          <a:lstStyle/>
          <a:p>
            <a:endParaRPr lang="uk-UA"/>
          </a:p>
        </p:txBody>
      </p:sp>
      <p:sp>
        <p:nvSpPr>
          <p:cNvPr id="4" name="Номер слайда 3">
            <a:extLst>
              <a:ext uri="{FF2B5EF4-FFF2-40B4-BE49-F238E27FC236}">
                <a16:creationId xmlns:a16="http://schemas.microsoft.com/office/drawing/2014/main" id="{DE45B89C-E095-485B-BA2C-ED0F83F35921}"/>
              </a:ext>
            </a:extLst>
          </p:cNvPr>
          <p:cNvSpPr>
            <a:spLocks noGrp="1"/>
          </p:cNvSpPr>
          <p:nvPr>
            <p:ph type="sldNum" sz="quarter" idx="12"/>
          </p:nvPr>
        </p:nvSpPr>
        <p:spPr/>
        <p:txBody>
          <a:bodyPr/>
          <a:lstStyle/>
          <a:p>
            <a:fld id="{FF9D415B-0380-4D1C-B9BF-473DFEDB2ECC}" type="slidenum">
              <a:rPr lang="ru-RU" altLang="ru-RU" smtClean="0"/>
              <a:pPr/>
              <a:t>‹#›</a:t>
            </a:fld>
            <a:endParaRPr lang="ru-RU" altLang="ru-RU"/>
          </a:p>
        </p:txBody>
      </p:sp>
    </p:spTree>
    <p:extLst>
      <p:ext uri="{BB962C8B-B14F-4D97-AF65-F5344CB8AC3E}">
        <p14:creationId xmlns:p14="http://schemas.microsoft.com/office/powerpoint/2010/main" val="950132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55D43E1-E7C8-4313-B8B4-1B4DB73DB4D2}"/>
              </a:ext>
            </a:extLst>
          </p:cNvPr>
          <p:cNvSpPr>
            <a:spLocks noGrp="1"/>
          </p:cNvSpPr>
          <p:nvPr>
            <p:ph type="title"/>
          </p:nvPr>
        </p:nvSpPr>
        <p:spPr>
          <a:xfrm>
            <a:off x="629841" y="457200"/>
            <a:ext cx="2949178" cy="1600200"/>
          </a:xfrm>
        </p:spPr>
        <p:txBody>
          <a:bodyPr anchor="b"/>
          <a:lstStyle>
            <a:lvl1pPr>
              <a:defRPr sz="2400"/>
            </a:lvl1pPr>
          </a:lstStyle>
          <a:p>
            <a:r>
              <a:rPr lang="ru-RU"/>
              <a:t>Образец заголовка</a:t>
            </a:r>
            <a:endParaRPr lang="ru-UA"/>
          </a:p>
        </p:txBody>
      </p:sp>
      <p:sp>
        <p:nvSpPr>
          <p:cNvPr id="3" name="Объект 2">
            <a:extLst>
              <a:ext uri="{FF2B5EF4-FFF2-40B4-BE49-F238E27FC236}">
                <a16:creationId xmlns:a16="http://schemas.microsoft.com/office/drawing/2014/main" id="{904FD644-A028-40B3-B54F-C2E83C699C7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Текст 3">
            <a:extLst>
              <a:ext uri="{FF2B5EF4-FFF2-40B4-BE49-F238E27FC236}">
                <a16:creationId xmlns:a16="http://schemas.microsoft.com/office/drawing/2014/main" id="{A8AE5F91-6371-426C-8DDC-96E5AC8800A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a:extLst>
              <a:ext uri="{FF2B5EF4-FFF2-40B4-BE49-F238E27FC236}">
                <a16:creationId xmlns:a16="http://schemas.microsoft.com/office/drawing/2014/main" id="{1E10E771-35C4-4169-8475-A36C82B67E01}"/>
              </a:ext>
            </a:extLst>
          </p:cNvPr>
          <p:cNvSpPr>
            <a:spLocks noGrp="1"/>
          </p:cNvSpPr>
          <p:nvPr>
            <p:ph type="dt" sz="half" idx="10"/>
          </p:nvPr>
        </p:nvSpPr>
        <p:spPr/>
        <p:txBody>
          <a:bodyPr/>
          <a:lstStyle/>
          <a:p>
            <a:fld id="{94C74DBA-EA38-4E55-B3B0-6CDCA2D05E02}" type="datetimeFigureOut">
              <a:rPr lang="uk-UA" smtClean="0"/>
              <a:t>26.12.2023</a:t>
            </a:fld>
            <a:endParaRPr lang="uk-UA"/>
          </a:p>
        </p:txBody>
      </p:sp>
      <p:sp>
        <p:nvSpPr>
          <p:cNvPr id="6" name="Нижний колонтитул 5">
            <a:extLst>
              <a:ext uri="{FF2B5EF4-FFF2-40B4-BE49-F238E27FC236}">
                <a16:creationId xmlns:a16="http://schemas.microsoft.com/office/drawing/2014/main" id="{A0F527B6-153E-4B3C-AD60-5EAF0C3E843E}"/>
              </a:ext>
            </a:extLst>
          </p:cNvPr>
          <p:cNvSpPr>
            <a:spLocks noGrp="1"/>
          </p:cNvSpPr>
          <p:nvPr>
            <p:ph type="ftr" sz="quarter" idx="11"/>
          </p:nvPr>
        </p:nvSpPr>
        <p:spPr/>
        <p:txBody>
          <a:bodyPr/>
          <a:lstStyle/>
          <a:p>
            <a:endParaRPr lang="uk-UA"/>
          </a:p>
        </p:txBody>
      </p:sp>
      <p:sp>
        <p:nvSpPr>
          <p:cNvPr id="7" name="Номер слайда 6">
            <a:extLst>
              <a:ext uri="{FF2B5EF4-FFF2-40B4-BE49-F238E27FC236}">
                <a16:creationId xmlns:a16="http://schemas.microsoft.com/office/drawing/2014/main" id="{160FE989-64F8-44D0-BDC3-01FAF1D6A7AD}"/>
              </a:ext>
            </a:extLst>
          </p:cNvPr>
          <p:cNvSpPr>
            <a:spLocks noGrp="1"/>
          </p:cNvSpPr>
          <p:nvPr>
            <p:ph type="sldNum" sz="quarter" idx="12"/>
          </p:nvPr>
        </p:nvSpPr>
        <p:spPr/>
        <p:txBody>
          <a:bodyPr/>
          <a:lstStyle/>
          <a:p>
            <a:fld id="{8652E8D1-DBC7-48EE-A08E-A040605EA95C}" type="slidenum">
              <a:rPr lang="ru-RU" altLang="ru-RU" smtClean="0"/>
              <a:pPr/>
              <a:t>‹#›</a:t>
            </a:fld>
            <a:endParaRPr lang="ru-RU" altLang="ru-RU"/>
          </a:p>
        </p:txBody>
      </p:sp>
    </p:spTree>
    <p:extLst>
      <p:ext uri="{BB962C8B-B14F-4D97-AF65-F5344CB8AC3E}">
        <p14:creationId xmlns:p14="http://schemas.microsoft.com/office/powerpoint/2010/main" val="4140330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13EF6E-B594-4A81-8915-F180DC377FAC}"/>
              </a:ext>
            </a:extLst>
          </p:cNvPr>
          <p:cNvSpPr>
            <a:spLocks noGrp="1"/>
          </p:cNvSpPr>
          <p:nvPr>
            <p:ph type="title"/>
          </p:nvPr>
        </p:nvSpPr>
        <p:spPr>
          <a:xfrm>
            <a:off x="629841" y="457200"/>
            <a:ext cx="2949178" cy="1600200"/>
          </a:xfrm>
        </p:spPr>
        <p:txBody>
          <a:bodyPr anchor="b"/>
          <a:lstStyle>
            <a:lvl1pPr>
              <a:defRPr sz="2400"/>
            </a:lvl1pPr>
          </a:lstStyle>
          <a:p>
            <a:r>
              <a:rPr lang="ru-RU"/>
              <a:t>Образец заголовка</a:t>
            </a:r>
            <a:endParaRPr lang="ru-UA"/>
          </a:p>
        </p:txBody>
      </p:sp>
      <p:sp>
        <p:nvSpPr>
          <p:cNvPr id="3" name="Рисунок 2">
            <a:extLst>
              <a:ext uri="{FF2B5EF4-FFF2-40B4-BE49-F238E27FC236}">
                <a16:creationId xmlns:a16="http://schemas.microsoft.com/office/drawing/2014/main" id="{6704559C-9FA6-47B0-A5A1-247C7A85F68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UA"/>
          </a:p>
        </p:txBody>
      </p:sp>
      <p:sp>
        <p:nvSpPr>
          <p:cNvPr id="4" name="Текст 3">
            <a:extLst>
              <a:ext uri="{FF2B5EF4-FFF2-40B4-BE49-F238E27FC236}">
                <a16:creationId xmlns:a16="http://schemas.microsoft.com/office/drawing/2014/main" id="{A6EC7363-F35C-4811-8AF8-E7E9587687E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a:extLst>
              <a:ext uri="{FF2B5EF4-FFF2-40B4-BE49-F238E27FC236}">
                <a16:creationId xmlns:a16="http://schemas.microsoft.com/office/drawing/2014/main" id="{1B34649A-FC22-48CA-8988-174E20DB739E}"/>
              </a:ext>
            </a:extLst>
          </p:cNvPr>
          <p:cNvSpPr>
            <a:spLocks noGrp="1"/>
          </p:cNvSpPr>
          <p:nvPr>
            <p:ph type="dt" sz="half" idx="10"/>
          </p:nvPr>
        </p:nvSpPr>
        <p:spPr/>
        <p:txBody>
          <a:bodyPr/>
          <a:lstStyle/>
          <a:p>
            <a:fld id="{94C74DBA-EA38-4E55-B3B0-6CDCA2D05E02}" type="datetimeFigureOut">
              <a:rPr lang="uk-UA" smtClean="0"/>
              <a:t>26.12.2023</a:t>
            </a:fld>
            <a:endParaRPr lang="uk-UA"/>
          </a:p>
        </p:txBody>
      </p:sp>
      <p:sp>
        <p:nvSpPr>
          <p:cNvPr id="6" name="Нижний колонтитул 5">
            <a:extLst>
              <a:ext uri="{FF2B5EF4-FFF2-40B4-BE49-F238E27FC236}">
                <a16:creationId xmlns:a16="http://schemas.microsoft.com/office/drawing/2014/main" id="{FFC3580D-B9AB-4530-845D-36C43973B2A9}"/>
              </a:ext>
            </a:extLst>
          </p:cNvPr>
          <p:cNvSpPr>
            <a:spLocks noGrp="1"/>
          </p:cNvSpPr>
          <p:nvPr>
            <p:ph type="ftr" sz="quarter" idx="11"/>
          </p:nvPr>
        </p:nvSpPr>
        <p:spPr/>
        <p:txBody>
          <a:bodyPr/>
          <a:lstStyle/>
          <a:p>
            <a:endParaRPr lang="uk-UA"/>
          </a:p>
        </p:txBody>
      </p:sp>
      <p:sp>
        <p:nvSpPr>
          <p:cNvPr id="7" name="Номер слайда 6">
            <a:extLst>
              <a:ext uri="{FF2B5EF4-FFF2-40B4-BE49-F238E27FC236}">
                <a16:creationId xmlns:a16="http://schemas.microsoft.com/office/drawing/2014/main" id="{B0BAA000-87D8-449E-8EE8-41A5E08DACDD}"/>
              </a:ext>
            </a:extLst>
          </p:cNvPr>
          <p:cNvSpPr>
            <a:spLocks noGrp="1"/>
          </p:cNvSpPr>
          <p:nvPr>
            <p:ph type="sldNum" sz="quarter" idx="12"/>
          </p:nvPr>
        </p:nvSpPr>
        <p:spPr/>
        <p:txBody>
          <a:bodyPr/>
          <a:lstStyle/>
          <a:p>
            <a:fld id="{F5C1BE31-F563-4790-A530-AF049090E81A}" type="slidenum">
              <a:rPr lang="ru-RU" altLang="ru-RU" smtClean="0"/>
              <a:pPr/>
              <a:t>‹#›</a:t>
            </a:fld>
            <a:endParaRPr lang="ru-RU" altLang="ru-RU"/>
          </a:p>
        </p:txBody>
      </p:sp>
    </p:spTree>
    <p:extLst>
      <p:ext uri="{BB962C8B-B14F-4D97-AF65-F5344CB8AC3E}">
        <p14:creationId xmlns:p14="http://schemas.microsoft.com/office/powerpoint/2010/main" val="2747467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FB4439-5C1A-44D9-9AD5-0D49C97AF0C1}"/>
              </a:ext>
            </a:extLst>
          </p:cNvPr>
          <p:cNvSpPr>
            <a:spLocks noGrp="1"/>
          </p:cNvSpPr>
          <p:nvPr>
            <p:ph type="title"/>
          </p:nvPr>
        </p:nvSpPr>
        <p:spPr/>
        <p:txBody>
          <a:bodyPr/>
          <a:lstStyle/>
          <a:p>
            <a:r>
              <a:rPr lang="ru-RU"/>
              <a:t>Образец заголовка</a:t>
            </a:r>
            <a:endParaRPr lang="ru-UA"/>
          </a:p>
        </p:txBody>
      </p:sp>
      <p:sp>
        <p:nvSpPr>
          <p:cNvPr id="3" name="Вертикальный текст 2">
            <a:extLst>
              <a:ext uri="{FF2B5EF4-FFF2-40B4-BE49-F238E27FC236}">
                <a16:creationId xmlns:a16="http://schemas.microsoft.com/office/drawing/2014/main" id="{A3F82189-8242-4A6C-9666-90D6E2BBE23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BE04B88C-7181-466F-B7A4-9497ABC7E680}"/>
              </a:ext>
            </a:extLst>
          </p:cNvPr>
          <p:cNvSpPr>
            <a:spLocks noGrp="1"/>
          </p:cNvSpPr>
          <p:nvPr>
            <p:ph type="dt" sz="half" idx="10"/>
          </p:nvPr>
        </p:nvSpPr>
        <p:spPr/>
        <p:txBody>
          <a:bodyPr/>
          <a:lstStyle/>
          <a:p>
            <a:fld id="{94C74DBA-EA38-4E55-B3B0-6CDCA2D05E02}" type="datetimeFigureOut">
              <a:rPr lang="uk-UA" smtClean="0"/>
              <a:t>26.12.2023</a:t>
            </a:fld>
            <a:endParaRPr lang="uk-UA"/>
          </a:p>
        </p:txBody>
      </p:sp>
      <p:sp>
        <p:nvSpPr>
          <p:cNvPr id="5" name="Нижний колонтитул 4">
            <a:extLst>
              <a:ext uri="{FF2B5EF4-FFF2-40B4-BE49-F238E27FC236}">
                <a16:creationId xmlns:a16="http://schemas.microsoft.com/office/drawing/2014/main" id="{FD5A83BC-F81F-4ACE-BDFD-4B16D053B2C5}"/>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a16="http://schemas.microsoft.com/office/drawing/2014/main" id="{D588625E-340A-4255-A2AB-B910D534C822}"/>
              </a:ext>
            </a:extLst>
          </p:cNvPr>
          <p:cNvSpPr>
            <a:spLocks noGrp="1"/>
          </p:cNvSpPr>
          <p:nvPr>
            <p:ph type="sldNum" sz="quarter" idx="12"/>
          </p:nvPr>
        </p:nvSpPr>
        <p:spPr/>
        <p:txBody>
          <a:bodyPr/>
          <a:lstStyle/>
          <a:p>
            <a:fld id="{B98D1E19-696F-484A-BD45-AE6A93E68A94}" type="slidenum">
              <a:rPr lang="ru-RU" altLang="ru-RU" smtClean="0"/>
              <a:pPr/>
              <a:t>‹#›</a:t>
            </a:fld>
            <a:endParaRPr lang="ru-RU" altLang="ru-RU"/>
          </a:p>
        </p:txBody>
      </p:sp>
    </p:spTree>
    <p:extLst>
      <p:ext uri="{BB962C8B-B14F-4D97-AF65-F5344CB8AC3E}">
        <p14:creationId xmlns:p14="http://schemas.microsoft.com/office/powerpoint/2010/main" val="2463913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0D9CE5E3-8891-4843-BA87-9A797F06D466}"/>
              </a:ext>
            </a:extLst>
          </p:cNvPr>
          <p:cNvSpPr>
            <a:spLocks noGrp="1"/>
          </p:cNvSpPr>
          <p:nvPr>
            <p:ph type="title" orient="vert"/>
          </p:nvPr>
        </p:nvSpPr>
        <p:spPr>
          <a:xfrm>
            <a:off x="6543675" y="365125"/>
            <a:ext cx="1971675" cy="5811838"/>
          </a:xfrm>
        </p:spPr>
        <p:txBody>
          <a:bodyPr vert="eaVert"/>
          <a:lstStyle/>
          <a:p>
            <a:r>
              <a:rPr lang="ru-RU"/>
              <a:t>Образец заголовка</a:t>
            </a:r>
            <a:endParaRPr lang="ru-UA"/>
          </a:p>
        </p:txBody>
      </p:sp>
      <p:sp>
        <p:nvSpPr>
          <p:cNvPr id="3" name="Вертикальный текст 2">
            <a:extLst>
              <a:ext uri="{FF2B5EF4-FFF2-40B4-BE49-F238E27FC236}">
                <a16:creationId xmlns:a16="http://schemas.microsoft.com/office/drawing/2014/main" id="{9A61F4D5-2B92-4598-9393-11E1B75A17D7}"/>
              </a:ext>
            </a:extLst>
          </p:cNvPr>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7B02153F-2FA6-4A49-B1A9-365799F3B330}"/>
              </a:ext>
            </a:extLst>
          </p:cNvPr>
          <p:cNvSpPr>
            <a:spLocks noGrp="1"/>
          </p:cNvSpPr>
          <p:nvPr>
            <p:ph type="dt" sz="half" idx="10"/>
          </p:nvPr>
        </p:nvSpPr>
        <p:spPr/>
        <p:txBody>
          <a:bodyPr/>
          <a:lstStyle/>
          <a:p>
            <a:fld id="{94C74DBA-EA38-4E55-B3B0-6CDCA2D05E02}" type="datetimeFigureOut">
              <a:rPr lang="uk-UA" smtClean="0"/>
              <a:t>26.12.2023</a:t>
            </a:fld>
            <a:endParaRPr lang="uk-UA"/>
          </a:p>
        </p:txBody>
      </p:sp>
      <p:sp>
        <p:nvSpPr>
          <p:cNvPr id="5" name="Нижний колонтитул 4">
            <a:extLst>
              <a:ext uri="{FF2B5EF4-FFF2-40B4-BE49-F238E27FC236}">
                <a16:creationId xmlns:a16="http://schemas.microsoft.com/office/drawing/2014/main" id="{5AD9B892-0E17-4C5C-AC97-F996A40F7A06}"/>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a16="http://schemas.microsoft.com/office/drawing/2014/main" id="{A247424E-FC99-4B12-9CEC-E74F9523F32B}"/>
              </a:ext>
            </a:extLst>
          </p:cNvPr>
          <p:cNvSpPr>
            <a:spLocks noGrp="1"/>
          </p:cNvSpPr>
          <p:nvPr>
            <p:ph type="sldNum" sz="quarter" idx="12"/>
          </p:nvPr>
        </p:nvSpPr>
        <p:spPr/>
        <p:txBody>
          <a:bodyPr/>
          <a:lstStyle/>
          <a:p>
            <a:fld id="{69B39128-DF6D-4D02-A541-B69BD79205C0}" type="slidenum">
              <a:rPr lang="ru-RU" altLang="ru-RU" smtClean="0"/>
              <a:pPr/>
              <a:t>‹#›</a:t>
            </a:fld>
            <a:endParaRPr lang="ru-RU" altLang="ru-RU"/>
          </a:p>
        </p:txBody>
      </p:sp>
    </p:spTree>
    <p:extLst>
      <p:ext uri="{BB962C8B-B14F-4D97-AF65-F5344CB8AC3E}">
        <p14:creationId xmlns:p14="http://schemas.microsoft.com/office/powerpoint/2010/main" val="30470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921" y="277950"/>
            <a:ext cx="8229600" cy="1139159"/>
          </a:xfrm>
        </p:spPr>
        <p:txBody>
          <a:bodyPr/>
          <a:lstStyle/>
          <a:p>
            <a:r>
              <a:rPr lang="ru-RU"/>
              <a:t>Образец заголовка</a:t>
            </a:r>
            <a:endParaRPr lang="uk-UA"/>
          </a:p>
        </p:txBody>
      </p:sp>
      <p:sp>
        <p:nvSpPr>
          <p:cNvPr id="3" name="Текст 2"/>
          <p:cNvSpPr>
            <a:spLocks noGrp="1"/>
          </p:cNvSpPr>
          <p:nvPr>
            <p:ph type="body" sz="half" idx="1"/>
          </p:nvPr>
        </p:nvSpPr>
        <p:spPr>
          <a:xfrm>
            <a:off x="457920" y="1600009"/>
            <a:ext cx="4044960" cy="45307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half" idx="2"/>
          </p:nvPr>
        </p:nvSpPr>
        <p:spPr>
          <a:xfrm>
            <a:off x="4641121" y="1600009"/>
            <a:ext cx="4046400" cy="45307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Rectangle 40"/>
          <p:cNvSpPr>
            <a:spLocks noGrp="1" noChangeArrowheads="1"/>
          </p:cNvSpPr>
          <p:nvPr>
            <p:ph type="dt" sz="half" idx="10"/>
          </p:nvPr>
        </p:nvSpPr>
        <p:spPr>
          <a:xfrm>
            <a:off x="457200" y="6356350"/>
            <a:ext cx="2133600" cy="365125"/>
          </a:xfrm>
          <a:prstGeom prst="rect">
            <a:avLst/>
          </a:prstGeom>
          <a:ln/>
        </p:spPr>
        <p:txBody>
          <a:bodyPr/>
          <a:lstStyle>
            <a:lvl1pPr>
              <a:defRPr/>
            </a:lvl1pPr>
          </a:lstStyle>
          <a:p>
            <a:pPr>
              <a:defRPr/>
            </a:pPr>
            <a:endParaRPr lang="ru-RU"/>
          </a:p>
        </p:txBody>
      </p:sp>
      <p:sp>
        <p:nvSpPr>
          <p:cNvPr id="6" name="Rectangle 41"/>
          <p:cNvSpPr>
            <a:spLocks noGrp="1" noChangeArrowheads="1"/>
          </p:cNvSpPr>
          <p:nvPr>
            <p:ph type="ftr" sz="quarter" idx="11"/>
          </p:nvPr>
        </p:nvSpPr>
        <p:spPr>
          <a:xfrm>
            <a:off x="3124200" y="6356350"/>
            <a:ext cx="2895600" cy="365125"/>
          </a:xfrm>
          <a:prstGeom prst="rect">
            <a:avLst/>
          </a:prstGeom>
          <a:ln/>
        </p:spPr>
        <p:txBody>
          <a:bodyPr/>
          <a:lstStyle>
            <a:lvl1pPr>
              <a:defRPr/>
            </a:lvl1pPr>
          </a:lstStyle>
          <a:p>
            <a:pPr>
              <a:defRPr/>
            </a:pPr>
            <a:endParaRPr lang="ru-RU"/>
          </a:p>
        </p:txBody>
      </p:sp>
      <p:sp>
        <p:nvSpPr>
          <p:cNvPr id="7" name="Rectangle 42"/>
          <p:cNvSpPr>
            <a:spLocks noGrp="1" noChangeArrowheads="1"/>
          </p:cNvSpPr>
          <p:nvPr>
            <p:ph type="sldNum" sz="quarter" idx="12"/>
          </p:nvPr>
        </p:nvSpPr>
        <p:spPr>
          <a:ln/>
        </p:spPr>
        <p:txBody>
          <a:bodyPr/>
          <a:lstStyle>
            <a:lvl1pPr>
              <a:defRPr/>
            </a:lvl1pPr>
          </a:lstStyle>
          <a:p>
            <a:pPr>
              <a:defRPr/>
            </a:pPr>
            <a:fld id="{47832CC6-0D03-4A23-B20E-8DEF2A421C47}" type="slidenum">
              <a:rPr lang="ru-RU"/>
              <a:pPr>
                <a:defRPr/>
              </a:pPr>
              <a:t>‹#›</a:t>
            </a:fld>
            <a:endParaRPr lang="ru-RU"/>
          </a:p>
        </p:txBody>
      </p:sp>
    </p:spTree>
    <p:extLst>
      <p:ext uri="{BB962C8B-B14F-4D97-AF65-F5344CB8AC3E}">
        <p14:creationId xmlns:p14="http://schemas.microsoft.com/office/powerpoint/2010/main" val="7621972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921" y="277950"/>
            <a:ext cx="8229600" cy="1139159"/>
          </a:xfrm>
        </p:spPr>
        <p:txBody>
          <a:bodyPr/>
          <a:lstStyle/>
          <a:p>
            <a:r>
              <a:rPr lang="ru-RU"/>
              <a:t>Образец заголовка</a:t>
            </a:r>
            <a:endParaRPr lang="uk-UA"/>
          </a:p>
        </p:txBody>
      </p:sp>
      <p:sp>
        <p:nvSpPr>
          <p:cNvPr id="3" name="Текст 2"/>
          <p:cNvSpPr>
            <a:spLocks noGrp="1"/>
          </p:cNvSpPr>
          <p:nvPr>
            <p:ph type="body" sz="half" idx="1"/>
          </p:nvPr>
        </p:nvSpPr>
        <p:spPr>
          <a:xfrm>
            <a:off x="457920" y="1600009"/>
            <a:ext cx="4044960" cy="45307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quarter" idx="2"/>
          </p:nvPr>
        </p:nvSpPr>
        <p:spPr>
          <a:xfrm>
            <a:off x="4641121" y="1600009"/>
            <a:ext cx="4046400" cy="219623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Содержимое 4"/>
          <p:cNvSpPr>
            <a:spLocks noGrp="1"/>
          </p:cNvSpPr>
          <p:nvPr>
            <p:ph sz="quarter" idx="3"/>
          </p:nvPr>
        </p:nvSpPr>
        <p:spPr>
          <a:xfrm>
            <a:off x="4641121" y="3934493"/>
            <a:ext cx="4046400" cy="219623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Rectangle 40"/>
          <p:cNvSpPr>
            <a:spLocks noGrp="1" noChangeArrowheads="1"/>
          </p:cNvSpPr>
          <p:nvPr>
            <p:ph type="dt" sz="half" idx="10"/>
          </p:nvPr>
        </p:nvSpPr>
        <p:spPr>
          <a:xfrm>
            <a:off x="457200" y="6356350"/>
            <a:ext cx="2133600" cy="365125"/>
          </a:xfrm>
          <a:prstGeom prst="rect">
            <a:avLst/>
          </a:prstGeom>
          <a:ln/>
        </p:spPr>
        <p:txBody>
          <a:bodyPr/>
          <a:lstStyle>
            <a:lvl1pPr>
              <a:defRPr/>
            </a:lvl1pPr>
          </a:lstStyle>
          <a:p>
            <a:pPr>
              <a:defRPr/>
            </a:pPr>
            <a:endParaRPr lang="ru-RU"/>
          </a:p>
        </p:txBody>
      </p:sp>
      <p:sp>
        <p:nvSpPr>
          <p:cNvPr id="7" name="Rectangle 41"/>
          <p:cNvSpPr>
            <a:spLocks noGrp="1" noChangeArrowheads="1"/>
          </p:cNvSpPr>
          <p:nvPr>
            <p:ph type="ftr" sz="quarter" idx="11"/>
          </p:nvPr>
        </p:nvSpPr>
        <p:spPr>
          <a:xfrm>
            <a:off x="3124200" y="6356350"/>
            <a:ext cx="2895600" cy="365125"/>
          </a:xfrm>
          <a:prstGeom prst="rect">
            <a:avLst/>
          </a:prstGeom>
          <a:ln/>
        </p:spPr>
        <p:txBody>
          <a:bodyPr/>
          <a:lstStyle>
            <a:lvl1pPr>
              <a:defRPr/>
            </a:lvl1pPr>
          </a:lstStyle>
          <a:p>
            <a:pPr>
              <a:defRPr/>
            </a:pPr>
            <a:endParaRPr lang="ru-RU"/>
          </a:p>
        </p:txBody>
      </p:sp>
      <p:sp>
        <p:nvSpPr>
          <p:cNvPr id="8" name="Rectangle 42"/>
          <p:cNvSpPr>
            <a:spLocks noGrp="1" noChangeArrowheads="1"/>
          </p:cNvSpPr>
          <p:nvPr>
            <p:ph type="sldNum" sz="quarter" idx="12"/>
          </p:nvPr>
        </p:nvSpPr>
        <p:spPr>
          <a:ln/>
        </p:spPr>
        <p:txBody>
          <a:bodyPr/>
          <a:lstStyle>
            <a:lvl1pPr>
              <a:defRPr/>
            </a:lvl1pPr>
          </a:lstStyle>
          <a:p>
            <a:pPr>
              <a:defRPr/>
            </a:pPr>
            <a:fld id="{C36A1EA4-BDB8-43A0-BBBC-C3ACB8033A2E}" type="slidenum">
              <a:rPr lang="ru-RU"/>
              <a:pPr>
                <a:defRPr/>
              </a:pPr>
              <a:t>‹#›</a:t>
            </a:fld>
            <a:endParaRPr lang="ru-RU"/>
          </a:p>
        </p:txBody>
      </p:sp>
    </p:spTree>
    <p:extLst>
      <p:ext uri="{BB962C8B-B14F-4D97-AF65-F5344CB8AC3E}">
        <p14:creationId xmlns:p14="http://schemas.microsoft.com/office/powerpoint/2010/main" val="6707492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1371600"/>
          </a:xfrm>
        </p:spPr>
        <p:txBody>
          <a:bodyPr/>
          <a:lstStyle/>
          <a:p>
            <a:r>
              <a:rPr lang="ru-RU"/>
              <a:t>Образец заголовка</a:t>
            </a:r>
          </a:p>
        </p:txBody>
      </p:sp>
      <p:sp>
        <p:nvSpPr>
          <p:cNvPr id="3" name="Таблица 2"/>
          <p:cNvSpPr>
            <a:spLocks noGrp="1"/>
          </p:cNvSpPr>
          <p:nvPr>
            <p:ph type="tbl" idx="1"/>
          </p:nvPr>
        </p:nvSpPr>
        <p:spPr>
          <a:xfrm>
            <a:off x="457200" y="1981200"/>
            <a:ext cx="8229600" cy="4114800"/>
          </a:xfrm>
        </p:spPr>
        <p:txBody>
          <a:bodyPr/>
          <a:lstStyle/>
          <a:p>
            <a:pPr lvl="0"/>
            <a:endParaRPr lang="ru-RU" noProof="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ru-RU"/>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48F9F41-A876-4338-B3CC-F830F7B058B0}" type="slidenum">
              <a:rPr lang="ru-RU" altLang="ru-RU"/>
              <a:pPr>
                <a:defRPr/>
              </a:pPr>
              <a:t>‹#›</a:t>
            </a:fld>
            <a:endParaRPr lang="ru-RU" altLang="ru-RU"/>
          </a:p>
        </p:txBody>
      </p:sp>
    </p:spTree>
    <p:extLst>
      <p:ext uri="{BB962C8B-B14F-4D97-AF65-F5344CB8AC3E}">
        <p14:creationId xmlns:p14="http://schemas.microsoft.com/office/powerpoint/2010/main" val="4076651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6D47C1-4579-4964-AE4F-8B222849DA4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ru-UA"/>
          </a:p>
        </p:txBody>
      </p:sp>
      <p:sp>
        <p:nvSpPr>
          <p:cNvPr id="3" name="Текст 2">
            <a:extLst>
              <a:ext uri="{FF2B5EF4-FFF2-40B4-BE49-F238E27FC236}">
                <a16:creationId xmlns:a16="http://schemas.microsoft.com/office/drawing/2014/main" id="{382067A9-965E-46E1-98CF-8DF4B7665F5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5EC45F95-35E2-46F7-991A-2BFCBF2E57E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4C74DBA-EA38-4E55-B3B0-6CDCA2D05E02}" type="datetimeFigureOut">
              <a:rPr lang="uk-UA" smtClean="0"/>
              <a:t>26.12.2023</a:t>
            </a:fld>
            <a:endParaRPr lang="uk-UA"/>
          </a:p>
        </p:txBody>
      </p:sp>
      <p:sp>
        <p:nvSpPr>
          <p:cNvPr id="5" name="Нижний колонтитул 4">
            <a:extLst>
              <a:ext uri="{FF2B5EF4-FFF2-40B4-BE49-F238E27FC236}">
                <a16:creationId xmlns:a16="http://schemas.microsoft.com/office/drawing/2014/main" id="{B430488E-4C64-4876-A1DC-75985771C1DB}"/>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uk-UA"/>
          </a:p>
        </p:txBody>
      </p:sp>
      <p:sp>
        <p:nvSpPr>
          <p:cNvPr id="6" name="Номер слайда 5">
            <a:extLst>
              <a:ext uri="{FF2B5EF4-FFF2-40B4-BE49-F238E27FC236}">
                <a16:creationId xmlns:a16="http://schemas.microsoft.com/office/drawing/2014/main" id="{8F32A1C3-6A48-41D5-A131-A74AF3BAE9D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23E1070-B9FD-43A4-BA74-F2B81C574809}" type="slidenum">
              <a:rPr lang="ru-RU" altLang="ru-RU" smtClean="0"/>
              <a:pPr/>
              <a:t>‹#›</a:t>
            </a:fld>
            <a:endParaRPr lang="ru-RU" altLang="ru-RU"/>
          </a:p>
        </p:txBody>
      </p:sp>
    </p:spTree>
    <p:extLst>
      <p:ext uri="{BB962C8B-B14F-4D97-AF65-F5344CB8AC3E}">
        <p14:creationId xmlns:p14="http://schemas.microsoft.com/office/powerpoint/2010/main" val="1084246373"/>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UA"/>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6.jpe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3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2.xml"/><Relationship Id="rId4" Type="http://schemas.openxmlformats.org/officeDocument/2006/relationships/image" Target="../media/image49.jpg"/></Relationships>
</file>

<file path=ppt/slides/_rels/slide4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hyperlink" Target="http://bms.brown.edu/pedisurg/Fetal/Seminar/Slides/3_Embryology_files/slide0045_image078.jpg" TargetMode="External"/><Relationship Id="rId1" Type="http://schemas.openxmlformats.org/officeDocument/2006/relationships/slideLayout" Target="../slideLayouts/slideLayout13.xml"/><Relationship Id="rId5" Type="http://schemas.openxmlformats.org/officeDocument/2006/relationships/image" Target="../media/image52.jpeg"/><Relationship Id="rId4" Type="http://schemas.openxmlformats.org/officeDocument/2006/relationships/hyperlink" Target="http://www.oshmanlaw.com/wp-content/uploads/2009/05/cleft-lip-baby.jpg"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www.pharyngula.org/images/anencephaly.jpg" TargetMode="External"/><Relationship Id="rId2" Type="http://schemas.openxmlformats.org/officeDocument/2006/relationships/image" Target="../media/image53.jpeg"/><Relationship Id="rId1" Type="http://schemas.openxmlformats.org/officeDocument/2006/relationships/slideLayout" Target="../slideLayouts/slideLayout13.xml"/><Relationship Id="rId4" Type="http://schemas.openxmlformats.org/officeDocument/2006/relationships/image" Target="../media/image54.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ru.wikipedia.org/wiki/%D0%A4%D0%B0%D0%B9%D0%BB:HLA.svg"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76.jpeg"/><Relationship Id="rId4" Type="http://schemas.openxmlformats.org/officeDocument/2006/relationships/image" Target="../media/image75.png"/></Relationships>
</file>

<file path=ppt/slides/_rels/slide7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ctrTitle"/>
          </p:nvPr>
        </p:nvSpPr>
        <p:spPr>
          <a:xfrm>
            <a:off x="652321" y="2187590"/>
            <a:ext cx="7773120" cy="1502077"/>
          </a:xfrm>
        </p:spPr>
        <p:txBody>
          <a:bodyPr>
            <a:noAutofit/>
          </a:bodyPr>
          <a:lstStyle/>
          <a:p>
            <a:pPr eaLnBrk="1" hangingPunct="1">
              <a:defRPr/>
            </a:pPr>
            <a:r>
              <a:rPr lang="ru-RU" sz="5400" b="1" dirty="0" err="1">
                <a:solidFill>
                  <a:srgbClr val="0070C0"/>
                </a:solidFill>
                <a:effectLst/>
                <a:latin typeface="Times New Roman" panose="02020603050405020304" pitchFamily="18" charset="0"/>
              </a:rPr>
              <a:t>Пренатальний</a:t>
            </a:r>
            <a:r>
              <a:rPr lang="ru-RU" sz="5400" b="1" dirty="0">
                <a:solidFill>
                  <a:srgbClr val="0070C0"/>
                </a:solidFill>
                <a:effectLst/>
                <a:latin typeface="Times New Roman" panose="02020603050405020304" pitchFamily="18" charset="0"/>
              </a:rPr>
              <a:t> і </a:t>
            </a:r>
            <a:r>
              <a:rPr lang="ru-RU" sz="5400" b="1" dirty="0" err="1">
                <a:solidFill>
                  <a:srgbClr val="0070C0"/>
                </a:solidFill>
                <a:effectLst/>
                <a:latin typeface="Times New Roman" panose="02020603050405020304" pitchFamily="18" charset="0"/>
              </a:rPr>
              <a:t>постнатальний</a:t>
            </a:r>
            <a:r>
              <a:rPr lang="ru-RU" sz="5400" b="1" dirty="0">
                <a:solidFill>
                  <a:srgbClr val="0070C0"/>
                </a:solidFill>
                <a:effectLst/>
                <a:latin typeface="Times New Roman" panose="02020603050405020304" pitchFamily="18" charset="0"/>
              </a:rPr>
              <a:t> </a:t>
            </a:r>
            <a:r>
              <a:rPr lang="ru-RU" sz="5400" b="1" dirty="0" err="1">
                <a:solidFill>
                  <a:srgbClr val="0070C0"/>
                </a:solidFill>
                <a:effectLst/>
                <a:latin typeface="Times New Roman" panose="02020603050405020304" pitchFamily="18" charset="0"/>
              </a:rPr>
              <a:t>періоди</a:t>
            </a:r>
            <a:r>
              <a:rPr lang="ru-RU" sz="5400" dirty="0">
                <a:solidFill>
                  <a:srgbClr val="0070C0"/>
                </a:solidFill>
                <a:effectLst/>
                <a:latin typeface="Times New Roman" panose="02020603050405020304" pitchFamily="18" charset="0"/>
              </a:rPr>
              <a:t> </a:t>
            </a:r>
            <a:br>
              <a:rPr lang="ru-RU" sz="5400" dirty="0">
                <a:solidFill>
                  <a:srgbClr val="0070C0"/>
                </a:solidFill>
                <a:effectLst/>
                <a:latin typeface="Segoe UI" panose="020B0502040204020203" pitchFamily="34" charset="0"/>
              </a:rPr>
            </a:br>
            <a:r>
              <a:rPr lang="ru-RU" sz="5400" b="1" dirty="0">
                <a:solidFill>
                  <a:srgbClr val="0070C0"/>
                </a:solidFill>
                <a:effectLst/>
                <a:latin typeface="Times New Roman" panose="02020603050405020304" pitchFamily="18" charset="0"/>
              </a:rPr>
              <a:t>онтогенезу </a:t>
            </a:r>
            <a:r>
              <a:rPr lang="ru-RU" sz="5400" b="1" dirty="0" err="1">
                <a:solidFill>
                  <a:srgbClr val="0070C0"/>
                </a:solidFill>
                <a:effectLst/>
                <a:latin typeface="Times New Roman" panose="02020603050405020304" pitchFamily="18" charset="0"/>
              </a:rPr>
              <a:t>людини</a:t>
            </a:r>
            <a:r>
              <a:rPr lang="ru-RU" sz="5400" dirty="0">
                <a:solidFill>
                  <a:srgbClr val="0070C0"/>
                </a:solidFill>
                <a:effectLst/>
                <a:latin typeface="Times New Roman" panose="02020603050405020304" pitchFamily="18" charset="0"/>
              </a:rPr>
              <a:t> </a:t>
            </a:r>
            <a:endParaRPr lang="ru-RU" sz="5400" b="1" dirty="0">
              <a:solidFill>
                <a:srgbClr val="0070C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57D771-16B0-427F-B843-E9A6246D2D07}"/>
              </a:ext>
            </a:extLst>
          </p:cNvPr>
          <p:cNvSpPr>
            <a:spLocks noGrp="1"/>
          </p:cNvSpPr>
          <p:nvPr>
            <p:ph type="title"/>
          </p:nvPr>
        </p:nvSpPr>
        <p:spPr>
          <a:xfrm>
            <a:off x="278454" y="129399"/>
            <a:ext cx="7886700" cy="471453"/>
          </a:xfrm>
        </p:spPr>
        <p:txBody>
          <a:bodyPr>
            <a:noAutofit/>
          </a:bodyPr>
          <a:lstStyle/>
          <a:p>
            <a:pPr algn="ctr"/>
            <a:r>
              <a:rPr lang="uk-UA" sz="2800" b="1" dirty="0">
                <a:solidFill>
                  <a:srgbClr val="0070C0"/>
                </a:solidFill>
              </a:rPr>
              <a:t>План лекції</a:t>
            </a:r>
            <a:endParaRPr lang="ru-UA" sz="2800" b="1" dirty="0">
              <a:solidFill>
                <a:srgbClr val="0070C0"/>
              </a:solidFill>
            </a:endParaRPr>
          </a:p>
        </p:txBody>
      </p:sp>
      <p:sp>
        <p:nvSpPr>
          <p:cNvPr id="3" name="Объект 2">
            <a:extLst>
              <a:ext uri="{FF2B5EF4-FFF2-40B4-BE49-F238E27FC236}">
                <a16:creationId xmlns:a16="http://schemas.microsoft.com/office/drawing/2014/main" id="{706BBF0F-9634-42B1-BF56-1D4AF091D5BD}"/>
              </a:ext>
            </a:extLst>
          </p:cNvPr>
          <p:cNvSpPr>
            <a:spLocks noGrp="1"/>
          </p:cNvSpPr>
          <p:nvPr>
            <p:ph idx="1"/>
          </p:nvPr>
        </p:nvSpPr>
        <p:spPr>
          <a:xfrm>
            <a:off x="628650" y="1031132"/>
            <a:ext cx="7886700" cy="5461742"/>
          </a:xfrm>
        </p:spPr>
        <p:txBody>
          <a:bodyPr/>
          <a:lstStyle/>
          <a:p>
            <a:pPr marL="457200" indent="-457200">
              <a:buFont typeface="+mj-lt"/>
              <a:buAutoNum type="arabicPeriod"/>
            </a:pPr>
            <a:r>
              <a:rPr lang="uk-UA" sz="2200" b="1" dirty="0"/>
              <a:t>Періоди онтогенезу</a:t>
            </a:r>
          </a:p>
          <a:p>
            <a:pPr marL="457200" indent="-457200">
              <a:buFont typeface="+mj-lt"/>
              <a:buAutoNum type="arabicPeriod"/>
            </a:pPr>
            <a:r>
              <a:rPr lang="uk-UA" sz="2200" b="1" dirty="0"/>
              <a:t>Будова статевих клітин</a:t>
            </a:r>
          </a:p>
          <a:p>
            <a:pPr marL="457200" indent="-457200">
              <a:buFont typeface="+mj-lt"/>
              <a:buAutoNum type="arabicPeriod"/>
            </a:pPr>
            <a:r>
              <a:rPr lang="uk-UA" sz="2200" b="1" dirty="0"/>
              <a:t>Етапи ембріонального періоду: запліднення, дроблення, гістогенез, органогенез</a:t>
            </a:r>
          </a:p>
          <a:p>
            <a:pPr marL="457200" indent="-457200">
              <a:buFont typeface="+mj-lt"/>
              <a:buAutoNum type="arabicPeriod"/>
            </a:pPr>
            <a:r>
              <a:rPr lang="uk-UA" sz="2200" b="1" dirty="0"/>
              <a:t>Природжені вади розвитку: визначення, класифікація</a:t>
            </a:r>
          </a:p>
          <a:p>
            <a:pPr marL="457200" indent="-457200">
              <a:buFont typeface="+mj-lt"/>
              <a:buAutoNum type="arabicPeriod"/>
            </a:pPr>
            <a:r>
              <a:rPr lang="uk-UA" sz="2200" b="1" dirty="0"/>
              <a:t>Класифікація </a:t>
            </a:r>
            <a:r>
              <a:rPr lang="uk-UA" sz="2300" b="1" dirty="0" err="1"/>
              <a:t>тератогенних</a:t>
            </a:r>
            <a:r>
              <a:rPr lang="uk-UA" sz="2200" b="1" dirty="0"/>
              <a:t> факторів</a:t>
            </a:r>
          </a:p>
          <a:p>
            <a:pPr marL="457200" indent="-457200">
              <a:buFont typeface="+mj-lt"/>
              <a:buAutoNum type="arabicPeriod"/>
            </a:pPr>
            <a:r>
              <a:rPr lang="uk-UA" sz="2200" b="1" dirty="0"/>
              <a:t>Етапи постембріонального періоду: </a:t>
            </a:r>
            <a:r>
              <a:rPr lang="uk-UA" sz="2200" b="1" dirty="0" err="1"/>
              <a:t>дорепродуктивний</a:t>
            </a:r>
            <a:r>
              <a:rPr lang="uk-UA" sz="2200" b="1" dirty="0"/>
              <a:t> період, репродуктивний, </a:t>
            </a:r>
            <a:r>
              <a:rPr lang="uk-UA" sz="2200" b="1" dirty="0" err="1"/>
              <a:t>пострепродуктивний</a:t>
            </a:r>
            <a:endParaRPr lang="uk-UA" sz="2200" b="1" dirty="0"/>
          </a:p>
          <a:p>
            <a:pPr marL="457200" indent="-457200">
              <a:buFont typeface="+mj-lt"/>
              <a:buAutoNum type="arabicPeriod"/>
            </a:pPr>
            <a:r>
              <a:rPr lang="uk-UA" sz="2200" b="1" dirty="0"/>
              <a:t>Особливості росту людини</a:t>
            </a:r>
          </a:p>
          <a:p>
            <a:pPr marL="457200" indent="-457200">
              <a:buFont typeface="+mj-lt"/>
              <a:buAutoNum type="arabicPeriod"/>
            </a:pPr>
            <a:r>
              <a:rPr lang="uk-UA" sz="2200" b="1" dirty="0"/>
              <a:t>Типи конституції</a:t>
            </a:r>
          </a:p>
          <a:p>
            <a:pPr marL="457200" indent="-457200">
              <a:buFont typeface="+mj-lt"/>
              <a:buAutoNum type="arabicPeriod"/>
            </a:pPr>
            <a:r>
              <a:rPr lang="uk-UA" sz="2200" b="1" dirty="0"/>
              <a:t>Смерть – заключний етап онтогенезу</a:t>
            </a:r>
          </a:p>
          <a:p>
            <a:pPr marL="457200" indent="-457200">
              <a:buFont typeface="+mj-lt"/>
              <a:buAutoNum type="arabicPeriod"/>
            </a:pPr>
            <a:r>
              <a:rPr lang="uk-UA" sz="2200" b="1" dirty="0"/>
              <a:t>Типи регенерації</a:t>
            </a:r>
          </a:p>
          <a:p>
            <a:pPr marL="457200" indent="-457200">
              <a:buFont typeface="+mj-lt"/>
              <a:buAutoNum type="arabicPeriod"/>
            </a:pPr>
            <a:r>
              <a:rPr lang="uk-UA" sz="2200" b="1" dirty="0"/>
              <a:t>Трансплантація органів і тканин</a:t>
            </a:r>
          </a:p>
          <a:p>
            <a:pPr marL="457200" indent="-457200">
              <a:buFont typeface="+mj-lt"/>
              <a:buAutoNum type="arabicPeriod"/>
            </a:pPr>
            <a:endParaRPr lang="uk-UA" dirty="0"/>
          </a:p>
          <a:p>
            <a:pPr marL="457200" indent="-457200">
              <a:buFont typeface="+mj-lt"/>
              <a:buAutoNum type="arabicPeriod"/>
            </a:pPr>
            <a:endParaRPr lang="ru-UA" dirty="0"/>
          </a:p>
        </p:txBody>
      </p:sp>
    </p:spTree>
    <p:extLst>
      <p:ext uri="{BB962C8B-B14F-4D97-AF65-F5344CB8AC3E}">
        <p14:creationId xmlns:p14="http://schemas.microsoft.com/office/powerpoint/2010/main" val="4152024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391680" y="158286"/>
            <a:ext cx="8360640" cy="2206312"/>
          </a:xfrm>
        </p:spPr>
        <p:txBody>
          <a:bodyPr lIns="0" tIns="0" rIns="0" bIns="0" anchorCtr="0">
            <a:normAutofit/>
          </a:bodyPr>
          <a:lstStyle/>
          <a:p>
            <a:pPr eaLnBrk="1" hangingPunct="1">
              <a:buClr>
                <a:srgbClr val="FFFFCC"/>
              </a:buClr>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en-GB" sz="4100" b="1" dirty="0" err="1">
                <a:solidFill>
                  <a:srgbClr val="FF0000"/>
                </a:solidFill>
              </a:rPr>
              <a:t>Онтогенез</a:t>
            </a:r>
            <a:r>
              <a:rPr lang="en-GB" sz="4100" dirty="0"/>
              <a:t> </a:t>
            </a:r>
            <a:r>
              <a:rPr lang="ru-RU" sz="4100" dirty="0"/>
              <a:t>–</a:t>
            </a:r>
            <a:r>
              <a:rPr lang="en-GB" sz="4100" dirty="0"/>
              <a:t> </a:t>
            </a:r>
            <a:r>
              <a:rPr lang="en-GB" sz="4100" b="1" dirty="0" err="1"/>
              <a:t>по</a:t>
            </a:r>
            <a:r>
              <a:rPr lang="uk-UA" sz="4100" b="1" dirty="0" err="1"/>
              <a:t>вний</a:t>
            </a:r>
            <a:r>
              <a:rPr lang="uk-UA" sz="4100" b="1" dirty="0"/>
              <a:t> індивідуальний </a:t>
            </a:r>
            <a:r>
              <a:rPr lang="en-GB" sz="4100" b="1" dirty="0"/>
              <a:t>р</a:t>
            </a:r>
            <a:r>
              <a:rPr lang="uk-UA" sz="4100" b="1" dirty="0" err="1"/>
              <a:t>озвиток</a:t>
            </a:r>
            <a:r>
              <a:rPr lang="uk-UA" sz="4100" b="1" dirty="0"/>
              <a:t> о</a:t>
            </a:r>
            <a:r>
              <a:rPr lang="en-GB" sz="4100" b="1" dirty="0" err="1"/>
              <a:t>рган</a:t>
            </a:r>
            <a:r>
              <a:rPr lang="uk-UA" sz="4100" b="1" dirty="0" err="1"/>
              <a:t>ізму</a:t>
            </a:r>
            <a:r>
              <a:rPr lang="uk-UA" sz="4100" b="1" dirty="0"/>
              <a:t> від </a:t>
            </a:r>
            <a:r>
              <a:rPr lang="en-GB" sz="4100" b="1" dirty="0" err="1"/>
              <a:t>зигот</a:t>
            </a:r>
            <a:r>
              <a:rPr lang="uk-UA" sz="4100" b="1" dirty="0"/>
              <a:t>и </a:t>
            </a:r>
            <a:r>
              <a:rPr lang="en-GB" sz="4100" b="1" dirty="0" err="1"/>
              <a:t>до</a:t>
            </a:r>
            <a:r>
              <a:rPr lang="en-GB" sz="4100" b="1" dirty="0"/>
              <a:t> </a:t>
            </a:r>
            <a:r>
              <a:rPr lang="uk-UA" sz="4100" b="1" dirty="0"/>
              <a:t>біологічної с</a:t>
            </a:r>
            <a:r>
              <a:rPr lang="en-GB" sz="4100" b="1" dirty="0" err="1"/>
              <a:t>мерт</a:t>
            </a:r>
            <a:r>
              <a:rPr lang="uk-UA" sz="4100" b="1" dirty="0"/>
              <a:t>і</a:t>
            </a:r>
            <a:endParaRPr lang="en-GB" sz="4100" b="1" dirty="0"/>
          </a:p>
        </p:txBody>
      </p:sp>
      <p:sp>
        <p:nvSpPr>
          <p:cNvPr id="4098" name="Rectangle 2"/>
          <p:cNvSpPr>
            <a:spLocks noGrp="1" noChangeArrowheads="1"/>
          </p:cNvSpPr>
          <p:nvPr>
            <p:ph idx="1"/>
          </p:nvPr>
        </p:nvSpPr>
        <p:spPr>
          <a:xfrm>
            <a:off x="672481" y="2775172"/>
            <a:ext cx="7807680" cy="3634942"/>
          </a:xfrm>
        </p:spPr>
        <p:txBody>
          <a:bodyPr lIns="0" tIns="0" rIns="0" bIns="0"/>
          <a:lstStyle/>
          <a:p>
            <a:pPr eaLnBrk="1" hangingPunct="1">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800" b="1" dirty="0"/>
              <a:t>Із</a:t>
            </a:r>
            <a:r>
              <a:rPr lang="en-GB" sz="2800" b="1" dirty="0"/>
              <a:t> </a:t>
            </a:r>
            <a:r>
              <a:rPr lang="en-GB" sz="2800" b="1" dirty="0" err="1"/>
              <a:t>генетич</a:t>
            </a:r>
            <a:r>
              <a:rPr lang="uk-UA" sz="2800" b="1" dirty="0" err="1"/>
              <a:t>ної</a:t>
            </a:r>
            <a:r>
              <a:rPr lang="uk-UA" sz="2800" b="1" dirty="0"/>
              <a:t> </a:t>
            </a:r>
            <a:r>
              <a:rPr lang="en-GB" sz="2800" b="1" dirty="0" err="1"/>
              <a:t>точки</a:t>
            </a:r>
            <a:r>
              <a:rPr lang="en-GB" sz="2800" b="1" dirty="0"/>
              <a:t> з</a:t>
            </a:r>
            <a:r>
              <a:rPr lang="uk-UA" sz="2800" b="1" dirty="0" err="1"/>
              <a:t>ору</a:t>
            </a:r>
            <a:r>
              <a:rPr lang="uk-UA" sz="2800" b="1" dirty="0"/>
              <a:t> </a:t>
            </a:r>
            <a:r>
              <a:rPr lang="en-GB" sz="2800" b="1" dirty="0"/>
              <a:t>— </a:t>
            </a:r>
            <a:r>
              <a:rPr lang="en-GB" sz="2800" b="1" dirty="0" err="1"/>
              <a:t>реал</a:t>
            </a:r>
            <a:r>
              <a:rPr lang="uk-UA" sz="2800" b="1" dirty="0" err="1"/>
              <a:t>ізація</a:t>
            </a:r>
            <a:r>
              <a:rPr lang="uk-UA" sz="2800" b="1" dirty="0"/>
              <a:t> спадкової </a:t>
            </a:r>
            <a:r>
              <a:rPr lang="uk-UA" sz="2800" b="1" dirty="0" err="1"/>
              <a:t>інфо</a:t>
            </a:r>
            <a:r>
              <a:rPr lang="en-GB" sz="2800" b="1" dirty="0" err="1"/>
              <a:t>рмац</a:t>
            </a:r>
            <a:r>
              <a:rPr lang="uk-UA" sz="2800" b="1" dirty="0" err="1"/>
              <a:t>ії</a:t>
            </a:r>
            <a:r>
              <a:rPr lang="uk-UA" sz="2800" b="1" dirty="0"/>
              <a:t>  </a:t>
            </a:r>
            <a:r>
              <a:rPr lang="uk-UA" sz="2800" b="1" dirty="0" err="1"/>
              <a:t>організма</a:t>
            </a:r>
            <a:r>
              <a:rPr lang="uk-UA" sz="2800" b="1" dirty="0"/>
              <a:t> </a:t>
            </a:r>
            <a:r>
              <a:rPr lang="en-GB" sz="2800" b="1" dirty="0" err="1"/>
              <a:t>на</a:t>
            </a:r>
            <a:r>
              <a:rPr lang="en-GB" sz="2800" b="1" dirty="0"/>
              <a:t> </a:t>
            </a:r>
            <a:r>
              <a:rPr lang="en-GB" sz="2800" b="1" dirty="0" err="1"/>
              <a:t>вс</a:t>
            </a:r>
            <a:r>
              <a:rPr lang="uk-UA" sz="2800" b="1" dirty="0"/>
              <a:t>і</a:t>
            </a:r>
            <a:r>
              <a:rPr lang="en-GB" sz="2800" b="1" dirty="0"/>
              <a:t>х </a:t>
            </a:r>
            <a:r>
              <a:rPr lang="en-GB" sz="2800" b="1" dirty="0" err="1"/>
              <a:t>стад</a:t>
            </a:r>
            <a:r>
              <a:rPr lang="uk-UA" sz="2800" b="1" dirty="0"/>
              <a:t>і</a:t>
            </a:r>
            <a:r>
              <a:rPr lang="en-GB" sz="2800" b="1" dirty="0" err="1"/>
              <a:t>ях</a:t>
            </a:r>
            <a:r>
              <a:rPr lang="en-GB" sz="2800" b="1" dirty="0"/>
              <a:t> </a:t>
            </a:r>
            <a:r>
              <a:rPr lang="uk-UA" sz="2800" b="1" dirty="0"/>
              <a:t>існування </a:t>
            </a:r>
            <a:r>
              <a:rPr lang="en-GB" sz="2800" b="1" dirty="0"/>
              <a:t>в</a:t>
            </a:r>
            <a:r>
              <a:rPr lang="uk-UA" sz="2800" b="1" dirty="0"/>
              <a:t> певних умовах довкілля</a:t>
            </a:r>
            <a:r>
              <a:rPr lang="en-GB" sz="2800" b="1" dirty="0"/>
              <a:t>                            </a:t>
            </a:r>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dirty="0"/>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455040" y="252150"/>
            <a:ext cx="8233920" cy="825207"/>
          </a:xfrm>
        </p:spPr>
        <p:txBody>
          <a:bodyPr lIns="0" tIns="0" rIns="0" bIns="0" anchorCtr="0">
            <a:normAutofit/>
          </a:bodyPr>
          <a:lstStyle/>
          <a:p>
            <a:pPr eaLnBrk="1" hangingPunct="1">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en-GB" sz="4000" b="1" dirty="0" err="1"/>
              <a:t>Пер</a:t>
            </a:r>
            <a:r>
              <a:rPr lang="uk-UA" sz="4000" b="1" dirty="0"/>
              <a:t>і</a:t>
            </a:r>
            <a:r>
              <a:rPr lang="en-GB" sz="4000" b="1" dirty="0" err="1"/>
              <a:t>од</a:t>
            </a:r>
            <a:r>
              <a:rPr lang="uk-UA" sz="4000" b="1" dirty="0"/>
              <a:t>и</a:t>
            </a:r>
            <a:r>
              <a:rPr lang="en-GB" sz="4000" b="1" dirty="0"/>
              <a:t> </a:t>
            </a:r>
            <a:r>
              <a:rPr lang="en-GB" sz="4000" b="1" dirty="0" err="1"/>
              <a:t>онтогенез</a:t>
            </a:r>
            <a:r>
              <a:rPr lang="uk-UA" sz="4000" b="1" dirty="0"/>
              <a:t>у</a:t>
            </a:r>
            <a:endParaRPr lang="en-GB" sz="4000" b="1" dirty="0"/>
          </a:p>
        </p:txBody>
      </p:sp>
      <p:sp>
        <p:nvSpPr>
          <p:cNvPr id="5122" name="Rectangle 2"/>
          <p:cNvSpPr>
            <a:spLocks noGrp="1" noChangeArrowheads="1"/>
          </p:cNvSpPr>
          <p:nvPr>
            <p:ph idx="1"/>
          </p:nvPr>
        </p:nvSpPr>
        <p:spPr>
          <a:xfrm>
            <a:off x="260640" y="1405588"/>
            <a:ext cx="8622720" cy="4640167"/>
          </a:xfrm>
        </p:spPr>
        <p:txBody>
          <a:bodyPr lIns="0" tIns="0" rIns="0" bIns="0">
            <a:normAutofit/>
          </a:bodyPr>
          <a:lstStyle/>
          <a:p>
            <a:pPr eaLnBrk="1" hangingPunct="1">
              <a:spcBef>
                <a:spcPts val="703"/>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 pos="8535006" algn="l"/>
              </a:tabLst>
              <a:defRPr/>
            </a:pPr>
            <a:r>
              <a:rPr lang="uk-UA" sz="3500" b="1" dirty="0">
                <a:solidFill>
                  <a:srgbClr val="C00000"/>
                </a:solidFill>
              </a:rPr>
              <a:t>Е</a:t>
            </a:r>
            <a:r>
              <a:rPr lang="en-GB" sz="3500" b="1" dirty="0" err="1">
                <a:solidFill>
                  <a:srgbClr val="C00000"/>
                </a:solidFill>
              </a:rPr>
              <a:t>мбр</a:t>
            </a:r>
            <a:r>
              <a:rPr lang="uk-UA" sz="3500" b="1" dirty="0" err="1">
                <a:solidFill>
                  <a:srgbClr val="C00000"/>
                </a:solidFill>
              </a:rPr>
              <a:t>іо</a:t>
            </a:r>
            <a:r>
              <a:rPr lang="en-GB" sz="3500" b="1" dirty="0" err="1">
                <a:solidFill>
                  <a:srgbClr val="C00000"/>
                </a:solidFill>
              </a:rPr>
              <a:t>нальн</a:t>
            </a:r>
            <a:r>
              <a:rPr lang="uk-UA" sz="3500" b="1" dirty="0">
                <a:solidFill>
                  <a:srgbClr val="C00000"/>
                </a:solidFill>
              </a:rPr>
              <a:t>и</a:t>
            </a:r>
            <a:r>
              <a:rPr lang="en-GB" sz="3500" b="1" dirty="0">
                <a:solidFill>
                  <a:srgbClr val="C00000"/>
                </a:solidFill>
              </a:rPr>
              <a:t>й (</a:t>
            </a:r>
            <a:r>
              <a:rPr lang="en-GB" sz="3500" b="1" dirty="0" err="1">
                <a:solidFill>
                  <a:srgbClr val="C00000"/>
                </a:solidFill>
              </a:rPr>
              <a:t>пренатальн</a:t>
            </a:r>
            <a:r>
              <a:rPr lang="uk-UA" sz="3500" b="1" dirty="0">
                <a:solidFill>
                  <a:srgbClr val="C00000"/>
                </a:solidFill>
              </a:rPr>
              <a:t>и</a:t>
            </a:r>
            <a:r>
              <a:rPr lang="en-GB" sz="3500" b="1" dirty="0">
                <a:solidFill>
                  <a:srgbClr val="C00000"/>
                </a:solidFill>
              </a:rPr>
              <a:t>й)</a:t>
            </a:r>
            <a:r>
              <a:rPr lang="en-GB" b="1" dirty="0">
                <a:solidFill>
                  <a:srgbClr val="C00000"/>
                </a:solidFill>
              </a:rPr>
              <a:t> </a:t>
            </a:r>
            <a:r>
              <a:rPr lang="en-GB" dirty="0"/>
              <a:t>— </a:t>
            </a:r>
            <a:r>
              <a:rPr lang="uk-UA" sz="3200" dirty="0"/>
              <a:t>від утворення з</a:t>
            </a:r>
            <a:r>
              <a:rPr lang="en-GB" sz="3200" dirty="0" err="1"/>
              <a:t>игот</a:t>
            </a:r>
            <a:r>
              <a:rPr lang="uk-UA" sz="3200" dirty="0"/>
              <a:t>и до народження</a:t>
            </a:r>
            <a:r>
              <a:rPr lang="en-GB" sz="3200" dirty="0"/>
              <a:t>. </a:t>
            </a:r>
            <a:r>
              <a:rPr lang="ru-RU" sz="3200" dirty="0"/>
              <a:t>     </a:t>
            </a:r>
            <a:r>
              <a:rPr lang="en-GB" sz="3200" dirty="0"/>
              <a:t>У </a:t>
            </a:r>
            <a:r>
              <a:rPr lang="uk-UA" sz="3200" dirty="0"/>
              <a:t>людини триває в середньому </a:t>
            </a:r>
            <a:r>
              <a:rPr lang="en-GB" sz="3200" dirty="0"/>
              <a:t>280 </a:t>
            </a:r>
            <a:r>
              <a:rPr lang="en-GB" sz="3200" dirty="0" err="1"/>
              <a:t>дн</a:t>
            </a:r>
            <a:r>
              <a:rPr lang="uk-UA" sz="3200" dirty="0" err="1"/>
              <a:t>ів</a:t>
            </a:r>
            <a:r>
              <a:rPr lang="uk-UA" sz="3200" dirty="0"/>
              <a:t> </a:t>
            </a:r>
            <a:r>
              <a:rPr lang="en-GB" sz="3200" dirty="0"/>
              <a:t>(1,8</a:t>
            </a:r>
            <a:r>
              <a:rPr lang="ru-RU" sz="3200" dirty="0"/>
              <a:t> </a:t>
            </a:r>
            <a:r>
              <a:rPr lang="en-GB" sz="3200" dirty="0"/>
              <a:t>% </a:t>
            </a:r>
            <a:r>
              <a:rPr lang="uk-UA" sz="3200" dirty="0"/>
              <a:t>від </a:t>
            </a:r>
            <a:r>
              <a:rPr lang="en-GB" sz="3200" dirty="0"/>
              <a:t>с</a:t>
            </a:r>
            <a:r>
              <a:rPr lang="uk-UA" sz="3200" dirty="0" err="1"/>
              <a:t>ередньої</a:t>
            </a:r>
            <a:r>
              <a:rPr lang="uk-UA" sz="3200" dirty="0"/>
              <a:t> тривалості </a:t>
            </a:r>
            <a:r>
              <a:rPr lang="en-GB" sz="3200" dirty="0" err="1"/>
              <a:t>жи</a:t>
            </a:r>
            <a:r>
              <a:rPr lang="uk-UA" sz="3200" dirty="0" err="1"/>
              <a:t>ття</a:t>
            </a:r>
            <a:r>
              <a:rPr lang="en-GB" sz="3200" dirty="0"/>
              <a:t>)</a:t>
            </a:r>
            <a:r>
              <a:rPr lang="ar-SA" sz="3200" dirty="0">
                <a:cs typeface="Arial" charset="0"/>
              </a:rPr>
              <a:t>‏</a:t>
            </a:r>
            <a:r>
              <a:rPr lang="uk-UA" sz="3200" dirty="0">
                <a:cs typeface="Arial" charset="0"/>
              </a:rPr>
              <a:t>;</a:t>
            </a:r>
            <a:endParaRPr lang="en-GB" sz="3200" dirty="0"/>
          </a:p>
          <a:p>
            <a:pPr eaLnBrk="1" hangingPunct="1">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 pos="8535006" algn="l"/>
              </a:tabLst>
              <a:defRPr/>
            </a:pPr>
            <a:r>
              <a:rPr lang="en-GB" sz="3500" b="1" dirty="0" err="1">
                <a:solidFill>
                  <a:srgbClr val="C00000"/>
                </a:solidFill>
              </a:rPr>
              <a:t>Пост</a:t>
            </a:r>
            <a:r>
              <a:rPr lang="uk-UA" sz="3500" b="1" dirty="0">
                <a:solidFill>
                  <a:srgbClr val="C00000"/>
                </a:solidFill>
              </a:rPr>
              <a:t>е</a:t>
            </a:r>
            <a:r>
              <a:rPr lang="en-GB" sz="3500" b="1" dirty="0" err="1">
                <a:solidFill>
                  <a:srgbClr val="C00000"/>
                </a:solidFill>
              </a:rPr>
              <a:t>мбр</a:t>
            </a:r>
            <a:r>
              <a:rPr lang="uk-UA" sz="3500" b="1" dirty="0">
                <a:solidFill>
                  <a:srgbClr val="C00000"/>
                </a:solidFill>
              </a:rPr>
              <a:t>і</a:t>
            </a:r>
            <a:r>
              <a:rPr lang="en-GB" sz="3500" b="1" dirty="0" err="1">
                <a:solidFill>
                  <a:srgbClr val="C00000"/>
                </a:solidFill>
              </a:rPr>
              <a:t>ональн</a:t>
            </a:r>
            <a:r>
              <a:rPr lang="uk-UA" sz="3500" b="1" dirty="0">
                <a:solidFill>
                  <a:srgbClr val="C00000"/>
                </a:solidFill>
              </a:rPr>
              <a:t>и</a:t>
            </a:r>
            <a:r>
              <a:rPr lang="en-GB" sz="3500" b="1" dirty="0">
                <a:solidFill>
                  <a:srgbClr val="C00000"/>
                </a:solidFill>
              </a:rPr>
              <a:t>й (</a:t>
            </a:r>
            <a:r>
              <a:rPr lang="en-GB" sz="3500" b="1" dirty="0" err="1">
                <a:solidFill>
                  <a:srgbClr val="C00000"/>
                </a:solidFill>
              </a:rPr>
              <a:t>постнатальн</a:t>
            </a:r>
            <a:r>
              <a:rPr lang="uk-UA" sz="3500" b="1" dirty="0">
                <a:solidFill>
                  <a:srgbClr val="C00000"/>
                </a:solidFill>
              </a:rPr>
              <a:t>и</a:t>
            </a:r>
            <a:r>
              <a:rPr lang="en-GB" sz="3500" b="1" dirty="0">
                <a:solidFill>
                  <a:srgbClr val="C00000"/>
                </a:solidFill>
              </a:rPr>
              <a:t>й)</a:t>
            </a:r>
            <a:r>
              <a:rPr lang="en-GB" b="1" dirty="0">
                <a:solidFill>
                  <a:srgbClr val="C00000"/>
                </a:solidFill>
              </a:rPr>
              <a:t> </a:t>
            </a:r>
            <a:r>
              <a:rPr lang="en-GB" dirty="0"/>
              <a:t>— </a:t>
            </a:r>
            <a:r>
              <a:rPr lang="uk-UA" sz="3200" dirty="0"/>
              <a:t>від народження до </a:t>
            </a:r>
            <a:r>
              <a:rPr lang="en-GB" sz="3200" dirty="0" err="1"/>
              <a:t>смерт</a:t>
            </a:r>
            <a:r>
              <a:rPr lang="uk-UA" sz="3200" dirty="0"/>
              <a:t>і.</a:t>
            </a:r>
            <a:endParaRPr lang="en-GB" sz="3200" dirty="0"/>
          </a:p>
        </p:txBody>
      </p:sp>
      <p:sp>
        <p:nvSpPr>
          <p:cNvPr id="5" name="TextBox 4">
            <a:extLst>
              <a:ext uri="{FF2B5EF4-FFF2-40B4-BE49-F238E27FC236}">
                <a16:creationId xmlns:a16="http://schemas.microsoft.com/office/drawing/2014/main" id="{471A2B74-5655-4C76-A0D7-C803A154A452}"/>
              </a:ext>
            </a:extLst>
          </p:cNvPr>
          <p:cNvSpPr txBox="1"/>
          <p:nvPr/>
        </p:nvSpPr>
        <p:spPr>
          <a:xfrm>
            <a:off x="807395" y="4529082"/>
            <a:ext cx="7675123" cy="1384995"/>
          </a:xfrm>
          <a:prstGeom prst="rect">
            <a:avLst/>
          </a:prstGeom>
          <a:noFill/>
        </p:spPr>
        <p:txBody>
          <a:bodyPr wrap="square">
            <a:spAutoFit/>
          </a:bodyPr>
          <a:lstStyle/>
          <a:p>
            <a:r>
              <a:rPr lang="ru-RU" sz="2800" b="1" dirty="0" err="1">
                <a:solidFill>
                  <a:srgbClr val="0070C0"/>
                </a:solidFill>
              </a:rPr>
              <a:t>Ембріогенез</a:t>
            </a:r>
            <a:r>
              <a:rPr lang="ru-RU" sz="2800" dirty="0"/>
              <a:t> </a:t>
            </a:r>
            <a:r>
              <a:rPr lang="ru-RU" sz="2800" dirty="0" err="1"/>
              <a:t>тісно</a:t>
            </a:r>
            <a:r>
              <a:rPr lang="ru-RU" sz="2800" dirty="0"/>
              <a:t> </a:t>
            </a:r>
            <a:r>
              <a:rPr lang="ru-RU" sz="2800" dirty="0" err="1"/>
              <a:t>пов'язаний</a:t>
            </a:r>
            <a:r>
              <a:rPr lang="ru-RU" sz="2800" dirty="0"/>
              <a:t> </a:t>
            </a:r>
            <a:r>
              <a:rPr lang="ru-RU" sz="2800" dirty="0" err="1"/>
              <a:t>із</a:t>
            </a:r>
            <a:r>
              <a:rPr lang="ru-RU" sz="2800" dirty="0"/>
              <a:t> </a:t>
            </a:r>
            <a:r>
              <a:rPr lang="ru-RU" sz="2800" b="1" dirty="0" err="1">
                <a:solidFill>
                  <a:srgbClr val="0070C0"/>
                </a:solidFill>
              </a:rPr>
              <a:t>прогенезом</a:t>
            </a:r>
            <a:r>
              <a:rPr lang="ru-RU" sz="2800" dirty="0"/>
              <a:t> - </a:t>
            </a:r>
            <a:r>
              <a:rPr lang="ru-RU" sz="2800" dirty="0" err="1"/>
              <a:t>утворенням</a:t>
            </a:r>
            <a:r>
              <a:rPr lang="ru-RU" sz="2800" dirty="0"/>
              <a:t> </a:t>
            </a:r>
            <a:r>
              <a:rPr lang="ru-RU" sz="2800" dirty="0" err="1"/>
              <a:t>статевих</a:t>
            </a:r>
            <a:r>
              <a:rPr lang="ru-RU" sz="2800" dirty="0"/>
              <a:t> </a:t>
            </a:r>
            <a:r>
              <a:rPr lang="ru-RU" sz="2800" dirty="0" err="1"/>
              <a:t>клітин</a:t>
            </a:r>
            <a:r>
              <a:rPr lang="ru-RU" sz="2800" dirty="0"/>
              <a:t> (</a:t>
            </a:r>
            <a:r>
              <a:rPr lang="ru-RU" sz="2800" dirty="0" err="1"/>
              <a:t>предзиготний</a:t>
            </a:r>
            <a:r>
              <a:rPr lang="ru-RU" sz="2800" dirty="0"/>
              <a:t> </a:t>
            </a:r>
            <a:r>
              <a:rPr lang="ru-RU" sz="2800" dirty="0" err="1"/>
              <a:t>період</a:t>
            </a:r>
            <a:r>
              <a:rPr lang="ru-RU" sz="2800" dirty="0"/>
              <a:t>)</a:t>
            </a:r>
            <a:endParaRPr lang="ru-UA" sz="28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128588"/>
            <a:ext cx="8223250" cy="1128712"/>
          </a:xfrm>
        </p:spPr>
        <p:txBody>
          <a:bodyPr>
            <a:normAutofit/>
          </a:bodyPr>
          <a:lstStyle/>
          <a:p>
            <a:r>
              <a:rPr lang="uk-UA" altLang="ru-RU" b="1">
                <a:solidFill>
                  <a:srgbClr val="FF0000"/>
                </a:solidFill>
              </a:rPr>
              <a:t>Мейоз – </a:t>
            </a:r>
            <a:r>
              <a:rPr lang="uk-UA" altLang="ru-RU" b="1">
                <a:solidFill>
                  <a:srgbClr val="C00000"/>
                </a:solidFill>
              </a:rPr>
              <a:t>поділ, що забезпечує утворення гаплоїдних гамет</a:t>
            </a:r>
            <a:endParaRPr lang="ru-RU" altLang="ru-RU" b="1">
              <a:solidFill>
                <a:srgbClr val="C00000"/>
              </a:solidFill>
            </a:endParaRPr>
          </a:p>
        </p:txBody>
      </p:sp>
      <p:sp>
        <p:nvSpPr>
          <p:cNvPr id="50179" name="Rectangle 3"/>
          <p:cNvSpPr>
            <a:spLocks noGrp="1" noChangeArrowheads="1"/>
          </p:cNvSpPr>
          <p:nvPr>
            <p:ph idx="1"/>
          </p:nvPr>
        </p:nvSpPr>
        <p:spPr>
          <a:xfrm>
            <a:off x="323529" y="1700808"/>
            <a:ext cx="4752528" cy="4414838"/>
          </a:xfrm>
        </p:spPr>
        <p:txBody>
          <a:bodyPr>
            <a:normAutofit/>
          </a:bodyPr>
          <a:lstStyle/>
          <a:p>
            <a:pPr eaLnBrk="1" hangingPunct="1">
              <a:lnSpc>
                <a:spcPct val="80000"/>
              </a:lnSpc>
            </a:pPr>
            <a:r>
              <a:rPr lang="uk-UA" altLang="ru-RU" sz="2800" dirty="0"/>
              <a:t>Мейоз забезпечує зменшення кількості хромосом - утворюються </a:t>
            </a:r>
            <a:r>
              <a:rPr lang="ru-RU" altLang="ru-RU" sz="2800" dirty="0" err="1">
                <a:solidFill>
                  <a:srgbClr val="FF0000"/>
                </a:solidFill>
              </a:rPr>
              <a:t>чотири</a:t>
            </a:r>
            <a:r>
              <a:rPr lang="ru-RU" altLang="ru-RU" sz="2800" dirty="0">
                <a:solidFill>
                  <a:srgbClr val="FF0000"/>
                </a:solidFill>
              </a:rPr>
              <a:t> </a:t>
            </a:r>
            <a:r>
              <a:rPr lang="ru-RU" altLang="ru-RU" sz="2800" dirty="0" err="1">
                <a:solidFill>
                  <a:srgbClr val="FF0000"/>
                </a:solidFill>
              </a:rPr>
              <a:t>гаплоїдні</a:t>
            </a:r>
            <a:r>
              <a:rPr lang="ru-RU" altLang="ru-RU" sz="2800" dirty="0">
                <a:solidFill>
                  <a:srgbClr val="FF0000"/>
                </a:solidFill>
              </a:rPr>
              <a:t> </a:t>
            </a:r>
            <a:r>
              <a:rPr lang="ru-RU" altLang="ru-RU" sz="2800" dirty="0" err="1">
                <a:solidFill>
                  <a:srgbClr val="FF0000"/>
                </a:solidFill>
              </a:rPr>
              <a:t>клітини</a:t>
            </a:r>
            <a:endParaRPr lang="uk-UA" altLang="ru-RU" sz="2800" dirty="0"/>
          </a:p>
          <a:p>
            <a:pPr eaLnBrk="1" hangingPunct="1">
              <a:lnSpc>
                <a:spcPct val="80000"/>
              </a:lnSpc>
            </a:pPr>
            <a:r>
              <a:rPr lang="uk-UA" altLang="ru-RU" sz="2800" dirty="0"/>
              <a:t>кожна дочірня клітина має унікальну комбінацію генів</a:t>
            </a:r>
          </a:p>
          <a:p>
            <a:pPr eaLnBrk="1" hangingPunct="1">
              <a:lnSpc>
                <a:spcPct val="80000"/>
              </a:lnSpc>
            </a:pPr>
            <a:endParaRPr lang="uk-UA" altLang="ru-RU" sz="2800" dirty="0"/>
          </a:p>
          <a:p>
            <a:pPr eaLnBrk="1" hangingPunct="1">
              <a:lnSpc>
                <a:spcPct val="80000"/>
              </a:lnSpc>
            </a:pPr>
            <a:r>
              <a:rPr lang="uk-UA" altLang="ru-RU" sz="2800" dirty="0"/>
              <a:t>У тварин мейоз </a:t>
            </a:r>
            <a:r>
              <a:rPr lang="uk-UA" altLang="ru-RU" sz="2800" dirty="0">
                <a:solidFill>
                  <a:srgbClr val="C00000"/>
                </a:solidFill>
              </a:rPr>
              <a:t>відбувається</a:t>
            </a:r>
            <a:r>
              <a:rPr lang="uk-UA" altLang="ru-RU" sz="2800" dirty="0"/>
              <a:t> </a:t>
            </a:r>
            <a:r>
              <a:rPr lang="uk-UA" altLang="ru-RU" sz="2800" dirty="0">
                <a:solidFill>
                  <a:srgbClr val="C00000"/>
                </a:solidFill>
              </a:rPr>
              <a:t>при утворенні гамет </a:t>
            </a:r>
            <a:r>
              <a:rPr lang="uk-UA" altLang="ru-RU" sz="2800" dirty="0"/>
              <a:t>(сперматозоїдів і яйцеклітин).</a:t>
            </a:r>
          </a:p>
        </p:txBody>
      </p:sp>
      <p:pic>
        <p:nvPicPr>
          <p:cNvPr id="50180" name="Picture 5" descr="Image209"/>
          <p:cNvPicPr>
            <a:picLocks noChangeAspect="1" noChangeArrowheads="1"/>
          </p:cNvPicPr>
          <p:nvPr/>
        </p:nvPicPr>
        <p:blipFill>
          <a:blip r:embed="rId2" cstate="print"/>
          <a:srcRect/>
          <a:stretch>
            <a:fillRect/>
          </a:stretch>
        </p:blipFill>
        <p:spPr bwMode="auto">
          <a:xfrm>
            <a:off x="5076057" y="1484785"/>
            <a:ext cx="3784154" cy="4772996"/>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k-UA" sz="3200" b="1" dirty="0">
                <a:solidFill>
                  <a:srgbClr val="0070C0"/>
                </a:solidFill>
              </a:rPr>
              <a:t>Гаметогенез</a:t>
            </a:r>
            <a:r>
              <a:rPr lang="uk-UA" sz="3200" b="1" dirty="0"/>
              <a:t> – утворення гамет</a:t>
            </a:r>
            <a:br>
              <a:rPr lang="uk-UA" sz="3200" b="1" dirty="0"/>
            </a:br>
            <a:r>
              <a:rPr lang="uk-UA" sz="3200" b="1" dirty="0" err="1">
                <a:solidFill>
                  <a:srgbClr val="0070C0"/>
                </a:solidFill>
              </a:rPr>
              <a:t>Овогенез</a:t>
            </a:r>
            <a:r>
              <a:rPr lang="uk-UA" sz="3200" b="1" dirty="0">
                <a:solidFill>
                  <a:srgbClr val="C00000"/>
                </a:solidFill>
              </a:rPr>
              <a:t> </a:t>
            </a:r>
            <a:r>
              <a:rPr lang="uk-UA" sz="3200" b="1" dirty="0"/>
              <a:t>– утворення яйцеклітин</a:t>
            </a:r>
            <a:br>
              <a:rPr lang="uk-UA" sz="3200" b="1" dirty="0"/>
            </a:br>
            <a:r>
              <a:rPr lang="uk-UA" sz="3200" b="1" dirty="0">
                <a:solidFill>
                  <a:srgbClr val="0070C0"/>
                </a:solidFill>
              </a:rPr>
              <a:t>Сперматогенез</a:t>
            </a:r>
            <a:r>
              <a:rPr lang="uk-UA" sz="3200" b="1" dirty="0"/>
              <a:t> – утворення сперматозоїдів</a:t>
            </a:r>
          </a:p>
        </p:txBody>
      </p:sp>
      <p:sp>
        <p:nvSpPr>
          <p:cNvPr id="3" name="Содержимое 2"/>
          <p:cNvSpPr>
            <a:spLocks noGrp="1"/>
          </p:cNvSpPr>
          <p:nvPr>
            <p:ph idx="1"/>
          </p:nvPr>
        </p:nvSpPr>
        <p:spPr>
          <a:xfrm>
            <a:off x="642937" y="1757362"/>
            <a:ext cx="8223250" cy="4519613"/>
          </a:xfrm>
        </p:spPr>
        <p:txBody>
          <a:bodyPr>
            <a:normAutofit lnSpcReduction="10000"/>
          </a:bodyPr>
          <a:lstStyle/>
          <a:p>
            <a:pPr>
              <a:buNone/>
            </a:pPr>
            <a:r>
              <a:rPr lang="uk-UA" sz="2000" dirty="0"/>
              <a:t>1. </a:t>
            </a:r>
            <a:r>
              <a:rPr lang="uk-UA" sz="2400" b="1" dirty="0">
                <a:solidFill>
                  <a:srgbClr val="C00000"/>
                </a:solidFill>
              </a:rPr>
              <a:t>Розмноження</a:t>
            </a:r>
            <a:r>
              <a:rPr lang="uk-UA" sz="2400" dirty="0"/>
              <a:t>. Клітини діляться </a:t>
            </a:r>
            <a:r>
              <a:rPr lang="uk-UA" sz="2400" dirty="0">
                <a:solidFill>
                  <a:srgbClr val="C00000"/>
                </a:solidFill>
              </a:rPr>
              <a:t>мітозом</a:t>
            </a:r>
            <a:r>
              <a:rPr lang="uk-UA" sz="2400" dirty="0"/>
              <a:t>, їх кількість збільшується. Ці клітини називаються </a:t>
            </a:r>
            <a:r>
              <a:rPr lang="uk-UA" sz="2400" dirty="0" err="1"/>
              <a:t>сперматогоніями</a:t>
            </a:r>
            <a:r>
              <a:rPr lang="uk-UA" sz="2400" dirty="0"/>
              <a:t> й </a:t>
            </a:r>
            <a:r>
              <a:rPr lang="uk-UA" sz="2400" dirty="0" err="1"/>
              <a:t>овогоніями</a:t>
            </a:r>
            <a:r>
              <a:rPr lang="uk-UA" sz="2400" dirty="0"/>
              <a:t>, вони диплоїдні (2</a:t>
            </a:r>
            <a:r>
              <a:rPr lang="en-US" sz="2400" dirty="0"/>
              <a:t>n). </a:t>
            </a:r>
            <a:endParaRPr lang="uk-UA" sz="2400" dirty="0"/>
          </a:p>
          <a:p>
            <a:pPr>
              <a:buNone/>
            </a:pPr>
            <a:r>
              <a:rPr lang="en-US" sz="2400" dirty="0"/>
              <a:t>2. </a:t>
            </a:r>
            <a:r>
              <a:rPr lang="uk-UA" sz="2400" b="1" dirty="0">
                <a:solidFill>
                  <a:srgbClr val="C00000"/>
                </a:solidFill>
              </a:rPr>
              <a:t>Ріст</a:t>
            </a:r>
            <a:r>
              <a:rPr lang="uk-UA" sz="2400" dirty="0"/>
              <a:t>. Клітини збільшуються у розмірах, внаслідок накопичення поживних речовин. Клітини - </a:t>
            </a:r>
            <a:r>
              <a:rPr lang="uk-UA" sz="2400" dirty="0" err="1"/>
              <a:t>сперматоцити</a:t>
            </a:r>
            <a:r>
              <a:rPr lang="uk-UA" sz="2400" dirty="0"/>
              <a:t> </a:t>
            </a:r>
            <a:r>
              <a:rPr lang="en-US" sz="2400" dirty="0"/>
              <a:t>I </a:t>
            </a:r>
            <a:r>
              <a:rPr lang="uk-UA" sz="2400" dirty="0"/>
              <a:t>порядку і </a:t>
            </a:r>
            <a:r>
              <a:rPr lang="uk-UA" sz="2400" dirty="0" err="1"/>
              <a:t>овоцити</a:t>
            </a:r>
            <a:r>
              <a:rPr lang="uk-UA" sz="2400" dirty="0"/>
              <a:t> І порядку. Вони диплоїдні (2</a:t>
            </a:r>
            <a:r>
              <a:rPr lang="en-US" sz="2400" dirty="0"/>
              <a:t>n).</a:t>
            </a:r>
            <a:endParaRPr lang="uk-UA" sz="2400" dirty="0"/>
          </a:p>
          <a:p>
            <a:pPr>
              <a:buNone/>
            </a:pPr>
            <a:r>
              <a:rPr lang="en-US" sz="2400" dirty="0"/>
              <a:t> 3. </a:t>
            </a:r>
            <a:r>
              <a:rPr lang="uk-UA" sz="2400" b="1" dirty="0">
                <a:solidFill>
                  <a:srgbClr val="C00000"/>
                </a:solidFill>
              </a:rPr>
              <a:t>Дозрівання</a:t>
            </a:r>
            <a:r>
              <a:rPr lang="uk-UA" sz="2400" dirty="0"/>
              <a:t>. Клітини діляться </a:t>
            </a:r>
            <a:r>
              <a:rPr lang="uk-UA" sz="2400" dirty="0">
                <a:solidFill>
                  <a:srgbClr val="C00000"/>
                </a:solidFill>
              </a:rPr>
              <a:t>мейозом</a:t>
            </a:r>
            <a:r>
              <a:rPr lang="uk-UA" sz="2400" dirty="0"/>
              <a:t>. Після першого поділу утворюються </a:t>
            </a:r>
            <a:r>
              <a:rPr lang="uk-UA" sz="2400" dirty="0" err="1"/>
              <a:t>сперматоцити</a:t>
            </a:r>
            <a:r>
              <a:rPr lang="uk-UA" sz="2400" dirty="0"/>
              <a:t> </a:t>
            </a:r>
            <a:r>
              <a:rPr lang="en-US" sz="2400" dirty="0"/>
              <a:t>II </a:t>
            </a:r>
            <a:r>
              <a:rPr lang="uk-UA" sz="2400" dirty="0"/>
              <a:t>й </a:t>
            </a:r>
            <a:r>
              <a:rPr lang="uk-UA" sz="2400" dirty="0" err="1"/>
              <a:t>овоцити</a:t>
            </a:r>
            <a:r>
              <a:rPr lang="uk-UA" sz="2400" dirty="0"/>
              <a:t> ІІ порядку з </a:t>
            </a:r>
            <a:r>
              <a:rPr lang="uk-UA" sz="2400" dirty="0" err="1"/>
              <a:t>гаплоїдним</a:t>
            </a:r>
            <a:r>
              <a:rPr lang="uk-UA" sz="2400" dirty="0"/>
              <a:t> набором хромосом (1</a:t>
            </a:r>
            <a:r>
              <a:rPr lang="en-US" sz="2400" dirty="0"/>
              <a:t>n2</a:t>
            </a:r>
            <a:r>
              <a:rPr lang="uk-UA" sz="2400" dirty="0"/>
              <a:t>С). </a:t>
            </a:r>
          </a:p>
          <a:p>
            <a:pPr>
              <a:buNone/>
            </a:pPr>
            <a:r>
              <a:rPr lang="uk-UA" sz="2400" dirty="0"/>
              <a:t>Після мейозу </a:t>
            </a:r>
            <a:r>
              <a:rPr lang="en-US" sz="2400" dirty="0"/>
              <a:t>II </a:t>
            </a:r>
            <a:r>
              <a:rPr lang="uk-UA" sz="2400" dirty="0"/>
              <a:t>із </a:t>
            </a:r>
            <a:r>
              <a:rPr lang="uk-UA" sz="2400" dirty="0" err="1"/>
              <a:t>сперматоцитів</a:t>
            </a:r>
            <a:r>
              <a:rPr lang="uk-UA" sz="2400" dirty="0"/>
              <a:t> </a:t>
            </a:r>
            <a:r>
              <a:rPr lang="en-US" sz="2400" dirty="0"/>
              <a:t>II </a:t>
            </a:r>
            <a:r>
              <a:rPr lang="uk-UA" sz="2400" dirty="0"/>
              <a:t>порядку утворюються </a:t>
            </a:r>
            <a:r>
              <a:rPr lang="uk-UA" sz="2400" dirty="0" err="1"/>
              <a:t>сперматиди</a:t>
            </a:r>
            <a:r>
              <a:rPr lang="uk-UA" sz="2400" dirty="0"/>
              <a:t> (1</a:t>
            </a:r>
            <a:r>
              <a:rPr lang="en-US" sz="2400" dirty="0"/>
              <a:t>n1</a:t>
            </a:r>
            <a:r>
              <a:rPr lang="uk-UA" sz="2400" dirty="0"/>
              <a:t>С), з </a:t>
            </a:r>
            <a:r>
              <a:rPr lang="uk-UA" sz="2400" dirty="0" err="1"/>
              <a:t>овоцитів</a:t>
            </a:r>
            <a:r>
              <a:rPr lang="uk-UA" sz="2400" dirty="0"/>
              <a:t> ІІ порядку – яйцеклітина. </a:t>
            </a:r>
          </a:p>
          <a:p>
            <a:pPr>
              <a:buNone/>
            </a:pPr>
            <a:r>
              <a:rPr lang="uk-UA" sz="2400" dirty="0"/>
              <a:t>4. </a:t>
            </a:r>
            <a:r>
              <a:rPr lang="uk-UA" sz="2400" b="1" dirty="0">
                <a:solidFill>
                  <a:srgbClr val="C00000"/>
                </a:solidFill>
              </a:rPr>
              <a:t>Формування  - є лише при сперматогенезі</a:t>
            </a:r>
            <a:r>
              <a:rPr lang="uk-UA" sz="2400" dirty="0"/>
              <a:t>. Із </a:t>
            </a:r>
            <a:r>
              <a:rPr lang="uk-UA" sz="2400" dirty="0" err="1"/>
              <a:t>сперматид</a:t>
            </a:r>
            <a:r>
              <a:rPr lang="uk-UA" sz="2400" dirty="0"/>
              <a:t> формуються сперматозоїди.</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0" descr="Статеві клітини та їх утворення - Підручник з Біології. 9 клас. Межжерін -  Нова програма"/>
          <p:cNvPicPr>
            <a:picLocks noChangeAspect="1" noChangeArrowheads="1"/>
          </p:cNvPicPr>
          <p:nvPr/>
        </p:nvPicPr>
        <p:blipFill>
          <a:blip r:embed="rId2" cstate="print"/>
          <a:srcRect/>
          <a:stretch>
            <a:fillRect/>
          </a:stretch>
        </p:blipFill>
        <p:spPr bwMode="auto">
          <a:xfrm>
            <a:off x="6889604" y="3618343"/>
            <a:ext cx="2405026" cy="1848602"/>
          </a:xfrm>
          <a:prstGeom prst="rect">
            <a:avLst/>
          </a:prstGeom>
          <a:noFill/>
          <a:ln w="9525">
            <a:noFill/>
            <a:miter lim="800000"/>
            <a:headEnd/>
            <a:tailEnd/>
          </a:ln>
        </p:spPr>
      </p:pic>
      <p:sp>
        <p:nvSpPr>
          <p:cNvPr id="2" name="Заголовок 1"/>
          <p:cNvSpPr>
            <a:spLocks noGrp="1"/>
          </p:cNvSpPr>
          <p:nvPr>
            <p:ph type="title"/>
          </p:nvPr>
        </p:nvSpPr>
        <p:spPr>
          <a:xfrm>
            <a:off x="628650" y="365127"/>
            <a:ext cx="7886700" cy="597912"/>
          </a:xfrm>
        </p:spPr>
        <p:txBody>
          <a:bodyPr/>
          <a:lstStyle/>
          <a:p>
            <a:pPr>
              <a:defRPr/>
            </a:pPr>
            <a:r>
              <a:rPr lang="uk-UA" b="1" dirty="0" err="1">
                <a:solidFill>
                  <a:srgbClr val="0070C0"/>
                </a:solidFill>
              </a:rPr>
              <a:t>Овогенез</a:t>
            </a:r>
            <a:r>
              <a:rPr lang="uk-UA" b="1" dirty="0">
                <a:solidFill>
                  <a:srgbClr val="0070C0"/>
                </a:solidFill>
              </a:rPr>
              <a:t> </a:t>
            </a:r>
            <a:r>
              <a:rPr lang="uk-UA" sz="2800" b="1" dirty="0">
                <a:solidFill>
                  <a:srgbClr val="0070C0"/>
                </a:solidFill>
              </a:rPr>
              <a:t>відбувається в яєчниках</a:t>
            </a:r>
          </a:p>
        </p:txBody>
      </p:sp>
      <p:sp>
        <p:nvSpPr>
          <p:cNvPr id="10244" name="AutoShape 2" descr="Гаметогенез — стадии, фазы и схема образования половых клеток » Kupuk.net"/>
          <p:cNvSpPr>
            <a:spLocks noChangeAspect="1" noChangeArrowheads="1"/>
          </p:cNvSpPr>
          <p:nvPr/>
        </p:nvSpPr>
        <p:spPr bwMode="auto">
          <a:xfrm>
            <a:off x="141120" y="-120973"/>
            <a:ext cx="276480" cy="276509"/>
          </a:xfrm>
          <a:prstGeom prst="rect">
            <a:avLst/>
          </a:prstGeom>
          <a:noFill/>
          <a:ln w="9525">
            <a:noFill/>
            <a:miter lim="800000"/>
            <a:headEnd/>
            <a:tailEnd/>
          </a:ln>
        </p:spPr>
        <p:txBody>
          <a:bodyPr lIns="82945" tIns="41473" rIns="82945" bIns="41473"/>
          <a:lstStyle/>
          <a:p>
            <a:endParaRPr lang="uk-UA"/>
          </a:p>
        </p:txBody>
      </p:sp>
      <p:sp>
        <p:nvSpPr>
          <p:cNvPr id="10245" name="AutoShape 4" descr="Гаметогенез — стадии, фазы и схема образования половых клеток » Kupuk.net"/>
          <p:cNvSpPr>
            <a:spLocks noChangeAspect="1" noChangeArrowheads="1"/>
          </p:cNvSpPr>
          <p:nvPr/>
        </p:nvSpPr>
        <p:spPr bwMode="auto">
          <a:xfrm>
            <a:off x="141120" y="-120973"/>
            <a:ext cx="276480" cy="276509"/>
          </a:xfrm>
          <a:prstGeom prst="rect">
            <a:avLst/>
          </a:prstGeom>
          <a:noFill/>
          <a:ln w="9525">
            <a:noFill/>
            <a:miter lim="800000"/>
            <a:headEnd/>
            <a:tailEnd/>
          </a:ln>
        </p:spPr>
        <p:txBody>
          <a:bodyPr lIns="82945" tIns="41473" rIns="82945" bIns="41473"/>
          <a:lstStyle/>
          <a:p>
            <a:endParaRPr lang="uk-UA"/>
          </a:p>
        </p:txBody>
      </p:sp>
      <p:pic>
        <p:nvPicPr>
          <p:cNvPr id="10246" name="Picture 6" descr="ГАМЕТОГЕНЕЗ | Фармацевтична енциклопедія"/>
          <p:cNvPicPr>
            <a:picLocks noChangeAspect="1" noChangeArrowheads="1"/>
          </p:cNvPicPr>
          <p:nvPr/>
        </p:nvPicPr>
        <p:blipFill>
          <a:blip r:embed="rId3" cstate="print"/>
          <a:srcRect/>
          <a:stretch>
            <a:fillRect/>
          </a:stretch>
        </p:blipFill>
        <p:spPr bwMode="auto">
          <a:xfrm>
            <a:off x="251519" y="1196751"/>
            <a:ext cx="6292995" cy="4649571"/>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8" name="Rectangle 15"/>
          <p:cNvSpPr>
            <a:spLocks noGrp="1" noChangeArrowheads="1"/>
          </p:cNvSpPr>
          <p:nvPr>
            <p:ph type="title"/>
          </p:nvPr>
        </p:nvSpPr>
        <p:spPr>
          <a:xfrm>
            <a:off x="457921" y="277951"/>
            <a:ext cx="8229600" cy="576378"/>
          </a:xfrm>
        </p:spPr>
        <p:txBody>
          <a:bodyPr>
            <a:normAutofit fontScale="90000"/>
          </a:bodyPr>
          <a:lstStyle/>
          <a:p>
            <a:pPr eaLnBrk="1" hangingPunct="1"/>
            <a:r>
              <a:rPr lang="en-GB" sz="5100" b="1" dirty="0" err="1">
                <a:solidFill>
                  <a:srgbClr val="0070C0"/>
                </a:solidFill>
              </a:rPr>
              <a:t>Яйцекл</a:t>
            </a:r>
            <a:r>
              <a:rPr lang="uk-UA" sz="5100" b="1" dirty="0" err="1">
                <a:solidFill>
                  <a:srgbClr val="0070C0"/>
                </a:solidFill>
              </a:rPr>
              <a:t>ітина</a:t>
            </a:r>
            <a:endParaRPr lang="ru-RU" sz="5100" b="1" dirty="0">
              <a:solidFill>
                <a:srgbClr val="0070C0"/>
              </a:solidFill>
            </a:endParaRPr>
          </a:p>
        </p:txBody>
      </p:sp>
      <p:sp>
        <p:nvSpPr>
          <p:cNvPr id="8194" name="Rectangle 2"/>
          <p:cNvSpPr>
            <a:spLocks noGrp="1" noChangeArrowheads="1"/>
          </p:cNvSpPr>
          <p:nvPr>
            <p:ph type="body" sz="half" idx="1"/>
          </p:nvPr>
        </p:nvSpPr>
        <p:spPr>
          <a:xfrm>
            <a:off x="34561" y="854329"/>
            <a:ext cx="4311360" cy="5029008"/>
          </a:xfrm>
        </p:spPr>
        <p:txBody>
          <a:bodyPr lIns="91427" tIns="45713" rIns="91427" bIns="45713"/>
          <a:lstStyle/>
          <a:p>
            <a:pPr>
              <a:lnSpc>
                <a:spcPct val="80000"/>
              </a:lnSpc>
              <a:spcBef>
                <a:spcPts val="544"/>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200" dirty="0"/>
              <a:t>Має</a:t>
            </a:r>
            <a:r>
              <a:rPr lang="en-GB" sz="2200" dirty="0"/>
              <a:t> </a:t>
            </a:r>
            <a:r>
              <a:rPr lang="en-GB" sz="2200" dirty="0" err="1"/>
              <a:t>гапло</a:t>
            </a:r>
            <a:r>
              <a:rPr lang="uk-UA" sz="2200" dirty="0" err="1"/>
              <a:t>їдний</a:t>
            </a:r>
            <a:r>
              <a:rPr lang="uk-UA" sz="2200" dirty="0"/>
              <a:t> (</a:t>
            </a:r>
            <a:r>
              <a:rPr lang="en-US" sz="2200" i="1" dirty="0"/>
              <a:t>n</a:t>
            </a:r>
            <a:r>
              <a:rPr lang="uk-UA" sz="2200" dirty="0"/>
              <a:t>) </a:t>
            </a:r>
            <a:r>
              <a:rPr lang="en-GB" sz="2200" dirty="0" err="1"/>
              <a:t>наб</a:t>
            </a:r>
            <a:r>
              <a:rPr lang="uk-UA" sz="2200" dirty="0"/>
              <a:t>і</a:t>
            </a:r>
            <a:r>
              <a:rPr lang="en-GB" sz="2200" dirty="0"/>
              <a:t>р </a:t>
            </a:r>
            <a:r>
              <a:rPr lang="en-GB" sz="2200" dirty="0" err="1"/>
              <a:t>хромосом</a:t>
            </a:r>
            <a:endParaRPr lang="en-GB" sz="2200" dirty="0"/>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200" dirty="0"/>
              <a:t>Д</a:t>
            </a:r>
            <a:r>
              <a:rPr lang="uk-UA" sz="2200" dirty="0"/>
              <a:t>і</a:t>
            </a:r>
            <a:r>
              <a:rPr lang="en-GB" sz="2200" dirty="0" err="1"/>
              <a:t>аметр</a:t>
            </a:r>
            <a:r>
              <a:rPr lang="en-GB" sz="2200" dirty="0"/>
              <a:t> </a:t>
            </a:r>
            <a:r>
              <a:rPr lang="ru-RU" sz="2200" dirty="0"/>
              <a:t>– </a:t>
            </a:r>
            <a:r>
              <a:rPr lang="en-GB" sz="2200" dirty="0"/>
              <a:t>130 </a:t>
            </a:r>
            <a:r>
              <a:rPr lang="en-GB" sz="2200" dirty="0" err="1"/>
              <a:t>мкм</a:t>
            </a:r>
            <a:endParaRPr lang="en-GB" sz="2200" dirty="0"/>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200" dirty="0"/>
              <a:t>Містить багато РН</a:t>
            </a:r>
            <a:r>
              <a:rPr lang="en-GB" sz="2200" dirty="0"/>
              <a:t>К, р</a:t>
            </a:r>
            <a:r>
              <a:rPr lang="uk-UA" sz="2200" dirty="0" err="1"/>
              <a:t>озвинену</a:t>
            </a:r>
            <a:r>
              <a:rPr lang="uk-UA" sz="2200" dirty="0"/>
              <a:t> Е</a:t>
            </a:r>
            <a:r>
              <a:rPr lang="en-GB" sz="2200" dirty="0"/>
              <a:t>ПС, </a:t>
            </a:r>
            <a:r>
              <a:rPr lang="en-GB" sz="2200" dirty="0" err="1"/>
              <a:t>не</a:t>
            </a:r>
            <a:r>
              <a:rPr lang="uk-UA" sz="2200" dirty="0"/>
              <a:t>велику кількість </a:t>
            </a:r>
            <a:r>
              <a:rPr lang="en-GB" sz="2200" dirty="0"/>
              <a:t>ж</a:t>
            </a:r>
            <a:r>
              <a:rPr lang="uk-UA" sz="2200" dirty="0" err="1"/>
              <a:t>овткових</a:t>
            </a:r>
            <a:r>
              <a:rPr lang="uk-UA" sz="2200" dirty="0"/>
              <a:t> </a:t>
            </a:r>
            <a:r>
              <a:rPr lang="en-GB" sz="2200" dirty="0"/>
              <a:t>з</a:t>
            </a:r>
            <a:r>
              <a:rPr lang="uk-UA" sz="2200" dirty="0"/>
              <a:t>е</a:t>
            </a:r>
            <a:r>
              <a:rPr lang="en-GB" sz="2200" dirty="0" err="1"/>
              <a:t>рен</a:t>
            </a:r>
            <a:r>
              <a:rPr lang="en-GB" sz="2200" dirty="0"/>
              <a:t> </a:t>
            </a:r>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200" dirty="0"/>
              <a:t>П</a:t>
            </a:r>
            <a:r>
              <a:rPr lang="uk-UA" sz="2200" dirty="0"/>
              <a:t>ід</a:t>
            </a:r>
            <a:r>
              <a:rPr lang="en-GB" sz="2200" dirty="0"/>
              <a:t> </a:t>
            </a:r>
            <a:r>
              <a:rPr lang="en-GB" sz="2200" dirty="0" err="1"/>
              <a:t>плазм</a:t>
            </a:r>
            <a:r>
              <a:rPr lang="ru-RU" sz="2200" dirty="0"/>
              <a:t>а</a:t>
            </a:r>
            <a:r>
              <a:rPr lang="en-GB" sz="2200" dirty="0" err="1"/>
              <a:t>ле</a:t>
            </a:r>
            <a:r>
              <a:rPr lang="ru-RU" sz="2200" dirty="0"/>
              <a:t>мою </a:t>
            </a:r>
            <a:r>
              <a:rPr lang="en-GB" sz="2200" dirty="0"/>
              <a:t>– </a:t>
            </a:r>
            <a:r>
              <a:rPr lang="en-GB" sz="2200" dirty="0" err="1"/>
              <a:t>кортикальн</a:t>
            </a:r>
            <a:r>
              <a:rPr lang="uk-UA" sz="2200" dirty="0"/>
              <a:t>і</a:t>
            </a:r>
            <a:r>
              <a:rPr lang="en-GB" sz="2200" dirty="0"/>
              <a:t> </a:t>
            </a:r>
            <a:r>
              <a:rPr lang="en-GB" sz="2200" dirty="0" err="1"/>
              <a:t>гранул</a:t>
            </a:r>
            <a:r>
              <a:rPr lang="uk-UA" sz="2200" dirty="0"/>
              <a:t>и</a:t>
            </a:r>
            <a:endParaRPr lang="en-GB" sz="2200" dirty="0"/>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200" dirty="0" err="1"/>
              <a:t>Оточнена</a:t>
            </a:r>
            <a:r>
              <a:rPr lang="ru-RU" sz="2200" dirty="0"/>
              <a:t> </a:t>
            </a:r>
            <a:r>
              <a:rPr lang="ru-RU" sz="2200" dirty="0" err="1"/>
              <a:t>прозорою</a:t>
            </a:r>
            <a:r>
              <a:rPr lang="ru-RU" sz="2200" dirty="0"/>
              <a:t> </a:t>
            </a:r>
            <a:r>
              <a:rPr lang="en-GB" sz="2200" dirty="0"/>
              <a:t>(</a:t>
            </a:r>
            <a:r>
              <a:rPr lang="en-GB" sz="2200" dirty="0" err="1"/>
              <a:t>бл</a:t>
            </a:r>
            <a:r>
              <a:rPr lang="uk-UA" sz="2200" dirty="0"/>
              <a:t>и</a:t>
            </a:r>
            <a:r>
              <a:rPr lang="en-GB" sz="2200" dirty="0"/>
              <a:t>с</a:t>
            </a:r>
            <a:r>
              <a:rPr lang="uk-UA" sz="2200" dirty="0" err="1"/>
              <a:t>кучою</a:t>
            </a:r>
            <a:r>
              <a:rPr lang="uk-UA" sz="2200" dirty="0"/>
              <a:t>)</a:t>
            </a:r>
            <a:r>
              <a:rPr lang="en-GB" sz="2200" dirty="0"/>
              <a:t> </a:t>
            </a:r>
            <a:r>
              <a:rPr lang="en-GB" sz="2200" dirty="0" err="1"/>
              <a:t>оболо</a:t>
            </a:r>
            <a:r>
              <a:rPr lang="uk-UA" sz="2200" dirty="0"/>
              <a:t>н</a:t>
            </a:r>
            <a:r>
              <a:rPr lang="en-GB" sz="2200" dirty="0" err="1"/>
              <a:t>ко</a:t>
            </a:r>
            <a:r>
              <a:rPr lang="uk-UA" sz="2200" dirty="0"/>
              <a:t>ю та шаром </a:t>
            </a:r>
            <a:r>
              <a:rPr lang="en-GB" sz="2200" dirty="0" err="1"/>
              <a:t>фол</a:t>
            </a:r>
            <a:r>
              <a:rPr lang="uk-UA" sz="2200" dirty="0"/>
              <a:t>і</a:t>
            </a:r>
            <a:r>
              <a:rPr lang="en-GB" sz="2200" dirty="0" err="1"/>
              <a:t>кулярн</a:t>
            </a:r>
            <a:r>
              <a:rPr lang="uk-UA" sz="2200" dirty="0"/>
              <a:t>и</a:t>
            </a:r>
            <a:r>
              <a:rPr lang="en-GB" sz="2200" dirty="0"/>
              <a:t>х </a:t>
            </a:r>
            <a:r>
              <a:rPr lang="en-GB" sz="2200" dirty="0" err="1"/>
              <a:t>кл</a:t>
            </a:r>
            <a:r>
              <a:rPr lang="uk-UA" sz="2200" dirty="0" err="1"/>
              <a:t>ітин</a:t>
            </a:r>
            <a:r>
              <a:rPr lang="uk-UA" sz="2200" dirty="0"/>
              <a:t> </a:t>
            </a:r>
            <a:r>
              <a:rPr lang="en-GB" sz="2200" dirty="0"/>
              <a:t>(</a:t>
            </a:r>
            <a:r>
              <a:rPr lang="en-GB" sz="2200" dirty="0" err="1"/>
              <a:t>зерниста</a:t>
            </a:r>
            <a:r>
              <a:rPr lang="en-GB" sz="2200" dirty="0"/>
              <a:t> </a:t>
            </a:r>
            <a:r>
              <a:rPr lang="en-GB" sz="2200" dirty="0" err="1"/>
              <a:t>зона</a:t>
            </a:r>
            <a:r>
              <a:rPr lang="en-GB" sz="2200" dirty="0"/>
              <a:t>)</a:t>
            </a:r>
            <a:r>
              <a:rPr lang="ar-SA" sz="2200" dirty="0">
                <a:cs typeface="Arial" charset="0"/>
              </a:rPr>
              <a:t>‏</a:t>
            </a:r>
            <a:endParaRPr lang="en-GB" sz="2200" dirty="0"/>
          </a:p>
        </p:txBody>
      </p:sp>
      <p:sp>
        <p:nvSpPr>
          <p:cNvPr id="16" name="Содержимое 15"/>
          <p:cNvSpPr>
            <a:spLocks noGrp="1"/>
          </p:cNvSpPr>
          <p:nvPr>
            <p:ph sz="half" idx="2"/>
          </p:nvPr>
        </p:nvSpPr>
        <p:spPr/>
        <p:txBody>
          <a:bodyPr/>
          <a:lstStyle/>
          <a:p>
            <a:pPr eaLnBrk="1" hangingPunct="1">
              <a:defRPr/>
            </a:pPr>
            <a:endParaRPr lang="uk-UA"/>
          </a:p>
        </p:txBody>
      </p:sp>
      <p:pic>
        <p:nvPicPr>
          <p:cNvPr id="12291" name="Picture 4"/>
          <p:cNvPicPr>
            <a:picLocks noChangeAspect="1" noChangeArrowheads="1"/>
          </p:cNvPicPr>
          <p:nvPr/>
        </p:nvPicPr>
        <p:blipFill>
          <a:blip r:embed="rId3" cstate="print"/>
          <a:srcRect/>
          <a:stretch>
            <a:fillRect/>
          </a:stretch>
        </p:blipFill>
        <p:spPr bwMode="auto">
          <a:xfrm>
            <a:off x="6596641" y="3429000"/>
            <a:ext cx="2155680" cy="2045015"/>
          </a:xfrm>
          <a:prstGeom prst="rect">
            <a:avLst/>
          </a:prstGeom>
          <a:noFill/>
          <a:ln w="9525">
            <a:noFill/>
            <a:round/>
            <a:headEnd/>
            <a:tailEnd/>
          </a:ln>
        </p:spPr>
      </p:pic>
      <p:pic>
        <p:nvPicPr>
          <p:cNvPr id="12292" name="Picture 8"/>
          <p:cNvPicPr>
            <a:picLocks noChangeAspect="1" noChangeArrowheads="1"/>
          </p:cNvPicPr>
          <p:nvPr/>
        </p:nvPicPr>
        <p:blipFill>
          <a:blip r:embed="rId4" cstate="print"/>
          <a:srcRect/>
          <a:stretch>
            <a:fillRect/>
          </a:stretch>
        </p:blipFill>
        <p:spPr bwMode="auto">
          <a:xfrm>
            <a:off x="4507200" y="1404148"/>
            <a:ext cx="2617920" cy="2170307"/>
          </a:xfrm>
          <a:prstGeom prst="rect">
            <a:avLst/>
          </a:prstGeom>
          <a:noFill/>
          <a:ln w="9525">
            <a:noFill/>
            <a:miter lim="800000"/>
            <a:headEnd/>
            <a:tailEnd/>
          </a:ln>
        </p:spPr>
      </p:pic>
      <p:sp>
        <p:nvSpPr>
          <p:cNvPr id="12293" name="Text Box 9"/>
          <p:cNvSpPr txBox="1">
            <a:spLocks noChangeArrowheads="1"/>
          </p:cNvSpPr>
          <p:nvPr/>
        </p:nvSpPr>
        <p:spPr bwMode="auto">
          <a:xfrm>
            <a:off x="7447680" y="2187590"/>
            <a:ext cx="1563840" cy="776245"/>
          </a:xfrm>
          <a:prstGeom prst="rect">
            <a:avLst/>
          </a:prstGeom>
          <a:noFill/>
          <a:ln w="9525">
            <a:noFill/>
            <a:miter lim="800000"/>
            <a:headEnd/>
            <a:tailEnd/>
          </a:ln>
        </p:spPr>
        <p:txBody>
          <a:bodyPr lIns="82936" tIns="41469" rIns="82936" bIns="41469">
            <a:spAutoFit/>
          </a:bodyPr>
          <a:lstStyle/>
          <a:p>
            <a:pPr>
              <a:spcBef>
                <a:spcPct val="50000"/>
              </a:spcBef>
            </a:pPr>
            <a:r>
              <a:rPr lang="ru-RU" sz="1500"/>
              <a:t>Прозора оболонка  </a:t>
            </a:r>
            <a:r>
              <a:rPr lang="en-US" sz="1500"/>
              <a:t>zona pellucida</a:t>
            </a:r>
            <a:endParaRPr lang="ru-RU" sz="1500"/>
          </a:p>
        </p:txBody>
      </p:sp>
      <p:sp>
        <p:nvSpPr>
          <p:cNvPr id="12294" name="Text Box 11"/>
          <p:cNvSpPr txBox="1">
            <a:spLocks noChangeArrowheads="1"/>
          </p:cNvSpPr>
          <p:nvPr/>
        </p:nvSpPr>
        <p:spPr bwMode="auto">
          <a:xfrm>
            <a:off x="7447680" y="1273094"/>
            <a:ext cx="1828800" cy="545413"/>
          </a:xfrm>
          <a:prstGeom prst="rect">
            <a:avLst/>
          </a:prstGeom>
          <a:noFill/>
          <a:ln w="9525">
            <a:noFill/>
            <a:miter lim="800000"/>
            <a:headEnd/>
            <a:tailEnd/>
          </a:ln>
        </p:spPr>
        <p:txBody>
          <a:bodyPr lIns="82936" tIns="41469" rIns="82936" bIns="41469">
            <a:spAutoFit/>
          </a:bodyPr>
          <a:lstStyle/>
          <a:p>
            <a:pPr>
              <a:spcBef>
                <a:spcPct val="50000"/>
              </a:spcBef>
            </a:pPr>
            <a:r>
              <a:rPr lang="ru-RU" sz="1500"/>
              <a:t>Зерниста зона с</a:t>
            </a:r>
            <a:r>
              <a:rPr lang="en-US" sz="1500"/>
              <a:t>orona radiata</a:t>
            </a:r>
            <a:endParaRPr lang="ru-RU" sz="1500"/>
          </a:p>
        </p:txBody>
      </p:sp>
      <p:sp>
        <p:nvSpPr>
          <p:cNvPr id="12295" name="Line 12"/>
          <p:cNvSpPr>
            <a:spLocks noChangeShapeType="1"/>
          </p:cNvSpPr>
          <p:nvPr/>
        </p:nvSpPr>
        <p:spPr bwMode="auto">
          <a:xfrm flipH="1">
            <a:off x="6596640" y="1600008"/>
            <a:ext cx="783360" cy="195861"/>
          </a:xfrm>
          <a:prstGeom prst="line">
            <a:avLst/>
          </a:prstGeom>
          <a:noFill/>
          <a:ln w="19050">
            <a:solidFill>
              <a:schemeClr val="tx1"/>
            </a:solidFill>
            <a:round/>
            <a:headEnd/>
            <a:tailEnd type="triangle" w="med" len="med"/>
          </a:ln>
        </p:spPr>
        <p:txBody>
          <a:bodyPr lIns="82945" tIns="41473" rIns="82945" bIns="41473"/>
          <a:lstStyle/>
          <a:p>
            <a:endParaRPr lang="uk-UA"/>
          </a:p>
        </p:txBody>
      </p:sp>
      <p:sp>
        <p:nvSpPr>
          <p:cNvPr id="12296" name="Line 13"/>
          <p:cNvSpPr>
            <a:spLocks noChangeShapeType="1"/>
          </p:cNvSpPr>
          <p:nvPr/>
        </p:nvSpPr>
        <p:spPr bwMode="auto">
          <a:xfrm flipH="1">
            <a:off x="6662881" y="2318643"/>
            <a:ext cx="784800" cy="195861"/>
          </a:xfrm>
          <a:prstGeom prst="line">
            <a:avLst/>
          </a:prstGeom>
          <a:noFill/>
          <a:ln w="19050">
            <a:solidFill>
              <a:schemeClr val="tx1"/>
            </a:solidFill>
            <a:round/>
            <a:headEnd/>
            <a:tailEnd type="triangle" w="med" len="med"/>
          </a:ln>
        </p:spPr>
        <p:txBody>
          <a:bodyPr lIns="82945" tIns="41473" rIns="82945" bIns="41473"/>
          <a:lstStyle/>
          <a:p>
            <a:endParaRPr lang="uk-UA"/>
          </a:p>
        </p:txBody>
      </p:sp>
      <p:sp>
        <p:nvSpPr>
          <p:cNvPr id="12297" name="Line 14"/>
          <p:cNvSpPr>
            <a:spLocks noChangeShapeType="1"/>
          </p:cNvSpPr>
          <p:nvPr/>
        </p:nvSpPr>
        <p:spPr bwMode="auto">
          <a:xfrm>
            <a:off x="7447680" y="2318644"/>
            <a:ext cx="63360" cy="1175163"/>
          </a:xfrm>
          <a:prstGeom prst="line">
            <a:avLst/>
          </a:prstGeom>
          <a:noFill/>
          <a:ln w="19050">
            <a:solidFill>
              <a:schemeClr val="tx1"/>
            </a:solidFill>
            <a:round/>
            <a:headEnd/>
            <a:tailEnd type="triangle" w="med" len="med"/>
          </a:ln>
        </p:spPr>
        <p:txBody>
          <a:bodyPr lIns="82945" tIns="41473" rIns="82945" bIns="41473"/>
          <a:lstStyle/>
          <a:p>
            <a:endParaRPr lang="uk-UA"/>
          </a:p>
        </p:txBody>
      </p:sp>
      <p:pic>
        <p:nvPicPr>
          <p:cNvPr id="12" name="Объект 9">
            <a:extLst>
              <a:ext uri="{FF2B5EF4-FFF2-40B4-BE49-F238E27FC236}">
                <a16:creationId xmlns:a16="http://schemas.microsoft.com/office/drawing/2014/main" id="{AEE5AD37-7B66-4E91-9BF1-16A86D4FBC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2578872" y="4308542"/>
            <a:ext cx="3722569" cy="2499682"/>
          </a:xfrm>
          <a:prstGeom prst="rect">
            <a:avLst/>
          </a:prstGeom>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40F91B71-9811-4DE6-93CD-FF0D2E5F7D51}"/>
              </a:ext>
            </a:extLst>
          </p:cNvPr>
          <p:cNvSpPr>
            <a:spLocks noGrp="1" noChangeArrowheads="1"/>
          </p:cNvSpPr>
          <p:nvPr>
            <p:ph type="body" idx="1"/>
          </p:nvPr>
        </p:nvSpPr>
        <p:spPr>
          <a:xfrm>
            <a:off x="130320" y="361"/>
            <a:ext cx="8883360" cy="1856719"/>
          </a:xfrm>
        </p:spPr>
        <p:txBody>
          <a:bodyPr vert="horz" lIns="91425" tIns="45713" rIns="91425" bIns="45713" rtlCol="0">
            <a:normAutofit/>
          </a:bodyPr>
          <a:lstStyle/>
          <a:p>
            <a:pPr>
              <a:lnSpc>
                <a:spcPct val="80000"/>
              </a:lnSpc>
              <a:spcBef>
                <a:spcPts val="544"/>
              </a:spcBef>
              <a:buFont typeface="Wingdings" charset="2"/>
              <a:buChar char="n"/>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uk-UA" sz="1996" dirty="0"/>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540" b="1" dirty="0"/>
              <a:t>Яйцеклітини утворюються в яєчниках</a:t>
            </a:r>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540" b="1" dirty="0"/>
              <a:t>Овуляція – вихід яйцеклітини із яєчника</a:t>
            </a:r>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540" b="1" dirty="0" err="1"/>
              <a:t>Овул</a:t>
            </a:r>
            <a:r>
              <a:rPr lang="uk-UA" sz="2540" b="1" dirty="0"/>
              <a:t>ює </a:t>
            </a:r>
            <a:r>
              <a:rPr lang="en-GB" sz="2540" b="1" dirty="0"/>
              <a:t>втори</a:t>
            </a:r>
            <a:r>
              <a:rPr lang="uk-UA" sz="2540" b="1" dirty="0"/>
              <a:t>нний </a:t>
            </a:r>
            <a:r>
              <a:rPr lang="en-GB" sz="2540" b="1" dirty="0"/>
              <a:t>овоцит на стад</a:t>
            </a:r>
            <a:r>
              <a:rPr lang="uk-UA" sz="2540" b="1" dirty="0"/>
              <a:t>ії</a:t>
            </a:r>
            <a:r>
              <a:rPr lang="en-GB" sz="2540" b="1" dirty="0"/>
              <a:t> метафаз</a:t>
            </a:r>
            <a:r>
              <a:rPr lang="uk-UA" sz="2540" b="1" dirty="0"/>
              <a:t>и</a:t>
            </a:r>
            <a:r>
              <a:rPr lang="ru-RU" sz="2540" b="1" dirty="0"/>
              <a:t>-</a:t>
            </a:r>
            <a:r>
              <a:rPr lang="en-GB" sz="2540" b="1" dirty="0"/>
              <a:t>ІІ</a:t>
            </a:r>
            <a:endParaRPr lang="ru-RU" sz="2540" b="1" dirty="0"/>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540" b="1" dirty="0"/>
              <a:t>Зберігає здатність до запліднення біля 12 годин</a:t>
            </a:r>
            <a:endParaRPr lang="en-GB" sz="2540" b="1" dirty="0"/>
          </a:p>
          <a:p>
            <a:pPr>
              <a:lnSpc>
                <a:spcPct val="80000"/>
              </a:lnSpc>
              <a:spcBef>
                <a:spcPts val="499"/>
              </a:spcBef>
              <a:buFont typeface="Wingdings" charset="2"/>
              <a:buChar char="n"/>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1996" dirty="0"/>
          </a:p>
        </p:txBody>
      </p:sp>
      <p:pic>
        <p:nvPicPr>
          <p:cNvPr id="15363" name="Рисунок 3">
            <a:extLst>
              <a:ext uri="{FF2B5EF4-FFF2-40B4-BE49-F238E27FC236}">
                <a16:creationId xmlns:a16="http://schemas.microsoft.com/office/drawing/2014/main" id="{1024D772-C258-4CF5-BE19-801A4B9D93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87" y="2122651"/>
            <a:ext cx="5421600" cy="4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Рисунок 11">
            <a:extLst>
              <a:ext uri="{FF2B5EF4-FFF2-40B4-BE49-F238E27FC236}">
                <a16:creationId xmlns:a16="http://schemas.microsoft.com/office/drawing/2014/main" id="{4C48C3E8-A716-44AC-96CB-631B0536A6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0113" y="4604715"/>
            <a:ext cx="5983887" cy="2118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uk-UA" b="1" dirty="0">
                <a:solidFill>
                  <a:srgbClr val="0070C0"/>
                </a:solidFill>
              </a:rPr>
              <a:t>Сперматогенез </a:t>
            </a:r>
            <a:r>
              <a:rPr lang="uk-UA" b="1" dirty="0"/>
              <a:t>– </a:t>
            </a:r>
            <a:r>
              <a:rPr lang="uk-UA" sz="2400" b="1" dirty="0"/>
              <a:t>відбувається в звивистих канальцях </a:t>
            </a:r>
            <a:r>
              <a:rPr lang="uk-UA" sz="2400" b="1" dirty="0" err="1"/>
              <a:t>сімяників</a:t>
            </a:r>
            <a:r>
              <a:rPr lang="uk-UA" sz="2400" b="1" dirty="0"/>
              <a:t> (</a:t>
            </a:r>
            <a:r>
              <a:rPr lang="uk-UA" sz="2400" b="1" dirty="0" err="1"/>
              <a:t>яєчек</a:t>
            </a:r>
            <a:r>
              <a:rPr lang="uk-UA" sz="2400" b="1" dirty="0"/>
              <a:t>)</a:t>
            </a:r>
          </a:p>
        </p:txBody>
      </p:sp>
      <p:pic>
        <p:nvPicPr>
          <p:cNvPr id="11267" name="Picture 8" descr="f 10 клас профільний рівень: Гаметогенез. Лабораторна робота: 18. Вивчення  стадій гаметогенезу на постійних мікропрепаратах.ЗНО | БЛОГ"/>
          <p:cNvPicPr>
            <a:picLocks noGrp="1" noChangeAspect="1" noChangeArrowheads="1"/>
          </p:cNvPicPr>
          <p:nvPr>
            <p:ph idx="1"/>
          </p:nvPr>
        </p:nvPicPr>
        <p:blipFill>
          <a:blip r:embed="rId2" cstate="print"/>
          <a:srcRect/>
          <a:stretch>
            <a:fillRect/>
          </a:stretch>
        </p:blipFill>
        <p:spPr>
          <a:xfrm>
            <a:off x="366961" y="1625947"/>
            <a:ext cx="6078726" cy="4288469"/>
          </a:xfrm>
          <a:noFill/>
        </p:spPr>
      </p:pic>
      <p:pic>
        <p:nvPicPr>
          <p:cNvPr id="11268" name="Picture 2" descr="Схема &quot;Будова сперматозоїда&quot;"/>
          <p:cNvPicPr>
            <a:picLocks noChangeAspect="1" noChangeArrowheads="1"/>
          </p:cNvPicPr>
          <p:nvPr/>
        </p:nvPicPr>
        <p:blipFill>
          <a:blip r:embed="rId3" cstate="print"/>
          <a:srcRect/>
          <a:stretch>
            <a:fillRect/>
          </a:stretch>
        </p:blipFill>
        <p:spPr bwMode="auto">
          <a:xfrm>
            <a:off x="6545526" y="2906225"/>
            <a:ext cx="2284553" cy="3008191"/>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 name="Rectangle 10"/>
          <p:cNvSpPr>
            <a:spLocks noGrp="1" noChangeArrowheads="1"/>
          </p:cNvSpPr>
          <p:nvPr>
            <p:ph type="title"/>
          </p:nvPr>
        </p:nvSpPr>
        <p:spPr>
          <a:xfrm>
            <a:off x="457921" y="277951"/>
            <a:ext cx="8229600" cy="363072"/>
          </a:xfrm>
        </p:spPr>
        <p:txBody>
          <a:bodyPr>
            <a:normAutofit fontScale="90000"/>
          </a:bodyPr>
          <a:lstStyle/>
          <a:p>
            <a:pPr eaLnBrk="1" hangingPunct="1">
              <a:defRPr/>
            </a:pPr>
            <a:r>
              <a:rPr lang="en-GB" sz="4900" b="1" dirty="0" err="1">
                <a:solidFill>
                  <a:srgbClr val="0070C0"/>
                </a:solidFill>
              </a:rPr>
              <a:t>Сперматозо</a:t>
            </a:r>
            <a:r>
              <a:rPr lang="uk-UA" sz="4900" b="1" dirty="0">
                <a:solidFill>
                  <a:srgbClr val="0070C0"/>
                </a:solidFill>
              </a:rPr>
              <a:t>ї</a:t>
            </a:r>
            <a:r>
              <a:rPr lang="en-GB" sz="4900" b="1" dirty="0">
                <a:solidFill>
                  <a:srgbClr val="0070C0"/>
                </a:solidFill>
              </a:rPr>
              <a:t>д</a:t>
            </a:r>
            <a:endParaRPr lang="ru-RU" sz="4900" b="1" dirty="0">
              <a:solidFill>
                <a:srgbClr val="0070C0"/>
              </a:solidFill>
            </a:endParaRPr>
          </a:p>
        </p:txBody>
      </p:sp>
      <p:sp>
        <p:nvSpPr>
          <p:cNvPr id="9217" name="Rectangle 1"/>
          <p:cNvSpPr>
            <a:spLocks noGrp="1" noChangeArrowheads="1"/>
          </p:cNvSpPr>
          <p:nvPr>
            <p:ph type="body" sz="half" idx="1"/>
          </p:nvPr>
        </p:nvSpPr>
        <p:spPr>
          <a:xfrm>
            <a:off x="105821" y="789867"/>
            <a:ext cx="5427714" cy="1675102"/>
          </a:xfrm>
        </p:spPr>
        <p:txBody>
          <a:bodyPr lIns="91427" tIns="45713" rIns="91427" bIns="45713">
            <a:noAutofit/>
          </a:bodyPr>
          <a:lstStyle/>
          <a:p>
            <a:pPr eaLnBrk="1" hangingPunct="1">
              <a:lnSpc>
                <a:spcPct val="80000"/>
              </a:lnSpc>
              <a:spcBef>
                <a:spcPts val="612"/>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400" b="1" dirty="0"/>
              <a:t>Має </a:t>
            </a:r>
            <a:r>
              <a:rPr lang="en-GB" sz="2400" b="1" dirty="0" err="1"/>
              <a:t>гапло</a:t>
            </a:r>
            <a:r>
              <a:rPr lang="uk-UA" sz="2400" b="1" dirty="0" err="1"/>
              <a:t>їдни</a:t>
            </a:r>
            <a:r>
              <a:rPr lang="en-GB" sz="2400" b="1" dirty="0"/>
              <a:t>й </a:t>
            </a:r>
            <a:r>
              <a:rPr lang="uk-UA" sz="2400" b="1" dirty="0"/>
              <a:t>(</a:t>
            </a:r>
            <a:r>
              <a:rPr lang="en-US" sz="2400" b="1" i="1" dirty="0"/>
              <a:t>n</a:t>
            </a:r>
            <a:r>
              <a:rPr lang="uk-UA" sz="2400" b="1" dirty="0"/>
              <a:t>) </a:t>
            </a:r>
            <a:r>
              <a:rPr lang="en-GB" sz="2400" b="1" dirty="0" err="1"/>
              <a:t>наб</a:t>
            </a:r>
            <a:r>
              <a:rPr lang="uk-UA" sz="2400" b="1" dirty="0"/>
              <a:t>і</a:t>
            </a:r>
            <a:r>
              <a:rPr lang="en-GB" sz="2400" b="1" dirty="0"/>
              <a:t>р </a:t>
            </a:r>
            <a:r>
              <a:rPr lang="en-GB" sz="2400" b="1" dirty="0" err="1"/>
              <a:t>хромосом</a:t>
            </a:r>
            <a:endParaRPr lang="en-GB" sz="2400" b="1" dirty="0"/>
          </a:p>
          <a:p>
            <a:pPr eaLnBrk="1" hangingPunct="1">
              <a:lnSpc>
                <a:spcPct val="80000"/>
              </a:lnSpc>
              <a:spcBef>
                <a:spcPts val="522"/>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400" b="1" dirty="0"/>
              <a:t>Д</a:t>
            </a:r>
            <a:r>
              <a:rPr lang="uk-UA" sz="2400" b="1" dirty="0" err="1"/>
              <a:t>овжина</a:t>
            </a:r>
            <a:r>
              <a:rPr lang="uk-UA" sz="2400" b="1" dirty="0"/>
              <a:t> – </a:t>
            </a:r>
            <a:r>
              <a:rPr lang="en-GB" sz="2400" b="1" dirty="0"/>
              <a:t>70 </a:t>
            </a:r>
            <a:r>
              <a:rPr lang="en-GB" sz="2400" b="1" dirty="0" err="1"/>
              <a:t>мкм</a:t>
            </a:r>
            <a:endParaRPr lang="en-GB" sz="2400" b="1" dirty="0"/>
          </a:p>
          <a:p>
            <a:pPr eaLnBrk="1" hangingPunct="1">
              <a:spcBef>
                <a:spcPts val="575"/>
              </a:spcBef>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pPr>
            <a:r>
              <a:rPr lang="uk-UA" sz="2400" b="1" dirty="0"/>
              <a:t>Має головку, шийку, проміжну частину і хвіст</a:t>
            </a:r>
          </a:p>
          <a:p>
            <a:pPr eaLnBrk="1" hangingPunct="1">
              <a:spcBef>
                <a:spcPts val="575"/>
              </a:spcBef>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pPr>
            <a:r>
              <a:rPr lang="en-GB" sz="2400" b="1" dirty="0" err="1"/>
              <a:t>Головка</a:t>
            </a:r>
            <a:r>
              <a:rPr lang="en-GB" sz="2400" b="1" dirty="0"/>
              <a:t> </a:t>
            </a:r>
            <a:r>
              <a:rPr lang="uk-UA" sz="2400" b="1" dirty="0"/>
              <a:t>містить а</a:t>
            </a:r>
            <a:r>
              <a:rPr lang="en-GB" sz="2400" b="1" dirty="0" err="1"/>
              <a:t>кросому</a:t>
            </a:r>
            <a:r>
              <a:rPr lang="en-GB" sz="2400" b="1" dirty="0"/>
              <a:t> </a:t>
            </a:r>
            <a:r>
              <a:rPr lang="uk-UA" sz="2400" b="1" dirty="0"/>
              <a:t>й</a:t>
            </a:r>
            <a:r>
              <a:rPr lang="en-GB" sz="2400" b="1" dirty="0"/>
              <a:t> </a:t>
            </a:r>
            <a:r>
              <a:rPr lang="en-GB" sz="2400" b="1" dirty="0" err="1"/>
              <a:t>ядро</a:t>
            </a:r>
            <a:r>
              <a:rPr lang="en-GB" sz="2400" b="1" dirty="0"/>
              <a:t>; ш</a:t>
            </a:r>
            <a:r>
              <a:rPr lang="uk-UA" sz="2400" b="1" dirty="0"/>
              <a:t>и</a:t>
            </a:r>
            <a:r>
              <a:rPr lang="en-GB" sz="2400" b="1" dirty="0" err="1"/>
              <a:t>йка</a:t>
            </a:r>
            <a:r>
              <a:rPr lang="en-GB" sz="2400" b="1" dirty="0"/>
              <a:t> </a:t>
            </a:r>
            <a:r>
              <a:rPr lang="uk-UA" sz="2400" b="1" dirty="0"/>
              <a:t>має центріолі, проміжний відділ містить спіральну мі</a:t>
            </a:r>
            <a:r>
              <a:rPr lang="en-GB" sz="2400" b="1" dirty="0" err="1"/>
              <a:t>тохондр</a:t>
            </a:r>
            <a:r>
              <a:rPr lang="uk-UA" sz="2400" b="1" dirty="0" err="1"/>
              <a:t>ію</a:t>
            </a:r>
            <a:r>
              <a:rPr lang="en-GB" sz="2400" b="1" dirty="0"/>
              <a:t>; </a:t>
            </a:r>
            <a:r>
              <a:rPr lang="en-GB" sz="2400" b="1" dirty="0" err="1"/>
              <a:t>хв</a:t>
            </a:r>
            <a:r>
              <a:rPr lang="uk-UA" sz="2400" b="1" dirty="0"/>
              <a:t>і</a:t>
            </a:r>
            <a:r>
              <a:rPr lang="en-GB" sz="2400" b="1" dirty="0" err="1"/>
              <a:t>ст</a:t>
            </a:r>
            <a:r>
              <a:rPr lang="ru-RU" sz="2400" b="1" dirty="0"/>
              <a:t> – </a:t>
            </a:r>
            <a:r>
              <a:rPr lang="ru-RU" sz="2400" b="1" dirty="0" err="1"/>
              <a:t>це</a:t>
            </a:r>
            <a:r>
              <a:rPr lang="ru-RU" sz="2400" b="1" dirty="0"/>
              <a:t> </a:t>
            </a:r>
            <a:r>
              <a:rPr lang="ru-RU" sz="2400" b="1" dirty="0" err="1"/>
              <a:t>джгутик</a:t>
            </a:r>
            <a:r>
              <a:rPr lang="ru-RU" sz="2400" b="1" dirty="0"/>
              <a:t>, </a:t>
            </a:r>
            <a:r>
              <a:rPr lang="uk-UA" sz="2400" b="1" dirty="0"/>
              <a:t>складається з </a:t>
            </a:r>
            <a:r>
              <a:rPr lang="en-GB" sz="2400" b="1" dirty="0"/>
              <a:t>м</a:t>
            </a:r>
            <a:r>
              <a:rPr lang="uk-UA" sz="2400" b="1" dirty="0"/>
              <a:t>і</a:t>
            </a:r>
            <a:r>
              <a:rPr lang="en-GB" sz="2400" b="1" dirty="0" err="1"/>
              <a:t>кротрубоч</a:t>
            </a:r>
            <a:r>
              <a:rPr lang="uk-UA" sz="2400" b="1" dirty="0"/>
              <a:t>о</a:t>
            </a:r>
            <a:r>
              <a:rPr lang="en-GB" sz="2400" b="1" dirty="0"/>
              <a:t>к</a:t>
            </a:r>
          </a:p>
          <a:p>
            <a:pPr eaLnBrk="1" hangingPunct="1">
              <a:spcBef>
                <a:spcPts val="575"/>
              </a:spcBef>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pPr>
            <a:r>
              <a:rPr lang="ru-RU" sz="2400" b="1" dirty="0" err="1"/>
              <a:t>Зберігає</a:t>
            </a:r>
            <a:r>
              <a:rPr lang="ru-RU" sz="2400" b="1" dirty="0"/>
              <a:t> </a:t>
            </a:r>
            <a:r>
              <a:rPr lang="ru-RU" sz="2400" b="1" dirty="0" err="1"/>
              <a:t>здатінсть</a:t>
            </a:r>
            <a:r>
              <a:rPr lang="ru-RU" sz="2400" b="1" dirty="0"/>
              <a:t> до </a:t>
            </a:r>
            <a:r>
              <a:rPr lang="ru-RU" sz="2400" b="1" dirty="0" err="1"/>
              <a:t>запліднення</a:t>
            </a:r>
            <a:r>
              <a:rPr lang="ru-RU" sz="2400" b="1" dirty="0"/>
              <a:t> </a:t>
            </a:r>
            <a:r>
              <a:rPr lang="ru-RU" sz="2400" b="1" dirty="0" err="1"/>
              <a:t>біля</a:t>
            </a:r>
            <a:r>
              <a:rPr lang="ru-RU" sz="2400" b="1" dirty="0"/>
              <a:t> 48 годин </a:t>
            </a:r>
            <a:r>
              <a:rPr lang="uk-UA" sz="2400" b="1" dirty="0"/>
              <a:t>У статевих шляхах </a:t>
            </a:r>
            <a:r>
              <a:rPr lang="en-GB" sz="2400" b="1" dirty="0"/>
              <a:t>ж</a:t>
            </a:r>
            <a:r>
              <a:rPr lang="uk-UA" sz="2400" b="1" dirty="0"/>
              <a:t>інки </a:t>
            </a:r>
            <a:r>
              <a:rPr lang="ru-RU" sz="2400" b="1" dirty="0" err="1"/>
              <a:t>сперматозоїди</a:t>
            </a:r>
            <a:r>
              <a:rPr lang="ru-RU" sz="2400" b="1" dirty="0"/>
              <a:t> </a:t>
            </a:r>
            <a:r>
              <a:rPr lang="en-GB" sz="2400" b="1" dirty="0" err="1"/>
              <a:t>проходят</a:t>
            </a:r>
            <a:r>
              <a:rPr lang="uk-UA" sz="2400" b="1" dirty="0"/>
              <a:t>ь</a:t>
            </a:r>
            <a:r>
              <a:rPr lang="en-GB" sz="2400" b="1" dirty="0"/>
              <a:t> </a:t>
            </a:r>
            <a:r>
              <a:rPr lang="en-GB" sz="2400" b="1" dirty="0" err="1">
                <a:solidFill>
                  <a:srgbClr val="FF0000"/>
                </a:solidFill>
              </a:rPr>
              <a:t>капа</a:t>
            </a:r>
            <a:r>
              <a:rPr lang="ru-RU" sz="2400" b="1" dirty="0">
                <a:solidFill>
                  <a:srgbClr val="FF0000"/>
                </a:solidFill>
              </a:rPr>
              <a:t>ц</a:t>
            </a:r>
            <a:r>
              <a:rPr lang="en-GB" sz="2400" b="1" dirty="0" err="1">
                <a:solidFill>
                  <a:srgbClr val="FF0000"/>
                </a:solidFill>
              </a:rPr>
              <a:t>итац</a:t>
            </a:r>
            <a:r>
              <a:rPr lang="uk-UA" sz="2400" b="1" dirty="0">
                <a:solidFill>
                  <a:srgbClr val="FF0000"/>
                </a:solidFill>
              </a:rPr>
              <a:t>і</a:t>
            </a:r>
            <a:r>
              <a:rPr lang="en-GB" sz="2400" b="1" dirty="0">
                <a:solidFill>
                  <a:srgbClr val="FF0000"/>
                </a:solidFill>
              </a:rPr>
              <a:t>ю (</a:t>
            </a:r>
            <a:r>
              <a:rPr lang="en-GB" sz="2400" b="1" dirty="0" err="1">
                <a:solidFill>
                  <a:srgbClr val="FF0000"/>
                </a:solidFill>
              </a:rPr>
              <a:t>активац</a:t>
            </a:r>
            <a:r>
              <a:rPr lang="uk-UA" sz="2400" b="1" dirty="0">
                <a:solidFill>
                  <a:srgbClr val="FF0000"/>
                </a:solidFill>
              </a:rPr>
              <a:t>і</a:t>
            </a:r>
            <a:r>
              <a:rPr lang="en-GB" sz="2400" b="1" dirty="0">
                <a:solidFill>
                  <a:srgbClr val="FF0000"/>
                </a:solidFill>
              </a:rPr>
              <a:t>ю)</a:t>
            </a:r>
            <a:r>
              <a:rPr lang="uk-UA" sz="2400" b="1" dirty="0">
                <a:solidFill>
                  <a:srgbClr val="FF0000"/>
                </a:solidFill>
              </a:rPr>
              <a:t> </a:t>
            </a:r>
            <a:r>
              <a:rPr lang="uk-UA" sz="2400" b="1" dirty="0"/>
              <a:t>– </a:t>
            </a:r>
            <a:r>
              <a:rPr lang="en-GB" sz="2400" b="1" dirty="0" err="1"/>
              <a:t>реорган</a:t>
            </a:r>
            <a:r>
              <a:rPr lang="uk-UA" sz="2400" b="1" dirty="0"/>
              <a:t>і</a:t>
            </a:r>
            <a:r>
              <a:rPr lang="en-GB" sz="2400" b="1" dirty="0" err="1"/>
              <a:t>зац</a:t>
            </a:r>
            <a:r>
              <a:rPr lang="uk-UA" sz="2400" b="1" dirty="0" err="1"/>
              <a:t>ію</a:t>
            </a:r>
            <a:r>
              <a:rPr lang="en-GB" sz="2400" b="1" dirty="0"/>
              <a:t> </a:t>
            </a:r>
            <a:r>
              <a:rPr lang="en-GB" sz="2400" b="1" dirty="0" err="1"/>
              <a:t>плазмалем</a:t>
            </a:r>
            <a:r>
              <a:rPr lang="uk-UA" sz="2400" b="1" dirty="0"/>
              <a:t>и, під</a:t>
            </a:r>
            <a:r>
              <a:rPr lang="en-GB" sz="2400" b="1" dirty="0" err="1"/>
              <a:t>готовк</a:t>
            </a:r>
            <a:r>
              <a:rPr lang="uk-UA" sz="2400" b="1" dirty="0"/>
              <a:t>у</a:t>
            </a:r>
            <a:r>
              <a:rPr lang="en-GB" sz="2400" b="1" dirty="0"/>
              <a:t> </a:t>
            </a:r>
            <a:r>
              <a:rPr lang="uk-UA" sz="2400" b="1" dirty="0"/>
              <a:t>до запліднення</a:t>
            </a:r>
            <a:endParaRPr lang="ru-RU" sz="2400" b="1" dirty="0"/>
          </a:p>
          <a:p>
            <a:pPr marL="0" indent="0" eaLnBrk="1" hangingPunct="1">
              <a:lnSpc>
                <a:spcPct val="80000"/>
              </a:lnSpc>
              <a:spcBef>
                <a:spcPts val="522"/>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2400" b="1" dirty="0"/>
          </a:p>
        </p:txBody>
      </p:sp>
      <p:pic>
        <p:nvPicPr>
          <p:cNvPr id="10" name="Рисунок 4">
            <a:extLst>
              <a:ext uri="{FF2B5EF4-FFF2-40B4-BE49-F238E27FC236}">
                <a16:creationId xmlns:a16="http://schemas.microsoft.com/office/drawing/2014/main" id="{99D3362B-8899-4071-9238-6E0C9C044D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3787" y="1887647"/>
            <a:ext cx="6221364" cy="3307905"/>
          </a:xfrm>
          <a:prstGeom prst="rect">
            <a:avLst/>
          </a:prstGeom>
          <a:noFill/>
          <a:ln>
            <a:noFill/>
          </a:ln>
          <a:scene3d>
            <a:camera prst="orthographicFront">
              <a:rot lat="900000" lon="0" rev="540000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653760" y="387401"/>
            <a:ext cx="7842240" cy="1031148"/>
          </a:xfrm>
        </p:spPr>
        <p:txBody>
          <a:bodyPr lIns="0" tIns="0" rIns="0" bIns="0" anchorCtr="0">
            <a:noAutofit/>
          </a:bodyPr>
          <a:lstStyle/>
          <a:p>
            <a:pPr eaLnBrk="1" hangingPunct="1">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uk-UA" sz="4000" b="1" dirty="0">
                <a:solidFill>
                  <a:srgbClr val="0070C0"/>
                </a:solidFill>
              </a:rPr>
              <a:t>Е</a:t>
            </a:r>
            <a:r>
              <a:rPr lang="en-GB" sz="4000" b="1" dirty="0" err="1">
                <a:solidFill>
                  <a:srgbClr val="0070C0"/>
                </a:solidFill>
              </a:rPr>
              <a:t>тап</a:t>
            </a:r>
            <a:r>
              <a:rPr lang="uk-UA" sz="4000" b="1" dirty="0">
                <a:solidFill>
                  <a:srgbClr val="0070C0"/>
                </a:solidFill>
              </a:rPr>
              <a:t>и</a:t>
            </a:r>
            <a:br>
              <a:rPr lang="ru-RU" sz="4000" b="1" dirty="0">
                <a:solidFill>
                  <a:srgbClr val="0070C0"/>
                </a:solidFill>
              </a:rPr>
            </a:br>
            <a:r>
              <a:rPr lang="uk-UA" sz="4000" b="1" dirty="0">
                <a:solidFill>
                  <a:srgbClr val="0070C0"/>
                </a:solidFill>
              </a:rPr>
              <a:t>е</a:t>
            </a:r>
            <a:r>
              <a:rPr lang="en-GB" sz="4000" b="1" dirty="0" err="1">
                <a:solidFill>
                  <a:srgbClr val="0070C0"/>
                </a:solidFill>
              </a:rPr>
              <a:t>мбр</a:t>
            </a:r>
            <a:r>
              <a:rPr lang="uk-UA" sz="4000" b="1" dirty="0">
                <a:solidFill>
                  <a:srgbClr val="0070C0"/>
                </a:solidFill>
              </a:rPr>
              <a:t>і</a:t>
            </a:r>
            <a:r>
              <a:rPr lang="en-GB" sz="4000" b="1" dirty="0" err="1">
                <a:solidFill>
                  <a:srgbClr val="0070C0"/>
                </a:solidFill>
              </a:rPr>
              <a:t>онального</a:t>
            </a:r>
            <a:r>
              <a:rPr lang="en-GB" sz="4000" b="1" dirty="0">
                <a:solidFill>
                  <a:srgbClr val="0070C0"/>
                </a:solidFill>
              </a:rPr>
              <a:t> р</a:t>
            </a:r>
            <a:r>
              <a:rPr lang="uk-UA" sz="4000" b="1" dirty="0" err="1">
                <a:solidFill>
                  <a:srgbClr val="0070C0"/>
                </a:solidFill>
              </a:rPr>
              <a:t>озвитку</a:t>
            </a:r>
            <a:r>
              <a:rPr lang="ru-RU" sz="4000" b="1" dirty="0">
                <a:solidFill>
                  <a:srgbClr val="0070C0"/>
                </a:solidFill>
              </a:rPr>
              <a:t>:</a:t>
            </a:r>
            <a:endParaRPr lang="en-GB" sz="4000" b="1" dirty="0">
              <a:solidFill>
                <a:srgbClr val="0070C0"/>
              </a:solidFill>
            </a:endParaRPr>
          </a:p>
        </p:txBody>
      </p:sp>
      <p:sp>
        <p:nvSpPr>
          <p:cNvPr id="7170" name="Rectangle 2"/>
          <p:cNvSpPr>
            <a:spLocks noGrp="1" noChangeArrowheads="1"/>
          </p:cNvSpPr>
          <p:nvPr>
            <p:ph idx="1"/>
          </p:nvPr>
        </p:nvSpPr>
        <p:spPr>
          <a:xfrm>
            <a:off x="457920" y="2286960"/>
            <a:ext cx="8233920" cy="2369881"/>
          </a:xfrm>
        </p:spPr>
        <p:txBody>
          <a:bodyPr lIns="0" tIns="0" rIns="0" bIns="0"/>
          <a:lstStyle/>
          <a:p>
            <a:pPr eaLnBrk="1" hangingPunct="1">
              <a:spcBef>
                <a:spcPts val="907"/>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3600" dirty="0">
                <a:solidFill>
                  <a:srgbClr val="C00000"/>
                </a:solidFill>
              </a:rPr>
              <a:t>Запліднення</a:t>
            </a:r>
            <a:endParaRPr lang="en-GB" sz="3600" dirty="0">
              <a:solidFill>
                <a:srgbClr val="C00000"/>
              </a:solidFill>
            </a:endParaRPr>
          </a:p>
          <a:p>
            <a:pPr eaLnBrk="1" hangingPunct="1">
              <a:spcBef>
                <a:spcPts val="907"/>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3600" dirty="0" err="1">
                <a:solidFill>
                  <a:srgbClr val="C00000"/>
                </a:solidFill>
              </a:rPr>
              <a:t>Дроб</a:t>
            </a:r>
            <a:r>
              <a:rPr lang="uk-UA" sz="3600" dirty="0" err="1">
                <a:solidFill>
                  <a:srgbClr val="C00000"/>
                </a:solidFill>
              </a:rPr>
              <a:t>лення</a:t>
            </a:r>
            <a:endParaRPr lang="en-GB" sz="3600" dirty="0">
              <a:solidFill>
                <a:srgbClr val="C00000"/>
              </a:solidFill>
            </a:endParaRPr>
          </a:p>
          <a:p>
            <a:pPr eaLnBrk="1" hangingPunct="1">
              <a:spcBef>
                <a:spcPts val="907"/>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3600" dirty="0" err="1">
                <a:solidFill>
                  <a:srgbClr val="C00000"/>
                </a:solidFill>
              </a:rPr>
              <a:t>Гаструляц</a:t>
            </a:r>
            <a:r>
              <a:rPr lang="uk-UA" sz="3600" dirty="0">
                <a:solidFill>
                  <a:srgbClr val="C00000"/>
                </a:solidFill>
              </a:rPr>
              <a:t>і</a:t>
            </a:r>
            <a:r>
              <a:rPr lang="en-GB" sz="3600" dirty="0">
                <a:solidFill>
                  <a:srgbClr val="C00000"/>
                </a:solidFill>
              </a:rPr>
              <a:t>я</a:t>
            </a:r>
          </a:p>
          <a:p>
            <a:pPr eaLnBrk="1" hangingPunct="1">
              <a:spcBef>
                <a:spcPts val="907"/>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3600" dirty="0">
                <a:solidFill>
                  <a:srgbClr val="C00000"/>
                </a:solidFill>
              </a:rPr>
              <a:t>Г</a:t>
            </a:r>
            <a:r>
              <a:rPr lang="uk-UA" sz="3600" dirty="0">
                <a:solidFill>
                  <a:srgbClr val="C00000"/>
                </a:solidFill>
              </a:rPr>
              <a:t>і</a:t>
            </a:r>
            <a:r>
              <a:rPr lang="en-GB" sz="3600" dirty="0" err="1">
                <a:solidFill>
                  <a:srgbClr val="C00000"/>
                </a:solidFill>
              </a:rPr>
              <a:t>стогенез</a:t>
            </a:r>
            <a:r>
              <a:rPr lang="en-GB" sz="3600" dirty="0">
                <a:solidFill>
                  <a:srgbClr val="C00000"/>
                </a:solidFill>
              </a:rPr>
              <a:t> </a:t>
            </a:r>
            <a:r>
              <a:rPr lang="uk-UA" sz="3600" dirty="0">
                <a:solidFill>
                  <a:srgbClr val="C00000"/>
                </a:solidFill>
              </a:rPr>
              <a:t>і</a:t>
            </a:r>
            <a:r>
              <a:rPr lang="en-GB" sz="3600" dirty="0">
                <a:solidFill>
                  <a:srgbClr val="C00000"/>
                </a:solidFill>
              </a:rPr>
              <a:t> </a:t>
            </a:r>
            <a:r>
              <a:rPr lang="en-GB" sz="3600" dirty="0" err="1">
                <a:solidFill>
                  <a:srgbClr val="C00000"/>
                </a:solidFill>
              </a:rPr>
              <a:t>органогенез</a:t>
            </a:r>
            <a:endParaRPr lang="en-GB" sz="3600" dirty="0">
              <a:solidFill>
                <a:srgbClr val="C00000"/>
              </a:solidFill>
            </a:endParaRPr>
          </a:p>
        </p:txBody>
      </p:sp>
      <p:sp>
        <p:nvSpPr>
          <p:cNvPr id="5" name="TextBox 4">
            <a:extLst>
              <a:ext uri="{FF2B5EF4-FFF2-40B4-BE49-F238E27FC236}">
                <a16:creationId xmlns:a16="http://schemas.microsoft.com/office/drawing/2014/main" id="{8745D81C-DD47-4363-B72B-374018764ABF}"/>
              </a:ext>
            </a:extLst>
          </p:cNvPr>
          <p:cNvSpPr txBox="1"/>
          <p:nvPr/>
        </p:nvSpPr>
        <p:spPr>
          <a:xfrm>
            <a:off x="363979" y="4842723"/>
            <a:ext cx="8132021" cy="1569660"/>
          </a:xfrm>
          <a:prstGeom prst="rect">
            <a:avLst/>
          </a:prstGeom>
          <a:noFill/>
        </p:spPr>
        <p:txBody>
          <a:bodyPr wrap="square">
            <a:spAutoFit/>
          </a:bodyPr>
          <a:lstStyle/>
          <a:p>
            <a:r>
              <a:rPr lang="ru-RU" sz="3200" dirty="0" err="1"/>
              <a:t>Ембріогенез</a:t>
            </a:r>
            <a:r>
              <a:rPr lang="ru-RU" sz="3200" dirty="0"/>
              <a:t> </a:t>
            </a:r>
            <a:r>
              <a:rPr lang="ru-RU" sz="3200" dirty="0" err="1"/>
              <a:t>тісно</a:t>
            </a:r>
            <a:r>
              <a:rPr lang="ru-RU" sz="3200" dirty="0"/>
              <a:t> </a:t>
            </a:r>
            <a:r>
              <a:rPr lang="ru-RU" sz="3200" dirty="0" err="1"/>
              <a:t>пов'язаний</a:t>
            </a:r>
            <a:r>
              <a:rPr lang="ru-RU" sz="3200" dirty="0"/>
              <a:t> </a:t>
            </a:r>
            <a:r>
              <a:rPr lang="ru-RU" sz="3200" dirty="0" err="1"/>
              <a:t>із</a:t>
            </a:r>
            <a:r>
              <a:rPr lang="ru-RU" sz="3200" dirty="0"/>
              <a:t> </a:t>
            </a:r>
            <a:r>
              <a:rPr lang="ru-RU" sz="3200" dirty="0" err="1"/>
              <a:t>прогенезом</a:t>
            </a:r>
            <a:r>
              <a:rPr lang="ru-RU" sz="3200" dirty="0"/>
              <a:t> - </a:t>
            </a:r>
            <a:r>
              <a:rPr lang="ru-RU" sz="3200" dirty="0" err="1"/>
              <a:t>утворенням</a:t>
            </a:r>
            <a:r>
              <a:rPr lang="ru-RU" sz="3200" dirty="0"/>
              <a:t> </a:t>
            </a:r>
            <a:r>
              <a:rPr lang="ru-RU" sz="3200" dirty="0" err="1"/>
              <a:t>статевих</a:t>
            </a:r>
            <a:r>
              <a:rPr lang="ru-RU" sz="3200" dirty="0"/>
              <a:t> </a:t>
            </a:r>
            <a:r>
              <a:rPr lang="ru-RU" sz="3200" dirty="0" err="1"/>
              <a:t>клітин</a:t>
            </a:r>
            <a:r>
              <a:rPr lang="ru-RU" sz="3200" dirty="0"/>
              <a:t> (</a:t>
            </a:r>
            <a:r>
              <a:rPr lang="ru-RU" sz="3200" dirty="0" err="1"/>
              <a:t>предзиготний</a:t>
            </a:r>
            <a:r>
              <a:rPr lang="ru-RU" sz="3200" dirty="0"/>
              <a:t> </a:t>
            </a:r>
            <a:r>
              <a:rPr lang="ru-RU" sz="3200" dirty="0" err="1"/>
              <a:t>період</a:t>
            </a:r>
            <a:r>
              <a:rPr lang="ru-RU" sz="3200" dirty="0"/>
              <a:t>)</a:t>
            </a:r>
            <a:endParaRPr lang="ru-UA" sz="3200" dirty="0"/>
          </a:p>
        </p:txBody>
      </p:sp>
    </p:spTree>
    <p:extLst>
      <p:ext uri="{BB962C8B-B14F-4D97-AF65-F5344CB8AC3E}">
        <p14:creationId xmlns:p14="http://schemas.microsoft.com/office/powerpoint/2010/main" val="1108752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7B728F-715C-4F16-A725-2BDB99E108D7}"/>
              </a:ext>
            </a:extLst>
          </p:cNvPr>
          <p:cNvSpPr>
            <a:spLocks noGrp="1"/>
          </p:cNvSpPr>
          <p:nvPr>
            <p:ph type="title"/>
          </p:nvPr>
        </p:nvSpPr>
        <p:spPr/>
        <p:txBody>
          <a:bodyPr>
            <a:normAutofit fontScale="90000"/>
          </a:bodyPr>
          <a:lstStyle/>
          <a:p>
            <a:pPr>
              <a:defRPr/>
            </a:pPr>
            <a:r>
              <a:rPr lang="ru-RU" sz="3266" b="1" dirty="0" err="1">
                <a:solidFill>
                  <a:srgbClr val="FF0000"/>
                </a:solidFill>
              </a:rPr>
              <a:t>Запліднення</a:t>
            </a:r>
            <a:r>
              <a:rPr lang="ru-RU" sz="3266" b="1" dirty="0"/>
              <a:t> – </a:t>
            </a:r>
            <a:r>
              <a:rPr lang="ru-RU" sz="3266" b="1" dirty="0" err="1"/>
              <a:t>злиття</a:t>
            </a:r>
            <a:r>
              <a:rPr lang="ru-RU" sz="3266" b="1" dirty="0"/>
              <a:t> </a:t>
            </a:r>
            <a:r>
              <a:rPr lang="ru-RU" sz="3266" b="1" dirty="0" err="1"/>
              <a:t>яйцеклітини</a:t>
            </a:r>
            <a:r>
              <a:rPr lang="ru-RU" sz="3266" b="1" dirty="0"/>
              <a:t> та </a:t>
            </a:r>
            <a:r>
              <a:rPr lang="ru-RU" sz="3266" b="1" dirty="0" err="1"/>
              <a:t>сперматозоїда</a:t>
            </a:r>
            <a:r>
              <a:rPr lang="ru-RU" sz="3266" b="1" dirty="0"/>
              <a:t>, </a:t>
            </a:r>
            <a:r>
              <a:rPr lang="ru-RU" sz="3266" b="1" dirty="0" err="1"/>
              <a:t>утворюється</a:t>
            </a:r>
            <a:r>
              <a:rPr lang="ru-RU" sz="3266" b="1" dirty="0"/>
              <a:t> </a:t>
            </a:r>
            <a:r>
              <a:rPr lang="ru-RU" sz="3266" b="1" dirty="0" err="1"/>
              <a:t>запліднена</a:t>
            </a:r>
            <a:r>
              <a:rPr lang="ru-RU" sz="3266" b="1" dirty="0"/>
              <a:t> </a:t>
            </a:r>
            <a:r>
              <a:rPr lang="ru-RU" sz="3266" b="1" dirty="0" err="1"/>
              <a:t>яйцеклітина</a:t>
            </a:r>
            <a:r>
              <a:rPr lang="ru-RU" sz="3266" b="1" dirty="0"/>
              <a:t> - зигота</a:t>
            </a:r>
            <a:endParaRPr lang="ru-UA" sz="3266" dirty="0"/>
          </a:p>
        </p:txBody>
      </p:sp>
      <p:pic>
        <p:nvPicPr>
          <p:cNvPr id="19459" name="Объект 5">
            <a:extLst>
              <a:ext uri="{FF2B5EF4-FFF2-40B4-BE49-F238E27FC236}">
                <a16:creationId xmlns:a16="http://schemas.microsoft.com/office/drawing/2014/main" id="{40BE1EF8-DD19-443C-842F-FCC153630DF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13438" r="10892"/>
          <a:stretch>
            <a:fillRect/>
          </a:stretch>
        </p:blipFill>
        <p:spPr>
          <a:xfrm>
            <a:off x="2471694" y="1928848"/>
            <a:ext cx="6533280" cy="4315680"/>
          </a:xfrm>
        </p:spPr>
      </p:pic>
      <p:sp>
        <p:nvSpPr>
          <p:cNvPr id="6" name="TextBox 5">
            <a:extLst>
              <a:ext uri="{FF2B5EF4-FFF2-40B4-BE49-F238E27FC236}">
                <a16:creationId xmlns:a16="http://schemas.microsoft.com/office/drawing/2014/main" id="{A329D3AC-19C5-4FCA-9BDC-0D5FB3FB5670}"/>
              </a:ext>
            </a:extLst>
          </p:cNvPr>
          <p:cNvSpPr txBox="1"/>
          <p:nvPr/>
        </p:nvSpPr>
        <p:spPr>
          <a:xfrm>
            <a:off x="608029" y="1417109"/>
            <a:ext cx="7772400" cy="830997"/>
          </a:xfrm>
          <a:prstGeom prst="rect">
            <a:avLst/>
          </a:prstGeom>
          <a:noFill/>
        </p:spPr>
        <p:txBody>
          <a:bodyPr wrap="square">
            <a:spAutoFit/>
          </a:bodyPr>
          <a:lstStyle/>
          <a:p>
            <a:r>
              <a:rPr lang="uk-UA" sz="2400" b="1" dirty="0">
                <a:solidFill>
                  <a:schemeClr val="tx1"/>
                </a:solidFill>
                <a:latin typeface="+mn-lt"/>
              </a:rPr>
              <a:t>в людини відбувається в </a:t>
            </a:r>
            <a:r>
              <a:rPr lang="uk-UA" sz="2400" b="1" dirty="0" err="1">
                <a:solidFill>
                  <a:schemeClr val="tx1"/>
                </a:solidFill>
                <a:latin typeface="+mn-lt"/>
              </a:rPr>
              <a:t>ампулярній</a:t>
            </a:r>
            <a:r>
              <a:rPr lang="uk-UA" sz="2400" b="1" dirty="0">
                <a:solidFill>
                  <a:schemeClr val="tx1"/>
                </a:solidFill>
                <a:latin typeface="+mn-lt"/>
              </a:rPr>
              <a:t> частині </a:t>
            </a:r>
            <a:r>
              <a:rPr lang="ru-RU" sz="2400" b="1" dirty="0">
                <a:solidFill>
                  <a:schemeClr val="tx1"/>
                </a:solidFill>
                <a:latin typeface="+mn-lt"/>
              </a:rPr>
              <a:t>м</a:t>
            </a:r>
            <a:r>
              <a:rPr lang="en-GB" sz="2400" b="1" dirty="0" err="1">
                <a:solidFill>
                  <a:schemeClr val="tx1"/>
                </a:solidFill>
                <a:latin typeface="+mn-lt"/>
              </a:rPr>
              <a:t>ат</a:t>
            </a:r>
            <a:r>
              <a:rPr lang="uk-UA" sz="2400" b="1" dirty="0" err="1">
                <a:solidFill>
                  <a:schemeClr val="tx1"/>
                </a:solidFill>
                <a:latin typeface="+mn-lt"/>
              </a:rPr>
              <a:t>кової</a:t>
            </a:r>
            <a:r>
              <a:rPr lang="uk-UA" sz="2400" b="1" dirty="0">
                <a:solidFill>
                  <a:schemeClr val="tx1"/>
                </a:solidFill>
                <a:latin typeface="+mn-lt"/>
              </a:rPr>
              <a:t> </a:t>
            </a:r>
            <a:r>
              <a:rPr lang="ru-RU" sz="2400" b="1" dirty="0">
                <a:solidFill>
                  <a:schemeClr val="tx1"/>
                </a:solidFill>
                <a:latin typeface="+mn-lt"/>
              </a:rPr>
              <a:t>(</a:t>
            </a:r>
            <a:r>
              <a:rPr lang="ru-RU" sz="2400" b="1" dirty="0" err="1">
                <a:solidFill>
                  <a:schemeClr val="tx1"/>
                </a:solidFill>
                <a:latin typeface="+mn-lt"/>
              </a:rPr>
              <a:t>фалопієвої</a:t>
            </a:r>
            <a:r>
              <a:rPr lang="ru-RU" sz="2400" b="1" dirty="0">
                <a:solidFill>
                  <a:schemeClr val="tx1"/>
                </a:solidFill>
                <a:latin typeface="+mn-lt"/>
              </a:rPr>
              <a:t>) </a:t>
            </a:r>
            <a:r>
              <a:rPr lang="en-GB" sz="2400" b="1" dirty="0" err="1">
                <a:solidFill>
                  <a:schemeClr val="tx1"/>
                </a:solidFill>
                <a:latin typeface="+mn-lt"/>
              </a:rPr>
              <a:t>труб</a:t>
            </a:r>
            <a:r>
              <a:rPr lang="uk-UA" sz="2400" b="1" dirty="0">
                <a:latin typeface="+mn-lt"/>
              </a:rPr>
              <a:t>и</a:t>
            </a:r>
          </a:p>
        </p:txBody>
      </p:sp>
      <p:sp>
        <p:nvSpPr>
          <p:cNvPr id="8" name="TextBox 7">
            <a:extLst>
              <a:ext uri="{FF2B5EF4-FFF2-40B4-BE49-F238E27FC236}">
                <a16:creationId xmlns:a16="http://schemas.microsoft.com/office/drawing/2014/main" id="{F2FD514B-6BC2-44FE-BBC9-D62295B50AE1}"/>
              </a:ext>
            </a:extLst>
          </p:cNvPr>
          <p:cNvSpPr txBox="1"/>
          <p:nvPr/>
        </p:nvSpPr>
        <p:spPr>
          <a:xfrm>
            <a:off x="185694" y="2298180"/>
            <a:ext cx="2397250" cy="3885679"/>
          </a:xfrm>
          <a:prstGeom prst="rect">
            <a:avLst/>
          </a:prstGeom>
          <a:noFill/>
        </p:spPr>
        <p:txBody>
          <a:bodyPr wrap="square">
            <a:spAutoFit/>
          </a:bodyPr>
          <a:lstStyle/>
          <a:p>
            <a:pPr marL="604809" indent="-604809">
              <a:spcBef>
                <a:spcPts val="544"/>
              </a:spcBef>
              <a:buNone/>
              <a:defRPr/>
            </a:pPr>
            <a:r>
              <a:rPr lang="ru-RU" sz="1800" dirty="0" err="1"/>
              <a:t>Запліднення</a:t>
            </a:r>
            <a:r>
              <a:rPr lang="ru-RU" sz="1800" dirty="0"/>
              <a:t> </a:t>
            </a:r>
            <a:r>
              <a:rPr lang="ru-RU" sz="1800" dirty="0" err="1"/>
              <a:t>можливе</a:t>
            </a:r>
            <a:r>
              <a:rPr lang="ru-RU" sz="1800" dirty="0"/>
              <a:t>, </a:t>
            </a:r>
            <a:r>
              <a:rPr lang="ru-RU" sz="1800" dirty="0" err="1"/>
              <a:t>якщо</a:t>
            </a:r>
            <a:r>
              <a:rPr lang="ru-RU" sz="1800" dirty="0"/>
              <a:t>:</a:t>
            </a:r>
          </a:p>
          <a:p>
            <a:pPr marL="604809" indent="-604809">
              <a:spcBef>
                <a:spcPts val="544"/>
              </a:spcBef>
              <a:buNone/>
              <a:defRPr/>
            </a:pPr>
            <a:r>
              <a:rPr lang="ru-RU" sz="1800" dirty="0"/>
              <a:t>1. </a:t>
            </a:r>
            <a:r>
              <a:rPr lang="ru-RU" sz="1800" dirty="0" err="1"/>
              <a:t>Концентрація</a:t>
            </a:r>
            <a:r>
              <a:rPr lang="ru-RU" sz="1800" dirty="0"/>
              <a:t> </a:t>
            </a:r>
            <a:r>
              <a:rPr lang="ru-RU" sz="1800" dirty="0" err="1"/>
              <a:t>сперми</a:t>
            </a:r>
            <a:r>
              <a:rPr lang="ru-RU" sz="1800" dirty="0"/>
              <a:t> не </a:t>
            </a:r>
            <a:r>
              <a:rPr lang="ru-RU" sz="1800" dirty="0" err="1"/>
              <a:t>менше</a:t>
            </a:r>
            <a:r>
              <a:rPr lang="ru-RU" sz="1800" dirty="0"/>
              <a:t> 20 млн/мл, і </a:t>
            </a:r>
            <a:r>
              <a:rPr lang="ru-RU" sz="1800" dirty="0" err="1"/>
              <a:t>її</a:t>
            </a:r>
            <a:r>
              <a:rPr lang="ru-RU" sz="1800" dirty="0"/>
              <a:t> </a:t>
            </a:r>
            <a:r>
              <a:rPr lang="ru-RU" sz="1800" dirty="0" err="1"/>
              <a:t>рухливість</a:t>
            </a:r>
            <a:endParaRPr lang="ru-RU" sz="1800" dirty="0"/>
          </a:p>
          <a:p>
            <a:pPr marL="604809" indent="-604809">
              <a:spcBef>
                <a:spcPts val="544"/>
              </a:spcBef>
              <a:buNone/>
              <a:defRPr/>
            </a:pPr>
            <a:r>
              <a:rPr lang="ru-RU" sz="1800" dirty="0"/>
              <a:t>(В </a:t>
            </a:r>
            <a:r>
              <a:rPr lang="ru-RU" sz="1800" dirty="0" err="1"/>
              <a:t>середньому</a:t>
            </a:r>
            <a:r>
              <a:rPr lang="ru-RU" sz="1800" dirty="0"/>
              <a:t> – 3 мл </a:t>
            </a:r>
            <a:r>
              <a:rPr lang="ru-RU" sz="1800" dirty="0" err="1"/>
              <a:t>сперми</a:t>
            </a:r>
            <a:r>
              <a:rPr lang="ru-RU" sz="1800" dirty="0"/>
              <a:t>, </a:t>
            </a:r>
            <a:r>
              <a:rPr lang="ru-RU" sz="1800" dirty="0" err="1"/>
              <a:t>що</a:t>
            </a:r>
            <a:r>
              <a:rPr lang="ru-RU" sz="1800" dirty="0"/>
              <a:t> </a:t>
            </a:r>
            <a:r>
              <a:rPr lang="ru-RU" sz="1800" dirty="0" err="1"/>
              <a:t>містить</a:t>
            </a:r>
            <a:r>
              <a:rPr lang="ru-RU" sz="1800" dirty="0"/>
              <a:t> 350 млн </a:t>
            </a:r>
            <a:r>
              <a:rPr lang="ru-RU" sz="1800" dirty="0" err="1"/>
              <a:t>сперматозоїдів</a:t>
            </a:r>
            <a:r>
              <a:rPr lang="ru-RU" sz="1800" dirty="0"/>
              <a:t>)</a:t>
            </a:r>
          </a:p>
          <a:p>
            <a:pPr marL="604809" indent="-604809">
              <a:spcBef>
                <a:spcPts val="544"/>
              </a:spcBef>
              <a:buNone/>
              <a:defRPr/>
            </a:pPr>
            <a:r>
              <a:rPr lang="ru-RU" sz="1800" dirty="0"/>
              <a:t>2. </a:t>
            </a:r>
            <a:r>
              <a:rPr lang="ru-RU" sz="1800" dirty="0" err="1"/>
              <a:t>Прохідність</a:t>
            </a:r>
            <a:r>
              <a:rPr lang="ru-RU" sz="1800" dirty="0"/>
              <a:t> </a:t>
            </a:r>
            <a:r>
              <a:rPr lang="ru-RU" sz="1800" dirty="0" err="1"/>
              <a:t>жіночих</a:t>
            </a:r>
            <a:r>
              <a:rPr lang="ru-RU" sz="1800" dirty="0"/>
              <a:t> </a:t>
            </a:r>
            <a:r>
              <a:rPr lang="ru-RU" sz="1800" dirty="0" err="1"/>
              <a:t>статевих</a:t>
            </a:r>
            <a:r>
              <a:rPr lang="ru-RU" sz="1800" dirty="0"/>
              <a:t> </a:t>
            </a:r>
            <a:r>
              <a:rPr lang="ru-RU" sz="1800" dirty="0" err="1"/>
              <a:t>шляхів</a:t>
            </a:r>
            <a:endParaRPr lang="ru-RU"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457920" y="414764"/>
            <a:ext cx="8232480" cy="668230"/>
          </a:xfrm>
        </p:spPr>
        <p:txBody>
          <a:bodyPr lIns="91427" tIns="45713" rIns="91427" bIns="45713">
            <a:noAutofit/>
          </a:bodyPr>
          <a:lstStyle/>
          <a:p>
            <a:pPr>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uk-UA" sz="4000" b="1" dirty="0">
                <a:solidFill>
                  <a:srgbClr val="0070C0"/>
                </a:solidFill>
              </a:rPr>
              <a:t>Значення запліднення</a:t>
            </a:r>
            <a:r>
              <a:rPr lang="ru-RU" sz="4000" b="1" dirty="0">
                <a:solidFill>
                  <a:srgbClr val="C00000"/>
                </a:solidFill>
              </a:rPr>
              <a:t>:</a:t>
            </a:r>
            <a:endParaRPr lang="en-GB" sz="4000" b="1" dirty="0">
              <a:solidFill>
                <a:srgbClr val="C00000"/>
              </a:solidFill>
            </a:endParaRPr>
          </a:p>
        </p:txBody>
      </p:sp>
      <p:sp>
        <p:nvSpPr>
          <p:cNvPr id="12290" name="Rectangle 2"/>
          <p:cNvSpPr>
            <a:spLocks noGrp="1" noChangeArrowheads="1"/>
          </p:cNvSpPr>
          <p:nvPr>
            <p:ph idx="1"/>
          </p:nvPr>
        </p:nvSpPr>
        <p:spPr>
          <a:xfrm>
            <a:off x="522720" y="1795869"/>
            <a:ext cx="8229600" cy="5435131"/>
          </a:xfrm>
        </p:spPr>
        <p:txBody>
          <a:bodyPr lIns="91427" tIns="45713" rIns="91427" bIns="45713"/>
          <a:lstStyle/>
          <a:p>
            <a:pPr>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3500" dirty="0" err="1"/>
              <a:t>Утворюється</a:t>
            </a:r>
            <a:r>
              <a:rPr lang="ru-RU" sz="3500" dirty="0"/>
              <a:t> зигота</a:t>
            </a:r>
          </a:p>
          <a:p>
            <a:pPr>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3500" dirty="0"/>
              <a:t>Поновлюється </a:t>
            </a:r>
            <a:r>
              <a:rPr lang="en-GB" sz="3500" dirty="0" err="1"/>
              <a:t>дипло</a:t>
            </a:r>
            <a:r>
              <a:rPr lang="uk-UA" sz="3500" dirty="0"/>
              <a:t>ї</a:t>
            </a:r>
            <a:r>
              <a:rPr lang="en-GB" sz="3500" dirty="0" err="1"/>
              <a:t>дн</a:t>
            </a:r>
            <a:r>
              <a:rPr lang="uk-UA" sz="3500" dirty="0"/>
              <a:t>и</a:t>
            </a:r>
            <a:r>
              <a:rPr lang="en-GB" sz="3500" dirty="0"/>
              <a:t>й </a:t>
            </a:r>
            <a:r>
              <a:rPr lang="en-GB" sz="3500" dirty="0" err="1"/>
              <a:t>наб</a:t>
            </a:r>
            <a:r>
              <a:rPr lang="uk-UA" sz="3500" dirty="0"/>
              <a:t>і</a:t>
            </a:r>
            <a:r>
              <a:rPr lang="en-GB" sz="3500" dirty="0"/>
              <a:t>р</a:t>
            </a:r>
            <a:r>
              <a:rPr lang="ru-RU" sz="3500" dirty="0"/>
              <a:t> хромосом</a:t>
            </a:r>
            <a:endParaRPr lang="en-GB" sz="3500" dirty="0"/>
          </a:p>
          <a:p>
            <a:pPr>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3500" dirty="0"/>
              <a:t>Визначається стать дитини</a:t>
            </a:r>
            <a:endParaRPr lang="en-GB" sz="3500" dirty="0"/>
          </a:p>
          <a:p>
            <a:pPr>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3500" dirty="0" err="1"/>
              <a:t>Актив</a:t>
            </a:r>
            <a:r>
              <a:rPr lang="uk-UA" sz="3500" dirty="0" err="1"/>
              <a:t>ується</a:t>
            </a:r>
            <a:r>
              <a:rPr lang="uk-UA" sz="3500" dirty="0"/>
              <a:t> </a:t>
            </a:r>
            <a:r>
              <a:rPr lang="en-GB" sz="3500" dirty="0"/>
              <a:t>р</a:t>
            </a:r>
            <a:r>
              <a:rPr lang="uk-UA" sz="3500" dirty="0" err="1"/>
              <a:t>озвиток</a:t>
            </a:r>
            <a:r>
              <a:rPr lang="uk-UA" sz="3500" dirty="0"/>
              <a:t> е</a:t>
            </a:r>
            <a:r>
              <a:rPr lang="en-GB" sz="3500" dirty="0" err="1"/>
              <a:t>мбр</a:t>
            </a:r>
            <a:r>
              <a:rPr lang="uk-UA" sz="3500" dirty="0"/>
              <a:t>і</a:t>
            </a:r>
            <a:r>
              <a:rPr lang="en-GB" sz="3500" dirty="0" err="1"/>
              <a:t>она</a:t>
            </a:r>
            <a:endParaRPr lang="en-GB" sz="3500" dirty="0"/>
          </a:p>
          <a:p>
            <a:pPr>
              <a:spcBef>
                <a:spcPts val="544"/>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2500" dirty="0"/>
          </a:p>
          <a:p>
            <a:pPr>
              <a:spcBef>
                <a:spcPts val="544"/>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500" dirty="0"/>
              <a:t>	</a:t>
            </a:r>
            <a:endParaRPr lang="en-GB" sz="25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body" sz="half" idx="1"/>
          </p:nvPr>
        </p:nvSpPr>
        <p:spPr>
          <a:xfrm>
            <a:off x="326880" y="554459"/>
            <a:ext cx="8425440" cy="2220713"/>
          </a:xfrm>
        </p:spPr>
        <p:txBody>
          <a:bodyPr lIns="91427" tIns="45713" rIns="91427" bIns="45713" anchor="t" anchorCtr="0"/>
          <a:lstStyle/>
          <a:p>
            <a:pPr marL="342725" indent="-342725" algn="l">
              <a:spcBef>
                <a:spcPts val="544"/>
              </a:spcBef>
              <a:buClr>
                <a:schemeClr val="hlink"/>
              </a:buClr>
              <a:buSzPct val="60000"/>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900">
                <a:latin typeface="Verdana" pitchFamily="32" charset="0"/>
              </a:rPr>
              <a:t>При запліднення яйцеклітини двома сперматозоїдами (поліспермія) утворюється триплоїдна зигота (69 хромосом)</a:t>
            </a:r>
            <a:r>
              <a:rPr lang="en-GB" sz="2900">
                <a:latin typeface="Verdana" pitchFamily="32" charset="0"/>
              </a:rPr>
              <a:t>. </a:t>
            </a:r>
            <a:endParaRPr lang="ru-RU" sz="2900">
              <a:latin typeface="Verdana" pitchFamily="32" charset="0"/>
            </a:endParaRPr>
          </a:p>
          <a:p>
            <a:pPr marL="342725" indent="-342725" algn="l">
              <a:spcBef>
                <a:spcPts val="544"/>
              </a:spcBef>
              <a:buClr>
                <a:schemeClr val="hlink"/>
              </a:buClr>
              <a:buSzPct val="60000"/>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2900">
              <a:latin typeface="Verdana" pitchFamily="32" charset="0"/>
            </a:endParaRPr>
          </a:p>
          <a:p>
            <a:pPr marL="342725" indent="-342725" algn="l">
              <a:spcBef>
                <a:spcPts val="544"/>
              </a:spcBef>
              <a:buClr>
                <a:schemeClr val="hlink"/>
              </a:buClr>
              <a:buSzPct val="60000"/>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2900">
              <a:latin typeface="Verdana" pitchFamily="32" charset="0"/>
            </a:endParaRPr>
          </a:p>
          <a:p>
            <a:pPr marL="342725" indent="-342725" algn="l">
              <a:spcBef>
                <a:spcPts val="544"/>
              </a:spcBef>
              <a:buClr>
                <a:schemeClr val="hlink"/>
              </a:buClr>
              <a:buSzPct val="60000"/>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2900">
              <a:latin typeface="Verdana" pitchFamily="32" charset="0"/>
            </a:endParaRPr>
          </a:p>
        </p:txBody>
      </p:sp>
      <p:pic>
        <p:nvPicPr>
          <p:cNvPr id="20483" name="Picture 2"/>
          <p:cNvPicPr>
            <a:picLocks noChangeAspect="1" noChangeArrowheads="1"/>
          </p:cNvPicPr>
          <p:nvPr/>
        </p:nvPicPr>
        <p:blipFill>
          <a:blip r:embed="rId3" cstate="print"/>
          <a:srcRect/>
          <a:stretch>
            <a:fillRect/>
          </a:stretch>
        </p:blipFill>
        <p:spPr bwMode="auto">
          <a:xfrm>
            <a:off x="2024032" y="2788079"/>
            <a:ext cx="2197440" cy="2194790"/>
          </a:xfrm>
          <a:prstGeom prst="rect">
            <a:avLst/>
          </a:prstGeom>
          <a:noFill/>
          <a:ln w="9525">
            <a:noFill/>
            <a:round/>
            <a:headEnd/>
            <a:tailEnd/>
          </a:ln>
        </p:spPr>
      </p:pic>
      <p:pic>
        <p:nvPicPr>
          <p:cNvPr id="20484" name="Picture 5"/>
          <p:cNvPicPr>
            <a:picLocks noChangeAspect="1" noChangeArrowheads="1"/>
          </p:cNvPicPr>
          <p:nvPr/>
        </p:nvPicPr>
        <p:blipFill>
          <a:blip r:embed="rId4" cstate="print"/>
          <a:srcRect/>
          <a:stretch>
            <a:fillRect/>
          </a:stretch>
        </p:blipFill>
        <p:spPr bwMode="auto">
          <a:xfrm>
            <a:off x="5086351" y="2216165"/>
            <a:ext cx="2964960" cy="4105871"/>
          </a:xfrm>
          <a:prstGeom prst="rect">
            <a:avLst/>
          </a:prstGeom>
          <a:noFill/>
          <a:ln w="9525">
            <a:noFill/>
            <a:round/>
            <a:headEnd/>
            <a:tailEnd/>
          </a:ln>
        </p:spPr>
      </p:pic>
      <p:sp>
        <p:nvSpPr>
          <p:cNvPr id="20485" name="TextBox 4"/>
          <p:cNvSpPr txBox="1">
            <a:spLocks noChangeArrowheads="1"/>
          </p:cNvSpPr>
          <p:nvPr/>
        </p:nvSpPr>
        <p:spPr bwMode="auto">
          <a:xfrm>
            <a:off x="1501920" y="4997325"/>
            <a:ext cx="3853440" cy="1622639"/>
          </a:xfrm>
          <a:prstGeom prst="rect">
            <a:avLst/>
          </a:prstGeom>
          <a:noFill/>
          <a:ln w="9525">
            <a:noFill/>
            <a:miter lim="800000"/>
            <a:headEnd/>
            <a:tailEnd/>
          </a:ln>
        </p:spPr>
        <p:txBody>
          <a:bodyPr lIns="82945" tIns="41473" rIns="82945" bIns="41473">
            <a:spAutoFit/>
          </a:bodyPr>
          <a:lstStyle/>
          <a:p>
            <a:r>
              <a:rPr lang="uk-UA" sz="2500">
                <a:solidFill>
                  <a:schemeClr val="tx1"/>
                </a:solidFill>
              </a:rPr>
              <a:t>Триплоїдна дитина має 69 хромосом (3 </a:t>
            </a:r>
            <a:r>
              <a:rPr lang="en-US" sz="2500">
                <a:solidFill>
                  <a:schemeClr val="tx1"/>
                </a:solidFill>
              </a:rPr>
              <a:t>n</a:t>
            </a:r>
            <a:r>
              <a:rPr lang="uk-UA" sz="2500">
                <a:solidFill>
                  <a:schemeClr val="tx1"/>
                </a:solidFill>
              </a:rPr>
              <a:t>), і несумісні з життям вади </a:t>
            </a:r>
            <a:r>
              <a:rPr lang="uk-UA" sz="2500"/>
              <a:t>розвитку</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2620C8-B521-4419-BC1D-FDB1CC7F9119}"/>
              </a:ext>
            </a:extLst>
          </p:cNvPr>
          <p:cNvSpPr>
            <a:spLocks noGrp="1"/>
          </p:cNvSpPr>
          <p:nvPr>
            <p:ph type="title"/>
          </p:nvPr>
        </p:nvSpPr>
        <p:spPr/>
        <p:txBody>
          <a:bodyPr/>
          <a:lstStyle/>
          <a:p>
            <a:endParaRPr lang="ru-UA"/>
          </a:p>
        </p:txBody>
      </p:sp>
      <p:pic>
        <p:nvPicPr>
          <p:cNvPr id="5" name="Объект 4">
            <a:extLst>
              <a:ext uri="{FF2B5EF4-FFF2-40B4-BE49-F238E27FC236}">
                <a16:creationId xmlns:a16="http://schemas.microsoft.com/office/drawing/2014/main" id="{E2C2A3C8-2554-421E-9DB9-34928CEC280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390" y="1690689"/>
            <a:ext cx="4417602" cy="4351338"/>
          </a:xfrm>
        </p:spPr>
      </p:pic>
      <p:pic>
        <p:nvPicPr>
          <p:cNvPr id="7" name="Рисунок 6">
            <a:extLst>
              <a:ext uri="{FF2B5EF4-FFF2-40B4-BE49-F238E27FC236}">
                <a16:creationId xmlns:a16="http://schemas.microsoft.com/office/drawing/2014/main" id="{709A6E63-7526-43F4-9CC7-9EF39C56DA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5948" y="2091447"/>
            <a:ext cx="3800185" cy="2889115"/>
          </a:xfrm>
          <a:prstGeom prst="rect">
            <a:avLst/>
          </a:prstGeom>
        </p:spPr>
      </p:pic>
    </p:spTree>
    <p:extLst>
      <p:ext uri="{BB962C8B-B14F-4D97-AF65-F5344CB8AC3E}">
        <p14:creationId xmlns:p14="http://schemas.microsoft.com/office/powerpoint/2010/main" val="1990295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456481" y="0"/>
            <a:ext cx="8233920" cy="681192"/>
          </a:xfrm>
        </p:spPr>
        <p:txBody>
          <a:bodyPr lIns="91427" tIns="45713" rIns="91427" bIns="45713"/>
          <a:lstStyle/>
          <a:p>
            <a:pPr eaLnBrk="1" hangingPunct="1">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en-GB" sz="3600" b="1" dirty="0">
                <a:solidFill>
                  <a:srgbClr val="0070C0"/>
                </a:solidFill>
              </a:rPr>
              <a:t>ДРОБЛЕН</a:t>
            </a:r>
            <a:r>
              <a:rPr lang="uk-UA" sz="3600" b="1" dirty="0">
                <a:solidFill>
                  <a:srgbClr val="0070C0"/>
                </a:solidFill>
              </a:rPr>
              <a:t>НЯ</a:t>
            </a:r>
            <a:endParaRPr lang="en-GB" sz="3600" b="1" dirty="0">
              <a:solidFill>
                <a:srgbClr val="0070C0"/>
              </a:solidFill>
            </a:endParaRPr>
          </a:p>
        </p:txBody>
      </p:sp>
      <p:sp>
        <p:nvSpPr>
          <p:cNvPr id="14338" name="Rectangle 2"/>
          <p:cNvSpPr>
            <a:spLocks noGrp="1" noChangeArrowheads="1"/>
          </p:cNvSpPr>
          <p:nvPr>
            <p:ph idx="1"/>
          </p:nvPr>
        </p:nvSpPr>
        <p:spPr>
          <a:xfrm>
            <a:off x="457200" y="750319"/>
            <a:ext cx="8229600" cy="5749084"/>
          </a:xfrm>
        </p:spPr>
        <p:txBody>
          <a:bodyPr lIns="91427" tIns="45713" rIns="91427" bIns="45713"/>
          <a:lstStyle/>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dirty="0">
                <a:solidFill>
                  <a:srgbClr val="FFFF66"/>
                </a:solidFill>
              </a:rPr>
              <a:t>  </a:t>
            </a:r>
            <a:r>
              <a:rPr lang="en-GB" dirty="0"/>
              <a:t>– </a:t>
            </a:r>
            <a:r>
              <a:rPr lang="en-GB" sz="2900" dirty="0" err="1"/>
              <a:t>ряд</a:t>
            </a:r>
            <a:r>
              <a:rPr lang="en-GB" sz="2900" dirty="0"/>
              <a:t> </a:t>
            </a:r>
            <a:r>
              <a:rPr lang="en-GB" sz="2900" dirty="0" err="1"/>
              <a:t>посл</a:t>
            </a:r>
            <a:r>
              <a:rPr lang="uk-UA" sz="2900" dirty="0" err="1"/>
              <a:t>ідовних</a:t>
            </a:r>
            <a:r>
              <a:rPr lang="uk-UA" sz="2900" dirty="0"/>
              <a:t> </a:t>
            </a:r>
            <a:r>
              <a:rPr lang="en-GB" sz="2900" dirty="0"/>
              <a:t>м</a:t>
            </a:r>
            <a:r>
              <a:rPr lang="uk-UA" sz="2900" dirty="0"/>
              <a:t>і</a:t>
            </a:r>
            <a:r>
              <a:rPr lang="en-GB" sz="2900" dirty="0" err="1"/>
              <a:t>тотич</a:t>
            </a:r>
            <a:r>
              <a:rPr lang="uk-UA" sz="2900" dirty="0"/>
              <a:t>них поділів </a:t>
            </a:r>
            <a:r>
              <a:rPr lang="en-GB" sz="2900" dirty="0" err="1"/>
              <a:t>зигот</a:t>
            </a:r>
            <a:r>
              <a:rPr lang="uk-UA" sz="2900" dirty="0"/>
              <a:t>и</a:t>
            </a:r>
            <a:r>
              <a:rPr lang="en-GB" sz="2900" dirty="0"/>
              <a:t>.</a:t>
            </a:r>
            <a:r>
              <a:rPr lang="uk-UA" sz="2900" dirty="0"/>
              <a:t>       </a:t>
            </a:r>
            <a:r>
              <a:rPr lang="en-GB" sz="2900" dirty="0"/>
              <a:t> </a:t>
            </a:r>
            <a:r>
              <a:rPr lang="ru-RU" sz="2900" dirty="0"/>
              <a:t>      </a:t>
            </a:r>
            <a:r>
              <a:rPr lang="ru-RU" sz="2900" dirty="0" err="1"/>
              <a:t>Внаслідок</a:t>
            </a:r>
            <a:r>
              <a:rPr lang="ru-RU" sz="2900" dirty="0"/>
              <a:t> </a:t>
            </a:r>
            <a:r>
              <a:rPr lang="en-GB" sz="2900" dirty="0" err="1"/>
              <a:t>дроблен</a:t>
            </a:r>
            <a:r>
              <a:rPr lang="uk-UA" sz="2900" dirty="0"/>
              <a:t>ня утворюється </a:t>
            </a:r>
            <a:r>
              <a:rPr lang="en-GB" sz="2900" dirty="0" err="1"/>
              <a:t>одно</a:t>
            </a:r>
            <a:r>
              <a:rPr lang="uk-UA" sz="2900" dirty="0"/>
              <a:t>шаровий </a:t>
            </a:r>
            <a:r>
              <a:rPr lang="en-GB" sz="2900" dirty="0" err="1"/>
              <a:t>зарод</a:t>
            </a:r>
            <a:r>
              <a:rPr lang="uk-UA" sz="2900" dirty="0" err="1"/>
              <a:t>ок</a:t>
            </a:r>
            <a:r>
              <a:rPr lang="uk-UA" sz="2900" dirty="0"/>
              <a:t> </a:t>
            </a:r>
            <a:r>
              <a:rPr lang="en-GB" sz="2900" dirty="0"/>
              <a:t>– </a:t>
            </a:r>
            <a:r>
              <a:rPr lang="en-GB" sz="2900" b="1" dirty="0" err="1"/>
              <a:t>бластула</a:t>
            </a:r>
            <a:r>
              <a:rPr lang="en-GB" sz="2900" dirty="0"/>
              <a:t>.</a:t>
            </a:r>
            <a:r>
              <a:rPr lang="uk-UA" sz="2900" dirty="0"/>
              <a:t> Клітини називаються </a:t>
            </a:r>
            <a:r>
              <a:rPr lang="uk-UA" sz="2900" dirty="0" err="1"/>
              <a:t>бластомери</a:t>
            </a:r>
            <a:endParaRPr lang="en-GB" sz="2900" dirty="0"/>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dirty="0">
              <a:solidFill>
                <a:schemeClr val="tx1"/>
              </a:solidFill>
            </a:endParaRPr>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dirty="0">
              <a:solidFill>
                <a:schemeClr val="tx1"/>
              </a:solidFill>
            </a:endParaRPr>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dirty="0">
              <a:solidFill>
                <a:schemeClr val="tx1"/>
              </a:solidFill>
            </a:endParaRPr>
          </a:p>
          <a:p>
            <a:pPr eaLnBrk="1" hangingPunct="1">
              <a:spcBef>
                <a:spcPts val="726"/>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dirty="0"/>
          </a:p>
        </p:txBody>
      </p:sp>
      <p:sp>
        <p:nvSpPr>
          <p:cNvPr id="23560" name="Text Box 7"/>
          <p:cNvSpPr txBox="1">
            <a:spLocks noChangeArrowheads="1"/>
          </p:cNvSpPr>
          <p:nvPr/>
        </p:nvSpPr>
        <p:spPr bwMode="auto">
          <a:xfrm>
            <a:off x="2834607" y="2391052"/>
            <a:ext cx="3460320" cy="362724"/>
          </a:xfrm>
          <a:prstGeom prst="rect">
            <a:avLst/>
          </a:prstGeom>
          <a:noFill/>
          <a:ln w="9525">
            <a:noFill/>
            <a:round/>
            <a:headEnd/>
            <a:tailEnd/>
          </a:ln>
        </p:spPr>
        <p:txBody>
          <a:bodyPr lIns="81631" tIns="42448" rIns="81631" bIns="42448">
            <a:spAutoFit/>
          </a:bodyPr>
          <a:lstStyle/>
          <a:p>
            <a:pPr algn="ctr">
              <a:spcBef>
                <a:spcPts val="1020"/>
              </a:spcBef>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pPr>
            <a:r>
              <a:rPr lang="en-GB" dirty="0" err="1">
                <a:solidFill>
                  <a:schemeClr val="tx1"/>
                </a:solidFill>
              </a:rPr>
              <a:t>Бластомер</a:t>
            </a:r>
            <a:r>
              <a:rPr lang="uk-UA" dirty="0">
                <a:solidFill>
                  <a:schemeClr val="tx1"/>
                </a:solidFill>
              </a:rPr>
              <a:t>и</a:t>
            </a:r>
            <a:endParaRPr lang="en-GB" dirty="0">
              <a:solidFill>
                <a:schemeClr val="tx1"/>
              </a:solidFill>
            </a:endParaRPr>
          </a:p>
        </p:txBody>
      </p:sp>
      <p:sp>
        <p:nvSpPr>
          <p:cNvPr id="23562" name="Line 9"/>
          <p:cNvSpPr>
            <a:spLocks noChangeShapeType="1"/>
          </p:cNvSpPr>
          <p:nvPr/>
        </p:nvSpPr>
        <p:spPr bwMode="auto">
          <a:xfrm flipH="1">
            <a:off x="2834607" y="2913104"/>
            <a:ext cx="1328828" cy="270488"/>
          </a:xfrm>
          <a:prstGeom prst="line">
            <a:avLst/>
          </a:prstGeom>
          <a:noFill/>
          <a:ln w="9360">
            <a:solidFill>
              <a:schemeClr val="tx1"/>
            </a:solidFill>
            <a:miter lim="800000"/>
            <a:headEnd/>
            <a:tailEnd type="triangle" w="med" len="med"/>
          </a:ln>
        </p:spPr>
        <p:txBody>
          <a:bodyPr lIns="82945" tIns="41473" rIns="82945" bIns="41473"/>
          <a:lstStyle/>
          <a:p>
            <a:endParaRPr lang="uk-UA"/>
          </a:p>
        </p:txBody>
      </p:sp>
      <p:sp>
        <p:nvSpPr>
          <p:cNvPr id="23563" name="Line 10"/>
          <p:cNvSpPr>
            <a:spLocks noChangeShapeType="1"/>
          </p:cNvSpPr>
          <p:nvPr/>
        </p:nvSpPr>
        <p:spPr bwMode="auto">
          <a:xfrm flipH="1">
            <a:off x="3616854" y="2727905"/>
            <a:ext cx="803535" cy="486943"/>
          </a:xfrm>
          <a:prstGeom prst="line">
            <a:avLst/>
          </a:prstGeom>
          <a:noFill/>
          <a:ln w="9360">
            <a:solidFill>
              <a:schemeClr val="tx1"/>
            </a:solidFill>
            <a:miter lim="800000"/>
            <a:headEnd/>
            <a:tailEnd type="triangle" w="med" len="med"/>
          </a:ln>
        </p:spPr>
        <p:txBody>
          <a:bodyPr lIns="82945" tIns="41473" rIns="82945" bIns="41473"/>
          <a:lstStyle/>
          <a:p>
            <a:endParaRPr lang="uk-UA"/>
          </a:p>
        </p:txBody>
      </p:sp>
      <p:sp>
        <p:nvSpPr>
          <p:cNvPr id="23564" name="Line 11"/>
          <p:cNvSpPr>
            <a:spLocks noChangeShapeType="1"/>
          </p:cNvSpPr>
          <p:nvPr/>
        </p:nvSpPr>
        <p:spPr bwMode="auto">
          <a:xfrm>
            <a:off x="4312081" y="2727905"/>
            <a:ext cx="447032" cy="486943"/>
          </a:xfrm>
          <a:prstGeom prst="line">
            <a:avLst/>
          </a:prstGeom>
          <a:noFill/>
          <a:ln w="9360">
            <a:solidFill>
              <a:schemeClr val="tx1"/>
            </a:solidFill>
            <a:miter lim="800000"/>
            <a:headEnd/>
            <a:tailEnd type="triangle" w="med" len="med"/>
          </a:ln>
        </p:spPr>
        <p:txBody>
          <a:bodyPr lIns="82945" tIns="41473" rIns="82945" bIns="41473"/>
          <a:lstStyle/>
          <a:p>
            <a:endParaRPr lang="uk-UA"/>
          </a:p>
        </p:txBody>
      </p:sp>
      <p:pic>
        <p:nvPicPr>
          <p:cNvPr id="3" name="Рисунок 2">
            <a:extLst>
              <a:ext uri="{FF2B5EF4-FFF2-40B4-BE49-F238E27FC236}">
                <a16:creationId xmlns:a16="http://schemas.microsoft.com/office/drawing/2014/main" id="{A2F40D8A-B542-420C-ADFE-25AB11164EE5}"/>
              </a:ext>
            </a:extLst>
          </p:cNvPr>
          <p:cNvPicPr>
            <a:picLocks noChangeAspect="1"/>
          </p:cNvPicPr>
          <p:nvPr/>
        </p:nvPicPr>
        <p:blipFill rotWithShape="1">
          <a:blip r:embed="rId3">
            <a:extLst>
              <a:ext uri="{28A0092B-C50C-407E-A947-70E740481C1C}">
                <a14:useLocalDpi xmlns:a14="http://schemas.microsoft.com/office/drawing/2010/main" val="0"/>
              </a:ext>
            </a:extLst>
          </a:blip>
          <a:srcRect b="10499"/>
          <a:stretch/>
        </p:blipFill>
        <p:spPr>
          <a:xfrm>
            <a:off x="554477" y="3227596"/>
            <a:ext cx="4912467" cy="3150762"/>
          </a:xfrm>
          <a:prstGeom prst="rect">
            <a:avLst/>
          </a:prstGeom>
        </p:spPr>
      </p:pic>
      <p:pic>
        <p:nvPicPr>
          <p:cNvPr id="5" name="Рисунок 4">
            <a:extLst>
              <a:ext uri="{FF2B5EF4-FFF2-40B4-BE49-F238E27FC236}">
                <a16:creationId xmlns:a16="http://schemas.microsoft.com/office/drawing/2014/main" id="{09E3230A-D38D-41B1-8928-760AEB2F62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6944" y="4203952"/>
            <a:ext cx="3654915" cy="1903729"/>
          </a:xfrm>
          <a:prstGeom prst="rect">
            <a:avLst/>
          </a:prstGeom>
        </p:spPr>
      </p:pic>
    </p:spTree>
    <p:extLst>
      <p:ext uri="{BB962C8B-B14F-4D97-AF65-F5344CB8AC3E}">
        <p14:creationId xmlns:p14="http://schemas.microsoft.com/office/powerpoint/2010/main" val="426750859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8BA484-D6AB-47E6-8A79-62CE30DEF3C7}"/>
              </a:ext>
            </a:extLst>
          </p:cNvPr>
          <p:cNvSpPr>
            <a:spLocks noGrp="1"/>
          </p:cNvSpPr>
          <p:nvPr>
            <p:ph type="title"/>
          </p:nvPr>
        </p:nvSpPr>
        <p:spPr/>
        <p:txBody>
          <a:bodyPr/>
          <a:lstStyle/>
          <a:p>
            <a:endParaRPr lang="ru-UA"/>
          </a:p>
        </p:txBody>
      </p:sp>
      <p:pic>
        <p:nvPicPr>
          <p:cNvPr id="5" name="Объект 4">
            <a:extLst>
              <a:ext uri="{FF2B5EF4-FFF2-40B4-BE49-F238E27FC236}">
                <a16:creationId xmlns:a16="http://schemas.microsoft.com/office/drawing/2014/main" id="{F5F9D95C-5652-4172-AA4B-3DA82491499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59849" y="1825625"/>
            <a:ext cx="4424302" cy="4351338"/>
          </a:xfrm>
        </p:spPr>
      </p:pic>
    </p:spTree>
    <p:extLst>
      <p:ext uri="{BB962C8B-B14F-4D97-AF65-F5344CB8AC3E}">
        <p14:creationId xmlns:p14="http://schemas.microsoft.com/office/powerpoint/2010/main" val="1328590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22C2A0-7104-41DE-BFA9-292331DF58DE}"/>
              </a:ext>
            </a:extLst>
          </p:cNvPr>
          <p:cNvSpPr>
            <a:spLocks noGrp="1"/>
          </p:cNvSpPr>
          <p:nvPr>
            <p:ph type="title"/>
          </p:nvPr>
        </p:nvSpPr>
        <p:spPr/>
        <p:txBody>
          <a:bodyPr/>
          <a:lstStyle/>
          <a:p>
            <a:endParaRPr lang="ru-UA"/>
          </a:p>
        </p:txBody>
      </p:sp>
      <p:pic>
        <p:nvPicPr>
          <p:cNvPr id="5" name="Объект 4">
            <a:extLst>
              <a:ext uri="{FF2B5EF4-FFF2-40B4-BE49-F238E27FC236}">
                <a16:creationId xmlns:a16="http://schemas.microsoft.com/office/drawing/2014/main" id="{9038204C-412D-4B0E-898A-DD0A42F274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23473" y="4838076"/>
            <a:ext cx="2466975" cy="1847850"/>
          </a:xfrm>
        </p:spPr>
      </p:pic>
      <p:pic>
        <p:nvPicPr>
          <p:cNvPr id="7" name="Рисунок 6">
            <a:extLst>
              <a:ext uri="{FF2B5EF4-FFF2-40B4-BE49-F238E27FC236}">
                <a16:creationId xmlns:a16="http://schemas.microsoft.com/office/drawing/2014/main" id="{A46D1B7C-7AF1-4E8A-B37E-716B3505CF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188" y="606053"/>
            <a:ext cx="8829675" cy="3933825"/>
          </a:xfrm>
          <a:prstGeom prst="rect">
            <a:avLst/>
          </a:prstGeom>
        </p:spPr>
      </p:pic>
      <p:sp>
        <p:nvSpPr>
          <p:cNvPr id="3" name="Стрелка: вниз 2">
            <a:extLst>
              <a:ext uri="{FF2B5EF4-FFF2-40B4-BE49-F238E27FC236}">
                <a16:creationId xmlns:a16="http://schemas.microsoft.com/office/drawing/2014/main" id="{49CD3A17-E479-41E8-A90B-11E3C96EC2DA}"/>
              </a:ext>
            </a:extLst>
          </p:cNvPr>
          <p:cNvSpPr/>
          <p:nvPr/>
        </p:nvSpPr>
        <p:spPr>
          <a:xfrm rot="10800000">
            <a:off x="3287949" y="3429000"/>
            <a:ext cx="243191" cy="12694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Tree>
    <p:extLst>
      <p:ext uri="{BB962C8B-B14F-4D97-AF65-F5344CB8AC3E}">
        <p14:creationId xmlns:p14="http://schemas.microsoft.com/office/powerpoint/2010/main" val="180112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29739805-DA87-44A0-8707-7CED5ABEBDE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94171" y="1847570"/>
            <a:ext cx="4581727" cy="5097979"/>
          </a:xfrm>
        </p:spPr>
      </p:pic>
      <p:sp>
        <p:nvSpPr>
          <p:cNvPr id="6" name="Стрелка: вниз 5">
            <a:extLst>
              <a:ext uri="{FF2B5EF4-FFF2-40B4-BE49-F238E27FC236}">
                <a16:creationId xmlns:a16="http://schemas.microsoft.com/office/drawing/2014/main" id="{13B110F5-F570-45AA-A8E4-8EF2E8C6BB08}"/>
              </a:ext>
            </a:extLst>
          </p:cNvPr>
          <p:cNvSpPr/>
          <p:nvPr/>
        </p:nvSpPr>
        <p:spPr>
          <a:xfrm>
            <a:off x="4134255" y="1270817"/>
            <a:ext cx="301558"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7" name="Стрелка: вниз 6">
            <a:extLst>
              <a:ext uri="{FF2B5EF4-FFF2-40B4-BE49-F238E27FC236}">
                <a16:creationId xmlns:a16="http://schemas.microsoft.com/office/drawing/2014/main" id="{44D77C1B-2055-45D1-85F5-DEF6122C1421}"/>
              </a:ext>
            </a:extLst>
          </p:cNvPr>
          <p:cNvSpPr/>
          <p:nvPr/>
        </p:nvSpPr>
        <p:spPr>
          <a:xfrm rot="18736815">
            <a:off x="3352701" y="1589585"/>
            <a:ext cx="256142" cy="18585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8" name="Стрелка: вниз 7">
            <a:extLst>
              <a:ext uri="{FF2B5EF4-FFF2-40B4-BE49-F238E27FC236}">
                <a16:creationId xmlns:a16="http://schemas.microsoft.com/office/drawing/2014/main" id="{109E52CF-A117-4ACA-8168-FF7244C45BD5}"/>
              </a:ext>
            </a:extLst>
          </p:cNvPr>
          <p:cNvSpPr/>
          <p:nvPr/>
        </p:nvSpPr>
        <p:spPr>
          <a:xfrm rot="16961671">
            <a:off x="1549839" y="3138118"/>
            <a:ext cx="256142" cy="18585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9" name="Стрелка: вниз 8">
            <a:extLst>
              <a:ext uri="{FF2B5EF4-FFF2-40B4-BE49-F238E27FC236}">
                <a16:creationId xmlns:a16="http://schemas.microsoft.com/office/drawing/2014/main" id="{567C3B96-C3F3-45C8-B82E-E65EAEC62060}"/>
              </a:ext>
            </a:extLst>
          </p:cNvPr>
          <p:cNvSpPr/>
          <p:nvPr/>
        </p:nvSpPr>
        <p:spPr>
          <a:xfrm rot="15986633">
            <a:off x="1676415" y="3867979"/>
            <a:ext cx="371180" cy="24484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0" name="Стрелка: вниз 9">
            <a:extLst>
              <a:ext uri="{FF2B5EF4-FFF2-40B4-BE49-F238E27FC236}">
                <a16:creationId xmlns:a16="http://schemas.microsoft.com/office/drawing/2014/main" id="{3E9F2EA2-2B5B-483C-9636-71A1BC77840A}"/>
              </a:ext>
            </a:extLst>
          </p:cNvPr>
          <p:cNvSpPr/>
          <p:nvPr/>
        </p:nvSpPr>
        <p:spPr>
          <a:xfrm rot="4817124">
            <a:off x="5833750" y="3739646"/>
            <a:ext cx="371180" cy="24484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1" name="TextBox 10">
            <a:extLst>
              <a:ext uri="{FF2B5EF4-FFF2-40B4-BE49-F238E27FC236}">
                <a16:creationId xmlns:a16="http://schemas.microsoft.com/office/drawing/2014/main" id="{C21994D8-9544-4BC1-A617-920A23474668}"/>
              </a:ext>
            </a:extLst>
          </p:cNvPr>
          <p:cNvSpPr txBox="1"/>
          <p:nvPr/>
        </p:nvSpPr>
        <p:spPr>
          <a:xfrm>
            <a:off x="3560324" y="933855"/>
            <a:ext cx="1750978" cy="369332"/>
          </a:xfrm>
          <a:prstGeom prst="rect">
            <a:avLst/>
          </a:prstGeom>
          <a:noFill/>
        </p:spPr>
        <p:txBody>
          <a:bodyPr wrap="square" rtlCol="0">
            <a:spAutoFit/>
          </a:bodyPr>
          <a:lstStyle/>
          <a:p>
            <a:r>
              <a:rPr lang="uk-UA" dirty="0"/>
              <a:t>Нервова трубка</a:t>
            </a:r>
            <a:endParaRPr lang="ru-UA" dirty="0"/>
          </a:p>
        </p:txBody>
      </p:sp>
      <p:sp>
        <p:nvSpPr>
          <p:cNvPr id="12" name="TextBox 11">
            <a:extLst>
              <a:ext uri="{FF2B5EF4-FFF2-40B4-BE49-F238E27FC236}">
                <a16:creationId xmlns:a16="http://schemas.microsoft.com/office/drawing/2014/main" id="{5B084E90-637D-406D-AA6D-07E712B7F6C5}"/>
              </a:ext>
            </a:extLst>
          </p:cNvPr>
          <p:cNvSpPr txBox="1"/>
          <p:nvPr/>
        </p:nvSpPr>
        <p:spPr>
          <a:xfrm>
            <a:off x="1789889" y="1643974"/>
            <a:ext cx="917177" cy="369332"/>
          </a:xfrm>
          <a:prstGeom prst="rect">
            <a:avLst/>
          </a:prstGeom>
          <a:noFill/>
        </p:spPr>
        <p:txBody>
          <a:bodyPr wrap="square" rtlCol="0">
            <a:spAutoFit/>
          </a:bodyPr>
          <a:lstStyle/>
          <a:p>
            <a:r>
              <a:rPr lang="uk-UA" dirty="0"/>
              <a:t>Хорда</a:t>
            </a:r>
            <a:endParaRPr lang="ru-UA" dirty="0"/>
          </a:p>
        </p:txBody>
      </p:sp>
      <p:sp>
        <p:nvSpPr>
          <p:cNvPr id="13" name="Стрелка: вниз 12">
            <a:extLst>
              <a:ext uri="{FF2B5EF4-FFF2-40B4-BE49-F238E27FC236}">
                <a16:creationId xmlns:a16="http://schemas.microsoft.com/office/drawing/2014/main" id="{FCA902B5-AD23-4327-AAA8-D05DB26FF5FC}"/>
              </a:ext>
            </a:extLst>
          </p:cNvPr>
          <p:cNvSpPr/>
          <p:nvPr/>
        </p:nvSpPr>
        <p:spPr>
          <a:xfrm rot="16961671">
            <a:off x="1879402" y="2858271"/>
            <a:ext cx="224581" cy="6836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4" name="TextBox 13">
            <a:extLst>
              <a:ext uri="{FF2B5EF4-FFF2-40B4-BE49-F238E27FC236}">
                <a16:creationId xmlns:a16="http://schemas.microsoft.com/office/drawing/2014/main" id="{0F71BCA0-6C3D-420A-A156-276E860E0697}"/>
              </a:ext>
            </a:extLst>
          </p:cNvPr>
          <p:cNvSpPr txBox="1"/>
          <p:nvPr/>
        </p:nvSpPr>
        <p:spPr>
          <a:xfrm>
            <a:off x="628650" y="2665379"/>
            <a:ext cx="1268244" cy="369332"/>
          </a:xfrm>
          <a:prstGeom prst="rect">
            <a:avLst/>
          </a:prstGeom>
          <a:noFill/>
        </p:spPr>
        <p:txBody>
          <a:bodyPr wrap="square" rtlCol="0">
            <a:spAutoFit/>
          </a:bodyPr>
          <a:lstStyle/>
          <a:p>
            <a:r>
              <a:rPr lang="uk-UA" dirty="0"/>
              <a:t>Ектодерма</a:t>
            </a:r>
            <a:endParaRPr lang="ru-UA" dirty="0"/>
          </a:p>
        </p:txBody>
      </p:sp>
      <p:sp>
        <p:nvSpPr>
          <p:cNvPr id="15" name="TextBox 14">
            <a:extLst>
              <a:ext uri="{FF2B5EF4-FFF2-40B4-BE49-F238E27FC236}">
                <a16:creationId xmlns:a16="http://schemas.microsoft.com/office/drawing/2014/main" id="{887660B5-6434-4EFE-8030-54B570485A0A}"/>
              </a:ext>
            </a:extLst>
          </p:cNvPr>
          <p:cNvSpPr txBox="1"/>
          <p:nvPr/>
        </p:nvSpPr>
        <p:spPr>
          <a:xfrm>
            <a:off x="119251" y="4594512"/>
            <a:ext cx="1247885" cy="369332"/>
          </a:xfrm>
          <a:prstGeom prst="rect">
            <a:avLst/>
          </a:prstGeom>
          <a:noFill/>
        </p:spPr>
        <p:txBody>
          <a:bodyPr wrap="square" rtlCol="0">
            <a:spAutoFit/>
          </a:bodyPr>
          <a:lstStyle/>
          <a:p>
            <a:r>
              <a:rPr lang="uk-UA" dirty="0"/>
              <a:t>Ентодерма</a:t>
            </a:r>
            <a:endParaRPr lang="ru-UA" dirty="0"/>
          </a:p>
        </p:txBody>
      </p:sp>
      <p:sp>
        <p:nvSpPr>
          <p:cNvPr id="16" name="TextBox 15">
            <a:extLst>
              <a:ext uri="{FF2B5EF4-FFF2-40B4-BE49-F238E27FC236}">
                <a16:creationId xmlns:a16="http://schemas.microsoft.com/office/drawing/2014/main" id="{98F54168-6574-4B66-8C94-A3451EF91516}"/>
              </a:ext>
            </a:extLst>
          </p:cNvPr>
          <p:cNvSpPr txBox="1"/>
          <p:nvPr/>
        </p:nvSpPr>
        <p:spPr>
          <a:xfrm>
            <a:off x="119251" y="3461481"/>
            <a:ext cx="1670638" cy="369332"/>
          </a:xfrm>
          <a:prstGeom prst="rect">
            <a:avLst/>
          </a:prstGeom>
          <a:noFill/>
        </p:spPr>
        <p:txBody>
          <a:bodyPr wrap="square" rtlCol="0">
            <a:spAutoFit/>
          </a:bodyPr>
          <a:lstStyle/>
          <a:p>
            <a:r>
              <a:rPr lang="uk-UA" dirty="0"/>
              <a:t>Мезодерма</a:t>
            </a:r>
            <a:endParaRPr lang="ru-UA" dirty="0"/>
          </a:p>
        </p:txBody>
      </p:sp>
      <p:sp>
        <p:nvSpPr>
          <p:cNvPr id="17" name="TextBox 16">
            <a:extLst>
              <a:ext uri="{FF2B5EF4-FFF2-40B4-BE49-F238E27FC236}">
                <a16:creationId xmlns:a16="http://schemas.microsoft.com/office/drawing/2014/main" id="{CD41FF0F-0B5E-4DF4-9E40-D2CB99CCCF6C}"/>
              </a:ext>
            </a:extLst>
          </p:cNvPr>
          <p:cNvSpPr txBox="1"/>
          <p:nvPr/>
        </p:nvSpPr>
        <p:spPr>
          <a:xfrm>
            <a:off x="6936538" y="4231532"/>
            <a:ext cx="1837811" cy="369332"/>
          </a:xfrm>
          <a:prstGeom prst="rect">
            <a:avLst/>
          </a:prstGeom>
          <a:noFill/>
        </p:spPr>
        <p:txBody>
          <a:bodyPr wrap="square" rtlCol="0">
            <a:spAutoFit/>
          </a:bodyPr>
          <a:lstStyle/>
          <a:p>
            <a:r>
              <a:rPr lang="uk-UA" dirty="0"/>
              <a:t>Первинна кишка</a:t>
            </a:r>
            <a:endParaRPr lang="ru-UA" dirty="0"/>
          </a:p>
        </p:txBody>
      </p:sp>
    </p:spTree>
    <p:extLst>
      <p:ext uri="{BB962C8B-B14F-4D97-AF65-F5344CB8AC3E}">
        <p14:creationId xmlns:p14="http://schemas.microsoft.com/office/powerpoint/2010/main" val="2400768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
            <a:extLst>
              <a:ext uri="{FF2B5EF4-FFF2-40B4-BE49-F238E27FC236}">
                <a16:creationId xmlns:a16="http://schemas.microsoft.com/office/drawing/2014/main" id="{37C274D8-CCEF-4681-AA32-DA037355065D}"/>
              </a:ext>
            </a:extLst>
          </p:cNvPr>
          <p:cNvSpPr txBox="1">
            <a:spLocks noChangeArrowheads="1"/>
          </p:cNvSpPr>
          <p:nvPr/>
        </p:nvSpPr>
        <p:spPr>
          <a:xfrm>
            <a:off x="164779" y="1992015"/>
            <a:ext cx="4897440" cy="2299680"/>
          </a:xfrm>
          <a:prstGeom prst="rect">
            <a:avLst/>
          </a:prstGeom>
        </p:spPr>
        <p:txBody>
          <a:bodyPr lIns="91398" tIns="45698" rIns="91398" bIns="45698" anchor="b">
            <a:noAutofit/>
          </a:bodyPr>
          <a:lstStyle>
            <a:lvl1pPr defTabSz="1004888">
              <a:tabLst>
                <a:tab pos="0" algn="l"/>
                <a:tab pos="444500" algn="l"/>
                <a:tab pos="893763" algn="l"/>
                <a:tab pos="1343025" algn="l"/>
                <a:tab pos="1792288" algn="l"/>
                <a:tab pos="2241550" algn="l"/>
                <a:tab pos="2689225" algn="l"/>
                <a:tab pos="3140075" algn="l"/>
                <a:tab pos="3589338" algn="l"/>
                <a:tab pos="4037013" algn="l"/>
                <a:tab pos="4487863" algn="l"/>
                <a:tab pos="4937125" algn="l"/>
                <a:tab pos="5386388" algn="l"/>
                <a:tab pos="5834063" algn="l"/>
                <a:tab pos="6284913" algn="l"/>
                <a:tab pos="6734175" algn="l"/>
                <a:tab pos="7181850" algn="l"/>
                <a:tab pos="7631113" algn="l"/>
                <a:tab pos="8080375" algn="l"/>
                <a:tab pos="8529638" algn="l"/>
                <a:tab pos="8977313" algn="l"/>
              </a:tabLst>
              <a:defRPr>
                <a:solidFill>
                  <a:schemeClr val="bg1"/>
                </a:solidFill>
                <a:latin typeface="Arial" panose="020B0604020202020204" pitchFamily="34" charset="0"/>
                <a:cs typeface="Lucida Sans Unicode" panose="020B0602030504020204" pitchFamily="34" charset="0"/>
              </a:defRPr>
            </a:lvl1pPr>
            <a:lvl2pPr defTabSz="1004888">
              <a:tabLst>
                <a:tab pos="0" algn="l"/>
                <a:tab pos="444500" algn="l"/>
                <a:tab pos="893763" algn="l"/>
                <a:tab pos="1343025" algn="l"/>
                <a:tab pos="1792288" algn="l"/>
                <a:tab pos="2241550" algn="l"/>
                <a:tab pos="2689225" algn="l"/>
                <a:tab pos="3140075" algn="l"/>
                <a:tab pos="3589338" algn="l"/>
                <a:tab pos="4037013" algn="l"/>
                <a:tab pos="4487863" algn="l"/>
                <a:tab pos="4937125" algn="l"/>
                <a:tab pos="5386388" algn="l"/>
                <a:tab pos="5834063" algn="l"/>
                <a:tab pos="6284913" algn="l"/>
                <a:tab pos="6734175" algn="l"/>
                <a:tab pos="7181850" algn="l"/>
                <a:tab pos="7631113" algn="l"/>
                <a:tab pos="8080375" algn="l"/>
                <a:tab pos="8529638" algn="l"/>
                <a:tab pos="8977313" algn="l"/>
              </a:tabLst>
              <a:defRPr>
                <a:solidFill>
                  <a:schemeClr val="bg1"/>
                </a:solidFill>
                <a:latin typeface="Arial" panose="020B0604020202020204" pitchFamily="34" charset="0"/>
                <a:cs typeface="Lucida Sans Unicode" panose="020B0602030504020204" pitchFamily="34" charset="0"/>
              </a:defRPr>
            </a:lvl2pPr>
            <a:lvl3pPr defTabSz="1004888">
              <a:tabLst>
                <a:tab pos="0" algn="l"/>
                <a:tab pos="444500" algn="l"/>
                <a:tab pos="893763" algn="l"/>
                <a:tab pos="1343025" algn="l"/>
                <a:tab pos="1792288" algn="l"/>
                <a:tab pos="2241550" algn="l"/>
                <a:tab pos="2689225" algn="l"/>
                <a:tab pos="3140075" algn="l"/>
                <a:tab pos="3589338" algn="l"/>
                <a:tab pos="4037013" algn="l"/>
                <a:tab pos="4487863" algn="l"/>
                <a:tab pos="4937125" algn="l"/>
                <a:tab pos="5386388" algn="l"/>
                <a:tab pos="5834063" algn="l"/>
                <a:tab pos="6284913" algn="l"/>
                <a:tab pos="6734175" algn="l"/>
                <a:tab pos="7181850" algn="l"/>
                <a:tab pos="7631113" algn="l"/>
                <a:tab pos="8080375" algn="l"/>
                <a:tab pos="8529638" algn="l"/>
                <a:tab pos="8977313" algn="l"/>
              </a:tabLst>
              <a:defRPr>
                <a:solidFill>
                  <a:schemeClr val="bg1"/>
                </a:solidFill>
                <a:latin typeface="Arial" panose="020B0604020202020204" pitchFamily="34" charset="0"/>
                <a:cs typeface="Lucida Sans Unicode" panose="020B0602030504020204" pitchFamily="34" charset="0"/>
              </a:defRPr>
            </a:lvl3pPr>
            <a:lvl4pPr defTabSz="1004888">
              <a:tabLst>
                <a:tab pos="0" algn="l"/>
                <a:tab pos="444500" algn="l"/>
                <a:tab pos="893763" algn="l"/>
                <a:tab pos="1343025" algn="l"/>
                <a:tab pos="1792288" algn="l"/>
                <a:tab pos="2241550" algn="l"/>
                <a:tab pos="2689225" algn="l"/>
                <a:tab pos="3140075" algn="l"/>
                <a:tab pos="3589338" algn="l"/>
                <a:tab pos="4037013" algn="l"/>
                <a:tab pos="4487863" algn="l"/>
                <a:tab pos="4937125" algn="l"/>
                <a:tab pos="5386388" algn="l"/>
                <a:tab pos="5834063" algn="l"/>
                <a:tab pos="6284913" algn="l"/>
                <a:tab pos="6734175" algn="l"/>
                <a:tab pos="7181850" algn="l"/>
                <a:tab pos="7631113" algn="l"/>
                <a:tab pos="8080375" algn="l"/>
                <a:tab pos="8529638" algn="l"/>
                <a:tab pos="8977313" algn="l"/>
              </a:tabLst>
              <a:defRPr>
                <a:solidFill>
                  <a:schemeClr val="bg1"/>
                </a:solidFill>
                <a:latin typeface="Arial" panose="020B0604020202020204" pitchFamily="34" charset="0"/>
                <a:cs typeface="Lucida Sans Unicode" panose="020B0602030504020204" pitchFamily="34" charset="0"/>
              </a:defRPr>
            </a:lvl4pPr>
            <a:lvl5pPr defTabSz="1004888">
              <a:tabLst>
                <a:tab pos="0" algn="l"/>
                <a:tab pos="444500" algn="l"/>
                <a:tab pos="893763" algn="l"/>
                <a:tab pos="1343025" algn="l"/>
                <a:tab pos="1792288" algn="l"/>
                <a:tab pos="2241550" algn="l"/>
                <a:tab pos="2689225" algn="l"/>
                <a:tab pos="3140075" algn="l"/>
                <a:tab pos="3589338" algn="l"/>
                <a:tab pos="4037013" algn="l"/>
                <a:tab pos="4487863" algn="l"/>
                <a:tab pos="4937125" algn="l"/>
                <a:tab pos="5386388" algn="l"/>
                <a:tab pos="5834063" algn="l"/>
                <a:tab pos="6284913" algn="l"/>
                <a:tab pos="6734175" algn="l"/>
                <a:tab pos="7181850" algn="l"/>
                <a:tab pos="7631113" algn="l"/>
                <a:tab pos="8080375" algn="l"/>
                <a:tab pos="8529638" algn="l"/>
                <a:tab pos="8977313" algn="l"/>
              </a:tabLst>
              <a:defRPr>
                <a:solidFill>
                  <a:schemeClr val="bg1"/>
                </a:solidFill>
                <a:latin typeface="Arial" panose="020B0604020202020204" pitchFamily="34" charset="0"/>
                <a:cs typeface="Lucida Sans Unicode" panose="020B0602030504020204" pitchFamily="34" charset="0"/>
              </a:defRPr>
            </a:lvl5pPr>
            <a:lvl6pPr marL="1531938" indent="-214313" defTabSz="1004888" eaLnBrk="0" fontAlgn="base" hangingPunct="0">
              <a:spcBef>
                <a:spcPct val="0"/>
              </a:spcBef>
              <a:spcAft>
                <a:spcPct val="0"/>
              </a:spcAft>
              <a:tabLst>
                <a:tab pos="0" algn="l"/>
                <a:tab pos="444500" algn="l"/>
                <a:tab pos="893763" algn="l"/>
                <a:tab pos="1343025" algn="l"/>
                <a:tab pos="1792288" algn="l"/>
                <a:tab pos="2241550" algn="l"/>
                <a:tab pos="2689225" algn="l"/>
                <a:tab pos="3140075" algn="l"/>
                <a:tab pos="3589338" algn="l"/>
                <a:tab pos="4037013" algn="l"/>
                <a:tab pos="4487863" algn="l"/>
                <a:tab pos="4937125" algn="l"/>
                <a:tab pos="5386388" algn="l"/>
                <a:tab pos="5834063" algn="l"/>
                <a:tab pos="6284913" algn="l"/>
                <a:tab pos="6734175" algn="l"/>
                <a:tab pos="7181850" algn="l"/>
                <a:tab pos="7631113" algn="l"/>
                <a:tab pos="8080375" algn="l"/>
                <a:tab pos="8529638" algn="l"/>
                <a:tab pos="8977313" algn="l"/>
              </a:tabLst>
              <a:defRPr>
                <a:solidFill>
                  <a:schemeClr val="bg1"/>
                </a:solidFill>
                <a:latin typeface="Arial" panose="020B0604020202020204" pitchFamily="34" charset="0"/>
                <a:cs typeface="Lucida Sans Unicode" panose="020B0602030504020204" pitchFamily="34" charset="0"/>
              </a:defRPr>
            </a:lvl6pPr>
            <a:lvl7pPr marL="1989138" indent="-214313" defTabSz="1004888" eaLnBrk="0" fontAlgn="base" hangingPunct="0">
              <a:spcBef>
                <a:spcPct val="0"/>
              </a:spcBef>
              <a:spcAft>
                <a:spcPct val="0"/>
              </a:spcAft>
              <a:tabLst>
                <a:tab pos="0" algn="l"/>
                <a:tab pos="444500" algn="l"/>
                <a:tab pos="893763" algn="l"/>
                <a:tab pos="1343025" algn="l"/>
                <a:tab pos="1792288" algn="l"/>
                <a:tab pos="2241550" algn="l"/>
                <a:tab pos="2689225" algn="l"/>
                <a:tab pos="3140075" algn="l"/>
                <a:tab pos="3589338" algn="l"/>
                <a:tab pos="4037013" algn="l"/>
                <a:tab pos="4487863" algn="l"/>
                <a:tab pos="4937125" algn="l"/>
                <a:tab pos="5386388" algn="l"/>
                <a:tab pos="5834063" algn="l"/>
                <a:tab pos="6284913" algn="l"/>
                <a:tab pos="6734175" algn="l"/>
                <a:tab pos="7181850" algn="l"/>
                <a:tab pos="7631113" algn="l"/>
                <a:tab pos="8080375" algn="l"/>
                <a:tab pos="8529638" algn="l"/>
                <a:tab pos="8977313" algn="l"/>
              </a:tabLst>
              <a:defRPr>
                <a:solidFill>
                  <a:schemeClr val="bg1"/>
                </a:solidFill>
                <a:latin typeface="Arial" panose="020B0604020202020204" pitchFamily="34" charset="0"/>
                <a:cs typeface="Lucida Sans Unicode" panose="020B0602030504020204" pitchFamily="34" charset="0"/>
              </a:defRPr>
            </a:lvl7pPr>
            <a:lvl8pPr marL="2446338" indent="-214313" defTabSz="1004888" eaLnBrk="0" fontAlgn="base" hangingPunct="0">
              <a:spcBef>
                <a:spcPct val="0"/>
              </a:spcBef>
              <a:spcAft>
                <a:spcPct val="0"/>
              </a:spcAft>
              <a:tabLst>
                <a:tab pos="0" algn="l"/>
                <a:tab pos="444500" algn="l"/>
                <a:tab pos="893763" algn="l"/>
                <a:tab pos="1343025" algn="l"/>
                <a:tab pos="1792288" algn="l"/>
                <a:tab pos="2241550" algn="l"/>
                <a:tab pos="2689225" algn="l"/>
                <a:tab pos="3140075" algn="l"/>
                <a:tab pos="3589338" algn="l"/>
                <a:tab pos="4037013" algn="l"/>
                <a:tab pos="4487863" algn="l"/>
                <a:tab pos="4937125" algn="l"/>
                <a:tab pos="5386388" algn="l"/>
                <a:tab pos="5834063" algn="l"/>
                <a:tab pos="6284913" algn="l"/>
                <a:tab pos="6734175" algn="l"/>
                <a:tab pos="7181850" algn="l"/>
                <a:tab pos="7631113" algn="l"/>
                <a:tab pos="8080375" algn="l"/>
                <a:tab pos="8529638" algn="l"/>
                <a:tab pos="8977313" algn="l"/>
              </a:tabLst>
              <a:defRPr>
                <a:solidFill>
                  <a:schemeClr val="bg1"/>
                </a:solidFill>
                <a:latin typeface="Arial" panose="020B0604020202020204" pitchFamily="34" charset="0"/>
                <a:cs typeface="Lucida Sans Unicode" panose="020B0602030504020204" pitchFamily="34" charset="0"/>
              </a:defRPr>
            </a:lvl8pPr>
            <a:lvl9pPr marL="2903538" indent="-214313" defTabSz="1004888" eaLnBrk="0" fontAlgn="base" hangingPunct="0">
              <a:spcBef>
                <a:spcPct val="0"/>
              </a:spcBef>
              <a:spcAft>
                <a:spcPct val="0"/>
              </a:spcAft>
              <a:tabLst>
                <a:tab pos="0" algn="l"/>
                <a:tab pos="444500" algn="l"/>
                <a:tab pos="893763" algn="l"/>
                <a:tab pos="1343025" algn="l"/>
                <a:tab pos="1792288" algn="l"/>
                <a:tab pos="2241550" algn="l"/>
                <a:tab pos="2689225" algn="l"/>
                <a:tab pos="3140075" algn="l"/>
                <a:tab pos="3589338" algn="l"/>
                <a:tab pos="4037013" algn="l"/>
                <a:tab pos="4487863" algn="l"/>
                <a:tab pos="4937125" algn="l"/>
                <a:tab pos="5386388" algn="l"/>
                <a:tab pos="5834063" algn="l"/>
                <a:tab pos="6284913" algn="l"/>
                <a:tab pos="6734175" algn="l"/>
                <a:tab pos="7181850" algn="l"/>
                <a:tab pos="7631113" algn="l"/>
                <a:tab pos="8080375" algn="l"/>
                <a:tab pos="8529638" algn="l"/>
                <a:tab pos="8977313" algn="l"/>
              </a:tabLst>
              <a:defRPr>
                <a:solidFill>
                  <a:schemeClr val="bg1"/>
                </a:solidFill>
                <a:latin typeface="Arial" panose="020B0604020202020204" pitchFamily="34" charset="0"/>
                <a:cs typeface="Lucida Sans Unicode" panose="020B0602030504020204" pitchFamily="34" charset="0"/>
              </a:defRPr>
            </a:lvl9pPr>
          </a:lstStyle>
          <a:p>
            <a:pPr eaLnBrk="1" hangingPunct="1"/>
            <a:r>
              <a:rPr lang="ru-RU" altLang="ru-UA" sz="3266" b="1" dirty="0">
                <a:solidFill>
                  <a:srgbClr val="FF0000"/>
                </a:solidFill>
                <a:latin typeface="Calibri" panose="020F0502020204030204" pitchFamily="34" charset="0"/>
              </a:rPr>
              <a:t>Бластула</a:t>
            </a:r>
            <a:r>
              <a:rPr lang="ru-RU" altLang="ru-UA" sz="3266" b="1" dirty="0">
                <a:solidFill>
                  <a:schemeClr val="tx1"/>
                </a:solidFill>
                <a:latin typeface="Calibri" panose="020F0502020204030204" pitchFamily="34" charset="0"/>
              </a:rPr>
              <a:t> - </a:t>
            </a:r>
            <a:r>
              <a:rPr lang="ru-RU" altLang="ru-UA" sz="3266" b="1" dirty="0" err="1">
                <a:solidFill>
                  <a:schemeClr val="tx1"/>
                </a:solidFill>
                <a:latin typeface="Calibri" panose="020F0502020204030204" pitchFamily="34" charset="0"/>
              </a:rPr>
              <a:t>одношаровий</a:t>
            </a:r>
            <a:r>
              <a:rPr lang="ru-RU" altLang="ru-UA" sz="3266" b="1" dirty="0">
                <a:solidFill>
                  <a:schemeClr val="tx1"/>
                </a:solidFill>
                <a:latin typeface="Calibri" panose="020F0502020204030204" pitchFamily="34" charset="0"/>
              </a:rPr>
              <a:t> </a:t>
            </a:r>
            <a:r>
              <a:rPr lang="ru-RU" altLang="ru-UA" sz="3266" b="1" dirty="0" err="1">
                <a:solidFill>
                  <a:schemeClr val="tx1"/>
                </a:solidFill>
                <a:latin typeface="Calibri" panose="020F0502020204030204" pitchFamily="34" charset="0"/>
              </a:rPr>
              <a:t>зародок</a:t>
            </a:r>
            <a:r>
              <a:rPr lang="ru-RU" altLang="ru-UA" sz="3266" b="1" dirty="0">
                <a:solidFill>
                  <a:schemeClr val="tx1"/>
                </a:solidFill>
                <a:latin typeface="Calibri" panose="020F0502020204030204" pitchFamily="34" charset="0"/>
              </a:rPr>
              <a:t> з </a:t>
            </a:r>
            <a:r>
              <a:rPr lang="ru-RU" altLang="ru-UA" sz="3266" b="1" dirty="0" err="1">
                <a:solidFill>
                  <a:schemeClr val="tx1"/>
                </a:solidFill>
                <a:latin typeface="Calibri" panose="020F0502020204030204" pitchFamily="34" charset="0"/>
              </a:rPr>
              <a:t>порожниною</a:t>
            </a:r>
            <a:r>
              <a:rPr lang="ru-RU" altLang="ru-UA" sz="3266" b="1" dirty="0">
                <a:solidFill>
                  <a:schemeClr val="tx1"/>
                </a:solidFill>
                <a:latin typeface="Calibri" panose="020F0502020204030204" pitchFamily="34" charset="0"/>
              </a:rPr>
              <a:t> </a:t>
            </a:r>
            <a:r>
              <a:rPr lang="ru-RU" altLang="ru-UA" sz="3266" b="1" dirty="0" err="1">
                <a:solidFill>
                  <a:schemeClr val="tx1"/>
                </a:solidFill>
                <a:latin typeface="Calibri" panose="020F0502020204030204" pitchFamily="34" charset="0"/>
              </a:rPr>
              <a:t>всередині</a:t>
            </a:r>
            <a:r>
              <a:rPr lang="ru-RU" altLang="ru-UA" sz="3266" b="1" dirty="0">
                <a:solidFill>
                  <a:schemeClr val="tx1"/>
                </a:solidFill>
                <a:latin typeface="Calibri" panose="020F0502020204030204" pitchFamily="34" charset="0"/>
              </a:rPr>
              <a:t>. Шар </a:t>
            </a:r>
            <a:r>
              <a:rPr lang="ru-RU" altLang="ru-UA" sz="3266" b="1" dirty="0" err="1">
                <a:solidFill>
                  <a:schemeClr val="tx1"/>
                </a:solidFill>
                <a:latin typeface="Calibri" panose="020F0502020204030204" pitchFamily="34" charset="0"/>
              </a:rPr>
              <a:t>клітин</a:t>
            </a:r>
            <a:r>
              <a:rPr lang="ru-RU" altLang="ru-UA" sz="3266" b="1" dirty="0">
                <a:solidFill>
                  <a:schemeClr val="tx1"/>
                </a:solidFill>
                <a:latin typeface="Calibri" panose="020F0502020204030204" pitchFamily="34" charset="0"/>
              </a:rPr>
              <a:t> – бластодерма, а </a:t>
            </a:r>
            <a:r>
              <a:rPr lang="ru-RU" altLang="ru-UA" sz="3266" b="1" dirty="0" err="1">
                <a:solidFill>
                  <a:schemeClr val="tx1"/>
                </a:solidFill>
                <a:latin typeface="Calibri" panose="020F0502020204030204" pitchFamily="34" charset="0"/>
              </a:rPr>
              <a:t>порожнина</a:t>
            </a:r>
            <a:r>
              <a:rPr lang="ru-RU" altLang="ru-UA" sz="3266" b="1" dirty="0">
                <a:solidFill>
                  <a:schemeClr val="tx1"/>
                </a:solidFill>
                <a:latin typeface="Calibri" panose="020F0502020204030204" pitchFamily="34" charset="0"/>
              </a:rPr>
              <a:t> в </a:t>
            </a:r>
            <a:r>
              <a:rPr lang="ru-RU" altLang="ru-UA" sz="3266" b="1" dirty="0" err="1">
                <a:solidFill>
                  <a:schemeClr val="tx1"/>
                </a:solidFill>
                <a:latin typeface="Calibri" panose="020F0502020204030204" pitchFamily="34" charset="0"/>
              </a:rPr>
              <a:t>середині</a:t>
            </a:r>
            <a:r>
              <a:rPr lang="ru-RU" altLang="ru-UA" sz="3266" b="1" dirty="0">
                <a:solidFill>
                  <a:schemeClr val="tx1"/>
                </a:solidFill>
                <a:latin typeface="Calibri" panose="020F0502020204030204" pitchFamily="34" charset="0"/>
              </a:rPr>
              <a:t> – бластоцель. </a:t>
            </a:r>
            <a:r>
              <a:rPr lang="ru-RU" altLang="ru-UA" sz="3266" b="1" dirty="0" err="1">
                <a:solidFill>
                  <a:schemeClr val="tx1"/>
                </a:solidFill>
                <a:latin typeface="Calibri" panose="020F0502020204030204" pitchFamily="34" charset="0"/>
              </a:rPr>
              <a:t>Порожнина</a:t>
            </a:r>
            <a:r>
              <a:rPr lang="ru-RU" altLang="ru-UA" sz="3266" b="1" dirty="0">
                <a:solidFill>
                  <a:schemeClr val="tx1"/>
                </a:solidFill>
                <a:latin typeface="Calibri" panose="020F0502020204030204" pitchFamily="34" charset="0"/>
              </a:rPr>
              <a:t> </a:t>
            </a:r>
            <a:r>
              <a:rPr lang="ru-RU" altLang="ru-UA" sz="3266" b="1" dirty="0" err="1">
                <a:solidFill>
                  <a:schemeClr val="tx1"/>
                </a:solidFill>
                <a:latin typeface="Calibri" panose="020F0502020204030204" pitchFamily="34" charset="0"/>
              </a:rPr>
              <a:t>заповнена</a:t>
            </a:r>
            <a:r>
              <a:rPr lang="ru-RU" altLang="ru-UA" sz="3266" b="1" dirty="0">
                <a:solidFill>
                  <a:schemeClr val="tx1"/>
                </a:solidFill>
                <a:latin typeface="Calibri" panose="020F0502020204030204" pitchFamily="34" charset="0"/>
              </a:rPr>
              <a:t> </a:t>
            </a:r>
            <a:r>
              <a:rPr lang="ru-RU" altLang="ru-UA" sz="3266" b="1" dirty="0" err="1">
                <a:solidFill>
                  <a:schemeClr val="tx1"/>
                </a:solidFill>
                <a:latin typeface="Calibri" panose="020F0502020204030204" pitchFamily="34" charset="0"/>
              </a:rPr>
              <a:t>рідиною</a:t>
            </a:r>
            <a:r>
              <a:rPr lang="ru-RU" altLang="ru-UA" sz="3266" b="1" dirty="0">
                <a:solidFill>
                  <a:srgbClr val="FFC000"/>
                </a:solidFill>
                <a:latin typeface="Calibri" panose="020F0502020204030204" pitchFamily="34" charset="0"/>
              </a:rPr>
              <a:t>.</a:t>
            </a:r>
            <a:endParaRPr lang="en-GB" altLang="ru-UA" sz="3266" b="1" dirty="0">
              <a:solidFill>
                <a:srgbClr val="FFC000"/>
              </a:solidFill>
              <a:latin typeface="Calibri" panose="020F0502020204030204" pitchFamily="34" charset="0"/>
            </a:endParaRPr>
          </a:p>
        </p:txBody>
      </p:sp>
      <p:pic>
        <p:nvPicPr>
          <p:cNvPr id="36869" name="Picture 2" descr="http://900igr.net/datai/biologija/Biogeneticheskij-zakon/0022-021-Filogenetika-zapolnenie-pustoj-obolochki-osnovnoj-biogeneticheskij.jpg">
            <a:extLst>
              <a:ext uri="{FF2B5EF4-FFF2-40B4-BE49-F238E27FC236}">
                <a16:creationId xmlns:a16="http://schemas.microsoft.com/office/drawing/2014/main" id="{FACFCBE4-069B-47A6-B1A5-8C95B77A8A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5524" t="51964" r="26732"/>
          <a:stretch>
            <a:fillRect/>
          </a:stretch>
        </p:blipFill>
        <p:spPr bwMode="auto">
          <a:xfrm>
            <a:off x="4898161" y="913094"/>
            <a:ext cx="2221920" cy="187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Rectangle 1">
            <a:extLst>
              <a:ext uri="{FF2B5EF4-FFF2-40B4-BE49-F238E27FC236}">
                <a16:creationId xmlns:a16="http://schemas.microsoft.com/office/drawing/2014/main" id="{F3F0AA5E-A23A-452B-87A5-A6C4E6E05AF8}"/>
              </a:ext>
            </a:extLst>
          </p:cNvPr>
          <p:cNvSpPr txBox="1">
            <a:spLocks noChangeArrowheads="1"/>
          </p:cNvSpPr>
          <p:nvPr/>
        </p:nvSpPr>
        <p:spPr bwMode="auto">
          <a:xfrm>
            <a:off x="6990391" y="199575"/>
            <a:ext cx="2023200" cy="551520"/>
          </a:xfrm>
          <a:prstGeom prst="rect">
            <a:avLst/>
          </a:prstGeom>
          <a:noFill/>
          <a:ln>
            <a:noFill/>
          </a:ln>
        </p:spPr>
        <p:txBody>
          <a:bodyPr lIns="91398" tIns="45698" rIns="91398" bIns="45698" anchor="b"/>
          <a:lstStyle>
            <a:lvl1pPr defTabSz="912813">
              <a:spcBef>
                <a:spcPct val="20000"/>
              </a:spcBef>
              <a:buClr>
                <a:schemeClr va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3500">
                <a:solidFill>
                  <a:schemeClr val="tx1"/>
                </a:solidFill>
                <a:latin typeface="Verdana" panose="020B0604030504040204" pitchFamily="34" charset="0"/>
              </a:defRPr>
            </a:lvl1pPr>
            <a:lvl2pPr marL="742950" indent="-285750" defTabSz="912813">
              <a:spcBef>
                <a:spcPct val="20000"/>
              </a:spcBef>
              <a:buClr>
                <a:schemeClr val="tx1"/>
              </a:buClr>
              <a:buChar char="•"/>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3100">
                <a:solidFill>
                  <a:schemeClr val="tx1"/>
                </a:solidFill>
                <a:latin typeface="Verdana" panose="020B0604030504040204" pitchFamily="34" charset="0"/>
              </a:defRPr>
            </a:lvl2pPr>
            <a:lvl3pPr marL="1143000" indent="-228600" defTabSz="912813">
              <a:spcBef>
                <a:spcPct val="20000"/>
              </a:spcBef>
              <a:buClr>
                <a:schemeClr val="accent2"/>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600">
                <a:solidFill>
                  <a:schemeClr val="tx1"/>
                </a:solidFill>
                <a:latin typeface="Verdana" panose="020B0604030504040204" pitchFamily="34" charset="0"/>
              </a:defRPr>
            </a:lvl3pPr>
            <a:lvl4pPr marL="1600200" indent="-228600" defTabSz="912813">
              <a:spcBef>
                <a:spcPct val="20000"/>
              </a:spcBef>
              <a:buClr>
                <a:schemeClr val="tx2"/>
              </a:buClr>
              <a:buChar char="•"/>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4pPr>
            <a:lvl5pPr marL="2057400" indent="-228600" defTabSz="912813">
              <a:spcBef>
                <a:spcPct val="20000"/>
              </a:spcBef>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5pPr>
            <a:lvl6pPr marL="2514600" indent="-228600" defTabSz="912813" eaLnBrk="0" fontAlgn="base" hangingPunct="0">
              <a:spcBef>
                <a:spcPct val="20000"/>
              </a:spcBef>
              <a:spcAft>
                <a:spcPct val="0"/>
              </a:spcAft>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6pPr>
            <a:lvl7pPr marL="2971800" indent="-228600" defTabSz="912813" eaLnBrk="0" fontAlgn="base" hangingPunct="0">
              <a:spcBef>
                <a:spcPct val="20000"/>
              </a:spcBef>
              <a:spcAft>
                <a:spcPct val="0"/>
              </a:spcAft>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7pPr>
            <a:lvl8pPr marL="3429000" indent="-228600" defTabSz="912813" eaLnBrk="0" fontAlgn="base" hangingPunct="0">
              <a:spcBef>
                <a:spcPct val="20000"/>
              </a:spcBef>
              <a:spcAft>
                <a:spcPct val="0"/>
              </a:spcAft>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8pPr>
            <a:lvl9pPr marL="3886200" indent="-228600" defTabSz="912813" eaLnBrk="0" fontAlgn="base" hangingPunct="0">
              <a:spcBef>
                <a:spcPct val="20000"/>
              </a:spcBef>
              <a:spcAft>
                <a:spcPct val="0"/>
              </a:spcAft>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9pPr>
          </a:lstStyle>
          <a:p>
            <a:pPr eaLnBrk="1" hangingPunct="1">
              <a:spcBef>
                <a:spcPct val="0"/>
              </a:spcBef>
              <a:buClrTx/>
              <a:buSzTx/>
              <a:buFontTx/>
              <a:buNone/>
            </a:pPr>
            <a:r>
              <a:rPr lang="ru-RU" altLang="ru-UA" sz="2449" dirty="0">
                <a:latin typeface="Calibri" panose="020F0502020204030204" pitchFamily="34" charset="0"/>
              </a:rPr>
              <a:t>Бластодерма</a:t>
            </a:r>
            <a:endParaRPr lang="en-GB" altLang="ru-UA" sz="2449" dirty="0">
              <a:latin typeface="Calibri" panose="020F0502020204030204" pitchFamily="34" charset="0"/>
            </a:endParaRPr>
          </a:p>
        </p:txBody>
      </p:sp>
      <p:sp>
        <p:nvSpPr>
          <p:cNvPr id="8199" name="Rectangle 1">
            <a:extLst>
              <a:ext uri="{FF2B5EF4-FFF2-40B4-BE49-F238E27FC236}">
                <a16:creationId xmlns:a16="http://schemas.microsoft.com/office/drawing/2014/main" id="{065E730F-9332-45CE-93AE-C8DCD064C9FB}"/>
              </a:ext>
            </a:extLst>
          </p:cNvPr>
          <p:cNvSpPr txBox="1">
            <a:spLocks noChangeArrowheads="1"/>
          </p:cNvSpPr>
          <p:nvPr/>
        </p:nvSpPr>
        <p:spPr bwMode="auto">
          <a:xfrm>
            <a:off x="7380653" y="2206359"/>
            <a:ext cx="1763348" cy="548640"/>
          </a:xfrm>
          <a:prstGeom prst="rect">
            <a:avLst/>
          </a:prstGeom>
          <a:noFill/>
          <a:ln>
            <a:noFill/>
          </a:ln>
        </p:spPr>
        <p:txBody>
          <a:bodyPr lIns="91398" tIns="45698" rIns="91398" bIns="45698" anchor="b"/>
          <a:lstStyle>
            <a:lvl1pPr defTabSz="912813">
              <a:spcBef>
                <a:spcPct val="20000"/>
              </a:spcBef>
              <a:buClr>
                <a:schemeClr va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3500">
                <a:solidFill>
                  <a:schemeClr val="tx1"/>
                </a:solidFill>
                <a:latin typeface="Verdana" panose="020B0604030504040204" pitchFamily="34" charset="0"/>
              </a:defRPr>
            </a:lvl1pPr>
            <a:lvl2pPr marL="742950" indent="-285750" defTabSz="912813">
              <a:spcBef>
                <a:spcPct val="20000"/>
              </a:spcBef>
              <a:buClr>
                <a:schemeClr val="tx1"/>
              </a:buClr>
              <a:buChar char="•"/>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3100">
                <a:solidFill>
                  <a:schemeClr val="tx1"/>
                </a:solidFill>
                <a:latin typeface="Verdana" panose="020B0604030504040204" pitchFamily="34" charset="0"/>
              </a:defRPr>
            </a:lvl2pPr>
            <a:lvl3pPr marL="1143000" indent="-228600" defTabSz="912813">
              <a:spcBef>
                <a:spcPct val="20000"/>
              </a:spcBef>
              <a:buClr>
                <a:schemeClr val="accent2"/>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600">
                <a:solidFill>
                  <a:schemeClr val="tx1"/>
                </a:solidFill>
                <a:latin typeface="Verdana" panose="020B0604030504040204" pitchFamily="34" charset="0"/>
              </a:defRPr>
            </a:lvl3pPr>
            <a:lvl4pPr marL="1600200" indent="-228600" defTabSz="912813">
              <a:spcBef>
                <a:spcPct val="20000"/>
              </a:spcBef>
              <a:buClr>
                <a:schemeClr val="tx2"/>
              </a:buClr>
              <a:buChar char="•"/>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4pPr>
            <a:lvl5pPr marL="2057400" indent="-228600" defTabSz="912813">
              <a:spcBef>
                <a:spcPct val="20000"/>
              </a:spcBef>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5pPr>
            <a:lvl6pPr marL="2514600" indent="-228600" defTabSz="912813" eaLnBrk="0" fontAlgn="base" hangingPunct="0">
              <a:spcBef>
                <a:spcPct val="20000"/>
              </a:spcBef>
              <a:spcAft>
                <a:spcPct val="0"/>
              </a:spcAft>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6pPr>
            <a:lvl7pPr marL="2971800" indent="-228600" defTabSz="912813" eaLnBrk="0" fontAlgn="base" hangingPunct="0">
              <a:spcBef>
                <a:spcPct val="20000"/>
              </a:spcBef>
              <a:spcAft>
                <a:spcPct val="0"/>
              </a:spcAft>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7pPr>
            <a:lvl8pPr marL="3429000" indent="-228600" defTabSz="912813" eaLnBrk="0" fontAlgn="base" hangingPunct="0">
              <a:spcBef>
                <a:spcPct val="20000"/>
              </a:spcBef>
              <a:spcAft>
                <a:spcPct val="0"/>
              </a:spcAft>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8pPr>
            <a:lvl9pPr marL="3886200" indent="-228600" defTabSz="912813" eaLnBrk="0" fontAlgn="base" hangingPunct="0">
              <a:spcBef>
                <a:spcPct val="20000"/>
              </a:spcBef>
              <a:spcAft>
                <a:spcPct val="0"/>
              </a:spcAft>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9pPr>
          </a:lstStyle>
          <a:p>
            <a:pPr eaLnBrk="1" hangingPunct="1">
              <a:spcBef>
                <a:spcPct val="0"/>
              </a:spcBef>
              <a:buClrTx/>
              <a:buSzTx/>
              <a:buFontTx/>
              <a:buNone/>
            </a:pPr>
            <a:r>
              <a:rPr lang="ru-RU" altLang="ru-UA" sz="2449" dirty="0">
                <a:latin typeface="Calibri" panose="020F0502020204030204" pitchFamily="34" charset="0"/>
              </a:rPr>
              <a:t>Бластоцель</a:t>
            </a:r>
            <a:endParaRPr lang="en-GB" altLang="ru-UA" sz="2449" dirty="0">
              <a:latin typeface="Calibri" panose="020F0502020204030204" pitchFamily="34" charset="0"/>
            </a:endParaRPr>
          </a:p>
        </p:txBody>
      </p:sp>
      <p:cxnSp>
        <p:nvCxnSpPr>
          <p:cNvPr id="27" name="Прямая со стрелкой 26">
            <a:extLst>
              <a:ext uri="{FF2B5EF4-FFF2-40B4-BE49-F238E27FC236}">
                <a16:creationId xmlns:a16="http://schemas.microsoft.com/office/drawing/2014/main" id="{3B44A7AA-C29D-49AC-ADB6-DB9E9A0CCCB5}"/>
              </a:ext>
            </a:extLst>
          </p:cNvPr>
          <p:cNvCxnSpPr>
            <a:cxnSpLocks/>
          </p:cNvCxnSpPr>
          <p:nvPr/>
        </p:nvCxnSpPr>
        <p:spPr>
          <a:xfrm flipH="1">
            <a:off x="6400890" y="751096"/>
            <a:ext cx="719192" cy="39179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a:extLst>
              <a:ext uri="{FF2B5EF4-FFF2-40B4-BE49-F238E27FC236}">
                <a16:creationId xmlns:a16="http://schemas.microsoft.com/office/drawing/2014/main" id="{B52691D5-2783-46AA-AB91-D0358F14414E}"/>
              </a:ext>
            </a:extLst>
          </p:cNvPr>
          <p:cNvCxnSpPr>
            <a:cxnSpLocks/>
            <a:stCxn id="8199" idx="1"/>
          </p:cNvCxnSpPr>
          <p:nvPr/>
        </p:nvCxnSpPr>
        <p:spPr>
          <a:xfrm flipH="1" flipV="1">
            <a:off x="6010563" y="2126179"/>
            <a:ext cx="1370089" cy="3545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idx="1"/>
          </p:nvPr>
        </p:nvSpPr>
        <p:spPr>
          <a:xfrm>
            <a:off x="326880" y="358599"/>
            <a:ext cx="8817120" cy="5767805"/>
          </a:xfrm>
        </p:spPr>
        <p:txBody>
          <a:bodyPr lIns="0" tIns="0" rIns="0" bIns="0">
            <a:normAutofit/>
          </a:bodyPr>
          <a:lstStyle/>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3300"/>
              <a:t>  </a:t>
            </a:r>
            <a:r>
              <a:rPr lang="en-GB" sz="3300"/>
              <a:t>У</a:t>
            </a:r>
            <a:r>
              <a:rPr lang="uk-UA" sz="3300"/>
              <a:t> людини </a:t>
            </a:r>
            <a:r>
              <a:rPr lang="ru-RU" sz="3300"/>
              <a:t>яйцеклітина вторинно оліголецитальна. </a:t>
            </a:r>
            <a:r>
              <a:rPr lang="ru-RU" sz="3600"/>
              <a:t>Д</a:t>
            </a:r>
            <a:r>
              <a:rPr lang="en-GB" sz="3600"/>
              <a:t>роблен</a:t>
            </a:r>
            <a:r>
              <a:rPr lang="uk-UA" sz="3600"/>
              <a:t>ня </a:t>
            </a:r>
            <a:r>
              <a:rPr lang="en-GB" sz="3600">
                <a:solidFill>
                  <a:srgbClr val="C00000"/>
                </a:solidFill>
              </a:rPr>
              <a:t>по</a:t>
            </a:r>
            <a:r>
              <a:rPr lang="uk-UA" sz="3600">
                <a:solidFill>
                  <a:srgbClr val="C00000"/>
                </a:solidFill>
              </a:rPr>
              <a:t>вн</a:t>
            </a:r>
            <a:r>
              <a:rPr lang="en-GB" sz="3600">
                <a:solidFill>
                  <a:srgbClr val="C00000"/>
                </a:solidFill>
              </a:rPr>
              <a:t>е</a:t>
            </a:r>
            <a:r>
              <a:rPr lang="en-GB" sz="3300">
                <a:solidFill>
                  <a:srgbClr val="C00000"/>
                </a:solidFill>
              </a:rPr>
              <a:t>, </a:t>
            </a:r>
            <a:r>
              <a:rPr lang="en-GB" sz="3600">
                <a:solidFill>
                  <a:srgbClr val="C00000"/>
                </a:solidFill>
              </a:rPr>
              <a:t>нер</a:t>
            </a:r>
            <a:r>
              <a:rPr lang="uk-UA" sz="3600">
                <a:solidFill>
                  <a:srgbClr val="C00000"/>
                </a:solidFill>
              </a:rPr>
              <a:t>і</a:t>
            </a:r>
            <a:r>
              <a:rPr lang="en-GB" sz="3600">
                <a:solidFill>
                  <a:srgbClr val="C00000"/>
                </a:solidFill>
              </a:rPr>
              <a:t>вном</a:t>
            </a:r>
            <a:r>
              <a:rPr lang="uk-UA" sz="3600">
                <a:solidFill>
                  <a:srgbClr val="C00000"/>
                </a:solidFill>
              </a:rPr>
              <a:t>і</a:t>
            </a:r>
            <a:r>
              <a:rPr lang="en-GB" sz="3600">
                <a:solidFill>
                  <a:srgbClr val="C00000"/>
                </a:solidFill>
              </a:rPr>
              <a:t>рне</a:t>
            </a:r>
            <a:r>
              <a:rPr lang="en-GB" sz="3300">
                <a:solidFill>
                  <a:srgbClr val="C00000"/>
                </a:solidFill>
              </a:rPr>
              <a:t>, </a:t>
            </a:r>
            <a:r>
              <a:rPr lang="en-GB" sz="3600">
                <a:solidFill>
                  <a:srgbClr val="C00000"/>
                </a:solidFill>
              </a:rPr>
              <a:t>асинхронне</a:t>
            </a:r>
            <a:r>
              <a:rPr lang="en-GB" sz="3300"/>
              <a:t>. </a:t>
            </a:r>
            <a:endParaRPr lang="ru-RU" sz="3300"/>
          </a:p>
          <a:p>
            <a:pPr eaLnBrk="1" hangingPunct="1">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3300"/>
          </a:p>
          <a:p>
            <a:pPr eaLnBrk="1" hangingPunct="1">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3300"/>
          </a:p>
          <a:p>
            <a:pPr eaLnBrk="1" hangingPunct="1">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3300"/>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2800"/>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800"/>
              <a:t>Дроблення відбувається в </a:t>
            </a:r>
            <a:r>
              <a:rPr lang="ru-RU" sz="2800" b="1"/>
              <a:t>просвіті маткової трубу (яйцеводу) </a:t>
            </a:r>
            <a:r>
              <a:rPr lang="ru-RU" sz="2800"/>
              <a:t>з 2 по 4 доби. Через 4 доби утворюється </a:t>
            </a:r>
            <a:r>
              <a:rPr lang="ru-RU" sz="3600" b="1">
                <a:solidFill>
                  <a:srgbClr val="C00000"/>
                </a:solidFill>
              </a:rPr>
              <a:t>морула</a:t>
            </a:r>
            <a:r>
              <a:rPr lang="ru-RU" sz="2800" b="1"/>
              <a:t> – щільне скупчення з 16-32 клітин.</a:t>
            </a:r>
          </a:p>
        </p:txBody>
      </p:sp>
      <p:pic>
        <p:nvPicPr>
          <p:cNvPr id="28675" name="Picture 3" descr="последовательно образуются зигота, зародыш на стадии 2-8 бластомеров, морула, бластоциста "/>
          <p:cNvPicPr>
            <a:picLocks noChangeAspect="1" noChangeArrowheads="1"/>
          </p:cNvPicPr>
          <p:nvPr/>
        </p:nvPicPr>
        <p:blipFill>
          <a:blip r:embed="rId3" cstate="print"/>
          <a:srcRect/>
          <a:stretch>
            <a:fillRect/>
          </a:stretch>
        </p:blipFill>
        <p:spPr bwMode="auto">
          <a:xfrm>
            <a:off x="721012" y="2391779"/>
            <a:ext cx="8035200" cy="1697938"/>
          </a:xfrm>
          <a:prstGeom prst="rect">
            <a:avLst/>
          </a:prstGeom>
          <a:noFill/>
          <a:ln w="9525">
            <a:noFill/>
            <a:miter lim="800000"/>
            <a:headEnd/>
            <a:tailEnd/>
          </a:ln>
        </p:spPr>
      </p:pic>
      <p:sp>
        <p:nvSpPr>
          <p:cNvPr id="28676" name="Text Box 4"/>
          <p:cNvSpPr txBox="1">
            <a:spLocks noChangeArrowheads="1"/>
          </p:cNvSpPr>
          <p:nvPr/>
        </p:nvSpPr>
        <p:spPr bwMode="auto">
          <a:xfrm>
            <a:off x="5029920" y="1012427"/>
            <a:ext cx="933120" cy="360747"/>
          </a:xfrm>
          <a:prstGeom prst="rect">
            <a:avLst/>
          </a:prstGeom>
          <a:noFill/>
          <a:ln w="9525">
            <a:noFill/>
            <a:miter lim="800000"/>
            <a:headEnd/>
            <a:tailEnd/>
          </a:ln>
        </p:spPr>
        <p:txBody>
          <a:bodyPr lIns="82936" tIns="41469" rIns="82936" bIns="41469">
            <a:spAutoFit/>
          </a:bodyPr>
          <a:lstStyle/>
          <a:p>
            <a:pPr defTabSz="829452"/>
            <a:endParaRPr lang="ru-RU"/>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22720" y="0"/>
            <a:ext cx="8229600" cy="750319"/>
          </a:xfrm>
        </p:spPr>
        <p:txBody>
          <a:bodyPr/>
          <a:lstStyle/>
          <a:p>
            <a:pPr eaLnBrk="1" hangingPunct="1">
              <a:defRPr/>
            </a:pPr>
            <a:r>
              <a:rPr lang="ru-RU" sz="2500" b="1">
                <a:solidFill>
                  <a:schemeClr val="tx1"/>
                </a:solidFill>
              </a:rPr>
              <a:t>Дроблення відбувається у матковій трубі</a:t>
            </a:r>
          </a:p>
        </p:txBody>
      </p:sp>
      <p:pic>
        <p:nvPicPr>
          <p:cNvPr id="29699" name="Picture 3"/>
          <p:cNvPicPr>
            <a:picLocks noGrp="1" noChangeAspect="1" noChangeArrowheads="1"/>
          </p:cNvPicPr>
          <p:nvPr>
            <p:ph idx="1"/>
          </p:nvPr>
        </p:nvPicPr>
        <p:blipFill>
          <a:blip r:embed="rId2" cstate="print"/>
          <a:srcRect/>
          <a:stretch>
            <a:fillRect/>
          </a:stretch>
        </p:blipFill>
        <p:spPr>
          <a:xfrm>
            <a:off x="718560" y="685512"/>
            <a:ext cx="8033760" cy="6025593"/>
          </a:xfr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87B0F3D8-51EF-4B00-BF6C-FC2433E64A2D}"/>
              </a:ext>
            </a:extLst>
          </p:cNvPr>
          <p:cNvSpPr>
            <a:spLocks noGrp="1" noChangeArrowheads="1"/>
          </p:cNvSpPr>
          <p:nvPr>
            <p:ph type="body" idx="1"/>
          </p:nvPr>
        </p:nvSpPr>
        <p:spPr>
          <a:xfrm>
            <a:off x="326881" y="317880"/>
            <a:ext cx="8817120" cy="6252601"/>
          </a:xfrm>
        </p:spPr>
        <p:txBody>
          <a:bodyPr vert="horz" lIns="0" tIns="0" rIns="0" bIns="0" rtlCol="0">
            <a:normAutofit lnSpcReduction="10000"/>
          </a:bodyPr>
          <a:lstStyle/>
          <a:p>
            <a:pPr>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903" dirty="0"/>
              <a:t>У </a:t>
            </a:r>
            <a:r>
              <a:rPr lang="ru-RU" sz="2903" dirty="0" err="1"/>
              <a:t>людини</a:t>
            </a:r>
            <a:r>
              <a:rPr lang="ru-RU" sz="2903" dirty="0"/>
              <a:t> бластула </a:t>
            </a:r>
            <a:r>
              <a:rPr lang="uk-UA" sz="2903" dirty="0"/>
              <a:t>утворюється </a:t>
            </a:r>
            <a:r>
              <a:rPr lang="ru-RU" sz="2903" dirty="0"/>
              <a:t>через 4,5-5 </a:t>
            </a:r>
            <a:r>
              <a:rPr lang="ru-RU" sz="2903" dirty="0" err="1"/>
              <a:t>ді</a:t>
            </a:r>
            <a:r>
              <a:rPr lang="uk-UA" sz="2903" dirty="0"/>
              <a:t>б </a:t>
            </a:r>
            <a:r>
              <a:rPr lang="ru-RU" sz="2903" dirty="0"/>
              <a:t>. Бластула </a:t>
            </a:r>
            <a:r>
              <a:rPr lang="ru-RU" sz="2903" dirty="0" err="1"/>
              <a:t>людини</a:t>
            </a:r>
            <a:r>
              <a:rPr lang="ru-RU" sz="2903" dirty="0"/>
              <a:t> - </a:t>
            </a:r>
            <a:r>
              <a:rPr lang="ru-RU" sz="3628" b="1" dirty="0">
                <a:solidFill>
                  <a:srgbClr val="FF0000"/>
                </a:solidFill>
              </a:rPr>
              <a:t>бластоциста</a:t>
            </a:r>
            <a:r>
              <a:rPr lang="en-GB" sz="2903" dirty="0">
                <a:solidFill>
                  <a:srgbClr val="FF0000"/>
                </a:solidFill>
              </a:rPr>
              <a:t>. </a:t>
            </a:r>
            <a:endParaRPr lang="ru-RU" sz="2903" dirty="0">
              <a:solidFill>
                <a:srgbClr val="FF0000"/>
              </a:solidFill>
            </a:endParaRP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358" dirty="0"/>
              <a:t>   Вона складається з трофобласту, ембріобласту й бластоцелю.</a:t>
            </a: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721" dirty="0">
                <a:solidFill>
                  <a:srgbClr val="FFFF00"/>
                </a:solidFill>
              </a:rPr>
              <a:t>     </a:t>
            </a: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2721" dirty="0">
              <a:solidFill>
                <a:srgbClr val="FFFF00"/>
              </a:solidFill>
            </a:endParaRP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2721" dirty="0">
              <a:solidFill>
                <a:srgbClr val="FFFF00"/>
              </a:solidFill>
            </a:endParaRP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2721" dirty="0">
              <a:solidFill>
                <a:srgbClr val="FFFF00"/>
              </a:solidFill>
            </a:endParaRP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2721" dirty="0">
              <a:solidFill>
                <a:srgbClr val="FFFF00"/>
              </a:solidFill>
            </a:endParaRP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uk-UA" sz="2721" dirty="0">
              <a:solidFill>
                <a:srgbClr val="FFFF00"/>
              </a:solidFill>
            </a:endParaRP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uk-UA" sz="2721" dirty="0">
              <a:solidFill>
                <a:srgbClr val="FFFF00"/>
              </a:solidFill>
            </a:endParaRP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2721" dirty="0">
              <a:solidFill>
                <a:srgbClr val="FFFF00"/>
              </a:solidFill>
            </a:endParaRP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358" b="1" dirty="0">
                <a:solidFill>
                  <a:srgbClr val="0070C0"/>
                </a:solidFill>
              </a:rPr>
              <a:t>Е</a:t>
            </a:r>
            <a:r>
              <a:rPr lang="en-GB" sz="2358" b="1" dirty="0">
                <a:solidFill>
                  <a:srgbClr val="0070C0"/>
                </a:solidFill>
              </a:rPr>
              <a:t>мбр</a:t>
            </a:r>
            <a:r>
              <a:rPr lang="uk-UA" sz="2358" b="1" dirty="0">
                <a:solidFill>
                  <a:srgbClr val="0070C0"/>
                </a:solidFill>
              </a:rPr>
              <a:t>і</a:t>
            </a:r>
            <a:r>
              <a:rPr lang="en-GB" sz="2358" b="1" dirty="0">
                <a:solidFill>
                  <a:srgbClr val="0070C0"/>
                </a:solidFill>
              </a:rPr>
              <a:t>област</a:t>
            </a:r>
            <a:r>
              <a:rPr lang="ru-RU" sz="2358" b="1" dirty="0">
                <a:solidFill>
                  <a:srgbClr val="0070C0"/>
                </a:solidFill>
              </a:rPr>
              <a:t> </a:t>
            </a:r>
            <a:r>
              <a:rPr lang="ru-RU" sz="2358" dirty="0"/>
              <a:t>дає початок ембріону та частині позазародкових оболонок (біля 40 клітин). </a:t>
            </a: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358" b="1" dirty="0">
                <a:solidFill>
                  <a:srgbClr val="0070C0"/>
                </a:solidFill>
              </a:rPr>
              <a:t>Трофобласт</a:t>
            </a:r>
            <a:r>
              <a:rPr lang="ru-RU" sz="2358" dirty="0"/>
              <a:t> дає початок хоріону та плаценті.</a:t>
            </a:r>
            <a:endParaRPr lang="en-GB" sz="2358" dirty="0"/>
          </a:p>
        </p:txBody>
      </p:sp>
      <p:pic>
        <p:nvPicPr>
          <p:cNvPr id="41987" name="Picture 4" descr="gs67">
            <a:extLst>
              <a:ext uri="{FF2B5EF4-FFF2-40B4-BE49-F238E27FC236}">
                <a16:creationId xmlns:a16="http://schemas.microsoft.com/office/drawing/2014/main" id="{07D07935-0A78-4825-A7AC-E1762991F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6904801" y="2105641"/>
            <a:ext cx="1791360" cy="199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Text Box 5">
            <a:extLst>
              <a:ext uri="{FF2B5EF4-FFF2-40B4-BE49-F238E27FC236}">
                <a16:creationId xmlns:a16="http://schemas.microsoft.com/office/drawing/2014/main" id="{04ECC3BF-5866-455A-B4AA-89312125F89A}"/>
              </a:ext>
            </a:extLst>
          </p:cNvPr>
          <p:cNvSpPr txBox="1">
            <a:spLocks noChangeArrowheads="1"/>
          </p:cNvSpPr>
          <p:nvPr/>
        </p:nvSpPr>
        <p:spPr bwMode="auto">
          <a:xfrm>
            <a:off x="7558561" y="1175401"/>
            <a:ext cx="933120" cy="317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5" tIns="41468" rIns="82935" bIns="41468">
            <a:spAutoFit/>
          </a:bodyPr>
          <a:lstStyle>
            <a:lvl1pPr>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a:spcBef>
                <a:spcPct val="20000"/>
              </a:spcBef>
              <a:buClr>
                <a:schemeClr val="tx1"/>
              </a:buClr>
              <a:buChar char="•"/>
              <a:defRPr sz="31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600">
                <a:solidFill>
                  <a:schemeClr val="tx1"/>
                </a:solidFill>
                <a:latin typeface="Verdana" panose="020B0604030504040204" pitchFamily="34" charset="0"/>
              </a:defRPr>
            </a:lvl3pPr>
            <a:lvl4pPr marL="1600200" indent="-228600">
              <a:spcBef>
                <a:spcPct val="20000"/>
              </a:spcBef>
              <a:buClr>
                <a:schemeClr val="tx2"/>
              </a:buClr>
              <a:buChar char="•"/>
              <a:defRPr sz="22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defTabSz="829452">
              <a:lnSpc>
                <a:spcPct val="93000"/>
              </a:lnSpc>
              <a:spcBef>
                <a:spcPct val="0"/>
              </a:spcBef>
              <a:buClr>
                <a:srgbClr val="000000"/>
              </a:buClr>
              <a:buSzPct val="45000"/>
              <a:buNone/>
            </a:pPr>
            <a:endParaRPr lang="ru-RU" altLang="ru-UA" sz="1633">
              <a:solidFill>
                <a:schemeClr val="bg1"/>
              </a:solidFill>
              <a:latin typeface="Arial" panose="020B0604020202020204" pitchFamily="34" charset="0"/>
            </a:endParaRPr>
          </a:p>
        </p:txBody>
      </p:sp>
      <p:sp>
        <p:nvSpPr>
          <p:cNvPr id="41989" name="Text Box 6">
            <a:extLst>
              <a:ext uri="{FF2B5EF4-FFF2-40B4-BE49-F238E27FC236}">
                <a16:creationId xmlns:a16="http://schemas.microsoft.com/office/drawing/2014/main" id="{CAFC38AF-E85D-436E-BE4D-A3520FCA6AB1}"/>
              </a:ext>
            </a:extLst>
          </p:cNvPr>
          <p:cNvSpPr txBox="1">
            <a:spLocks noChangeArrowheads="1"/>
          </p:cNvSpPr>
          <p:nvPr/>
        </p:nvSpPr>
        <p:spPr bwMode="auto">
          <a:xfrm>
            <a:off x="4955041" y="2392201"/>
            <a:ext cx="2024640" cy="317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5" tIns="41468" rIns="82935" bIns="41468">
            <a:spAutoFit/>
          </a:bodyPr>
          <a:lstStyle>
            <a:lvl1pPr>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a:spcBef>
                <a:spcPct val="20000"/>
              </a:spcBef>
              <a:buClr>
                <a:schemeClr val="tx1"/>
              </a:buClr>
              <a:buChar char="•"/>
              <a:defRPr sz="31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600">
                <a:solidFill>
                  <a:schemeClr val="tx1"/>
                </a:solidFill>
                <a:latin typeface="Verdana" panose="020B0604030504040204" pitchFamily="34" charset="0"/>
              </a:defRPr>
            </a:lvl3pPr>
            <a:lvl4pPr marL="1600200" indent="-228600">
              <a:spcBef>
                <a:spcPct val="20000"/>
              </a:spcBef>
              <a:buClr>
                <a:schemeClr val="tx2"/>
              </a:buClr>
              <a:buChar char="•"/>
              <a:defRPr sz="22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defTabSz="829452">
              <a:lnSpc>
                <a:spcPct val="93000"/>
              </a:lnSpc>
              <a:spcBef>
                <a:spcPct val="50000"/>
              </a:spcBef>
              <a:buClr>
                <a:srgbClr val="000000"/>
              </a:buClr>
              <a:buSzPct val="45000"/>
              <a:buNone/>
            </a:pPr>
            <a:r>
              <a:rPr lang="ru-RU" altLang="ru-UA" sz="1633">
                <a:latin typeface="Arial" panose="020B0604020202020204" pitchFamily="34" charset="0"/>
              </a:rPr>
              <a:t>Трофобласт</a:t>
            </a:r>
          </a:p>
        </p:txBody>
      </p:sp>
      <p:sp>
        <p:nvSpPr>
          <p:cNvPr id="41990" name="Text Box 7">
            <a:extLst>
              <a:ext uri="{FF2B5EF4-FFF2-40B4-BE49-F238E27FC236}">
                <a16:creationId xmlns:a16="http://schemas.microsoft.com/office/drawing/2014/main" id="{E8847DBF-5C98-4079-8A1A-A058FE00EF71}"/>
              </a:ext>
            </a:extLst>
          </p:cNvPr>
          <p:cNvSpPr txBox="1">
            <a:spLocks noChangeArrowheads="1"/>
          </p:cNvSpPr>
          <p:nvPr/>
        </p:nvSpPr>
        <p:spPr bwMode="auto">
          <a:xfrm>
            <a:off x="5393468" y="1765801"/>
            <a:ext cx="1762560" cy="317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5" tIns="41468" rIns="82935" bIns="41468">
            <a:spAutoFit/>
          </a:bodyPr>
          <a:lstStyle>
            <a:lvl1pPr>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a:spcBef>
                <a:spcPct val="20000"/>
              </a:spcBef>
              <a:buClr>
                <a:schemeClr val="tx1"/>
              </a:buClr>
              <a:buChar char="•"/>
              <a:defRPr sz="31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600">
                <a:solidFill>
                  <a:schemeClr val="tx1"/>
                </a:solidFill>
                <a:latin typeface="Verdana" panose="020B0604030504040204" pitchFamily="34" charset="0"/>
              </a:defRPr>
            </a:lvl3pPr>
            <a:lvl4pPr marL="1600200" indent="-228600">
              <a:spcBef>
                <a:spcPct val="20000"/>
              </a:spcBef>
              <a:buClr>
                <a:schemeClr val="tx2"/>
              </a:buClr>
              <a:buChar char="•"/>
              <a:defRPr sz="22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defTabSz="829452">
              <a:lnSpc>
                <a:spcPct val="93000"/>
              </a:lnSpc>
              <a:spcBef>
                <a:spcPct val="50000"/>
              </a:spcBef>
              <a:buClr>
                <a:srgbClr val="000000"/>
              </a:buClr>
              <a:buSzPct val="45000"/>
              <a:buNone/>
            </a:pPr>
            <a:r>
              <a:rPr lang="ru-RU" altLang="ru-UA" sz="1633" dirty="0" err="1">
                <a:latin typeface="Arial" panose="020B0604020202020204" pitchFamily="34" charset="0"/>
              </a:rPr>
              <a:t>Ембріобласт</a:t>
            </a:r>
            <a:endParaRPr lang="ru-RU" altLang="ru-UA" sz="1633" dirty="0">
              <a:latin typeface="Arial" panose="020B0604020202020204" pitchFamily="34" charset="0"/>
            </a:endParaRPr>
          </a:p>
        </p:txBody>
      </p:sp>
      <p:sp>
        <p:nvSpPr>
          <p:cNvPr id="41991" name="Text Box 8">
            <a:extLst>
              <a:ext uri="{FF2B5EF4-FFF2-40B4-BE49-F238E27FC236}">
                <a16:creationId xmlns:a16="http://schemas.microsoft.com/office/drawing/2014/main" id="{D4857E97-CF22-47AB-9899-7B926942FF94}"/>
              </a:ext>
            </a:extLst>
          </p:cNvPr>
          <p:cNvSpPr txBox="1">
            <a:spLocks noChangeArrowheads="1"/>
          </p:cNvSpPr>
          <p:nvPr/>
        </p:nvSpPr>
        <p:spPr bwMode="auto">
          <a:xfrm>
            <a:off x="5205601" y="3043081"/>
            <a:ext cx="1369440" cy="317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5" tIns="41468" rIns="82935" bIns="41468">
            <a:spAutoFit/>
          </a:bodyPr>
          <a:lstStyle>
            <a:lvl1pPr>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a:spcBef>
                <a:spcPct val="20000"/>
              </a:spcBef>
              <a:buClr>
                <a:schemeClr val="tx1"/>
              </a:buClr>
              <a:buChar char="•"/>
              <a:defRPr sz="31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600">
                <a:solidFill>
                  <a:schemeClr val="tx1"/>
                </a:solidFill>
                <a:latin typeface="Verdana" panose="020B0604030504040204" pitchFamily="34" charset="0"/>
              </a:defRPr>
            </a:lvl3pPr>
            <a:lvl4pPr marL="1600200" indent="-228600">
              <a:spcBef>
                <a:spcPct val="20000"/>
              </a:spcBef>
              <a:buClr>
                <a:schemeClr val="tx2"/>
              </a:buClr>
              <a:buChar char="•"/>
              <a:defRPr sz="22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defTabSz="829452">
              <a:lnSpc>
                <a:spcPct val="93000"/>
              </a:lnSpc>
              <a:spcBef>
                <a:spcPct val="50000"/>
              </a:spcBef>
              <a:buClr>
                <a:srgbClr val="000000"/>
              </a:buClr>
              <a:buSzPct val="45000"/>
              <a:buNone/>
            </a:pPr>
            <a:r>
              <a:rPr lang="ru-RU" altLang="ru-UA" sz="1633">
                <a:latin typeface="Arial" panose="020B0604020202020204" pitchFamily="34" charset="0"/>
              </a:rPr>
              <a:t>Бластоцель</a:t>
            </a:r>
          </a:p>
        </p:txBody>
      </p:sp>
      <p:sp>
        <p:nvSpPr>
          <p:cNvPr id="41992" name="Line 9">
            <a:extLst>
              <a:ext uri="{FF2B5EF4-FFF2-40B4-BE49-F238E27FC236}">
                <a16:creationId xmlns:a16="http://schemas.microsoft.com/office/drawing/2014/main" id="{FEF16F93-3CC2-4320-8923-9C18CFDE92A4}"/>
              </a:ext>
            </a:extLst>
          </p:cNvPr>
          <p:cNvSpPr>
            <a:spLocks noChangeShapeType="1"/>
          </p:cNvSpPr>
          <p:nvPr/>
        </p:nvSpPr>
        <p:spPr bwMode="auto">
          <a:xfrm flipV="1">
            <a:off x="7380001" y="5780521"/>
            <a:ext cx="718560" cy="197280"/>
          </a:xfrm>
          <a:prstGeom prst="line">
            <a:avLst/>
          </a:prstGeom>
          <a:noFill/>
          <a:ln w="19050">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ru-UA" sz="1633"/>
          </a:p>
        </p:txBody>
      </p:sp>
      <p:sp>
        <p:nvSpPr>
          <p:cNvPr id="41993" name="Line 10">
            <a:extLst>
              <a:ext uri="{FF2B5EF4-FFF2-40B4-BE49-F238E27FC236}">
                <a16:creationId xmlns:a16="http://schemas.microsoft.com/office/drawing/2014/main" id="{D2571B4C-5E11-4355-8BBA-57FF6551A06F}"/>
              </a:ext>
            </a:extLst>
          </p:cNvPr>
          <p:cNvSpPr>
            <a:spLocks noChangeShapeType="1"/>
          </p:cNvSpPr>
          <p:nvPr/>
        </p:nvSpPr>
        <p:spPr bwMode="auto">
          <a:xfrm>
            <a:off x="7315201" y="5388840"/>
            <a:ext cx="786240" cy="0"/>
          </a:xfrm>
          <a:prstGeom prst="line">
            <a:avLst/>
          </a:prstGeom>
          <a:noFill/>
          <a:ln w="19050">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ru-UA" sz="1633"/>
          </a:p>
        </p:txBody>
      </p:sp>
      <p:sp>
        <p:nvSpPr>
          <p:cNvPr id="41994" name="Line 11">
            <a:extLst>
              <a:ext uri="{FF2B5EF4-FFF2-40B4-BE49-F238E27FC236}">
                <a16:creationId xmlns:a16="http://schemas.microsoft.com/office/drawing/2014/main" id="{EFF787C3-29AE-4F73-8224-3A113DD19DD7}"/>
              </a:ext>
            </a:extLst>
          </p:cNvPr>
          <p:cNvSpPr>
            <a:spLocks noChangeShapeType="1"/>
          </p:cNvSpPr>
          <p:nvPr/>
        </p:nvSpPr>
        <p:spPr bwMode="auto">
          <a:xfrm flipV="1">
            <a:off x="7315201" y="4735081"/>
            <a:ext cx="655200" cy="129600"/>
          </a:xfrm>
          <a:prstGeom prst="line">
            <a:avLst/>
          </a:prstGeom>
          <a:noFill/>
          <a:ln w="19050">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ru-UA" sz="1633"/>
          </a:p>
        </p:txBody>
      </p:sp>
      <p:cxnSp>
        <p:nvCxnSpPr>
          <p:cNvPr id="41995" name="Прямая со стрелкой 14">
            <a:extLst>
              <a:ext uri="{FF2B5EF4-FFF2-40B4-BE49-F238E27FC236}">
                <a16:creationId xmlns:a16="http://schemas.microsoft.com/office/drawing/2014/main" id="{CE663CDA-82E1-4567-A732-8980562E9B30}"/>
              </a:ext>
            </a:extLst>
          </p:cNvPr>
          <p:cNvCxnSpPr>
            <a:cxnSpLocks noChangeShapeType="1"/>
          </p:cNvCxnSpPr>
          <p:nvPr/>
        </p:nvCxnSpPr>
        <p:spPr bwMode="auto">
          <a:xfrm>
            <a:off x="6510908" y="2644145"/>
            <a:ext cx="521280" cy="131040"/>
          </a:xfrm>
          <a:prstGeom prst="straightConnector1">
            <a:avLst/>
          </a:prstGeom>
          <a:noFill/>
          <a:ln w="31750" algn="ctr">
            <a:solidFill>
              <a:srgbClr val="002060"/>
            </a:solidFill>
            <a:round/>
            <a:headEnd/>
            <a:tailEnd type="arrow" w="med" len="med"/>
          </a:ln>
          <a:extLst>
            <a:ext uri="{909E8E84-426E-40DD-AFC4-6F175D3DCCD1}">
              <a14:hiddenFill xmlns:a14="http://schemas.microsoft.com/office/drawing/2010/main">
                <a:noFill/>
              </a14:hiddenFill>
            </a:ext>
          </a:extLst>
        </p:spPr>
      </p:cxnSp>
      <p:cxnSp>
        <p:nvCxnSpPr>
          <p:cNvPr id="41996" name="Прямая со стрелкой 15">
            <a:extLst>
              <a:ext uri="{FF2B5EF4-FFF2-40B4-BE49-F238E27FC236}">
                <a16:creationId xmlns:a16="http://schemas.microsoft.com/office/drawing/2014/main" id="{306E4C90-F3C8-4667-B40E-DF9C0B1CB1D2}"/>
              </a:ext>
            </a:extLst>
          </p:cNvPr>
          <p:cNvCxnSpPr>
            <a:cxnSpLocks noChangeShapeType="1"/>
          </p:cNvCxnSpPr>
          <p:nvPr/>
        </p:nvCxnSpPr>
        <p:spPr bwMode="auto">
          <a:xfrm flipV="1">
            <a:off x="6514561" y="3136681"/>
            <a:ext cx="1044000" cy="64800"/>
          </a:xfrm>
          <a:prstGeom prst="straightConnector1">
            <a:avLst/>
          </a:prstGeom>
          <a:noFill/>
          <a:ln w="31750" algn="ctr">
            <a:solidFill>
              <a:srgbClr val="002060"/>
            </a:solidFill>
            <a:round/>
            <a:headEnd/>
            <a:tailEnd type="arrow" w="med" len="med"/>
          </a:ln>
          <a:extLst>
            <a:ext uri="{909E8E84-426E-40DD-AFC4-6F175D3DCCD1}">
              <a14:hiddenFill xmlns:a14="http://schemas.microsoft.com/office/drawing/2010/main">
                <a:noFill/>
              </a14:hiddenFill>
            </a:ext>
          </a:extLst>
        </p:spPr>
      </p:cxnSp>
      <p:cxnSp>
        <p:nvCxnSpPr>
          <p:cNvPr id="41997" name="Прямая со стрелкой 17">
            <a:extLst>
              <a:ext uri="{FF2B5EF4-FFF2-40B4-BE49-F238E27FC236}">
                <a16:creationId xmlns:a16="http://schemas.microsoft.com/office/drawing/2014/main" id="{4C42EB21-71AD-4D18-B666-D5E32964DDB0}"/>
              </a:ext>
            </a:extLst>
          </p:cNvPr>
          <p:cNvCxnSpPr>
            <a:cxnSpLocks noChangeShapeType="1"/>
          </p:cNvCxnSpPr>
          <p:nvPr/>
        </p:nvCxnSpPr>
        <p:spPr bwMode="auto">
          <a:xfrm>
            <a:off x="6706081" y="1989665"/>
            <a:ext cx="899894" cy="440551"/>
          </a:xfrm>
          <a:prstGeom prst="straightConnector1">
            <a:avLst/>
          </a:prstGeom>
          <a:noFill/>
          <a:ln w="31750" algn="ctr">
            <a:solidFill>
              <a:srgbClr val="002060"/>
            </a:solidFill>
            <a:round/>
            <a:headEnd/>
            <a:tailEnd type="arrow" w="med" len="med"/>
          </a:ln>
          <a:extLst>
            <a:ext uri="{909E8E84-426E-40DD-AFC4-6F175D3DCCD1}">
              <a14:hiddenFill xmlns:a14="http://schemas.microsoft.com/office/drawing/2010/main">
                <a:noFill/>
              </a14:hiddenFill>
            </a:ext>
          </a:extLst>
        </p:spPr>
      </p:cxnSp>
      <p:pic>
        <p:nvPicPr>
          <p:cNvPr id="41998" name="Рисунок 2">
            <a:extLst>
              <a:ext uri="{FF2B5EF4-FFF2-40B4-BE49-F238E27FC236}">
                <a16:creationId xmlns:a16="http://schemas.microsoft.com/office/drawing/2014/main" id="{2EBEFAAF-E718-4428-BF13-9B8D7A2EE5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39" y="1526041"/>
            <a:ext cx="4730400" cy="3350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p:cNvPicPr>
            <a:picLocks noGrp="1" noChangeAspect="1" noChangeArrowheads="1"/>
          </p:cNvPicPr>
          <p:nvPr>
            <p:ph sz="half" idx="1"/>
          </p:nvPr>
        </p:nvPicPr>
        <p:blipFill>
          <a:blip r:embed="rId2" cstate="print"/>
          <a:srcRect t="1830"/>
          <a:stretch>
            <a:fillRect/>
          </a:stretch>
        </p:blipFill>
        <p:spPr>
          <a:xfrm>
            <a:off x="0" y="1563756"/>
            <a:ext cx="4735623" cy="4443137"/>
          </a:xfrm>
          <a:noFill/>
        </p:spPr>
      </p:pic>
      <p:pic>
        <p:nvPicPr>
          <p:cNvPr id="31747" name="Picture 4"/>
          <p:cNvPicPr>
            <a:picLocks noGrp="1" noChangeAspect="1" noChangeArrowheads="1"/>
          </p:cNvPicPr>
          <p:nvPr>
            <p:ph sz="half" idx="2"/>
          </p:nvPr>
        </p:nvPicPr>
        <p:blipFill>
          <a:blip r:embed="rId3" cstate="print"/>
          <a:stretch>
            <a:fillRect/>
          </a:stretch>
        </p:blipFill>
        <p:spPr>
          <a:xfrm>
            <a:off x="4935407" y="1825625"/>
            <a:ext cx="3273686" cy="4351338"/>
          </a:xfrm>
          <a:noFill/>
        </p:spPr>
      </p:pic>
      <p:sp>
        <p:nvSpPr>
          <p:cNvPr id="31748" name="TextBox 5"/>
          <p:cNvSpPr txBox="1">
            <a:spLocks noChangeArrowheads="1"/>
          </p:cNvSpPr>
          <p:nvPr/>
        </p:nvSpPr>
        <p:spPr bwMode="auto">
          <a:xfrm>
            <a:off x="391680" y="227544"/>
            <a:ext cx="8752320" cy="1422584"/>
          </a:xfrm>
          <a:prstGeom prst="rect">
            <a:avLst/>
          </a:prstGeom>
          <a:noFill/>
          <a:ln w="9525">
            <a:noFill/>
            <a:miter lim="800000"/>
            <a:headEnd/>
            <a:tailEnd/>
          </a:ln>
        </p:spPr>
        <p:txBody>
          <a:bodyPr lIns="82945" tIns="41473" rIns="82945" bIns="41473">
            <a:spAutoFit/>
          </a:bodyPr>
          <a:lstStyle/>
          <a:p>
            <a:r>
              <a:rPr lang="uk-UA" sz="2800" dirty="0">
                <a:solidFill>
                  <a:schemeClr val="tx1"/>
                </a:solidFill>
              </a:rPr>
              <a:t>На 5 день ембріон потрапляє у порожнину матки</a:t>
            </a:r>
          </a:p>
          <a:p>
            <a:r>
              <a:rPr lang="uk-UA" sz="2800" dirty="0">
                <a:solidFill>
                  <a:schemeClr val="tx1"/>
                </a:solidFill>
              </a:rPr>
              <a:t>на 6 -  7 добу відбувається</a:t>
            </a:r>
            <a:r>
              <a:rPr lang="uk-UA" sz="2800" dirty="0">
                <a:solidFill>
                  <a:srgbClr val="0070C0"/>
                </a:solidFill>
              </a:rPr>
              <a:t> </a:t>
            </a:r>
            <a:r>
              <a:rPr lang="uk-UA" sz="2800" b="1" dirty="0">
                <a:solidFill>
                  <a:srgbClr val="0070C0"/>
                </a:solidFill>
              </a:rPr>
              <a:t>імплантація</a:t>
            </a:r>
            <a:r>
              <a:rPr lang="uk-UA" sz="2800" dirty="0">
                <a:solidFill>
                  <a:srgbClr val="0070C0"/>
                </a:solidFill>
              </a:rPr>
              <a:t> </a:t>
            </a:r>
            <a:r>
              <a:rPr lang="uk-UA" sz="2800" dirty="0">
                <a:solidFill>
                  <a:schemeClr val="tx1"/>
                </a:solidFill>
              </a:rPr>
              <a:t>– занурення ембріону у  слизову оболонку матки</a:t>
            </a:r>
          </a:p>
        </p:txBody>
      </p:sp>
      <p:sp>
        <p:nvSpPr>
          <p:cNvPr id="31749" name="Прямоугольник 6"/>
          <p:cNvSpPr>
            <a:spLocks noChangeArrowheads="1"/>
          </p:cNvSpPr>
          <p:nvPr/>
        </p:nvSpPr>
        <p:spPr bwMode="auto">
          <a:xfrm>
            <a:off x="1632960" y="6172489"/>
            <a:ext cx="6792480" cy="468477"/>
          </a:xfrm>
          <a:prstGeom prst="rect">
            <a:avLst/>
          </a:prstGeom>
          <a:noFill/>
          <a:ln w="9525">
            <a:noFill/>
            <a:miter lim="800000"/>
            <a:headEnd/>
            <a:tailEnd/>
          </a:ln>
        </p:spPr>
        <p:txBody>
          <a:bodyPr lIns="82945" tIns="41473" rIns="82945" bIns="41473">
            <a:spAutoFit/>
          </a:bodyPr>
          <a:lstStyle/>
          <a:p>
            <a:r>
              <a:rPr lang="uk-UA" sz="2500" b="1">
                <a:solidFill>
                  <a:schemeClr val="tx1"/>
                </a:solidFill>
              </a:rPr>
              <a:t>Одночасно починається  гаструляція</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normAutofit fontScale="90000"/>
          </a:bodyPr>
          <a:lstStyle/>
          <a:p>
            <a:pPr eaLnBrk="1" hangingPunct="1">
              <a:defRPr/>
            </a:pPr>
            <a:r>
              <a:rPr lang="uk-UA" sz="4100"/>
              <a:t>Імплантований е</a:t>
            </a:r>
            <a:r>
              <a:rPr lang="ru-RU" sz="4100"/>
              <a:t>мбріон (завершення 2 тижня)</a:t>
            </a:r>
            <a:br>
              <a:rPr lang="ru-RU" sz="4100"/>
            </a:br>
            <a:endParaRPr lang="ru-RU" sz="4100"/>
          </a:p>
        </p:txBody>
      </p:sp>
      <p:pic>
        <p:nvPicPr>
          <p:cNvPr id="39939" name="Picture 3"/>
          <p:cNvPicPr>
            <a:picLocks noGrp="1" noChangeAspect="1" noChangeArrowheads="1"/>
          </p:cNvPicPr>
          <p:nvPr>
            <p:ph idx="1"/>
          </p:nvPr>
        </p:nvPicPr>
        <p:blipFill>
          <a:blip r:embed="rId2" cstate="print"/>
          <a:stretch>
            <a:fillRect/>
          </a:stretch>
        </p:blipFill>
        <p:spPr>
          <a:xfrm>
            <a:off x="1431235" y="1441174"/>
            <a:ext cx="6745356" cy="4525963"/>
          </a:xfrm>
          <a:noFill/>
        </p:spPr>
      </p:pic>
    </p:spTree>
    <p:extLst>
      <p:ext uri="{BB962C8B-B14F-4D97-AF65-F5344CB8AC3E}">
        <p14:creationId xmlns:p14="http://schemas.microsoft.com/office/powerpoint/2010/main" val="34274256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499F0A-C2AB-429A-80EE-FEC0A582306B}"/>
              </a:ext>
            </a:extLst>
          </p:cNvPr>
          <p:cNvSpPr>
            <a:spLocks noGrp="1"/>
          </p:cNvSpPr>
          <p:nvPr>
            <p:ph type="title"/>
          </p:nvPr>
        </p:nvSpPr>
        <p:spPr/>
        <p:txBody>
          <a:bodyPr/>
          <a:lstStyle/>
          <a:p>
            <a:endParaRPr lang="ru-UA"/>
          </a:p>
        </p:txBody>
      </p:sp>
      <p:pic>
        <p:nvPicPr>
          <p:cNvPr id="6" name="Объект 5">
            <a:extLst>
              <a:ext uri="{FF2B5EF4-FFF2-40B4-BE49-F238E27FC236}">
                <a16:creationId xmlns:a16="http://schemas.microsoft.com/office/drawing/2014/main" id="{DE7D51A5-8E6F-4DE3-9000-469862A8428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28650" y="2973432"/>
            <a:ext cx="3886200" cy="2055724"/>
          </a:xfrm>
        </p:spPr>
      </p:pic>
      <p:sp>
        <p:nvSpPr>
          <p:cNvPr id="4" name="Объект 3">
            <a:extLst>
              <a:ext uri="{FF2B5EF4-FFF2-40B4-BE49-F238E27FC236}">
                <a16:creationId xmlns:a16="http://schemas.microsoft.com/office/drawing/2014/main" id="{484A10E4-1E54-459A-9682-587DF21975F4}"/>
              </a:ext>
            </a:extLst>
          </p:cNvPr>
          <p:cNvSpPr>
            <a:spLocks noGrp="1"/>
          </p:cNvSpPr>
          <p:nvPr>
            <p:ph sz="half" idx="2"/>
          </p:nvPr>
        </p:nvSpPr>
        <p:spPr/>
        <p:txBody>
          <a:bodyPr/>
          <a:lstStyle/>
          <a:p>
            <a:endParaRPr lang="ru-UA"/>
          </a:p>
        </p:txBody>
      </p:sp>
    </p:spTree>
    <p:extLst>
      <p:ext uri="{BB962C8B-B14F-4D97-AF65-F5344CB8AC3E}">
        <p14:creationId xmlns:p14="http://schemas.microsoft.com/office/powerpoint/2010/main" val="31761880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ctrTitle"/>
          </p:nvPr>
        </p:nvSpPr>
        <p:spPr>
          <a:xfrm>
            <a:off x="457921" y="123854"/>
            <a:ext cx="8229600" cy="953380"/>
          </a:xfrm>
        </p:spPr>
        <p:txBody>
          <a:bodyPr lIns="0" tIns="0" rIns="0" bIns="0" anchor="ctr" anchorCtr="0"/>
          <a:lstStyle/>
          <a:p>
            <a:pPr eaLnBrk="1" hangingPunct="1">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en-GB" b="1" dirty="0">
                <a:solidFill>
                  <a:srgbClr val="0070C0"/>
                </a:solidFill>
              </a:rPr>
              <a:t>ГАСТРУЛЯЦ</a:t>
            </a:r>
            <a:r>
              <a:rPr lang="uk-UA" b="1" dirty="0">
                <a:solidFill>
                  <a:srgbClr val="0070C0"/>
                </a:solidFill>
              </a:rPr>
              <a:t>І</a:t>
            </a:r>
            <a:r>
              <a:rPr lang="en-GB" b="1" dirty="0">
                <a:solidFill>
                  <a:srgbClr val="0070C0"/>
                </a:solidFill>
              </a:rPr>
              <a:t>Я  </a:t>
            </a:r>
          </a:p>
        </p:txBody>
      </p:sp>
      <p:sp>
        <p:nvSpPr>
          <p:cNvPr id="19458" name="Rectangle 2"/>
          <p:cNvSpPr>
            <a:spLocks noGrp="1" noChangeArrowheads="1"/>
          </p:cNvSpPr>
          <p:nvPr>
            <p:ph type="subTitle" idx="1"/>
          </p:nvPr>
        </p:nvSpPr>
        <p:spPr>
          <a:xfrm>
            <a:off x="357188" y="946180"/>
            <a:ext cx="8558212" cy="3714149"/>
          </a:xfrm>
        </p:spPr>
        <p:txBody>
          <a:bodyPr lIns="0" tIns="0" rIns="0" bIns="0" anchor="ctr">
            <a:normAutofit/>
          </a:bodyPr>
          <a:lstStyle/>
          <a:p>
            <a:pPr marL="738731" lvl="1" indent="-285124" algn="just" eaLnBrk="1" hangingPunct="1">
              <a:spcBef>
                <a:spcPct val="0"/>
              </a:spcBef>
              <a:tabLst>
                <a:tab pos="738731" algn="l"/>
                <a:tab pos="1144817" algn="l"/>
                <a:tab pos="1552343" algn="l"/>
                <a:tab pos="1959869" algn="l"/>
                <a:tab pos="2367395" algn="l"/>
                <a:tab pos="2774921" algn="l"/>
                <a:tab pos="3182447" algn="l"/>
                <a:tab pos="3588533" algn="l"/>
                <a:tab pos="3997499" algn="l"/>
                <a:tab pos="4405025" algn="l"/>
                <a:tab pos="4812551" algn="l"/>
                <a:tab pos="5218637" algn="l"/>
                <a:tab pos="5627603" algn="l"/>
                <a:tab pos="6035130" algn="l"/>
                <a:tab pos="6441216" algn="l"/>
                <a:tab pos="6848741" algn="l"/>
                <a:tab pos="7257707" algn="l"/>
                <a:tab pos="7663793" algn="l"/>
                <a:tab pos="8071320" algn="l"/>
                <a:tab pos="8478845" algn="l"/>
                <a:tab pos="8887811" algn="l"/>
              </a:tabLst>
              <a:defRPr/>
            </a:pPr>
            <a:r>
              <a:rPr lang="en-GB" sz="3200" b="1" dirty="0" err="1">
                <a:solidFill>
                  <a:srgbClr val="C00000"/>
                </a:solidFill>
              </a:rPr>
              <a:t>Гаструляц</a:t>
            </a:r>
            <a:r>
              <a:rPr lang="uk-UA" sz="3200" b="1" dirty="0">
                <a:solidFill>
                  <a:srgbClr val="C00000"/>
                </a:solidFill>
              </a:rPr>
              <a:t>і</a:t>
            </a:r>
            <a:r>
              <a:rPr lang="en-GB" sz="3200" b="1" dirty="0">
                <a:solidFill>
                  <a:srgbClr val="C00000"/>
                </a:solidFill>
              </a:rPr>
              <a:t>я</a:t>
            </a:r>
            <a:r>
              <a:rPr lang="en-GB" sz="3200" dirty="0"/>
              <a:t> </a:t>
            </a:r>
            <a:r>
              <a:rPr lang="ru-RU" dirty="0"/>
              <a:t>–</a:t>
            </a:r>
            <a:r>
              <a:rPr lang="en-GB" dirty="0"/>
              <a:t> </a:t>
            </a:r>
            <a:r>
              <a:rPr lang="ru-RU" sz="2600" dirty="0" err="1"/>
              <a:t>процес</a:t>
            </a:r>
            <a:r>
              <a:rPr lang="ru-RU" sz="2600" dirty="0"/>
              <a:t> </a:t>
            </a:r>
            <a:r>
              <a:rPr lang="ru-RU" sz="2600" dirty="0" err="1"/>
              <a:t>утворення</a:t>
            </a:r>
            <a:r>
              <a:rPr lang="ru-RU" sz="2600" dirty="0"/>
              <a:t> </a:t>
            </a:r>
            <a:r>
              <a:rPr lang="ru-RU" sz="2600" dirty="0" err="1"/>
              <a:t>зародкових</a:t>
            </a:r>
            <a:r>
              <a:rPr lang="ru-RU" sz="2600" dirty="0"/>
              <a:t> </a:t>
            </a:r>
            <a:r>
              <a:rPr lang="ru-RU" sz="2600" dirty="0" err="1"/>
              <a:t>листків</a:t>
            </a:r>
            <a:r>
              <a:rPr lang="ru-RU" sz="2600" dirty="0"/>
              <a:t> (</a:t>
            </a:r>
            <a:r>
              <a:rPr lang="ru-RU" sz="2600" dirty="0" err="1">
                <a:solidFill>
                  <a:srgbClr val="C00000"/>
                </a:solidFill>
              </a:rPr>
              <a:t>ектодерми</a:t>
            </a:r>
            <a:r>
              <a:rPr lang="ru-RU" sz="2600" dirty="0">
                <a:solidFill>
                  <a:srgbClr val="C00000"/>
                </a:solidFill>
              </a:rPr>
              <a:t>, </a:t>
            </a:r>
            <a:r>
              <a:rPr lang="ru-RU" sz="2600" dirty="0" err="1">
                <a:solidFill>
                  <a:srgbClr val="C00000"/>
                </a:solidFill>
              </a:rPr>
              <a:t>ентодерми</a:t>
            </a:r>
            <a:r>
              <a:rPr lang="ru-RU" sz="2600" dirty="0">
                <a:solidFill>
                  <a:srgbClr val="C00000"/>
                </a:solidFill>
              </a:rPr>
              <a:t>, </a:t>
            </a:r>
            <a:r>
              <a:rPr lang="ru-RU" sz="2600" dirty="0" err="1">
                <a:solidFill>
                  <a:srgbClr val="C00000"/>
                </a:solidFill>
              </a:rPr>
              <a:t>мезодерми</a:t>
            </a:r>
            <a:r>
              <a:rPr lang="ru-RU" sz="2600" dirty="0"/>
              <a:t>). </a:t>
            </a:r>
            <a:r>
              <a:rPr lang="ru-RU" sz="2600" dirty="0" err="1"/>
              <a:t>Внаслідок</a:t>
            </a:r>
            <a:r>
              <a:rPr lang="ru-RU" sz="2600" dirty="0"/>
              <a:t> </a:t>
            </a:r>
            <a:r>
              <a:rPr lang="ru-RU" sz="2600" dirty="0" err="1"/>
              <a:t>спочатку</a:t>
            </a:r>
            <a:r>
              <a:rPr lang="ru-RU" sz="2600" dirty="0"/>
              <a:t> </a:t>
            </a:r>
            <a:r>
              <a:rPr lang="ru-RU" sz="2600" dirty="0" err="1"/>
              <a:t>утворюється</a:t>
            </a:r>
            <a:r>
              <a:rPr lang="ru-RU" sz="2600" dirty="0"/>
              <a:t> </a:t>
            </a:r>
            <a:r>
              <a:rPr lang="ru-RU" sz="2600" dirty="0" err="1"/>
              <a:t>двошаровий</a:t>
            </a:r>
            <a:r>
              <a:rPr lang="ru-RU" sz="2600" dirty="0"/>
              <a:t> </a:t>
            </a:r>
            <a:r>
              <a:rPr lang="ru-RU" sz="2600" dirty="0" err="1"/>
              <a:t>зародок</a:t>
            </a:r>
            <a:r>
              <a:rPr lang="ru-RU" sz="2600" dirty="0"/>
              <a:t> </a:t>
            </a:r>
            <a:r>
              <a:rPr lang="ru-RU" sz="3200" dirty="0"/>
              <a:t> </a:t>
            </a:r>
            <a:r>
              <a:rPr lang="ru-RU" sz="3200" b="1" dirty="0">
                <a:solidFill>
                  <a:srgbClr val="C00000"/>
                </a:solidFill>
              </a:rPr>
              <a:t>гаструла</a:t>
            </a:r>
            <a:r>
              <a:rPr lang="ru-RU" sz="3200" dirty="0">
                <a:solidFill>
                  <a:srgbClr val="FFFF00"/>
                </a:solidFill>
              </a:rPr>
              <a:t> </a:t>
            </a:r>
            <a:r>
              <a:rPr lang="ru-RU" dirty="0"/>
              <a:t>(</a:t>
            </a:r>
            <a:r>
              <a:rPr lang="ru-RU" sz="2500" dirty="0" err="1"/>
              <a:t>має</a:t>
            </a:r>
            <a:r>
              <a:rPr lang="ru-RU" dirty="0"/>
              <a:t> </a:t>
            </a:r>
            <a:r>
              <a:rPr lang="ru-RU" sz="2600" dirty="0" err="1"/>
              <a:t>ектодерму</a:t>
            </a:r>
            <a:r>
              <a:rPr lang="ru-RU" sz="2600" dirty="0"/>
              <a:t> і </a:t>
            </a:r>
            <a:r>
              <a:rPr lang="ru-RU" sz="2600" dirty="0" err="1"/>
              <a:t>ентодерму</a:t>
            </a:r>
            <a:r>
              <a:rPr lang="ru-RU" sz="2600" dirty="0"/>
              <a:t>), а </a:t>
            </a:r>
            <a:r>
              <a:rPr lang="ru-RU" sz="2600" dirty="0" err="1"/>
              <a:t>потім</a:t>
            </a:r>
            <a:r>
              <a:rPr lang="ru-RU" sz="2600" dirty="0"/>
              <a:t> – </a:t>
            </a:r>
            <a:r>
              <a:rPr lang="ru-RU" sz="2600" dirty="0" err="1"/>
              <a:t>тришаровий</a:t>
            </a:r>
            <a:r>
              <a:rPr lang="ru-RU" sz="2600" dirty="0"/>
              <a:t>.</a:t>
            </a:r>
            <a:endParaRPr lang="en-GB" sz="2600" dirty="0"/>
          </a:p>
          <a:p>
            <a:pPr marL="738731" lvl="1" indent="-285124" eaLnBrk="1" hangingPunct="1">
              <a:tabLst>
                <a:tab pos="738731" algn="l"/>
                <a:tab pos="1144817" algn="l"/>
                <a:tab pos="1552343" algn="l"/>
                <a:tab pos="1959869" algn="l"/>
                <a:tab pos="2367395" algn="l"/>
                <a:tab pos="2774921" algn="l"/>
                <a:tab pos="3182447" algn="l"/>
                <a:tab pos="3588533" algn="l"/>
                <a:tab pos="3997499" algn="l"/>
                <a:tab pos="4405025" algn="l"/>
                <a:tab pos="4812551" algn="l"/>
                <a:tab pos="5218637" algn="l"/>
                <a:tab pos="5627603" algn="l"/>
                <a:tab pos="6035130" algn="l"/>
                <a:tab pos="6441216" algn="l"/>
                <a:tab pos="6848741" algn="l"/>
                <a:tab pos="7257707" algn="l"/>
                <a:tab pos="7663793" algn="l"/>
                <a:tab pos="8071320" algn="l"/>
                <a:tab pos="8478845" algn="l"/>
                <a:tab pos="8887811" algn="l"/>
              </a:tabLst>
              <a:defRPr/>
            </a:pPr>
            <a:r>
              <a:rPr lang="en-GB" sz="3000" dirty="0" err="1"/>
              <a:t>Способ</a:t>
            </a:r>
            <a:r>
              <a:rPr lang="uk-UA" sz="3000" dirty="0"/>
              <a:t>и</a:t>
            </a:r>
            <a:r>
              <a:rPr lang="en-GB" sz="3000" dirty="0"/>
              <a:t> </a:t>
            </a:r>
            <a:r>
              <a:rPr lang="en-GB" sz="3000" dirty="0" err="1"/>
              <a:t>гаструляц</a:t>
            </a:r>
            <a:r>
              <a:rPr lang="uk-UA" sz="3000" dirty="0" err="1"/>
              <a:t>ії</a:t>
            </a:r>
            <a:r>
              <a:rPr lang="en-GB" sz="3000" dirty="0"/>
              <a:t>:</a:t>
            </a:r>
          </a:p>
          <a:p>
            <a:pPr marL="738731" lvl="1" indent="-285124" eaLnBrk="1" hangingPunct="1">
              <a:tabLst>
                <a:tab pos="738731" algn="l"/>
                <a:tab pos="1144817" algn="l"/>
                <a:tab pos="1552343" algn="l"/>
                <a:tab pos="1959869" algn="l"/>
                <a:tab pos="2367395" algn="l"/>
                <a:tab pos="2774921" algn="l"/>
                <a:tab pos="3182447" algn="l"/>
                <a:tab pos="3588533" algn="l"/>
                <a:tab pos="3997499" algn="l"/>
                <a:tab pos="4405025" algn="l"/>
                <a:tab pos="4812551" algn="l"/>
                <a:tab pos="5218637" algn="l"/>
                <a:tab pos="5627603" algn="l"/>
                <a:tab pos="6035130" algn="l"/>
                <a:tab pos="6441216" algn="l"/>
                <a:tab pos="6848741" algn="l"/>
                <a:tab pos="7257707" algn="l"/>
                <a:tab pos="7663793" algn="l"/>
                <a:tab pos="8071320" algn="l"/>
                <a:tab pos="8478845" algn="l"/>
                <a:tab pos="8887811" algn="l"/>
              </a:tabLst>
              <a:defRPr/>
            </a:pPr>
            <a:r>
              <a:rPr lang="uk-UA" sz="3000" b="1" dirty="0">
                <a:solidFill>
                  <a:srgbClr val="0070C0"/>
                </a:solidFill>
              </a:rPr>
              <a:t>і</a:t>
            </a:r>
            <a:r>
              <a:rPr lang="en-GB" sz="3000" b="1" dirty="0" err="1">
                <a:solidFill>
                  <a:srgbClr val="0070C0"/>
                </a:solidFill>
              </a:rPr>
              <a:t>нваг</a:t>
            </a:r>
            <a:r>
              <a:rPr lang="uk-UA" sz="3000" b="1" dirty="0">
                <a:solidFill>
                  <a:srgbClr val="0070C0"/>
                </a:solidFill>
              </a:rPr>
              <a:t>і</a:t>
            </a:r>
            <a:r>
              <a:rPr lang="en-GB" sz="3000" b="1" dirty="0" err="1">
                <a:solidFill>
                  <a:srgbClr val="0070C0"/>
                </a:solidFill>
              </a:rPr>
              <a:t>нац</a:t>
            </a:r>
            <a:r>
              <a:rPr lang="uk-UA" sz="3000" b="1" dirty="0">
                <a:solidFill>
                  <a:srgbClr val="0070C0"/>
                </a:solidFill>
              </a:rPr>
              <a:t>і</a:t>
            </a:r>
            <a:r>
              <a:rPr lang="en-GB" sz="3000" b="1" dirty="0">
                <a:solidFill>
                  <a:srgbClr val="0070C0"/>
                </a:solidFill>
              </a:rPr>
              <a:t>я</a:t>
            </a:r>
            <a:r>
              <a:rPr lang="en-GB" sz="2300" dirty="0">
                <a:solidFill>
                  <a:srgbClr val="0070C0"/>
                </a:solidFill>
              </a:rPr>
              <a:t> </a:t>
            </a:r>
            <a:r>
              <a:rPr lang="ru-RU" sz="2300" dirty="0"/>
              <a:t>–</a:t>
            </a:r>
            <a:r>
              <a:rPr lang="en-GB" sz="2300" dirty="0"/>
              <a:t> </a:t>
            </a:r>
            <a:r>
              <a:rPr lang="en-GB" sz="2300" u="sng" dirty="0" err="1"/>
              <a:t>вп</a:t>
            </a:r>
            <a:r>
              <a:rPr lang="en-US" sz="2300" u="sng" dirty="0"/>
              <a:t>’</a:t>
            </a:r>
            <a:r>
              <a:rPr lang="en-GB" sz="2300" u="sng" dirty="0" err="1"/>
              <a:t>яч</a:t>
            </a:r>
            <a:r>
              <a:rPr lang="ru-RU" sz="2300" u="sng" dirty="0" err="1"/>
              <a:t>ування</a:t>
            </a:r>
            <a:r>
              <a:rPr lang="en-GB" sz="2300" dirty="0"/>
              <a:t> </a:t>
            </a:r>
            <a:r>
              <a:rPr lang="en-GB" sz="2300" dirty="0" err="1"/>
              <a:t>одн</a:t>
            </a:r>
            <a:r>
              <a:rPr lang="uk-UA" sz="2300" dirty="0" err="1"/>
              <a:t>ієї</a:t>
            </a:r>
            <a:r>
              <a:rPr lang="uk-UA" sz="2300" dirty="0"/>
              <a:t> </a:t>
            </a:r>
            <a:r>
              <a:rPr lang="ru-RU" sz="2300" dirty="0"/>
              <a:t>з </a:t>
            </a:r>
            <a:r>
              <a:rPr lang="ru-RU" sz="2300" dirty="0" err="1"/>
              <a:t>ділянок</a:t>
            </a:r>
            <a:r>
              <a:rPr lang="ru-RU" sz="2300" dirty="0"/>
              <a:t> </a:t>
            </a:r>
            <a:r>
              <a:rPr lang="en-GB" sz="2300" dirty="0" err="1"/>
              <a:t>бластодерм</a:t>
            </a:r>
            <a:r>
              <a:rPr lang="ru-RU" sz="2300" dirty="0"/>
              <a:t>и </a:t>
            </a:r>
            <a:r>
              <a:rPr lang="ru-RU" sz="2300" dirty="0" err="1"/>
              <a:t>всередину</a:t>
            </a:r>
            <a:r>
              <a:rPr lang="ru-RU" sz="2300" dirty="0"/>
              <a:t> </a:t>
            </a:r>
            <a:r>
              <a:rPr lang="en-GB" sz="2300" dirty="0"/>
              <a:t>ц</a:t>
            </a:r>
            <a:r>
              <a:rPr lang="uk-UA" sz="2300" dirty="0"/>
              <a:t>і</a:t>
            </a:r>
            <a:r>
              <a:rPr lang="en-GB" sz="2300" dirty="0"/>
              <a:t>л</a:t>
            </a:r>
            <a:r>
              <a:rPr lang="uk-UA" sz="2300" dirty="0"/>
              <a:t>и</a:t>
            </a:r>
            <a:r>
              <a:rPr lang="en-GB" sz="2300" dirty="0"/>
              <a:t>м </a:t>
            </a:r>
            <a:r>
              <a:rPr lang="en-GB" sz="2300" dirty="0" err="1"/>
              <a:t>пластом</a:t>
            </a:r>
            <a:r>
              <a:rPr lang="ru-RU" sz="2300" dirty="0"/>
              <a:t> (</a:t>
            </a:r>
            <a:r>
              <a:rPr lang="ru-RU" sz="2300" i="1" dirty="0"/>
              <a:t>ланцетник</a:t>
            </a:r>
            <a:r>
              <a:rPr lang="ru-RU" sz="2300" dirty="0"/>
              <a:t>)</a:t>
            </a:r>
            <a:endParaRPr lang="en-GB" sz="2300" dirty="0"/>
          </a:p>
        </p:txBody>
      </p:sp>
      <p:pic>
        <p:nvPicPr>
          <p:cNvPr id="32772" name="Picture 8"/>
          <p:cNvPicPr>
            <a:picLocks noChangeAspect="1" noChangeArrowheads="1"/>
          </p:cNvPicPr>
          <p:nvPr/>
        </p:nvPicPr>
        <p:blipFill>
          <a:blip r:embed="rId3" cstate="print"/>
          <a:srcRect/>
          <a:stretch>
            <a:fillRect/>
          </a:stretch>
        </p:blipFill>
        <p:spPr bwMode="auto">
          <a:xfrm>
            <a:off x="1961281" y="4997325"/>
            <a:ext cx="4422240" cy="1140600"/>
          </a:xfrm>
          <a:prstGeom prst="rect">
            <a:avLst/>
          </a:prstGeom>
          <a:noFill/>
          <a:ln w="9525">
            <a:noFill/>
            <a:miter lim="800000"/>
            <a:headEnd/>
            <a:tailEnd/>
          </a:ln>
        </p:spPr>
      </p:pic>
      <p:sp>
        <p:nvSpPr>
          <p:cNvPr id="32773" name="Text Box 9"/>
          <p:cNvSpPr txBox="1">
            <a:spLocks noChangeArrowheads="1"/>
          </p:cNvSpPr>
          <p:nvPr/>
        </p:nvSpPr>
        <p:spPr bwMode="auto">
          <a:xfrm>
            <a:off x="2286721" y="4670411"/>
            <a:ext cx="1173600" cy="360747"/>
          </a:xfrm>
          <a:prstGeom prst="rect">
            <a:avLst/>
          </a:prstGeom>
          <a:noFill/>
          <a:ln w="9525">
            <a:noFill/>
            <a:miter lim="800000"/>
            <a:headEnd/>
            <a:tailEnd/>
          </a:ln>
        </p:spPr>
        <p:txBody>
          <a:bodyPr lIns="82936" tIns="41469" rIns="82936" bIns="41469">
            <a:spAutoFit/>
          </a:bodyPr>
          <a:lstStyle/>
          <a:p>
            <a:pPr>
              <a:spcBef>
                <a:spcPct val="50000"/>
              </a:spcBef>
            </a:pPr>
            <a:r>
              <a:rPr lang="ru-RU">
                <a:solidFill>
                  <a:schemeClr val="tx1"/>
                </a:solidFill>
              </a:rPr>
              <a:t>Бластула</a:t>
            </a:r>
          </a:p>
        </p:txBody>
      </p:sp>
      <p:sp>
        <p:nvSpPr>
          <p:cNvPr id="32774" name="Text Box 10"/>
          <p:cNvSpPr txBox="1">
            <a:spLocks noChangeArrowheads="1"/>
          </p:cNvSpPr>
          <p:nvPr/>
        </p:nvSpPr>
        <p:spPr bwMode="auto">
          <a:xfrm>
            <a:off x="4898880" y="4670411"/>
            <a:ext cx="1372320" cy="360747"/>
          </a:xfrm>
          <a:prstGeom prst="rect">
            <a:avLst/>
          </a:prstGeom>
          <a:noFill/>
          <a:ln w="9525">
            <a:noFill/>
            <a:miter lim="800000"/>
            <a:headEnd/>
            <a:tailEnd/>
          </a:ln>
        </p:spPr>
        <p:txBody>
          <a:bodyPr lIns="82936" tIns="41469" rIns="82936" bIns="41469">
            <a:spAutoFit/>
          </a:bodyPr>
          <a:lstStyle/>
          <a:p>
            <a:pPr>
              <a:spcBef>
                <a:spcPct val="50000"/>
              </a:spcBef>
            </a:pPr>
            <a:r>
              <a:rPr lang="ru-RU">
                <a:solidFill>
                  <a:schemeClr val="tx1"/>
                </a:solidFill>
              </a:rPr>
              <a:t>Гаструла</a:t>
            </a:r>
          </a:p>
        </p:txBody>
      </p:sp>
      <p:sp>
        <p:nvSpPr>
          <p:cNvPr id="32775" name="AutoShape 12"/>
          <p:cNvSpPr>
            <a:spLocks noChangeArrowheads="1"/>
          </p:cNvSpPr>
          <p:nvPr/>
        </p:nvSpPr>
        <p:spPr bwMode="auto">
          <a:xfrm>
            <a:off x="3592800" y="4735217"/>
            <a:ext cx="1175040" cy="128174"/>
          </a:xfrm>
          <a:prstGeom prst="rightArrow">
            <a:avLst>
              <a:gd name="adj1" fmla="val 50000"/>
              <a:gd name="adj2" fmla="val 229213"/>
            </a:avLst>
          </a:prstGeom>
          <a:solidFill>
            <a:srgbClr val="00B8FF"/>
          </a:solidFill>
          <a:ln w="9525">
            <a:solidFill>
              <a:schemeClr val="tx1"/>
            </a:solidFill>
            <a:miter lim="800000"/>
            <a:headEnd/>
            <a:tailEnd/>
          </a:ln>
        </p:spPr>
        <p:txBody>
          <a:bodyPr wrap="none" lIns="82945" tIns="41473" rIns="82945" bIns="41473" anchor="ctr"/>
          <a:lstStyle/>
          <a:p>
            <a:endParaRPr lang="uk-UA"/>
          </a:p>
        </p:txBody>
      </p:sp>
      <p:sp>
        <p:nvSpPr>
          <p:cNvPr id="32776" name="Text Box 13"/>
          <p:cNvSpPr txBox="1">
            <a:spLocks noChangeArrowheads="1"/>
          </p:cNvSpPr>
          <p:nvPr/>
        </p:nvSpPr>
        <p:spPr bwMode="auto">
          <a:xfrm>
            <a:off x="4636800" y="6172488"/>
            <a:ext cx="1370880" cy="360747"/>
          </a:xfrm>
          <a:prstGeom prst="rect">
            <a:avLst/>
          </a:prstGeom>
          <a:noFill/>
          <a:ln w="9525">
            <a:noFill/>
            <a:miter lim="800000"/>
            <a:headEnd/>
            <a:tailEnd/>
          </a:ln>
        </p:spPr>
        <p:txBody>
          <a:bodyPr lIns="82936" tIns="41469" rIns="82936" bIns="41469">
            <a:spAutoFit/>
          </a:bodyPr>
          <a:lstStyle/>
          <a:p>
            <a:pPr>
              <a:spcBef>
                <a:spcPct val="50000"/>
              </a:spcBef>
            </a:pPr>
            <a:r>
              <a:rPr lang="ru-RU">
                <a:solidFill>
                  <a:schemeClr val="tx1"/>
                </a:solidFill>
              </a:rPr>
              <a:t>Бластопор</a:t>
            </a:r>
          </a:p>
        </p:txBody>
      </p:sp>
      <p:sp>
        <p:nvSpPr>
          <p:cNvPr id="32777" name="Text Box 14"/>
          <p:cNvSpPr txBox="1">
            <a:spLocks noChangeArrowheads="1"/>
          </p:cNvSpPr>
          <p:nvPr/>
        </p:nvSpPr>
        <p:spPr bwMode="auto">
          <a:xfrm>
            <a:off x="6335999" y="5193185"/>
            <a:ext cx="1579275" cy="360747"/>
          </a:xfrm>
          <a:prstGeom prst="rect">
            <a:avLst/>
          </a:prstGeom>
          <a:noFill/>
          <a:ln w="9525">
            <a:noFill/>
            <a:miter lim="800000"/>
            <a:headEnd/>
            <a:tailEnd/>
          </a:ln>
        </p:spPr>
        <p:txBody>
          <a:bodyPr wrap="square" lIns="82936" tIns="41469" rIns="82936" bIns="41469">
            <a:spAutoFit/>
          </a:bodyPr>
          <a:lstStyle/>
          <a:p>
            <a:pPr>
              <a:spcBef>
                <a:spcPct val="50000"/>
              </a:spcBef>
            </a:pPr>
            <a:r>
              <a:rPr lang="ru-RU">
                <a:solidFill>
                  <a:schemeClr val="tx1"/>
                </a:solidFill>
              </a:rPr>
              <a:t>Ентодерма</a:t>
            </a:r>
          </a:p>
        </p:txBody>
      </p:sp>
      <p:sp>
        <p:nvSpPr>
          <p:cNvPr id="32778" name="Text Box 15"/>
          <p:cNvSpPr txBox="1">
            <a:spLocks noChangeArrowheads="1"/>
          </p:cNvSpPr>
          <p:nvPr/>
        </p:nvSpPr>
        <p:spPr bwMode="auto">
          <a:xfrm>
            <a:off x="6335999" y="5584907"/>
            <a:ext cx="1522125" cy="360747"/>
          </a:xfrm>
          <a:prstGeom prst="rect">
            <a:avLst/>
          </a:prstGeom>
          <a:noFill/>
          <a:ln w="9525">
            <a:noFill/>
            <a:miter lim="800000"/>
            <a:headEnd/>
            <a:tailEnd/>
          </a:ln>
        </p:spPr>
        <p:txBody>
          <a:bodyPr wrap="square" lIns="82936" tIns="41469" rIns="82936" bIns="41469">
            <a:spAutoFit/>
          </a:bodyPr>
          <a:lstStyle/>
          <a:p>
            <a:pPr>
              <a:spcBef>
                <a:spcPct val="50000"/>
              </a:spcBef>
            </a:pPr>
            <a:r>
              <a:rPr lang="ru-RU">
                <a:solidFill>
                  <a:schemeClr val="tx1"/>
                </a:solidFill>
              </a:rPr>
              <a:t>Ектодерма</a:t>
            </a:r>
          </a:p>
        </p:txBody>
      </p:sp>
      <p:sp>
        <p:nvSpPr>
          <p:cNvPr id="32779" name="Text Box 16"/>
          <p:cNvSpPr txBox="1">
            <a:spLocks noChangeArrowheads="1"/>
          </p:cNvSpPr>
          <p:nvPr/>
        </p:nvSpPr>
        <p:spPr bwMode="auto">
          <a:xfrm>
            <a:off x="6140160" y="6172488"/>
            <a:ext cx="2155680" cy="360755"/>
          </a:xfrm>
          <a:prstGeom prst="rect">
            <a:avLst/>
          </a:prstGeom>
          <a:noFill/>
          <a:ln w="9525">
            <a:noFill/>
            <a:miter lim="800000"/>
            <a:headEnd/>
            <a:tailEnd/>
          </a:ln>
        </p:spPr>
        <p:txBody>
          <a:bodyPr lIns="82945" tIns="41473" rIns="82945" bIns="41473">
            <a:spAutoFit/>
          </a:bodyPr>
          <a:lstStyle/>
          <a:p>
            <a:pPr>
              <a:spcBef>
                <a:spcPct val="50000"/>
              </a:spcBef>
            </a:pPr>
            <a:r>
              <a:rPr lang="ru-RU">
                <a:solidFill>
                  <a:schemeClr val="tx1"/>
                </a:solidFill>
              </a:rPr>
              <a:t>Первинна кишка</a:t>
            </a:r>
          </a:p>
        </p:txBody>
      </p:sp>
      <p:sp>
        <p:nvSpPr>
          <p:cNvPr id="32780" name="Line 17"/>
          <p:cNvSpPr>
            <a:spLocks noChangeShapeType="1"/>
          </p:cNvSpPr>
          <p:nvPr/>
        </p:nvSpPr>
        <p:spPr bwMode="auto">
          <a:xfrm>
            <a:off x="5682240" y="5649714"/>
            <a:ext cx="783360" cy="522774"/>
          </a:xfrm>
          <a:prstGeom prst="line">
            <a:avLst/>
          </a:prstGeom>
          <a:noFill/>
          <a:ln w="22225">
            <a:solidFill>
              <a:schemeClr val="bg2"/>
            </a:solidFill>
            <a:round/>
            <a:headEnd/>
            <a:tailEnd/>
          </a:ln>
        </p:spPr>
        <p:txBody>
          <a:bodyPr lIns="82945" tIns="41473" rIns="82945" bIns="41473"/>
          <a:lstStyle/>
          <a:p>
            <a:endParaRPr lang="uk-UA"/>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type="body" sz="half" idx="1"/>
          </p:nvPr>
        </p:nvSpPr>
        <p:spPr>
          <a:xfrm>
            <a:off x="260640" y="620706"/>
            <a:ext cx="5160960" cy="5510018"/>
          </a:xfrm>
        </p:spPr>
        <p:txBody>
          <a:bodyPr>
            <a:normAutofit/>
          </a:bodyPr>
          <a:lstStyle/>
          <a:p>
            <a:pPr lvl="1" eaLnBrk="1" hangingPunct="1">
              <a:defRPr/>
            </a:pPr>
            <a:r>
              <a:rPr lang="en-GB" sz="2400" b="1" dirty="0" err="1">
                <a:solidFill>
                  <a:srgbClr val="0070C0"/>
                </a:solidFill>
              </a:rPr>
              <a:t>делам</a:t>
            </a:r>
            <a:r>
              <a:rPr lang="uk-UA" sz="2400" b="1" dirty="0">
                <a:solidFill>
                  <a:srgbClr val="0070C0"/>
                </a:solidFill>
              </a:rPr>
              <a:t>і</a:t>
            </a:r>
            <a:r>
              <a:rPr lang="en-GB" sz="2400" b="1" dirty="0" err="1">
                <a:solidFill>
                  <a:srgbClr val="0070C0"/>
                </a:solidFill>
              </a:rPr>
              <a:t>нац</a:t>
            </a:r>
            <a:r>
              <a:rPr lang="uk-UA" sz="2400" b="1" dirty="0">
                <a:solidFill>
                  <a:srgbClr val="0070C0"/>
                </a:solidFill>
              </a:rPr>
              <a:t>і</a:t>
            </a:r>
            <a:r>
              <a:rPr lang="en-GB" sz="2400" b="1" dirty="0">
                <a:solidFill>
                  <a:srgbClr val="0070C0"/>
                </a:solidFill>
              </a:rPr>
              <a:t>я</a:t>
            </a:r>
            <a:r>
              <a:rPr lang="en-GB" sz="2200" dirty="0">
                <a:solidFill>
                  <a:srgbClr val="0070C0"/>
                </a:solidFill>
              </a:rPr>
              <a:t> </a:t>
            </a:r>
            <a:r>
              <a:rPr lang="en-GB" sz="2200" dirty="0"/>
              <a:t>— </a:t>
            </a:r>
            <a:r>
              <a:rPr lang="en-GB" sz="2200" u="sng" dirty="0"/>
              <a:t>р</a:t>
            </a:r>
            <a:r>
              <a:rPr lang="uk-UA" sz="2200" u="sng" dirty="0" err="1"/>
              <a:t>озшарування</a:t>
            </a:r>
            <a:r>
              <a:rPr lang="en-GB" sz="2200" dirty="0"/>
              <a:t> </a:t>
            </a:r>
            <a:r>
              <a:rPr lang="en-GB" sz="2200" dirty="0" err="1"/>
              <a:t>кл</a:t>
            </a:r>
            <a:r>
              <a:rPr lang="uk-UA" sz="2200" dirty="0" err="1"/>
              <a:t>ітин</a:t>
            </a:r>
            <a:r>
              <a:rPr lang="uk-UA" sz="2200" dirty="0"/>
              <a:t> </a:t>
            </a:r>
            <a:r>
              <a:rPr lang="en-GB" sz="2200" dirty="0" err="1"/>
              <a:t>бластодерм</a:t>
            </a:r>
            <a:r>
              <a:rPr lang="uk-UA" sz="2200" dirty="0"/>
              <a:t>и </a:t>
            </a:r>
            <a:r>
              <a:rPr lang="en-GB" sz="2200" dirty="0" err="1"/>
              <a:t>на</a:t>
            </a:r>
            <a:r>
              <a:rPr lang="en-GB" sz="2200" dirty="0"/>
              <a:t> </a:t>
            </a:r>
            <a:r>
              <a:rPr lang="en-GB" sz="2200" dirty="0" err="1"/>
              <a:t>два</a:t>
            </a:r>
            <a:r>
              <a:rPr lang="en-GB" sz="2200" dirty="0"/>
              <a:t> </a:t>
            </a:r>
            <a:r>
              <a:rPr lang="uk-UA" sz="2200" dirty="0"/>
              <a:t>шари</a:t>
            </a:r>
            <a:r>
              <a:rPr lang="en-GB" sz="2200" dirty="0"/>
              <a:t>,</a:t>
            </a:r>
            <a:r>
              <a:rPr lang="uk-UA" sz="2200" dirty="0"/>
              <a:t> які лежать один над одним</a:t>
            </a:r>
            <a:endParaRPr lang="ru-RU" sz="2200" dirty="0"/>
          </a:p>
          <a:p>
            <a:pPr lvl="1" eaLnBrk="1" hangingPunct="1">
              <a:buFontTx/>
              <a:buNone/>
              <a:defRPr/>
            </a:pPr>
            <a:endParaRPr lang="en-GB" sz="2200" dirty="0"/>
          </a:p>
          <a:p>
            <a:pPr lvl="1" eaLnBrk="1" hangingPunct="1">
              <a:defRPr/>
            </a:pPr>
            <a:r>
              <a:rPr lang="uk-UA" sz="2400" b="1" dirty="0">
                <a:solidFill>
                  <a:srgbClr val="0070C0"/>
                </a:solidFill>
              </a:rPr>
              <a:t>і</a:t>
            </a:r>
            <a:r>
              <a:rPr lang="en-GB" sz="2400" b="1" dirty="0">
                <a:solidFill>
                  <a:srgbClr val="0070C0"/>
                </a:solidFill>
              </a:rPr>
              <a:t>м</a:t>
            </a:r>
            <a:r>
              <a:rPr lang="uk-UA" sz="2400" b="1" dirty="0">
                <a:solidFill>
                  <a:srgbClr val="0070C0"/>
                </a:solidFill>
              </a:rPr>
              <a:t>і</a:t>
            </a:r>
            <a:r>
              <a:rPr lang="en-GB" sz="2400" b="1" dirty="0" err="1">
                <a:solidFill>
                  <a:srgbClr val="0070C0"/>
                </a:solidFill>
              </a:rPr>
              <a:t>грац</a:t>
            </a:r>
            <a:r>
              <a:rPr lang="uk-UA" sz="2400" b="1" dirty="0" err="1">
                <a:solidFill>
                  <a:srgbClr val="0070C0"/>
                </a:solidFill>
              </a:rPr>
              <a:t>ія</a:t>
            </a:r>
            <a:r>
              <a:rPr lang="en-GB" sz="2200" dirty="0">
                <a:solidFill>
                  <a:srgbClr val="0070C0"/>
                </a:solidFill>
              </a:rPr>
              <a:t> </a:t>
            </a:r>
            <a:r>
              <a:rPr lang="en-GB" sz="2200" dirty="0"/>
              <a:t>— </a:t>
            </a:r>
            <a:r>
              <a:rPr lang="en-GB" sz="2200" u="sng" dirty="0" err="1"/>
              <a:t>перем</a:t>
            </a:r>
            <a:r>
              <a:rPr lang="uk-UA" sz="2200" u="sng" dirty="0" err="1"/>
              <a:t>іщення</a:t>
            </a:r>
            <a:r>
              <a:rPr lang="en-GB" sz="2200" dirty="0"/>
              <a:t> </a:t>
            </a:r>
            <a:r>
              <a:rPr lang="en-GB" sz="2200" dirty="0" err="1"/>
              <a:t>груп</a:t>
            </a:r>
            <a:r>
              <a:rPr lang="uk-UA" sz="2200" dirty="0"/>
              <a:t> або окремих </a:t>
            </a:r>
            <a:r>
              <a:rPr lang="en-GB" sz="2200" dirty="0" err="1"/>
              <a:t>кл</a:t>
            </a:r>
            <a:r>
              <a:rPr lang="uk-UA" sz="2200" dirty="0" err="1"/>
              <a:t>ітин</a:t>
            </a:r>
            <a:r>
              <a:rPr lang="uk-UA" sz="2200" dirty="0"/>
              <a:t>, які не об</a:t>
            </a:r>
            <a:r>
              <a:rPr lang="en-US" sz="2200" dirty="0"/>
              <a:t>’</a:t>
            </a:r>
            <a:r>
              <a:rPr lang="uk-UA" sz="2200" dirty="0" err="1"/>
              <a:t>єднані</a:t>
            </a:r>
            <a:r>
              <a:rPr lang="uk-UA" sz="2200" dirty="0"/>
              <a:t> в єдиний </a:t>
            </a:r>
            <a:r>
              <a:rPr lang="en-GB" sz="2200" dirty="0" err="1"/>
              <a:t>пласт</a:t>
            </a:r>
            <a:endParaRPr lang="ru-RU" sz="2200" dirty="0"/>
          </a:p>
          <a:p>
            <a:pPr lvl="1" eaLnBrk="1" hangingPunct="1">
              <a:buFontTx/>
              <a:buNone/>
              <a:defRPr/>
            </a:pPr>
            <a:endParaRPr lang="en-GB" sz="2200" dirty="0"/>
          </a:p>
          <a:p>
            <a:pPr lvl="1" eaLnBrk="1" hangingPunct="1">
              <a:defRPr/>
            </a:pPr>
            <a:r>
              <a:rPr lang="uk-UA" sz="2400" b="1" dirty="0" err="1">
                <a:solidFill>
                  <a:srgbClr val="0070C0"/>
                </a:solidFill>
              </a:rPr>
              <a:t>епі</a:t>
            </a:r>
            <a:r>
              <a:rPr lang="en-GB" sz="2400" b="1" dirty="0" err="1">
                <a:solidFill>
                  <a:srgbClr val="0070C0"/>
                </a:solidFill>
              </a:rPr>
              <a:t>бол</a:t>
            </a:r>
            <a:r>
              <a:rPr lang="uk-UA" sz="2400" b="1" dirty="0">
                <a:solidFill>
                  <a:srgbClr val="0070C0"/>
                </a:solidFill>
              </a:rPr>
              <a:t>і</a:t>
            </a:r>
            <a:r>
              <a:rPr lang="en-GB" sz="2400" b="1" dirty="0">
                <a:solidFill>
                  <a:srgbClr val="0070C0"/>
                </a:solidFill>
              </a:rPr>
              <a:t>я</a:t>
            </a:r>
            <a:r>
              <a:rPr lang="en-GB" sz="2200" dirty="0">
                <a:solidFill>
                  <a:srgbClr val="0070C0"/>
                </a:solidFill>
              </a:rPr>
              <a:t> </a:t>
            </a:r>
            <a:r>
              <a:rPr lang="en-GB" sz="2200" dirty="0"/>
              <a:t>— </a:t>
            </a:r>
            <a:r>
              <a:rPr lang="en-GB" sz="2200" u="sng" dirty="0" err="1"/>
              <a:t>обр</a:t>
            </a:r>
            <a:r>
              <a:rPr lang="uk-UA" sz="2200" u="sng" dirty="0"/>
              <a:t>остання</a:t>
            </a:r>
            <a:r>
              <a:rPr lang="en-GB" sz="2200" dirty="0"/>
              <a:t> </a:t>
            </a:r>
            <a:r>
              <a:rPr lang="uk-UA" sz="2200" dirty="0"/>
              <a:t>дрібними </a:t>
            </a:r>
            <a:r>
              <a:rPr lang="en-GB" sz="2200" dirty="0" err="1"/>
              <a:t>кл</a:t>
            </a:r>
            <a:r>
              <a:rPr lang="uk-UA" sz="2200" dirty="0" err="1"/>
              <a:t>ітинами</a:t>
            </a:r>
            <a:r>
              <a:rPr lang="uk-UA" sz="2200" dirty="0"/>
              <a:t> </a:t>
            </a:r>
            <a:r>
              <a:rPr lang="en-GB" sz="2200" dirty="0" err="1"/>
              <a:t>ан</a:t>
            </a:r>
            <a:r>
              <a:rPr lang="uk-UA" sz="2200" dirty="0"/>
              <a:t>і</a:t>
            </a:r>
            <a:r>
              <a:rPr lang="en-GB" sz="2200" dirty="0" err="1"/>
              <a:t>мального</a:t>
            </a:r>
            <a:r>
              <a:rPr lang="en-GB" sz="2200" dirty="0"/>
              <a:t> </a:t>
            </a:r>
            <a:r>
              <a:rPr lang="en-GB" sz="2200" dirty="0" err="1"/>
              <a:t>полюса</a:t>
            </a:r>
            <a:r>
              <a:rPr lang="en-GB" sz="2200" dirty="0"/>
              <a:t> б</a:t>
            </a:r>
            <a:r>
              <a:rPr lang="uk-UA" sz="2200" dirty="0" err="1"/>
              <a:t>ільш</a:t>
            </a:r>
            <a:r>
              <a:rPr lang="uk-UA" sz="2200" dirty="0"/>
              <a:t> великих, відстаючих клітин </a:t>
            </a:r>
            <a:r>
              <a:rPr lang="en-GB" sz="2200" dirty="0" err="1"/>
              <a:t>вегетативного</a:t>
            </a:r>
            <a:r>
              <a:rPr lang="en-GB" sz="2200" dirty="0"/>
              <a:t> </a:t>
            </a:r>
            <a:r>
              <a:rPr lang="en-GB" sz="2200" dirty="0" err="1"/>
              <a:t>полюса</a:t>
            </a:r>
            <a:endParaRPr lang="en-GB" sz="2200" dirty="0"/>
          </a:p>
          <a:p>
            <a:pPr eaLnBrk="1" hangingPunct="1">
              <a:defRPr/>
            </a:pPr>
            <a:endParaRPr lang="ru-RU" dirty="0"/>
          </a:p>
        </p:txBody>
      </p:sp>
      <p:pic>
        <p:nvPicPr>
          <p:cNvPr id="33795" name="Picture 7"/>
          <p:cNvPicPr>
            <a:picLocks noChangeAspect="1" noChangeArrowheads="1"/>
          </p:cNvPicPr>
          <p:nvPr/>
        </p:nvPicPr>
        <p:blipFill>
          <a:blip r:embed="rId2" cstate="print"/>
          <a:srcRect/>
          <a:stretch>
            <a:fillRect/>
          </a:stretch>
        </p:blipFill>
        <p:spPr bwMode="auto">
          <a:xfrm>
            <a:off x="5421601" y="4408304"/>
            <a:ext cx="3186720" cy="1633131"/>
          </a:xfrm>
          <a:prstGeom prst="rect">
            <a:avLst/>
          </a:prstGeom>
          <a:noFill/>
          <a:ln w="9525">
            <a:noFill/>
            <a:miter lim="800000"/>
            <a:headEnd/>
            <a:tailEnd/>
          </a:ln>
        </p:spPr>
      </p:pic>
      <p:pic>
        <p:nvPicPr>
          <p:cNvPr id="33796" name="Picture 8"/>
          <p:cNvPicPr>
            <a:picLocks noChangeAspect="1" noChangeArrowheads="1"/>
          </p:cNvPicPr>
          <p:nvPr/>
        </p:nvPicPr>
        <p:blipFill>
          <a:blip r:embed="rId3" cstate="print"/>
          <a:srcRect t="55630"/>
          <a:stretch>
            <a:fillRect/>
          </a:stretch>
        </p:blipFill>
        <p:spPr bwMode="auto">
          <a:xfrm>
            <a:off x="5421600" y="620706"/>
            <a:ext cx="2401920" cy="1407027"/>
          </a:xfrm>
          <a:prstGeom prst="rect">
            <a:avLst/>
          </a:prstGeom>
          <a:noFill/>
          <a:ln w="9525">
            <a:noFill/>
            <a:miter lim="800000"/>
            <a:headEnd/>
            <a:tailEnd/>
          </a:ln>
        </p:spPr>
      </p:pic>
      <p:pic>
        <p:nvPicPr>
          <p:cNvPr id="33797" name="Picture 12"/>
          <p:cNvPicPr>
            <a:picLocks noChangeAspect="1" noChangeArrowheads="1"/>
          </p:cNvPicPr>
          <p:nvPr/>
        </p:nvPicPr>
        <p:blipFill>
          <a:blip r:embed="rId4" cstate="print"/>
          <a:srcRect/>
          <a:stretch>
            <a:fillRect/>
          </a:stretch>
        </p:blipFill>
        <p:spPr bwMode="auto">
          <a:xfrm>
            <a:off x="5551201" y="2383451"/>
            <a:ext cx="2272320" cy="1745463"/>
          </a:xfrm>
          <a:prstGeom prst="rect">
            <a:avLst/>
          </a:prstGeom>
          <a:noFill/>
          <a:ln w="9525">
            <a:noFill/>
            <a:miter lim="800000"/>
            <a:headEnd/>
            <a:tailEnd/>
          </a:ln>
        </p:spPr>
      </p:pic>
      <p:sp>
        <p:nvSpPr>
          <p:cNvPr id="33798" name="Text Box 15"/>
          <p:cNvSpPr txBox="1">
            <a:spLocks noChangeArrowheads="1"/>
          </p:cNvSpPr>
          <p:nvPr/>
        </p:nvSpPr>
        <p:spPr bwMode="auto">
          <a:xfrm>
            <a:off x="7837920" y="1991729"/>
            <a:ext cx="1306080" cy="360755"/>
          </a:xfrm>
          <a:prstGeom prst="rect">
            <a:avLst/>
          </a:prstGeom>
          <a:noFill/>
          <a:ln w="9525">
            <a:noFill/>
            <a:miter lim="800000"/>
            <a:headEnd/>
            <a:tailEnd/>
          </a:ln>
        </p:spPr>
        <p:txBody>
          <a:bodyPr lIns="82945" tIns="41473" rIns="82945" bIns="41473">
            <a:spAutoFit/>
          </a:bodyPr>
          <a:lstStyle/>
          <a:p>
            <a:pPr>
              <a:spcBef>
                <a:spcPct val="50000"/>
              </a:spcBef>
            </a:pPr>
            <a:endParaRPr lang="ru-RU"/>
          </a:p>
        </p:txBody>
      </p:sp>
      <p:sp>
        <p:nvSpPr>
          <p:cNvPr id="33799" name="Text Box 16"/>
          <p:cNvSpPr txBox="1">
            <a:spLocks noChangeArrowheads="1"/>
          </p:cNvSpPr>
          <p:nvPr/>
        </p:nvSpPr>
        <p:spPr bwMode="auto">
          <a:xfrm rot="-5400000">
            <a:off x="8286706" y="1556151"/>
            <a:ext cx="444509" cy="1270080"/>
          </a:xfrm>
          <a:prstGeom prst="rect">
            <a:avLst/>
          </a:prstGeom>
          <a:noFill/>
          <a:ln w="9525">
            <a:noFill/>
            <a:miter lim="800000"/>
            <a:headEnd/>
            <a:tailEnd/>
          </a:ln>
        </p:spPr>
        <p:txBody>
          <a:bodyPr vert="eaVert" lIns="82945" tIns="41473" rIns="82945" bIns="41473">
            <a:spAutoFit/>
          </a:bodyPr>
          <a:lstStyle/>
          <a:p>
            <a:pPr>
              <a:spcBef>
                <a:spcPct val="50000"/>
              </a:spcBef>
            </a:pPr>
            <a:r>
              <a:rPr lang="uk-UA">
                <a:solidFill>
                  <a:schemeClr val="tx1"/>
                </a:solidFill>
              </a:rPr>
              <a:t>е</a:t>
            </a:r>
            <a:r>
              <a:rPr lang="ru-RU">
                <a:solidFill>
                  <a:schemeClr val="tx1"/>
                </a:solidFill>
              </a:rPr>
              <a:t>ктодерма</a:t>
            </a:r>
          </a:p>
        </p:txBody>
      </p:sp>
      <p:sp>
        <p:nvSpPr>
          <p:cNvPr id="33800" name="Line 17"/>
          <p:cNvSpPr>
            <a:spLocks noChangeShapeType="1"/>
          </p:cNvSpPr>
          <p:nvPr/>
        </p:nvSpPr>
        <p:spPr bwMode="auto">
          <a:xfrm flipH="1" flipV="1">
            <a:off x="7642080" y="1731062"/>
            <a:ext cx="783360" cy="325474"/>
          </a:xfrm>
          <a:prstGeom prst="line">
            <a:avLst/>
          </a:prstGeom>
          <a:noFill/>
          <a:ln w="19050">
            <a:solidFill>
              <a:srgbClr val="FF00FF"/>
            </a:solidFill>
            <a:round/>
            <a:headEnd/>
            <a:tailEnd type="triangle" w="med" len="med"/>
          </a:ln>
        </p:spPr>
        <p:txBody>
          <a:bodyPr lIns="82945" tIns="41473" rIns="82945" bIns="41473"/>
          <a:lstStyle/>
          <a:p>
            <a:endParaRPr lang="uk-UA"/>
          </a:p>
        </p:txBody>
      </p:sp>
      <p:sp>
        <p:nvSpPr>
          <p:cNvPr id="33801" name="Line 18"/>
          <p:cNvSpPr>
            <a:spLocks noChangeShapeType="1"/>
          </p:cNvSpPr>
          <p:nvPr/>
        </p:nvSpPr>
        <p:spPr bwMode="auto">
          <a:xfrm flipH="1">
            <a:off x="7642081" y="2318644"/>
            <a:ext cx="784800" cy="717195"/>
          </a:xfrm>
          <a:prstGeom prst="line">
            <a:avLst/>
          </a:prstGeom>
          <a:noFill/>
          <a:ln w="19050">
            <a:solidFill>
              <a:srgbClr val="FF00FF"/>
            </a:solidFill>
            <a:round/>
            <a:headEnd/>
            <a:tailEnd type="triangle" w="med" len="med"/>
          </a:ln>
        </p:spPr>
        <p:txBody>
          <a:bodyPr lIns="82945" tIns="41473" rIns="82945" bIns="41473"/>
          <a:lstStyle/>
          <a:p>
            <a:endParaRPr lang="uk-UA"/>
          </a:p>
        </p:txBody>
      </p:sp>
      <p:sp>
        <p:nvSpPr>
          <p:cNvPr id="33802" name="Line 19"/>
          <p:cNvSpPr>
            <a:spLocks noChangeShapeType="1"/>
          </p:cNvSpPr>
          <p:nvPr/>
        </p:nvSpPr>
        <p:spPr bwMode="auto">
          <a:xfrm flipH="1">
            <a:off x="8164800" y="2318644"/>
            <a:ext cx="391680" cy="2220713"/>
          </a:xfrm>
          <a:prstGeom prst="line">
            <a:avLst/>
          </a:prstGeom>
          <a:noFill/>
          <a:ln w="19050">
            <a:solidFill>
              <a:srgbClr val="FF00FF"/>
            </a:solidFill>
            <a:round/>
            <a:headEnd/>
            <a:tailEnd type="triangle" w="med" len="med"/>
          </a:ln>
        </p:spPr>
        <p:txBody>
          <a:bodyPr lIns="82945" tIns="41473" rIns="82945" bIns="41473"/>
          <a:lstStyle/>
          <a:p>
            <a:endParaRPr lang="uk-UA"/>
          </a:p>
        </p:txBody>
      </p:sp>
      <p:sp>
        <p:nvSpPr>
          <p:cNvPr id="33803" name="Text Box 20"/>
          <p:cNvSpPr txBox="1">
            <a:spLocks noChangeArrowheads="1"/>
          </p:cNvSpPr>
          <p:nvPr/>
        </p:nvSpPr>
        <p:spPr bwMode="auto">
          <a:xfrm rot="-5400000">
            <a:off x="8286706" y="3189282"/>
            <a:ext cx="444509" cy="1270080"/>
          </a:xfrm>
          <a:prstGeom prst="rect">
            <a:avLst/>
          </a:prstGeom>
          <a:noFill/>
          <a:ln w="9525">
            <a:noFill/>
            <a:miter lim="800000"/>
            <a:headEnd/>
            <a:tailEnd/>
          </a:ln>
        </p:spPr>
        <p:txBody>
          <a:bodyPr vert="eaVert" lIns="82945" tIns="41473" rIns="82945" bIns="41473">
            <a:spAutoFit/>
          </a:bodyPr>
          <a:lstStyle/>
          <a:p>
            <a:pPr>
              <a:spcBef>
                <a:spcPct val="50000"/>
              </a:spcBef>
            </a:pPr>
            <a:r>
              <a:rPr lang="ru-RU">
                <a:solidFill>
                  <a:schemeClr val="tx1"/>
                </a:solidFill>
              </a:rPr>
              <a:t>ентодерма</a:t>
            </a:r>
          </a:p>
        </p:txBody>
      </p:sp>
      <p:sp>
        <p:nvSpPr>
          <p:cNvPr id="33804" name="Line 21"/>
          <p:cNvSpPr>
            <a:spLocks noChangeShapeType="1"/>
          </p:cNvSpPr>
          <p:nvPr/>
        </p:nvSpPr>
        <p:spPr bwMode="auto">
          <a:xfrm flipH="1" flipV="1">
            <a:off x="7184161" y="1535201"/>
            <a:ext cx="1437120" cy="2154466"/>
          </a:xfrm>
          <a:prstGeom prst="line">
            <a:avLst/>
          </a:prstGeom>
          <a:noFill/>
          <a:ln w="19050">
            <a:solidFill>
              <a:srgbClr val="00FFFF"/>
            </a:solidFill>
            <a:round/>
            <a:headEnd/>
            <a:tailEnd type="triangle" w="med" len="med"/>
          </a:ln>
        </p:spPr>
        <p:txBody>
          <a:bodyPr lIns="82945" tIns="41473" rIns="82945" bIns="41473"/>
          <a:lstStyle/>
          <a:p>
            <a:endParaRPr lang="uk-UA"/>
          </a:p>
        </p:txBody>
      </p:sp>
      <p:sp>
        <p:nvSpPr>
          <p:cNvPr id="33805" name="Line 22"/>
          <p:cNvSpPr>
            <a:spLocks noChangeShapeType="1"/>
          </p:cNvSpPr>
          <p:nvPr/>
        </p:nvSpPr>
        <p:spPr bwMode="auto">
          <a:xfrm flipH="1" flipV="1">
            <a:off x="7315200" y="3493807"/>
            <a:ext cx="1045440" cy="260668"/>
          </a:xfrm>
          <a:prstGeom prst="line">
            <a:avLst/>
          </a:prstGeom>
          <a:noFill/>
          <a:ln w="19050">
            <a:solidFill>
              <a:srgbClr val="00FFFF"/>
            </a:solidFill>
            <a:round/>
            <a:headEnd/>
            <a:tailEnd type="triangle" w="med" len="med"/>
          </a:ln>
        </p:spPr>
        <p:txBody>
          <a:bodyPr lIns="82945" tIns="41473" rIns="82945" bIns="41473"/>
          <a:lstStyle/>
          <a:p>
            <a:endParaRPr lang="uk-UA"/>
          </a:p>
        </p:txBody>
      </p:sp>
      <p:sp>
        <p:nvSpPr>
          <p:cNvPr id="33806" name="Line 23"/>
          <p:cNvSpPr>
            <a:spLocks noChangeShapeType="1"/>
          </p:cNvSpPr>
          <p:nvPr/>
        </p:nvSpPr>
        <p:spPr bwMode="auto">
          <a:xfrm flipH="1">
            <a:off x="8098561" y="3951775"/>
            <a:ext cx="522720" cy="1044110"/>
          </a:xfrm>
          <a:prstGeom prst="line">
            <a:avLst/>
          </a:prstGeom>
          <a:noFill/>
          <a:ln w="19050">
            <a:solidFill>
              <a:srgbClr val="00FFFF"/>
            </a:solidFill>
            <a:round/>
            <a:headEnd/>
            <a:tailEnd type="triangle" w="med" len="med"/>
          </a:ln>
        </p:spPr>
        <p:txBody>
          <a:bodyPr lIns="82945" tIns="41473" rIns="82945" bIns="41473"/>
          <a:lstStyle/>
          <a:p>
            <a:endParaRPr lang="uk-UA"/>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6480" y="1"/>
            <a:ext cx="8229600" cy="734477"/>
          </a:xfrm>
        </p:spPr>
        <p:txBody>
          <a:bodyPr>
            <a:normAutofit/>
          </a:bodyPr>
          <a:lstStyle/>
          <a:p>
            <a:pPr eaLnBrk="1" hangingPunct="1">
              <a:defRPr/>
            </a:pPr>
            <a:r>
              <a:rPr lang="ru-RU" sz="3200" b="1" dirty="0" err="1">
                <a:solidFill>
                  <a:srgbClr val="0070C0"/>
                </a:solidFill>
              </a:rPr>
              <a:t>Гаструляція</a:t>
            </a:r>
            <a:r>
              <a:rPr lang="ru-RU" sz="3200" b="1" dirty="0">
                <a:solidFill>
                  <a:srgbClr val="0070C0"/>
                </a:solidFill>
              </a:rPr>
              <a:t> в </a:t>
            </a:r>
            <a:r>
              <a:rPr lang="ru-RU" sz="3200" b="1" dirty="0" err="1">
                <a:solidFill>
                  <a:srgbClr val="0070C0"/>
                </a:solidFill>
              </a:rPr>
              <a:t>людини</a:t>
            </a:r>
            <a:endParaRPr lang="ru-RU" sz="3200" b="1" dirty="0">
              <a:solidFill>
                <a:srgbClr val="0070C0"/>
              </a:solidFill>
            </a:endParaRPr>
          </a:p>
        </p:txBody>
      </p:sp>
      <p:sp>
        <p:nvSpPr>
          <p:cNvPr id="59395" name="Rectangle 3"/>
          <p:cNvSpPr>
            <a:spLocks noGrp="1" noChangeArrowheads="1"/>
          </p:cNvSpPr>
          <p:nvPr>
            <p:ph idx="1"/>
          </p:nvPr>
        </p:nvSpPr>
        <p:spPr>
          <a:xfrm>
            <a:off x="122548" y="620705"/>
            <a:ext cx="8917757" cy="6100605"/>
          </a:xfrm>
        </p:spPr>
        <p:txBody>
          <a:bodyPr>
            <a:normAutofit fontScale="62500" lnSpcReduction="20000"/>
          </a:bodyPr>
          <a:lstStyle/>
          <a:p>
            <a:pPr eaLnBrk="1" hangingPunct="1">
              <a:lnSpc>
                <a:spcPct val="120000"/>
              </a:lnSpc>
              <a:buFont typeface="Wingdings" pitchFamily="2" charset="2"/>
              <a:buNone/>
              <a:defRPr/>
            </a:pPr>
            <a:r>
              <a:rPr lang="ru-RU" sz="3200" dirty="0" err="1"/>
              <a:t>Відбувається</a:t>
            </a:r>
            <a:r>
              <a:rPr lang="ru-RU" sz="3200" dirty="0"/>
              <a:t> в </a:t>
            </a:r>
            <a:r>
              <a:rPr lang="ru-RU" sz="3200" dirty="0" err="1"/>
              <a:t>дві</a:t>
            </a:r>
            <a:r>
              <a:rPr lang="ru-RU" sz="3200" dirty="0"/>
              <a:t> </a:t>
            </a:r>
            <a:r>
              <a:rPr lang="ru-RU" sz="3200" dirty="0" err="1"/>
              <a:t>фази</a:t>
            </a:r>
            <a:r>
              <a:rPr lang="ru-RU" sz="3200" dirty="0"/>
              <a:t>, шляхом </a:t>
            </a:r>
            <a:r>
              <a:rPr lang="ru-RU" sz="3200" b="1" dirty="0" err="1">
                <a:solidFill>
                  <a:srgbClr val="0070C0"/>
                </a:solidFill>
              </a:rPr>
              <a:t>деламінації</a:t>
            </a:r>
            <a:r>
              <a:rPr lang="ru-RU" sz="3200" dirty="0"/>
              <a:t> та </a:t>
            </a:r>
            <a:r>
              <a:rPr lang="ru-RU" sz="3200" b="1" dirty="0" err="1">
                <a:solidFill>
                  <a:srgbClr val="0070C0"/>
                </a:solidFill>
              </a:rPr>
              <a:t>іміграції</a:t>
            </a:r>
            <a:r>
              <a:rPr lang="ru-RU" sz="3200" b="1" dirty="0">
                <a:solidFill>
                  <a:srgbClr val="C00000"/>
                </a:solidFill>
              </a:rPr>
              <a:t>.</a:t>
            </a:r>
            <a:r>
              <a:rPr lang="ru-RU" sz="3200" b="1" dirty="0">
                <a:solidFill>
                  <a:srgbClr val="FFFF00"/>
                </a:solidFill>
              </a:rPr>
              <a:t> </a:t>
            </a:r>
            <a:r>
              <a:rPr lang="ru-RU" sz="3200" dirty="0" err="1"/>
              <a:t>Між</a:t>
            </a:r>
            <a:r>
              <a:rPr lang="ru-RU" sz="3200" dirty="0"/>
              <a:t> </a:t>
            </a:r>
            <a:r>
              <a:rPr lang="ru-RU" sz="3200" dirty="0" err="1"/>
              <a:t>першою</a:t>
            </a:r>
            <a:r>
              <a:rPr lang="ru-RU" sz="3200" dirty="0"/>
              <a:t> та другою фазами </a:t>
            </a:r>
            <a:r>
              <a:rPr lang="ru-RU" sz="3200" dirty="0" err="1"/>
              <a:t>гаструляції</a:t>
            </a:r>
            <a:r>
              <a:rPr lang="ru-RU" sz="3200" dirty="0"/>
              <a:t> </a:t>
            </a:r>
            <a:r>
              <a:rPr lang="ru-RU" sz="3200" dirty="0" err="1"/>
              <a:t>утворюються</a:t>
            </a:r>
            <a:r>
              <a:rPr lang="ru-RU" sz="3200" dirty="0"/>
              <a:t> </a:t>
            </a:r>
            <a:r>
              <a:rPr lang="ru-RU" sz="3200" dirty="0" err="1"/>
              <a:t>позазародкові</a:t>
            </a:r>
            <a:r>
              <a:rPr lang="ru-RU" sz="3200" dirty="0"/>
              <a:t> </a:t>
            </a:r>
            <a:r>
              <a:rPr lang="ru-RU" sz="3200" dirty="0" err="1"/>
              <a:t>органи</a:t>
            </a:r>
            <a:r>
              <a:rPr lang="ru-RU" sz="3200" dirty="0"/>
              <a:t>.</a:t>
            </a:r>
            <a:endParaRPr lang="ru-RU" sz="3200" b="1" dirty="0"/>
          </a:p>
          <a:p>
            <a:pPr eaLnBrk="1" hangingPunct="1">
              <a:lnSpc>
                <a:spcPct val="80000"/>
              </a:lnSpc>
              <a:buFont typeface="Wingdings" pitchFamily="2" charset="2"/>
              <a:buNone/>
              <a:defRPr/>
            </a:pPr>
            <a:endParaRPr lang="ru-RU" sz="3200" b="1" dirty="0"/>
          </a:p>
          <a:p>
            <a:pPr eaLnBrk="1" hangingPunct="1">
              <a:lnSpc>
                <a:spcPct val="120000"/>
              </a:lnSpc>
              <a:buFont typeface="Wingdings" pitchFamily="2" charset="2"/>
              <a:buNone/>
              <a:defRPr/>
            </a:pPr>
            <a:r>
              <a:rPr lang="ru-RU" sz="3100" b="1" dirty="0"/>
              <a:t>Перша фаза </a:t>
            </a:r>
            <a:r>
              <a:rPr lang="ru-RU" sz="3100" b="1" dirty="0">
                <a:solidFill>
                  <a:srgbClr val="C00000"/>
                </a:solidFill>
              </a:rPr>
              <a:t>(</a:t>
            </a:r>
            <a:r>
              <a:rPr lang="ru-RU" sz="3100" b="1" dirty="0" err="1">
                <a:solidFill>
                  <a:srgbClr val="C00000"/>
                </a:solidFill>
              </a:rPr>
              <a:t>деламінація</a:t>
            </a:r>
            <a:r>
              <a:rPr lang="ru-RU" sz="3100" b="1" dirty="0">
                <a:solidFill>
                  <a:srgbClr val="C00000"/>
                </a:solidFill>
              </a:rPr>
              <a:t>) </a:t>
            </a:r>
            <a:r>
              <a:rPr lang="ru-RU" sz="3100" b="1" dirty="0" err="1"/>
              <a:t>відбувається</a:t>
            </a:r>
            <a:r>
              <a:rPr lang="ru-RU" sz="3100" b="1" dirty="0"/>
              <a:t> на 7-му добу </a:t>
            </a:r>
            <a:r>
              <a:rPr lang="ru-RU" sz="3100" dirty="0"/>
              <a:t>– </a:t>
            </a:r>
            <a:r>
              <a:rPr lang="ru-RU" sz="3100" dirty="0" err="1"/>
              <a:t>одночасно</a:t>
            </a:r>
            <a:r>
              <a:rPr lang="ru-RU" sz="3100" dirty="0"/>
              <a:t> з </a:t>
            </a:r>
            <a:r>
              <a:rPr lang="ru-RU" sz="3100" dirty="0" err="1"/>
              <a:t>імплантацією</a:t>
            </a:r>
            <a:r>
              <a:rPr lang="ru-RU" sz="3100" dirty="0"/>
              <a:t>. </a:t>
            </a:r>
            <a:r>
              <a:rPr lang="ru-RU" sz="3100" dirty="0" err="1"/>
              <a:t>Відокремлюється</a:t>
            </a:r>
            <a:r>
              <a:rPr lang="ru-RU" sz="3100" dirty="0"/>
              <a:t> </a:t>
            </a:r>
            <a:r>
              <a:rPr lang="ru-RU" sz="3100" dirty="0" err="1"/>
              <a:t>ембріональний</a:t>
            </a:r>
            <a:r>
              <a:rPr lang="ru-RU" sz="3100" dirty="0"/>
              <a:t> диск</a:t>
            </a:r>
          </a:p>
          <a:p>
            <a:pPr eaLnBrk="1" hangingPunct="1">
              <a:lnSpc>
                <a:spcPct val="80000"/>
              </a:lnSpc>
              <a:defRPr/>
            </a:pPr>
            <a:endParaRPr lang="ru-RU" sz="800" dirty="0"/>
          </a:p>
          <a:p>
            <a:pPr eaLnBrk="1" hangingPunct="1">
              <a:lnSpc>
                <a:spcPct val="80000"/>
              </a:lnSpc>
              <a:defRPr/>
            </a:pPr>
            <a:endParaRPr lang="ru-RU" sz="800" dirty="0"/>
          </a:p>
          <a:p>
            <a:pPr eaLnBrk="1" hangingPunct="1">
              <a:lnSpc>
                <a:spcPct val="80000"/>
              </a:lnSpc>
              <a:defRPr/>
            </a:pPr>
            <a:endParaRPr lang="ru-RU" sz="800" dirty="0"/>
          </a:p>
          <a:p>
            <a:pPr eaLnBrk="1" hangingPunct="1">
              <a:lnSpc>
                <a:spcPct val="80000"/>
              </a:lnSpc>
              <a:defRPr/>
            </a:pPr>
            <a:endParaRPr lang="ru-RU" sz="800" dirty="0"/>
          </a:p>
          <a:p>
            <a:pPr eaLnBrk="1" hangingPunct="1">
              <a:lnSpc>
                <a:spcPct val="80000"/>
              </a:lnSpc>
              <a:defRPr/>
            </a:pPr>
            <a:endParaRPr lang="ru-RU" sz="1300" dirty="0"/>
          </a:p>
          <a:p>
            <a:pPr eaLnBrk="1" hangingPunct="1">
              <a:lnSpc>
                <a:spcPct val="80000"/>
              </a:lnSpc>
              <a:defRPr/>
            </a:pPr>
            <a:endParaRPr lang="ru-RU" sz="1300" dirty="0"/>
          </a:p>
          <a:p>
            <a:pPr eaLnBrk="1" hangingPunct="1">
              <a:lnSpc>
                <a:spcPct val="80000"/>
              </a:lnSpc>
              <a:defRPr/>
            </a:pPr>
            <a:endParaRPr lang="ru-RU" sz="1300" dirty="0"/>
          </a:p>
          <a:p>
            <a:pPr eaLnBrk="1" hangingPunct="1">
              <a:lnSpc>
                <a:spcPct val="80000"/>
              </a:lnSpc>
              <a:buNone/>
              <a:defRPr/>
            </a:pPr>
            <a:endParaRPr lang="ru-RU" sz="2200" dirty="0"/>
          </a:p>
          <a:p>
            <a:pPr eaLnBrk="1" hangingPunct="1">
              <a:lnSpc>
                <a:spcPct val="80000"/>
              </a:lnSpc>
              <a:buNone/>
              <a:defRPr/>
            </a:pPr>
            <a:endParaRPr lang="ru-RU" sz="2200" dirty="0"/>
          </a:p>
          <a:p>
            <a:pPr eaLnBrk="1" hangingPunct="1">
              <a:lnSpc>
                <a:spcPct val="80000"/>
              </a:lnSpc>
              <a:buNone/>
              <a:defRPr/>
            </a:pPr>
            <a:endParaRPr lang="ru-RU" sz="2200" dirty="0"/>
          </a:p>
          <a:p>
            <a:pPr eaLnBrk="1" hangingPunct="1">
              <a:lnSpc>
                <a:spcPct val="80000"/>
              </a:lnSpc>
              <a:buNone/>
              <a:defRPr/>
            </a:pPr>
            <a:endParaRPr lang="ru-RU" sz="2200" dirty="0"/>
          </a:p>
          <a:p>
            <a:pPr eaLnBrk="1" hangingPunct="1">
              <a:lnSpc>
                <a:spcPct val="80000"/>
              </a:lnSpc>
              <a:buNone/>
              <a:defRPr/>
            </a:pPr>
            <a:endParaRPr lang="ru-RU" sz="2200" dirty="0"/>
          </a:p>
          <a:p>
            <a:pPr eaLnBrk="1" hangingPunct="1">
              <a:lnSpc>
                <a:spcPct val="80000"/>
              </a:lnSpc>
              <a:buNone/>
              <a:defRPr/>
            </a:pPr>
            <a:endParaRPr lang="ru-RU" sz="2200" dirty="0"/>
          </a:p>
          <a:p>
            <a:pPr eaLnBrk="1" hangingPunct="1">
              <a:lnSpc>
                <a:spcPct val="80000"/>
              </a:lnSpc>
              <a:buNone/>
              <a:defRPr/>
            </a:pPr>
            <a:endParaRPr lang="ru-RU" sz="3400" dirty="0"/>
          </a:p>
          <a:p>
            <a:pPr eaLnBrk="1" hangingPunct="1">
              <a:lnSpc>
                <a:spcPct val="80000"/>
              </a:lnSpc>
              <a:buNone/>
              <a:defRPr/>
            </a:pPr>
            <a:r>
              <a:rPr lang="ru-RU" sz="3800" b="1" dirty="0"/>
              <a:t>Шляхом </a:t>
            </a:r>
            <a:r>
              <a:rPr lang="ru-RU" sz="3800" b="1" dirty="0" err="1"/>
              <a:t>деламінації</a:t>
            </a:r>
            <a:r>
              <a:rPr lang="ru-RU" sz="3800" b="1" dirty="0"/>
              <a:t> </a:t>
            </a:r>
            <a:r>
              <a:rPr lang="ru-RU" sz="3800" b="1" dirty="0" err="1"/>
              <a:t>ембріональний</a:t>
            </a:r>
            <a:r>
              <a:rPr lang="ru-RU" sz="3800" b="1" dirty="0"/>
              <a:t> диск </a:t>
            </a:r>
            <a:r>
              <a:rPr lang="ru-RU" sz="3800" b="1" dirty="0" err="1"/>
              <a:t>розщеплюється</a:t>
            </a:r>
            <a:r>
              <a:rPr lang="ru-RU" sz="3800" b="1" dirty="0"/>
              <a:t> на    </a:t>
            </a:r>
          </a:p>
          <a:p>
            <a:pPr eaLnBrk="1" hangingPunct="1">
              <a:lnSpc>
                <a:spcPct val="80000"/>
              </a:lnSpc>
              <a:buNone/>
              <a:defRPr/>
            </a:pPr>
            <a:r>
              <a:rPr lang="ru-RU" sz="3800" b="1" dirty="0" err="1"/>
              <a:t>гіпобласт</a:t>
            </a:r>
            <a:r>
              <a:rPr lang="ru-RU" sz="3800" b="1" dirty="0"/>
              <a:t> і </a:t>
            </a:r>
            <a:r>
              <a:rPr lang="ru-RU" sz="3800" b="1" dirty="0" err="1"/>
              <a:t>епібласт</a:t>
            </a:r>
            <a:r>
              <a:rPr lang="ru-RU" sz="3800" b="1" dirty="0"/>
              <a:t>. </a:t>
            </a:r>
          </a:p>
          <a:p>
            <a:pPr eaLnBrk="1" hangingPunct="1">
              <a:lnSpc>
                <a:spcPct val="80000"/>
              </a:lnSpc>
              <a:buFont typeface="Wingdings" pitchFamily="2" charset="2"/>
              <a:buNone/>
              <a:defRPr/>
            </a:pPr>
            <a:endParaRPr lang="ru-RU" sz="2000" dirty="0"/>
          </a:p>
          <a:p>
            <a:pPr eaLnBrk="1" hangingPunct="1">
              <a:lnSpc>
                <a:spcPct val="80000"/>
              </a:lnSpc>
              <a:buFont typeface="Wingdings" pitchFamily="2" charset="2"/>
              <a:buNone/>
              <a:defRPr/>
            </a:pPr>
            <a:r>
              <a:rPr lang="ru-RU" sz="3400" b="1" dirty="0" err="1">
                <a:solidFill>
                  <a:srgbClr val="0070C0"/>
                </a:solidFill>
              </a:rPr>
              <a:t>Епібласт</a:t>
            </a:r>
            <a:r>
              <a:rPr lang="ru-RU" sz="3400" dirty="0"/>
              <a:t> – </a:t>
            </a:r>
            <a:r>
              <a:rPr lang="ru-RU" sz="3400" dirty="0" err="1"/>
              <a:t>первинна</a:t>
            </a:r>
            <a:r>
              <a:rPr lang="ru-RU" sz="3400" dirty="0"/>
              <a:t> </a:t>
            </a:r>
            <a:r>
              <a:rPr lang="ru-RU" sz="3400" dirty="0" err="1"/>
              <a:t>зародкова</a:t>
            </a:r>
            <a:r>
              <a:rPr lang="ru-RU" sz="3400" dirty="0"/>
              <a:t> </a:t>
            </a:r>
            <a:r>
              <a:rPr lang="ru-RU" sz="3400" dirty="0" err="1"/>
              <a:t>ектодерма</a:t>
            </a:r>
            <a:r>
              <a:rPr lang="ru-RU" sz="3400" dirty="0"/>
              <a:t> (дно </a:t>
            </a:r>
            <a:r>
              <a:rPr lang="ru-RU" sz="3400" dirty="0" err="1"/>
              <a:t>амніотичного</a:t>
            </a:r>
            <a:r>
              <a:rPr lang="ru-RU" sz="3400" dirty="0"/>
              <a:t> </a:t>
            </a:r>
            <a:r>
              <a:rPr lang="ru-RU" sz="3400" dirty="0" err="1"/>
              <a:t>міхурця</a:t>
            </a:r>
            <a:r>
              <a:rPr lang="ru-RU" sz="3400" dirty="0"/>
              <a:t>).</a:t>
            </a:r>
          </a:p>
          <a:p>
            <a:pPr eaLnBrk="1" hangingPunct="1">
              <a:lnSpc>
                <a:spcPct val="80000"/>
              </a:lnSpc>
              <a:buFont typeface="Wingdings" pitchFamily="2" charset="2"/>
              <a:buNone/>
              <a:defRPr/>
            </a:pPr>
            <a:r>
              <a:rPr lang="ru-RU" sz="3400" b="1" dirty="0" err="1">
                <a:solidFill>
                  <a:srgbClr val="0070C0"/>
                </a:solidFill>
              </a:rPr>
              <a:t>Гіпобласт</a:t>
            </a:r>
            <a:r>
              <a:rPr lang="ru-RU" sz="3400" dirty="0"/>
              <a:t> – </a:t>
            </a:r>
            <a:r>
              <a:rPr lang="ru-RU" sz="3400" dirty="0" err="1"/>
              <a:t>первинна</a:t>
            </a:r>
            <a:r>
              <a:rPr lang="ru-RU" sz="3400" dirty="0"/>
              <a:t> </a:t>
            </a:r>
            <a:r>
              <a:rPr lang="ru-RU" sz="3400" dirty="0" err="1"/>
              <a:t>зародкова</a:t>
            </a:r>
            <a:r>
              <a:rPr lang="ru-RU" sz="3400" dirty="0"/>
              <a:t> </a:t>
            </a:r>
            <a:r>
              <a:rPr lang="ru-RU" sz="3400" dirty="0" err="1"/>
              <a:t>ентодерма</a:t>
            </a:r>
            <a:r>
              <a:rPr lang="ru-RU" sz="3400" dirty="0"/>
              <a:t> (</a:t>
            </a:r>
            <a:r>
              <a:rPr lang="ru-RU" sz="3400" dirty="0" err="1"/>
              <a:t>покрівля</a:t>
            </a:r>
            <a:r>
              <a:rPr lang="ru-RU" sz="3400" dirty="0"/>
              <a:t> </a:t>
            </a:r>
            <a:r>
              <a:rPr lang="ru-RU" sz="3400" dirty="0" err="1"/>
              <a:t>жовточного</a:t>
            </a:r>
            <a:r>
              <a:rPr lang="ru-RU" sz="3400" dirty="0"/>
              <a:t> </a:t>
            </a:r>
            <a:r>
              <a:rPr lang="ru-RU" sz="3400" dirty="0" err="1"/>
              <a:t>мішка</a:t>
            </a:r>
            <a:r>
              <a:rPr lang="ru-RU" sz="3400" dirty="0"/>
              <a:t>).</a:t>
            </a:r>
          </a:p>
        </p:txBody>
      </p:sp>
      <p:pic>
        <p:nvPicPr>
          <p:cNvPr id="35844" name="Picture 4" descr="art-nf470598_fig1"/>
          <p:cNvPicPr>
            <a:picLocks noChangeAspect="1" noChangeArrowheads="1"/>
          </p:cNvPicPr>
          <p:nvPr/>
        </p:nvPicPr>
        <p:blipFill>
          <a:blip r:embed="rId3" cstate="print"/>
          <a:srcRect l="13757" t="6741" r="18878" b="54630"/>
          <a:stretch>
            <a:fillRect/>
          </a:stretch>
        </p:blipFill>
        <p:spPr bwMode="auto">
          <a:xfrm>
            <a:off x="2089440" y="2684469"/>
            <a:ext cx="3788640" cy="1777147"/>
          </a:xfrm>
          <a:prstGeom prst="rect">
            <a:avLst/>
          </a:prstGeom>
          <a:noFill/>
          <a:ln w="9525">
            <a:noFill/>
            <a:miter lim="800000"/>
            <a:headEnd/>
            <a:tailEnd/>
          </a:ln>
        </p:spPr>
      </p:pic>
      <p:sp>
        <p:nvSpPr>
          <p:cNvPr id="35845" name="Text Box 10"/>
          <p:cNvSpPr txBox="1">
            <a:spLocks noChangeArrowheads="1"/>
          </p:cNvSpPr>
          <p:nvPr/>
        </p:nvSpPr>
        <p:spPr bwMode="auto">
          <a:xfrm>
            <a:off x="641990" y="2591096"/>
            <a:ext cx="1566720" cy="360755"/>
          </a:xfrm>
          <a:prstGeom prst="rect">
            <a:avLst/>
          </a:prstGeom>
          <a:noFill/>
          <a:ln w="9525">
            <a:noFill/>
            <a:miter lim="800000"/>
            <a:headEnd/>
            <a:tailEnd/>
          </a:ln>
        </p:spPr>
        <p:txBody>
          <a:bodyPr lIns="82945" tIns="41473" rIns="82945" bIns="41473">
            <a:spAutoFit/>
          </a:bodyPr>
          <a:lstStyle/>
          <a:p>
            <a:pPr>
              <a:spcBef>
                <a:spcPct val="50000"/>
              </a:spcBef>
            </a:pPr>
            <a:r>
              <a:rPr lang="ru-RU">
                <a:solidFill>
                  <a:schemeClr val="tx1"/>
                </a:solidFill>
              </a:rPr>
              <a:t>Ембріобласт</a:t>
            </a:r>
          </a:p>
        </p:txBody>
      </p:sp>
      <p:sp>
        <p:nvSpPr>
          <p:cNvPr id="35846" name="Text Box 11"/>
          <p:cNvSpPr txBox="1">
            <a:spLocks noChangeArrowheads="1"/>
          </p:cNvSpPr>
          <p:nvPr/>
        </p:nvSpPr>
        <p:spPr bwMode="auto">
          <a:xfrm>
            <a:off x="587520" y="2875721"/>
            <a:ext cx="1437120" cy="776253"/>
          </a:xfrm>
          <a:prstGeom prst="rect">
            <a:avLst/>
          </a:prstGeom>
          <a:noFill/>
          <a:ln w="9525">
            <a:noFill/>
            <a:miter lim="800000"/>
            <a:headEnd/>
            <a:tailEnd/>
          </a:ln>
        </p:spPr>
        <p:txBody>
          <a:bodyPr wrap="square" lIns="82945" tIns="41473" rIns="82945" bIns="41473">
            <a:spAutoFit/>
          </a:bodyPr>
          <a:lstStyle/>
          <a:p>
            <a:pPr>
              <a:spcBef>
                <a:spcPct val="50000"/>
              </a:spcBef>
            </a:pPr>
            <a:endParaRPr lang="ru-RU">
              <a:solidFill>
                <a:schemeClr val="tx1"/>
              </a:solidFill>
            </a:endParaRPr>
          </a:p>
          <a:p>
            <a:pPr>
              <a:spcBef>
                <a:spcPct val="50000"/>
              </a:spcBef>
            </a:pPr>
            <a:r>
              <a:rPr lang="ru-RU">
                <a:solidFill>
                  <a:schemeClr val="tx1"/>
                </a:solidFill>
              </a:rPr>
              <a:t>Бластоцель</a:t>
            </a:r>
          </a:p>
        </p:txBody>
      </p:sp>
      <p:sp>
        <p:nvSpPr>
          <p:cNvPr id="35847" name="Text Box 12"/>
          <p:cNvSpPr txBox="1">
            <a:spLocks noChangeArrowheads="1"/>
          </p:cNvSpPr>
          <p:nvPr/>
        </p:nvSpPr>
        <p:spPr bwMode="auto">
          <a:xfrm>
            <a:off x="2547361" y="2187590"/>
            <a:ext cx="1045440" cy="360755"/>
          </a:xfrm>
          <a:prstGeom prst="rect">
            <a:avLst/>
          </a:prstGeom>
          <a:noFill/>
          <a:ln w="9525">
            <a:noFill/>
            <a:miter lim="800000"/>
            <a:headEnd/>
            <a:tailEnd/>
          </a:ln>
        </p:spPr>
        <p:txBody>
          <a:bodyPr lIns="82945" tIns="41473" rIns="82945" bIns="41473">
            <a:spAutoFit/>
          </a:bodyPr>
          <a:lstStyle/>
          <a:p>
            <a:pPr>
              <a:spcBef>
                <a:spcPct val="50000"/>
              </a:spcBef>
            </a:pPr>
            <a:endParaRPr lang="ru-RU"/>
          </a:p>
        </p:txBody>
      </p:sp>
      <p:sp>
        <p:nvSpPr>
          <p:cNvPr id="35848" name="Text Box 13"/>
          <p:cNvSpPr txBox="1">
            <a:spLocks noChangeArrowheads="1"/>
          </p:cNvSpPr>
          <p:nvPr/>
        </p:nvSpPr>
        <p:spPr bwMode="auto">
          <a:xfrm>
            <a:off x="3199680" y="2318644"/>
            <a:ext cx="1632960" cy="360755"/>
          </a:xfrm>
          <a:prstGeom prst="rect">
            <a:avLst/>
          </a:prstGeom>
          <a:noFill/>
          <a:ln w="9525">
            <a:noFill/>
            <a:miter lim="800000"/>
            <a:headEnd/>
            <a:tailEnd/>
          </a:ln>
        </p:spPr>
        <p:txBody>
          <a:bodyPr lIns="82945" tIns="41473" rIns="82945" bIns="41473">
            <a:spAutoFit/>
          </a:bodyPr>
          <a:lstStyle/>
          <a:p>
            <a:pPr>
              <a:spcBef>
                <a:spcPct val="50000"/>
              </a:spcBef>
            </a:pPr>
            <a:r>
              <a:rPr lang="ru-RU">
                <a:solidFill>
                  <a:schemeClr val="tx1"/>
                </a:solidFill>
              </a:rPr>
              <a:t>Трофобласт</a:t>
            </a:r>
          </a:p>
        </p:txBody>
      </p:sp>
      <p:sp>
        <p:nvSpPr>
          <p:cNvPr id="35849" name="Text Box 16"/>
          <p:cNvSpPr txBox="1">
            <a:spLocks noChangeArrowheads="1"/>
          </p:cNvSpPr>
          <p:nvPr/>
        </p:nvSpPr>
        <p:spPr bwMode="auto">
          <a:xfrm>
            <a:off x="5878080" y="2514504"/>
            <a:ext cx="2939040" cy="360755"/>
          </a:xfrm>
          <a:prstGeom prst="rect">
            <a:avLst/>
          </a:prstGeom>
          <a:noFill/>
          <a:ln w="9525">
            <a:noFill/>
            <a:miter lim="800000"/>
            <a:headEnd/>
            <a:tailEnd/>
          </a:ln>
        </p:spPr>
        <p:txBody>
          <a:bodyPr lIns="82945" tIns="41473" rIns="82945" bIns="41473">
            <a:spAutoFit/>
          </a:bodyPr>
          <a:lstStyle/>
          <a:p>
            <a:pPr>
              <a:spcBef>
                <a:spcPct val="50000"/>
              </a:spcBef>
            </a:pPr>
            <a:r>
              <a:rPr lang="ru-RU">
                <a:solidFill>
                  <a:schemeClr val="tx1"/>
                </a:solidFill>
              </a:rPr>
              <a:t>Амніотична рідина</a:t>
            </a:r>
          </a:p>
        </p:txBody>
      </p:sp>
      <p:sp>
        <p:nvSpPr>
          <p:cNvPr id="35850" name="Text Box 17"/>
          <p:cNvSpPr txBox="1">
            <a:spLocks noChangeArrowheads="1"/>
          </p:cNvSpPr>
          <p:nvPr/>
        </p:nvSpPr>
        <p:spPr bwMode="auto">
          <a:xfrm>
            <a:off x="5915746" y="2985319"/>
            <a:ext cx="2089440" cy="360755"/>
          </a:xfrm>
          <a:prstGeom prst="rect">
            <a:avLst/>
          </a:prstGeom>
          <a:noFill/>
          <a:ln w="9525">
            <a:noFill/>
            <a:miter lim="800000"/>
            <a:headEnd/>
            <a:tailEnd/>
          </a:ln>
        </p:spPr>
        <p:txBody>
          <a:bodyPr lIns="82945" tIns="41473" rIns="82945" bIns="41473">
            <a:spAutoFit/>
          </a:bodyPr>
          <a:lstStyle/>
          <a:p>
            <a:pPr>
              <a:spcBef>
                <a:spcPct val="50000"/>
              </a:spcBef>
            </a:pPr>
            <a:r>
              <a:rPr lang="ru-RU">
                <a:solidFill>
                  <a:schemeClr val="tx1"/>
                </a:solidFill>
              </a:rPr>
              <a:t>Епібласт</a:t>
            </a:r>
          </a:p>
        </p:txBody>
      </p:sp>
      <p:sp>
        <p:nvSpPr>
          <p:cNvPr id="35851" name="Text Box 18"/>
          <p:cNvSpPr txBox="1">
            <a:spLocks noChangeArrowheads="1"/>
          </p:cNvSpPr>
          <p:nvPr/>
        </p:nvSpPr>
        <p:spPr bwMode="auto">
          <a:xfrm>
            <a:off x="5947219" y="3350941"/>
            <a:ext cx="1370880" cy="360755"/>
          </a:xfrm>
          <a:prstGeom prst="rect">
            <a:avLst/>
          </a:prstGeom>
          <a:noFill/>
          <a:ln w="9525">
            <a:noFill/>
            <a:miter lim="800000"/>
            <a:headEnd/>
            <a:tailEnd/>
          </a:ln>
        </p:spPr>
        <p:txBody>
          <a:bodyPr lIns="82945" tIns="41473" rIns="82945" bIns="41473">
            <a:spAutoFit/>
          </a:bodyPr>
          <a:lstStyle/>
          <a:p>
            <a:pPr>
              <a:spcBef>
                <a:spcPct val="50000"/>
              </a:spcBef>
            </a:pPr>
            <a:r>
              <a:rPr lang="ru-RU">
                <a:solidFill>
                  <a:schemeClr val="tx1"/>
                </a:solidFill>
              </a:rPr>
              <a:t>Гіпобласт</a:t>
            </a:r>
          </a:p>
        </p:txBody>
      </p:sp>
      <p:sp>
        <p:nvSpPr>
          <p:cNvPr id="35852" name="Text Box 20"/>
          <p:cNvSpPr txBox="1">
            <a:spLocks noChangeArrowheads="1"/>
          </p:cNvSpPr>
          <p:nvPr/>
        </p:nvSpPr>
        <p:spPr bwMode="auto">
          <a:xfrm>
            <a:off x="5878081" y="3886968"/>
            <a:ext cx="2285280" cy="360755"/>
          </a:xfrm>
          <a:prstGeom prst="rect">
            <a:avLst/>
          </a:prstGeom>
          <a:noFill/>
          <a:ln w="9525">
            <a:noFill/>
            <a:miter lim="800000"/>
            <a:headEnd/>
            <a:tailEnd/>
          </a:ln>
        </p:spPr>
        <p:txBody>
          <a:bodyPr lIns="82945" tIns="41473" rIns="82945" bIns="41473">
            <a:spAutoFit/>
          </a:bodyPr>
          <a:lstStyle/>
          <a:p>
            <a:pPr>
              <a:spcBef>
                <a:spcPct val="50000"/>
              </a:spcBef>
            </a:pPr>
            <a:r>
              <a:rPr lang="ru-RU">
                <a:solidFill>
                  <a:schemeClr val="tx1"/>
                </a:solidFill>
              </a:rPr>
              <a:t>Жовтковий мішок</a:t>
            </a:r>
          </a:p>
        </p:txBody>
      </p:sp>
      <p:sp>
        <p:nvSpPr>
          <p:cNvPr id="35853" name="AutoShape 21"/>
          <p:cNvSpPr>
            <a:spLocks/>
          </p:cNvSpPr>
          <p:nvPr/>
        </p:nvSpPr>
        <p:spPr bwMode="auto">
          <a:xfrm>
            <a:off x="7005061" y="3037279"/>
            <a:ext cx="131040" cy="587582"/>
          </a:xfrm>
          <a:prstGeom prst="rightBrace">
            <a:avLst>
              <a:gd name="adj1" fmla="val 37363"/>
              <a:gd name="adj2" fmla="val 50000"/>
            </a:avLst>
          </a:prstGeom>
          <a:noFill/>
          <a:ln w="9525">
            <a:solidFill>
              <a:schemeClr val="tx1"/>
            </a:solidFill>
            <a:round/>
            <a:headEnd/>
            <a:tailEnd/>
          </a:ln>
        </p:spPr>
        <p:txBody>
          <a:bodyPr wrap="none" lIns="82945" tIns="41473" rIns="82945" bIns="41473" anchor="ctr"/>
          <a:lstStyle/>
          <a:p>
            <a:endParaRPr lang="uk-UA"/>
          </a:p>
        </p:txBody>
      </p:sp>
      <p:sp>
        <p:nvSpPr>
          <p:cNvPr id="35854" name="Text Box 22"/>
          <p:cNvSpPr txBox="1">
            <a:spLocks noChangeArrowheads="1"/>
          </p:cNvSpPr>
          <p:nvPr/>
        </p:nvSpPr>
        <p:spPr bwMode="auto">
          <a:xfrm>
            <a:off x="7072313" y="3028951"/>
            <a:ext cx="2071687" cy="639452"/>
          </a:xfrm>
          <a:prstGeom prst="rect">
            <a:avLst/>
          </a:prstGeom>
          <a:noFill/>
          <a:ln w="9525">
            <a:noFill/>
            <a:miter lim="800000"/>
            <a:headEnd/>
            <a:tailEnd/>
          </a:ln>
        </p:spPr>
        <p:txBody>
          <a:bodyPr wrap="square" lIns="82945" tIns="41473" rIns="82945" bIns="41473">
            <a:spAutoFit/>
          </a:bodyPr>
          <a:lstStyle/>
          <a:p>
            <a:pPr>
              <a:spcBef>
                <a:spcPct val="50000"/>
              </a:spcBef>
            </a:pPr>
            <a:r>
              <a:rPr lang="ru-RU" b="1">
                <a:solidFill>
                  <a:schemeClr val="tx1"/>
                </a:solidFill>
              </a:rPr>
              <a:t>Ембріональний диск</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2" name="Rectangle 16"/>
          <p:cNvSpPr>
            <a:spLocks noGrp="1" noChangeArrowheads="1"/>
          </p:cNvSpPr>
          <p:nvPr>
            <p:ph type="title"/>
          </p:nvPr>
        </p:nvSpPr>
        <p:spPr>
          <a:xfrm>
            <a:off x="457921" y="423405"/>
            <a:ext cx="8229600" cy="718636"/>
          </a:xfrm>
        </p:spPr>
        <p:txBody>
          <a:bodyPr>
            <a:normAutofit fontScale="90000"/>
          </a:bodyPr>
          <a:lstStyle/>
          <a:p>
            <a:pPr algn="l" eaLnBrk="1" hangingPunct="1">
              <a:defRPr/>
            </a:pPr>
            <a:r>
              <a:rPr lang="ru-RU" sz="2200" b="1">
                <a:solidFill>
                  <a:schemeClr val="tx1"/>
                </a:solidFill>
                <a:latin typeface="Verdana" pitchFamily="34" charset="0"/>
              </a:rPr>
              <a:t>Друга фаза </a:t>
            </a:r>
            <a:r>
              <a:rPr lang="ru-RU" sz="2200" b="1">
                <a:solidFill>
                  <a:srgbClr val="C00000"/>
                </a:solidFill>
                <a:latin typeface="Verdana" pitchFamily="34" charset="0"/>
              </a:rPr>
              <a:t>(іміграція)</a:t>
            </a:r>
            <a:r>
              <a:rPr lang="ru-RU" sz="2200">
                <a:solidFill>
                  <a:srgbClr val="C00000"/>
                </a:solidFill>
                <a:latin typeface="Verdana" pitchFamily="34" charset="0"/>
              </a:rPr>
              <a:t> </a:t>
            </a:r>
            <a:r>
              <a:rPr lang="ru-RU" sz="2200">
                <a:solidFill>
                  <a:schemeClr val="tx1"/>
                </a:solidFill>
                <a:latin typeface="Verdana" pitchFamily="34" charset="0"/>
              </a:rPr>
              <a:t>відбувається з 14-ї до 17-ї доби.</a:t>
            </a:r>
            <a:br>
              <a:rPr lang="ru-RU" sz="2200">
                <a:solidFill>
                  <a:schemeClr val="tx1"/>
                </a:solidFill>
                <a:latin typeface="Verdana" pitchFamily="34" charset="0"/>
              </a:rPr>
            </a:br>
            <a:endParaRPr lang="ru-RU" sz="2200">
              <a:solidFill>
                <a:schemeClr val="tx1"/>
              </a:solidFill>
              <a:latin typeface="Verdana" pitchFamily="34" charset="0"/>
            </a:endParaRPr>
          </a:p>
        </p:txBody>
      </p:sp>
      <p:sp>
        <p:nvSpPr>
          <p:cNvPr id="60419" name="Rectangle 3"/>
          <p:cNvSpPr>
            <a:spLocks noGrp="1" noChangeArrowheads="1"/>
          </p:cNvSpPr>
          <p:nvPr>
            <p:ph type="body" sz="half" idx="1"/>
          </p:nvPr>
        </p:nvSpPr>
        <p:spPr>
          <a:xfrm>
            <a:off x="457920" y="1404148"/>
            <a:ext cx="4044960" cy="4726576"/>
          </a:xfrm>
        </p:spPr>
        <p:txBody>
          <a:bodyPr/>
          <a:lstStyle/>
          <a:p>
            <a:pPr eaLnBrk="1" hangingPunct="1">
              <a:lnSpc>
                <a:spcPct val="80000"/>
              </a:lnSpc>
              <a:defRPr/>
            </a:pPr>
            <a:r>
              <a:rPr lang="ru-RU" sz="2200"/>
              <a:t>В епібласті утворюється первинна полоска та первинний вузлик</a:t>
            </a:r>
          </a:p>
          <a:p>
            <a:pPr eaLnBrk="1" hangingPunct="1">
              <a:lnSpc>
                <a:spcPct val="80000"/>
              </a:lnSpc>
              <a:defRPr/>
            </a:pPr>
            <a:r>
              <a:rPr lang="ru-RU" sz="2200"/>
              <a:t>Клітини первинної полоски мігрують між двома зародковими листками, утворюючи </a:t>
            </a:r>
            <a:r>
              <a:rPr lang="ru-RU" sz="2200">
                <a:solidFill>
                  <a:srgbClr val="C00000"/>
                </a:solidFill>
              </a:rPr>
              <a:t>мезодерму</a:t>
            </a:r>
          </a:p>
          <a:p>
            <a:pPr eaLnBrk="1" hangingPunct="1">
              <a:lnSpc>
                <a:spcPct val="80000"/>
              </a:lnSpc>
              <a:defRPr/>
            </a:pPr>
            <a:r>
              <a:rPr lang="ru-RU" sz="2200"/>
              <a:t>Частина мігруючих клітин відтісняє клітини гіпобласта і утворює </a:t>
            </a:r>
            <a:r>
              <a:rPr lang="ru-RU" sz="2200">
                <a:solidFill>
                  <a:srgbClr val="C00000"/>
                </a:solidFill>
              </a:rPr>
              <a:t>ентодерму</a:t>
            </a:r>
          </a:p>
          <a:p>
            <a:pPr eaLnBrk="1" hangingPunct="1">
              <a:lnSpc>
                <a:spcPct val="80000"/>
              </a:lnSpc>
              <a:defRPr/>
            </a:pPr>
            <a:r>
              <a:rPr lang="ru-RU" sz="2200"/>
              <a:t>Клітини епібласта, які залишилися, утворюють </a:t>
            </a:r>
            <a:r>
              <a:rPr lang="ru-RU" sz="2200">
                <a:solidFill>
                  <a:srgbClr val="C00000"/>
                </a:solidFill>
              </a:rPr>
              <a:t>ектодерму</a:t>
            </a:r>
          </a:p>
          <a:p>
            <a:pPr eaLnBrk="1" hangingPunct="1">
              <a:lnSpc>
                <a:spcPct val="80000"/>
              </a:lnSpc>
              <a:buFont typeface="Wingdings" pitchFamily="2" charset="2"/>
              <a:buNone/>
              <a:defRPr/>
            </a:pPr>
            <a:endParaRPr lang="ru-RU" sz="2200">
              <a:solidFill>
                <a:srgbClr val="FFFF00"/>
              </a:solidFill>
            </a:endParaRPr>
          </a:p>
          <a:p>
            <a:pPr eaLnBrk="1" hangingPunct="1">
              <a:lnSpc>
                <a:spcPct val="80000"/>
              </a:lnSpc>
              <a:defRPr/>
            </a:pPr>
            <a:endParaRPr lang="ru-RU" sz="1800">
              <a:solidFill>
                <a:srgbClr val="FFFF00"/>
              </a:solidFill>
            </a:endParaRPr>
          </a:p>
          <a:p>
            <a:pPr eaLnBrk="1" hangingPunct="1">
              <a:lnSpc>
                <a:spcPct val="80000"/>
              </a:lnSpc>
              <a:defRPr/>
            </a:pPr>
            <a:endParaRPr lang="ru-RU" sz="1800"/>
          </a:p>
          <a:p>
            <a:pPr eaLnBrk="1" hangingPunct="1">
              <a:lnSpc>
                <a:spcPct val="80000"/>
              </a:lnSpc>
              <a:defRPr/>
            </a:pPr>
            <a:endParaRPr lang="ru-RU" sz="1800"/>
          </a:p>
          <a:p>
            <a:pPr eaLnBrk="1" hangingPunct="1">
              <a:lnSpc>
                <a:spcPct val="80000"/>
              </a:lnSpc>
              <a:defRPr/>
            </a:pPr>
            <a:endParaRPr lang="ru-RU" sz="1800"/>
          </a:p>
        </p:txBody>
      </p:sp>
      <p:pic>
        <p:nvPicPr>
          <p:cNvPr id="36869" name="Picture 19" descr="art-nf470598_fig2"/>
          <p:cNvPicPr>
            <a:picLocks noGrp="1" noChangeAspect="1" noChangeArrowheads="1"/>
          </p:cNvPicPr>
          <p:nvPr>
            <p:ph sz="half" idx="2"/>
          </p:nvPr>
        </p:nvPicPr>
        <p:blipFill>
          <a:blip r:embed="rId3" cstate="print"/>
          <a:srcRect t="4269" b="4625"/>
          <a:stretch>
            <a:fillRect/>
          </a:stretch>
        </p:blipFill>
        <p:spPr>
          <a:xfrm>
            <a:off x="5094720" y="881373"/>
            <a:ext cx="3839040" cy="4311813"/>
          </a:xfrm>
          <a:noFill/>
        </p:spPr>
      </p:pic>
      <p:sp>
        <p:nvSpPr>
          <p:cNvPr id="60431" name="Rectangle 15"/>
          <p:cNvSpPr>
            <a:spLocks noChangeArrowheads="1"/>
          </p:cNvSpPr>
          <p:nvPr/>
        </p:nvSpPr>
        <p:spPr bwMode="auto">
          <a:xfrm>
            <a:off x="3592800" y="5779327"/>
            <a:ext cx="4561920" cy="868586"/>
          </a:xfrm>
          <a:prstGeom prst="rect">
            <a:avLst/>
          </a:prstGeom>
          <a:noFill/>
          <a:ln w="9525">
            <a:noFill/>
            <a:miter lim="800000"/>
            <a:headEnd/>
            <a:tailEnd/>
          </a:ln>
          <a:effectLst/>
        </p:spPr>
        <p:txBody>
          <a:bodyPr lIns="82945" tIns="41473" rIns="82945" bIns="41473">
            <a:spAutoFit/>
          </a:bodyPr>
          <a:lstStyle/>
          <a:p>
            <a:pPr>
              <a:lnSpc>
                <a:spcPct val="100000"/>
              </a:lnSpc>
              <a:spcBef>
                <a:spcPct val="50000"/>
              </a:spcBef>
              <a:buClr>
                <a:schemeClr val="hlink"/>
              </a:buClr>
              <a:buSzPct val="60000"/>
              <a:defRPr/>
            </a:pPr>
            <a:endParaRPr lang="ru-RU">
              <a:solidFill>
                <a:schemeClr val="tx1"/>
              </a:solidFill>
              <a:effectLst>
                <a:outerShdw blurRad="38100" dist="38100" dir="2700000" algn="tl">
                  <a:srgbClr val="000000"/>
                </a:outerShdw>
              </a:effectLst>
              <a:latin typeface="Arial" charset="0"/>
              <a:ea typeface="Lucida Sans Unicode" pitchFamily="34" charset="0"/>
            </a:endParaRPr>
          </a:p>
          <a:p>
            <a:pPr>
              <a:lnSpc>
                <a:spcPct val="100000"/>
              </a:lnSpc>
              <a:spcBef>
                <a:spcPct val="50000"/>
              </a:spcBef>
              <a:buClr>
                <a:schemeClr val="hlink"/>
              </a:buClr>
              <a:buSzPct val="60000"/>
              <a:defRPr/>
            </a:pPr>
            <a:endParaRPr lang="ru-RU" sz="2200">
              <a:solidFill>
                <a:schemeClr val="tx1"/>
              </a:solidFill>
              <a:effectLst>
                <a:outerShdw blurRad="38100" dist="38100" dir="2700000" algn="tl">
                  <a:srgbClr val="000000"/>
                </a:outerShdw>
              </a:effectLst>
              <a:latin typeface="Verdana" pitchFamily="34" charset="0"/>
              <a:ea typeface="Lucida Sans Unicode" pitchFamily="34" charset="0"/>
            </a:endParaRPr>
          </a:p>
        </p:txBody>
      </p:sp>
      <p:pic>
        <p:nvPicPr>
          <p:cNvPr id="36870" name="Picture 13"/>
          <p:cNvPicPr>
            <a:picLocks noChangeAspect="1" noChangeArrowheads="1"/>
          </p:cNvPicPr>
          <p:nvPr/>
        </p:nvPicPr>
        <p:blipFill>
          <a:blip r:embed="rId4" cstate="print"/>
          <a:srcRect/>
          <a:stretch>
            <a:fillRect/>
          </a:stretch>
        </p:blipFill>
        <p:spPr bwMode="auto">
          <a:xfrm>
            <a:off x="5290560" y="5389046"/>
            <a:ext cx="3461760" cy="1244291"/>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56480" y="0"/>
            <a:ext cx="8229600" cy="1139160"/>
          </a:xfrm>
        </p:spPr>
        <p:txBody>
          <a:bodyPr/>
          <a:lstStyle/>
          <a:p>
            <a:pPr eaLnBrk="1" hangingPunct="1">
              <a:defRPr/>
            </a:pPr>
            <a:r>
              <a:rPr lang="uk-UA" sz="2500" b="1">
                <a:solidFill>
                  <a:schemeClr val="tx1"/>
                </a:solidFill>
                <a:latin typeface="Verdana" pitchFamily="32" charset="0"/>
              </a:rPr>
              <a:t>Іміграція клітин </a:t>
            </a:r>
            <a:endParaRPr lang="ru-RU" sz="2500">
              <a:solidFill>
                <a:schemeClr val="tx1"/>
              </a:solidFill>
              <a:latin typeface="Verdana" pitchFamily="32" charset="0"/>
            </a:endParaRPr>
          </a:p>
        </p:txBody>
      </p:sp>
      <p:pic>
        <p:nvPicPr>
          <p:cNvPr id="37891" name="Picture 3"/>
          <p:cNvPicPr>
            <a:picLocks noGrp="1" noChangeAspect="1" noChangeArrowheads="1"/>
          </p:cNvPicPr>
          <p:nvPr>
            <p:ph sz="half" idx="1"/>
          </p:nvPr>
        </p:nvPicPr>
        <p:blipFill>
          <a:blip r:embed="rId2" cstate="print"/>
          <a:srcRect/>
          <a:stretch>
            <a:fillRect/>
          </a:stretch>
        </p:blipFill>
        <p:spPr>
          <a:xfrm>
            <a:off x="1437121" y="946180"/>
            <a:ext cx="6219360" cy="5119737"/>
          </a:xfr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2" name="Rectangle 16"/>
          <p:cNvSpPr>
            <a:spLocks noGrp="1" noChangeArrowheads="1"/>
          </p:cNvSpPr>
          <p:nvPr>
            <p:ph type="title"/>
          </p:nvPr>
        </p:nvSpPr>
        <p:spPr/>
        <p:txBody>
          <a:bodyPr/>
          <a:lstStyle/>
          <a:p>
            <a:pPr algn="l" eaLnBrk="1" hangingPunct="1">
              <a:defRPr/>
            </a:pPr>
            <a:endParaRPr lang="ru-RU" sz="2500">
              <a:solidFill>
                <a:schemeClr val="tx1"/>
              </a:solidFill>
              <a:latin typeface="Verdana" pitchFamily="32" charset="0"/>
            </a:endParaRPr>
          </a:p>
        </p:txBody>
      </p:sp>
      <p:pic>
        <p:nvPicPr>
          <p:cNvPr id="38917" name="Picture 23"/>
          <p:cNvPicPr>
            <a:picLocks noGrp="1" noChangeAspect="1" noChangeArrowheads="1"/>
          </p:cNvPicPr>
          <p:nvPr>
            <p:ph sz="quarter" idx="2"/>
          </p:nvPr>
        </p:nvPicPr>
        <p:blipFill>
          <a:blip r:embed="rId3" cstate="print"/>
          <a:srcRect/>
          <a:stretch>
            <a:fillRect/>
          </a:stretch>
        </p:blipFill>
        <p:spPr>
          <a:xfrm>
            <a:off x="260641" y="1600009"/>
            <a:ext cx="4114080" cy="4046825"/>
          </a:xfrm>
          <a:noFill/>
        </p:spPr>
      </p:pic>
      <p:pic>
        <p:nvPicPr>
          <p:cNvPr id="38916" name="Picture 20" descr="CSt7aL"/>
          <p:cNvPicPr>
            <a:picLocks noGrp="1" noChangeAspect="1" noChangeArrowheads="1"/>
          </p:cNvPicPr>
          <p:nvPr>
            <p:ph sz="quarter" idx="3"/>
          </p:nvPr>
        </p:nvPicPr>
        <p:blipFill>
          <a:blip r:embed="rId4" cstate="print"/>
          <a:srcRect/>
          <a:stretch>
            <a:fillRect/>
          </a:stretch>
        </p:blipFill>
        <p:spPr>
          <a:xfrm>
            <a:off x="4701601" y="2187590"/>
            <a:ext cx="4442400" cy="3224498"/>
          </a:xfrm>
          <a:noFill/>
        </p:spPr>
      </p:pic>
      <p:sp>
        <p:nvSpPr>
          <p:cNvPr id="60431" name="Rectangle 15"/>
          <p:cNvSpPr>
            <a:spLocks noChangeArrowheads="1"/>
          </p:cNvSpPr>
          <p:nvPr/>
        </p:nvSpPr>
        <p:spPr bwMode="auto">
          <a:xfrm>
            <a:off x="3592800" y="5779327"/>
            <a:ext cx="4561920" cy="868586"/>
          </a:xfrm>
          <a:prstGeom prst="rect">
            <a:avLst/>
          </a:prstGeom>
          <a:noFill/>
          <a:ln w="9525">
            <a:noFill/>
            <a:miter lim="800000"/>
            <a:headEnd/>
            <a:tailEnd/>
          </a:ln>
          <a:effectLst/>
        </p:spPr>
        <p:txBody>
          <a:bodyPr lIns="82945" tIns="41473" rIns="82945" bIns="41473">
            <a:spAutoFit/>
          </a:bodyPr>
          <a:lstStyle/>
          <a:p>
            <a:pPr>
              <a:spcBef>
                <a:spcPct val="50000"/>
              </a:spcBef>
              <a:buClr>
                <a:schemeClr val="hlink"/>
              </a:buClr>
              <a:buSzPct val="60000"/>
              <a:buFont typeface="Wingdings" charset="2"/>
              <a:buNone/>
              <a:defRPr/>
            </a:pPr>
            <a:endParaRPr lang="ru-RU">
              <a:solidFill>
                <a:schemeClr val="tx1"/>
              </a:solidFill>
              <a:effectLst>
                <a:outerShdw blurRad="38100" dist="38100" dir="2700000" algn="tl">
                  <a:srgbClr val="000000"/>
                </a:outerShdw>
              </a:effectLst>
              <a:latin typeface="Arial" charset="0"/>
              <a:ea typeface="Lucida Sans Unicode" pitchFamily="34" charset="0"/>
            </a:endParaRPr>
          </a:p>
          <a:p>
            <a:pPr>
              <a:spcBef>
                <a:spcPct val="50000"/>
              </a:spcBef>
              <a:buClr>
                <a:schemeClr val="hlink"/>
              </a:buClr>
              <a:buSzPct val="60000"/>
              <a:buFont typeface="Wingdings" charset="2"/>
              <a:buNone/>
              <a:defRPr/>
            </a:pPr>
            <a:endParaRPr lang="ru-RU" sz="2200">
              <a:solidFill>
                <a:schemeClr val="tx1"/>
              </a:solidFill>
              <a:effectLst>
                <a:outerShdw blurRad="38100" dist="38100" dir="2700000" algn="tl">
                  <a:srgbClr val="000000"/>
                </a:outerShdw>
              </a:effectLst>
              <a:latin typeface="Verdana" pitchFamily="32" charset="0"/>
              <a:ea typeface="Lucida Sans Unicode"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normAutofit fontScale="90000"/>
          </a:bodyPr>
          <a:lstStyle/>
          <a:p>
            <a:pPr eaLnBrk="1" hangingPunct="1">
              <a:defRPr/>
            </a:pPr>
            <a:r>
              <a:rPr lang="uk-UA" sz="4100"/>
              <a:t>Імплантований е</a:t>
            </a:r>
            <a:r>
              <a:rPr lang="ru-RU" sz="4100"/>
              <a:t>мбріон (завершення 2 тижня)</a:t>
            </a:r>
            <a:br>
              <a:rPr lang="ru-RU" sz="4100"/>
            </a:br>
            <a:endParaRPr lang="ru-RU" sz="4100"/>
          </a:p>
        </p:txBody>
      </p:sp>
      <p:pic>
        <p:nvPicPr>
          <p:cNvPr id="39939" name="Picture 3"/>
          <p:cNvPicPr>
            <a:picLocks noGrp="1" noChangeAspect="1" noChangeArrowheads="1"/>
          </p:cNvPicPr>
          <p:nvPr>
            <p:ph idx="1"/>
          </p:nvPr>
        </p:nvPicPr>
        <p:blipFill>
          <a:blip r:embed="rId2" cstate="print"/>
          <a:stretch>
            <a:fillRect/>
          </a:stretch>
        </p:blipFill>
        <p:spPr>
          <a:xfrm>
            <a:off x="1431235" y="1441174"/>
            <a:ext cx="6745356" cy="4525963"/>
          </a:xfr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921" y="277950"/>
            <a:ext cx="8229600" cy="734477"/>
          </a:xfrm>
        </p:spPr>
        <p:txBody>
          <a:bodyPr/>
          <a:lstStyle/>
          <a:p>
            <a:pPr eaLnBrk="1" hangingPunct="1">
              <a:defRPr/>
            </a:pPr>
            <a:r>
              <a:rPr lang="ru-RU" sz="4100" b="1"/>
              <a:t>Гістогенез і органогенез</a:t>
            </a:r>
          </a:p>
        </p:txBody>
      </p:sp>
      <p:sp>
        <p:nvSpPr>
          <p:cNvPr id="83971" name="Rectangle 3"/>
          <p:cNvSpPr>
            <a:spLocks noGrp="1" noChangeArrowheads="1"/>
          </p:cNvSpPr>
          <p:nvPr>
            <p:ph type="body" sz="half" idx="1"/>
          </p:nvPr>
        </p:nvSpPr>
        <p:spPr>
          <a:xfrm>
            <a:off x="652320" y="1012427"/>
            <a:ext cx="8098560" cy="1110356"/>
          </a:xfrm>
        </p:spPr>
        <p:txBody>
          <a:bodyPr/>
          <a:lstStyle/>
          <a:p>
            <a:pPr algn="ctr" eaLnBrk="1" hangingPunct="1">
              <a:buFont typeface="Wingdings" pitchFamily="2" charset="2"/>
              <a:buNone/>
              <a:defRPr/>
            </a:pPr>
            <a:r>
              <a:rPr lang="ru-RU" sz="2800"/>
              <a:t>Утворення органів і тканин із трьох зародкових листків:</a:t>
            </a:r>
          </a:p>
        </p:txBody>
      </p:sp>
      <p:graphicFrame>
        <p:nvGraphicFramePr>
          <p:cNvPr id="84000" name="Group 32"/>
          <p:cNvGraphicFramePr>
            <a:graphicFrameLocks noGrp="1"/>
          </p:cNvGraphicFramePr>
          <p:nvPr>
            <p:ph sz="half" idx="2"/>
          </p:nvPr>
        </p:nvGraphicFramePr>
        <p:xfrm>
          <a:off x="747136" y="1973278"/>
          <a:ext cx="7968960" cy="4521095"/>
        </p:xfrm>
        <a:graphic>
          <a:graphicData uri="http://schemas.openxmlformats.org/drawingml/2006/table">
            <a:tbl>
              <a:tblPr/>
              <a:tblGrid>
                <a:gridCol w="2419200">
                  <a:extLst>
                    <a:ext uri="{9D8B030D-6E8A-4147-A177-3AD203B41FA5}">
                      <a16:colId xmlns:a16="http://schemas.microsoft.com/office/drawing/2014/main" val="20000"/>
                    </a:ext>
                  </a:extLst>
                </a:gridCol>
                <a:gridCol w="2931840">
                  <a:extLst>
                    <a:ext uri="{9D8B030D-6E8A-4147-A177-3AD203B41FA5}">
                      <a16:colId xmlns:a16="http://schemas.microsoft.com/office/drawing/2014/main" val="20001"/>
                    </a:ext>
                  </a:extLst>
                </a:gridCol>
                <a:gridCol w="2617920">
                  <a:extLst>
                    <a:ext uri="{9D8B030D-6E8A-4147-A177-3AD203B41FA5}">
                      <a16:colId xmlns:a16="http://schemas.microsoft.com/office/drawing/2014/main" val="20002"/>
                    </a:ext>
                  </a:extLst>
                </a:gridCol>
              </a:tblGrid>
              <a:tr h="597663">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700" b="1" i="0" u="none" strike="noStrike" cap="none" normalizeH="0" baseline="0">
                          <a:ln>
                            <a:noFill/>
                          </a:ln>
                          <a:solidFill>
                            <a:srgbClr val="C00000"/>
                          </a:solidFill>
                          <a:effectLst/>
                          <a:latin typeface="Verdana" pitchFamily="34" charset="0"/>
                          <a:cs typeface="Lucida Sans Unicode" pitchFamily="34" charset="0"/>
                        </a:rPr>
                        <a:t>Ектодерма</a:t>
                      </a:r>
                    </a:p>
                  </a:txBody>
                  <a:tcPr marL="82944" marR="82944" marT="41476" marB="414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700" b="1" i="0" u="none" strike="noStrike" cap="none" normalizeH="0" baseline="0">
                          <a:ln>
                            <a:noFill/>
                          </a:ln>
                          <a:solidFill>
                            <a:srgbClr val="C00000"/>
                          </a:solidFill>
                          <a:effectLst/>
                          <a:latin typeface="Verdana" pitchFamily="34" charset="0"/>
                          <a:cs typeface="Lucida Sans Unicode" pitchFamily="34" charset="0"/>
                        </a:rPr>
                        <a:t>Мезодерма</a:t>
                      </a:r>
                    </a:p>
                  </a:txBody>
                  <a:tcPr marL="82944" marR="82944" marT="41476" marB="414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700" b="1" i="0" u="none" strike="noStrike" cap="none" normalizeH="0" baseline="0">
                          <a:ln>
                            <a:noFill/>
                          </a:ln>
                          <a:solidFill>
                            <a:srgbClr val="C00000"/>
                          </a:solidFill>
                          <a:effectLst/>
                          <a:latin typeface="Verdana" pitchFamily="34" charset="0"/>
                          <a:cs typeface="Lucida Sans Unicode" pitchFamily="34" charset="0"/>
                        </a:rPr>
                        <a:t>Ентодерма</a:t>
                      </a:r>
                    </a:p>
                  </a:txBody>
                  <a:tcPr marL="82944" marR="82944" marT="41476" marB="414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01999">
                <a:tc>
                  <a:txBody>
                    <a:bodyPr/>
                    <a:lstStyle/>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Нервова система</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Рецептори органів чуття</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Епідерміс і його похідні (волосся, нігті)</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Залози (сальні, потові та молочні)</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Епітелий рота, носа, ануса</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Зубна емаль</a:t>
                      </a:r>
                    </a:p>
                  </a:txBody>
                  <a:tcPr marL="82944" marR="82944" marT="41476" marB="414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Скелет</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М</a:t>
                      </a:r>
                      <a:r>
                        <a:rPr kumimoji="0" lang="en-US" sz="1800" b="1" i="0" u="none" strike="noStrike" cap="none" normalizeH="0" baseline="0">
                          <a:ln>
                            <a:noFill/>
                          </a:ln>
                          <a:solidFill>
                            <a:schemeClr val="tx1"/>
                          </a:solidFill>
                          <a:effectLst/>
                          <a:latin typeface="Verdana" pitchFamily="34" charset="0"/>
                          <a:cs typeface="Lucida Sans Unicode" pitchFamily="34" charset="0"/>
                        </a:rPr>
                        <a:t>’</a:t>
                      </a:r>
                      <a:r>
                        <a:rPr kumimoji="0" lang="ru-RU" sz="1800" b="1" i="0" u="none" strike="noStrike" cap="none" normalizeH="0" baseline="0">
                          <a:ln>
                            <a:noFill/>
                          </a:ln>
                          <a:solidFill>
                            <a:schemeClr val="tx1"/>
                          </a:solidFill>
                          <a:effectLst/>
                          <a:latin typeface="Verdana" pitchFamily="34" charset="0"/>
                          <a:cs typeface="Lucida Sans Unicode" pitchFamily="34" charset="0"/>
                        </a:rPr>
                        <a:t>язи</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Дерма</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Кровоносна та л</a:t>
                      </a:r>
                      <a:r>
                        <a:rPr kumimoji="0" lang="uk-UA" sz="1800" b="1" i="0" u="none" strike="noStrike" cap="none" normalizeH="0" baseline="0">
                          <a:ln>
                            <a:noFill/>
                          </a:ln>
                          <a:solidFill>
                            <a:schemeClr val="tx1"/>
                          </a:solidFill>
                          <a:effectLst/>
                          <a:latin typeface="Verdana" pitchFamily="34" charset="0"/>
                          <a:cs typeface="Lucida Sans Unicode" pitchFamily="34" charset="0"/>
                        </a:rPr>
                        <a:t>і</a:t>
                      </a:r>
                      <a:r>
                        <a:rPr kumimoji="0" lang="ru-RU" sz="1800" b="1" i="0" u="none" strike="noStrike" cap="none" normalizeH="0" baseline="0">
                          <a:ln>
                            <a:noFill/>
                          </a:ln>
                          <a:solidFill>
                            <a:schemeClr val="tx1"/>
                          </a:solidFill>
                          <a:effectLst/>
                          <a:latin typeface="Verdana" pitchFamily="34" charset="0"/>
                          <a:cs typeface="Lucida Sans Unicode" pitchFamily="34" charset="0"/>
                        </a:rPr>
                        <a:t>мфатична системи, клітини крові та лімфи</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Видільна система</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ru-RU" sz="1800" b="1" i="0" u="none" strike="noStrike" cap="none" normalizeH="0" baseline="0">
                        <a:ln>
                          <a:noFill/>
                        </a:ln>
                        <a:solidFill>
                          <a:schemeClr val="tx1"/>
                        </a:solidFill>
                        <a:effectLst/>
                        <a:latin typeface="Verdana" pitchFamily="34" charset="0"/>
                        <a:cs typeface="Lucida Sans Unicode" pitchFamily="34" charset="0"/>
                      </a:endParaRPr>
                    </a:p>
                  </a:txBody>
                  <a:tcPr marL="82944" marR="82944" marT="41476" marB="414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Дихательна система </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Травна система</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Травні залози (печінка, підшлункова залоза)</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Тимус</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Щитоподібна залоза</a:t>
                      </a:r>
                    </a:p>
                  </a:txBody>
                  <a:tcPr marL="82944" marR="82944" marT="41476" marB="414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normAutofit/>
          </a:bodyPr>
          <a:lstStyle/>
          <a:p>
            <a:pPr eaLnBrk="1" hangingPunct="1">
              <a:defRPr/>
            </a:pPr>
            <a:r>
              <a:rPr lang="uk-UA" sz="2900" b="1" dirty="0">
                <a:solidFill>
                  <a:srgbClr val="0070C0"/>
                </a:solidFill>
                <a:latin typeface="+mn-lt"/>
              </a:rPr>
              <a:t>Спочатку формуються осьові органи </a:t>
            </a:r>
            <a:r>
              <a:rPr lang="uk-UA" sz="2900" dirty="0">
                <a:solidFill>
                  <a:schemeClr val="tx1"/>
                </a:solidFill>
                <a:latin typeface="+mn-lt"/>
              </a:rPr>
              <a:t>(хорда, нервова трубка, травна трубка)</a:t>
            </a:r>
            <a:endParaRPr lang="ru-RU" sz="2900" dirty="0">
              <a:solidFill>
                <a:schemeClr val="tx1"/>
              </a:solidFill>
              <a:latin typeface="+mn-lt"/>
            </a:endParaRPr>
          </a:p>
        </p:txBody>
      </p:sp>
      <p:sp>
        <p:nvSpPr>
          <p:cNvPr id="135171" name="Rectangle 3"/>
          <p:cNvSpPr>
            <a:spLocks noGrp="1" noChangeArrowheads="1"/>
          </p:cNvSpPr>
          <p:nvPr>
            <p:ph idx="1"/>
          </p:nvPr>
        </p:nvSpPr>
        <p:spPr>
          <a:xfrm>
            <a:off x="457920" y="1775623"/>
            <a:ext cx="4636800" cy="4726576"/>
          </a:xfrm>
        </p:spPr>
        <p:txBody>
          <a:bodyPr/>
          <a:lstStyle/>
          <a:p>
            <a:pPr eaLnBrk="1" hangingPunct="1">
              <a:lnSpc>
                <a:spcPct val="90000"/>
              </a:lnSpc>
              <a:buFont typeface="Wingdings" charset="2"/>
              <a:buChar char="n"/>
              <a:defRPr/>
            </a:pPr>
            <a:r>
              <a:rPr lang="uk-UA" sz="2200" dirty="0"/>
              <a:t>На 17-ту добу розвитку </a:t>
            </a:r>
            <a:r>
              <a:rPr lang="uk-UA" sz="2200" dirty="0" err="1"/>
              <a:t>мезодермальні</a:t>
            </a:r>
            <a:r>
              <a:rPr lang="uk-UA" sz="2200" dirty="0"/>
              <a:t> клітини під первинною </a:t>
            </a:r>
            <a:r>
              <a:rPr lang="uk-UA" sz="2200" dirty="0" err="1"/>
              <a:t>полоскою</a:t>
            </a:r>
            <a:r>
              <a:rPr lang="uk-UA" sz="2200" dirty="0"/>
              <a:t> </a:t>
            </a:r>
            <a:r>
              <a:rPr lang="uk-UA" sz="2200" dirty="0" err="1"/>
              <a:t>агрегують</a:t>
            </a:r>
            <a:r>
              <a:rPr lang="uk-UA" sz="2200" dirty="0"/>
              <a:t>, утворюючи хорду.</a:t>
            </a:r>
          </a:p>
          <a:p>
            <a:pPr eaLnBrk="1" hangingPunct="1">
              <a:lnSpc>
                <a:spcPct val="90000"/>
              </a:lnSpc>
              <a:buFont typeface="Wingdings" charset="2"/>
              <a:buChar char="n"/>
              <a:defRPr/>
            </a:pPr>
            <a:r>
              <a:rPr lang="uk-UA" sz="2200" dirty="0"/>
              <a:t>Хімічні сигнали від хорди стимулюють ектодерму до формування нервової пластинки, яка потім утворює трубку. Формування нервової трубки називається </a:t>
            </a:r>
            <a:r>
              <a:rPr lang="uk-UA" sz="2200" b="1" dirty="0" err="1">
                <a:solidFill>
                  <a:srgbClr val="0070C0"/>
                </a:solidFill>
              </a:rPr>
              <a:t>нейруляцією</a:t>
            </a:r>
            <a:r>
              <a:rPr lang="uk-UA" sz="2200" dirty="0">
                <a:solidFill>
                  <a:srgbClr val="0070C0"/>
                </a:solidFill>
              </a:rPr>
              <a:t>, </a:t>
            </a:r>
            <a:r>
              <a:rPr lang="uk-UA" sz="2200" dirty="0"/>
              <a:t>ембріон на цій стадії – </a:t>
            </a:r>
            <a:r>
              <a:rPr lang="uk-UA" sz="2200" b="1" dirty="0">
                <a:solidFill>
                  <a:srgbClr val="0070C0"/>
                </a:solidFill>
              </a:rPr>
              <a:t>нейрулою</a:t>
            </a:r>
            <a:r>
              <a:rPr lang="uk-UA" sz="2200" dirty="0">
                <a:solidFill>
                  <a:srgbClr val="0070C0"/>
                </a:solidFill>
              </a:rPr>
              <a:t>.</a:t>
            </a:r>
            <a:endParaRPr lang="ru-RU" sz="2200" dirty="0">
              <a:solidFill>
                <a:srgbClr val="0070C0"/>
              </a:solidFill>
            </a:endParaRPr>
          </a:p>
        </p:txBody>
      </p:sp>
      <p:pic>
        <p:nvPicPr>
          <p:cNvPr id="43012" name="Picture 4" descr="neurulation2"/>
          <p:cNvPicPr>
            <a:picLocks noChangeAspect="1" noChangeArrowheads="1"/>
          </p:cNvPicPr>
          <p:nvPr/>
        </p:nvPicPr>
        <p:blipFill>
          <a:blip r:embed="rId2" cstate="print"/>
          <a:srcRect l="50394"/>
          <a:stretch>
            <a:fillRect/>
          </a:stretch>
        </p:blipFill>
        <p:spPr bwMode="auto">
          <a:xfrm>
            <a:off x="5486401" y="1535201"/>
            <a:ext cx="3085920" cy="466609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idx="1"/>
          </p:nvPr>
        </p:nvSpPr>
        <p:spPr>
          <a:xfrm>
            <a:off x="0" y="162738"/>
            <a:ext cx="6204960" cy="6271858"/>
          </a:xfrm>
        </p:spPr>
        <p:txBody>
          <a:bodyPr/>
          <a:lstStyle/>
          <a:p>
            <a:pPr eaLnBrk="1" hangingPunct="1">
              <a:lnSpc>
                <a:spcPct val="90000"/>
              </a:lnSpc>
              <a:buFont typeface="Wingdings" charset="2"/>
              <a:buNone/>
              <a:defRPr/>
            </a:pPr>
            <a:r>
              <a:rPr lang="uk-UA" sz="2200" b="1"/>
              <a:t>На 20-21-го дня тіло ембріона відділяється</a:t>
            </a:r>
          </a:p>
          <a:p>
            <a:pPr eaLnBrk="1" hangingPunct="1">
              <a:lnSpc>
                <a:spcPct val="90000"/>
              </a:lnSpc>
              <a:buFont typeface="Wingdings" charset="2"/>
              <a:buNone/>
              <a:defRPr/>
            </a:pPr>
            <a:r>
              <a:rPr lang="uk-UA" sz="2200"/>
              <a:t>Мезодерма на </a:t>
            </a:r>
            <a:r>
              <a:rPr lang="uk-UA" sz="2200" b="1">
                <a:solidFill>
                  <a:srgbClr val="C00000"/>
                </a:solidFill>
              </a:rPr>
              <a:t>дорсальній (спинній) </a:t>
            </a:r>
            <a:r>
              <a:rPr lang="uk-UA" sz="2200"/>
              <a:t>стороні з обох боків хорди утворює </a:t>
            </a:r>
            <a:r>
              <a:rPr lang="uk-UA" sz="2200" b="1">
                <a:solidFill>
                  <a:srgbClr val="C00000"/>
                </a:solidFill>
              </a:rPr>
              <a:t>соміти</a:t>
            </a:r>
            <a:r>
              <a:rPr lang="uk-UA" sz="2200"/>
              <a:t> – ряд блокоподібних мезодермальних ущільнень</a:t>
            </a:r>
            <a:r>
              <a:rPr lang="en-US" sz="2200"/>
              <a:t>. </a:t>
            </a:r>
          </a:p>
          <a:p>
            <a:pPr eaLnBrk="1" hangingPunct="1">
              <a:lnSpc>
                <a:spcPct val="90000"/>
              </a:lnSpc>
              <a:buFont typeface="Wingdings" charset="2"/>
              <a:buNone/>
              <a:defRPr/>
            </a:pPr>
            <a:r>
              <a:rPr lang="ru-RU" sz="2200"/>
              <a:t>Кожний соміт ділиться на </a:t>
            </a:r>
          </a:p>
          <a:p>
            <a:pPr eaLnBrk="1" hangingPunct="1">
              <a:lnSpc>
                <a:spcPct val="90000"/>
              </a:lnSpc>
              <a:buFont typeface="Wingdings" pitchFamily="2" charset="2"/>
              <a:buNone/>
              <a:defRPr/>
            </a:pPr>
            <a:r>
              <a:rPr lang="ru-RU" sz="2200">
                <a:solidFill>
                  <a:srgbClr val="C00000"/>
                </a:solidFill>
              </a:rPr>
              <a:t>    склеротом </a:t>
            </a:r>
            <a:r>
              <a:rPr lang="ru-RU" sz="2200"/>
              <a:t>(внутрішній, утворює скелет)</a:t>
            </a:r>
            <a:r>
              <a:rPr lang="ru-RU" sz="2200">
                <a:solidFill>
                  <a:srgbClr val="FFFF00"/>
                </a:solidFill>
              </a:rPr>
              <a:t> </a:t>
            </a:r>
          </a:p>
          <a:p>
            <a:pPr eaLnBrk="1" hangingPunct="1">
              <a:lnSpc>
                <a:spcPct val="90000"/>
              </a:lnSpc>
              <a:buFont typeface="Wingdings" pitchFamily="2" charset="2"/>
              <a:buNone/>
              <a:defRPr/>
            </a:pPr>
            <a:r>
              <a:rPr lang="ru-RU" sz="2200">
                <a:solidFill>
                  <a:srgbClr val="FFFF00"/>
                </a:solidFill>
              </a:rPr>
              <a:t>    </a:t>
            </a:r>
            <a:r>
              <a:rPr lang="ru-RU" sz="2200">
                <a:solidFill>
                  <a:srgbClr val="C00000"/>
                </a:solidFill>
              </a:rPr>
              <a:t>міотом</a:t>
            </a:r>
            <a:r>
              <a:rPr lang="ru-RU" sz="2200"/>
              <a:t> (середній, утворює скелетні м</a:t>
            </a:r>
            <a:r>
              <a:rPr lang="en-US" sz="2200"/>
              <a:t>’</a:t>
            </a:r>
            <a:r>
              <a:rPr lang="ru-RU" sz="2200"/>
              <a:t>язи) </a:t>
            </a:r>
          </a:p>
          <a:p>
            <a:pPr eaLnBrk="1" hangingPunct="1">
              <a:lnSpc>
                <a:spcPct val="90000"/>
              </a:lnSpc>
              <a:buFont typeface="Wingdings" charset="2"/>
              <a:buNone/>
              <a:defRPr/>
            </a:pPr>
            <a:r>
              <a:rPr lang="ru-RU" sz="2200">
                <a:solidFill>
                  <a:srgbClr val="FFFF00"/>
                </a:solidFill>
              </a:rPr>
              <a:t>    </a:t>
            </a:r>
            <a:r>
              <a:rPr lang="ru-RU" sz="2200">
                <a:solidFill>
                  <a:srgbClr val="C00000"/>
                </a:solidFill>
              </a:rPr>
              <a:t>дерматом</a:t>
            </a:r>
            <a:r>
              <a:rPr lang="ru-RU" sz="2200"/>
              <a:t> (зовнішній, утворює дерму)</a:t>
            </a:r>
            <a:r>
              <a:rPr lang="en-US" sz="2200"/>
              <a:t>.</a:t>
            </a:r>
            <a:endParaRPr lang="ru-RU" sz="2200"/>
          </a:p>
          <a:p>
            <a:pPr eaLnBrk="1" hangingPunct="1">
              <a:lnSpc>
                <a:spcPct val="90000"/>
              </a:lnSpc>
              <a:buFont typeface="Wingdings" charset="2"/>
              <a:buNone/>
              <a:defRPr/>
            </a:pPr>
            <a:r>
              <a:rPr lang="ru-RU" sz="2200">
                <a:solidFill>
                  <a:srgbClr val="C00000"/>
                </a:solidFill>
              </a:rPr>
              <a:t>Нефрогонотом</a:t>
            </a:r>
            <a:r>
              <a:rPr lang="ru-RU" sz="2200"/>
              <a:t> (проміжна частина між спинною і черевною мезодермою)- нирки, гонади. </a:t>
            </a:r>
          </a:p>
          <a:p>
            <a:pPr eaLnBrk="1" hangingPunct="1">
              <a:lnSpc>
                <a:spcPct val="90000"/>
              </a:lnSpc>
              <a:buFont typeface="Wingdings" charset="2"/>
              <a:buNone/>
              <a:defRPr/>
            </a:pPr>
            <a:r>
              <a:rPr lang="ru-RU" sz="2200">
                <a:solidFill>
                  <a:srgbClr val="C00000"/>
                </a:solidFill>
              </a:rPr>
              <a:t>Спланхнотом </a:t>
            </a:r>
            <a:r>
              <a:rPr lang="ru-RU" sz="2200"/>
              <a:t>(черевна або вентральна частина) – лімфатична та кровоносна системи, очеревина, плевра, перикард. </a:t>
            </a:r>
          </a:p>
        </p:txBody>
      </p:sp>
      <p:pic>
        <p:nvPicPr>
          <p:cNvPr id="44035" name="Picture 3" descr="neurulation2"/>
          <p:cNvPicPr>
            <a:picLocks noChangeAspect="1" noChangeArrowheads="1"/>
          </p:cNvPicPr>
          <p:nvPr/>
        </p:nvPicPr>
        <p:blipFill>
          <a:blip r:embed="rId3" cstate="print"/>
          <a:srcRect l="16805" t="22377" r="48566" b="10402"/>
          <a:stretch>
            <a:fillRect/>
          </a:stretch>
        </p:blipFill>
        <p:spPr bwMode="auto">
          <a:xfrm>
            <a:off x="5958720" y="620706"/>
            <a:ext cx="3185280" cy="4637287"/>
          </a:xfrm>
          <a:prstGeom prst="rect">
            <a:avLst/>
          </a:prstGeom>
          <a:noFill/>
          <a:ln w="9525">
            <a:noFill/>
            <a:miter lim="800000"/>
            <a:headEnd/>
            <a:tailEnd/>
          </a:ln>
        </p:spPr>
      </p:pic>
      <p:sp>
        <p:nvSpPr>
          <p:cNvPr id="44036" name="Прямоугольник 3"/>
          <p:cNvSpPr>
            <a:spLocks noChangeArrowheads="1"/>
          </p:cNvSpPr>
          <p:nvPr/>
        </p:nvSpPr>
        <p:spPr bwMode="auto">
          <a:xfrm>
            <a:off x="0" y="5662303"/>
            <a:ext cx="9144000" cy="760864"/>
          </a:xfrm>
          <a:prstGeom prst="rect">
            <a:avLst/>
          </a:prstGeom>
          <a:noFill/>
          <a:ln w="9525">
            <a:noFill/>
            <a:miter lim="800000"/>
            <a:headEnd/>
            <a:tailEnd/>
          </a:ln>
        </p:spPr>
        <p:txBody>
          <a:bodyPr lIns="82945" tIns="41473" rIns="82945" bIns="41473">
            <a:spAutoFit/>
          </a:bodyPr>
          <a:lstStyle/>
          <a:p>
            <a:r>
              <a:rPr lang="ru-RU" sz="2200">
                <a:solidFill>
                  <a:srgbClr val="C00000"/>
                </a:solidFill>
                <a:latin typeface="Verdana" pitchFamily="34" charset="0"/>
              </a:rPr>
              <a:t>Мезенхіма</a:t>
            </a:r>
            <a:r>
              <a:rPr lang="ru-RU" sz="2200">
                <a:solidFill>
                  <a:schemeClr val="tx1"/>
                </a:solidFill>
                <a:latin typeface="Verdana" pitchFamily="34" charset="0"/>
              </a:rPr>
              <a:t> ( клітини, що виходять з будь якої частини мезодерми) - кров, лімфа, гладенькі м</a:t>
            </a:r>
            <a:r>
              <a:rPr lang="en-US" sz="2200">
                <a:solidFill>
                  <a:schemeClr val="tx1"/>
                </a:solidFill>
                <a:latin typeface="Verdana" pitchFamily="34" charset="0"/>
              </a:rPr>
              <a:t>’</a:t>
            </a:r>
            <a:r>
              <a:rPr lang="ru-RU" sz="2200">
                <a:solidFill>
                  <a:schemeClr val="tx1"/>
                </a:solidFill>
                <a:latin typeface="Verdana" pitchFamily="34" charset="0"/>
              </a:rPr>
              <a:t>язи.</a:t>
            </a:r>
            <a:endParaRPr lang="uk-UA" sz="2200">
              <a:solidFill>
                <a:schemeClr val="tx1"/>
              </a:solidFill>
              <a:latin typeface="Verdana"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3" descr="chick_scan_EM"/>
          <p:cNvPicPr>
            <a:picLocks noGrp="1" noChangeAspect="1" noChangeArrowheads="1"/>
          </p:cNvPicPr>
          <p:nvPr>
            <p:ph idx="1"/>
          </p:nvPr>
        </p:nvPicPr>
        <p:blipFill>
          <a:blip r:embed="rId3" cstate="print"/>
          <a:srcRect/>
          <a:stretch>
            <a:fillRect/>
          </a:stretch>
        </p:blipFill>
        <p:spPr>
          <a:xfrm>
            <a:off x="652320" y="554459"/>
            <a:ext cx="3252960" cy="5694358"/>
          </a:xfrm>
          <a:noFill/>
        </p:spPr>
      </p:pic>
      <p:pic>
        <p:nvPicPr>
          <p:cNvPr id="46083" name="Picture 4" descr="ch14f3"/>
          <p:cNvPicPr>
            <a:picLocks noChangeAspect="1" noChangeArrowheads="1"/>
          </p:cNvPicPr>
          <p:nvPr/>
        </p:nvPicPr>
        <p:blipFill>
          <a:blip r:embed="rId4" cstate="print"/>
          <a:srcRect/>
          <a:stretch>
            <a:fillRect/>
          </a:stretch>
        </p:blipFill>
        <p:spPr bwMode="auto">
          <a:xfrm>
            <a:off x="4311360" y="685512"/>
            <a:ext cx="4222080" cy="5420729"/>
          </a:xfrm>
          <a:prstGeom prst="rect">
            <a:avLst/>
          </a:prstGeom>
          <a:noFill/>
          <a:ln w="9525">
            <a:noFill/>
            <a:miter lim="800000"/>
            <a:headEnd/>
            <a:tailEnd/>
          </a:ln>
        </p:spPr>
      </p:pic>
      <p:sp>
        <p:nvSpPr>
          <p:cNvPr id="46084" name="Прямоугольник 6"/>
          <p:cNvSpPr>
            <a:spLocks noChangeArrowheads="1"/>
          </p:cNvSpPr>
          <p:nvPr/>
        </p:nvSpPr>
        <p:spPr bwMode="auto">
          <a:xfrm>
            <a:off x="6204960" y="227544"/>
            <a:ext cx="1084428" cy="422310"/>
          </a:xfrm>
          <a:prstGeom prst="rect">
            <a:avLst/>
          </a:prstGeom>
          <a:noFill/>
          <a:ln w="9525">
            <a:noFill/>
            <a:miter lim="800000"/>
            <a:headEnd/>
            <a:tailEnd/>
          </a:ln>
        </p:spPr>
        <p:txBody>
          <a:bodyPr wrap="none" lIns="82945" tIns="41473" rIns="82945" bIns="41473">
            <a:spAutoFit/>
          </a:bodyPr>
          <a:lstStyle/>
          <a:p>
            <a:r>
              <a:rPr lang="uk-UA" sz="2200">
                <a:solidFill>
                  <a:srgbClr val="FFFFFF"/>
                </a:solidFill>
                <a:latin typeface="Verdana" pitchFamily="34" charset="0"/>
              </a:rPr>
              <a:t>соміти</a:t>
            </a:r>
          </a:p>
        </p:txBody>
      </p:sp>
      <p:cxnSp>
        <p:nvCxnSpPr>
          <p:cNvPr id="46085" name="Прямая со стрелкой 8"/>
          <p:cNvCxnSpPr>
            <a:cxnSpLocks noChangeShapeType="1"/>
          </p:cNvCxnSpPr>
          <p:nvPr/>
        </p:nvCxnSpPr>
        <p:spPr bwMode="auto">
          <a:xfrm flipH="1">
            <a:off x="6073920" y="685513"/>
            <a:ext cx="587520" cy="522775"/>
          </a:xfrm>
          <a:prstGeom prst="straightConnector1">
            <a:avLst/>
          </a:prstGeom>
          <a:noFill/>
          <a:ln w="31750" algn="ctr">
            <a:solidFill>
              <a:schemeClr val="tx1"/>
            </a:solidFill>
            <a:round/>
            <a:headEnd/>
            <a:tailEnd type="arrow" w="med" len="med"/>
          </a:ln>
        </p:spPr>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Grp="1" noChangeArrowheads="1"/>
          </p:cNvSpPr>
          <p:nvPr>
            <p:ph type="body" sz="half" idx="1"/>
          </p:nvPr>
        </p:nvSpPr>
        <p:spPr>
          <a:xfrm>
            <a:off x="457920" y="827314"/>
            <a:ext cx="4044960" cy="5303410"/>
          </a:xfrm>
        </p:spPr>
        <p:txBody>
          <a:bodyPr/>
          <a:lstStyle/>
          <a:p>
            <a:pPr eaLnBrk="1" hangingPunct="1">
              <a:lnSpc>
                <a:spcPct val="90000"/>
              </a:lnSpc>
              <a:buFont typeface="Wingdings" charset="2"/>
              <a:buNone/>
              <a:defRPr/>
            </a:pPr>
            <a:r>
              <a:rPr lang="ru-RU" sz="2800"/>
              <a:t>Через чотири тижні після запліднення у ембріона з'являється</a:t>
            </a:r>
          </a:p>
          <a:p>
            <a:pPr eaLnBrk="1" hangingPunct="1">
              <a:lnSpc>
                <a:spcPct val="90000"/>
              </a:lnSpc>
              <a:buFont typeface="Wingdings" charset="2"/>
              <a:buNone/>
              <a:defRPr/>
            </a:pPr>
            <a:r>
              <a:rPr lang="ru-RU" sz="2800"/>
              <a:t>серце,</a:t>
            </a:r>
          </a:p>
          <a:p>
            <a:pPr eaLnBrk="1" hangingPunct="1">
              <a:lnSpc>
                <a:spcPct val="90000"/>
              </a:lnSpc>
              <a:buFont typeface="Wingdings" charset="2"/>
              <a:buNone/>
              <a:defRPr/>
            </a:pPr>
            <a:r>
              <a:rPr lang="ru-RU" sz="2800"/>
              <a:t>зачатки кінцівок</a:t>
            </a:r>
          </a:p>
          <a:p>
            <a:pPr eaLnBrk="1" hangingPunct="1">
              <a:lnSpc>
                <a:spcPct val="90000"/>
              </a:lnSpc>
              <a:buFont typeface="Wingdings" charset="2"/>
              <a:buNone/>
              <a:defRPr/>
            </a:pPr>
            <a:r>
              <a:rPr lang="ru-RU" sz="2800"/>
              <a:t>зачатки очей. </a:t>
            </a:r>
            <a:endParaRPr lang="en-US" sz="2800"/>
          </a:p>
          <a:p>
            <a:pPr eaLnBrk="1" hangingPunct="1">
              <a:lnSpc>
                <a:spcPct val="90000"/>
              </a:lnSpc>
              <a:buFont typeface="Wingdings" charset="2"/>
              <a:buChar char="n"/>
              <a:defRPr/>
            </a:pPr>
            <a:endParaRPr lang="en-US" sz="2800"/>
          </a:p>
          <a:p>
            <a:pPr eaLnBrk="1" hangingPunct="1">
              <a:lnSpc>
                <a:spcPct val="90000"/>
              </a:lnSpc>
              <a:buFont typeface="Wingdings" charset="2"/>
              <a:buNone/>
              <a:defRPr/>
            </a:pPr>
            <a:r>
              <a:rPr lang="ru-RU" sz="2500"/>
              <a:t>Він також має хвіст і глоткові кармани, які зникають пізніше в процесі розвитку. </a:t>
            </a:r>
          </a:p>
        </p:txBody>
      </p:sp>
      <p:pic>
        <p:nvPicPr>
          <p:cNvPr id="45059" name="Picture 6" descr="38daysheart"/>
          <p:cNvPicPr>
            <a:picLocks noGrp="1" noChangeAspect="1" noChangeArrowheads="1"/>
          </p:cNvPicPr>
          <p:nvPr>
            <p:ph sz="half" idx="2"/>
          </p:nvPr>
        </p:nvPicPr>
        <p:blipFill>
          <a:blip r:embed="rId2" cstate="print"/>
          <a:srcRect/>
          <a:stretch>
            <a:fillRect/>
          </a:stretch>
        </p:blipFill>
        <p:spPr>
          <a:xfrm>
            <a:off x="4753438" y="1737894"/>
            <a:ext cx="4046400" cy="3067522"/>
          </a:xfr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9927E835-3217-4A06-988C-50A2395ED0DE}"/>
              </a:ext>
            </a:extLst>
          </p:cNvPr>
          <p:cNvSpPr>
            <a:spLocks noGrp="1" noChangeArrowheads="1"/>
          </p:cNvSpPr>
          <p:nvPr>
            <p:ph type="title"/>
          </p:nvPr>
        </p:nvSpPr>
        <p:spPr/>
        <p:txBody>
          <a:bodyPr/>
          <a:lstStyle/>
          <a:p>
            <a:pPr eaLnBrk="1" hangingPunct="1">
              <a:defRPr/>
            </a:pPr>
            <a:endParaRPr lang="ru-RU"/>
          </a:p>
        </p:txBody>
      </p:sp>
      <p:sp>
        <p:nvSpPr>
          <p:cNvPr id="68611" name="Rectangle 3">
            <a:extLst>
              <a:ext uri="{FF2B5EF4-FFF2-40B4-BE49-F238E27FC236}">
                <a16:creationId xmlns:a16="http://schemas.microsoft.com/office/drawing/2014/main" id="{2C0E6688-C389-4FF1-884B-74C2E541D729}"/>
              </a:ext>
            </a:extLst>
          </p:cNvPr>
          <p:cNvSpPr>
            <a:spLocks noGrp="1" noChangeArrowheads="1"/>
          </p:cNvSpPr>
          <p:nvPr>
            <p:ph type="body" idx="1"/>
          </p:nvPr>
        </p:nvSpPr>
        <p:spPr/>
        <p:txBody>
          <a:bodyPr/>
          <a:lstStyle/>
          <a:p>
            <a:pPr eaLnBrk="1" hangingPunct="1">
              <a:defRPr/>
            </a:pPr>
            <a:endParaRPr lang="ru-RU"/>
          </a:p>
        </p:txBody>
      </p:sp>
      <p:pic>
        <p:nvPicPr>
          <p:cNvPr id="67588" name="Picture 5" descr="56days">
            <a:extLst>
              <a:ext uri="{FF2B5EF4-FFF2-40B4-BE49-F238E27FC236}">
                <a16:creationId xmlns:a16="http://schemas.microsoft.com/office/drawing/2014/main" id="{DEF61F76-F77D-472C-8B21-31FD0C7C0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35" y="681037"/>
            <a:ext cx="8830222" cy="6621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9" name="TextBox 6">
            <a:extLst>
              <a:ext uri="{FF2B5EF4-FFF2-40B4-BE49-F238E27FC236}">
                <a16:creationId xmlns:a16="http://schemas.microsoft.com/office/drawing/2014/main" id="{75E1105F-1397-4885-A96C-EE73BDFB8550}"/>
              </a:ext>
            </a:extLst>
          </p:cNvPr>
          <p:cNvSpPr txBox="1">
            <a:spLocks noChangeArrowheads="1"/>
          </p:cNvSpPr>
          <p:nvPr/>
        </p:nvSpPr>
        <p:spPr bwMode="auto">
          <a:xfrm>
            <a:off x="495403" y="105801"/>
            <a:ext cx="8153194" cy="507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a:spcBef>
                <a:spcPct val="20000"/>
              </a:spcBef>
              <a:buClr>
                <a:schemeClr val="tx1"/>
              </a:buClr>
              <a:buChar char="•"/>
              <a:defRPr sz="31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600">
                <a:solidFill>
                  <a:schemeClr val="tx1"/>
                </a:solidFill>
                <a:latin typeface="Verdana" panose="020B0604030504040204" pitchFamily="34" charset="0"/>
              </a:defRPr>
            </a:lvl3pPr>
            <a:lvl4pPr marL="1600200" indent="-228600">
              <a:spcBef>
                <a:spcPct val="20000"/>
              </a:spcBef>
              <a:buClr>
                <a:schemeClr val="tx2"/>
              </a:buClr>
              <a:buChar char="•"/>
              <a:defRPr sz="22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defTabSz="449263"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defTabSz="449263"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defTabSz="449263"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defTabSz="449263"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eaLnBrk="1" hangingPunct="1">
              <a:lnSpc>
                <a:spcPct val="93000"/>
              </a:lnSpc>
              <a:spcBef>
                <a:spcPct val="0"/>
              </a:spcBef>
              <a:buClr>
                <a:srgbClr val="000000"/>
              </a:buClr>
              <a:buSzPct val="45000"/>
              <a:buFont typeface="Wingdings" panose="05000000000000000000" pitchFamily="2" charset="2"/>
              <a:buNone/>
            </a:pPr>
            <a:r>
              <a:rPr lang="uk-UA" altLang="ru-UA" sz="2903" b="1" dirty="0">
                <a:solidFill>
                  <a:srgbClr val="FF0000"/>
                </a:solidFill>
              </a:rPr>
              <a:t>Зародок людини наприкінці 8 тижня</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53760" y="479572"/>
            <a:ext cx="7812000" cy="170878"/>
          </a:xfrm>
        </p:spPr>
        <p:txBody>
          <a:bodyPr lIns="0" tIns="0" rIns="0" bIns="0" anchorCtr="0">
            <a:normAutofit fontScale="90000"/>
          </a:bodyPr>
          <a:lstStyle/>
          <a:p>
            <a:pPr eaLnBrk="1" hangingPunct="1">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uk-UA" sz="3700" b="1" dirty="0">
                <a:solidFill>
                  <a:srgbClr val="0070C0"/>
                </a:solidFill>
              </a:rPr>
              <a:t>Е</a:t>
            </a:r>
            <a:r>
              <a:rPr lang="en-GB" sz="3700" b="1" dirty="0" err="1">
                <a:solidFill>
                  <a:srgbClr val="0070C0"/>
                </a:solidFill>
              </a:rPr>
              <a:t>мбр</a:t>
            </a:r>
            <a:r>
              <a:rPr lang="uk-UA" sz="3700" b="1" dirty="0">
                <a:solidFill>
                  <a:srgbClr val="0070C0"/>
                </a:solidFill>
              </a:rPr>
              <a:t>і</a:t>
            </a:r>
            <a:r>
              <a:rPr lang="en-GB" sz="3700" b="1" dirty="0" err="1">
                <a:solidFill>
                  <a:srgbClr val="0070C0"/>
                </a:solidFill>
              </a:rPr>
              <a:t>ональ</a:t>
            </a:r>
            <a:r>
              <a:rPr lang="uk-UA" sz="3700" b="1" dirty="0" err="1">
                <a:solidFill>
                  <a:srgbClr val="0070C0"/>
                </a:solidFill>
              </a:rPr>
              <a:t>ни</a:t>
            </a:r>
            <a:r>
              <a:rPr lang="en-GB" sz="3700" b="1" dirty="0">
                <a:solidFill>
                  <a:srgbClr val="0070C0"/>
                </a:solidFill>
              </a:rPr>
              <a:t>й </a:t>
            </a:r>
            <a:r>
              <a:rPr lang="en-GB" sz="3700" b="1" dirty="0" err="1">
                <a:solidFill>
                  <a:srgbClr val="0070C0"/>
                </a:solidFill>
              </a:rPr>
              <a:t>пер</a:t>
            </a:r>
            <a:r>
              <a:rPr lang="uk-UA" sz="3700" b="1" dirty="0">
                <a:solidFill>
                  <a:srgbClr val="0070C0"/>
                </a:solidFill>
              </a:rPr>
              <a:t>і</a:t>
            </a:r>
            <a:r>
              <a:rPr lang="en-GB" sz="3700" b="1" dirty="0" err="1">
                <a:solidFill>
                  <a:srgbClr val="0070C0"/>
                </a:solidFill>
              </a:rPr>
              <a:t>од</a:t>
            </a:r>
            <a:br>
              <a:rPr lang="ru-RU" sz="3700" b="1" dirty="0">
                <a:solidFill>
                  <a:srgbClr val="0070C0"/>
                </a:solidFill>
              </a:rPr>
            </a:br>
            <a:r>
              <a:rPr lang="ru-RU" sz="3700" b="1" dirty="0" err="1">
                <a:solidFill>
                  <a:srgbClr val="0070C0"/>
                </a:solidFill>
              </a:rPr>
              <a:t>розвитку</a:t>
            </a:r>
            <a:r>
              <a:rPr lang="ru-RU" sz="3700" b="1" dirty="0">
                <a:solidFill>
                  <a:srgbClr val="0070C0"/>
                </a:solidFill>
              </a:rPr>
              <a:t> </a:t>
            </a:r>
            <a:r>
              <a:rPr lang="ru-RU" sz="3700" b="1" dirty="0" err="1">
                <a:solidFill>
                  <a:srgbClr val="0070C0"/>
                </a:solidFill>
              </a:rPr>
              <a:t>людини</a:t>
            </a:r>
            <a:r>
              <a:rPr lang="ru-RU" sz="3700" b="1" dirty="0">
                <a:solidFill>
                  <a:srgbClr val="0070C0"/>
                </a:solidFill>
              </a:rPr>
              <a:t> </a:t>
            </a:r>
            <a:r>
              <a:rPr lang="ru-RU" sz="3700" b="1" dirty="0" err="1">
                <a:solidFill>
                  <a:srgbClr val="0070C0"/>
                </a:solidFill>
              </a:rPr>
              <a:t>поділяється</a:t>
            </a:r>
            <a:r>
              <a:rPr lang="ru-RU" sz="3700" b="1" dirty="0">
                <a:solidFill>
                  <a:srgbClr val="0070C0"/>
                </a:solidFill>
              </a:rPr>
              <a:t> на</a:t>
            </a:r>
            <a:endParaRPr lang="en-GB" sz="3700" b="1" dirty="0">
              <a:solidFill>
                <a:srgbClr val="0070C0"/>
              </a:solidFill>
            </a:endParaRPr>
          </a:p>
        </p:txBody>
      </p:sp>
      <p:sp>
        <p:nvSpPr>
          <p:cNvPr id="46083" name="Rectangle 3"/>
          <p:cNvSpPr>
            <a:spLocks noGrp="1" noChangeArrowheads="1"/>
          </p:cNvSpPr>
          <p:nvPr>
            <p:ph idx="1"/>
          </p:nvPr>
        </p:nvSpPr>
        <p:spPr>
          <a:xfrm>
            <a:off x="335372" y="1007300"/>
            <a:ext cx="8231040" cy="4510554"/>
          </a:xfrm>
        </p:spPr>
        <p:txBody>
          <a:bodyPr lIns="0" tIns="0" rIns="0" bIns="0">
            <a:normAutofit/>
          </a:bodyPr>
          <a:lstStyle/>
          <a:p>
            <a:pPr eaLnBrk="1" hangingPunct="1">
              <a:spcBef>
                <a:spcPts val="612"/>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b="1" dirty="0" err="1">
                <a:solidFill>
                  <a:srgbClr val="C00000"/>
                </a:solidFill>
              </a:rPr>
              <a:t>Пре</a:t>
            </a:r>
            <a:r>
              <a:rPr lang="uk-UA" b="1" dirty="0">
                <a:solidFill>
                  <a:srgbClr val="C00000"/>
                </a:solidFill>
              </a:rPr>
              <a:t>е</a:t>
            </a:r>
            <a:r>
              <a:rPr lang="en-GB" b="1" dirty="0" err="1">
                <a:solidFill>
                  <a:srgbClr val="C00000"/>
                </a:solidFill>
              </a:rPr>
              <a:t>мбр</a:t>
            </a:r>
            <a:r>
              <a:rPr lang="uk-UA" b="1" dirty="0">
                <a:solidFill>
                  <a:srgbClr val="C00000"/>
                </a:solidFill>
              </a:rPr>
              <a:t>і</a:t>
            </a:r>
            <a:r>
              <a:rPr lang="en-GB" b="1" dirty="0" err="1">
                <a:solidFill>
                  <a:srgbClr val="C00000"/>
                </a:solidFill>
              </a:rPr>
              <a:t>ональн</a:t>
            </a:r>
            <a:r>
              <a:rPr lang="uk-UA" b="1" dirty="0">
                <a:solidFill>
                  <a:srgbClr val="C00000"/>
                </a:solidFill>
              </a:rPr>
              <a:t>и</a:t>
            </a:r>
            <a:r>
              <a:rPr lang="en-GB" b="1" dirty="0">
                <a:solidFill>
                  <a:srgbClr val="C00000"/>
                </a:solidFill>
              </a:rPr>
              <a:t>й (</a:t>
            </a:r>
            <a:r>
              <a:rPr lang="uk-UA" b="1" dirty="0" err="1">
                <a:solidFill>
                  <a:srgbClr val="C00000"/>
                </a:solidFill>
              </a:rPr>
              <a:t>початкови</a:t>
            </a:r>
            <a:r>
              <a:rPr lang="en-GB" b="1" dirty="0">
                <a:solidFill>
                  <a:srgbClr val="C00000"/>
                </a:solidFill>
              </a:rPr>
              <a:t>й</a:t>
            </a:r>
            <a:r>
              <a:rPr lang="ru-RU" b="1" dirty="0">
                <a:solidFill>
                  <a:srgbClr val="C00000"/>
                </a:solidFill>
              </a:rPr>
              <a:t>, </a:t>
            </a:r>
            <a:r>
              <a:rPr lang="ru-RU" b="1" dirty="0" err="1">
                <a:solidFill>
                  <a:srgbClr val="C00000"/>
                </a:solidFill>
              </a:rPr>
              <a:t>гермінативний</a:t>
            </a:r>
            <a:r>
              <a:rPr lang="en-GB" b="1" dirty="0">
                <a:solidFill>
                  <a:srgbClr val="C00000"/>
                </a:solidFill>
              </a:rPr>
              <a:t>) </a:t>
            </a:r>
            <a:r>
              <a:rPr lang="en-GB" b="1" dirty="0" err="1">
                <a:solidFill>
                  <a:srgbClr val="C00000"/>
                </a:solidFill>
              </a:rPr>
              <a:t>пер</a:t>
            </a:r>
            <a:r>
              <a:rPr lang="uk-UA" b="1" dirty="0">
                <a:solidFill>
                  <a:srgbClr val="C00000"/>
                </a:solidFill>
              </a:rPr>
              <a:t>і</a:t>
            </a:r>
            <a:r>
              <a:rPr lang="en-GB" b="1" dirty="0" err="1">
                <a:solidFill>
                  <a:srgbClr val="C00000"/>
                </a:solidFill>
              </a:rPr>
              <a:t>од</a:t>
            </a:r>
            <a:r>
              <a:rPr lang="en-GB" b="1" dirty="0">
                <a:solidFill>
                  <a:srgbClr val="C00000"/>
                </a:solidFill>
              </a:rPr>
              <a:t>  </a:t>
            </a:r>
            <a:r>
              <a:rPr lang="en-GB" sz="2400" dirty="0"/>
              <a:t>(1</a:t>
            </a:r>
            <a:r>
              <a:rPr lang="ru-RU" sz="2400" dirty="0"/>
              <a:t>-</a:t>
            </a:r>
            <a:r>
              <a:rPr lang="en-GB" sz="2400" dirty="0"/>
              <a:t>7 д</a:t>
            </a:r>
            <a:r>
              <a:rPr lang="uk-UA" sz="2400" dirty="0"/>
              <a:t>ні </a:t>
            </a:r>
            <a:r>
              <a:rPr lang="en-GB" sz="2400" dirty="0"/>
              <a:t>р</a:t>
            </a:r>
            <a:r>
              <a:rPr lang="uk-UA" sz="2400" dirty="0" err="1"/>
              <a:t>озвитку</a:t>
            </a:r>
            <a:r>
              <a:rPr lang="en-GB" sz="2400" dirty="0"/>
              <a:t>)</a:t>
            </a:r>
            <a:r>
              <a:rPr lang="en-GB" dirty="0"/>
              <a:t> – </a:t>
            </a:r>
            <a:r>
              <a:rPr lang="ru-RU" sz="2500" dirty="0" err="1"/>
              <a:t>дроблення</a:t>
            </a:r>
            <a:r>
              <a:rPr lang="ru-RU" sz="2500" dirty="0"/>
              <a:t> з </a:t>
            </a:r>
            <a:r>
              <a:rPr lang="ru-RU" sz="2500" dirty="0" err="1"/>
              <a:t>утворенням</a:t>
            </a:r>
            <a:r>
              <a:rPr lang="ru-RU" sz="2500" dirty="0"/>
              <a:t> </a:t>
            </a:r>
            <a:r>
              <a:rPr lang="ru-RU" sz="2500" dirty="0" err="1"/>
              <a:t>багатоклітинної</a:t>
            </a:r>
            <a:r>
              <a:rPr lang="ru-RU" sz="2500" dirty="0"/>
              <a:t> </a:t>
            </a:r>
            <a:r>
              <a:rPr lang="en-GB" sz="2400" dirty="0" err="1"/>
              <a:t>бластоцист</a:t>
            </a:r>
            <a:r>
              <a:rPr lang="uk-UA" sz="2400" dirty="0"/>
              <a:t>и та її і</a:t>
            </a:r>
            <a:r>
              <a:rPr lang="en-GB" sz="2400" dirty="0" err="1"/>
              <a:t>мплантац</a:t>
            </a:r>
            <a:r>
              <a:rPr lang="uk-UA" sz="2400" dirty="0"/>
              <a:t>і</a:t>
            </a:r>
            <a:r>
              <a:rPr lang="en-GB" sz="2400" dirty="0"/>
              <a:t>я</a:t>
            </a:r>
            <a:r>
              <a:rPr lang="ru-RU" sz="2400" dirty="0"/>
              <a:t>.</a:t>
            </a:r>
            <a:r>
              <a:rPr lang="en-GB" sz="2400" dirty="0"/>
              <a:t> </a:t>
            </a:r>
            <a:endParaRPr lang="ru-RU" sz="2400" dirty="0"/>
          </a:p>
          <a:p>
            <a:pPr eaLnBrk="1" hangingPunct="1">
              <a:spcBef>
                <a:spcPts val="612"/>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b="1" dirty="0" err="1">
                <a:solidFill>
                  <a:srgbClr val="C00000"/>
                </a:solidFill>
              </a:rPr>
              <a:t>Зарод</a:t>
            </a:r>
            <a:r>
              <a:rPr lang="uk-UA" b="1" dirty="0" err="1">
                <a:solidFill>
                  <a:srgbClr val="C00000"/>
                </a:solidFill>
              </a:rPr>
              <a:t>ковий</a:t>
            </a:r>
            <a:r>
              <a:rPr lang="uk-UA" b="1" dirty="0">
                <a:solidFill>
                  <a:srgbClr val="C00000"/>
                </a:solidFill>
              </a:rPr>
              <a:t> </a:t>
            </a:r>
            <a:r>
              <a:rPr lang="en-GB" b="1" dirty="0" err="1">
                <a:solidFill>
                  <a:srgbClr val="C00000"/>
                </a:solidFill>
              </a:rPr>
              <a:t>пер</a:t>
            </a:r>
            <a:r>
              <a:rPr lang="uk-UA" b="1" dirty="0">
                <a:solidFill>
                  <a:srgbClr val="C00000"/>
                </a:solidFill>
              </a:rPr>
              <a:t>і</a:t>
            </a:r>
            <a:r>
              <a:rPr lang="en-GB" b="1" dirty="0" err="1">
                <a:solidFill>
                  <a:srgbClr val="C00000"/>
                </a:solidFill>
              </a:rPr>
              <a:t>од</a:t>
            </a:r>
            <a:r>
              <a:rPr lang="uk-UA" b="1" dirty="0">
                <a:solidFill>
                  <a:srgbClr val="C00000"/>
                </a:solidFill>
              </a:rPr>
              <a:t> </a:t>
            </a:r>
            <a:r>
              <a:rPr lang="en-GB" b="1" dirty="0">
                <a:solidFill>
                  <a:srgbClr val="C00000"/>
                </a:solidFill>
              </a:rPr>
              <a:t> </a:t>
            </a:r>
            <a:r>
              <a:rPr lang="en-GB" sz="2400" dirty="0"/>
              <a:t>(2-8 </a:t>
            </a:r>
            <a:r>
              <a:rPr lang="uk-UA" sz="2400" dirty="0"/>
              <a:t>тижні розвитку</a:t>
            </a:r>
            <a:r>
              <a:rPr lang="en-GB" sz="2400" dirty="0"/>
              <a:t>) – </a:t>
            </a:r>
            <a:r>
              <a:rPr lang="ru-RU" sz="2400" dirty="0" err="1"/>
              <a:t>гаструляція</a:t>
            </a:r>
            <a:r>
              <a:rPr lang="ru-RU" sz="2400" dirty="0"/>
              <a:t>, </a:t>
            </a:r>
            <a:r>
              <a:rPr lang="ru-RU" sz="2400" dirty="0" err="1"/>
              <a:t>гісто</a:t>
            </a:r>
            <a:r>
              <a:rPr lang="ru-RU" sz="2400" dirty="0"/>
              <a:t>- і органогенез. </a:t>
            </a:r>
            <a:r>
              <a:rPr lang="ru-RU" sz="2400" dirty="0" err="1"/>
              <a:t>Зародок</a:t>
            </a:r>
            <a:r>
              <a:rPr lang="ru-RU" sz="2400" dirty="0"/>
              <a:t> </a:t>
            </a:r>
            <a:r>
              <a:rPr lang="ru-RU" sz="2400" dirty="0" err="1"/>
              <a:t>називають</a:t>
            </a:r>
            <a:r>
              <a:rPr lang="ru-RU" sz="2400" dirty="0"/>
              <a:t> </a:t>
            </a:r>
            <a:r>
              <a:rPr lang="ru-RU" sz="2400" b="1" i="1" dirty="0" err="1"/>
              <a:t>ембріоном</a:t>
            </a:r>
            <a:r>
              <a:rPr lang="ru-RU" sz="2400" dirty="0"/>
              <a:t>. До </a:t>
            </a:r>
            <a:r>
              <a:rPr lang="ru-RU" sz="2400" dirty="0" err="1"/>
              <a:t>кінця</a:t>
            </a:r>
            <a:r>
              <a:rPr lang="ru-RU" sz="2400" dirty="0"/>
              <a:t> </a:t>
            </a:r>
            <a:r>
              <a:rPr lang="ru-RU" sz="2400" dirty="0" err="1"/>
              <a:t>зародкового</a:t>
            </a:r>
            <a:r>
              <a:rPr lang="ru-RU" sz="2400" dirty="0"/>
              <a:t> </a:t>
            </a:r>
            <a:r>
              <a:rPr lang="ru-RU" sz="2400" dirty="0" err="1"/>
              <a:t>періоду</a:t>
            </a:r>
            <a:r>
              <a:rPr lang="ru-RU" sz="2400" dirty="0"/>
              <a:t> </a:t>
            </a:r>
            <a:r>
              <a:rPr lang="ru-RU" sz="2400" dirty="0" err="1"/>
              <a:t>закінчується</a:t>
            </a:r>
            <a:r>
              <a:rPr lang="ru-RU" sz="2400" dirty="0"/>
              <a:t> закладка </a:t>
            </a:r>
            <a:r>
              <a:rPr lang="ru-RU" sz="2400" dirty="0" err="1"/>
              <a:t>ембріональних</a:t>
            </a:r>
            <a:r>
              <a:rPr lang="ru-RU" sz="2400" dirty="0"/>
              <a:t> </a:t>
            </a:r>
            <a:r>
              <a:rPr lang="ru-RU" sz="2400" dirty="0" err="1"/>
              <a:t>органів</a:t>
            </a:r>
            <a:r>
              <a:rPr lang="ru-RU" sz="2400" dirty="0"/>
              <a:t> і тканин і </a:t>
            </a:r>
            <a:r>
              <a:rPr lang="ru-RU" sz="2400" dirty="0" err="1"/>
              <a:t>зародок</a:t>
            </a:r>
            <a:r>
              <a:rPr lang="ru-RU" sz="2400" dirty="0"/>
              <a:t> </a:t>
            </a:r>
            <a:r>
              <a:rPr lang="ru-RU" sz="2400" dirty="0" err="1"/>
              <a:t>набуває</a:t>
            </a:r>
            <a:r>
              <a:rPr lang="ru-RU" sz="2400" dirty="0"/>
              <a:t> </a:t>
            </a:r>
            <a:r>
              <a:rPr lang="ru-RU" sz="2400" dirty="0" err="1"/>
              <a:t>основних</a:t>
            </a:r>
            <a:r>
              <a:rPr lang="ru-RU" sz="2400" dirty="0"/>
              <a:t> рис </a:t>
            </a:r>
            <a:r>
              <a:rPr lang="ru-RU" sz="2400" dirty="0" err="1"/>
              <a:t>характерних</a:t>
            </a:r>
            <a:r>
              <a:rPr lang="ru-RU" sz="2400" dirty="0"/>
              <a:t> для </a:t>
            </a:r>
            <a:r>
              <a:rPr lang="ru-RU" sz="2400" dirty="0" err="1"/>
              <a:t>людини</a:t>
            </a:r>
            <a:r>
              <a:rPr lang="ru-RU" sz="2400" dirty="0"/>
              <a:t>. До 9 </a:t>
            </a:r>
            <a:r>
              <a:rPr lang="ru-RU" sz="2400" dirty="0" err="1"/>
              <a:t>тижня</a:t>
            </a:r>
            <a:r>
              <a:rPr lang="ru-RU" sz="2400" dirty="0"/>
              <a:t> </a:t>
            </a:r>
            <a:r>
              <a:rPr lang="ru-RU" sz="2400" dirty="0" err="1"/>
              <a:t>маса</a:t>
            </a:r>
            <a:r>
              <a:rPr lang="ru-RU" sz="2400" dirty="0"/>
              <a:t> </a:t>
            </a:r>
            <a:r>
              <a:rPr lang="ru-RU" sz="2400" dirty="0" err="1"/>
              <a:t>зародка</a:t>
            </a:r>
            <a:r>
              <a:rPr lang="ru-RU" sz="2400" dirty="0"/>
              <a:t> 5 г, </a:t>
            </a:r>
            <a:r>
              <a:rPr lang="ru-RU" sz="2400" dirty="0" err="1"/>
              <a:t>довжина</a:t>
            </a:r>
            <a:r>
              <a:rPr lang="ru-RU" sz="2400" dirty="0"/>
              <a:t> 40мм. </a:t>
            </a:r>
            <a:r>
              <a:rPr lang="ru-RU" sz="2400" dirty="0" err="1"/>
              <a:t>Утворюються</a:t>
            </a:r>
            <a:r>
              <a:rPr lang="ru-RU" sz="2400" dirty="0"/>
              <a:t> </a:t>
            </a:r>
            <a:r>
              <a:rPr lang="ru-RU" sz="2400" dirty="0" err="1"/>
              <a:t>ембріональні</a:t>
            </a:r>
            <a:r>
              <a:rPr lang="ru-RU" sz="2400" dirty="0"/>
              <a:t> </a:t>
            </a:r>
            <a:r>
              <a:rPr lang="ru-RU" sz="2400" dirty="0" err="1"/>
              <a:t>оболонки</a:t>
            </a:r>
            <a:r>
              <a:rPr lang="ru-RU" sz="2400" dirty="0"/>
              <a:t> (</a:t>
            </a:r>
            <a:r>
              <a:rPr lang="ru-RU" sz="2400" dirty="0" err="1"/>
              <a:t>провізорні</a:t>
            </a:r>
            <a:r>
              <a:rPr lang="ru-RU" sz="2400" dirty="0"/>
              <a:t> </a:t>
            </a:r>
            <a:r>
              <a:rPr lang="ru-RU" sz="2400" dirty="0" err="1"/>
              <a:t>органи</a:t>
            </a:r>
            <a:r>
              <a:rPr lang="ru-RU" sz="2400" dirty="0"/>
              <a:t>), </a:t>
            </a:r>
            <a:r>
              <a:rPr lang="ru-RU" sz="2400" dirty="0" err="1"/>
              <a:t>зародок</a:t>
            </a:r>
            <a:r>
              <a:rPr lang="ru-RU" sz="2400" dirty="0"/>
              <a:t> </a:t>
            </a:r>
            <a:r>
              <a:rPr lang="ru-RU" sz="2400" dirty="0" err="1"/>
              <a:t>починає</a:t>
            </a:r>
            <a:r>
              <a:rPr lang="ru-RU" sz="2400" dirty="0"/>
              <a:t> </a:t>
            </a:r>
            <a:r>
              <a:rPr lang="ru-RU" sz="2400" dirty="0" err="1"/>
              <a:t>отримувати</a:t>
            </a:r>
            <a:r>
              <a:rPr lang="ru-RU" sz="2400" dirty="0"/>
              <a:t> </a:t>
            </a:r>
            <a:r>
              <a:rPr lang="ru-RU" sz="2400" dirty="0" err="1"/>
              <a:t>живлення</a:t>
            </a:r>
            <a:r>
              <a:rPr lang="ru-RU" sz="2400" dirty="0"/>
              <a:t> з </a:t>
            </a:r>
            <a:r>
              <a:rPr lang="ru-RU" sz="2400" dirty="0" err="1"/>
              <a:t>організму</a:t>
            </a:r>
            <a:r>
              <a:rPr lang="ru-RU" sz="2400" dirty="0"/>
              <a:t> </a:t>
            </a:r>
            <a:r>
              <a:rPr lang="ru-RU" sz="2400" dirty="0" err="1"/>
              <a:t>матері</a:t>
            </a:r>
            <a:endParaRPr lang="ru-RU" sz="2400" b="1" dirty="0">
              <a:solidFill>
                <a:schemeClr val="bg1">
                  <a:lumMod val="40000"/>
                  <a:lumOff val="60000"/>
                </a:schemeClr>
              </a:solidFill>
              <a:effectLst/>
            </a:endParaRPr>
          </a:p>
          <a:p>
            <a:pPr eaLnBrk="1" hangingPunct="1">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b="1" dirty="0" err="1">
                <a:solidFill>
                  <a:srgbClr val="C00000"/>
                </a:solidFill>
              </a:rPr>
              <a:t>Пл</a:t>
            </a:r>
            <a:r>
              <a:rPr lang="uk-UA" b="1" dirty="0">
                <a:solidFill>
                  <a:srgbClr val="C00000"/>
                </a:solidFill>
              </a:rPr>
              <a:t>і</a:t>
            </a:r>
            <a:r>
              <a:rPr lang="en-GB" b="1" dirty="0" err="1">
                <a:solidFill>
                  <a:srgbClr val="C00000"/>
                </a:solidFill>
              </a:rPr>
              <a:t>дн</a:t>
            </a:r>
            <a:r>
              <a:rPr lang="uk-UA" b="1" dirty="0">
                <a:solidFill>
                  <a:srgbClr val="C00000"/>
                </a:solidFill>
              </a:rPr>
              <a:t>и</a:t>
            </a:r>
            <a:r>
              <a:rPr lang="en-GB" b="1" dirty="0">
                <a:solidFill>
                  <a:srgbClr val="C00000"/>
                </a:solidFill>
              </a:rPr>
              <a:t>й </a:t>
            </a:r>
            <a:r>
              <a:rPr lang="en-GB" b="1" dirty="0" err="1">
                <a:solidFill>
                  <a:srgbClr val="C00000"/>
                </a:solidFill>
              </a:rPr>
              <a:t>пер</a:t>
            </a:r>
            <a:r>
              <a:rPr lang="uk-UA" b="1" dirty="0">
                <a:solidFill>
                  <a:srgbClr val="C00000"/>
                </a:solidFill>
              </a:rPr>
              <a:t>і</a:t>
            </a:r>
            <a:r>
              <a:rPr lang="en-GB" b="1" dirty="0" err="1">
                <a:solidFill>
                  <a:srgbClr val="C00000"/>
                </a:solidFill>
              </a:rPr>
              <a:t>од</a:t>
            </a:r>
            <a:r>
              <a:rPr lang="en-GB" b="1" dirty="0">
                <a:solidFill>
                  <a:srgbClr val="C00000"/>
                </a:solidFill>
              </a:rPr>
              <a:t> </a:t>
            </a:r>
            <a:r>
              <a:rPr lang="uk-UA" b="1" dirty="0">
                <a:solidFill>
                  <a:srgbClr val="C00000"/>
                </a:solidFill>
              </a:rPr>
              <a:t> </a:t>
            </a:r>
            <a:r>
              <a:rPr lang="en-GB" sz="2500" dirty="0"/>
              <a:t>(</a:t>
            </a:r>
            <a:r>
              <a:rPr lang="uk-UA" sz="2500" dirty="0"/>
              <a:t>із</a:t>
            </a:r>
            <a:r>
              <a:rPr lang="en-GB" sz="2500" dirty="0"/>
              <a:t> 9 </a:t>
            </a:r>
            <a:r>
              <a:rPr lang="uk-UA" sz="2500" dirty="0"/>
              <a:t>тижня </a:t>
            </a:r>
            <a:r>
              <a:rPr lang="en-GB" sz="2500" dirty="0" err="1"/>
              <a:t>до</a:t>
            </a:r>
            <a:r>
              <a:rPr lang="en-GB" sz="2500" dirty="0"/>
              <a:t> </a:t>
            </a:r>
            <a:r>
              <a:rPr lang="uk-UA" sz="2500" dirty="0"/>
              <a:t>на</a:t>
            </a:r>
            <a:r>
              <a:rPr lang="en-GB" sz="2500" dirty="0" err="1"/>
              <a:t>род</a:t>
            </a:r>
            <a:r>
              <a:rPr lang="uk-UA" sz="2500" dirty="0" err="1"/>
              <a:t>ження</a:t>
            </a:r>
            <a:r>
              <a:rPr lang="en-GB" sz="2500" dirty="0"/>
              <a:t>)</a:t>
            </a:r>
            <a:r>
              <a:rPr lang="ru-RU" sz="2800" dirty="0"/>
              <a:t> – </a:t>
            </a:r>
            <a:r>
              <a:rPr lang="ru-RU" sz="2400" dirty="0" err="1"/>
              <a:t>ріст</a:t>
            </a:r>
            <a:r>
              <a:rPr lang="ru-RU" sz="2400" dirty="0"/>
              <a:t> і подальше </a:t>
            </a:r>
            <a:r>
              <a:rPr lang="ru-RU" sz="2400" dirty="0" err="1"/>
              <a:t>диференціювання</a:t>
            </a:r>
            <a:r>
              <a:rPr lang="ru-RU" sz="2400" dirty="0"/>
              <a:t> </a:t>
            </a:r>
            <a:r>
              <a:rPr lang="ru-RU" sz="2400" dirty="0" err="1"/>
              <a:t>клітин</a:t>
            </a:r>
            <a:r>
              <a:rPr lang="ru-RU" sz="2400" dirty="0"/>
              <a:t>.  </a:t>
            </a:r>
            <a:r>
              <a:rPr lang="ru-RU" sz="2400" dirty="0" err="1"/>
              <a:t>Зародок</a:t>
            </a:r>
            <a:r>
              <a:rPr lang="ru-RU" sz="2400" dirty="0"/>
              <a:t> </a:t>
            </a:r>
            <a:r>
              <a:rPr lang="ru-RU" sz="2400" dirty="0" err="1"/>
              <a:t>називають</a:t>
            </a:r>
            <a:r>
              <a:rPr lang="ru-RU" sz="2400" dirty="0"/>
              <a:t> </a:t>
            </a:r>
            <a:r>
              <a:rPr lang="ru-RU" sz="2400" b="1" i="1" dirty="0"/>
              <a:t>плодом</a:t>
            </a:r>
            <a:r>
              <a:rPr lang="ru-RU" sz="2400" dirty="0"/>
              <a:t>.</a:t>
            </a:r>
            <a:endParaRPr lang="en-GB" sz="2400" dirty="0"/>
          </a:p>
        </p:txBody>
      </p:sp>
      <p:sp>
        <p:nvSpPr>
          <p:cNvPr id="5" name="TextBox 4">
            <a:extLst>
              <a:ext uri="{FF2B5EF4-FFF2-40B4-BE49-F238E27FC236}">
                <a16:creationId xmlns:a16="http://schemas.microsoft.com/office/drawing/2014/main" id="{3CA5ADDA-04F5-49D5-8FCE-A10A94C3A116}"/>
              </a:ext>
            </a:extLst>
          </p:cNvPr>
          <p:cNvSpPr txBox="1"/>
          <p:nvPr/>
        </p:nvSpPr>
        <p:spPr>
          <a:xfrm>
            <a:off x="577588" y="5455098"/>
            <a:ext cx="8066791" cy="707886"/>
          </a:xfrm>
          <a:prstGeom prst="rect">
            <a:avLst/>
          </a:prstGeom>
          <a:noFill/>
        </p:spPr>
        <p:txBody>
          <a:bodyPr wrap="square">
            <a:spAutoFit/>
          </a:bodyPr>
          <a:lstStyle/>
          <a:p>
            <a:pPr eaLnBrk="1" hangingPunct="1">
              <a:buFont typeface="Wingdings" pitchFamily="2" charset="2"/>
              <a:buNone/>
              <a:defRPr/>
            </a:pPr>
            <a:r>
              <a:rPr lang="ru-RU" sz="2000" b="1" dirty="0" err="1"/>
              <a:t>Ембріональний</a:t>
            </a:r>
            <a:r>
              <a:rPr lang="ru-RU" sz="2000" b="1" dirty="0"/>
              <a:t> </a:t>
            </a:r>
            <a:r>
              <a:rPr lang="ru-RU" sz="2000" b="1" dirty="0" err="1"/>
              <a:t>період</a:t>
            </a:r>
            <a:r>
              <a:rPr lang="ru-RU" sz="2000" b="1" dirty="0"/>
              <a:t> </a:t>
            </a:r>
            <a:r>
              <a:rPr lang="ru-RU" sz="2000" b="1" dirty="0" err="1"/>
              <a:t>триває</a:t>
            </a:r>
            <a:r>
              <a:rPr lang="ru-RU" sz="2000" b="1" dirty="0"/>
              <a:t> 280 </a:t>
            </a:r>
            <a:r>
              <a:rPr lang="ru-RU" sz="2000" b="1" dirty="0" err="1"/>
              <a:t>днів</a:t>
            </a:r>
            <a:r>
              <a:rPr lang="ru-RU" sz="2000" b="1" dirty="0"/>
              <a:t> (40 </a:t>
            </a:r>
            <a:r>
              <a:rPr lang="ru-RU" sz="2000" b="1" dirty="0" err="1"/>
              <a:t>тижнів</a:t>
            </a:r>
            <a:r>
              <a:rPr lang="ru-RU" sz="2000" b="1" dirty="0"/>
              <a:t>). </a:t>
            </a:r>
            <a:r>
              <a:rPr lang="ru-RU" sz="2000" b="1" dirty="0" err="1"/>
              <a:t>Завдяки</a:t>
            </a:r>
            <a:r>
              <a:rPr lang="ru-RU" sz="2000" b="1" dirty="0"/>
              <a:t> </a:t>
            </a:r>
            <a:r>
              <a:rPr lang="ru-RU" sz="2000" b="1" dirty="0" err="1"/>
              <a:t>успіхам</a:t>
            </a:r>
            <a:r>
              <a:rPr lang="ru-RU" sz="2000" b="1" dirty="0"/>
              <a:t> </a:t>
            </a:r>
            <a:r>
              <a:rPr lang="ru-RU" sz="2000" b="1" dirty="0" err="1"/>
              <a:t>медицини</a:t>
            </a:r>
            <a:r>
              <a:rPr lang="ru-RU" sz="2000" b="1" dirty="0"/>
              <a:t> </a:t>
            </a:r>
            <a:r>
              <a:rPr lang="ru-RU" sz="2000" b="1" dirty="0" err="1"/>
              <a:t>плід</a:t>
            </a:r>
            <a:r>
              <a:rPr lang="ru-RU" sz="2000" b="1" dirty="0"/>
              <a:t> </a:t>
            </a:r>
            <a:r>
              <a:rPr lang="ru-RU" sz="2000" b="1" dirty="0" err="1"/>
              <a:t>людини</a:t>
            </a:r>
            <a:r>
              <a:rPr lang="ru-RU" sz="2000" b="1" dirty="0"/>
              <a:t> є </a:t>
            </a:r>
            <a:r>
              <a:rPr lang="ru-RU" sz="2000" b="1" dirty="0" err="1"/>
              <a:t>життєздатним</a:t>
            </a:r>
            <a:r>
              <a:rPr lang="ru-RU" sz="2000" b="1" dirty="0"/>
              <a:t> з 22 </a:t>
            </a:r>
            <a:r>
              <a:rPr lang="ru-RU" sz="2000" b="1" dirty="0" err="1"/>
              <a:t>тижня</a:t>
            </a:r>
            <a:r>
              <a:rPr lang="ru-RU" sz="2000" b="1" dirty="0"/>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idx="1"/>
          </p:nvPr>
        </p:nvSpPr>
        <p:spPr>
          <a:xfrm>
            <a:off x="457200" y="139679"/>
            <a:ext cx="8229600" cy="5576265"/>
          </a:xfrm>
        </p:spPr>
        <p:txBody>
          <a:bodyPr>
            <a:normAutofit fontScale="92500" lnSpcReduction="10000"/>
          </a:bodyPr>
          <a:lstStyle/>
          <a:p>
            <a:pPr algn="ctr" eaLnBrk="1" hangingPunct="1">
              <a:lnSpc>
                <a:spcPct val="90000"/>
              </a:lnSpc>
              <a:buFont typeface="Wingdings" pitchFamily="2" charset="2"/>
              <a:buNone/>
              <a:defRPr/>
            </a:pPr>
            <a:r>
              <a:rPr lang="ru-RU" sz="3600" b="1" dirty="0" err="1">
                <a:solidFill>
                  <a:srgbClr val="0070C0"/>
                </a:solidFill>
              </a:rPr>
              <a:t>Провізорні</a:t>
            </a:r>
            <a:r>
              <a:rPr lang="ru-RU" sz="3600" b="1" dirty="0">
                <a:solidFill>
                  <a:srgbClr val="0070C0"/>
                </a:solidFill>
              </a:rPr>
              <a:t> </a:t>
            </a:r>
            <a:r>
              <a:rPr lang="ru-RU" sz="3600" b="1" dirty="0" err="1">
                <a:solidFill>
                  <a:srgbClr val="0070C0"/>
                </a:solidFill>
              </a:rPr>
              <a:t>органи</a:t>
            </a:r>
            <a:endParaRPr lang="ru-RU" sz="3600" b="1" dirty="0">
              <a:solidFill>
                <a:srgbClr val="0070C0"/>
              </a:solidFill>
            </a:endParaRPr>
          </a:p>
          <a:p>
            <a:pPr eaLnBrk="1" hangingPunct="1">
              <a:lnSpc>
                <a:spcPct val="90000"/>
              </a:lnSpc>
              <a:defRPr/>
            </a:pPr>
            <a:r>
              <a:rPr lang="ru-RU" sz="2800" b="1" dirty="0" err="1">
                <a:solidFill>
                  <a:srgbClr val="C00000"/>
                </a:solidFill>
              </a:rPr>
              <a:t>Амніон</a:t>
            </a:r>
            <a:r>
              <a:rPr lang="ru-RU" sz="2800" dirty="0">
                <a:solidFill>
                  <a:srgbClr val="FFFF00"/>
                </a:solidFill>
              </a:rPr>
              <a:t> </a:t>
            </a:r>
            <a:r>
              <a:rPr lang="ru-RU" sz="2800" dirty="0" err="1"/>
              <a:t>утворює</a:t>
            </a:r>
            <a:r>
              <a:rPr lang="ru-RU" sz="2800" dirty="0"/>
              <a:t> </a:t>
            </a:r>
            <a:r>
              <a:rPr lang="ru-RU" sz="2800" dirty="0" err="1"/>
              <a:t>амніотичну</a:t>
            </a:r>
            <a:r>
              <a:rPr lang="ru-RU" sz="2800" dirty="0"/>
              <a:t> </a:t>
            </a:r>
            <a:r>
              <a:rPr lang="ru-RU" sz="2800" dirty="0" err="1"/>
              <a:t>порожнину</a:t>
            </a:r>
            <a:r>
              <a:rPr lang="ru-RU" sz="2800" dirty="0"/>
              <a:t> з </a:t>
            </a:r>
            <a:r>
              <a:rPr lang="ru-RU" sz="2800" dirty="0" err="1"/>
              <a:t>амніотичною</a:t>
            </a:r>
            <a:r>
              <a:rPr lang="ru-RU" sz="2800" dirty="0"/>
              <a:t> </a:t>
            </a:r>
            <a:r>
              <a:rPr lang="ru-RU" sz="2800" dirty="0" err="1"/>
              <a:t>рідиною</a:t>
            </a:r>
            <a:r>
              <a:rPr lang="ru-RU" sz="2800" dirty="0"/>
              <a:t>. </a:t>
            </a:r>
            <a:r>
              <a:rPr lang="ru-RU" sz="2800" dirty="0" err="1"/>
              <a:t>Амніотична</a:t>
            </a:r>
            <a:r>
              <a:rPr lang="ru-RU" sz="2800" dirty="0"/>
              <a:t> </a:t>
            </a:r>
            <a:r>
              <a:rPr lang="ru-RU" sz="2800" dirty="0" err="1"/>
              <a:t>рідина</a:t>
            </a:r>
            <a:r>
              <a:rPr lang="ru-RU" sz="2800" dirty="0"/>
              <a:t> </a:t>
            </a:r>
            <a:r>
              <a:rPr lang="ru-RU" sz="2800" dirty="0" err="1"/>
              <a:t>захищає</a:t>
            </a:r>
            <a:r>
              <a:rPr lang="ru-RU" sz="2800" dirty="0"/>
              <a:t> </a:t>
            </a:r>
            <a:r>
              <a:rPr lang="ru-RU" sz="2800" dirty="0" err="1"/>
              <a:t>плід</a:t>
            </a:r>
            <a:r>
              <a:rPr lang="ru-RU" sz="2800" dirty="0"/>
              <a:t> </a:t>
            </a:r>
            <a:r>
              <a:rPr lang="ru-RU" sz="2800" dirty="0" err="1"/>
              <a:t>від</a:t>
            </a:r>
            <a:r>
              <a:rPr lang="ru-RU" sz="2800" dirty="0"/>
              <a:t> </a:t>
            </a:r>
            <a:r>
              <a:rPr lang="ru-RU" sz="2800" dirty="0" err="1"/>
              <a:t>механічних</a:t>
            </a:r>
            <a:r>
              <a:rPr lang="ru-RU" sz="2800" dirty="0"/>
              <a:t> </a:t>
            </a:r>
            <a:r>
              <a:rPr lang="ru-RU" sz="2800" dirty="0" err="1"/>
              <a:t>пошкоджень</a:t>
            </a:r>
            <a:r>
              <a:rPr lang="ru-RU" sz="2800" dirty="0"/>
              <a:t>, </a:t>
            </a:r>
            <a:r>
              <a:rPr lang="ru-RU" sz="2800" dirty="0" err="1"/>
              <a:t>висихання</a:t>
            </a:r>
            <a:r>
              <a:rPr lang="ru-RU" sz="2800" dirty="0"/>
              <a:t> і </a:t>
            </a:r>
            <a:r>
              <a:rPr lang="ru-RU" sz="2800" dirty="0" err="1"/>
              <a:t>температурних</a:t>
            </a:r>
            <a:r>
              <a:rPr lang="ru-RU" sz="2800" dirty="0"/>
              <a:t> </a:t>
            </a:r>
            <a:r>
              <a:rPr lang="ru-RU" sz="2800" dirty="0" err="1"/>
              <a:t>коливань</a:t>
            </a:r>
            <a:r>
              <a:rPr lang="ru-RU" sz="2800" dirty="0"/>
              <a:t>, </a:t>
            </a:r>
            <a:r>
              <a:rPr lang="ru-RU" sz="2800" dirty="0" err="1"/>
              <a:t>дозволяє</a:t>
            </a:r>
            <a:r>
              <a:rPr lang="ru-RU" sz="2800" dirty="0"/>
              <a:t> плоду </a:t>
            </a:r>
            <a:r>
              <a:rPr lang="ru-RU" sz="2800" dirty="0" err="1"/>
              <a:t>рухатися</a:t>
            </a:r>
            <a:r>
              <a:rPr lang="ru-RU" sz="2800" dirty="0"/>
              <a:t>, </a:t>
            </a:r>
            <a:r>
              <a:rPr lang="ru-RU" sz="2800" dirty="0" err="1"/>
              <a:t>бере</a:t>
            </a:r>
            <a:r>
              <a:rPr lang="ru-RU" sz="2800" dirty="0"/>
              <a:t> участь в об</a:t>
            </a:r>
            <a:r>
              <a:rPr lang="uk-UA" sz="2800" dirty="0"/>
              <a:t>міні</a:t>
            </a:r>
            <a:r>
              <a:rPr lang="ru-RU" sz="2800" dirty="0"/>
              <a:t> </a:t>
            </a:r>
            <a:r>
              <a:rPr lang="ru-RU" sz="2800" dirty="0" err="1"/>
              <a:t>речовин</a:t>
            </a:r>
            <a:endParaRPr lang="en-US" sz="2800" dirty="0"/>
          </a:p>
          <a:p>
            <a:pPr eaLnBrk="1" hangingPunct="1">
              <a:lnSpc>
                <a:spcPct val="90000"/>
              </a:lnSpc>
              <a:defRPr/>
            </a:pPr>
            <a:r>
              <a:rPr lang="ru-RU" sz="2800" b="1" dirty="0" err="1">
                <a:solidFill>
                  <a:srgbClr val="C00000"/>
                </a:solidFill>
              </a:rPr>
              <a:t>Жовтковий</a:t>
            </a:r>
            <a:r>
              <a:rPr lang="ru-RU" sz="2800" b="1" dirty="0">
                <a:solidFill>
                  <a:srgbClr val="C00000"/>
                </a:solidFill>
              </a:rPr>
              <a:t> </a:t>
            </a:r>
            <a:r>
              <a:rPr lang="ru-RU" sz="2800" b="1" dirty="0" err="1">
                <a:solidFill>
                  <a:srgbClr val="C00000"/>
                </a:solidFill>
              </a:rPr>
              <a:t>мішок</a:t>
            </a:r>
            <a:r>
              <a:rPr lang="ru-RU" sz="2800" b="1" dirty="0">
                <a:solidFill>
                  <a:srgbClr val="C00000"/>
                </a:solidFill>
              </a:rPr>
              <a:t> </a:t>
            </a:r>
            <a:r>
              <a:rPr lang="ru-RU" sz="2800" dirty="0">
                <a:solidFill>
                  <a:srgbClr val="C00000"/>
                </a:solidFill>
              </a:rPr>
              <a:t>– </a:t>
            </a:r>
            <a:r>
              <a:rPr lang="ru-RU" sz="2800" dirty="0"/>
              <a:t>орган </a:t>
            </a:r>
            <a:r>
              <a:rPr lang="ru-RU" sz="2800" dirty="0" err="1"/>
              <a:t>ембріонального</a:t>
            </a:r>
            <a:r>
              <a:rPr lang="ru-RU" sz="2800" dirty="0"/>
              <a:t> </a:t>
            </a:r>
            <a:r>
              <a:rPr lang="ru-RU" sz="2800" dirty="0" err="1"/>
              <a:t>кровотворення</a:t>
            </a:r>
            <a:r>
              <a:rPr lang="ru-RU" sz="2800" dirty="0"/>
              <a:t> (</a:t>
            </a:r>
            <a:r>
              <a:rPr lang="ru-RU" sz="2800" dirty="0" err="1"/>
              <a:t>початковий</a:t>
            </a:r>
            <a:r>
              <a:rPr lang="ru-RU" sz="2800" dirty="0"/>
              <a:t> </a:t>
            </a:r>
            <a:r>
              <a:rPr lang="ru-RU" sz="2800" dirty="0" err="1"/>
              <a:t>етап</a:t>
            </a:r>
            <a:r>
              <a:rPr lang="ru-RU" sz="2800" dirty="0"/>
              <a:t>), </a:t>
            </a:r>
            <a:r>
              <a:rPr lang="ru-RU" sz="2800" dirty="0" err="1"/>
              <a:t>утворюються</a:t>
            </a:r>
            <a:r>
              <a:rPr lang="ru-RU" sz="2800" dirty="0"/>
              <a:t> попередники </a:t>
            </a:r>
            <a:r>
              <a:rPr lang="ru-RU" sz="2800" dirty="0" err="1"/>
              <a:t>статевих</a:t>
            </a:r>
            <a:r>
              <a:rPr lang="ru-RU" sz="2800" dirty="0"/>
              <a:t> </a:t>
            </a:r>
            <a:r>
              <a:rPr lang="ru-RU" sz="2800" dirty="0" err="1"/>
              <a:t>клітин</a:t>
            </a:r>
            <a:r>
              <a:rPr lang="ru-RU" sz="2800" dirty="0"/>
              <a:t>, </a:t>
            </a:r>
            <a:r>
              <a:rPr lang="ru-RU" sz="2800" dirty="0" err="1"/>
              <a:t>швидко</a:t>
            </a:r>
            <a:r>
              <a:rPr lang="ru-RU" sz="2800" dirty="0"/>
              <a:t> </a:t>
            </a:r>
            <a:r>
              <a:rPr lang="ru-RU" sz="2800" dirty="0" err="1"/>
              <a:t>редукується</a:t>
            </a:r>
            <a:r>
              <a:rPr lang="ru-RU" sz="2800" dirty="0"/>
              <a:t> і входить в </a:t>
            </a:r>
            <a:r>
              <a:rPr lang="ru-RU" sz="2800" dirty="0" err="1"/>
              <a:t>пупковий</a:t>
            </a:r>
            <a:r>
              <a:rPr lang="ru-RU" sz="2800" dirty="0"/>
              <a:t> канатик</a:t>
            </a:r>
            <a:endParaRPr lang="en-US" sz="2800" dirty="0"/>
          </a:p>
          <a:p>
            <a:pPr eaLnBrk="1" hangingPunct="1">
              <a:lnSpc>
                <a:spcPct val="90000"/>
              </a:lnSpc>
              <a:defRPr/>
            </a:pPr>
            <a:r>
              <a:rPr lang="ru-RU" sz="2800" b="1" dirty="0" err="1">
                <a:solidFill>
                  <a:srgbClr val="C00000"/>
                </a:solidFill>
              </a:rPr>
              <a:t>Алантоїс</a:t>
            </a:r>
            <a:r>
              <a:rPr lang="ru-RU" sz="2800" dirty="0"/>
              <a:t> – орган </a:t>
            </a:r>
            <a:r>
              <a:rPr lang="ru-RU" sz="2800" dirty="0" err="1"/>
              <a:t>газообміну</a:t>
            </a:r>
            <a:r>
              <a:rPr lang="ru-RU" sz="2800" dirty="0"/>
              <a:t> і </a:t>
            </a:r>
            <a:r>
              <a:rPr lang="ru-RU" sz="2800" dirty="0" err="1"/>
              <a:t>виділення</a:t>
            </a:r>
            <a:r>
              <a:rPr lang="ru-RU" sz="2800" dirty="0"/>
              <a:t>, у </a:t>
            </a:r>
            <a:r>
              <a:rPr lang="ru-RU" sz="2800" dirty="0" err="1"/>
              <a:t>ссавців</a:t>
            </a:r>
            <a:r>
              <a:rPr lang="ru-RU" sz="2800" dirty="0"/>
              <a:t> </a:t>
            </a:r>
            <a:r>
              <a:rPr lang="ru-RU" sz="2800" dirty="0" err="1"/>
              <a:t>приймає</a:t>
            </a:r>
            <a:r>
              <a:rPr lang="ru-RU" sz="2800" dirty="0"/>
              <a:t> участь в </a:t>
            </a:r>
            <a:r>
              <a:rPr lang="ru-RU" sz="2800" dirty="0" err="1"/>
              <a:t>формуванні</a:t>
            </a:r>
            <a:r>
              <a:rPr lang="ru-RU" sz="2800" dirty="0"/>
              <a:t> пупкового канатику  </a:t>
            </a:r>
          </a:p>
          <a:p>
            <a:pPr eaLnBrk="1" hangingPunct="1">
              <a:lnSpc>
                <a:spcPct val="90000"/>
              </a:lnSpc>
              <a:defRPr/>
            </a:pPr>
            <a:r>
              <a:rPr lang="ru-RU" sz="2800" b="1" dirty="0" err="1">
                <a:solidFill>
                  <a:srgbClr val="C00000"/>
                </a:solidFill>
              </a:rPr>
              <a:t>Хоріон</a:t>
            </a:r>
            <a:r>
              <a:rPr lang="ru-RU" sz="2800" b="1" dirty="0">
                <a:solidFill>
                  <a:srgbClr val="C00000"/>
                </a:solidFill>
              </a:rPr>
              <a:t> (</a:t>
            </a:r>
            <a:r>
              <a:rPr lang="ru-RU" sz="2800" b="1" dirty="0" err="1">
                <a:solidFill>
                  <a:srgbClr val="C00000"/>
                </a:solidFill>
              </a:rPr>
              <a:t>ворсинчаста</a:t>
            </a:r>
            <a:r>
              <a:rPr lang="ru-RU" sz="2800" b="1" dirty="0">
                <a:solidFill>
                  <a:srgbClr val="C00000"/>
                </a:solidFill>
              </a:rPr>
              <a:t> </a:t>
            </a:r>
            <a:r>
              <a:rPr lang="ru-RU" sz="2800" b="1" dirty="0" err="1">
                <a:solidFill>
                  <a:srgbClr val="C00000"/>
                </a:solidFill>
              </a:rPr>
              <a:t>оболонка</a:t>
            </a:r>
            <a:r>
              <a:rPr lang="ru-RU" sz="2800" b="1" dirty="0">
                <a:solidFill>
                  <a:srgbClr val="C00000"/>
                </a:solidFill>
              </a:rPr>
              <a:t>) </a:t>
            </a:r>
            <a:r>
              <a:rPr lang="ru-RU" sz="2800" dirty="0"/>
              <a:t>– </a:t>
            </a:r>
            <a:r>
              <a:rPr lang="ru-RU" sz="2800" dirty="0" err="1"/>
              <a:t>забезпечує</a:t>
            </a:r>
            <a:r>
              <a:rPr lang="ru-RU" sz="2800" dirty="0"/>
              <a:t> </a:t>
            </a:r>
            <a:r>
              <a:rPr lang="ru-RU" sz="2800" dirty="0" err="1"/>
              <a:t>імплантацію</a:t>
            </a:r>
            <a:r>
              <a:rPr lang="ru-RU" sz="2800" dirty="0"/>
              <a:t>,  </a:t>
            </a:r>
            <a:r>
              <a:rPr lang="ru-RU" sz="2800" dirty="0" err="1"/>
              <a:t>утворює</a:t>
            </a:r>
            <a:r>
              <a:rPr lang="ru-RU" sz="2800" dirty="0"/>
              <a:t> плаценту </a:t>
            </a:r>
          </a:p>
          <a:p>
            <a:pPr eaLnBrk="1" hangingPunct="1">
              <a:defRPr/>
            </a:pPr>
            <a:r>
              <a:rPr lang="ru-RU" sz="2800" b="1" dirty="0">
                <a:solidFill>
                  <a:srgbClr val="C00000"/>
                </a:solidFill>
                <a:effectLst/>
              </a:rPr>
              <a:t>Плацента </a:t>
            </a:r>
          </a:p>
          <a:p>
            <a:pPr eaLnBrk="1" hangingPunct="1">
              <a:lnSpc>
                <a:spcPct val="90000"/>
              </a:lnSpc>
              <a:defRPr/>
            </a:pPr>
            <a:endParaRPr lang="en-US" sz="2800" dirty="0"/>
          </a:p>
          <a:p>
            <a:pPr eaLnBrk="1" hangingPunct="1">
              <a:lnSpc>
                <a:spcPct val="90000"/>
              </a:lnSpc>
              <a:defRPr/>
            </a:pPr>
            <a:endParaRPr lang="en-US" sz="2800" dirty="0"/>
          </a:p>
          <a:p>
            <a:pPr eaLnBrk="1" hangingPunct="1">
              <a:lnSpc>
                <a:spcPct val="90000"/>
              </a:lnSpc>
              <a:defRPr/>
            </a:pPr>
            <a:endParaRPr lang="ru-RU" sz="28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C7D1458B-2F58-4154-AA12-A25764A06D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5291" y="3577856"/>
            <a:ext cx="4373525" cy="3280144"/>
          </a:xfrm>
        </p:spPr>
      </p:pic>
      <p:pic>
        <p:nvPicPr>
          <p:cNvPr id="7" name="Рисунок 6">
            <a:extLst>
              <a:ext uri="{FF2B5EF4-FFF2-40B4-BE49-F238E27FC236}">
                <a16:creationId xmlns:a16="http://schemas.microsoft.com/office/drawing/2014/main" id="{873DBA5F-F488-480B-86FD-3C51EE5D832B}"/>
              </a:ext>
            </a:extLst>
          </p:cNvPr>
          <p:cNvPicPr>
            <a:picLocks noChangeAspect="1"/>
          </p:cNvPicPr>
          <p:nvPr/>
        </p:nvPicPr>
        <p:blipFill rotWithShape="1">
          <a:blip r:embed="rId3">
            <a:extLst>
              <a:ext uri="{28A0092B-C50C-407E-A947-70E740481C1C}">
                <a14:useLocalDpi xmlns:a14="http://schemas.microsoft.com/office/drawing/2010/main" val="0"/>
              </a:ext>
            </a:extLst>
          </a:blip>
          <a:srcRect b="3850"/>
          <a:stretch/>
        </p:blipFill>
        <p:spPr>
          <a:xfrm>
            <a:off x="1158617" y="64617"/>
            <a:ext cx="6242304" cy="3364383"/>
          </a:xfrm>
          <a:prstGeom prst="rect">
            <a:avLst/>
          </a:prstGeom>
        </p:spPr>
      </p:pic>
      <p:pic>
        <p:nvPicPr>
          <p:cNvPr id="9" name="Рисунок 8">
            <a:extLst>
              <a:ext uri="{FF2B5EF4-FFF2-40B4-BE49-F238E27FC236}">
                <a16:creationId xmlns:a16="http://schemas.microsoft.com/office/drawing/2014/main" id="{7B459902-537F-4B8F-919B-209B03F241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3430" y="3509673"/>
            <a:ext cx="3047755" cy="3283710"/>
          </a:xfrm>
          <a:prstGeom prst="rect">
            <a:avLst/>
          </a:prstGeom>
        </p:spPr>
      </p:pic>
    </p:spTree>
    <p:extLst>
      <p:ext uri="{BB962C8B-B14F-4D97-AF65-F5344CB8AC3E}">
        <p14:creationId xmlns:p14="http://schemas.microsoft.com/office/powerpoint/2010/main" val="17617161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normAutofit fontScale="90000"/>
          </a:bodyPr>
          <a:lstStyle/>
          <a:p>
            <a:pPr eaLnBrk="1" hangingPunct="1">
              <a:defRPr/>
            </a:pPr>
            <a:r>
              <a:rPr lang="ru-RU" b="1" dirty="0">
                <a:solidFill>
                  <a:srgbClr val="0070C0"/>
                </a:solidFill>
              </a:rPr>
              <a:t>Плацента</a:t>
            </a:r>
            <a:r>
              <a:rPr lang="ru-RU" b="1" dirty="0">
                <a:solidFill>
                  <a:srgbClr val="C00000"/>
                </a:solidFill>
              </a:rPr>
              <a:t> </a:t>
            </a:r>
            <a:br>
              <a:rPr lang="ru-RU" b="1" dirty="0">
                <a:solidFill>
                  <a:srgbClr val="C00000"/>
                </a:solidFill>
              </a:rPr>
            </a:br>
            <a:r>
              <a:rPr lang="ru-RU" b="1" dirty="0" err="1"/>
              <a:t>починає</a:t>
            </a:r>
            <a:r>
              <a:rPr lang="ru-RU" b="1" dirty="0"/>
              <a:t> </a:t>
            </a:r>
            <a:r>
              <a:rPr lang="ru-RU" b="1" dirty="0" err="1"/>
              <a:t>утворюватися</a:t>
            </a:r>
            <a:r>
              <a:rPr lang="ru-RU" b="1" dirty="0"/>
              <a:t> на 3 </a:t>
            </a:r>
            <a:r>
              <a:rPr lang="ru-RU" b="1" dirty="0" err="1"/>
              <a:t>тижні</a:t>
            </a:r>
            <a:r>
              <a:rPr lang="ru-RU" b="1" dirty="0"/>
              <a:t>, остаточно – на 12-13 </a:t>
            </a:r>
            <a:r>
              <a:rPr lang="ru-RU" b="1" dirty="0" err="1"/>
              <a:t>тижні</a:t>
            </a:r>
            <a:endParaRPr lang="ru-RU" b="1" dirty="0"/>
          </a:p>
        </p:txBody>
      </p:sp>
      <p:sp>
        <p:nvSpPr>
          <p:cNvPr id="100355" name="Rectangle 3"/>
          <p:cNvSpPr>
            <a:spLocks noGrp="1" noChangeArrowheads="1"/>
          </p:cNvSpPr>
          <p:nvPr>
            <p:ph idx="1"/>
          </p:nvPr>
        </p:nvSpPr>
        <p:spPr>
          <a:xfrm>
            <a:off x="628650" y="1825625"/>
            <a:ext cx="4348703" cy="4351338"/>
          </a:xfrm>
        </p:spPr>
        <p:txBody>
          <a:bodyPr/>
          <a:lstStyle/>
          <a:p>
            <a:pPr eaLnBrk="1" hangingPunct="1">
              <a:defRPr/>
            </a:pPr>
            <a:r>
              <a:rPr lang="ru-RU" b="1" dirty="0" err="1">
                <a:effectLst/>
              </a:rPr>
              <a:t>Забезпечує</a:t>
            </a:r>
            <a:r>
              <a:rPr lang="ru-RU" b="1" dirty="0">
                <a:effectLst/>
              </a:rPr>
              <a:t> </a:t>
            </a:r>
            <a:r>
              <a:rPr lang="ru-RU" b="1" dirty="0" err="1">
                <a:effectLst/>
              </a:rPr>
              <a:t>взаємозв</a:t>
            </a:r>
            <a:r>
              <a:rPr lang="en-US" b="1" dirty="0">
                <a:effectLst/>
              </a:rPr>
              <a:t>’</a:t>
            </a:r>
            <a:r>
              <a:rPr lang="ru-RU" b="1" dirty="0" err="1">
                <a:effectLst/>
              </a:rPr>
              <a:t>язок</a:t>
            </a:r>
            <a:r>
              <a:rPr lang="ru-RU" b="1" dirty="0">
                <a:effectLst/>
              </a:rPr>
              <a:t> </a:t>
            </a:r>
            <a:r>
              <a:rPr lang="ru-RU" b="1" dirty="0" err="1">
                <a:effectLst/>
              </a:rPr>
              <a:t>із</a:t>
            </a:r>
            <a:r>
              <a:rPr lang="ru-RU" b="1" dirty="0">
                <a:effectLst/>
              </a:rPr>
              <a:t> </a:t>
            </a:r>
            <a:r>
              <a:rPr lang="ru-RU" b="1" dirty="0" err="1">
                <a:effectLst/>
              </a:rPr>
              <a:t>організмом</a:t>
            </a:r>
            <a:r>
              <a:rPr lang="ru-RU" b="1" dirty="0">
                <a:effectLst/>
              </a:rPr>
              <a:t> </a:t>
            </a:r>
            <a:r>
              <a:rPr lang="ru-RU" b="1" dirty="0" err="1">
                <a:effectLst/>
              </a:rPr>
              <a:t>матері</a:t>
            </a:r>
            <a:r>
              <a:rPr lang="ru-RU" b="1" dirty="0">
                <a:effectLst/>
              </a:rPr>
              <a:t> (</a:t>
            </a:r>
            <a:r>
              <a:rPr lang="ru-RU" b="1" dirty="0" err="1">
                <a:effectLst/>
              </a:rPr>
              <a:t>живлення</a:t>
            </a:r>
            <a:r>
              <a:rPr lang="ru-RU" b="1" dirty="0">
                <a:effectLst/>
              </a:rPr>
              <a:t>, </a:t>
            </a:r>
            <a:r>
              <a:rPr lang="ru-RU" b="1" dirty="0" err="1">
                <a:effectLst/>
              </a:rPr>
              <a:t>газообмін</a:t>
            </a:r>
            <a:r>
              <a:rPr lang="ru-RU" b="1" dirty="0">
                <a:effectLst/>
              </a:rPr>
              <a:t>, </a:t>
            </a:r>
            <a:r>
              <a:rPr lang="ru-RU" b="1" dirty="0" err="1">
                <a:effectLst/>
              </a:rPr>
              <a:t>виділення</a:t>
            </a:r>
            <a:r>
              <a:rPr lang="ru-RU" b="1" dirty="0">
                <a:effectLst/>
              </a:rPr>
              <a:t>)</a:t>
            </a:r>
          </a:p>
          <a:p>
            <a:pPr eaLnBrk="1" hangingPunct="1">
              <a:defRPr/>
            </a:pPr>
            <a:r>
              <a:rPr lang="ru-RU" b="1" dirty="0">
                <a:effectLst/>
              </a:rPr>
              <a:t>Бар</a:t>
            </a:r>
            <a:r>
              <a:rPr lang="en-US" b="1" dirty="0">
                <a:effectLst/>
              </a:rPr>
              <a:t>’</a:t>
            </a:r>
            <a:r>
              <a:rPr lang="uk-UA" b="1" dirty="0" err="1">
                <a:effectLst/>
              </a:rPr>
              <a:t>єрна</a:t>
            </a:r>
            <a:r>
              <a:rPr lang="uk-UA" b="1" dirty="0">
                <a:effectLst/>
              </a:rPr>
              <a:t> </a:t>
            </a:r>
            <a:r>
              <a:rPr lang="ru-RU" b="1" dirty="0" err="1">
                <a:effectLst/>
              </a:rPr>
              <a:t>функція</a:t>
            </a:r>
            <a:endParaRPr lang="ru-RU" b="1" dirty="0">
              <a:effectLst/>
            </a:endParaRPr>
          </a:p>
          <a:p>
            <a:pPr eaLnBrk="1" hangingPunct="1">
              <a:defRPr/>
            </a:pPr>
            <a:r>
              <a:rPr lang="ru-RU" b="1" dirty="0" err="1">
                <a:effectLst/>
              </a:rPr>
              <a:t>Секретує</a:t>
            </a:r>
            <a:r>
              <a:rPr lang="ru-RU" b="1" dirty="0">
                <a:effectLst/>
              </a:rPr>
              <a:t> </a:t>
            </a:r>
            <a:r>
              <a:rPr lang="ru-RU" b="1" dirty="0" err="1">
                <a:effectLst/>
              </a:rPr>
              <a:t>гормони</a:t>
            </a:r>
            <a:r>
              <a:rPr lang="ru-RU" b="1" dirty="0">
                <a:effectLst/>
              </a:rPr>
              <a:t> (</a:t>
            </a:r>
            <a:r>
              <a:rPr lang="ru-RU" b="1" dirty="0" err="1">
                <a:effectLst/>
              </a:rPr>
              <a:t>хоріонічний</a:t>
            </a:r>
            <a:r>
              <a:rPr lang="ru-RU" b="1" dirty="0">
                <a:effectLst/>
              </a:rPr>
              <a:t> </a:t>
            </a:r>
            <a:r>
              <a:rPr lang="ru-RU" b="1" dirty="0" err="1">
                <a:effectLst/>
              </a:rPr>
              <a:t>гонадотропін</a:t>
            </a:r>
            <a:r>
              <a:rPr lang="ru-RU" b="1" dirty="0">
                <a:effectLst/>
              </a:rPr>
              <a:t>, прогестерон </a:t>
            </a:r>
            <a:r>
              <a:rPr lang="ru-RU" b="1" dirty="0" err="1">
                <a:effectLst/>
              </a:rPr>
              <a:t>тощо</a:t>
            </a:r>
            <a:r>
              <a:rPr lang="ru-RU" b="1" dirty="0">
                <a:effectLst/>
              </a:rPr>
              <a:t>)</a:t>
            </a:r>
          </a:p>
          <a:p>
            <a:pPr eaLnBrk="1" hangingPunct="1">
              <a:defRPr/>
            </a:pPr>
            <a:r>
              <a:rPr lang="ru-RU" b="1" dirty="0" err="1">
                <a:effectLst/>
              </a:rPr>
              <a:t>Синтезує</a:t>
            </a:r>
            <a:r>
              <a:rPr lang="ru-RU" b="1" dirty="0">
                <a:effectLst/>
              </a:rPr>
              <a:t> </a:t>
            </a:r>
            <a:r>
              <a:rPr lang="ru-RU" b="1" dirty="0" err="1">
                <a:effectLst/>
              </a:rPr>
              <a:t>регулятори</a:t>
            </a:r>
            <a:r>
              <a:rPr lang="ru-RU" b="1" dirty="0">
                <a:effectLst/>
              </a:rPr>
              <a:t> </a:t>
            </a:r>
            <a:r>
              <a:rPr lang="ru-RU" b="1" dirty="0" err="1">
                <a:effectLst/>
              </a:rPr>
              <a:t>імунної</a:t>
            </a:r>
            <a:r>
              <a:rPr lang="ru-RU" b="1" dirty="0">
                <a:effectLst/>
              </a:rPr>
              <a:t> </a:t>
            </a:r>
            <a:r>
              <a:rPr lang="ru-RU" b="1" dirty="0" err="1">
                <a:effectLst/>
              </a:rPr>
              <a:t>відповіді</a:t>
            </a:r>
            <a:endParaRPr lang="ru-RU" b="1" dirty="0"/>
          </a:p>
        </p:txBody>
      </p:sp>
      <p:pic>
        <p:nvPicPr>
          <p:cNvPr id="6" name="Рисунок 5">
            <a:extLst>
              <a:ext uri="{FF2B5EF4-FFF2-40B4-BE49-F238E27FC236}">
                <a16:creationId xmlns:a16="http://schemas.microsoft.com/office/drawing/2014/main" id="{816F8FE8-6738-45DE-B5CB-302B7DF648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5406" y="1435776"/>
            <a:ext cx="3047755" cy="328371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normAutofit/>
          </a:bodyPr>
          <a:lstStyle/>
          <a:p>
            <a:pPr eaLnBrk="1" hangingPunct="1">
              <a:defRPr/>
            </a:pPr>
            <a:r>
              <a:rPr lang="en-GB" sz="4100" b="1" dirty="0" err="1">
                <a:solidFill>
                  <a:srgbClr val="0070C0"/>
                </a:solidFill>
              </a:rPr>
              <a:t>Диференц</a:t>
            </a:r>
            <a:r>
              <a:rPr lang="uk-UA" sz="4100" b="1" dirty="0" err="1">
                <a:solidFill>
                  <a:srgbClr val="0070C0"/>
                </a:solidFill>
              </a:rPr>
              <a:t>іювання</a:t>
            </a:r>
            <a:r>
              <a:rPr lang="uk-UA" sz="4100" b="1" dirty="0">
                <a:solidFill>
                  <a:srgbClr val="0070C0"/>
                </a:solidFill>
              </a:rPr>
              <a:t> </a:t>
            </a:r>
            <a:r>
              <a:rPr lang="en-GB" sz="4100" b="1" dirty="0">
                <a:solidFill>
                  <a:srgbClr val="0070C0"/>
                </a:solidFill>
              </a:rPr>
              <a:t>— </a:t>
            </a:r>
            <a:r>
              <a:rPr lang="en-GB" sz="4100" b="1" dirty="0" err="1">
                <a:solidFill>
                  <a:srgbClr val="0070C0"/>
                </a:solidFill>
              </a:rPr>
              <a:t>спец</a:t>
            </a:r>
            <a:r>
              <a:rPr lang="uk-UA" sz="4100" b="1" dirty="0">
                <a:solidFill>
                  <a:srgbClr val="0070C0"/>
                </a:solidFill>
              </a:rPr>
              <a:t>і</a:t>
            </a:r>
            <a:r>
              <a:rPr lang="en-GB" sz="4100" b="1" dirty="0" err="1">
                <a:solidFill>
                  <a:srgbClr val="0070C0"/>
                </a:solidFill>
              </a:rPr>
              <a:t>ал</a:t>
            </a:r>
            <a:r>
              <a:rPr lang="uk-UA" sz="4100" b="1" dirty="0">
                <a:solidFill>
                  <a:srgbClr val="0070C0"/>
                </a:solidFill>
              </a:rPr>
              <a:t>і</a:t>
            </a:r>
            <a:r>
              <a:rPr lang="en-GB" sz="4100" b="1" dirty="0" err="1">
                <a:solidFill>
                  <a:srgbClr val="0070C0"/>
                </a:solidFill>
              </a:rPr>
              <a:t>зац</a:t>
            </a:r>
            <a:r>
              <a:rPr lang="uk-UA" sz="4100" b="1" dirty="0">
                <a:solidFill>
                  <a:srgbClr val="0070C0"/>
                </a:solidFill>
              </a:rPr>
              <a:t>і</a:t>
            </a:r>
            <a:r>
              <a:rPr lang="en-GB" sz="4100" b="1" dirty="0">
                <a:solidFill>
                  <a:srgbClr val="0070C0"/>
                </a:solidFill>
              </a:rPr>
              <a:t>я </a:t>
            </a:r>
            <a:r>
              <a:rPr lang="en-GB" sz="4100" b="1" dirty="0" err="1">
                <a:solidFill>
                  <a:srgbClr val="0070C0"/>
                </a:solidFill>
              </a:rPr>
              <a:t>кл</a:t>
            </a:r>
            <a:r>
              <a:rPr lang="uk-UA" sz="4100" b="1" dirty="0" err="1">
                <a:solidFill>
                  <a:srgbClr val="0070C0"/>
                </a:solidFill>
              </a:rPr>
              <a:t>ітин</a:t>
            </a:r>
            <a:r>
              <a:rPr lang="en-GB" sz="4100" b="1" dirty="0">
                <a:solidFill>
                  <a:srgbClr val="0070C0"/>
                </a:solidFill>
              </a:rPr>
              <a:t>и</a:t>
            </a:r>
            <a:endParaRPr lang="ru-RU" sz="4100" b="1" dirty="0">
              <a:solidFill>
                <a:srgbClr val="0070C0"/>
              </a:solidFill>
            </a:endParaRPr>
          </a:p>
        </p:txBody>
      </p:sp>
      <p:sp>
        <p:nvSpPr>
          <p:cNvPr id="103427" name="Rectangle 3"/>
          <p:cNvSpPr>
            <a:spLocks noGrp="1" noChangeArrowheads="1"/>
          </p:cNvSpPr>
          <p:nvPr>
            <p:ph idx="1"/>
          </p:nvPr>
        </p:nvSpPr>
        <p:spPr/>
        <p:txBody>
          <a:bodyPr/>
          <a:lstStyle/>
          <a:p>
            <a:pPr eaLnBrk="1" hangingPunct="1">
              <a:lnSpc>
                <a:spcPct val="90000"/>
              </a:lnSpc>
              <a:defRPr/>
            </a:pPr>
            <a:r>
              <a:rPr lang="uk-UA" dirty="0"/>
              <a:t>Диференціювання проявляється в тому, що клітини набувають все більші:</a:t>
            </a:r>
          </a:p>
          <a:p>
            <a:pPr eaLnBrk="1" hangingPunct="1">
              <a:lnSpc>
                <a:spcPct val="90000"/>
              </a:lnSpc>
              <a:buFont typeface="Wingdings" pitchFamily="2" charset="2"/>
              <a:buNone/>
              <a:defRPr/>
            </a:pPr>
            <a:r>
              <a:rPr lang="uk-UA" dirty="0"/>
              <a:t>- біохімічні </a:t>
            </a:r>
          </a:p>
          <a:p>
            <a:pPr eaLnBrk="1" hangingPunct="1">
              <a:lnSpc>
                <a:spcPct val="90000"/>
              </a:lnSpc>
              <a:buFont typeface="Wingdings" pitchFamily="2" charset="2"/>
              <a:buNone/>
              <a:defRPr/>
            </a:pPr>
            <a:r>
              <a:rPr lang="uk-UA" dirty="0"/>
              <a:t>- морфологічні </a:t>
            </a:r>
          </a:p>
          <a:p>
            <a:pPr eaLnBrk="1" hangingPunct="1">
              <a:lnSpc>
                <a:spcPct val="90000"/>
              </a:lnSpc>
              <a:buFont typeface="Wingdings" pitchFamily="2" charset="2"/>
              <a:buNone/>
              <a:defRPr/>
            </a:pPr>
            <a:r>
              <a:rPr lang="uk-UA" dirty="0"/>
              <a:t>- функціональні</a:t>
            </a:r>
          </a:p>
          <a:p>
            <a:pPr eaLnBrk="1" hangingPunct="1">
              <a:lnSpc>
                <a:spcPct val="90000"/>
              </a:lnSpc>
              <a:buFont typeface="Wingdings" pitchFamily="2" charset="2"/>
              <a:buNone/>
              <a:defRPr/>
            </a:pPr>
            <a:r>
              <a:rPr lang="uk-UA" dirty="0"/>
              <a:t>  відмінності одна від інших, а можливості їх подальшого розвитку все звужуються.</a:t>
            </a:r>
          </a:p>
          <a:p>
            <a:pPr eaLnBrk="1" hangingPunct="1">
              <a:lnSpc>
                <a:spcPct val="90000"/>
              </a:lnSpc>
              <a:buFont typeface="Wingdings" pitchFamily="2" charset="2"/>
              <a:buNone/>
              <a:defRPr/>
            </a:pPr>
            <a:r>
              <a:rPr lang="uk-UA" sz="4000" dirty="0">
                <a:solidFill>
                  <a:srgbClr val="0070C0"/>
                </a:solidFill>
              </a:rPr>
              <a:t>Диференціювання пов'язане з диференційною активністю генів</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normAutofit/>
          </a:bodyPr>
          <a:lstStyle/>
          <a:p>
            <a:pPr eaLnBrk="1" hangingPunct="1">
              <a:defRPr/>
            </a:pPr>
            <a:r>
              <a:rPr lang="ru-RU" b="1" dirty="0" err="1">
                <a:solidFill>
                  <a:srgbClr val="0070C0"/>
                </a:solidFill>
              </a:rPr>
              <a:t>Критичні</a:t>
            </a:r>
            <a:r>
              <a:rPr lang="ru-RU" b="1" dirty="0">
                <a:solidFill>
                  <a:srgbClr val="0070C0"/>
                </a:solidFill>
              </a:rPr>
              <a:t> </a:t>
            </a:r>
            <a:r>
              <a:rPr lang="ru-RU" b="1" dirty="0" err="1">
                <a:solidFill>
                  <a:srgbClr val="0070C0"/>
                </a:solidFill>
              </a:rPr>
              <a:t>періоди</a:t>
            </a:r>
            <a:r>
              <a:rPr lang="ru-RU" b="1" dirty="0">
                <a:solidFill>
                  <a:srgbClr val="0070C0"/>
                </a:solidFill>
              </a:rPr>
              <a:t> </a:t>
            </a:r>
            <a:r>
              <a:rPr lang="ru-RU" b="1" dirty="0" err="1">
                <a:solidFill>
                  <a:srgbClr val="0070C0"/>
                </a:solidFill>
              </a:rPr>
              <a:t>ембріонального</a:t>
            </a:r>
            <a:r>
              <a:rPr lang="ru-RU" b="1" dirty="0">
                <a:solidFill>
                  <a:srgbClr val="0070C0"/>
                </a:solidFill>
              </a:rPr>
              <a:t> </a:t>
            </a:r>
            <a:r>
              <a:rPr lang="ru-RU" b="1" dirty="0" err="1">
                <a:solidFill>
                  <a:srgbClr val="0070C0"/>
                </a:solidFill>
              </a:rPr>
              <a:t>розвитку</a:t>
            </a:r>
            <a:r>
              <a:rPr lang="ru-RU" b="1" dirty="0">
                <a:solidFill>
                  <a:srgbClr val="0070C0"/>
                </a:solidFill>
              </a:rPr>
              <a:t>:</a:t>
            </a:r>
          </a:p>
        </p:txBody>
      </p:sp>
      <p:sp>
        <p:nvSpPr>
          <p:cNvPr id="125955" name="Rectangle 3"/>
          <p:cNvSpPr>
            <a:spLocks noGrp="1" noChangeArrowheads="1"/>
          </p:cNvSpPr>
          <p:nvPr>
            <p:ph idx="1"/>
          </p:nvPr>
        </p:nvSpPr>
        <p:spPr/>
        <p:txBody>
          <a:bodyPr>
            <a:normAutofit/>
          </a:bodyPr>
          <a:lstStyle/>
          <a:p>
            <a:pPr eaLnBrk="1" hangingPunct="1">
              <a:defRPr/>
            </a:pPr>
            <a:r>
              <a:rPr lang="ru-RU" sz="3200" b="1" dirty="0" err="1"/>
              <a:t>Імплантація</a:t>
            </a:r>
            <a:endParaRPr lang="ru-RU" sz="3200" b="1" dirty="0"/>
          </a:p>
          <a:p>
            <a:pPr eaLnBrk="1" hangingPunct="1">
              <a:defRPr/>
            </a:pPr>
            <a:r>
              <a:rPr lang="ru-RU" sz="3200" b="1" dirty="0" err="1"/>
              <a:t>Плацентація</a:t>
            </a:r>
            <a:r>
              <a:rPr lang="ru-RU" sz="3200" b="1" dirty="0"/>
              <a:t> (3-4 </a:t>
            </a:r>
            <a:r>
              <a:rPr lang="ru-RU" sz="3200" b="1" dirty="0" err="1"/>
              <a:t>тижні</a:t>
            </a:r>
            <a:r>
              <a:rPr lang="ru-RU" sz="3200" b="1" dirty="0"/>
              <a:t>)</a:t>
            </a:r>
          </a:p>
          <a:p>
            <a:pPr eaLnBrk="1" hangingPunct="1">
              <a:defRPr/>
            </a:pPr>
            <a:r>
              <a:rPr lang="ru-RU" sz="3200" b="1" dirty="0"/>
              <a:t>Пологи</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pPr eaLnBrk="1" hangingPunct="1">
              <a:defRPr/>
            </a:pPr>
            <a:r>
              <a:rPr lang="ru-RU" b="1" dirty="0" err="1">
                <a:solidFill>
                  <a:srgbClr val="0070C0"/>
                </a:solidFill>
              </a:rPr>
              <a:t>Природжені</a:t>
            </a:r>
            <a:r>
              <a:rPr lang="ru-RU" b="1" dirty="0">
                <a:solidFill>
                  <a:srgbClr val="0070C0"/>
                </a:solidFill>
              </a:rPr>
              <a:t> вади </a:t>
            </a:r>
            <a:r>
              <a:rPr lang="ru-RU" b="1" dirty="0" err="1">
                <a:solidFill>
                  <a:srgbClr val="0070C0"/>
                </a:solidFill>
              </a:rPr>
              <a:t>розвитку</a:t>
            </a:r>
            <a:endParaRPr lang="ru-RU" b="1" dirty="0">
              <a:solidFill>
                <a:srgbClr val="0070C0"/>
              </a:solidFill>
            </a:endParaRPr>
          </a:p>
        </p:txBody>
      </p:sp>
      <p:sp>
        <p:nvSpPr>
          <p:cNvPr id="120835" name="Rectangle 3"/>
          <p:cNvSpPr>
            <a:spLocks noGrp="1" noChangeArrowheads="1"/>
          </p:cNvSpPr>
          <p:nvPr>
            <p:ph idx="1"/>
          </p:nvPr>
        </p:nvSpPr>
        <p:spPr/>
        <p:txBody>
          <a:bodyPr/>
          <a:lstStyle/>
          <a:p>
            <a:pPr eaLnBrk="1" hangingPunct="1">
              <a:buFont typeface="Wingdings" pitchFamily="2" charset="2"/>
              <a:buNone/>
              <a:defRPr/>
            </a:pPr>
            <a:r>
              <a:rPr lang="ru-RU" b="1" i="1" dirty="0" err="1">
                <a:solidFill>
                  <a:srgbClr val="C00000"/>
                </a:solidFill>
              </a:rPr>
              <a:t>Природжені</a:t>
            </a:r>
            <a:r>
              <a:rPr lang="ru-RU" b="1" i="1" dirty="0">
                <a:solidFill>
                  <a:srgbClr val="C00000"/>
                </a:solidFill>
              </a:rPr>
              <a:t> вади </a:t>
            </a:r>
            <a:r>
              <a:rPr lang="ru-RU" b="1" i="1" dirty="0" err="1">
                <a:solidFill>
                  <a:srgbClr val="C00000"/>
                </a:solidFill>
              </a:rPr>
              <a:t>розвитку</a:t>
            </a:r>
            <a:r>
              <a:rPr lang="ru-RU" b="1" i="1" dirty="0">
                <a:solidFill>
                  <a:srgbClr val="C00000"/>
                </a:solidFill>
              </a:rPr>
              <a:t> </a:t>
            </a:r>
            <a:r>
              <a:rPr lang="ru-RU" b="1" i="1" dirty="0"/>
              <a:t>– </a:t>
            </a:r>
            <a:r>
              <a:rPr lang="ru-RU" b="1" i="1" dirty="0" err="1"/>
              <a:t>зміни</a:t>
            </a:r>
            <a:r>
              <a:rPr lang="ru-RU" b="1" i="1" dirty="0"/>
              <a:t> </a:t>
            </a:r>
            <a:r>
              <a:rPr lang="ru-RU" b="1" i="1" dirty="0" err="1"/>
              <a:t>будови</a:t>
            </a:r>
            <a:r>
              <a:rPr lang="ru-RU" b="1" i="1" dirty="0"/>
              <a:t> </a:t>
            </a:r>
            <a:r>
              <a:rPr lang="ru-RU" b="1" i="1" dirty="0" err="1"/>
              <a:t>органів</a:t>
            </a:r>
            <a:r>
              <a:rPr lang="ru-RU" b="1" i="1" dirty="0"/>
              <a:t>, </a:t>
            </a:r>
            <a:r>
              <a:rPr lang="ru-RU" b="1" i="1" dirty="0" err="1"/>
              <a:t>які</a:t>
            </a:r>
            <a:r>
              <a:rPr lang="ru-RU" b="1" i="1" dirty="0"/>
              <a:t> </a:t>
            </a:r>
            <a:r>
              <a:rPr lang="ru-RU" b="1" i="1" dirty="0" err="1"/>
              <a:t>формуються</a:t>
            </a:r>
            <a:r>
              <a:rPr lang="ru-RU" b="1" i="1" dirty="0"/>
              <a:t> </a:t>
            </a:r>
            <a:r>
              <a:rPr lang="ru-RU" b="1" i="1" dirty="0" err="1"/>
              <a:t>пренатально</a:t>
            </a:r>
            <a:r>
              <a:rPr lang="ru-RU" b="1" i="1" dirty="0"/>
              <a:t> та </a:t>
            </a:r>
            <a:r>
              <a:rPr lang="ru-RU" b="1" i="1" dirty="0" err="1"/>
              <a:t>призводять</a:t>
            </a:r>
            <a:r>
              <a:rPr lang="ru-RU" b="1" i="1" dirty="0"/>
              <a:t> до </a:t>
            </a:r>
            <a:r>
              <a:rPr lang="ru-RU" b="1" i="1" dirty="0" err="1"/>
              <a:t>порушення</a:t>
            </a:r>
            <a:r>
              <a:rPr lang="ru-RU" b="1" i="1" dirty="0"/>
              <a:t> </a:t>
            </a:r>
            <a:r>
              <a:rPr lang="ru-RU" b="1" i="1" dirty="0" err="1"/>
              <a:t>функцій</a:t>
            </a:r>
            <a:r>
              <a:rPr lang="ru-RU" b="1" i="1" dirty="0"/>
              <a:t>.</a:t>
            </a:r>
            <a:r>
              <a:rPr lang="en-US" dirty="0"/>
              <a:t> </a:t>
            </a:r>
            <a:endParaRPr lang="ru-RU" dirty="0"/>
          </a:p>
          <a:p>
            <a:pPr eaLnBrk="1" hangingPunct="1">
              <a:buFont typeface="Wingdings" pitchFamily="2" charset="2"/>
              <a:buNone/>
              <a:defRPr/>
            </a:pPr>
            <a:r>
              <a:rPr lang="ru-RU" b="1" dirty="0"/>
              <a:t>Наука про </a:t>
            </a:r>
            <a:r>
              <a:rPr lang="ru-RU" b="1" dirty="0" err="1"/>
              <a:t>природжені</a:t>
            </a:r>
            <a:r>
              <a:rPr lang="ru-RU" b="1" dirty="0"/>
              <a:t> вади </a:t>
            </a:r>
            <a:r>
              <a:rPr lang="ru-RU" b="1" dirty="0" err="1"/>
              <a:t>розвитку</a:t>
            </a:r>
            <a:r>
              <a:rPr lang="ru-RU" b="1" dirty="0"/>
              <a:t> – </a:t>
            </a:r>
            <a:r>
              <a:rPr lang="ru-RU" b="1" dirty="0" err="1">
                <a:solidFill>
                  <a:srgbClr val="C00000"/>
                </a:solidFill>
              </a:rPr>
              <a:t>тератологія</a:t>
            </a:r>
            <a:r>
              <a:rPr lang="en-US" b="1" dirty="0">
                <a:solidFill>
                  <a:srgbClr val="C00000"/>
                </a:solidFill>
              </a:rPr>
              <a:t> </a:t>
            </a:r>
            <a:endParaRPr lang="ru-RU" b="1" dirty="0">
              <a:solidFill>
                <a:srgbClr val="C00000"/>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260640" y="489652"/>
            <a:ext cx="8686080" cy="1139160"/>
          </a:xfrm>
        </p:spPr>
        <p:txBody>
          <a:bodyPr>
            <a:normAutofit fontScale="90000"/>
          </a:bodyPr>
          <a:lstStyle/>
          <a:p>
            <a:pPr eaLnBrk="1" hangingPunct="1">
              <a:defRPr/>
            </a:pPr>
            <a:r>
              <a:rPr lang="uk-UA" sz="3300"/>
              <a:t>Кожна вада має певний час формування – термінаційний тератогенний період</a:t>
            </a:r>
            <a:br>
              <a:rPr lang="uk-UA"/>
            </a:br>
            <a:endParaRPr lang="ru-RU"/>
          </a:p>
        </p:txBody>
      </p:sp>
      <p:sp>
        <p:nvSpPr>
          <p:cNvPr id="121859" name="Rectangle 3"/>
          <p:cNvSpPr>
            <a:spLocks noGrp="1" noChangeArrowheads="1"/>
          </p:cNvSpPr>
          <p:nvPr>
            <p:ph idx="1"/>
          </p:nvPr>
        </p:nvSpPr>
        <p:spPr/>
        <p:txBody>
          <a:bodyPr/>
          <a:lstStyle/>
          <a:p>
            <a:pPr eaLnBrk="1" hangingPunct="1">
              <a:defRPr/>
            </a:pPr>
            <a:endParaRPr lang="ru-RU"/>
          </a:p>
        </p:txBody>
      </p:sp>
      <p:sp>
        <p:nvSpPr>
          <p:cNvPr id="66564" name="Rectangle 58"/>
          <p:cNvSpPr>
            <a:spLocks noChangeArrowheads="1"/>
          </p:cNvSpPr>
          <p:nvPr/>
        </p:nvSpPr>
        <p:spPr bwMode="auto">
          <a:xfrm>
            <a:off x="0" y="-180377"/>
            <a:ext cx="167575" cy="360755"/>
          </a:xfrm>
          <a:prstGeom prst="rect">
            <a:avLst/>
          </a:prstGeom>
          <a:noFill/>
          <a:ln w="9525">
            <a:noFill/>
            <a:miter lim="800000"/>
            <a:headEnd/>
            <a:tailEnd/>
          </a:ln>
        </p:spPr>
        <p:txBody>
          <a:bodyPr wrap="none" lIns="82945" tIns="41473" rIns="82945" bIns="41473" anchor="ctr">
            <a:spAutoFit/>
          </a:bodyPr>
          <a:lstStyle/>
          <a:p>
            <a:endParaRPr lang="uk-UA">
              <a:ea typeface="Lucida Sans Unicode" pitchFamily="34" charset="0"/>
              <a:cs typeface="Lucida Sans Unicode" pitchFamily="34" charset="0"/>
            </a:endParaRPr>
          </a:p>
        </p:txBody>
      </p:sp>
      <p:grpSp>
        <p:nvGrpSpPr>
          <p:cNvPr id="2" name="Group 5"/>
          <p:cNvGrpSpPr>
            <a:grpSpLocks/>
          </p:cNvGrpSpPr>
          <p:nvPr/>
        </p:nvGrpSpPr>
        <p:grpSpPr bwMode="auto">
          <a:xfrm>
            <a:off x="260641" y="1533762"/>
            <a:ext cx="9079200" cy="5324239"/>
            <a:chOff x="-637" y="109"/>
            <a:chExt cx="10275" cy="6307"/>
          </a:xfrm>
        </p:grpSpPr>
        <p:pic>
          <p:nvPicPr>
            <p:cNvPr id="66566" name="Picture 57"/>
            <p:cNvPicPr>
              <a:picLocks noChangeAspect="1" noChangeArrowheads="1"/>
            </p:cNvPicPr>
            <p:nvPr/>
          </p:nvPicPr>
          <p:blipFill>
            <a:blip r:embed="rId2" cstate="print"/>
            <a:srcRect/>
            <a:stretch>
              <a:fillRect/>
            </a:stretch>
          </p:blipFill>
          <p:spPr bwMode="auto">
            <a:xfrm>
              <a:off x="-637" y="265"/>
              <a:ext cx="9638" cy="6151"/>
            </a:xfrm>
            <a:prstGeom prst="rect">
              <a:avLst/>
            </a:prstGeom>
            <a:noFill/>
            <a:ln w="9525">
              <a:noFill/>
              <a:miter lim="800000"/>
              <a:headEnd/>
              <a:tailEnd/>
            </a:ln>
          </p:spPr>
        </p:pic>
        <p:sp>
          <p:nvSpPr>
            <p:cNvPr id="66567" name="Line 56"/>
            <p:cNvSpPr>
              <a:spLocks noChangeShapeType="1"/>
            </p:cNvSpPr>
            <p:nvPr/>
          </p:nvSpPr>
          <p:spPr bwMode="auto">
            <a:xfrm>
              <a:off x="2134" y="1179"/>
              <a:ext cx="0" cy="454"/>
            </a:xfrm>
            <a:prstGeom prst="line">
              <a:avLst/>
            </a:prstGeom>
            <a:noFill/>
            <a:ln w="6350">
              <a:solidFill>
                <a:srgbClr val="231F20"/>
              </a:solidFill>
              <a:round/>
              <a:headEnd/>
              <a:tailEnd/>
            </a:ln>
          </p:spPr>
          <p:txBody>
            <a:bodyPr/>
            <a:lstStyle/>
            <a:p>
              <a:endParaRPr lang="uk-UA"/>
            </a:p>
          </p:txBody>
        </p:sp>
        <p:sp>
          <p:nvSpPr>
            <p:cNvPr id="66568" name="Line 55"/>
            <p:cNvSpPr>
              <a:spLocks noChangeShapeType="1"/>
            </p:cNvSpPr>
            <p:nvPr/>
          </p:nvSpPr>
          <p:spPr bwMode="auto">
            <a:xfrm>
              <a:off x="1848" y="1468"/>
              <a:ext cx="242" cy="426"/>
            </a:xfrm>
            <a:prstGeom prst="line">
              <a:avLst/>
            </a:prstGeom>
            <a:noFill/>
            <a:ln w="6350">
              <a:solidFill>
                <a:srgbClr val="231F20"/>
              </a:solidFill>
              <a:round/>
              <a:headEnd/>
              <a:tailEnd/>
            </a:ln>
          </p:spPr>
          <p:txBody>
            <a:bodyPr/>
            <a:lstStyle/>
            <a:p>
              <a:endParaRPr lang="uk-UA"/>
            </a:p>
          </p:txBody>
        </p:sp>
        <p:sp>
          <p:nvSpPr>
            <p:cNvPr id="66569" name="Line 54"/>
            <p:cNvSpPr>
              <a:spLocks noChangeShapeType="1"/>
            </p:cNvSpPr>
            <p:nvPr/>
          </p:nvSpPr>
          <p:spPr bwMode="auto">
            <a:xfrm>
              <a:off x="2613" y="1471"/>
              <a:ext cx="69" cy="401"/>
            </a:xfrm>
            <a:prstGeom prst="line">
              <a:avLst/>
            </a:prstGeom>
            <a:noFill/>
            <a:ln w="6350">
              <a:solidFill>
                <a:srgbClr val="231F20"/>
              </a:solidFill>
              <a:round/>
              <a:headEnd/>
              <a:tailEnd/>
            </a:ln>
          </p:spPr>
          <p:txBody>
            <a:bodyPr/>
            <a:lstStyle/>
            <a:p>
              <a:endParaRPr lang="uk-UA"/>
            </a:p>
          </p:txBody>
        </p:sp>
        <p:sp>
          <p:nvSpPr>
            <p:cNvPr id="66570" name="Line 53"/>
            <p:cNvSpPr>
              <a:spLocks noChangeShapeType="1"/>
            </p:cNvSpPr>
            <p:nvPr/>
          </p:nvSpPr>
          <p:spPr bwMode="auto">
            <a:xfrm>
              <a:off x="2826" y="1956"/>
              <a:ext cx="304" cy="0"/>
            </a:xfrm>
            <a:prstGeom prst="line">
              <a:avLst/>
            </a:prstGeom>
            <a:noFill/>
            <a:ln w="6350">
              <a:solidFill>
                <a:srgbClr val="231F20"/>
              </a:solidFill>
              <a:round/>
              <a:headEnd/>
              <a:tailEnd/>
            </a:ln>
          </p:spPr>
          <p:txBody>
            <a:bodyPr/>
            <a:lstStyle/>
            <a:p>
              <a:endParaRPr lang="uk-UA"/>
            </a:p>
          </p:txBody>
        </p:sp>
        <p:sp>
          <p:nvSpPr>
            <p:cNvPr id="66571" name="Freeform 52"/>
            <p:cNvSpPr>
              <a:spLocks/>
            </p:cNvSpPr>
            <p:nvPr/>
          </p:nvSpPr>
          <p:spPr bwMode="auto">
            <a:xfrm>
              <a:off x="2608" y="2101"/>
              <a:ext cx="573" cy="312"/>
            </a:xfrm>
            <a:custGeom>
              <a:avLst/>
              <a:gdLst>
                <a:gd name="T0" fmla="*/ 405 w 573"/>
                <a:gd name="T1" fmla="*/ 0 h 312"/>
                <a:gd name="T2" fmla="*/ 572 w 573"/>
                <a:gd name="T3" fmla="*/ 311 h 312"/>
                <a:gd name="T4" fmla="*/ 0 w 573"/>
                <a:gd name="T5" fmla="*/ 283 h 312"/>
                <a:gd name="T6" fmla="*/ 0 60000 65536"/>
                <a:gd name="T7" fmla="*/ 0 60000 65536"/>
                <a:gd name="T8" fmla="*/ 0 60000 65536"/>
                <a:gd name="T9" fmla="*/ 0 w 573"/>
                <a:gd name="T10" fmla="*/ 0 h 312"/>
                <a:gd name="T11" fmla="*/ 573 w 573"/>
                <a:gd name="T12" fmla="*/ 312 h 312"/>
              </a:gdLst>
              <a:ahLst/>
              <a:cxnLst>
                <a:cxn ang="T6">
                  <a:pos x="T0" y="T1"/>
                </a:cxn>
                <a:cxn ang="T7">
                  <a:pos x="T2" y="T3"/>
                </a:cxn>
                <a:cxn ang="T8">
                  <a:pos x="T4" y="T5"/>
                </a:cxn>
              </a:cxnLst>
              <a:rect l="T9" t="T10" r="T11" b="T12"/>
              <a:pathLst>
                <a:path w="573" h="312">
                  <a:moveTo>
                    <a:pt x="405" y="0"/>
                  </a:moveTo>
                  <a:lnTo>
                    <a:pt x="572" y="311"/>
                  </a:lnTo>
                  <a:lnTo>
                    <a:pt x="0" y="283"/>
                  </a:lnTo>
                </a:path>
              </a:pathLst>
            </a:custGeom>
            <a:noFill/>
            <a:ln w="6350">
              <a:solidFill>
                <a:srgbClr val="231F20"/>
              </a:solidFill>
              <a:round/>
              <a:headEnd/>
              <a:tailEnd/>
            </a:ln>
          </p:spPr>
          <p:txBody>
            <a:bodyPr/>
            <a:lstStyle/>
            <a:p>
              <a:endParaRPr lang="uk-UA"/>
            </a:p>
          </p:txBody>
        </p:sp>
        <p:sp>
          <p:nvSpPr>
            <p:cNvPr id="66572" name="Freeform 51"/>
            <p:cNvSpPr>
              <a:spLocks/>
            </p:cNvSpPr>
            <p:nvPr/>
          </p:nvSpPr>
          <p:spPr bwMode="auto">
            <a:xfrm>
              <a:off x="3331" y="2123"/>
              <a:ext cx="400" cy="284"/>
            </a:xfrm>
            <a:custGeom>
              <a:avLst/>
              <a:gdLst>
                <a:gd name="T0" fmla="*/ 399 w 400"/>
                <a:gd name="T1" fmla="*/ 0 h 284"/>
                <a:gd name="T2" fmla="*/ 0 w 400"/>
                <a:gd name="T3" fmla="*/ 284 h 284"/>
                <a:gd name="T4" fmla="*/ 218 w 400"/>
                <a:gd name="T5" fmla="*/ 213 h 284"/>
                <a:gd name="T6" fmla="*/ 0 60000 65536"/>
                <a:gd name="T7" fmla="*/ 0 60000 65536"/>
                <a:gd name="T8" fmla="*/ 0 60000 65536"/>
                <a:gd name="T9" fmla="*/ 0 w 400"/>
                <a:gd name="T10" fmla="*/ 0 h 284"/>
                <a:gd name="T11" fmla="*/ 400 w 400"/>
                <a:gd name="T12" fmla="*/ 284 h 284"/>
              </a:gdLst>
              <a:ahLst/>
              <a:cxnLst>
                <a:cxn ang="T6">
                  <a:pos x="T0" y="T1"/>
                </a:cxn>
                <a:cxn ang="T7">
                  <a:pos x="T2" y="T3"/>
                </a:cxn>
                <a:cxn ang="T8">
                  <a:pos x="T4" y="T5"/>
                </a:cxn>
              </a:cxnLst>
              <a:rect l="T9" t="T10" r="T11" b="T12"/>
              <a:pathLst>
                <a:path w="400" h="284">
                  <a:moveTo>
                    <a:pt x="399" y="0"/>
                  </a:moveTo>
                  <a:lnTo>
                    <a:pt x="0" y="284"/>
                  </a:lnTo>
                  <a:lnTo>
                    <a:pt x="218" y="213"/>
                  </a:lnTo>
                </a:path>
              </a:pathLst>
            </a:custGeom>
            <a:noFill/>
            <a:ln w="6350">
              <a:solidFill>
                <a:srgbClr val="231F20"/>
              </a:solidFill>
              <a:round/>
              <a:headEnd/>
              <a:tailEnd/>
            </a:ln>
          </p:spPr>
          <p:txBody>
            <a:bodyPr/>
            <a:lstStyle/>
            <a:p>
              <a:endParaRPr lang="uk-UA"/>
            </a:p>
          </p:txBody>
        </p:sp>
        <p:sp>
          <p:nvSpPr>
            <p:cNvPr id="66573" name="Line 50"/>
            <p:cNvSpPr>
              <a:spLocks noChangeShapeType="1"/>
            </p:cNvSpPr>
            <p:nvPr/>
          </p:nvSpPr>
          <p:spPr bwMode="auto">
            <a:xfrm>
              <a:off x="3313" y="1436"/>
              <a:ext cx="330" cy="555"/>
            </a:xfrm>
            <a:prstGeom prst="line">
              <a:avLst/>
            </a:prstGeom>
            <a:noFill/>
            <a:ln w="6350">
              <a:solidFill>
                <a:srgbClr val="231F20"/>
              </a:solidFill>
              <a:round/>
              <a:headEnd/>
              <a:tailEnd/>
            </a:ln>
          </p:spPr>
          <p:txBody>
            <a:bodyPr/>
            <a:lstStyle/>
            <a:p>
              <a:endParaRPr lang="uk-UA"/>
            </a:p>
          </p:txBody>
        </p:sp>
        <p:sp>
          <p:nvSpPr>
            <p:cNvPr id="66574" name="Line 49"/>
            <p:cNvSpPr>
              <a:spLocks noChangeShapeType="1"/>
            </p:cNvSpPr>
            <p:nvPr/>
          </p:nvSpPr>
          <p:spPr bwMode="auto">
            <a:xfrm>
              <a:off x="3511" y="1866"/>
              <a:ext cx="246" cy="0"/>
            </a:xfrm>
            <a:prstGeom prst="line">
              <a:avLst/>
            </a:prstGeom>
            <a:noFill/>
            <a:ln w="6350">
              <a:solidFill>
                <a:srgbClr val="231F20"/>
              </a:solidFill>
              <a:prstDash val="dash"/>
              <a:round/>
              <a:headEnd/>
              <a:tailEnd/>
            </a:ln>
          </p:spPr>
          <p:txBody>
            <a:bodyPr/>
            <a:lstStyle/>
            <a:p>
              <a:endParaRPr lang="uk-UA"/>
            </a:p>
          </p:txBody>
        </p:sp>
        <p:sp>
          <p:nvSpPr>
            <p:cNvPr id="66575" name="Line 48"/>
            <p:cNvSpPr>
              <a:spLocks noChangeShapeType="1"/>
            </p:cNvSpPr>
            <p:nvPr/>
          </p:nvSpPr>
          <p:spPr bwMode="auto">
            <a:xfrm>
              <a:off x="4563" y="1799"/>
              <a:ext cx="81" cy="0"/>
            </a:xfrm>
            <a:prstGeom prst="line">
              <a:avLst/>
            </a:prstGeom>
            <a:noFill/>
            <a:ln w="6350">
              <a:solidFill>
                <a:srgbClr val="231F20"/>
              </a:solidFill>
              <a:round/>
              <a:headEnd/>
              <a:tailEnd/>
            </a:ln>
          </p:spPr>
          <p:txBody>
            <a:bodyPr/>
            <a:lstStyle/>
            <a:p>
              <a:endParaRPr lang="uk-UA"/>
            </a:p>
          </p:txBody>
        </p:sp>
        <p:sp>
          <p:nvSpPr>
            <p:cNvPr id="66576" name="Line 47"/>
            <p:cNvSpPr>
              <a:spLocks noChangeShapeType="1"/>
            </p:cNvSpPr>
            <p:nvPr/>
          </p:nvSpPr>
          <p:spPr bwMode="auto">
            <a:xfrm>
              <a:off x="4370" y="1921"/>
              <a:ext cx="390" cy="0"/>
            </a:xfrm>
            <a:prstGeom prst="line">
              <a:avLst/>
            </a:prstGeom>
            <a:noFill/>
            <a:ln w="6350">
              <a:solidFill>
                <a:srgbClr val="231F20"/>
              </a:solidFill>
              <a:round/>
              <a:headEnd/>
              <a:tailEnd/>
            </a:ln>
          </p:spPr>
          <p:txBody>
            <a:bodyPr/>
            <a:lstStyle/>
            <a:p>
              <a:endParaRPr lang="uk-UA"/>
            </a:p>
          </p:txBody>
        </p:sp>
        <p:sp>
          <p:nvSpPr>
            <p:cNvPr id="66577" name="Line 46"/>
            <p:cNvSpPr>
              <a:spLocks noChangeShapeType="1"/>
            </p:cNvSpPr>
            <p:nvPr/>
          </p:nvSpPr>
          <p:spPr bwMode="auto">
            <a:xfrm>
              <a:off x="5306" y="1925"/>
              <a:ext cx="250" cy="0"/>
            </a:xfrm>
            <a:prstGeom prst="line">
              <a:avLst/>
            </a:prstGeom>
            <a:noFill/>
            <a:ln w="6350">
              <a:solidFill>
                <a:srgbClr val="231F20"/>
              </a:solidFill>
              <a:round/>
              <a:headEnd/>
              <a:tailEnd/>
            </a:ln>
          </p:spPr>
          <p:txBody>
            <a:bodyPr/>
            <a:lstStyle/>
            <a:p>
              <a:endParaRPr lang="uk-UA"/>
            </a:p>
          </p:txBody>
        </p:sp>
        <p:sp>
          <p:nvSpPr>
            <p:cNvPr id="66578" name="Line 45"/>
            <p:cNvSpPr>
              <a:spLocks noChangeShapeType="1"/>
            </p:cNvSpPr>
            <p:nvPr/>
          </p:nvSpPr>
          <p:spPr bwMode="auto">
            <a:xfrm>
              <a:off x="6089" y="1942"/>
              <a:ext cx="0" cy="0"/>
            </a:xfrm>
            <a:prstGeom prst="line">
              <a:avLst/>
            </a:prstGeom>
            <a:noFill/>
            <a:ln w="6350">
              <a:solidFill>
                <a:srgbClr val="231F20"/>
              </a:solidFill>
              <a:round/>
              <a:headEnd/>
              <a:tailEnd/>
            </a:ln>
          </p:spPr>
          <p:txBody>
            <a:bodyPr/>
            <a:lstStyle/>
            <a:p>
              <a:endParaRPr lang="uk-UA"/>
            </a:p>
          </p:txBody>
        </p:sp>
        <p:sp>
          <p:nvSpPr>
            <p:cNvPr id="66579" name="Line 44"/>
            <p:cNvSpPr>
              <a:spLocks noChangeShapeType="1"/>
            </p:cNvSpPr>
            <p:nvPr/>
          </p:nvSpPr>
          <p:spPr bwMode="auto">
            <a:xfrm>
              <a:off x="5992" y="2497"/>
              <a:ext cx="197" cy="177"/>
            </a:xfrm>
            <a:prstGeom prst="line">
              <a:avLst/>
            </a:prstGeom>
            <a:noFill/>
            <a:ln w="6350">
              <a:solidFill>
                <a:srgbClr val="231F20"/>
              </a:solidFill>
              <a:round/>
              <a:headEnd/>
              <a:tailEnd/>
            </a:ln>
          </p:spPr>
          <p:txBody>
            <a:bodyPr/>
            <a:lstStyle/>
            <a:p>
              <a:endParaRPr lang="uk-UA"/>
            </a:p>
          </p:txBody>
        </p:sp>
        <p:sp>
          <p:nvSpPr>
            <p:cNvPr id="66580" name="Line 43"/>
            <p:cNvSpPr>
              <a:spLocks noChangeShapeType="1"/>
            </p:cNvSpPr>
            <p:nvPr/>
          </p:nvSpPr>
          <p:spPr bwMode="auto">
            <a:xfrm>
              <a:off x="6202" y="1672"/>
              <a:ext cx="12" cy="0"/>
            </a:xfrm>
            <a:prstGeom prst="line">
              <a:avLst/>
            </a:prstGeom>
            <a:noFill/>
            <a:ln w="6350">
              <a:solidFill>
                <a:srgbClr val="231F20"/>
              </a:solidFill>
              <a:round/>
              <a:headEnd/>
              <a:tailEnd/>
            </a:ln>
          </p:spPr>
          <p:txBody>
            <a:bodyPr/>
            <a:lstStyle/>
            <a:p>
              <a:endParaRPr lang="uk-UA"/>
            </a:p>
          </p:txBody>
        </p:sp>
        <p:sp>
          <p:nvSpPr>
            <p:cNvPr id="66581" name="Line 42"/>
            <p:cNvSpPr>
              <a:spLocks noChangeShapeType="1"/>
            </p:cNvSpPr>
            <p:nvPr/>
          </p:nvSpPr>
          <p:spPr bwMode="auto">
            <a:xfrm>
              <a:off x="6785" y="1461"/>
              <a:ext cx="328" cy="0"/>
            </a:xfrm>
            <a:prstGeom prst="line">
              <a:avLst/>
            </a:prstGeom>
            <a:noFill/>
            <a:ln w="6350">
              <a:solidFill>
                <a:srgbClr val="231F20"/>
              </a:solidFill>
              <a:round/>
              <a:headEnd/>
              <a:tailEnd/>
            </a:ln>
          </p:spPr>
          <p:txBody>
            <a:bodyPr/>
            <a:lstStyle/>
            <a:p>
              <a:endParaRPr lang="uk-UA"/>
            </a:p>
          </p:txBody>
        </p:sp>
        <p:sp>
          <p:nvSpPr>
            <p:cNvPr id="66582" name="Line 41"/>
            <p:cNvSpPr>
              <a:spLocks noChangeShapeType="1"/>
            </p:cNvSpPr>
            <p:nvPr/>
          </p:nvSpPr>
          <p:spPr bwMode="auto">
            <a:xfrm>
              <a:off x="7634" y="1333"/>
              <a:ext cx="0" cy="0"/>
            </a:xfrm>
            <a:prstGeom prst="line">
              <a:avLst/>
            </a:prstGeom>
            <a:noFill/>
            <a:ln w="6350">
              <a:solidFill>
                <a:srgbClr val="231F20"/>
              </a:solidFill>
              <a:round/>
              <a:headEnd/>
              <a:tailEnd/>
            </a:ln>
          </p:spPr>
          <p:txBody>
            <a:bodyPr/>
            <a:lstStyle/>
            <a:p>
              <a:endParaRPr lang="uk-UA"/>
            </a:p>
          </p:txBody>
        </p:sp>
        <p:sp>
          <p:nvSpPr>
            <p:cNvPr id="66583" name="Line 40"/>
            <p:cNvSpPr>
              <a:spLocks noChangeShapeType="1"/>
            </p:cNvSpPr>
            <p:nvPr/>
          </p:nvSpPr>
          <p:spPr bwMode="auto">
            <a:xfrm>
              <a:off x="6754" y="2668"/>
              <a:ext cx="136" cy="0"/>
            </a:xfrm>
            <a:prstGeom prst="line">
              <a:avLst/>
            </a:prstGeom>
            <a:noFill/>
            <a:ln w="6350">
              <a:solidFill>
                <a:srgbClr val="231F20"/>
              </a:solidFill>
              <a:round/>
              <a:headEnd/>
              <a:tailEnd/>
            </a:ln>
          </p:spPr>
          <p:txBody>
            <a:bodyPr/>
            <a:lstStyle/>
            <a:p>
              <a:endParaRPr lang="uk-UA"/>
            </a:p>
          </p:txBody>
        </p:sp>
        <p:sp>
          <p:nvSpPr>
            <p:cNvPr id="66584" name="Text Box 39"/>
            <p:cNvSpPr txBox="1">
              <a:spLocks noChangeArrowheads="1"/>
            </p:cNvSpPr>
            <p:nvPr/>
          </p:nvSpPr>
          <p:spPr bwMode="auto">
            <a:xfrm>
              <a:off x="3188" y="155"/>
              <a:ext cx="1681" cy="160"/>
            </a:xfrm>
            <a:prstGeom prst="rect">
              <a:avLst/>
            </a:prstGeom>
            <a:noFill/>
            <a:ln w="9525">
              <a:noFill/>
              <a:miter lim="800000"/>
              <a:headEnd/>
              <a:tailEnd/>
            </a:ln>
          </p:spPr>
          <p:txBody>
            <a:bodyPr lIns="0" tIns="0" rIns="0" bIns="0"/>
            <a:lstStyle/>
            <a:p>
              <a:r>
                <a:rPr lang="en-US" sz="700" b="1">
                  <a:solidFill>
                    <a:srgbClr val="FFFFFF"/>
                  </a:solidFill>
                  <a:latin typeface="Cambria" pitchFamily="18" charset="0"/>
                  <a:cs typeface="Times New Roman" pitchFamily="18" charset="0"/>
                </a:rPr>
                <a:t>Вік ембріона (у тижнях)</a:t>
              </a:r>
              <a:endParaRPr lang="en-US">
                <a:solidFill>
                  <a:srgbClr val="000000"/>
                </a:solidFill>
                <a:ea typeface="Lucida Sans Unicode" pitchFamily="34" charset="0"/>
                <a:cs typeface="Lucida Sans Unicode" pitchFamily="34" charset="0"/>
              </a:endParaRPr>
            </a:p>
          </p:txBody>
        </p:sp>
        <p:sp>
          <p:nvSpPr>
            <p:cNvPr id="66585" name="Text Box 38"/>
            <p:cNvSpPr txBox="1">
              <a:spLocks noChangeArrowheads="1"/>
            </p:cNvSpPr>
            <p:nvPr/>
          </p:nvSpPr>
          <p:spPr bwMode="auto">
            <a:xfrm>
              <a:off x="6796" y="155"/>
              <a:ext cx="1531"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Вік плоду (у тижнях)</a:t>
              </a:r>
              <a:endParaRPr lang="en-US">
                <a:solidFill>
                  <a:srgbClr val="000000"/>
                </a:solidFill>
                <a:ea typeface="Lucida Sans Unicode" pitchFamily="34" charset="0"/>
                <a:cs typeface="Lucida Sans Unicode" pitchFamily="34" charset="0"/>
              </a:endParaRPr>
            </a:p>
          </p:txBody>
        </p:sp>
        <p:sp>
          <p:nvSpPr>
            <p:cNvPr id="66586" name="Text Box 37"/>
            <p:cNvSpPr txBox="1">
              <a:spLocks noChangeArrowheads="1"/>
            </p:cNvSpPr>
            <p:nvPr/>
          </p:nvSpPr>
          <p:spPr bwMode="auto">
            <a:xfrm>
              <a:off x="361" y="580"/>
              <a:ext cx="8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1</a:t>
              </a:r>
              <a:endParaRPr lang="en-US">
                <a:solidFill>
                  <a:srgbClr val="000000"/>
                </a:solidFill>
                <a:ea typeface="Lucida Sans Unicode" pitchFamily="34" charset="0"/>
                <a:cs typeface="Lucida Sans Unicode" pitchFamily="34" charset="0"/>
              </a:endParaRPr>
            </a:p>
          </p:txBody>
        </p:sp>
        <p:sp>
          <p:nvSpPr>
            <p:cNvPr id="66587" name="Text Box 36"/>
            <p:cNvSpPr txBox="1">
              <a:spLocks noChangeArrowheads="1"/>
            </p:cNvSpPr>
            <p:nvPr/>
          </p:nvSpPr>
          <p:spPr bwMode="auto">
            <a:xfrm>
              <a:off x="1168" y="580"/>
              <a:ext cx="8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2</a:t>
              </a:r>
              <a:endParaRPr lang="en-US">
                <a:solidFill>
                  <a:srgbClr val="000000"/>
                </a:solidFill>
                <a:ea typeface="Lucida Sans Unicode" pitchFamily="34" charset="0"/>
                <a:cs typeface="Lucida Sans Unicode" pitchFamily="34" charset="0"/>
              </a:endParaRPr>
            </a:p>
          </p:txBody>
        </p:sp>
        <p:sp>
          <p:nvSpPr>
            <p:cNvPr id="66588" name="Text Box 35"/>
            <p:cNvSpPr txBox="1">
              <a:spLocks noChangeArrowheads="1"/>
            </p:cNvSpPr>
            <p:nvPr/>
          </p:nvSpPr>
          <p:spPr bwMode="auto">
            <a:xfrm>
              <a:off x="1968" y="580"/>
              <a:ext cx="8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3</a:t>
              </a:r>
              <a:endParaRPr lang="en-US">
                <a:solidFill>
                  <a:srgbClr val="000000"/>
                </a:solidFill>
                <a:ea typeface="Lucida Sans Unicode" pitchFamily="34" charset="0"/>
                <a:cs typeface="Lucida Sans Unicode" pitchFamily="34" charset="0"/>
              </a:endParaRPr>
            </a:p>
          </p:txBody>
        </p:sp>
        <p:sp>
          <p:nvSpPr>
            <p:cNvPr id="66589" name="Text Box 34"/>
            <p:cNvSpPr txBox="1">
              <a:spLocks noChangeArrowheads="1"/>
            </p:cNvSpPr>
            <p:nvPr/>
          </p:nvSpPr>
          <p:spPr bwMode="auto">
            <a:xfrm>
              <a:off x="2763" y="580"/>
              <a:ext cx="8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4</a:t>
              </a:r>
              <a:endParaRPr lang="en-US">
                <a:solidFill>
                  <a:srgbClr val="000000"/>
                </a:solidFill>
                <a:ea typeface="Lucida Sans Unicode" pitchFamily="34" charset="0"/>
                <a:cs typeface="Lucida Sans Unicode" pitchFamily="34" charset="0"/>
              </a:endParaRPr>
            </a:p>
          </p:txBody>
        </p:sp>
        <p:sp>
          <p:nvSpPr>
            <p:cNvPr id="66590" name="Text Box 33"/>
            <p:cNvSpPr txBox="1">
              <a:spLocks noChangeArrowheads="1"/>
            </p:cNvSpPr>
            <p:nvPr/>
          </p:nvSpPr>
          <p:spPr bwMode="auto">
            <a:xfrm>
              <a:off x="3571" y="580"/>
              <a:ext cx="8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5</a:t>
              </a:r>
              <a:endParaRPr lang="en-US">
                <a:solidFill>
                  <a:srgbClr val="000000"/>
                </a:solidFill>
                <a:ea typeface="Lucida Sans Unicode" pitchFamily="34" charset="0"/>
                <a:cs typeface="Lucida Sans Unicode" pitchFamily="34" charset="0"/>
              </a:endParaRPr>
            </a:p>
          </p:txBody>
        </p:sp>
        <p:sp>
          <p:nvSpPr>
            <p:cNvPr id="66591" name="Text Box 32"/>
            <p:cNvSpPr txBox="1">
              <a:spLocks noChangeArrowheads="1"/>
            </p:cNvSpPr>
            <p:nvPr/>
          </p:nvSpPr>
          <p:spPr bwMode="auto">
            <a:xfrm>
              <a:off x="4375" y="580"/>
              <a:ext cx="8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6</a:t>
              </a:r>
              <a:endParaRPr lang="en-US">
                <a:solidFill>
                  <a:srgbClr val="000000"/>
                </a:solidFill>
                <a:ea typeface="Lucida Sans Unicode" pitchFamily="34" charset="0"/>
                <a:cs typeface="Lucida Sans Unicode" pitchFamily="34" charset="0"/>
              </a:endParaRPr>
            </a:p>
          </p:txBody>
        </p:sp>
        <p:sp>
          <p:nvSpPr>
            <p:cNvPr id="66592" name="Text Box 31"/>
            <p:cNvSpPr txBox="1">
              <a:spLocks noChangeArrowheads="1"/>
            </p:cNvSpPr>
            <p:nvPr/>
          </p:nvSpPr>
          <p:spPr bwMode="auto">
            <a:xfrm>
              <a:off x="5169" y="580"/>
              <a:ext cx="8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7</a:t>
              </a:r>
              <a:endParaRPr lang="en-US">
                <a:solidFill>
                  <a:srgbClr val="000000"/>
                </a:solidFill>
                <a:ea typeface="Lucida Sans Unicode" pitchFamily="34" charset="0"/>
                <a:cs typeface="Lucida Sans Unicode" pitchFamily="34" charset="0"/>
              </a:endParaRPr>
            </a:p>
          </p:txBody>
        </p:sp>
        <p:sp>
          <p:nvSpPr>
            <p:cNvPr id="66593" name="Text Box 30"/>
            <p:cNvSpPr txBox="1">
              <a:spLocks noChangeArrowheads="1"/>
            </p:cNvSpPr>
            <p:nvPr/>
          </p:nvSpPr>
          <p:spPr bwMode="auto">
            <a:xfrm>
              <a:off x="5969" y="580"/>
              <a:ext cx="8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8</a:t>
              </a:r>
              <a:endParaRPr lang="en-US">
                <a:solidFill>
                  <a:srgbClr val="000000"/>
                </a:solidFill>
                <a:ea typeface="Lucida Sans Unicode" pitchFamily="34" charset="0"/>
                <a:cs typeface="Lucida Sans Unicode" pitchFamily="34" charset="0"/>
              </a:endParaRPr>
            </a:p>
          </p:txBody>
        </p:sp>
        <p:sp>
          <p:nvSpPr>
            <p:cNvPr id="66594" name="Text Box 29"/>
            <p:cNvSpPr txBox="1">
              <a:spLocks noChangeArrowheads="1"/>
            </p:cNvSpPr>
            <p:nvPr/>
          </p:nvSpPr>
          <p:spPr bwMode="auto">
            <a:xfrm>
              <a:off x="6776" y="580"/>
              <a:ext cx="8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9</a:t>
              </a:r>
              <a:endParaRPr lang="en-US">
                <a:solidFill>
                  <a:srgbClr val="000000"/>
                </a:solidFill>
                <a:ea typeface="Lucida Sans Unicode" pitchFamily="34" charset="0"/>
                <a:cs typeface="Lucida Sans Unicode" pitchFamily="34" charset="0"/>
              </a:endParaRPr>
            </a:p>
          </p:txBody>
        </p:sp>
        <p:sp>
          <p:nvSpPr>
            <p:cNvPr id="66595" name="Text Box 28"/>
            <p:cNvSpPr txBox="1">
              <a:spLocks noChangeArrowheads="1"/>
            </p:cNvSpPr>
            <p:nvPr/>
          </p:nvSpPr>
          <p:spPr bwMode="auto">
            <a:xfrm>
              <a:off x="7540" y="580"/>
              <a:ext cx="169"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16</a:t>
              </a:r>
              <a:endParaRPr lang="en-US">
                <a:solidFill>
                  <a:srgbClr val="000000"/>
                </a:solidFill>
                <a:ea typeface="Lucida Sans Unicode" pitchFamily="34" charset="0"/>
                <a:cs typeface="Lucida Sans Unicode" pitchFamily="34" charset="0"/>
              </a:endParaRPr>
            </a:p>
          </p:txBody>
        </p:sp>
        <p:sp>
          <p:nvSpPr>
            <p:cNvPr id="66596" name="Text Box 27"/>
            <p:cNvSpPr txBox="1">
              <a:spLocks noChangeArrowheads="1"/>
            </p:cNvSpPr>
            <p:nvPr/>
          </p:nvSpPr>
          <p:spPr bwMode="auto">
            <a:xfrm>
              <a:off x="8210" y="109"/>
              <a:ext cx="1409" cy="632"/>
            </a:xfrm>
            <a:prstGeom prst="rect">
              <a:avLst/>
            </a:prstGeom>
            <a:noFill/>
            <a:ln w="9525">
              <a:noFill/>
              <a:miter lim="800000"/>
              <a:headEnd/>
              <a:tailEnd/>
            </a:ln>
          </p:spPr>
          <p:txBody>
            <a:bodyPr lIns="0" tIns="0" rIns="0" bIns="0"/>
            <a:lstStyle/>
            <a:p>
              <a:pPr indent="139683">
                <a:tabLst>
                  <a:tab pos="541448" algn="l"/>
                </a:tabLst>
              </a:pPr>
              <a:r>
                <a:rPr lang="en-US" sz="700" b="1">
                  <a:solidFill>
                    <a:srgbClr val="231F20"/>
                  </a:solidFill>
                  <a:latin typeface="Cambria" pitchFamily="18" charset="0"/>
                  <a:cs typeface="Times New Roman" pitchFamily="18" charset="0"/>
                </a:rPr>
                <a:t>Плід доношений</a:t>
              </a:r>
              <a:endParaRPr lang="en-GB" sz="800">
                <a:ea typeface="Lucida Sans Unicode" pitchFamily="34" charset="0"/>
              </a:endParaRPr>
            </a:p>
            <a:p>
              <a:pPr indent="139683" eaLnBrk="0" hangingPunct="0">
                <a:buClrTx/>
                <a:buSzTx/>
                <a:tabLst>
                  <a:tab pos="541448" algn="l"/>
                </a:tabLst>
              </a:pPr>
              <a:r>
                <a:rPr lang="en-US" sz="700" b="1">
                  <a:solidFill>
                    <a:srgbClr val="231F20"/>
                  </a:solidFill>
                  <a:latin typeface="Cambria" pitchFamily="18" charset="0"/>
                  <a:cs typeface="Times New Roman" pitchFamily="18" charset="0"/>
                </a:rPr>
                <a:t>20–36	38</a:t>
              </a:r>
              <a:endParaRPr lang="en-US">
                <a:solidFill>
                  <a:srgbClr val="000000"/>
                </a:solidFill>
                <a:ea typeface="Lucida Sans Unicode" pitchFamily="34" charset="0"/>
                <a:cs typeface="Lucida Sans Unicode" pitchFamily="34" charset="0"/>
              </a:endParaRPr>
            </a:p>
          </p:txBody>
        </p:sp>
        <p:sp>
          <p:nvSpPr>
            <p:cNvPr id="66597" name="Text Box 26"/>
            <p:cNvSpPr txBox="1">
              <a:spLocks noChangeArrowheads="1"/>
            </p:cNvSpPr>
            <p:nvPr/>
          </p:nvSpPr>
          <p:spPr bwMode="auto">
            <a:xfrm>
              <a:off x="286" y="948"/>
              <a:ext cx="1042" cy="544"/>
            </a:xfrm>
            <a:prstGeom prst="rect">
              <a:avLst/>
            </a:prstGeom>
            <a:noFill/>
            <a:ln w="9525">
              <a:noFill/>
              <a:miter lim="800000"/>
              <a:headEnd/>
              <a:tailEnd/>
            </a:ln>
          </p:spPr>
          <p:txBody>
            <a:bodyPr lIns="0" tIns="0" rIns="0" bIns="0"/>
            <a:lstStyle/>
            <a:p>
              <a:pPr algn="ctr"/>
              <a:r>
                <a:rPr lang="en-US" sz="700" b="1">
                  <a:solidFill>
                    <a:srgbClr val="231F20"/>
                  </a:solidFill>
                  <a:latin typeface="Cambria" pitchFamily="18" charset="0"/>
                  <a:cs typeface="Times New Roman" pitchFamily="18" charset="0"/>
                </a:rPr>
                <a:t>Період поділу</a:t>
              </a:r>
              <a:endParaRPr lang="en-GB" sz="800">
                <a:ea typeface="Lucida Sans Unicode" pitchFamily="34" charset="0"/>
              </a:endParaRPr>
            </a:p>
            <a:p>
              <a:pPr algn="ctr" eaLnBrk="0" hangingPunct="0">
                <a:lnSpc>
                  <a:spcPct val="100000"/>
                </a:lnSpc>
                <a:buClrTx/>
                <a:buSzTx/>
                <a:buFontTx/>
                <a:buNone/>
              </a:pPr>
              <a:r>
                <a:rPr lang="en-US" sz="700" b="1">
                  <a:solidFill>
                    <a:srgbClr val="231F20"/>
                  </a:solidFill>
                  <a:latin typeface="Cambria" pitchFamily="18" charset="0"/>
                  <a:cs typeface="Times New Roman" pitchFamily="18" charset="0"/>
                </a:rPr>
                <a:t>зиготи та імплантації</a:t>
              </a:r>
              <a:endParaRPr lang="en-US">
                <a:solidFill>
                  <a:srgbClr val="000000"/>
                </a:solidFill>
                <a:ea typeface="Lucida Sans Unicode" pitchFamily="34" charset="0"/>
                <a:cs typeface="Lucida Sans Unicode" pitchFamily="34" charset="0"/>
              </a:endParaRPr>
            </a:p>
          </p:txBody>
        </p:sp>
        <p:sp>
          <p:nvSpPr>
            <p:cNvPr id="66598" name="Text Box 25"/>
            <p:cNvSpPr txBox="1">
              <a:spLocks noChangeArrowheads="1"/>
            </p:cNvSpPr>
            <p:nvPr/>
          </p:nvSpPr>
          <p:spPr bwMode="auto">
            <a:xfrm>
              <a:off x="1643" y="988"/>
              <a:ext cx="677" cy="438"/>
            </a:xfrm>
            <a:prstGeom prst="rect">
              <a:avLst/>
            </a:prstGeom>
            <a:noFill/>
            <a:ln w="9525">
              <a:noFill/>
              <a:miter lim="800000"/>
              <a:headEnd/>
              <a:tailEnd/>
            </a:ln>
          </p:spPr>
          <p:txBody>
            <a:bodyPr lIns="0" tIns="0" rIns="0" bIns="0"/>
            <a:lstStyle/>
            <a:p>
              <a:r>
                <a:rPr lang="en-US" sz="700" b="1">
                  <a:solidFill>
                    <a:srgbClr val="FFFFFF"/>
                  </a:solidFill>
                  <a:latin typeface="Cambria" pitchFamily="18" charset="0"/>
                  <a:cs typeface="Times New Roman" pitchFamily="18" charset="0"/>
                </a:rPr>
                <a:t>ЦНС</a:t>
              </a:r>
              <a:endParaRPr lang="en-GB" sz="800">
                <a:ea typeface="Lucida Sans Unicode" pitchFamily="34" charset="0"/>
              </a:endParaRPr>
            </a:p>
            <a:p>
              <a:pPr eaLnBrk="0" hangingPunct="0">
                <a:lnSpc>
                  <a:spcPct val="100000"/>
                </a:lnSpc>
                <a:buClrTx/>
                <a:buSzTx/>
                <a:buFontTx/>
                <a:buNone/>
              </a:pPr>
              <a:r>
                <a:rPr lang="en-US" sz="700" b="1">
                  <a:solidFill>
                    <a:srgbClr val="FFFFFF"/>
                  </a:solidFill>
                  <a:latin typeface="Cambria" pitchFamily="18" charset="0"/>
                  <a:cs typeface="Times New Roman" pitchFamily="18" charset="0"/>
                </a:rPr>
                <a:t>серце</a:t>
              </a:r>
              <a:endParaRPr lang="en-US">
                <a:solidFill>
                  <a:srgbClr val="000000"/>
                </a:solidFill>
                <a:ea typeface="Lucida Sans Unicode" pitchFamily="34" charset="0"/>
                <a:cs typeface="Lucida Sans Unicode" pitchFamily="34" charset="0"/>
              </a:endParaRPr>
            </a:p>
          </p:txBody>
        </p:sp>
        <p:sp>
          <p:nvSpPr>
            <p:cNvPr id="66599" name="Text Box 24"/>
            <p:cNvSpPr txBox="1">
              <a:spLocks noChangeArrowheads="1"/>
            </p:cNvSpPr>
            <p:nvPr/>
          </p:nvSpPr>
          <p:spPr bwMode="auto">
            <a:xfrm>
              <a:off x="3940" y="796"/>
              <a:ext cx="2596" cy="389"/>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індуковані спільні місця дії тератогена</a:t>
              </a:r>
              <a:endParaRPr lang="en-GB" sz="800">
                <a:ea typeface="Lucida Sans Unicode" pitchFamily="34" charset="0"/>
              </a:endParaRPr>
            </a:p>
            <a:p>
              <a:pPr algn="r" eaLnBrk="0" hangingPunct="0">
                <a:lnSpc>
                  <a:spcPct val="100000"/>
                </a:lnSpc>
                <a:buClrTx/>
                <a:buSzTx/>
                <a:buFontTx/>
                <a:buNone/>
              </a:pPr>
              <a:r>
                <a:rPr lang="en-US" sz="700" b="1">
                  <a:solidFill>
                    <a:srgbClr val="FFFFFF"/>
                  </a:solidFill>
                  <a:latin typeface="Cambria" pitchFamily="18" charset="0"/>
                  <a:cs typeface="Times New Roman" pitchFamily="18" charset="0"/>
                </a:rPr>
                <a:t>вухо</a:t>
              </a:r>
              <a:endParaRPr lang="en-US">
                <a:solidFill>
                  <a:srgbClr val="000000"/>
                </a:solidFill>
                <a:ea typeface="Lucida Sans Unicode" pitchFamily="34" charset="0"/>
                <a:cs typeface="Lucida Sans Unicode" pitchFamily="34" charset="0"/>
              </a:endParaRPr>
            </a:p>
          </p:txBody>
        </p:sp>
        <p:sp>
          <p:nvSpPr>
            <p:cNvPr id="66600" name="Text Box 23"/>
            <p:cNvSpPr txBox="1">
              <a:spLocks noChangeArrowheads="1"/>
            </p:cNvSpPr>
            <p:nvPr/>
          </p:nvSpPr>
          <p:spPr bwMode="auto">
            <a:xfrm>
              <a:off x="7006" y="880"/>
              <a:ext cx="451"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мозок</a:t>
              </a:r>
              <a:endParaRPr lang="en-US">
                <a:solidFill>
                  <a:srgbClr val="000000"/>
                </a:solidFill>
                <a:ea typeface="Lucida Sans Unicode" pitchFamily="34" charset="0"/>
                <a:cs typeface="Lucida Sans Unicode" pitchFamily="34" charset="0"/>
              </a:endParaRPr>
            </a:p>
          </p:txBody>
        </p:sp>
        <p:sp>
          <p:nvSpPr>
            <p:cNvPr id="66601" name="Text Box 22"/>
            <p:cNvSpPr txBox="1">
              <a:spLocks noChangeArrowheads="1"/>
            </p:cNvSpPr>
            <p:nvPr/>
          </p:nvSpPr>
          <p:spPr bwMode="auto">
            <a:xfrm>
              <a:off x="3649" y="1161"/>
              <a:ext cx="267" cy="160"/>
            </a:xfrm>
            <a:prstGeom prst="rect">
              <a:avLst/>
            </a:prstGeom>
            <a:noFill/>
            <a:ln w="9525">
              <a:noFill/>
              <a:miter lim="800000"/>
              <a:headEnd/>
              <a:tailEnd/>
            </a:ln>
          </p:spPr>
          <p:txBody>
            <a:bodyPr lIns="0" tIns="0" rIns="0" bIns="0"/>
            <a:lstStyle/>
            <a:p>
              <a:r>
                <a:rPr lang="en-US" sz="700" b="1">
                  <a:solidFill>
                    <a:srgbClr val="FFFFFF"/>
                  </a:solidFill>
                  <a:latin typeface="Cambria" pitchFamily="18" charset="0"/>
                  <a:cs typeface="Times New Roman" pitchFamily="18" charset="0"/>
                </a:rPr>
                <a:t>око</a:t>
              </a:r>
              <a:endParaRPr lang="en-US">
                <a:solidFill>
                  <a:srgbClr val="000000"/>
                </a:solidFill>
                <a:ea typeface="Lucida Sans Unicode" pitchFamily="34" charset="0"/>
                <a:cs typeface="Lucida Sans Unicode" pitchFamily="34" charset="0"/>
              </a:endParaRPr>
            </a:p>
          </p:txBody>
        </p:sp>
        <p:sp>
          <p:nvSpPr>
            <p:cNvPr id="66602" name="Text Box 21"/>
            <p:cNvSpPr txBox="1">
              <a:spLocks noChangeArrowheads="1"/>
            </p:cNvSpPr>
            <p:nvPr/>
          </p:nvSpPr>
          <p:spPr bwMode="auto">
            <a:xfrm>
              <a:off x="2487" y="1305"/>
              <a:ext cx="267" cy="160"/>
            </a:xfrm>
            <a:prstGeom prst="rect">
              <a:avLst/>
            </a:prstGeom>
            <a:noFill/>
            <a:ln w="9525">
              <a:noFill/>
              <a:miter lim="800000"/>
              <a:headEnd/>
              <a:tailEnd/>
            </a:ln>
          </p:spPr>
          <p:txBody>
            <a:bodyPr lIns="0" tIns="0" rIns="0" bIns="0"/>
            <a:lstStyle/>
            <a:p>
              <a:r>
                <a:rPr lang="en-US" sz="700" b="1">
                  <a:solidFill>
                    <a:srgbClr val="FFFFFF"/>
                  </a:solidFill>
                  <a:latin typeface="Cambria" pitchFamily="18" charset="0"/>
                  <a:cs typeface="Times New Roman" pitchFamily="18" charset="0"/>
                </a:rPr>
                <a:t>око</a:t>
              </a:r>
              <a:endParaRPr lang="en-US">
                <a:solidFill>
                  <a:srgbClr val="000000"/>
                </a:solidFill>
                <a:ea typeface="Lucida Sans Unicode" pitchFamily="34" charset="0"/>
                <a:cs typeface="Lucida Sans Unicode" pitchFamily="34" charset="0"/>
              </a:endParaRPr>
            </a:p>
          </p:txBody>
        </p:sp>
        <p:sp>
          <p:nvSpPr>
            <p:cNvPr id="66603" name="Text Box 20"/>
            <p:cNvSpPr txBox="1">
              <a:spLocks noChangeArrowheads="1"/>
            </p:cNvSpPr>
            <p:nvPr/>
          </p:nvSpPr>
          <p:spPr bwMode="auto">
            <a:xfrm>
              <a:off x="3035" y="1266"/>
              <a:ext cx="393" cy="160"/>
            </a:xfrm>
            <a:prstGeom prst="rect">
              <a:avLst/>
            </a:prstGeom>
            <a:noFill/>
            <a:ln w="9525">
              <a:noFill/>
              <a:miter lim="800000"/>
              <a:headEnd/>
              <a:tailEnd/>
            </a:ln>
          </p:spPr>
          <p:txBody>
            <a:bodyPr lIns="0" tIns="0" rIns="0" bIns="0"/>
            <a:lstStyle/>
            <a:p>
              <a:r>
                <a:rPr lang="en-US" sz="700" b="1">
                  <a:solidFill>
                    <a:srgbClr val="FFFFFF"/>
                  </a:solidFill>
                  <a:latin typeface="Cambria" pitchFamily="18" charset="0"/>
                  <a:cs typeface="Times New Roman" pitchFamily="18" charset="0"/>
                </a:rPr>
                <a:t>серце</a:t>
              </a:r>
              <a:endParaRPr lang="en-US">
                <a:solidFill>
                  <a:srgbClr val="000000"/>
                </a:solidFill>
                <a:ea typeface="Lucida Sans Unicode" pitchFamily="34" charset="0"/>
                <a:cs typeface="Lucida Sans Unicode" pitchFamily="34" charset="0"/>
              </a:endParaRPr>
            </a:p>
          </p:txBody>
        </p:sp>
        <p:sp>
          <p:nvSpPr>
            <p:cNvPr id="66604" name="Text Box 19"/>
            <p:cNvSpPr txBox="1">
              <a:spLocks noChangeArrowheads="1"/>
            </p:cNvSpPr>
            <p:nvPr/>
          </p:nvSpPr>
          <p:spPr bwMode="auto">
            <a:xfrm>
              <a:off x="4429" y="1192"/>
              <a:ext cx="350" cy="160"/>
            </a:xfrm>
            <a:prstGeom prst="rect">
              <a:avLst/>
            </a:prstGeom>
            <a:noFill/>
            <a:ln w="9525">
              <a:noFill/>
              <a:miter lim="800000"/>
              <a:headEnd/>
              <a:tailEnd/>
            </a:ln>
          </p:spPr>
          <p:txBody>
            <a:bodyPr lIns="0" tIns="0" rIns="0" bIns="0"/>
            <a:lstStyle/>
            <a:p>
              <a:r>
                <a:rPr lang="en-US" sz="700" b="1">
                  <a:solidFill>
                    <a:srgbClr val="FFFFFF"/>
                  </a:solidFill>
                  <a:latin typeface="Cambria" pitchFamily="18" charset="0"/>
                  <a:cs typeface="Times New Roman" pitchFamily="18" charset="0"/>
                </a:rPr>
                <a:t>вухо</a:t>
              </a:r>
              <a:endParaRPr lang="en-US">
                <a:solidFill>
                  <a:srgbClr val="000000"/>
                </a:solidFill>
                <a:ea typeface="Lucida Sans Unicode" pitchFamily="34" charset="0"/>
                <a:cs typeface="Lucida Sans Unicode" pitchFamily="34" charset="0"/>
              </a:endParaRPr>
            </a:p>
          </p:txBody>
        </p:sp>
        <p:sp>
          <p:nvSpPr>
            <p:cNvPr id="66605" name="Text Box 18"/>
            <p:cNvSpPr txBox="1">
              <a:spLocks noChangeArrowheads="1"/>
            </p:cNvSpPr>
            <p:nvPr/>
          </p:nvSpPr>
          <p:spPr bwMode="auto">
            <a:xfrm>
              <a:off x="5180" y="1203"/>
              <a:ext cx="792" cy="160"/>
            </a:xfrm>
            <a:prstGeom prst="rect">
              <a:avLst/>
            </a:prstGeom>
            <a:noFill/>
            <a:ln w="9525">
              <a:noFill/>
              <a:miter lim="800000"/>
              <a:headEnd/>
              <a:tailEnd/>
            </a:ln>
          </p:spPr>
          <p:txBody>
            <a:bodyPr lIns="0" tIns="0" rIns="0" bIns="0"/>
            <a:lstStyle/>
            <a:p>
              <a:r>
                <a:rPr lang="en-US" sz="700" b="1">
                  <a:solidFill>
                    <a:srgbClr val="FFFFFF"/>
                  </a:solidFill>
                  <a:latin typeface="Cambria" pitchFamily="18" charset="0"/>
                  <a:cs typeface="Times New Roman" pitchFamily="18" charset="0"/>
                </a:rPr>
                <a:t>піднебіння</a:t>
              </a:r>
              <a:endParaRPr lang="en-US">
                <a:solidFill>
                  <a:srgbClr val="000000"/>
                </a:solidFill>
                <a:ea typeface="Lucida Sans Unicode" pitchFamily="34" charset="0"/>
                <a:cs typeface="Lucida Sans Unicode" pitchFamily="34" charset="0"/>
              </a:endParaRPr>
            </a:p>
          </p:txBody>
        </p:sp>
        <p:sp>
          <p:nvSpPr>
            <p:cNvPr id="66606" name="Text Box 17"/>
            <p:cNvSpPr txBox="1">
              <a:spLocks noChangeArrowheads="1"/>
            </p:cNvSpPr>
            <p:nvPr/>
          </p:nvSpPr>
          <p:spPr bwMode="auto">
            <a:xfrm>
              <a:off x="4783" y="1832"/>
              <a:ext cx="346" cy="160"/>
            </a:xfrm>
            <a:prstGeom prst="rect">
              <a:avLst/>
            </a:prstGeom>
            <a:noFill/>
            <a:ln w="9525">
              <a:noFill/>
              <a:miter lim="800000"/>
              <a:headEnd/>
              <a:tailEnd/>
            </a:ln>
          </p:spPr>
          <p:txBody>
            <a:bodyPr lIns="0" tIns="0" rIns="0" bIns="0"/>
            <a:lstStyle/>
            <a:p>
              <a:r>
                <a:rPr lang="en-US" sz="700" b="1">
                  <a:solidFill>
                    <a:srgbClr val="FFFFFF"/>
                  </a:solidFill>
                  <a:latin typeface="Cambria" pitchFamily="18" charset="0"/>
                  <a:cs typeface="Times New Roman" pitchFamily="18" charset="0"/>
                </a:rPr>
                <a:t>зуби</a:t>
              </a:r>
              <a:endParaRPr lang="en-US">
                <a:solidFill>
                  <a:srgbClr val="000000"/>
                </a:solidFill>
                <a:ea typeface="Lucida Sans Unicode" pitchFamily="34" charset="0"/>
                <a:cs typeface="Lucida Sans Unicode" pitchFamily="34" charset="0"/>
              </a:endParaRPr>
            </a:p>
          </p:txBody>
        </p:sp>
        <p:sp>
          <p:nvSpPr>
            <p:cNvPr id="66607" name="Text Box 16"/>
            <p:cNvSpPr txBox="1">
              <a:spLocks noChangeArrowheads="1"/>
            </p:cNvSpPr>
            <p:nvPr/>
          </p:nvSpPr>
          <p:spPr bwMode="auto">
            <a:xfrm>
              <a:off x="2929" y="2439"/>
              <a:ext cx="618" cy="160"/>
            </a:xfrm>
            <a:prstGeom prst="rect">
              <a:avLst/>
            </a:prstGeom>
            <a:noFill/>
            <a:ln w="9525">
              <a:noFill/>
              <a:miter lim="800000"/>
              <a:headEnd/>
              <a:tailEnd/>
            </a:ln>
          </p:spPr>
          <p:txBody>
            <a:bodyPr lIns="0" tIns="0" rIns="0" bIns="0"/>
            <a:lstStyle/>
            <a:p>
              <a:r>
                <a:rPr lang="en-US" sz="700" b="1">
                  <a:solidFill>
                    <a:srgbClr val="FFFFFF"/>
                  </a:solidFill>
                  <a:latin typeface="Cambria" pitchFamily="18" charset="0"/>
                  <a:cs typeface="Times New Roman" pitchFamily="18" charset="0"/>
                </a:rPr>
                <a:t>кінцівки</a:t>
              </a:r>
              <a:endParaRPr lang="en-US">
                <a:solidFill>
                  <a:srgbClr val="000000"/>
                </a:solidFill>
                <a:ea typeface="Lucida Sans Unicode" pitchFamily="34" charset="0"/>
                <a:cs typeface="Lucida Sans Unicode" pitchFamily="34" charset="0"/>
              </a:endParaRPr>
            </a:p>
          </p:txBody>
        </p:sp>
        <p:sp>
          <p:nvSpPr>
            <p:cNvPr id="66608" name="Text Box 15"/>
            <p:cNvSpPr txBox="1">
              <a:spLocks noChangeArrowheads="1"/>
            </p:cNvSpPr>
            <p:nvPr/>
          </p:nvSpPr>
          <p:spPr bwMode="auto">
            <a:xfrm>
              <a:off x="5728" y="2670"/>
              <a:ext cx="1736"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зовнішні статеві органи</a:t>
              </a:r>
              <a:endParaRPr lang="en-US">
                <a:solidFill>
                  <a:srgbClr val="000000"/>
                </a:solidFill>
                <a:ea typeface="Lucida Sans Unicode" pitchFamily="34" charset="0"/>
                <a:cs typeface="Lucida Sans Unicode" pitchFamily="34" charset="0"/>
              </a:endParaRPr>
            </a:p>
          </p:txBody>
        </p:sp>
        <p:sp>
          <p:nvSpPr>
            <p:cNvPr id="66609" name="Text Box 14"/>
            <p:cNvSpPr txBox="1">
              <a:spLocks noChangeArrowheads="1"/>
            </p:cNvSpPr>
            <p:nvPr/>
          </p:nvSpPr>
          <p:spPr bwMode="auto">
            <a:xfrm>
              <a:off x="8038" y="2900"/>
              <a:ext cx="1600" cy="120"/>
            </a:xfrm>
            <a:prstGeom prst="rect">
              <a:avLst/>
            </a:prstGeom>
            <a:noFill/>
            <a:ln w="9525">
              <a:noFill/>
              <a:miter lim="800000"/>
              <a:headEnd/>
              <a:tailEnd/>
            </a:ln>
          </p:spPr>
          <p:txBody>
            <a:bodyPr lIns="0" tIns="0" rIns="0" bIns="0"/>
            <a:lstStyle/>
            <a:p>
              <a:r>
                <a:rPr lang="en-US" sz="500" b="1">
                  <a:solidFill>
                    <a:srgbClr val="231F20"/>
                  </a:solidFill>
                  <a:latin typeface="Cambria" pitchFamily="18" charset="0"/>
                  <a:cs typeface="Times New Roman" pitchFamily="18" charset="0"/>
                </a:rPr>
                <a:t>Центральна нервова система</a:t>
              </a:r>
              <a:endParaRPr lang="en-US">
                <a:solidFill>
                  <a:srgbClr val="000000"/>
                </a:solidFill>
                <a:ea typeface="Lucida Sans Unicode" pitchFamily="34" charset="0"/>
                <a:cs typeface="Lucida Sans Unicode" pitchFamily="34" charset="0"/>
              </a:endParaRPr>
            </a:p>
          </p:txBody>
        </p:sp>
        <p:sp>
          <p:nvSpPr>
            <p:cNvPr id="66610" name="Text Box 13"/>
            <p:cNvSpPr txBox="1">
              <a:spLocks noChangeArrowheads="1"/>
            </p:cNvSpPr>
            <p:nvPr/>
          </p:nvSpPr>
          <p:spPr bwMode="auto">
            <a:xfrm>
              <a:off x="5055" y="3188"/>
              <a:ext cx="1166" cy="478"/>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Серце</a:t>
              </a:r>
              <a:endParaRPr lang="en-GB" sz="800">
                <a:ea typeface="Lucida Sans Unicode" pitchFamily="34" charset="0"/>
              </a:endParaRPr>
            </a:p>
            <a:p>
              <a:pPr eaLnBrk="0" hangingPunct="0">
                <a:lnSpc>
                  <a:spcPct val="100000"/>
                </a:lnSpc>
                <a:buClrTx/>
                <a:buSzTx/>
                <a:buFontTx/>
                <a:buNone/>
              </a:pPr>
              <a:r>
                <a:rPr lang="en-US" sz="700" b="1">
                  <a:solidFill>
                    <a:srgbClr val="231F20"/>
                  </a:solidFill>
                  <a:latin typeface="Cambria" pitchFamily="18" charset="0"/>
                  <a:cs typeface="Times New Roman" pitchFamily="18" charset="0"/>
                </a:rPr>
                <a:t>Верхні кінцівки</a:t>
              </a:r>
              <a:endParaRPr lang="en-US">
                <a:solidFill>
                  <a:srgbClr val="000000"/>
                </a:solidFill>
                <a:ea typeface="Lucida Sans Unicode" pitchFamily="34" charset="0"/>
                <a:cs typeface="Lucida Sans Unicode" pitchFamily="34" charset="0"/>
              </a:endParaRPr>
            </a:p>
          </p:txBody>
        </p:sp>
        <p:sp>
          <p:nvSpPr>
            <p:cNvPr id="66611" name="Text Box 12"/>
            <p:cNvSpPr txBox="1">
              <a:spLocks noChangeArrowheads="1"/>
            </p:cNvSpPr>
            <p:nvPr/>
          </p:nvSpPr>
          <p:spPr bwMode="auto">
            <a:xfrm>
              <a:off x="7739" y="3811"/>
              <a:ext cx="260"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Очі</a:t>
              </a:r>
              <a:endParaRPr lang="en-US">
                <a:solidFill>
                  <a:srgbClr val="000000"/>
                </a:solidFill>
                <a:ea typeface="Lucida Sans Unicode" pitchFamily="34" charset="0"/>
                <a:cs typeface="Lucida Sans Unicode" pitchFamily="34" charset="0"/>
              </a:endParaRPr>
            </a:p>
          </p:txBody>
        </p:sp>
        <p:sp>
          <p:nvSpPr>
            <p:cNvPr id="66612" name="Text Box 11"/>
            <p:cNvSpPr txBox="1">
              <a:spLocks noChangeArrowheads="1"/>
            </p:cNvSpPr>
            <p:nvPr/>
          </p:nvSpPr>
          <p:spPr bwMode="auto">
            <a:xfrm>
              <a:off x="5211" y="4139"/>
              <a:ext cx="1140"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Нижні кінцівки</a:t>
              </a:r>
              <a:endParaRPr lang="en-US">
                <a:solidFill>
                  <a:srgbClr val="000000"/>
                </a:solidFill>
                <a:ea typeface="Lucida Sans Unicode" pitchFamily="34" charset="0"/>
                <a:cs typeface="Lucida Sans Unicode" pitchFamily="34" charset="0"/>
              </a:endParaRPr>
            </a:p>
          </p:txBody>
        </p:sp>
        <p:sp>
          <p:nvSpPr>
            <p:cNvPr id="66613" name="Text Box 10"/>
            <p:cNvSpPr txBox="1">
              <a:spLocks noChangeArrowheads="1"/>
            </p:cNvSpPr>
            <p:nvPr/>
          </p:nvSpPr>
          <p:spPr bwMode="auto">
            <a:xfrm>
              <a:off x="7845" y="4446"/>
              <a:ext cx="37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Зуби</a:t>
              </a:r>
              <a:endParaRPr lang="en-US">
                <a:solidFill>
                  <a:srgbClr val="000000"/>
                </a:solidFill>
                <a:ea typeface="Lucida Sans Unicode" pitchFamily="34" charset="0"/>
                <a:cs typeface="Lucida Sans Unicode" pitchFamily="34" charset="0"/>
              </a:endParaRPr>
            </a:p>
          </p:txBody>
        </p:sp>
        <p:sp>
          <p:nvSpPr>
            <p:cNvPr id="66614" name="Text Box 9"/>
            <p:cNvSpPr txBox="1">
              <a:spLocks noChangeArrowheads="1"/>
            </p:cNvSpPr>
            <p:nvPr/>
          </p:nvSpPr>
          <p:spPr bwMode="auto">
            <a:xfrm>
              <a:off x="6635" y="4777"/>
              <a:ext cx="576" cy="120"/>
            </a:xfrm>
            <a:prstGeom prst="rect">
              <a:avLst/>
            </a:prstGeom>
            <a:noFill/>
            <a:ln w="9525">
              <a:noFill/>
              <a:miter lim="800000"/>
              <a:headEnd/>
              <a:tailEnd/>
            </a:ln>
          </p:spPr>
          <p:txBody>
            <a:bodyPr lIns="0" tIns="0" rIns="0" bIns="0"/>
            <a:lstStyle/>
            <a:p>
              <a:r>
                <a:rPr lang="en-US" sz="500" b="1">
                  <a:solidFill>
                    <a:srgbClr val="231F20"/>
                  </a:solidFill>
                  <a:latin typeface="Cambria" pitchFamily="18" charset="0"/>
                  <a:cs typeface="Times New Roman" pitchFamily="18" charset="0"/>
                </a:rPr>
                <a:t>Піднебіння</a:t>
              </a:r>
              <a:endParaRPr lang="en-US">
                <a:solidFill>
                  <a:srgbClr val="000000"/>
                </a:solidFill>
                <a:ea typeface="Lucida Sans Unicode" pitchFamily="34" charset="0"/>
                <a:cs typeface="Lucida Sans Unicode" pitchFamily="34" charset="0"/>
              </a:endParaRPr>
            </a:p>
          </p:txBody>
        </p:sp>
        <p:sp>
          <p:nvSpPr>
            <p:cNvPr id="66615" name="Text Box 8"/>
            <p:cNvSpPr txBox="1">
              <a:spLocks noChangeArrowheads="1"/>
            </p:cNvSpPr>
            <p:nvPr/>
          </p:nvSpPr>
          <p:spPr bwMode="auto">
            <a:xfrm>
              <a:off x="7278" y="5075"/>
              <a:ext cx="1975" cy="484"/>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Зовнішні статеві органи</a:t>
              </a:r>
              <a:endParaRPr lang="en-GB" sz="800">
                <a:ea typeface="Lucida Sans Unicode" pitchFamily="34" charset="0"/>
              </a:endParaRPr>
            </a:p>
            <a:p>
              <a:pPr eaLnBrk="0" hangingPunct="0">
                <a:lnSpc>
                  <a:spcPct val="100000"/>
                </a:lnSpc>
                <a:buClrTx/>
                <a:buSzTx/>
                <a:buFontTx/>
                <a:buNone/>
              </a:pPr>
              <a:r>
                <a:rPr lang="en-US" sz="700" b="1">
                  <a:solidFill>
                    <a:srgbClr val="231F20"/>
                  </a:solidFill>
                  <a:latin typeface="Cambria" pitchFamily="18" charset="0"/>
                  <a:cs typeface="Times New Roman" pitchFamily="18" charset="0"/>
                </a:rPr>
                <a:t>Вуха</a:t>
              </a:r>
              <a:endParaRPr lang="en-US">
                <a:solidFill>
                  <a:srgbClr val="000000"/>
                </a:solidFill>
                <a:ea typeface="Lucida Sans Unicode" pitchFamily="34" charset="0"/>
                <a:cs typeface="Lucida Sans Unicode" pitchFamily="34" charset="0"/>
              </a:endParaRPr>
            </a:p>
          </p:txBody>
        </p:sp>
        <p:sp>
          <p:nvSpPr>
            <p:cNvPr id="66616" name="Text Box 7"/>
            <p:cNvSpPr txBox="1">
              <a:spLocks noChangeArrowheads="1"/>
            </p:cNvSpPr>
            <p:nvPr/>
          </p:nvSpPr>
          <p:spPr bwMode="auto">
            <a:xfrm>
              <a:off x="2739" y="5739"/>
              <a:ext cx="1769" cy="352"/>
            </a:xfrm>
            <a:prstGeom prst="rect">
              <a:avLst/>
            </a:prstGeom>
            <a:noFill/>
            <a:ln w="9525">
              <a:noFill/>
              <a:miter lim="800000"/>
              <a:headEnd/>
              <a:tailEnd/>
            </a:ln>
          </p:spPr>
          <p:txBody>
            <a:bodyPr lIns="0" tIns="0" rIns="0" bIns="0"/>
            <a:lstStyle/>
            <a:p>
              <a:r>
                <a:rPr lang="ru-RU" sz="700" b="1">
                  <a:solidFill>
                    <a:srgbClr val="231F20"/>
                  </a:solidFill>
                  <a:latin typeface="Cambria" pitchFamily="18" charset="0"/>
                  <a:cs typeface="Times New Roman" pitchFamily="18" charset="0"/>
                </a:rPr>
                <a:t>Великі дефекти розвитку</a:t>
              </a:r>
              <a:endParaRPr lang="en-GB" sz="800">
                <a:ea typeface="Lucida Sans Unicode" pitchFamily="34" charset="0"/>
              </a:endParaRPr>
            </a:p>
            <a:p>
              <a:pPr eaLnBrk="0" hangingPunct="0">
                <a:lnSpc>
                  <a:spcPct val="100000"/>
                </a:lnSpc>
                <a:buClrTx/>
                <a:buSzTx/>
                <a:buFontTx/>
                <a:buNone/>
              </a:pPr>
              <a:r>
                <a:rPr lang="ru-RU" sz="700" b="1">
                  <a:solidFill>
                    <a:srgbClr val="231F20"/>
                  </a:solidFill>
                  <a:latin typeface="Cambria" pitchFamily="18" charset="0"/>
                  <a:cs typeface="Times New Roman" pitchFamily="18" charset="0"/>
                </a:rPr>
                <a:t>(темно-пурпурові  смуги)</a:t>
              </a:r>
              <a:endParaRPr lang="ru-RU">
                <a:solidFill>
                  <a:srgbClr val="000000"/>
                </a:solidFill>
                <a:ea typeface="Lucida Sans Unicode" pitchFamily="34" charset="0"/>
                <a:cs typeface="Lucida Sans Unicode" pitchFamily="34" charset="0"/>
              </a:endParaRPr>
            </a:p>
          </p:txBody>
        </p:sp>
        <p:sp>
          <p:nvSpPr>
            <p:cNvPr id="66617" name="Text Box 6"/>
            <p:cNvSpPr txBox="1">
              <a:spLocks noChangeArrowheads="1"/>
            </p:cNvSpPr>
            <p:nvPr/>
          </p:nvSpPr>
          <p:spPr bwMode="auto">
            <a:xfrm>
              <a:off x="5746" y="5739"/>
              <a:ext cx="2471" cy="352"/>
            </a:xfrm>
            <a:prstGeom prst="rect">
              <a:avLst/>
            </a:prstGeom>
            <a:noFill/>
            <a:ln w="9525">
              <a:noFill/>
              <a:miter lim="800000"/>
              <a:headEnd/>
              <a:tailEnd/>
            </a:ln>
          </p:spPr>
          <p:txBody>
            <a:bodyPr lIns="0" tIns="0" rIns="0" bIns="0"/>
            <a:lstStyle/>
            <a:p>
              <a:pPr algn="ctr"/>
              <a:r>
                <a:rPr lang="ru-RU" sz="700" b="1">
                  <a:solidFill>
                    <a:srgbClr val="231F20"/>
                  </a:solidFill>
                  <a:latin typeface="Cambria" pitchFamily="18" charset="0"/>
                  <a:cs typeface="Times New Roman" pitchFamily="18" charset="0"/>
                </a:rPr>
                <a:t>Функціональні розлади та невеликі</a:t>
              </a:r>
              <a:endParaRPr lang="en-GB" sz="800">
                <a:ea typeface="Lucida Sans Unicode" pitchFamily="34" charset="0"/>
              </a:endParaRPr>
            </a:p>
            <a:p>
              <a:pPr algn="ctr" eaLnBrk="0" hangingPunct="0">
                <a:lnSpc>
                  <a:spcPct val="100000"/>
                </a:lnSpc>
                <a:buClrTx/>
                <a:buSzTx/>
                <a:buFontTx/>
                <a:buNone/>
              </a:pPr>
              <a:r>
                <a:rPr lang="ru-RU" sz="700" b="1">
                  <a:solidFill>
                    <a:srgbClr val="231F20"/>
                  </a:solidFill>
                  <a:latin typeface="Cambria" pitchFamily="18" charset="0"/>
                  <a:cs typeface="Times New Roman" pitchFamily="18" charset="0"/>
                </a:rPr>
                <a:t>дефекти розвитку (білі смуги)</a:t>
              </a:r>
              <a:endParaRPr lang="ru-RU">
                <a:solidFill>
                  <a:srgbClr val="000000"/>
                </a:solidFill>
                <a:ea typeface="Lucida Sans Unicode" pitchFamily="34" charset="0"/>
                <a:cs typeface="Lucida Sans Unicode" pitchFamily="34" charset="0"/>
              </a:endParaRPr>
            </a:p>
          </p:txBody>
        </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normAutofit fontScale="90000"/>
          </a:bodyPr>
          <a:lstStyle/>
          <a:p>
            <a:pPr eaLnBrk="1" hangingPunct="1">
              <a:defRPr/>
            </a:pPr>
            <a:r>
              <a:rPr lang="ru-RU" sz="4100" b="1" dirty="0" err="1">
                <a:solidFill>
                  <a:srgbClr val="0070C0"/>
                </a:solidFill>
              </a:rPr>
              <a:t>Класифікація</a:t>
            </a:r>
            <a:br>
              <a:rPr lang="ru-RU" sz="4100" b="1" dirty="0">
                <a:solidFill>
                  <a:srgbClr val="0070C0"/>
                </a:solidFill>
              </a:rPr>
            </a:br>
            <a:r>
              <a:rPr lang="ru-RU" sz="4100" b="1" dirty="0" err="1">
                <a:solidFill>
                  <a:srgbClr val="0070C0"/>
                </a:solidFill>
              </a:rPr>
              <a:t>природжених</a:t>
            </a:r>
            <a:r>
              <a:rPr lang="ru-RU" sz="4100" b="1" dirty="0">
                <a:solidFill>
                  <a:srgbClr val="0070C0"/>
                </a:solidFill>
              </a:rPr>
              <a:t> </a:t>
            </a:r>
            <a:r>
              <a:rPr lang="ru-RU" sz="4100" b="1" dirty="0" err="1">
                <a:solidFill>
                  <a:srgbClr val="0070C0"/>
                </a:solidFill>
              </a:rPr>
              <a:t>вад</a:t>
            </a:r>
            <a:r>
              <a:rPr lang="ru-RU" sz="4100" b="1" dirty="0">
                <a:solidFill>
                  <a:srgbClr val="0070C0"/>
                </a:solidFill>
              </a:rPr>
              <a:t> </a:t>
            </a:r>
            <a:r>
              <a:rPr lang="ru-RU" sz="4100" b="1" dirty="0" err="1">
                <a:solidFill>
                  <a:srgbClr val="0070C0"/>
                </a:solidFill>
              </a:rPr>
              <a:t>розвитку</a:t>
            </a:r>
            <a:endParaRPr lang="ru-RU" sz="4100" b="1" dirty="0">
              <a:solidFill>
                <a:srgbClr val="0070C0"/>
              </a:solidFill>
            </a:endParaRPr>
          </a:p>
        </p:txBody>
      </p:sp>
      <p:sp>
        <p:nvSpPr>
          <p:cNvPr id="122883" name="Rectangle 3"/>
          <p:cNvSpPr>
            <a:spLocks noGrp="1" noChangeArrowheads="1"/>
          </p:cNvSpPr>
          <p:nvPr>
            <p:ph type="body" sz="half" idx="1"/>
          </p:nvPr>
        </p:nvSpPr>
        <p:spPr/>
        <p:txBody>
          <a:bodyPr>
            <a:normAutofit/>
          </a:bodyPr>
          <a:lstStyle/>
          <a:p>
            <a:pPr eaLnBrk="1" hangingPunct="1">
              <a:buFont typeface="Wingdings" pitchFamily="2" charset="2"/>
              <a:buNone/>
              <a:defRPr/>
            </a:pPr>
            <a:r>
              <a:rPr lang="ru-RU" sz="2500" b="1" dirty="0">
                <a:solidFill>
                  <a:srgbClr val="C00000"/>
                </a:solidFill>
              </a:rPr>
              <a:t>За часом </a:t>
            </a:r>
            <a:r>
              <a:rPr lang="ru-RU" sz="2500" b="1" dirty="0" err="1">
                <a:solidFill>
                  <a:srgbClr val="C00000"/>
                </a:solidFill>
              </a:rPr>
              <a:t>формування</a:t>
            </a:r>
            <a:endParaRPr lang="ru-RU" sz="2500" b="1" dirty="0">
              <a:solidFill>
                <a:srgbClr val="C00000"/>
              </a:solidFill>
            </a:endParaRPr>
          </a:p>
          <a:p>
            <a:pPr eaLnBrk="1" hangingPunct="1">
              <a:defRPr/>
            </a:pPr>
            <a:r>
              <a:rPr lang="ru-RU" sz="2200" b="1" dirty="0" err="1">
                <a:solidFill>
                  <a:srgbClr val="0070C0"/>
                </a:solidFill>
              </a:rPr>
              <a:t>Гаметопатії</a:t>
            </a:r>
            <a:r>
              <a:rPr lang="ru-RU" sz="2200" b="1" dirty="0">
                <a:solidFill>
                  <a:srgbClr val="0070C0"/>
                </a:solidFill>
              </a:rPr>
              <a:t> </a:t>
            </a:r>
            <a:r>
              <a:rPr lang="ru-RU" sz="2200" dirty="0"/>
              <a:t>(</a:t>
            </a:r>
            <a:r>
              <a:rPr lang="ru-RU" sz="2200" dirty="0" err="1"/>
              <a:t>спадкові</a:t>
            </a:r>
            <a:r>
              <a:rPr lang="ru-RU" sz="2200" dirty="0"/>
              <a:t>, </a:t>
            </a:r>
            <a:r>
              <a:rPr lang="ru-RU" sz="2200" dirty="0" err="1"/>
              <a:t>внаслідок</a:t>
            </a:r>
            <a:r>
              <a:rPr lang="ru-RU" sz="2200" dirty="0"/>
              <a:t> </a:t>
            </a:r>
            <a:r>
              <a:rPr lang="ru-RU" sz="2200" dirty="0" err="1"/>
              <a:t>мутацій</a:t>
            </a:r>
            <a:r>
              <a:rPr lang="ru-RU" sz="2200" dirty="0"/>
              <a:t>, </a:t>
            </a:r>
            <a:r>
              <a:rPr lang="ru-RU" sz="2200" dirty="0" err="1"/>
              <a:t>наприклад</a:t>
            </a:r>
            <a:r>
              <a:rPr lang="ru-RU" sz="2200" dirty="0"/>
              <a:t> вади при </a:t>
            </a:r>
            <a:r>
              <a:rPr lang="ru-RU" sz="2200" dirty="0" err="1"/>
              <a:t>синдромі</a:t>
            </a:r>
            <a:r>
              <a:rPr lang="ru-RU" sz="2200" dirty="0"/>
              <a:t> Дауна)</a:t>
            </a:r>
          </a:p>
          <a:p>
            <a:pPr eaLnBrk="1" hangingPunct="1">
              <a:defRPr/>
            </a:pPr>
            <a:r>
              <a:rPr lang="ru-RU" sz="2200" b="1" dirty="0" err="1">
                <a:solidFill>
                  <a:srgbClr val="0070C0"/>
                </a:solidFill>
              </a:rPr>
              <a:t>Бластопатії</a:t>
            </a:r>
            <a:r>
              <a:rPr lang="ru-RU" sz="2200" dirty="0"/>
              <a:t>     (0-2 </a:t>
            </a:r>
            <a:r>
              <a:rPr lang="ru-RU" sz="2200" dirty="0" err="1"/>
              <a:t>тижні</a:t>
            </a:r>
            <a:r>
              <a:rPr lang="ru-RU" sz="2200" dirty="0"/>
              <a:t>) </a:t>
            </a:r>
          </a:p>
          <a:p>
            <a:pPr eaLnBrk="1" hangingPunct="1">
              <a:defRPr/>
            </a:pPr>
            <a:r>
              <a:rPr lang="ru-RU" sz="2200" b="1" dirty="0" err="1">
                <a:solidFill>
                  <a:srgbClr val="0070C0"/>
                </a:solidFill>
              </a:rPr>
              <a:t>Ембріопатії</a:t>
            </a:r>
            <a:r>
              <a:rPr lang="ru-RU" sz="2200" b="1" dirty="0">
                <a:solidFill>
                  <a:srgbClr val="0070C0"/>
                </a:solidFill>
              </a:rPr>
              <a:t> </a:t>
            </a:r>
            <a:r>
              <a:rPr lang="ru-RU" sz="2200" dirty="0"/>
              <a:t>    (3-8 </a:t>
            </a:r>
            <a:r>
              <a:rPr lang="ru-RU" sz="2200" dirty="0" err="1"/>
              <a:t>тижні</a:t>
            </a:r>
            <a:r>
              <a:rPr lang="ru-RU" sz="2200" dirty="0"/>
              <a:t>) – </a:t>
            </a:r>
            <a:r>
              <a:rPr lang="ru-RU" sz="2200" dirty="0" err="1"/>
              <a:t>більшість</a:t>
            </a:r>
            <a:r>
              <a:rPr lang="ru-RU" sz="2200" dirty="0"/>
              <a:t> </a:t>
            </a:r>
            <a:r>
              <a:rPr lang="ru-RU" sz="2200" dirty="0" err="1"/>
              <a:t>вад</a:t>
            </a:r>
            <a:r>
              <a:rPr lang="ru-RU" sz="2200" dirty="0"/>
              <a:t> </a:t>
            </a:r>
            <a:r>
              <a:rPr lang="ru-RU" sz="2200" dirty="0" err="1"/>
              <a:t>розвитку</a:t>
            </a:r>
            <a:endParaRPr lang="ru-RU" sz="2200" dirty="0"/>
          </a:p>
          <a:p>
            <a:pPr eaLnBrk="1" hangingPunct="1">
              <a:defRPr/>
            </a:pPr>
            <a:r>
              <a:rPr lang="ru-RU" sz="2200" b="1" dirty="0" err="1">
                <a:solidFill>
                  <a:srgbClr val="0070C0"/>
                </a:solidFill>
              </a:rPr>
              <a:t>Фетопатії</a:t>
            </a:r>
            <a:r>
              <a:rPr lang="ru-RU" sz="2200" b="1" dirty="0">
                <a:solidFill>
                  <a:srgbClr val="0070C0"/>
                </a:solidFill>
              </a:rPr>
              <a:t> </a:t>
            </a:r>
            <a:r>
              <a:rPr lang="ru-RU" sz="2200" dirty="0"/>
              <a:t>  (</a:t>
            </a:r>
            <a:r>
              <a:rPr lang="ru-RU" sz="2200" dirty="0" err="1"/>
              <a:t>після</a:t>
            </a:r>
            <a:r>
              <a:rPr lang="ru-RU" sz="2200" dirty="0"/>
              <a:t> 9-го </a:t>
            </a:r>
            <a:r>
              <a:rPr lang="ru-RU" sz="2200" dirty="0" err="1"/>
              <a:t>тижня</a:t>
            </a:r>
            <a:r>
              <a:rPr lang="ru-RU" sz="2200" dirty="0"/>
              <a:t>)</a:t>
            </a:r>
            <a:endParaRPr lang="en-US" sz="2200" dirty="0"/>
          </a:p>
        </p:txBody>
      </p:sp>
      <p:pic>
        <p:nvPicPr>
          <p:cNvPr id="67588" name="Picture 4" descr="Картинка 13 из 305">
            <a:hlinkClick r:id="rId2"/>
          </p:cNvPr>
          <p:cNvPicPr>
            <a:picLocks noGrp="1" noChangeAspect="1" noChangeArrowheads="1"/>
          </p:cNvPicPr>
          <p:nvPr>
            <p:ph sz="quarter" idx="2"/>
          </p:nvPr>
        </p:nvPicPr>
        <p:blipFill>
          <a:blip r:embed="rId3" cstate="print"/>
          <a:srcRect/>
          <a:stretch>
            <a:fillRect/>
          </a:stretch>
        </p:blipFill>
        <p:spPr>
          <a:xfrm>
            <a:off x="4507200" y="1535201"/>
            <a:ext cx="2178720" cy="3331070"/>
          </a:xfrm>
          <a:noFill/>
        </p:spPr>
      </p:pic>
      <p:pic>
        <p:nvPicPr>
          <p:cNvPr id="67589" name="Picture 6" descr="Картинка 3 из 305">
            <a:hlinkClick r:id="rId4"/>
          </p:cNvPr>
          <p:cNvPicPr>
            <a:picLocks noChangeAspect="1" noChangeArrowheads="1"/>
          </p:cNvPicPr>
          <p:nvPr/>
        </p:nvPicPr>
        <p:blipFill>
          <a:blip r:embed="rId5" cstate="print"/>
          <a:srcRect/>
          <a:stretch>
            <a:fillRect/>
          </a:stretch>
        </p:blipFill>
        <p:spPr bwMode="auto">
          <a:xfrm>
            <a:off x="6596640" y="4670411"/>
            <a:ext cx="2090880" cy="1797309"/>
          </a:xfrm>
          <a:prstGeom prst="rect">
            <a:avLst/>
          </a:prstGeom>
          <a:noFill/>
          <a:ln w="9525">
            <a:noFill/>
            <a:miter lim="800000"/>
            <a:headEnd/>
            <a:tailEnd/>
          </a:ln>
        </p:spPr>
      </p:pic>
      <p:sp>
        <p:nvSpPr>
          <p:cNvPr id="67590" name="TextBox 7"/>
          <p:cNvSpPr txBox="1">
            <a:spLocks noChangeArrowheads="1"/>
          </p:cNvSpPr>
          <p:nvPr/>
        </p:nvSpPr>
        <p:spPr bwMode="auto">
          <a:xfrm>
            <a:off x="6858720" y="1926923"/>
            <a:ext cx="1958400" cy="1437973"/>
          </a:xfrm>
          <a:prstGeom prst="rect">
            <a:avLst/>
          </a:prstGeom>
          <a:noFill/>
          <a:ln w="9525">
            <a:noFill/>
            <a:miter lim="800000"/>
            <a:headEnd/>
            <a:tailEnd/>
          </a:ln>
        </p:spPr>
        <p:txBody>
          <a:bodyPr lIns="82945" tIns="41473" rIns="82945" bIns="41473">
            <a:spAutoFit/>
          </a:bodyPr>
          <a:lstStyle/>
          <a:p>
            <a:r>
              <a:rPr lang="uk-UA" sz="2200">
                <a:solidFill>
                  <a:schemeClr val="tx1"/>
                </a:solidFill>
                <a:ea typeface="Lucida Sans Unicode" pitchFamily="34" charset="0"/>
              </a:rPr>
              <a:t>Зрощені близнюки  є прикладом бластопатії</a:t>
            </a:r>
          </a:p>
        </p:txBody>
      </p:sp>
      <p:sp>
        <p:nvSpPr>
          <p:cNvPr id="67591" name="TextBox 8"/>
          <p:cNvSpPr txBox="1">
            <a:spLocks noChangeArrowheads="1"/>
          </p:cNvSpPr>
          <p:nvPr/>
        </p:nvSpPr>
        <p:spPr bwMode="auto">
          <a:xfrm>
            <a:off x="4507200" y="5193186"/>
            <a:ext cx="1958400" cy="1437973"/>
          </a:xfrm>
          <a:prstGeom prst="rect">
            <a:avLst/>
          </a:prstGeom>
          <a:noFill/>
          <a:ln w="9525">
            <a:noFill/>
            <a:miter lim="800000"/>
            <a:headEnd/>
            <a:tailEnd/>
          </a:ln>
        </p:spPr>
        <p:txBody>
          <a:bodyPr lIns="82945" tIns="41473" rIns="82945" bIns="41473">
            <a:spAutoFit/>
          </a:bodyPr>
          <a:lstStyle/>
          <a:p>
            <a:r>
              <a:rPr lang="uk-UA" sz="2200" dirty="0">
                <a:solidFill>
                  <a:schemeClr val="tx1"/>
                </a:solidFill>
                <a:ea typeface="Lucida Sans Unicode" pitchFamily="34" charset="0"/>
              </a:rPr>
              <a:t>Щілина губи і піднебіння є прикладом </a:t>
            </a:r>
            <a:r>
              <a:rPr lang="uk-UA" sz="2200" dirty="0" err="1">
                <a:solidFill>
                  <a:schemeClr val="tx1"/>
                </a:solidFill>
                <a:ea typeface="Lucida Sans Unicode" pitchFamily="34" charset="0"/>
              </a:rPr>
              <a:t>фетопатії</a:t>
            </a:r>
            <a:endParaRPr lang="uk-UA" sz="2200" dirty="0">
              <a:solidFill>
                <a:schemeClr val="tx1"/>
              </a:solidFill>
              <a:ea typeface="Lucida Sans Unicode"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603695" y="0"/>
            <a:ext cx="8229600" cy="930338"/>
          </a:xfrm>
        </p:spPr>
        <p:txBody>
          <a:bodyPr/>
          <a:lstStyle/>
          <a:p>
            <a:pPr eaLnBrk="1" hangingPunct="1">
              <a:defRPr/>
            </a:pPr>
            <a:r>
              <a:rPr lang="ru-RU" b="1" dirty="0">
                <a:solidFill>
                  <a:srgbClr val="0070C0"/>
                </a:solidFill>
              </a:rPr>
              <a:t>За </a:t>
            </a:r>
            <a:r>
              <a:rPr lang="ru-RU" b="1" dirty="0" err="1">
                <a:solidFill>
                  <a:srgbClr val="0070C0"/>
                </a:solidFill>
              </a:rPr>
              <a:t>етіологією</a:t>
            </a:r>
            <a:r>
              <a:rPr lang="ru-RU" b="1" dirty="0">
                <a:solidFill>
                  <a:srgbClr val="0070C0"/>
                </a:solidFill>
              </a:rPr>
              <a:t> (причинами)</a:t>
            </a:r>
          </a:p>
        </p:txBody>
      </p:sp>
      <p:sp>
        <p:nvSpPr>
          <p:cNvPr id="123907" name="Rectangle 3"/>
          <p:cNvSpPr>
            <a:spLocks noGrp="1" noChangeArrowheads="1"/>
          </p:cNvSpPr>
          <p:nvPr>
            <p:ph type="body" sz="half" idx="1"/>
          </p:nvPr>
        </p:nvSpPr>
        <p:spPr>
          <a:xfrm>
            <a:off x="1" y="1142041"/>
            <a:ext cx="4894560" cy="5715960"/>
          </a:xfrm>
        </p:spPr>
        <p:txBody>
          <a:bodyPr/>
          <a:lstStyle/>
          <a:p>
            <a:pPr eaLnBrk="1" hangingPunct="1">
              <a:defRPr/>
            </a:pPr>
            <a:r>
              <a:rPr lang="ru-RU" sz="2500" b="1" dirty="0" err="1">
                <a:solidFill>
                  <a:srgbClr val="0070C0"/>
                </a:solidFill>
              </a:rPr>
              <a:t>Спадкові</a:t>
            </a:r>
            <a:r>
              <a:rPr lang="ru-RU" sz="2500" dirty="0"/>
              <a:t> (результат </a:t>
            </a:r>
            <a:r>
              <a:rPr lang="ru-RU" sz="2500" dirty="0" err="1"/>
              <a:t>мутацій</a:t>
            </a:r>
            <a:r>
              <a:rPr lang="ru-RU" sz="2500" dirty="0"/>
              <a:t> -</a:t>
            </a:r>
            <a:r>
              <a:rPr lang="ru-RU" sz="2500" dirty="0" err="1"/>
              <a:t>моногенні</a:t>
            </a:r>
            <a:r>
              <a:rPr lang="ru-RU" sz="2500" dirty="0"/>
              <a:t>, </a:t>
            </a:r>
            <a:r>
              <a:rPr lang="ru-RU" sz="2500" dirty="0" err="1"/>
              <a:t>хромосомні</a:t>
            </a:r>
            <a:r>
              <a:rPr lang="ru-RU" sz="2500" dirty="0"/>
              <a:t>)</a:t>
            </a:r>
          </a:p>
          <a:p>
            <a:pPr eaLnBrk="1" hangingPunct="1">
              <a:defRPr/>
            </a:pPr>
            <a:r>
              <a:rPr lang="ru-RU" sz="2500" b="1" dirty="0" err="1">
                <a:solidFill>
                  <a:srgbClr val="0070C0"/>
                </a:solidFill>
              </a:rPr>
              <a:t>Тератогенні</a:t>
            </a:r>
            <a:r>
              <a:rPr lang="ru-RU" sz="2500" dirty="0"/>
              <a:t> – </a:t>
            </a:r>
            <a:r>
              <a:rPr lang="ru-RU" sz="2500" dirty="0" err="1"/>
              <a:t>викликані</a:t>
            </a:r>
            <a:r>
              <a:rPr lang="ru-RU" sz="2500" dirty="0"/>
              <a:t> </a:t>
            </a:r>
            <a:r>
              <a:rPr lang="ru-RU" sz="2500" dirty="0" err="1"/>
              <a:t>впливом</a:t>
            </a:r>
            <a:r>
              <a:rPr lang="ru-RU" sz="2500" dirty="0"/>
              <a:t> </a:t>
            </a:r>
            <a:r>
              <a:rPr lang="ru-RU" sz="2500" dirty="0" err="1"/>
              <a:t>несприятливих</a:t>
            </a:r>
            <a:r>
              <a:rPr lang="ru-RU" sz="2500" dirty="0"/>
              <a:t> </a:t>
            </a:r>
            <a:r>
              <a:rPr lang="ru-RU" sz="2500" dirty="0" err="1"/>
              <a:t>чинників</a:t>
            </a:r>
            <a:r>
              <a:rPr lang="ru-RU" sz="2500" dirty="0"/>
              <a:t> </a:t>
            </a:r>
            <a:r>
              <a:rPr lang="ru-RU" sz="2500" dirty="0" err="1"/>
              <a:t>довкілля</a:t>
            </a:r>
            <a:endParaRPr lang="ru-RU" sz="2500" dirty="0"/>
          </a:p>
          <a:p>
            <a:pPr eaLnBrk="1" hangingPunct="1">
              <a:defRPr/>
            </a:pPr>
            <a:r>
              <a:rPr lang="ru-RU" sz="2500" b="1" dirty="0" err="1">
                <a:solidFill>
                  <a:srgbClr val="0070C0"/>
                </a:solidFill>
              </a:rPr>
              <a:t>Мультифакторіальн</a:t>
            </a:r>
            <a:r>
              <a:rPr lang="ru-RU" sz="2500" dirty="0" err="1"/>
              <a:t>і</a:t>
            </a:r>
            <a:r>
              <a:rPr lang="ru-RU" sz="2500" dirty="0"/>
              <a:t> – </a:t>
            </a:r>
            <a:r>
              <a:rPr lang="ru-RU" sz="2500" dirty="0" err="1"/>
              <a:t>спадкова</a:t>
            </a:r>
            <a:r>
              <a:rPr lang="ru-RU" sz="2500" dirty="0"/>
              <a:t> </a:t>
            </a:r>
            <a:r>
              <a:rPr lang="ru-RU" sz="2500" dirty="0" err="1"/>
              <a:t>схильність</a:t>
            </a:r>
            <a:r>
              <a:rPr lang="ru-RU" sz="2500" dirty="0"/>
              <a:t> і </a:t>
            </a:r>
            <a:r>
              <a:rPr lang="ru-RU" sz="2500" dirty="0" err="1"/>
              <a:t>несприятливі</a:t>
            </a:r>
            <a:r>
              <a:rPr lang="ru-RU" sz="2500" dirty="0"/>
              <a:t> </a:t>
            </a:r>
            <a:r>
              <a:rPr lang="ru-RU" sz="2500" dirty="0" err="1"/>
              <a:t>чинники</a:t>
            </a:r>
            <a:r>
              <a:rPr lang="ru-RU" sz="2500" dirty="0"/>
              <a:t> </a:t>
            </a:r>
            <a:r>
              <a:rPr lang="ru-RU" sz="2500" dirty="0" err="1"/>
              <a:t>довкілля</a:t>
            </a:r>
            <a:endParaRPr lang="en-US" sz="2500" dirty="0"/>
          </a:p>
        </p:txBody>
      </p:sp>
      <p:pic>
        <p:nvPicPr>
          <p:cNvPr id="68612" name="Picture 4" descr="talidomid"/>
          <p:cNvPicPr>
            <a:picLocks noGrp="1" noChangeAspect="1" noChangeArrowheads="1"/>
          </p:cNvPicPr>
          <p:nvPr>
            <p:ph sz="quarter" idx="2"/>
          </p:nvPr>
        </p:nvPicPr>
        <p:blipFill>
          <a:blip r:embed="rId2" cstate="print"/>
          <a:srcRect/>
          <a:stretch>
            <a:fillRect/>
          </a:stretch>
        </p:blipFill>
        <p:spPr>
          <a:xfrm>
            <a:off x="5094720" y="1077233"/>
            <a:ext cx="3461760" cy="2379130"/>
          </a:xfrm>
          <a:noFill/>
        </p:spPr>
      </p:pic>
      <p:pic>
        <p:nvPicPr>
          <p:cNvPr id="68613" name="Picture 6" descr="Зображення 5 з 43">
            <a:hlinkClick r:id="rId3"/>
          </p:cNvPr>
          <p:cNvPicPr>
            <a:picLocks noGrp="1" noChangeAspect="1" noChangeArrowheads="1"/>
          </p:cNvPicPr>
          <p:nvPr>
            <p:ph sz="quarter" idx="3"/>
          </p:nvPr>
        </p:nvPicPr>
        <p:blipFill>
          <a:blip r:embed="rId4" cstate="print"/>
          <a:srcRect/>
          <a:stretch>
            <a:fillRect/>
          </a:stretch>
        </p:blipFill>
        <p:spPr>
          <a:xfrm>
            <a:off x="4376160" y="3755915"/>
            <a:ext cx="1630080" cy="3102086"/>
          </a:xfrm>
        </p:spPr>
      </p:pic>
      <p:sp>
        <p:nvSpPr>
          <p:cNvPr id="68614" name="TextBox 7"/>
          <p:cNvSpPr txBox="1">
            <a:spLocks noChangeArrowheads="1"/>
          </p:cNvSpPr>
          <p:nvPr/>
        </p:nvSpPr>
        <p:spPr bwMode="auto">
          <a:xfrm rot="10800000" flipV="1">
            <a:off x="6140160" y="3712813"/>
            <a:ext cx="2828160" cy="1468751"/>
          </a:xfrm>
          <a:prstGeom prst="rect">
            <a:avLst/>
          </a:prstGeom>
          <a:noFill/>
          <a:ln w="9525">
            <a:noFill/>
            <a:miter lim="800000"/>
            <a:headEnd/>
            <a:tailEnd/>
          </a:ln>
        </p:spPr>
        <p:txBody>
          <a:bodyPr lIns="82945" tIns="41473" rIns="82945" bIns="41473">
            <a:spAutoFit/>
          </a:bodyPr>
          <a:lstStyle/>
          <a:p>
            <a:r>
              <a:rPr lang="uk-UA">
                <a:solidFill>
                  <a:schemeClr val="tx1"/>
                </a:solidFill>
                <a:latin typeface="Verdana" pitchFamily="34" charset="0"/>
                <a:ea typeface="Lucida Sans Unicode" pitchFamily="34" charset="0"/>
                <a:cs typeface="Lucida Sans Unicode" pitchFamily="34" charset="0"/>
              </a:rPr>
              <a:t>Відсутність кінцівок у дитини при прийомі вагітною талідоміда – приклад тератогенної вади</a:t>
            </a:r>
          </a:p>
        </p:txBody>
      </p:sp>
      <p:sp>
        <p:nvSpPr>
          <p:cNvPr id="68615" name="TextBox 8"/>
          <p:cNvSpPr txBox="1">
            <a:spLocks noChangeArrowheads="1"/>
          </p:cNvSpPr>
          <p:nvPr/>
        </p:nvSpPr>
        <p:spPr bwMode="auto">
          <a:xfrm rot="10800000" flipV="1">
            <a:off x="755375" y="4558253"/>
            <a:ext cx="3526560" cy="2299747"/>
          </a:xfrm>
          <a:prstGeom prst="rect">
            <a:avLst/>
          </a:prstGeom>
          <a:noFill/>
          <a:ln w="9525">
            <a:noFill/>
            <a:miter lim="800000"/>
            <a:headEnd/>
            <a:tailEnd/>
          </a:ln>
        </p:spPr>
        <p:txBody>
          <a:bodyPr lIns="82945" tIns="41473" rIns="82945" bIns="41473">
            <a:spAutoFit/>
          </a:bodyPr>
          <a:lstStyle/>
          <a:p>
            <a:r>
              <a:rPr lang="uk-UA">
                <a:solidFill>
                  <a:schemeClr val="tx1"/>
                </a:solidFill>
                <a:latin typeface="Verdana" pitchFamily="34" charset="0"/>
                <a:ea typeface="Lucida Sans Unicode" pitchFamily="34" charset="0"/>
                <a:cs typeface="Lucida Sans Unicode" pitchFamily="34" charset="0"/>
              </a:rPr>
              <a:t>Відсутність головного мозку  (аненцефалія) – приклад мультифакторіальної вади. Значення має нестача фолієвої кислоти в раціоні вагітної і генетичні особливості метаболізму фолатів</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95" name="Rectangle 19"/>
          <p:cNvSpPr>
            <a:spLocks noGrp="1" noChangeArrowheads="1"/>
          </p:cNvSpPr>
          <p:nvPr>
            <p:ph type="title"/>
          </p:nvPr>
        </p:nvSpPr>
        <p:spPr>
          <a:xfrm>
            <a:off x="510209" y="-294861"/>
            <a:ext cx="8229600" cy="1371600"/>
          </a:xfrm>
        </p:spPr>
        <p:txBody>
          <a:bodyPr/>
          <a:lstStyle/>
          <a:p>
            <a:pPr eaLnBrk="1" hangingPunct="1">
              <a:defRPr/>
            </a:pPr>
            <a:r>
              <a:rPr lang="ru-RU" b="1" dirty="0" err="1">
                <a:solidFill>
                  <a:srgbClr val="0070C0"/>
                </a:solidFill>
              </a:rPr>
              <a:t>Тератогенні</a:t>
            </a:r>
            <a:r>
              <a:rPr lang="ru-RU" b="1" dirty="0">
                <a:solidFill>
                  <a:srgbClr val="0070C0"/>
                </a:solidFill>
              </a:rPr>
              <a:t> </a:t>
            </a:r>
            <a:r>
              <a:rPr lang="ru-RU" b="1" dirty="0" err="1">
                <a:solidFill>
                  <a:srgbClr val="0070C0"/>
                </a:solidFill>
              </a:rPr>
              <a:t>фактори</a:t>
            </a:r>
            <a:endParaRPr lang="ru-RU" b="1" dirty="0">
              <a:solidFill>
                <a:srgbClr val="0070C0"/>
              </a:solidFill>
            </a:endParaRPr>
          </a:p>
        </p:txBody>
      </p:sp>
      <p:graphicFrame>
        <p:nvGraphicFramePr>
          <p:cNvPr id="127026" name="Group 50"/>
          <p:cNvGraphicFramePr>
            <a:graphicFrameLocks noGrp="1"/>
          </p:cNvGraphicFramePr>
          <p:nvPr>
            <p:ph type="tbl" idx="1"/>
            <p:extLst>
              <p:ext uri="{D42A27DB-BD31-4B8C-83A1-F6EECF244321}">
                <p14:modId xmlns:p14="http://schemas.microsoft.com/office/powerpoint/2010/main" val="682230481"/>
              </p:ext>
            </p:extLst>
          </p:nvPr>
        </p:nvGraphicFramePr>
        <p:xfrm>
          <a:off x="418165" y="1122930"/>
          <a:ext cx="8229600" cy="5158767"/>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979303">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3200" b="1" i="0" u="none" strike="noStrike" cap="none" normalizeH="0" baseline="0">
                          <a:ln>
                            <a:noFill/>
                          </a:ln>
                          <a:solidFill>
                            <a:schemeClr val="tx1"/>
                          </a:solidFill>
                          <a:effectLst/>
                          <a:latin typeface="Verdana" pitchFamily="34" charset="0"/>
                          <a:ea typeface="Lucida Sans Unicode" pitchFamily="34" charset="0"/>
                          <a:cs typeface="Lucida Sans Unicode" pitchFamily="34" charset="0"/>
                        </a:rPr>
                        <a:t>Фізичні</a:t>
                      </a:r>
                    </a:p>
                  </a:txBody>
                  <a:tcPr marL="82944" marR="82944" marT="41476" marB="414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3200" b="1" i="0" u="none" strike="noStrike" cap="none" normalizeH="0" baseline="0">
                          <a:ln>
                            <a:noFill/>
                          </a:ln>
                          <a:solidFill>
                            <a:schemeClr val="tx1"/>
                          </a:solidFill>
                          <a:effectLst/>
                          <a:latin typeface="Verdana" pitchFamily="34" charset="0"/>
                          <a:ea typeface="Lucida Sans Unicode" pitchFamily="34" charset="0"/>
                          <a:cs typeface="Lucida Sans Unicode" pitchFamily="34" charset="0"/>
                        </a:rPr>
                        <a:t>Хімічні</a:t>
                      </a:r>
                    </a:p>
                  </a:txBody>
                  <a:tcPr marL="82944" marR="82944" marT="41476" marB="414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3200" b="1" i="0" u="none" strike="noStrike" cap="none" normalizeH="0" baseline="0">
                          <a:ln>
                            <a:noFill/>
                          </a:ln>
                          <a:solidFill>
                            <a:schemeClr val="tx1"/>
                          </a:solidFill>
                          <a:effectLst/>
                          <a:latin typeface="Verdana" pitchFamily="34" charset="0"/>
                          <a:ea typeface="Lucida Sans Unicode" pitchFamily="34" charset="0"/>
                          <a:cs typeface="Lucida Sans Unicode" pitchFamily="34" charset="0"/>
                        </a:rPr>
                        <a:t>Біологічні</a:t>
                      </a:r>
                    </a:p>
                  </a:txBody>
                  <a:tcPr marL="82944" marR="82944" marT="41476" marB="414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81730">
                <a:tc>
                  <a:txBody>
                    <a:bodyPr/>
                    <a:lstStyle/>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Гіпертермія</a:t>
                      </a:r>
                      <a:endPar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Механічні</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фактори</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пухлини</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матки,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аномалії</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матки)</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uk-UA"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Радіація</a:t>
                      </a:r>
                      <a:endPar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txBody>
                  <a:tcPr marL="82944" marR="82944" marT="41476" marB="414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Алкоголь</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Деякі</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лікарські</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препарати</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талідомід</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тетрациклін</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саліцилати</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Солі</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свинцю</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ртуті</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тощо</a:t>
                      </a:r>
                      <a:endPar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txBody>
                  <a:tcPr marL="82944" marR="82944" marT="41476" marB="414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uk-UA"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Група </a:t>
                      </a:r>
                      <a:r>
                        <a:rPr kumimoji="0" lang="en-US" sz="2400" b="1" i="1" u="none" strike="noStrike" cap="none" normalizeH="0" baseline="0" dirty="0">
                          <a:ln>
                            <a:noFill/>
                          </a:ln>
                          <a:solidFill>
                            <a:schemeClr val="tx1"/>
                          </a:solidFill>
                          <a:effectLst/>
                          <a:latin typeface="Arial" pitchFamily="34" charset="0"/>
                          <a:ea typeface="Lucida Sans Unicode" pitchFamily="34" charset="0"/>
                          <a:cs typeface="Arial" pitchFamily="34" charset="0"/>
                        </a:rPr>
                        <a:t>TORCH</a:t>
                      </a:r>
                      <a:r>
                        <a:rPr kumimoji="0" lang="uk-UA"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-інфекцій:</a:t>
                      </a:r>
                      <a:endPar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Т</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оксоплазмоз</a:t>
                      </a:r>
                    </a:p>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defRPr/>
                      </a:pPr>
                      <a:r>
                        <a:rPr kumimoji="0" lang="en-US"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O</a:t>
                      </a:r>
                      <a:r>
                        <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ther</a:t>
                      </a:r>
                      <a:r>
                        <a:rPr kumimoji="0" lang="uk-UA"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 інші (ВІЛ тощо)</a:t>
                      </a:r>
                      <a:endPar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Краснуха (</a:t>
                      </a:r>
                      <a:r>
                        <a:rPr kumimoji="0" lang="en-US"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R</a:t>
                      </a:r>
                      <a:r>
                        <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ubella)</a:t>
                      </a:r>
                      <a:endPar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Цитомегаловірус</a:t>
                      </a:r>
                      <a:endPar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a:t>
                      </a:r>
                      <a:r>
                        <a:rPr kumimoji="0" lang="en-US"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C</a:t>
                      </a:r>
                      <a:r>
                        <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ytomegalovirus)</a:t>
                      </a:r>
                      <a:endPar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Герпес</a:t>
                      </a:r>
                      <a:r>
                        <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en-US"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H</a:t>
                      </a:r>
                      <a:r>
                        <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erpes)</a:t>
                      </a:r>
                    </a:p>
                  </a:txBody>
                  <a:tcPr marL="82944" marR="82944" marT="41476" marB="414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68313" y="188913"/>
            <a:ext cx="8229600" cy="1371600"/>
          </a:xfrm>
        </p:spPr>
        <p:txBody>
          <a:bodyPr/>
          <a:lstStyle/>
          <a:p>
            <a:pPr eaLnBrk="1" hangingPunct="1">
              <a:defRPr/>
            </a:pPr>
            <a:r>
              <a:rPr lang="ru-RU" sz="3200" b="1" dirty="0" err="1">
                <a:solidFill>
                  <a:srgbClr val="0070C0"/>
                </a:solidFill>
              </a:rPr>
              <a:t>Постнатальний</a:t>
            </a:r>
            <a:r>
              <a:rPr lang="ru-RU" sz="3200" b="1" dirty="0">
                <a:solidFill>
                  <a:srgbClr val="0070C0"/>
                </a:solidFill>
              </a:rPr>
              <a:t> </a:t>
            </a:r>
            <a:r>
              <a:rPr lang="ru-RU" sz="3200" b="1" dirty="0" err="1">
                <a:solidFill>
                  <a:srgbClr val="0070C0"/>
                </a:solidFill>
              </a:rPr>
              <a:t>період</a:t>
            </a:r>
            <a:r>
              <a:rPr lang="ru-RU" sz="3200" b="1" dirty="0">
                <a:solidFill>
                  <a:srgbClr val="0070C0"/>
                </a:solidFill>
              </a:rPr>
              <a:t> - </a:t>
            </a:r>
            <a:r>
              <a:rPr lang="ru-RU" sz="3200" b="1" dirty="0" err="1">
                <a:solidFill>
                  <a:srgbClr val="0070C0"/>
                </a:solidFill>
              </a:rPr>
              <a:t>від</a:t>
            </a:r>
            <a:r>
              <a:rPr lang="ru-RU" sz="3200" b="1" dirty="0">
                <a:solidFill>
                  <a:srgbClr val="0070C0"/>
                </a:solidFill>
              </a:rPr>
              <a:t> </a:t>
            </a:r>
            <a:r>
              <a:rPr lang="ru-RU" sz="3200" b="1" dirty="0" err="1">
                <a:solidFill>
                  <a:srgbClr val="0070C0"/>
                </a:solidFill>
              </a:rPr>
              <a:t>народження</a:t>
            </a:r>
            <a:r>
              <a:rPr lang="ru-RU" sz="3200" b="1" dirty="0">
                <a:solidFill>
                  <a:srgbClr val="0070C0"/>
                </a:solidFill>
              </a:rPr>
              <a:t> до </a:t>
            </a:r>
            <a:r>
              <a:rPr lang="ru-RU" sz="3200" b="1" dirty="0" err="1">
                <a:solidFill>
                  <a:srgbClr val="0070C0"/>
                </a:solidFill>
              </a:rPr>
              <a:t>смерті</a:t>
            </a:r>
            <a:r>
              <a:rPr lang="ru-RU" sz="3200" b="1" dirty="0">
                <a:solidFill>
                  <a:srgbClr val="0070C0"/>
                </a:solidFill>
              </a:rPr>
              <a:t>.</a:t>
            </a:r>
          </a:p>
        </p:txBody>
      </p:sp>
      <p:sp>
        <p:nvSpPr>
          <p:cNvPr id="2" name="TextBox 1">
            <a:extLst>
              <a:ext uri="{FF2B5EF4-FFF2-40B4-BE49-F238E27FC236}">
                <a16:creationId xmlns:a16="http://schemas.microsoft.com/office/drawing/2014/main" id="{DE68FB06-2E07-4F7F-84BB-EEE7739DCC63}"/>
              </a:ext>
            </a:extLst>
          </p:cNvPr>
          <p:cNvSpPr txBox="1"/>
          <p:nvPr/>
        </p:nvSpPr>
        <p:spPr>
          <a:xfrm flipH="1">
            <a:off x="2534395" y="1743959"/>
            <a:ext cx="3725003" cy="369332"/>
          </a:xfrm>
          <a:prstGeom prst="rect">
            <a:avLst/>
          </a:prstGeom>
          <a:noFill/>
          <a:ln w="38100">
            <a:solidFill>
              <a:srgbClr val="0070C0"/>
            </a:solidFill>
          </a:ln>
        </p:spPr>
        <p:txBody>
          <a:bodyPr wrap="square" rtlCol="0">
            <a:spAutoFit/>
          </a:bodyPr>
          <a:lstStyle/>
          <a:p>
            <a:pPr algn="ctr"/>
            <a:r>
              <a:rPr lang="uk-UA" b="1" dirty="0"/>
              <a:t>Типи розвитку</a:t>
            </a:r>
            <a:endParaRPr lang="ru-UA" b="1" dirty="0"/>
          </a:p>
        </p:txBody>
      </p:sp>
      <p:sp>
        <p:nvSpPr>
          <p:cNvPr id="8" name="TextBox 7">
            <a:extLst>
              <a:ext uri="{FF2B5EF4-FFF2-40B4-BE49-F238E27FC236}">
                <a16:creationId xmlns:a16="http://schemas.microsoft.com/office/drawing/2014/main" id="{67B673B4-F165-4466-AA73-1945EB556BB2}"/>
              </a:ext>
            </a:extLst>
          </p:cNvPr>
          <p:cNvSpPr txBox="1"/>
          <p:nvPr/>
        </p:nvSpPr>
        <p:spPr>
          <a:xfrm flipH="1">
            <a:off x="358375" y="2576921"/>
            <a:ext cx="3725003" cy="369332"/>
          </a:xfrm>
          <a:prstGeom prst="rect">
            <a:avLst/>
          </a:prstGeom>
          <a:noFill/>
          <a:ln w="38100">
            <a:solidFill>
              <a:srgbClr val="0070C0"/>
            </a:solidFill>
          </a:ln>
        </p:spPr>
        <p:txBody>
          <a:bodyPr wrap="square" rtlCol="0">
            <a:spAutoFit/>
          </a:bodyPr>
          <a:lstStyle/>
          <a:p>
            <a:pPr algn="ctr"/>
            <a:r>
              <a:rPr lang="uk-UA" b="1" dirty="0"/>
              <a:t>Прямий розвитку</a:t>
            </a:r>
            <a:endParaRPr lang="ru-UA" b="1" dirty="0"/>
          </a:p>
        </p:txBody>
      </p:sp>
      <p:sp>
        <p:nvSpPr>
          <p:cNvPr id="9" name="TextBox 8">
            <a:extLst>
              <a:ext uri="{FF2B5EF4-FFF2-40B4-BE49-F238E27FC236}">
                <a16:creationId xmlns:a16="http://schemas.microsoft.com/office/drawing/2014/main" id="{76C072B7-3DCA-4BBE-BEF7-F62A5A6218E9}"/>
              </a:ext>
            </a:extLst>
          </p:cNvPr>
          <p:cNvSpPr txBox="1"/>
          <p:nvPr/>
        </p:nvSpPr>
        <p:spPr>
          <a:xfrm flipH="1">
            <a:off x="4468461" y="2576921"/>
            <a:ext cx="3725003" cy="369332"/>
          </a:xfrm>
          <a:prstGeom prst="rect">
            <a:avLst/>
          </a:prstGeom>
          <a:noFill/>
          <a:ln w="38100">
            <a:solidFill>
              <a:srgbClr val="0070C0"/>
            </a:solidFill>
          </a:ln>
        </p:spPr>
        <p:txBody>
          <a:bodyPr wrap="square" rtlCol="0">
            <a:spAutoFit/>
          </a:bodyPr>
          <a:lstStyle/>
          <a:p>
            <a:pPr algn="ctr"/>
            <a:r>
              <a:rPr lang="uk-UA" b="1" dirty="0"/>
              <a:t>Непрямий розвитку</a:t>
            </a:r>
            <a:endParaRPr lang="ru-UA" b="1" dirty="0"/>
          </a:p>
        </p:txBody>
      </p:sp>
      <p:sp>
        <p:nvSpPr>
          <p:cNvPr id="10" name="TextBox 9">
            <a:extLst>
              <a:ext uri="{FF2B5EF4-FFF2-40B4-BE49-F238E27FC236}">
                <a16:creationId xmlns:a16="http://schemas.microsoft.com/office/drawing/2014/main" id="{3D4B5128-EBB1-4170-94A5-978138F03C10}"/>
              </a:ext>
            </a:extLst>
          </p:cNvPr>
          <p:cNvSpPr txBox="1"/>
          <p:nvPr/>
        </p:nvSpPr>
        <p:spPr>
          <a:xfrm flipH="1">
            <a:off x="301000" y="3271730"/>
            <a:ext cx="2384825" cy="2308324"/>
          </a:xfrm>
          <a:prstGeom prst="rect">
            <a:avLst/>
          </a:prstGeom>
          <a:noFill/>
          <a:ln w="38100">
            <a:solidFill>
              <a:srgbClr val="0070C0"/>
            </a:solidFill>
          </a:ln>
        </p:spPr>
        <p:txBody>
          <a:bodyPr wrap="square" rtlCol="0">
            <a:spAutoFit/>
          </a:bodyPr>
          <a:lstStyle/>
          <a:p>
            <a:pPr algn="ctr"/>
            <a:r>
              <a:rPr lang="uk-UA" b="1" dirty="0"/>
              <a:t>Новий організм подібний за будовою до дорослої особини, але менший за розміром і має незрілу статеву систему</a:t>
            </a:r>
            <a:endParaRPr lang="en-US" b="1" dirty="0"/>
          </a:p>
          <a:p>
            <a:pPr algn="ctr"/>
            <a:endParaRPr lang="ru-UA" b="1" dirty="0"/>
          </a:p>
        </p:txBody>
      </p:sp>
      <p:sp>
        <p:nvSpPr>
          <p:cNvPr id="11" name="TextBox 10">
            <a:extLst>
              <a:ext uri="{FF2B5EF4-FFF2-40B4-BE49-F238E27FC236}">
                <a16:creationId xmlns:a16="http://schemas.microsoft.com/office/drawing/2014/main" id="{FE9112FF-26BB-4AF1-93BA-42E6CA80FE1C}"/>
              </a:ext>
            </a:extLst>
          </p:cNvPr>
          <p:cNvSpPr txBox="1"/>
          <p:nvPr/>
        </p:nvSpPr>
        <p:spPr>
          <a:xfrm flipH="1">
            <a:off x="3562674" y="3335750"/>
            <a:ext cx="5158098" cy="1200329"/>
          </a:xfrm>
          <a:prstGeom prst="rect">
            <a:avLst/>
          </a:prstGeom>
          <a:noFill/>
          <a:ln w="38100">
            <a:solidFill>
              <a:srgbClr val="0070C0"/>
            </a:solidFill>
          </a:ln>
        </p:spPr>
        <p:txBody>
          <a:bodyPr wrap="square" rtlCol="0">
            <a:spAutoFit/>
          </a:bodyPr>
          <a:lstStyle/>
          <a:p>
            <a:pPr algn="ctr"/>
            <a:r>
              <a:rPr lang="ru-RU" b="1" dirty="0"/>
              <a:t>З </a:t>
            </a:r>
            <a:r>
              <a:rPr lang="ru-RU" b="1" dirty="0" err="1"/>
              <a:t>яйця</a:t>
            </a:r>
            <a:r>
              <a:rPr lang="ru-RU" b="1" dirty="0"/>
              <a:t> </a:t>
            </a:r>
            <a:r>
              <a:rPr lang="ru-RU" b="1" dirty="0" err="1"/>
              <a:t>виходить</a:t>
            </a:r>
            <a:r>
              <a:rPr lang="ru-RU" b="1" dirty="0"/>
              <a:t> не схожа на </a:t>
            </a:r>
            <a:r>
              <a:rPr lang="ru-RU" b="1" dirty="0" err="1"/>
              <a:t>дорослу</a:t>
            </a:r>
            <a:r>
              <a:rPr lang="ru-RU" b="1" dirty="0"/>
              <a:t> </a:t>
            </a:r>
            <a:r>
              <a:rPr lang="ru-RU" b="1" dirty="0" err="1"/>
              <a:t>особина</a:t>
            </a:r>
            <a:r>
              <a:rPr lang="ru-RU" b="1" dirty="0"/>
              <a:t> -</a:t>
            </a:r>
            <a:r>
              <a:rPr lang="ru-RU" b="1" dirty="0">
                <a:solidFill>
                  <a:srgbClr val="C00000"/>
                </a:solidFill>
              </a:rPr>
              <a:t>личинка</a:t>
            </a:r>
            <a:r>
              <a:rPr lang="ru-RU" b="1" dirty="0"/>
              <a:t>. в </a:t>
            </a:r>
            <a:r>
              <a:rPr lang="ru-RU" b="1" dirty="0" err="1"/>
              <a:t>постембріональному</a:t>
            </a:r>
            <a:r>
              <a:rPr lang="ru-RU" b="1" dirty="0"/>
              <a:t> </a:t>
            </a:r>
            <a:r>
              <a:rPr lang="ru-RU" b="1" dirty="0" err="1"/>
              <a:t>періоді</a:t>
            </a:r>
            <a:r>
              <a:rPr lang="ru-RU" b="1" dirty="0"/>
              <a:t> </a:t>
            </a:r>
            <a:r>
              <a:rPr lang="ru-RU" b="1" dirty="0" err="1"/>
              <a:t>відбувається</a:t>
            </a:r>
            <a:r>
              <a:rPr lang="ru-RU" b="1" dirty="0"/>
              <a:t> </a:t>
            </a:r>
            <a:r>
              <a:rPr lang="ru-RU" b="1" dirty="0">
                <a:solidFill>
                  <a:srgbClr val="C00000"/>
                </a:solidFill>
              </a:rPr>
              <a:t>метаморфоз </a:t>
            </a:r>
            <a:r>
              <a:rPr lang="ru-RU" b="1" dirty="0"/>
              <a:t>- </a:t>
            </a:r>
            <a:r>
              <a:rPr lang="ru-RU" b="1" dirty="0" err="1"/>
              <a:t>поступове</a:t>
            </a:r>
            <a:r>
              <a:rPr lang="ru-RU" b="1" dirty="0"/>
              <a:t> </a:t>
            </a:r>
            <a:r>
              <a:rPr lang="ru-RU" b="1" dirty="0" err="1"/>
              <a:t>перетворення</a:t>
            </a:r>
            <a:r>
              <a:rPr lang="ru-RU" b="1" dirty="0"/>
              <a:t> личинки в </a:t>
            </a:r>
            <a:r>
              <a:rPr lang="ru-RU" b="1" dirty="0" err="1"/>
              <a:t>дорослу</a:t>
            </a:r>
            <a:r>
              <a:rPr lang="ru-RU" b="1" dirty="0"/>
              <a:t> </a:t>
            </a:r>
            <a:r>
              <a:rPr lang="ru-RU" b="1" dirty="0" err="1"/>
              <a:t>особину</a:t>
            </a:r>
            <a:endParaRPr lang="ru-UA" b="1" dirty="0"/>
          </a:p>
        </p:txBody>
      </p:sp>
      <p:sp>
        <p:nvSpPr>
          <p:cNvPr id="12" name="TextBox 11">
            <a:extLst>
              <a:ext uri="{FF2B5EF4-FFF2-40B4-BE49-F238E27FC236}">
                <a16:creationId xmlns:a16="http://schemas.microsoft.com/office/drawing/2014/main" id="{36B60B99-E370-43DB-BDCD-ED7238A0EE54}"/>
              </a:ext>
            </a:extLst>
          </p:cNvPr>
          <p:cNvSpPr txBox="1"/>
          <p:nvPr/>
        </p:nvSpPr>
        <p:spPr>
          <a:xfrm flipH="1">
            <a:off x="3562674" y="4954047"/>
            <a:ext cx="2583602" cy="1200329"/>
          </a:xfrm>
          <a:prstGeom prst="rect">
            <a:avLst/>
          </a:prstGeom>
          <a:noFill/>
          <a:ln w="38100">
            <a:solidFill>
              <a:srgbClr val="0070C0"/>
            </a:solidFill>
          </a:ln>
        </p:spPr>
        <p:txBody>
          <a:bodyPr wrap="square" rtlCol="0">
            <a:spAutoFit/>
          </a:bodyPr>
          <a:lstStyle/>
          <a:p>
            <a:pPr algn="ctr"/>
            <a:r>
              <a:rPr lang="uk-UA" b="1" dirty="0"/>
              <a:t>З повним перетворенням (у деяких комах) – яйце, личинка, лялечка, імаго</a:t>
            </a:r>
            <a:endParaRPr lang="ru-UA" b="1" dirty="0"/>
          </a:p>
        </p:txBody>
      </p:sp>
      <p:sp>
        <p:nvSpPr>
          <p:cNvPr id="15" name="TextBox 14">
            <a:extLst>
              <a:ext uri="{FF2B5EF4-FFF2-40B4-BE49-F238E27FC236}">
                <a16:creationId xmlns:a16="http://schemas.microsoft.com/office/drawing/2014/main" id="{A4119B0C-D3E9-4333-8A5E-807FA4673CD8}"/>
              </a:ext>
            </a:extLst>
          </p:cNvPr>
          <p:cNvSpPr txBox="1"/>
          <p:nvPr/>
        </p:nvSpPr>
        <p:spPr>
          <a:xfrm flipH="1">
            <a:off x="6259398" y="4954530"/>
            <a:ext cx="2583602" cy="1477328"/>
          </a:xfrm>
          <a:prstGeom prst="rect">
            <a:avLst/>
          </a:prstGeom>
          <a:noFill/>
          <a:ln w="38100">
            <a:solidFill>
              <a:srgbClr val="0070C0"/>
            </a:solidFill>
          </a:ln>
        </p:spPr>
        <p:txBody>
          <a:bodyPr wrap="square" rtlCol="0">
            <a:spAutoFit/>
          </a:bodyPr>
          <a:lstStyle/>
          <a:p>
            <a:pPr algn="ctr"/>
            <a:r>
              <a:rPr lang="uk-UA" b="1" dirty="0"/>
              <a:t>З неповним перетворенням – яйце, личинка, доросла особина</a:t>
            </a:r>
          </a:p>
          <a:p>
            <a:pPr algn="ctr"/>
            <a:r>
              <a:rPr lang="uk-UA" b="1" dirty="0"/>
              <a:t>Лялечка відсутня</a:t>
            </a:r>
            <a:endParaRPr lang="ru-UA" b="1" dirty="0"/>
          </a:p>
        </p:txBody>
      </p:sp>
      <p:sp>
        <p:nvSpPr>
          <p:cNvPr id="13" name="Стрелка: вниз 12">
            <a:extLst>
              <a:ext uri="{FF2B5EF4-FFF2-40B4-BE49-F238E27FC236}">
                <a16:creationId xmlns:a16="http://schemas.microsoft.com/office/drawing/2014/main" id="{85FCEC78-9E96-4AD6-AEAF-9CA7FE2AD083}"/>
              </a:ext>
            </a:extLst>
          </p:cNvPr>
          <p:cNvSpPr/>
          <p:nvPr/>
        </p:nvSpPr>
        <p:spPr>
          <a:xfrm>
            <a:off x="2884602" y="2113291"/>
            <a:ext cx="273377" cy="369332"/>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8" name="Стрелка: вниз 17">
            <a:extLst>
              <a:ext uri="{FF2B5EF4-FFF2-40B4-BE49-F238E27FC236}">
                <a16:creationId xmlns:a16="http://schemas.microsoft.com/office/drawing/2014/main" id="{5B86387A-EC40-4273-A037-D341FF7F6836}"/>
              </a:ext>
            </a:extLst>
          </p:cNvPr>
          <p:cNvSpPr/>
          <p:nvPr/>
        </p:nvSpPr>
        <p:spPr>
          <a:xfrm>
            <a:off x="5469117" y="2158953"/>
            <a:ext cx="273377" cy="369332"/>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9" name="Стрелка: вниз 18">
            <a:extLst>
              <a:ext uri="{FF2B5EF4-FFF2-40B4-BE49-F238E27FC236}">
                <a16:creationId xmlns:a16="http://schemas.microsoft.com/office/drawing/2014/main" id="{64B389C9-22DF-4342-91CA-72505FE57AE0}"/>
              </a:ext>
            </a:extLst>
          </p:cNvPr>
          <p:cNvSpPr/>
          <p:nvPr/>
        </p:nvSpPr>
        <p:spPr>
          <a:xfrm>
            <a:off x="6249342" y="2970447"/>
            <a:ext cx="273377" cy="369332"/>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0" name="Стрелка: вниз 19">
            <a:extLst>
              <a:ext uri="{FF2B5EF4-FFF2-40B4-BE49-F238E27FC236}">
                <a16:creationId xmlns:a16="http://schemas.microsoft.com/office/drawing/2014/main" id="{3D781F41-E26A-4176-A527-AB124DA05564}"/>
              </a:ext>
            </a:extLst>
          </p:cNvPr>
          <p:cNvSpPr/>
          <p:nvPr/>
        </p:nvSpPr>
        <p:spPr>
          <a:xfrm>
            <a:off x="1221606" y="2929271"/>
            <a:ext cx="273377" cy="369332"/>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1" name="Стрелка: вниз 20">
            <a:extLst>
              <a:ext uri="{FF2B5EF4-FFF2-40B4-BE49-F238E27FC236}">
                <a16:creationId xmlns:a16="http://schemas.microsoft.com/office/drawing/2014/main" id="{4729FC44-A3BC-4075-BD02-EB880E79F938}"/>
              </a:ext>
            </a:extLst>
          </p:cNvPr>
          <p:cNvSpPr/>
          <p:nvPr/>
        </p:nvSpPr>
        <p:spPr>
          <a:xfrm>
            <a:off x="7258968" y="4584715"/>
            <a:ext cx="273377" cy="369332"/>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2" name="Стрелка: вниз 21">
            <a:extLst>
              <a:ext uri="{FF2B5EF4-FFF2-40B4-BE49-F238E27FC236}">
                <a16:creationId xmlns:a16="http://schemas.microsoft.com/office/drawing/2014/main" id="{F4C18E6A-4004-4F2E-A1ED-CBECB3092C55}"/>
              </a:ext>
            </a:extLst>
          </p:cNvPr>
          <p:cNvSpPr/>
          <p:nvPr/>
        </p:nvSpPr>
        <p:spPr>
          <a:xfrm>
            <a:off x="4572000" y="4547143"/>
            <a:ext cx="273377" cy="369332"/>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Tree>
    <p:extLst>
      <p:ext uri="{BB962C8B-B14F-4D97-AF65-F5344CB8AC3E}">
        <p14:creationId xmlns:p14="http://schemas.microsoft.com/office/powerpoint/2010/main" val="6095588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0825" y="188913"/>
            <a:ext cx="8713788" cy="1132925"/>
          </a:xfrm>
        </p:spPr>
        <p:txBody>
          <a:bodyPr>
            <a:normAutofit lnSpcReduction="10000"/>
          </a:bodyPr>
          <a:lstStyle/>
          <a:p>
            <a:pPr>
              <a:defRPr/>
            </a:pPr>
            <a:r>
              <a:rPr lang="uk-UA" b="1" dirty="0">
                <a:solidFill>
                  <a:srgbClr val="C00000"/>
                </a:solidFill>
              </a:rPr>
              <a:t>Прямий розвиток</a:t>
            </a:r>
            <a:r>
              <a:rPr lang="en-US" dirty="0">
                <a:solidFill>
                  <a:srgbClr val="FFFF00"/>
                </a:solidFill>
              </a:rPr>
              <a:t>:</a:t>
            </a:r>
            <a:endParaRPr lang="en-US" dirty="0"/>
          </a:p>
          <a:p>
            <a:pPr>
              <a:defRPr/>
            </a:pPr>
            <a:r>
              <a:rPr lang="uk-UA" dirty="0">
                <a:solidFill>
                  <a:srgbClr val="C00000"/>
                </a:solidFill>
              </a:rPr>
              <a:t>У людини прямий постембріональний</a:t>
            </a:r>
          </a:p>
          <a:p>
            <a:pPr marL="0" indent="0">
              <a:buNone/>
              <a:defRPr/>
            </a:pPr>
            <a:r>
              <a:rPr lang="uk-UA" dirty="0">
                <a:solidFill>
                  <a:srgbClr val="C00000"/>
                </a:solidFill>
              </a:rPr>
              <a:t>розвиток</a:t>
            </a:r>
            <a:endParaRPr lang="ru-RU" dirty="0">
              <a:solidFill>
                <a:srgbClr val="C00000"/>
              </a:solidFill>
            </a:endParaRPr>
          </a:p>
          <a:p>
            <a:pPr>
              <a:defRPr/>
            </a:pPr>
            <a:endParaRPr lang="ru-RU" dirty="0"/>
          </a:p>
        </p:txBody>
      </p:sp>
      <p:pic>
        <p:nvPicPr>
          <p:cNvPr id="4099" name="Рисунок 4"/>
          <p:cNvPicPr>
            <a:picLocks noChangeAspect="1"/>
          </p:cNvPicPr>
          <p:nvPr/>
        </p:nvPicPr>
        <p:blipFill>
          <a:blip r:embed="rId2" cstate="print"/>
          <a:srcRect/>
          <a:stretch>
            <a:fillRect/>
          </a:stretch>
        </p:blipFill>
        <p:spPr bwMode="auto">
          <a:xfrm>
            <a:off x="611188" y="1422919"/>
            <a:ext cx="3960812" cy="2651125"/>
          </a:xfrm>
          <a:prstGeom prst="rect">
            <a:avLst/>
          </a:prstGeom>
          <a:noFill/>
          <a:ln w="9525">
            <a:noFill/>
            <a:miter lim="800000"/>
            <a:headEnd/>
            <a:tailEnd/>
          </a:ln>
        </p:spPr>
      </p:pic>
      <p:pic>
        <p:nvPicPr>
          <p:cNvPr id="4100" name="Picture 2" descr="ÐÐ°ÑÑÐ¸Ð½ÐºÐ¸ Ð¿Ð¾ Ð·Ð°Ð¿ÑÐ¾ÑÑ Ð¿ÑÑÐ¼Ð¾Ðµ Ð¿Ð¾ÑÑÑÐ¼Ð±ÑÐ¸Ð¾Ð½Ð°Ð»ÑÐ½Ð¾Ðµ ÑÐ°Ð·Ð²Ð¸ÑÐ¸Ðµ"/>
          <p:cNvPicPr>
            <a:picLocks noChangeAspect="1" noChangeArrowheads="1"/>
          </p:cNvPicPr>
          <p:nvPr/>
        </p:nvPicPr>
        <p:blipFill>
          <a:blip r:embed="rId3" cstate="print"/>
          <a:srcRect/>
          <a:stretch>
            <a:fillRect/>
          </a:stretch>
        </p:blipFill>
        <p:spPr bwMode="auto">
          <a:xfrm>
            <a:off x="5653087" y="2619375"/>
            <a:ext cx="2879725" cy="1619250"/>
          </a:xfrm>
          <a:prstGeom prst="rect">
            <a:avLst/>
          </a:prstGeom>
          <a:noFill/>
          <a:ln w="9525">
            <a:noFill/>
            <a:miter lim="800000"/>
            <a:headEnd/>
            <a:tailEnd/>
          </a:ln>
        </p:spPr>
      </p:pic>
      <p:pic>
        <p:nvPicPr>
          <p:cNvPr id="4101" name="Picture 4" descr="ÐÐ¾ÑÐ¾Ð¶ÐµÐµ Ð¸Ð·Ð¾Ð±ÑÐ°Ð¶ÐµÐ½Ð¸Ðµ"/>
          <p:cNvPicPr>
            <a:picLocks noChangeAspect="1" noChangeArrowheads="1"/>
          </p:cNvPicPr>
          <p:nvPr/>
        </p:nvPicPr>
        <p:blipFill>
          <a:blip r:embed="rId4" cstate="print"/>
          <a:srcRect/>
          <a:stretch>
            <a:fillRect/>
          </a:stretch>
        </p:blipFill>
        <p:spPr bwMode="auto">
          <a:xfrm>
            <a:off x="5697537" y="327544"/>
            <a:ext cx="2835275" cy="2190750"/>
          </a:xfrm>
          <a:prstGeom prst="rect">
            <a:avLst/>
          </a:prstGeom>
          <a:noFill/>
          <a:ln w="9525">
            <a:noFill/>
            <a:miter lim="800000"/>
            <a:headEnd/>
            <a:tailEnd/>
          </a:ln>
        </p:spPr>
      </p:pic>
      <p:pic>
        <p:nvPicPr>
          <p:cNvPr id="6" name="Рисунок 1">
            <a:extLst>
              <a:ext uri="{FF2B5EF4-FFF2-40B4-BE49-F238E27FC236}">
                <a16:creationId xmlns:a16="http://schemas.microsoft.com/office/drawing/2014/main" id="{C913CB72-EA35-4643-B238-079B64C520D1}"/>
              </a:ext>
            </a:extLst>
          </p:cNvPr>
          <p:cNvPicPr>
            <a:picLocks noChangeAspect="1"/>
          </p:cNvPicPr>
          <p:nvPr/>
        </p:nvPicPr>
        <p:blipFill>
          <a:blip r:embed="rId5" cstate="print"/>
          <a:srcRect/>
          <a:stretch>
            <a:fillRect/>
          </a:stretch>
        </p:blipFill>
        <p:spPr bwMode="auto">
          <a:xfrm>
            <a:off x="539750" y="4868863"/>
            <a:ext cx="4184650" cy="1463675"/>
          </a:xfrm>
          <a:prstGeom prst="rect">
            <a:avLst/>
          </a:prstGeom>
          <a:noFill/>
          <a:ln w="9525">
            <a:noFill/>
            <a:miter lim="800000"/>
            <a:headEnd/>
            <a:tailEnd/>
          </a:ln>
        </p:spPr>
      </p:pic>
      <p:sp>
        <p:nvSpPr>
          <p:cNvPr id="7" name="Объект 2">
            <a:extLst>
              <a:ext uri="{FF2B5EF4-FFF2-40B4-BE49-F238E27FC236}">
                <a16:creationId xmlns:a16="http://schemas.microsoft.com/office/drawing/2014/main" id="{703E7D59-09B6-4430-B86C-71275771A9FB}"/>
              </a:ext>
            </a:extLst>
          </p:cNvPr>
          <p:cNvSpPr txBox="1">
            <a:spLocks/>
          </p:cNvSpPr>
          <p:nvPr/>
        </p:nvSpPr>
        <p:spPr>
          <a:xfrm>
            <a:off x="611188" y="4219117"/>
            <a:ext cx="3150107" cy="513139"/>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defRPr/>
            </a:pPr>
            <a:r>
              <a:rPr lang="uk-UA" b="1" dirty="0">
                <a:solidFill>
                  <a:srgbClr val="C00000"/>
                </a:solidFill>
              </a:rPr>
              <a:t>Непрямий розвиток</a:t>
            </a:r>
            <a:r>
              <a:rPr lang="en-US" dirty="0">
                <a:solidFill>
                  <a:srgbClr val="FFFF00"/>
                </a:solidFill>
              </a:rPr>
              <a:t>:</a:t>
            </a:r>
            <a:endParaRPr lang="en-US" dirty="0"/>
          </a:p>
        </p:txBody>
      </p:sp>
      <p:pic>
        <p:nvPicPr>
          <p:cNvPr id="8" name="Рисунок 2">
            <a:extLst>
              <a:ext uri="{FF2B5EF4-FFF2-40B4-BE49-F238E27FC236}">
                <a16:creationId xmlns:a16="http://schemas.microsoft.com/office/drawing/2014/main" id="{56D83578-95BF-48ED-BE31-30CA75FC58D6}"/>
              </a:ext>
            </a:extLst>
          </p:cNvPr>
          <p:cNvPicPr>
            <a:picLocks noChangeAspect="1"/>
          </p:cNvPicPr>
          <p:nvPr/>
        </p:nvPicPr>
        <p:blipFill>
          <a:blip r:embed="rId6" cstate="print"/>
          <a:srcRect/>
          <a:stretch>
            <a:fillRect/>
          </a:stretch>
        </p:blipFill>
        <p:spPr bwMode="auto">
          <a:xfrm>
            <a:off x="5292724" y="4602712"/>
            <a:ext cx="3240088" cy="1866900"/>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a:bodyPr>
          <a:lstStyle/>
          <a:p>
            <a:pPr eaLnBrk="1" hangingPunct="1">
              <a:defRPr/>
            </a:pPr>
            <a:r>
              <a:rPr lang="ru-RU" sz="3600" b="1" dirty="0" err="1">
                <a:solidFill>
                  <a:srgbClr val="0070C0"/>
                </a:solidFill>
              </a:rPr>
              <a:t>Важлива</a:t>
            </a:r>
            <a:r>
              <a:rPr lang="ru-RU" sz="3600" b="1" dirty="0">
                <a:solidFill>
                  <a:srgbClr val="0070C0"/>
                </a:solidFill>
              </a:rPr>
              <a:t> характеристика постнатального </a:t>
            </a:r>
            <a:r>
              <a:rPr lang="ru-RU" sz="3600" b="1" dirty="0" err="1">
                <a:solidFill>
                  <a:srgbClr val="0070C0"/>
                </a:solidFill>
              </a:rPr>
              <a:t>розвитку</a:t>
            </a:r>
            <a:r>
              <a:rPr lang="ru-RU" sz="3600" b="1" dirty="0">
                <a:solidFill>
                  <a:srgbClr val="0070C0"/>
                </a:solidFill>
              </a:rPr>
              <a:t> - </a:t>
            </a:r>
            <a:r>
              <a:rPr lang="ru-RU" sz="3600" b="1" dirty="0" err="1">
                <a:solidFill>
                  <a:srgbClr val="0070C0"/>
                </a:solidFill>
              </a:rPr>
              <a:t>вік</a:t>
            </a:r>
            <a:endParaRPr lang="ru-RU" sz="3600" b="1" dirty="0">
              <a:solidFill>
                <a:srgbClr val="0070C0"/>
              </a:solidFill>
            </a:endParaRPr>
          </a:p>
        </p:txBody>
      </p:sp>
      <p:sp>
        <p:nvSpPr>
          <p:cNvPr id="52227" name="Rectangle 3"/>
          <p:cNvSpPr>
            <a:spLocks noGrp="1" noChangeArrowheads="1"/>
          </p:cNvSpPr>
          <p:nvPr>
            <p:ph idx="1"/>
          </p:nvPr>
        </p:nvSpPr>
        <p:spPr/>
        <p:txBody>
          <a:bodyPr>
            <a:normAutofit/>
          </a:bodyPr>
          <a:lstStyle/>
          <a:p>
            <a:pPr eaLnBrk="1" hangingPunct="1">
              <a:defRPr/>
            </a:pPr>
            <a:r>
              <a:rPr lang="ru-RU" sz="3600">
                <a:solidFill>
                  <a:srgbClr val="C00000"/>
                </a:solidFill>
              </a:rPr>
              <a:t>Паспортний (хронологічний, календарний)</a:t>
            </a:r>
          </a:p>
          <a:p>
            <a:pPr eaLnBrk="1" hangingPunct="1">
              <a:defRPr/>
            </a:pPr>
            <a:r>
              <a:rPr lang="ru-RU" sz="3600">
                <a:solidFill>
                  <a:srgbClr val="C00000"/>
                </a:solidFill>
              </a:rPr>
              <a:t>Біологічний </a:t>
            </a:r>
            <a:r>
              <a:rPr lang="ru-RU" sz="2800"/>
              <a:t>- сукупність анатомічних і фізіологічних особливостей організму, які відповідають певним віковим нормам для даної популяції</a:t>
            </a:r>
          </a:p>
          <a:p>
            <a:pPr eaLnBrk="1" hangingPunct="1">
              <a:buFont typeface="Wingdings" pitchFamily="2" charset="2"/>
              <a:buNone/>
              <a:defRPr/>
            </a:pPr>
            <a:r>
              <a:rPr lang="ru-RU" sz="2800" i="1"/>
              <a:t>   </a:t>
            </a:r>
            <a:r>
              <a:rPr lang="ru-RU" sz="2400" i="1"/>
              <a:t>При нормальному онтогенезі – не більше   2-х років різниці.</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313" y="333375"/>
            <a:ext cx="8229600" cy="4473575"/>
          </a:xfrm>
        </p:spPr>
        <p:txBody>
          <a:bodyPr/>
          <a:lstStyle/>
          <a:p>
            <a:pPr>
              <a:buFont typeface="Wingdings" pitchFamily="2" charset="2"/>
              <a:buNone/>
              <a:defRPr/>
            </a:pPr>
            <a:r>
              <a:rPr lang="uk-UA" sz="2400"/>
              <a:t>У дитинстві (до 9-10 років) біологічний вік оцінюється як зубний, кістковий вік, розмір тіла, психомоторний розвиток, потім також рівень статевої зрілості</a:t>
            </a:r>
          </a:p>
        </p:txBody>
      </p:sp>
      <p:pic>
        <p:nvPicPr>
          <p:cNvPr id="6147" name="Picture 2" descr="ÐÐ¾ÑÐ¾Ð¶ÐµÐµ Ð¸Ð·Ð¾Ð±ÑÐ°Ð¶ÐµÐ½Ð¸Ðµ"/>
          <p:cNvPicPr>
            <a:picLocks noChangeAspect="1" noChangeArrowheads="1"/>
          </p:cNvPicPr>
          <p:nvPr/>
        </p:nvPicPr>
        <p:blipFill>
          <a:blip r:embed="rId2" cstate="print"/>
          <a:srcRect/>
          <a:stretch>
            <a:fillRect/>
          </a:stretch>
        </p:blipFill>
        <p:spPr bwMode="auto">
          <a:xfrm>
            <a:off x="974105" y="1554439"/>
            <a:ext cx="7149478" cy="4970462"/>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188" y="981075"/>
            <a:ext cx="2890837" cy="1371600"/>
          </a:xfrm>
        </p:spPr>
        <p:txBody>
          <a:bodyPr/>
          <a:lstStyle/>
          <a:p>
            <a:pPr>
              <a:defRPr/>
            </a:pPr>
            <a:endParaRPr lang="ru-RU" sz="1800"/>
          </a:p>
        </p:txBody>
      </p:sp>
      <p:sp>
        <p:nvSpPr>
          <p:cNvPr id="9" name="Содержимое 8"/>
          <p:cNvSpPr>
            <a:spLocks noGrp="1"/>
          </p:cNvSpPr>
          <p:nvPr>
            <p:ph idx="1"/>
          </p:nvPr>
        </p:nvSpPr>
        <p:spPr>
          <a:xfrm>
            <a:off x="490606" y="4584355"/>
            <a:ext cx="8229600" cy="4114800"/>
          </a:xfrm>
        </p:spPr>
        <p:txBody>
          <a:bodyPr/>
          <a:lstStyle/>
          <a:p>
            <a:pPr marL="0" indent="0" algn="ctr">
              <a:buFont typeface="Wingdings" pitchFamily="2" charset="2"/>
              <a:buNone/>
              <a:defRPr/>
            </a:pPr>
            <a:r>
              <a:rPr lang="uk-UA" sz="2400"/>
              <a:t>Кістковий вік залежить від ступеню окостеніння кісток і розміру епіфізів</a:t>
            </a:r>
          </a:p>
        </p:txBody>
      </p:sp>
      <p:sp>
        <p:nvSpPr>
          <p:cNvPr id="7171" name="Прямоугольник 3"/>
          <p:cNvSpPr>
            <a:spLocks noChangeArrowheads="1"/>
          </p:cNvSpPr>
          <p:nvPr/>
        </p:nvSpPr>
        <p:spPr bwMode="auto">
          <a:xfrm>
            <a:off x="4278313" y="6237288"/>
            <a:ext cx="3038475" cy="1816100"/>
          </a:xfrm>
          <a:prstGeom prst="rect">
            <a:avLst/>
          </a:prstGeom>
          <a:noFill/>
          <a:ln w="9525">
            <a:noFill/>
            <a:miter lim="800000"/>
            <a:headEnd/>
            <a:tailEnd/>
          </a:ln>
        </p:spPr>
        <p:txBody>
          <a:bodyPr>
            <a:spAutoFit/>
          </a:bodyPr>
          <a:lstStyle/>
          <a:p>
            <a:pPr algn="ctr" eaLnBrk="1" hangingPunct="1"/>
            <a:endParaRPr lang="uk-UA" altLang="ru-RU" sz="2800"/>
          </a:p>
          <a:p>
            <a:pPr algn="ctr" eaLnBrk="1" hangingPunct="1"/>
            <a:endParaRPr lang="uk-UA" altLang="ru-RU" sz="2800"/>
          </a:p>
          <a:p>
            <a:pPr algn="ctr" eaLnBrk="1" hangingPunct="1"/>
            <a:endParaRPr lang="uk-UA" altLang="ru-RU" sz="2800"/>
          </a:p>
          <a:p>
            <a:pPr algn="ctr" eaLnBrk="1" hangingPunct="1"/>
            <a:endParaRPr lang="ru-RU" altLang="ru-RU" sz="2800"/>
          </a:p>
        </p:txBody>
      </p:sp>
      <p:pic>
        <p:nvPicPr>
          <p:cNvPr id="7172" name="Рисунок 4"/>
          <p:cNvPicPr>
            <a:picLocks noChangeAspect="1"/>
          </p:cNvPicPr>
          <p:nvPr/>
        </p:nvPicPr>
        <p:blipFill>
          <a:blip r:embed="rId3" cstate="print"/>
          <a:srcRect/>
          <a:stretch>
            <a:fillRect/>
          </a:stretch>
        </p:blipFill>
        <p:spPr bwMode="auto">
          <a:xfrm>
            <a:off x="1198769" y="985148"/>
            <a:ext cx="3550512" cy="3388070"/>
          </a:xfrm>
          <a:prstGeom prst="rect">
            <a:avLst/>
          </a:prstGeom>
          <a:noFill/>
          <a:ln w="9525">
            <a:noFill/>
            <a:miter lim="800000"/>
            <a:headEnd/>
            <a:tailEnd/>
          </a:ln>
        </p:spPr>
      </p:pic>
      <p:pic>
        <p:nvPicPr>
          <p:cNvPr id="7173" name="Рисунок 5"/>
          <p:cNvPicPr>
            <a:picLocks noChangeAspect="1"/>
          </p:cNvPicPr>
          <p:nvPr/>
        </p:nvPicPr>
        <p:blipFill>
          <a:blip r:embed="rId4" cstate="print"/>
          <a:srcRect/>
          <a:stretch>
            <a:fillRect/>
          </a:stretch>
        </p:blipFill>
        <p:spPr bwMode="auto">
          <a:xfrm>
            <a:off x="5219700" y="947738"/>
            <a:ext cx="2532822" cy="3391794"/>
          </a:xfrm>
          <a:prstGeom prst="rect">
            <a:avLst/>
          </a:prstGeom>
          <a:noFill/>
          <a:ln w="9525">
            <a:noFill/>
            <a:miter lim="800000"/>
            <a:headEnd/>
            <a:tailEnd/>
          </a:ln>
        </p:spPr>
      </p:pic>
      <p:sp>
        <p:nvSpPr>
          <p:cNvPr id="7174" name="TextBox 7"/>
          <p:cNvSpPr txBox="1">
            <a:spLocks noChangeArrowheads="1"/>
          </p:cNvSpPr>
          <p:nvPr/>
        </p:nvSpPr>
        <p:spPr bwMode="auto">
          <a:xfrm>
            <a:off x="2432740" y="3919193"/>
            <a:ext cx="960438" cy="369888"/>
          </a:xfrm>
          <a:prstGeom prst="rect">
            <a:avLst/>
          </a:prstGeom>
          <a:noFill/>
          <a:ln w="9525">
            <a:noFill/>
            <a:miter lim="800000"/>
            <a:headEnd/>
            <a:tailEnd/>
          </a:ln>
        </p:spPr>
        <p:txBody>
          <a:bodyPr wrap="none">
            <a:spAutoFit/>
          </a:bodyPr>
          <a:lstStyle/>
          <a:p>
            <a:pPr eaLnBrk="1" hangingPunct="1"/>
            <a:r>
              <a:rPr lang="uk-UA" altLang="ru-RU"/>
              <a:t>Дитина</a:t>
            </a:r>
            <a:endParaRPr lang="ru-RU" altLang="ru-RU"/>
          </a:p>
        </p:txBody>
      </p:sp>
      <p:sp>
        <p:nvSpPr>
          <p:cNvPr id="7175" name="TextBox 8"/>
          <p:cNvSpPr txBox="1">
            <a:spLocks noChangeArrowheads="1"/>
          </p:cNvSpPr>
          <p:nvPr/>
        </p:nvSpPr>
        <p:spPr bwMode="auto">
          <a:xfrm>
            <a:off x="6389895" y="3831811"/>
            <a:ext cx="1214438" cy="369888"/>
          </a:xfrm>
          <a:prstGeom prst="rect">
            <a:avLst/>
          </a:prstGeom>
          <a:noFill/>
          <a:ln w="9525">
            <a:noFill/>
            <a:miter lim="800000"/>
            <a:headEnd/>
            <a:tailEnd/>
          </a:ln>
        </p:spPr>
        <p:txBody>
          <a:bodyPr wrap="none">
            <a:spAutoFit/>
          </a:bodyPr>
          <a:lstStyle/>
          <a:p>
            <a:pPr eaLnBrk="1" hangingPunct="1"/>
            <a:r>
              <a:rPr lang="uk-UA" altLang="ru-RU"/>
              <a:t>Дорослий</a:t>
            </a:r>
            <a:endParaRPr lang="ru-RU" altLang="ru-RU"/>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457200" y="404813"/>
            <a:ext cx="8229600" cy="5691187"/>
          </a:xfrm>
        </p:spPr>
        <p:txBody>
          <a:bodyPr/>
          <a:lstStyle/>
          <a:p>
            <a:pPr eaLnBrk="1" hangingPunct="1">
              <a:buFont typeface="Wingdings" pitchFamily="2" charset="2"/>
              <a:buNone/>
              <a:defRPr/>
            </a:pPr>
            <a:r>
              <a:rPr lang="ru-RU"/>
              <a:t>За здатністю до розмноження (</a:t>
            </a:r>
            <a:r>
              <a:rPr lang="ru-RU" err="1"/>
              <a:t>репродукції</a:t>
            </a:r>
            <a:r>
              <a:rPr lang="ru-RU"/>
              <a:t>) </a:t>
            </a:r>
            <a:r>
              <a:rPr lang="ru-RU" err="1"/>
              <a:t>постнатальний</a:t>
            </a:r>
            <a:r>
              <a:rPr lang="ru-RU"/>
              <a:t> </a:t>
            </a:r>
            <a:r>
              <a:rPr lang="ru-RU" err="1"/>
              <a:t>період</a:t>
            </a:r>
            <a:r>
              <a:rPr lang="ru-RU"/>
              <a:t> </a:t>
            </a:r>
            <a:r>
              <a:rPr lang="ru-RU" err="1"/>
              <a:t>поділяють</a:t>
            </a:r>
            <a:r>
              <a:rPr lang="ru-RU"/>
              <a:t> на:</a:t>
            </a:r>
          </a:p>
          <a:p>
            <a:pPr lvl="3" eaLnBrk="1" hangingPunct="1">
              <a:defRPr/>
            </a:pPr>
            <a:r>
              <a:rPr lang="ru-RU" sz="3300" b="1">
                <a:solidFill>
                  <a:srgbClr val="C00000"/>
                </a:solidFill>
              </a:rPr>
              <a:t> Дорепродуктивний</a:t>
            </a:r>
          </a:p>
          <a:p>
            <a:pPr lvl="3" eaLnBrk="1" hangingPunct="1">
              <a:defRPr/>
            </a:pPr>
            <a:r>
              <a:rPr lang="ru-RU" sz="3300" b="1">
                <a:solidFill>
                  <a:srgbClr val="C00000"/>
                </a:solidFill>
              </a:rPr>
              <a:t> Репродуктивний</a:t>
            </a:r>
          </a:p>
          <a:p>
            <a:pPr lvl="3" eaLnBrk="1" hangingPunct="1">
              <a:defRPr/>
            </a:pPr>
            <a:r>
              <a:rPr lang="ru-RU" sz="3300" b="1">
                <a:solidFill>
                  <a:srgbClr val="C00000"/>
                </a:solidFill>
              </a:rPr>
              <a:t> Пострепродуктивний</a:t>
            </a:r>
          </a:p>
          <a:p>
            <a:pPr marL="0" indent="0" eaLnBrk="1" hangingPunct="1">
              <a:buFont typeface="Wingdings" pitchFamily="2" charset="2"/>
              <a:buNone/>
              <a:defRPr/>
            </a:pPr>
            <a:endParaRPr lang="uk-UA"/>
          </a:p>
          <a:p>
            <a:pPr eaLnBrk="1" hangingPunct="1">
              <a:defRPr/>
            </a:pPr>
            <a:endParaRPr lang="ru-RU"/>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68313" y="115888"/>
            <a:ext cx="8229600" cy="1371600"/>
          </a:xfrm>
        </p:spPr>
        <p:txBody>
          <a:bodyPr>
            <a:normAutofit/>
          </a:bodyPr>
          <a:lstStyle/>
          <a:p>
            <a:pPr eaLnBrk="1" hangingPunct="1">
              <a:defRPr/>
            </a:pPr>
            <a:r>
              <a:rPr lang="ru-RU" sz="4000" b="1" u="sng" dirty="0" err="1">
                <a:solidFill>
                  <a:srgbClr val="0070C0"/>
                </a:solidFill>
              </a:rPr>
              <a:t>Дорепродуктивний</a:t>
            </a:r>
            <a:r>
              <a:rPr lang="ru-RU" sz="4000" b="1" u="sng" dirty="0">
                <a:solidFill>
                  <a:srgbClr val="0070C0"/>
                </a:solidFill>
              </a:rPr>
              <a:t> </a:t>
            </a:r>
            <a:r>
              <a:rPr lang="ru-RU" sz="4000" b="1" u="sng" dirty="0" err="1">
                <a:solidFill>
                  <a:srgbClr val="0070C0"/>
                </a:solidFill>
              </a:rPr>
              <a:t>період</a:t>
            </a:r>
            <a:endParaRPr lang="ru-RU" sz="4000" b="1" u="sng" dirty="0">
              <a:solidFill>
                <a:srgbClr val="0070C0"/>
              </a:solidFill>
            </a:endParaRPr>
          </a:p>
        </p:txBody>
      </p:sp>
      <p:sp>
        <p:nvSpPr>
          <p:cNvPr id="56323" name="Rectangle 3"/>
          <p:cNvSpPr>
            <a:spLocks noGrp="1" noChangeArrowheads="1"/>
          </p:cNvSpPr>
          <p:nvPr>
            <p:ph idx="1"/>
          </p:nvPr>
        </p:nvSpPr>
        <p:spPr>
          <a:xfrm>
            <a:off x="468313" y="1196975"/>
            <a:ext cx="8229600" cy="4538663"/>
          </a:xfrm>
        </p:spPr>
        <p:txBody>
          <a:bodyPr>
            <a:normAutofit lnSpcReduction="10000"/>
          </a:bodyPr>
          <a:lstStyle/>
          <a:p>
            <a:pPr eaLnBrk="1" hangingPunct="1">
              <a:defRPr/>
            </a:pPr>
            <a:r>
              <a:rPr lang="ru-RU" sz="2800" dirty="0" err="1">
                <a:solidFill>
                  <a:srgbClr val="C00000"/>
                </a:solidFill>
              </a:rPr>
              <a:t>Новонародженість</a:t>
            </a:r>
            <a:r>
              <a:rPr lang="ru-RU" sz="2800" dirty="0">
                <a:solidFill>
                  <a:srgbClr val="C00000"/>
                </a:solidFill>
              </a:rPr>
              <a:t> (</a:t>
            </a:r>
            <a:r>
              <a:rPr lang="ru-RU" sz="2800" b="1" dirty="0" err="1">
                <a:solidFill>
                  <a:srgbClr val="C00000"/>
                </a:solidFill>
              </a:rPr>
              <a:t>неонатальний</a:t>
            </a:r>
            <a:r>
              <a:rPr lang="ru-RU" sz="2800" dirty="0">
                <a:solidFill>
                  <a:srgbClr val="C00000"/>
                </a:solidFill>
              </a:rPr>
              <a:t> </a:t>
            </a:r>
            <a:r>
              <a:rPr lang="ru-RU" sz="2800" dirty="0" err="1">
                <a:solidFill>
                  <a:srgbClr val="C00000"/>
                </a:solidFill>
              </a:rPr>
              <a:t>період</a:t>
            </a:r>
            <a:r>
              <a:rPr lang="ru-RU" sz="2800" dirty="0">
                <a:solidFill>
                  <a:srgbClr val="C00000"/>
                </a:solidFill>
              </a:rPr>
              <a:t>) </a:t>
            </a:r>
            <a:r>
              <a:rPr lang="ru-RU" sz="2800" dirty="0"/>
              <a:t>– </a:t>
            </a:r>
            <a:r>
              <a:rPr lang="ru-RU" sz="2800" dirty="0" err="1"/>
              <a:t>перші</a:t>
            </a:r>
            <a:r>
              <a:rPr lang="ru-RU" sz="2800" dirty="0"/>
              <a:t> 28   </a:t>
            </a:r>
            <a:r>
              <a:rPr lang="ru-RU" sz="2800" dirty="0" err="1"/>
              <a:t>днів</a:t>
            </a:r>
            <a:r>
              <a:rPr lang="ru-RU" sz="2800" dirty="0"/>
              <a:t> </a:t>
            </a:r>
            <a:r>
              <a:rPr lang="ru-RU" sz="2800" dirty="0" err="1"/>
              <a:t>життя</a:t>
            </a:r>
            <a:r>
              <a:rPr lang="ru-RU" sz="2800" dirty="0"/>
              <a:t> (</a:t>
            </a:r>
            <a:r>
              <a:rPr lang="ru-RU" sz="2800" dirty="0" err="1"/>
              <a:t>ранній</a:t>
            </a:r>
            <a:r>
              <a:rPr lang="ru-RU" sz="2800" dirty="0"/>
              <a:t> </a:t>
            </a:r>
            <a:r>
              <a:rPr lang="ru-RU" sz="2800" dirty="0" err="1"/>
              <a:t>неонатальний</a:t>
            </a:r>
            <a:r>
              <a:rPr lang="ru-RU" sz="2800" dirty="0"/>
              <a:t> </a:t>
            </a:r>
            <a:r>
              <a:rPr lang="ru-RU" sz="2800" dirty="0" err="1"/>
              <a:t>період</a:t>
            </a:r>
            <a:r>
              <a:rPr lang="ru-RU" sz="2800" dirty="0"/>
              <a:t> – 7 </a:t>
            </a:r>
            <a:r>
              <a:rPr lang="ru-RU" sz="2800" dirty="0" err="1"/>
              <a:t>днів</a:t>
            </a:r>
            <a:r>
              <a:rPr lang="ru-RU" sz="2800" dirty="0"/>
              <a:t>, з 8 – </a:t>
            </a:r>
            <a:r>
              <a:rPr lang="ru-RU" sz="2800" dirty="0" err="1"/>
              <a:t>пізній</a:t>
            </a:r>
            <a:r>
              <a:rPr lang="ru-RU" sz="2800" dirty="0"/>
              <a:t>  </a:t>
            </a:r>
            <a:r>
              <a:rPr lang="ru-RU" sz="2800" dirty="0" err="1"/>
              <a:t>неонатальний</a:t>
            </a:r>
            <a:r>
              <a:rPr lang="ru-RU" sz="2800" dirty="0"/>
              <a:t> </a:t>
            </a:r>
            <a:r>
              <a:rPr lang="ru-RU" sz="2800" dirty="0" err="1"/>
              <a:t>період</a:t>
            </a:r>
            <a:r>
              <a:rPr lang="ru-RU" sz="2800" dirty="0"/>
              <a:t>) – </a:t>
            </a:r>
            <a:r>
              <a:rPr lang="ru-RU" sz="2800" dirty="0">
                <a:solidFill>
                  <a:srgbClr val="00B0F0"/>
                </a:solidFill>
              </a:rPr>
              <a:t>перший </a:t>
            </a:r>
            <a:r>
              <a:rPr lang="ru-RU" sz="2800" dirty="0" err="1">
                <a:solidFill>
                  <a:srgbClr val="00B0F0"/>
                </a:solidFill>
              </a:rPr>
              <a:t>крітичний</a:t>
            </a:r>
            <a:r>
              <a:rPr lang="ru-RU" sz="2800" dirty="0">
                <a:solidFill>
                  <a:srgbClr val="00B0F0"/>
                </a:solidFill>
              </a:rPr>
              <a:t> </a:t>
            </a:r>
            <a:r>
              <a:rPr lang="ru-RU" sz="2800" dirty="0" err="1">
                <a:solidFill>
                  <a:srgbClr val="00B0F0"/>
                </a:solidFill>
              </a:rPr>
              <a:t>період</a:t>
            </a:r>
            <a:endParaRPr lang="ru-RU" sz="2800" dirty="0">
              <a:solidFill>
                <a:srgbClr val="00B0F0"/>
              </a:solidFill>
            </a:endParaRPr>
          </a:p>
          <a:p>
            <a:pPr eaLnBrk="1" hangingPunct="1">
              <a:defRPr/>
            </a:pPr>
            <a:r>
              <a:rPr lang="ru-RU" sz="2800" dirty="0" err="1">
                <a:solidFill>
                  <a:srgbClr val="C00000"/>
                </a:solidFill>
              </a:rPr>
              <a:t>Грудний</a:t>
            </a:r>
            <a:r>
              <a:rPr lang="ru-RU" sz="2800" dirty="0">
                <a:solidFill>
                  <a:srgbClr val="C00000"/>
                </a:solidFill>
              </a:rPr>
              <a:t> </a:t>
            </a:r>
            <a:r>
              <a:rPr lang="ru-RU" sz="2800" dirty="0"/>
              <a:t>(до 1 року)</a:t>
            </a:r>
          </a:p>
          <a:p>
            <a:pPr eaLnBrk="1" hangingPunct="1">
              <a:defRPr/>
            </a:pPr>
            <a:r>
              <a:rPr lang="ru-RU" sz="2800" dirty="0" err="1">
                <a:solidFill>
                  <a:srgbClr val="C00000"/>
                </a:solidFill>
              </a:rPr>
              <a:t>Дитинство</a:t>
            </a:r>
            <a:r>
              <a:rPr lang="ru-RU" sz="2800" dirty="0">
                <a:solidFill>
                  <a:srgbClr val="C00000"/>
                </a:solidFill>
              </a:rPr>
              <a:t> </a:t>
            </a:r>
            <a:r>
              <a:rPr lang="ru-RU" sz="2800" dirty="0"/>
              <a:t>(</a:t>
            </a:r>
            <a:r>
              <a:rPr lang="ru-RU" sz="2800" dirty="0" err="1"/>
              <a:t>раннє</a:t>
            </a:r>
            <a:r>
              <a:rPr lang="ru-RU" sz="2800" dirty="0"/>
              <a:t>: 1-3 роки,         перше: 4-7 </a:t>
            </a:r>
            <a:r>
              <a:rPr lang="ru-RU" sz="2800" dirty="0" err="1"/>
              <a:t>років</a:t>
            </a:r>
            <a:r>
              <a:rPr lang="ru-RU" sz="2800" dirty="0"/>
              <a:t>, друге: 8-11 </a:t>
            </a:r>
            <a:r>
              <a:rPr lang="ru-RU" sz="2800" dirty="0" err="1"/>
              <a:t>років</a:t>
            </a:r>
            <a:r>
              <a:rPr lang="ru-RU" sz="2800" dirty="0"/>
              <a:t>)</a:t>
            </a:r>
          </a:p>
          <a:p>
            <a:pPr eaLnBrk="1" hangingPunct="1">
              <a:defRPr/>
            </a:pPr>
            <a:r>
              <a:rPr lang="ru-RU" sz="2800" dirty="0" err="1">
                <a:solidFill>
                  <a:srgbClr val="C00000"/>
                </a:solidFill>
              </a:rPr>
              <a:t>Підлітковий</a:t>
            </a:r>
            <a:r>
              <a:rPr lang="ru-RU" sz="2800" dirty="0">
                <a:solidFill>
                  <a:srgbClr val="C00000"/>
                </a:solidFill>
              </a:rPr>
              <a:t> </a:t>
            </a:r>
            <a:r>
              <a:rPr lang="ru-RU" sz="2800" dirty="0" err="1">
                <a:solidFill>
                  <a:srgbClr val="C00000"/>
                </a:solidFill>
              </a:rPr>
              <a:t>період</a:t>
            </a:r>
            <a:r>
              <a:rPr lang="ru-RU" sz="2800" dirty="0">
                <a:solidFill>
                  <a:srgbClr val="C00000"/>
                </a:solidFill>
              </a:rPr>
              <a:t> </a:t>
            </a:r>
            <a:r>
              <a:rPr lang="ru-RU" sz="2800" dirty="0"/>
              <a:t>(</a:t>
            </a:r>
            <a:r>
              <a:rPr lang="ru-RU" sz="2800" dirty="0">
                <a:cs typeface="Times New Roman" pitchFamily="18" charset="0"/>
              </a:rPr>
              <a:t>♀: 12-15 </a:t>
            </a:r>
            <a:r>
              <a:rPr lang="ru-RU" sz="2800" dirty="0" err="1">
                <a:cs typeface="Times New Roman" pitchFamily="18" charset="0"/>
              </a:rPr>
              <a:t>років</a:t>
            </a:r>
            <a:r>
              <a:rPr lang="ru-RU" sz="2800" dirty="0">
                <a:cs typeface="Times New Roman" pitchFamily="18" charset="0"/>
              </a:rPr>
              <a:t>,      ♂: </a:t>
            </a:r>
            <a:r>
              <a:rPr lang="ru-RU" sz="2800" dirty="0"/>
              <a:t>13-16 </a:t>
            </a:r>
            <a:r>
              <a:rPr lang="ru-RU" sz="2800" dirty="0" err="1"/>
              <a:t>років</a:t>
            </a:r>
            <a:r>
              <a:rPr lang="ru-RU" sz="2800" dirty="0"/>
              <a:t>). </a:t>
            </a:r>
            <a:r>
              <a:rPr lang="ru-RU" sz="2800" dirty="0" err="1"/>
              <a:t>Період</a:t>
            </a:r>
            <a:r>
              <a:rPr lang="ru-RU" sz="2800" dirty="0"/>
              <a:t> </a:t>
            </a:r>
            <a:r>
              <a:rPr lang="ru-RU" sz="2800" dirty="0" err="1"/>
              <a:t>статевого</a:t>
            </a:r>
            <a:r>
              <a:rPr lang="ru-RU" sz="2800" dirty="0"/>
              <a:t> </a:t>
            </a:r>
            <a:r>
              <a:rPr lang="ru-RU" sz="2800" dirty="0" err="1"/>
              <a:t>дозрівання</a:t>
            </a:r>
            <a:r>
              <a:rPr lang="ru-RU" sz="2800" dirty="0"/>
              <a:t> – </a:t>
            </a:r>
            <a:r>
              <a:rPr lang="ru-RU" sz="2800" b="1" u="sng" dirty="0" err="1">
                <a:solidFill>
                  <a:srgbClr val="C00000"/>
                </a:solidFill>
              </a:rPr>
              <a:t>пубертатний</a:t>
            </a:r>
            <a:r>
              <a:rPr lang="ru-RU" sz="2800" dirty="0"/>
              <a:t>; </a:t>
            </a:r>
            <a:r>
              <a:rPr lang="ru-RU" sz="2800" dirty="0" err="1">
                <a:solidFill>
                  <a:srgbClr val="00B0F0"/>
                </a:solidFill>
              </a:rPr>
              <a:t>другий</a:t>
            </a:r>
            <a:r>
              <a:rPr lang="ru-RU" sz="2800" dirty="0">
                <a:solidFill>
                  <a:srgbClr val="00B0F0"/>
                </a:solidFill>
              </a:rPr>
              <a:t> </a:t>
            </a:r>
            <a:r>
              <a:rPr lang="ru-RU" sz="2800" dirty="0" err="1">
                <a:solidFill>
                  <a:srgbClr val="00B0F0"/>
                </a:solidFill>
              </a:rPr>
              <a:t>крітичний</a:t>
            </a:r>
            <a:r>
              <a:rPr lang="ru-RU" sz="2800" dirty="0">
                <a:solidFill>
                  <a:srgbClr val="00B0F0"/>
                </a:solidFill>
              </a:rPr>
              <a:t> </a:t>
            </a:r>
            <a:r>
              <a:rPr lang="ru-RU" sz="2800" dirty="0" err="1">
                <a:solidFill>
                  <a:srgbClr val="00B0F0"/>
                </a:solidFill>
              </a:rPr>
              <a:t>період</a:t>
            </a:r>
            <a:endParaRPr lang="ru-RU" sz="2800" dirty="0">
              <a:solidFill>
                <a:srgbClr val="00B0F0"/>
              </a:solidFill>
              <a:cs typeface="Times New Roman" pitchFamily="18" charset="0"/>
            </a:endParaRPr>
          </a:p>
          <a:p>
            <a:pPr eaLnBrk="1" hangingPunct="1">
              <a:defRPr/>
            </a:pPr>
            <a:r>
              <a:rPr lang="ru-RU" sz="2800" dirty="0" err="1">
                <a:solidFill>
                  <a:srgbClr val="C00000"/>
                </a:solidFill>
              </a:rPr>
              <a:t>Юність</a:t>
            </a:r>
            <a:r>
              <a:rPr lang="ru-RU" sz="2800" dirty="0">
                <a:solidFill>
                  <a:srgbClr val="C00000"/>
                </a:solidFill>
              </a:rPr>
              <a:t> </a:t>
            </a:r>
            <a:r>
              <a:rPr lang="ru-RU" sz="2800" dirty="0"/>
              <a:t>(</a:t>
            </a:r>
            <a:r>
              <a:rPr lang="ru-RU" sz="2800" dirty="0">
                <a:cs typeface="Times New Roman" pitchFamily="18" charset="0"/>
              </a:rPr>
              <a:t>♀: 16-20 </a:t>
            </a:r>
            <a:r>
              <a:rPr lang="ru-RU" sz="2800" dirty="0" err="1">
                <a:cs typeface="Times New Roman" pitchFamily="18" charset="0"/>
              </a:rPr>
              <a:t>років</a:t>
            </a:r>
            <a:r>
              <a:rPr lang="ru-RU" sz="2800" dirty="0">
                <a:cs typeface="Times New Roman" pitchFamily="18" charset="0"/>
              </a:rPr>
              <a:t>, ♂: </a:t>
            </a:r>
            <a:r>
              <a:rPr lang="ru-RU" sz="2800" dirty="0"/>
              <a:t>17-21 </a:t>
            </a:r>
            <a:r>
              <a:rPr lang="ru-RU" sz="2800" dirty="0" err="1"/>
              <a:t>років</a:t>
            </a:r>
            <a:r>
              <a:rPr lang="ru-RU" sz="2800" dirty="0"/>
              <a:t>)</a:t>
            </a:r>
            <a:endParaRPr lang="ru-RU" sz="2800" dirty="0">
              <a:cs typeface="Times New Roman" pitchFamily="18" charset="0"/>
            </a:endParaRPr>
          </a:p>
          <a:p>
            <a:pPr eaLnBrk="1" hangingPunct="1">
              <a:defRPr/>
            </a:pPr>
            <a:endParaRPr lang="ru-RU"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381000"/>
            <a:ext cx="8229600" cy="884238"/>
          </a:xfrm>
        </p:spPr>
        <p:txBody>
          <a:bodyPr>
            <a:normAutofit fontScale="90000"/>
          </a:bodyPr>
          <a:lstStyle/>
          <a:p>
            <a:pPr eaLnBrk="1" hangingPunct="1">
              <a:defRPr/>
            </a:pPr>
            <a:r>
              <a:rPr lang="ru-RU" sz="4000" b="1" dirty="0">
                <a:solidFill>
                  <a:srgbClr val="0070C0"/>
                </a:solidFill>
              </a:rPr>
              <a:t>Р І С Т</a:t>
            </a:r>
            <a:br>
              <a:rPr lang="ru-RU" sz="4000" b="1" dirty="0"/>
            </a:br>
            <a:endParaRPr lang="ru-RU" sz="4000" b="1" dirty="0"/>
          </a:p>
        </p:txBody>
      </p:sp>
      <p:sp>
        <p:nvSpPr>
          <p:cNvPr id="58371" name="Rectangle 3"/>
          <p:cNvSpPr>
            <a:spLocks noGrp="1" noChangeArrowheads="1"/>
          </p:cNvSpPr>
          <p:nvPr>
            <p:ph idx="1"/>
          </p:nvPr>
        </p:nvSpPr>
        <p:spPr>
          <a:xfrm>
            <a:off x="622570" y="1077913"/>
            <a:ext cx="8521430" cy="5780087"/>
          </a:xfrm>
        </p:spPr>
        <p:txBody>
          <a:bodyPr/>
          <a:lstStyle/>
          <a:p>
            <a:pPr defTabSz="449263" eaLnBrk="1" hangingPunct="1">
              <a:lnSpc>
                <a:spcPct val="80000"/>
              </a:lnSpc>
              <a:buFont typeface="Wingdings" panose="05000000000000000000" pitchFamily="2" charset="2"/>
              <a:buChar char="Ø"/>
              <a:defRPr/>
            </a:pPr>
            <a:r>
              <a:rPr lang="ru-RU" sz="2800" dirty="0" err="1">
                <a:solidFill>
                  <a:srgbClr val="C00000"/>
                </a:solidFill>
              </a:rPr>
              <a:t>Визначений</a:t>
            </a:r>
            <a:r>
              <a:rPr lang="ru-RU" sz="2800" dirty="0"/>
              <a:t> (</a:t>
            </a:r>
            <a:r>
              <a:rPr lang="ru-RU" sz="2800" dirty="0" err="1"/>
              <a:t>обмежений</a:t>
            </a:r>
            <a:r>
              <a:rPr lang="ru-RU" sz="2800" dirty="0"/>
              <a:t>) </a:t>
            </a:r>
          </a:p>
          <a:p>
            <a:pPr defTabSz="449263" eaLnBrk="1" hangingPunct="1">
              <a:lnSpc>
                <a:spcPct val="80000"/>
              </a:lnSpc>
              <a:buFont typeface="Wingdings" panose="05000000000000000000" pitchFamily="2" charset="2"/>
              <a:buChar char="Ø"/>
              <a:defRPr/>
            </a:pPr>
            <a:r>
              <a:rPr lang="ru-RU" sz="2800" dirty="0" err="1">
                <a:solidFill>
                  <a:srgbClr val="C00000"/>
                </a:solidFill>
              </a:rPr>
              <a:t>Невизначений</a:t>
            </a:r>
            <a:r>
              <a:rPr lang="ru-RU" sz="2800" dirty="0">
                <a:solidFill>
                  <a:srgbClr val="FFFF00"/>
                </a:solidFill>
              </a:rPr>
              <a:t> </a:t>
            </a:r>
            <a:r>
              <a:rPr lang="ru-RU" sz="2800" dirty="0"/>
              <a:t>(</a:t>
            </a:r>
            <a:r>
              <a:rPr lang="ru-RU" sz="2800" dirty="0" err="1"/>
              <a:t>необмежений</a:t>
            </a:r>
            <a:r>
              <a:rPr lang="ru-RU" sz="2800" dirty="0"/>
              <a:t>) – </a:t>
            </a:r>
            <a:r>
              <a:rPr lang="ru-RU" sz="2800" dirty="0" err="1"/>
              <a:t>протягом</a:t>
            </a:r>
            <a:r>
              <a:rPr lang="ru-RU" sz="2800" dirty="0"/>
              <a:t> </a:t>
            </a:r>
            <a:r>
              <a:rPr lang="ru-RU" sz="2800" dirty="0" err="1"/>
              <a:t>усього</a:t>
            </a:r>
            <a:r>
              <a:rPr lang="ru-RU" sz="2800" dirty="0"/>
              <a:t> </a:t>
            </a:r>
            <a:r>
              <a:rPr lang="ru-RU" sz="2800" dirty="0" err="1"/>
              <a:t>життя</a:t>
            </a:r>
            <a:endParaRPr lang="ru-RU" sz="2800" dirty="0"/>
          </a:p>
          <a:p>
            <a:pPr defTabSz="449263" eaLnBrk="1" hangingPunct="1">
              <a:lnSpc>
                <a:spcPct val="80000"/>
              </a:lnSpc>
              <a:buFont typeface="Wingdings" panose="05000000000000000000" pitchFamily="2" charset="2"/>
              <a:buChar char="Ø"/>
              <a:defRPr/>
            </a:pPr>
            <a:endParaRPr lang="ru-RU" sz="2800" dirty="0"/>
          </a:p>
          <a:p>
            <a:pPr defTabSz="449263" eaLnBrk="1" hangingPunct="1">
              <a:lnSpc>
                <a:spcPct val="80000"/>
              </a:lnSpc>
              <a:buFont typeface="Wingdings" panose="05000000000000000000" pitchFamily="2" charset="2"/>
              <a:buChar char="Ø"/>
              <a:defRPr/>
            </a:pPr>
            <a:r>
              <a:rPr lang="ru-RU" sz="2800" dirty="0" err="1">
                <a:solidFill>
                  <a:srgbClr val="C00000"/>
                </a:solidFill>
              </a:rPr>
              <a:t>Ізометричний</a:t>
            </a:r>
            <a:r>
              <a:rPr lang="ru-RU" sz="2800" dirty="0">
                <a:solidFill>
                  <a:srgbClr val="FFFF00"/>
                </a:solidFill>
              </a:rPr>
              <a:t> </a:t>
            </a:r>
            <a:r>
              <a:rPr lang="ru-RU" sz="2800" dirty="0"/>
              <a:t>– </a:t>
            </a:r>
            <a:r>
              <a:rPr lang="ru-RU" sz="2800" dirty="0" err="1"/>
              <a:t>зберігаються</a:t>
            </a:r>
            <a:r>
              <a:rPr lang="ru-RU" sz="2800" dirty="0"/>
              <a:t> форма та </a:t>
            </a:r>
            <a:r>
              <a:rPr lang="ru-RU" sz="2800" dirty="0" err="1"/>
              <a:t>пропорції</a:t>
            </a:r>
            <a:endParaRPr lang="ru-RU" sz="2800" dirty="0"/>
          </a:p>
          <a:p>
            <a:pPr defTabSz="449263" eaLnBrk="1" hangingPunct="1">
              <a:lnSpc>
                <a:spcPct val="80000"/>
              </a:lnSpc>
              <a:buFont typeface="Wingdings" panose="05000000000000000000" pitchFamily="2" charset="2"/>
              <a:buChar char="Ø"/>
              <a:defRPr/>
            </a:pPr>
            <a:r>
              <a:rPr lang="ru-RU" sz="2800" dirty="0" err="1">
                <a:solidFill>
                  <a:srgbClr val="C00000"/>
                </a:solidFill>
              </a:rPr>
              <a:t>Алометричний</a:t>
            </a:r>
            <a:r>
              <a:rPr lang="ru-RU" sz="2800" dirty="0">
                <a:solidFill>
                  <a:srgbClr val="C00000"/>
                </a:solidFill>
              </a:rPr>
              <a:t> </a:t>
            </a:r>
            <a:r>
              <a:rPr lang="ru-RU" sz="2800" dirty="0"/>
              <a:t>– </a:t>
            </a:r>
            <a:r>
              <a:rPr lang="ru-RU" sz="2800" dirty="0" err="1"/>
              <a:t>змінюються</a:t>
            </a:r>
            <a:r>
              <a:rPr lang="ru-RU" sz="2800" dirty="0"/>
              <a:t> </a:t>
            </a:r>
            <a:r>
              <a:rPr lang="ru-RU" sz="2800" dirty="0" err="1"/>
              <a:t>пропорції</a:t>
            </a:r>
            <a:r>
              <a:rPr lang="ru-RU" sz="2800" dirty="0"/>
              <a:t> </a:t>
            </a:r>
            <a:r>
              <a:rPr lang="ru-RU" sz="2800" dirty="0" err="1"/>
              <a:t>тіла</a:t>
            </a:r>
            <a:endParaRPr lang="ru-RU" sz="2800" dirty="0"/>
          </a:p>
          <a:p>
            <a:pPr defTabSz="449263" eaLnBrk="1" hangingPunct="1">
              <a:lnSpc>
                <a:spcPct val="80000"/>
              </a:lnSpc>
              <a:buFont typeface="Wingdings" panose="05000000000000000000" pitchFamily="2" charset="2"/>
              <a:buChar char="Ø"/>
              <a:defRPr/>
            </a:pPr>
            <a:endParaRPr lang="ru-RU" sz="2800" dirty="0"/>
          </a:p>
          <a:p>
            <a:pPr defTabSz="449263" eaLnBrk="1" hangingPunct="1">
              <a:lnSpc>
                <a:spcPct val="80000"/>
              </a:lnSpc>
              <a:buFont typeface="Wingdings" panose="05000000000000000000" pitchFamily="2" charset="2"/>
              <a:buChar char="Ø"/>
              <a:defRPr/>
            </a:pPr>
            <a:r>
              <a:rPr lang="ru-RU" sz="2800" dirty="0" err="1">
                <a:solidFill>
                  <a:srgbClr val="C00000"/>
                </a:solidFill>
              </a:rPr>
              <a:t>Рівномірний</a:t>
            </a:r>
            <a:r>
              <a:rPr lang="ru-RU" sz="2800" dirty="0">
                <a:solidFill>
                  <a:srgbClr val="FFFF00"/>
                </a:solidFill>
              </a:rPr>
              <a:t> </a:t>
            </a:r>
            <a:r>
              <a:rPr lang="ru-RU" sz="2800" dirty="0"/>
              <a:t>– </a:t>
            </a:r>
            <a:r>
              <a:rPr lang="ru-RU" sz="2800" dirty="0" err="1"/>
              <a:t>однакова</a:t>
            </a:r>
            <a:r>
              <a:rPr lang="ru-RU" sz="2800" dirty="0"/>
              <a:t> </a:t>
            </a:r>
            <a:r>
              <a:rPr lang="ru-RU" sz="2800" dirty="0" err="1"/>
              <a:t>інтенсивність</a:t>
            </a:r>
            <a:r>
              <a:rPr lang="ru-RU" sz="2800" dirty="0"/>
              <a:t> росту</a:t>
            </a:r>
          </a:p>
          <a:p>
            <a:pPr defTabSz="449263" eaLnBrk="1" hangingPunct="1">
              <a:lnSpc>
                <a:spcPct val="80000"/>
              </a:lnSpc>
              <a:buFont typeface="Wingdings" panose="05000000000000000000" pitchFamily="2" charset="2"/>
              <a:buChar char="Ø"/>
              <a:defRPr/>
            </a:pPr>
            <a:r>
              <a:rPr lang="ru-RU" sz="2800" dirty="0" err="1">
                <a:solidFill>
                  <a:srgbClr val="C00000"/>
                </a:solidFill>
              </a:rPr>
              <a:t>Нерівномірний</a:t>
            </a:r>
            <a:r>
              <a:rPr lang="ru-RU" sz="2800" dirty="0"/>
              <a:t> – </a:t>
            </a:r>
            <a:r>
              <a:rPr lang="ru-RU" sz="2800" dirty="0" err="1"/>
              <a:t>різна</a:t>
            </a:r>
            <a:r>
              <a:rPr lang="ru-RU" sz="2800" dirty="0"/>
              <a:t> </a:t>
            </a:r>
            <a:r>
              <a:rPr lang="ru-RU" sz="2800" dirty="0" err="1"/>
              <a:t>швидкість</a:t>
            </a:r>
            <a:r>
              <a:rPr lang="ru-RU" sz="2800" dirty="0"/>
              <a:t> росту в </a:t>
            </a:r>
            <a:r>
              <a:rPr lang="ru-RU" sz="2800" dirty="0" err="1"/>
              <a:t>різні</a:t>
            </a:r>
            <a:r>
              <a:rPr lang="ru-RU" sz="2800" dirty="0"/>
              <a:t> </a:t>
            </a:r>
            <a:r>
              <a:rPr lang="ru-RU" sz="2800" dirty="0" err="1"/>
              <a:t>вікові</a:t>
            </a:r>
            <a:r>
              <a:rPr lang="ru-RU" sz="2800" dirty="0"/>
              <a:t> </a:t>
            </a:r>
            <a:r>
              <a:rPr lang="ru-RU" sz="2800" dirty="0" err="1"/>
              <a:t>періоди</a:t>
            </a:r>
            <a:endParaRPr lang="ru-RU" sz="28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body" sz="half" idx="1"/>
          </p:nvPr>
        </p:nvSpPr>
        <p:spPr>
          <a:xfrm>
            <a:off x="457200" y="0"/>
            <a:ext cx="8686800" cy="7218363"/>
          </a:xfrm>
        </p:spPr>
        <p:txBody>
          <a:bodyPr/>
          <a:lstStyle/>
          <a:p>
            <a:pPr algn="ctr" eaLnBrk="1" hangingPunct="1">
              <a:lnSpc>
                <a:spcPct val="80000"/>
              </a:lnSpc>
              <a:buFont typeface="Wingdings" pitchFamily="2" charset="2"/>
              <a:buNone/>
              <a:defRPr/>
            </a:pPr>
            <a:r>
              <a:rPr lang="ru-RU" dirty="0"/>
              <a:t>У </a:t>
            </a:r>
            <a:r>
              <a:rPr lang="ru-RU" dirty="0" err="1"/>
              <a:t>людини</a:t>
            </a:r>
            <a:r>
              <a:rPr lang="ru-RU" dirty="0"/>
              <a:t> </a:t>
            </a:r>
            <a:r>
              <a:rPr lang="ru-RU" dirty="0" err="1"/>
              <a:t>ріст</a:t>
            </a:r>
            <a:r>
              <a:rPr lang="ru-RU" dirty="0"/>
              <a:t> </a:t>
            </a:r>
            <a:r>
              <a:rPr lang="ru-RU" sz="3600" b="1" dirty="0" err="1">
                <a:solidFill>
                  <a:srgbClr val="C00000"/>
                </a:solidFill>
              </a:rPr>
              <a:t>визначений</a:t>
            </a:r>
            <a:r>
              <a:rPr lang="ru-RU" sz="3600" b="1" dirty="0">
                <a:solidFill>
                  <a:srgbClr val="C00000"/>
                </a:solidFill>
              </a:rPr>
              <a:t>, </a:t>
            </a:r>
            <a:r>
              <a:rPr lang="ru-RU" sz="3600" b="1" dirty="0" err="1">
                <a:solidFill>
                  <a:srgbClr val="C00000"/>
                </a:solidFill>
              </a:rPr>
              <a:t>алометричний</a:t>
            </a:r>
            <a:r>
              <a:rPr lang="ru-RU" sz="3600" b="1" dirty="0">
                <a:solidFill>
                  <a:srgbClr val="C00000"/>
                </a:solidFill>
              </a:rPr>
              <a:t>, </a:t>
            </a:r>
            <a:r>
              <a:rPr lang="ru-RU" sz="3600" b="1" dirty="0" err="1">
                <a:solidFill>
                  <a:srgbClr val="C00000"/>
                </a:solidFill>
              </a:rPr>
              <a:t>нерівномірний</a:t>
            </a:r>
            <a:endParaRPr lang="ru-RU" sz="3600" b="1" dirty="0">
              <a:solidFill>
                <a:srgbClr val="C00000"/>
              </a:solidFill>
            </a:endParaRPr>
          </a:p>
          <a:p>
            <a:pPr eaLnBrk="1" hangingPunct="1">
              <a:lnSpc>
                <a:spcPct val="80000"/>
              </a:lnSpc>
              <a:buFont typeface="Wingdings" pitchFamily="2" charset="2"/>
              <a:buNone/>
              <a:defRPr/>
            </a:pPr>
            <a:endParaRPr lang="ru-RU" sz="3600" dirty="0">
              <a:solidFill>
                <a:srgbClr val="FFFF00"/>
              </a:solidFill>
            </a:endParaRPr>
          </a:p>
          <a:p>
            <a:pPr eaLnBrk="1" hangingPunct="1">
              <a:lnSpc>
                <a:spcPct val="80000"/>
              </a:lnSpc>
              <a:buFont typeface="Wingdings" pitchFamily="2" charset="2"/>
              <a:buNone/>
              <a:defRPr/>
            </a:pPr>
            <a:endParaRPr lang="ru-RU" dirty="0"/>
          </a:p>
          <a:p>
            <a:pPr eaLnBrk="1" hangingPunct="1">
              <a:lnSpc>
                <a:spcPct val="80000"/>
              </a:lnSpc>
              <a:buFont typeface="Wingdings" pitchFamily="2" charset="2"/>
              <a:buNone/>
              <a:defRPr/>
            </a:pPr>
            <a:endParaRPr lang="ru-RU" dirty="0"/>
          </a:p>
          <a:p>
            <a:pPr eaLnBrk="1" hangingPunct="1">
              <a:lnSpc>
                <a:spcPct val="80000"/>
              </a:lnSpc>
              <a:buFont typeface="Wingdings" pitchFamily="2" charset="2"/>
              <a:buNone/>
              <a:defRPr/>
            </a:pPr>
            <a:endParaRPr lang="ru-RU" dirty="0"/>
          </a:p>
          <a:p>
            <a:pPr eaLnBrk="1" hangingPunct="1">
              <a:lnSpc>
                <a:spcPct val="80000"/>
              </a:lnSpc>
              <a:buFont typeface="Wingdings" pitchFamily="2" charset="2"/>
              <a:buNone/>
              <a:defRPr/>
            </a:pPr>
            <a:endParaRPr lang="ru-RU" dirty="0"/>
          </a:p>
          <a:p>
            <a:pPr eaLnBrk="1" hangingPunct="1">
              <a:lnSpc>
                <a:spcPct val="80000"/>
              </a:lnSpc>
              <a:buFont typeface="Wingdings" pitchFamily="2" charset="2"/>
              <a:buNone/>
              <a:defRPr/>
            </a:pPr>
            <a:endParaRPr lang="ru-RU" dirty="0"/>
          </a:p>
          <a:p>
            <a:pPr eaLnBrk="1" hangingPunct="1">
              <a:lnSpc>
                <a:spcPct val="80000"/>
              </a:lnSpc>
              <a:buFont typeface="Wingdings" pitchFamily="2" charset="2"/>
              <a:buNone/>
              <a:defRPr/>
            </a:pPr>
            <a:endParaRPr lang="ru-RU" dirty="0"/>
          </a:p>
          <a:p>
            <a:pPr eaLnBrk="1" hangingPunct="1">
              <a:lnSpc>
                <a:spcPct val="80000"/>
              </a:lnSpc>
              <a:buFont typeface="Wingdings" pitchFamily="2" charset="2"/>
              <a:buNone/>
              <a:defRPr/>
            </a:pPr>
            <a:endParaRPr lang="ru-RU" sz="2400" dirty="0"/>
          </a:p>
          <a:p>
            <a:pPr eaLnBrk="1" hangingPunct="1">
              <a:lnSpc>
                <a:spcPct val="80000"/>
              </a:lnSpc>
              <a:buFont typeface="Wingdings" pitchFamily="2" charset="2"/>
              <a:buNone/>
              <a:defRPr/>
            </a:pPr>
            <a:endParaRPr lang="ru-RU" sz="2400" dirty="0"/>
          </a:p>
          <a:p>
            <a:pPr eaLnBrk="1" hangingPunct="1">
              <a:lnSpc>
                <a:spcPct val="80000"/>
              </a:lnSpc>
              <a:buFont typeface="Wingdings" pitchFamily="2" charset="2"/>
              <a:buNone/>
              <a:defRPr/>
            </a:pPr>
            <a:r>
              <a:rPr lang="ru-RU" sz="2400" dirty="0"/>
              <a:t>1 </a:t>
            </a:r>
            <a:r>
              <a:rPr lang="ru-RU" sz="2400" dirty="0" err="1"/>
              <a:t>рік</a:t>
            </a:r>
            <a:r>
              <a:rPr lang="ru-RU" sz="2400" dirty="0"/>
              <a:t> – </a:t>
            </a:r>
            <a:r>
              <a:rPr lang="ru-RU" sz="2400" dirty="0" err="1"/>
              <a:t>збільшення</a:t>
            </a:r>
            <a:r>
              <a:rPr lang="ru-RU" sz="2400" dirty="0"/>
              <a:t> на 23-25 см, </a:t>
            </a:r>
            <a:r>
              <a:rPr lang="ru-RU" sz="2400" dirty="0" err="1"/>
              <a:t>ріст</a:t>
            </a:r>
            <a:r>
              <a:rPr lang="ru-RU" sz="2400" dirty="0"/>
              <a:t> </a:t>
            </a:r>
            <a:r>
              <a:rPr lang="ru-RU" sz="2400" dirty="0" err="1"/>
              <a:t>збільшується</a:t>
            </a:r>
            <a:r>
              <a:rPr lang="ru-RU" sz="2400" dirty="0"/>
              <a:t> в 1,3 рази (1-й «</a:t>
            </a:r>
            <a:r>
              <a:rPr lang="ru-RU" sz="2400" dirty="0" err="1"/>
              <a:t>ростовий</a:t>
            </a:r>
            <a:r>
              <a:rPr lang="ru-RU" sz="2400" dirty="0"/>
              <a:t> </a:t>
            </a:r>
            <a:r>
              <a:rPr lang="ru-RU" sz="2400" dirty="0" err="1"/>
              <a:t>стрибок</a:t>
            </a:r>
            <a:r>
              <a:rPr lang="ru-RU" sz="2400" dirty="0"/>
              <a:t>»)</a:t>
            </a:r>
          </a:p>
          <a:p>
            <a:pPr eaLnBrk="1" hangingPunct="1">
              <a:lnSpc>
                <a:spcPct val="80000"/>
              </a:lnSpc>
              <a:buFont typeface="Wingdings" pitchFamily="2" charset="2"/>
              <a:buNone/>
              <a:defRPr/>
            </a:pPr>
            <a:r>
              <a:rPr lang="ru-RU" sz="2400" dirty="0"/>
              <a:t>2 </a:t>
            </a:r>
            <a:r>
              <a:rPr lang="ru-RU" sz="2400" dirty="0" err="1"/>
              <a:t>рік</a:t>
            </a:r>
            <a:r>
              <a:rPr lang="ru-RU" sz="2400" dirty="0"/>
              <a:t> – </a:t>
            </a:r>
            <a:r>
              <a:rPr lang="ru-RU" sz="2400" dirty="0" err="1"/>
              <a:t>ріст</a:t>
            </a:r>
            <a:r>
              <a:rPr lang="ru-RU" sz="2400" dirty="0"/>
              <a:t> </a:t>
            </a:r>
            <a:r>
              <a:rPr lang="ru-RU" sz="2400" dirty="0" err="1"/>
              <a:t>збільшується</a:t>
            </a:r>
            <a:r>
              <a:rPr lang="ru-RU" sz="2400" dirty="0"/>
              <a:t> на 10-11 см</a:t>
            </a:r>
          </a:p>
          <a:p>
            <a:pPr eaLnBrk="1" hangingPunct="1">
              <a:lnSpc>
                <a:spcPct val="80000"/>
              </a:lnSpc>
              <a:buFont typeface="Wingdings" pitchFamily="2" charset="2"/>
              <a:buNone/>
              <a:defRPr/>
            </a:pPr>
            <a:r>
              <a:rPr lang="ru-RU" sz="2400" dirty="0"/>
              <a:t>11-14 </a:t>
            </a:r>
            <a:r>
              <a:rPr lang="ru-RU" sz="2400" dirty="0" err="1"/>
              <a:t>років</a:t>
            </a:r>
            <a:r>
              <a:rPr lang="ru-RU" sz="2400" dirty="0"/>
              <a:t> – </a:t>
            </a:r>
            <a:r>
              <a:rPr lang="ru-RU" sz="2400" dirty="0" err="1"/>
              <a:t>ріст</a:t>
            </a:r>
            <a:r>
              <a:rPr lang="ru-RU" sz="2400" dirty="0"/>
              <a:t> </a:t>
            </a:r>
            <a:r>
              <a:rPr lang="ru-RU" sz="2400" dirty="0" err="1"/>
              <a:t>збільшується</a:t>
            </a:r>
            <a:r>
              <a:rPr lang="ru-RU" sz="2400" dirty="0"/>
              <a:t> в 1,5 рази</a:t>
            </a:r>
          </a:p>
          <a:p>
            <a:pPr eaLnBrk="1" hangingPunct="1">
              <a:lnSpc>
                <a:spcPct val="80000"/>
              </a:lnSpc>
              <a:buFont typeface="Wingdings" pitchFamily="2" charset="2"/>
              <a:buNone/>
              <a:defRPr/>
            </a:pPr>
            <a:r>
              <a:rPr lang="ru-RU" sz="2400" dirty="0"/>
              <a:t>                  (2-й «</a:t>
            </a:r>
            <a:r>
              <a:rPr lang="ru-RU" sz="2400" dirty="0" err="1"/>
              <a:t>ростовий</a:t>
            </a:r>
            <a:r>
              <a:rPr lang="ru-RU" sz="2400" dirty="0"/>
              <a:t> </a:t>
            </a:r>
            <a:r>
              <a:rPr lang="ru-RU" sz="2400" dirty="0" err="1"/>
              <a:t>стрибок</a:t>
            </a:r>
            <a:r>
              <a:rPr lang="ru-RU" sz="2400" dirty="0"/>
              <a:t>» – </a:t>
            </a:r>
            <a:r>
              <a:rPr lang="ru-RU" sz="2400" u="sng" dirty="0" err="1">
                <a:effectLst/>
              </a:rPr>
              <a:t>пубертатний</a:t>
            </a:r>
            <a:r>
              <a:rPr lang="ru-RU" sz="2400" dirty="0"/>
              <a:t>) </a:t>
            </a:r>
          </a:p>
          <a:p>
            <a:pPr algn="ctr" eaLnBrk="1" hangingPunct="1">
              <a:lnSpc>
                <a:spcPct val="80000"/>
              </a:lnSpc>
              <a:buFont typeface="Wingdings" pitchFamily="2" charset="2"/>
              <a:buNone/>
              <a:defRPr/>
            </a:pPr>
            <a:r>
              <a:rPr lang="ru-RU" sz="2400" b="1" dirty="0">
                <a:latin typeface="Times New Roman" pitchFamily="18" charset="0"/>
                <a:cs typeface="Times New Roman" pitchFamily="18" charset="0"/>
              </a:rPr>
              <a:t>У ♀ </a:t>
            </a:r>
            <a:r>
              <a:rPr lang="ru-RU" sz="2400" dirty="0"/>
              <a:t>~ </a:t>
            </a:r>
            <a:r>
              <a:rPr lang="ru-RU" sz="2400" b="1" dirty="0">
                <a:latin typeface="Times New Roman" pitchFamily="18" charset="0"/>
                <a:cs typeface="Times New Roman" pitchFamily="18" charset="0"/>
              </a:rPr>
              <a:t> 165 см  (16-18 </a:t>
            </a:r>
            <a:r>
              <a:rPr lang="ru-RU" sz="2400" b="1" dirty="0" err="1">
                <a:latin typeface="Times New Roman" pitchFamily="18" charset="0"/>
                <a:cs typeface="Times New Roman" pitchFamily="18" charset="0"/>
              </a:rPr>
              <a:t>років</a:t>
            </a:r>
            <a:r>
              <a:rPr lang="ru-RU" sz="2400" b="1" dirty="0">
                <a:latin typeface="Times New Roman" pitchFamily="18" charset="0"/>
                <a:cs typeface="Times New Roman" pitchFamily="18" charset="0"/>
              </a:rPr>
              <a:t>), у ♂ </a:t>
            </a:r>
            <a:r>
              <a:rPr lang="ru-RU" sz="2400" dirty="0"/>
              <a:t>~ </a:t>
            </a:r>
            <a:r>
              <a:rPr lang="ru-RU" sz="2400" b="1" dirty="0">
                <a:latin typeface="Times New Roman" pitchFamily="18" charset="0"/>
                <a:cs typeface="Times New Roman" pitchFamily="18" charset="0"/>
              </a:rPr>
              <a:t>175 см  (20-21 </a:t>
            </a:r>
            <a:r>
              <a:rPr lang="ru-RU" sz="2400" b="1" dirty="0" err="1">
                <a:latin typeface="Times New Roman" pitchFamily="18" charset="0"/>
                <a:cs typeface="Times New Roman" pitchFamily="18" charset="0"/>
              </a:rPr>
              <a:t>років</a:t>
            </a:r>
            <a:r>
              <a:rPr lang="ru-RU" sz="2400" b="1" dirty="0">
                <a:latin typeface="Times New Roman" pitchFamily="18" charset="0"/>
                <a:cs typeface="Times New Roman" pitchFamily="18" charset="0"/>
              </a:rPr>
              <a:t>)</a:t>
            </a:r>
            <a:endParaRPr lang="ru-RU" sz="2400" b="1" dirty="0"/>
          </a:p>
          <a:p>
            <a:pPr eaLnBrk="1" hangingPunct="1">
              <a:lnSpc>
                <a:spcPct val="80000"/>
              </a:lnSpc>
              <a:buFont typeface="Wingdings" pitchFamily="2" charset="2"/>
              <a:buNone/>
              <a:defRPr/>
            </a:pPr>
            <a:endParaRPr lang="ru-RU" sz="2800" b="1" dirty="0"/>
          </a:p>
        </p:txBody>
      </p:sp>
      <p:pic>
        <p:nvPicPr>
          <p:cNvPr id="12294" name="Picture 6" descr="growth"/>
          <p:cNvPicPr>
            <a:picLocks noGrp="1" noChangeAspect="1" noChangeArrowheads="1"/>
          </p:cNvPicPr>
          <p:nvPr>
            <p:ph sz="half" idx="2"/>
          </p:nvPr>
        </p:nvPicPr>
        <p:blipFill>
          <a:blip r:embed="rId3" cstate="print"/>
          <a:srcRect/>
          <a:stretch>
            <a:fillRect/>
          </a:stretch>
        </p:blipFill>
        <p:spPr>
          <a:xfrm>
            <a:off x="1476375" y="981075"/>
            <a:ext cx="6264275" cy="3384550"/>
          </a:xfrm>
          <a:noFill/>
        </p:spPr>
      </p:pic>
      <p:sp>
        <p:nvSpPr>
          <p:cNvPr id="12291" name="Rectangle 3"/>
          <p:cNvSpPr>
            <a:spLocks noChangeArrowheads="1"/>
          </p:cNvSpPr>
          <p:nvPr/>
        </p:nvSpPr>
        <p:spPr bwMode="auto">
          <a:xfrm>
            <a:off x="0" y="3275013"/>
            <a:ext cx="165100" cy="309562"/>
          </a:xfrm>
          <a:prstGeom prst="rect">
            <a:avLst/>
          </a:prstGeom>
          <a:noFill/>
          <a:ln w="9525">
            <a:noFill/>
            <a:miter lim="800000"/>
            <a:headEnd/>
            <a:tailEnd/>
          </a:ln>
        </p:spPr>
        <p:txBody>
          <a:bodyPr wrap="none" lIns="82945" tIns="41473" rIns="82945" bIns="41473" anchor="ctr">
            <a:spAutoFit/>
          </a:bodyPr>
          <a:lstStyle/>
          <a:p>
            <a:pPr defTabSz="828675" eaLnBrk="1" hangingPunct="1">
              <a:lnSpc>
                <a:spcPct val="93000"/>
              </a:lnSpc>
              <a:buClr>
                <a:srgbClr val="000000"/>
              </a:buClr>
              <a:buSzPct val="45000"/>
              <a:buFont typeface="Wingdings" pitchFamily="2" charset="2"/>
              <a:buNone/>
            </a:pPr>
            <a:endParaRPr lang="uk-UA" altLang="ru-RU" sz="1600">
              <a:solidFill>
                <a:srgbClr val="000000"/>
              </a:solidFill>
              <a:latin typeface="Arial" pitchFamily="34" charset="0"/>
            </a:endParaRPr>
          </a:p>
        </p:txBody>
      </p:sp>
      <p:sp>
        <p:nvSpPr>
          <p:cNvPr id="12292" name="Rectangle 4"/>
          <p:cNvSpPr>
            <a:spLocks noChangeArrowheads="1"/>
          </p:cNvSpPr>
          <p:nvPr/>
        </p:nvSpPr>
        <p:spPr bwMode="auto">
          <a:xfrm>
            <a:off x="0" y="3275013"/>
            <a:ext cx="165100" cy="309562"/>
          </a:xfrm>
          <a:prstGeom prst="rect">
            <a:avLst/>
          </a:prstGeom>
          <a:noFill/>
          <a:ln w="9525">
            <a:noFill/>
            <a:miter lim="800000"/>
            <a:headEnd/>
            <a:tailEnd/>
          </a:ln>
        </p:spPr>
        <p:txBody>
          <a:bodyPr wrap="none" lIns="82945" tIns="41473" rIns="82945" bIns="41473" anchor="ctr">
            <a:spAutoFit/>
          </a:bodyPr>
          <a:lstStyle/>
          <a:p>
            <a:pPr defTabSz="828675" eaLnBrk="1" hangingPunct="1">
              <a:lnSpc>
                <a:spcPct val="93000"/>
              </a:lnSpc>
              <a:buClr>
                <a:srgbClr val="000000"/>
              </a:buClr>
              <a:buSzPct val="45000"/>
              <a:buFont typeface="Wingdings" pitchFamily="2" charset="2"/>
              <a:buNone/>
            </a:pPr>
            <a:endParaRPr lang="uk-UA" altLang="ru-RU" sz="1600">
              <a:solidFill>
                <a:srgbClr val="000000"/>
              </a:solidFill>
              <a:latin typeface="Arial" pitchFamily="34" charset="0"/>
            </a:endParaRPr>
          </a:p>
        </p:txBody>
      </p:sp>
      <p:sp>
        <p:nvSpPr>
          <p:cNvPr id="12293" name="Rectangle 5"/>
          <p:cNvSpPr>
            <a:spLocks noChangeArrowheads="1"/>
          </p:cNvSpPr>
          <p:nvPr/>
        </p:nvSpPr>
        <p:spPr bwMode="auto">
          <a:xfrm>
            <a:off x="0" y="3275013"/>
            <a:ext cx="165100" cy="309562"/>
          </a:xfrm>
          <a:prstGeom prst="rect">
            <a:avLst/>
          </a:prstGeom>
          <a:noFill/>
          <a:ln w="9525">
            <a:noFill/>
            <a:miter lim="800000"/>
            <a:headEnd/>
            <a:tailEnd/>
          </a:ln>
        </p:spPr>
        <p:txBody>
          <a:bodyPr wrap="none" lIns="82945" tIns="41473" rIns="82945" bIns="41473" anchor="ctr">
            <a:spAutoFit/>
          </a:bodyPr>
          <a:lstStyle/>
          <a:p>
            <a:pPr defTabSz="828675" eaLnBrk="1" hangingPunct="1">
              <a:lnSpc>
                <a:spcPct val="93000"/>
              </a:lnSpc>
              <a:buClr>
                <a:srgbClr val="000000"/>
              </a:buClr>
              <a:buSzPct val="45000"/>
              <a:buFont typeface="Wingdings" pitchFamily="2" charset="2"/>
              <a:buNone/>
            </a:pPr>
            <a:endParaRPr lang="uk-UA" altLang="ru-RU" sz="1600">
              <a:solidFill>
                <a:srgbClr val="000000"/>
              </a:solidFill>
              <a:latin typeface="Arial"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68313" y="0"/>
            <a:ext cx="8229600" cy="887413"/>
          </a:xfrm>
        </p:spPr>
        <p:txBody>
          <a:bodyPr>
            <a:normAutofit/>
          </a:bodyPr>
          <a:lstStyle/>
          <a:p>
            <a:pPr defTabSz="1008063" eaLnBrk="1" hangingPunct="1">
              <a:defRPr/>
            </a:pPr>
            <a:r>
              <a:rPr lang="ru-RU" sz="3600" b="1" dirty="0" err="1">
                <a:solidFill>
                  <a:srgbClr val="0070C0"/>
                </a:solidFill>
              </a:rPr>
              <a:t>Репродуктивний</a:t>
            </a:r>
            <a:r>
              <a:rPr lang="ru-RU" sz="3600" b="1" dirty="0">
                <a:solidFill>
                  <a:srgbClr val="0070C0"/>
                </a:solidFill>
              </a:rPr>
              <a:t> </a:t>
            </a:r>
            <a:r>
              <a:rPr lang="ru-RU" sz="3600" b="1" dirty="0" err="1">
                <a:solidFill>
                  <a:srgbClr val="0070C0"/>
                </a:solidFill>
              </a:rPr>
              <a:t>період</a:t>
            </a:r>
            <a:endParaRPr lang="ru-RU" sz="3600" b="1" dirty="0">
              <a:solidFill>
                <a:srgbClr val="0070C0"/>
              </a:solidFill>
            </a:endParaRPr>
          </a:p>
        </p:txBody>
      </p:sp>
      <p:sp>
        <p:nvSpPr>
          <p:cNvPr id="66563" name="Rectangle 3"/>
          <p:cNvSpPr>
            <a:spLocks noGrp="1" noChangeArrowheads="1"/>
          </p:cNvSpPr>
          <p:nvPr>
            <p:ph idx="1"/>
          </p:nvPr>
        </p:nvSpPr>
        <p:spPr>
          <a:xfrm>
            <a:off x="457200" y="1012825"/>
            <a:ext cx="8514522" cy="5486400"/>
          </a:xfrm>
        </p:spPr>
        <p:txBody>
          <a:bodyPr/>
          <a:lstStyle/>
          <a:p>
            <a:pPr marL="377825" indent="-377825" defTabSz="1008063" eaLnBrk="1" hangingPunct="1">
              <a:lnSpc>
                <a:spcPct val="90000"/>
              </a:lnSpc>
              <a:defRPr/>
            </a:pPr>
            <a:r>
              <a:rPr lang="ru-RU" b="1" dirty="0" err="1">
                <a:solidFill>
                  <a:srgbClr val="C00000"/>
                </a:solidFill>
              </a:rPr>
              <a:t>Зрілий</a:t>
            </a:r>
            <a:endParaRPr lang="ru-RU" b="1" dirty="0">
              <a:solidFill>
                <a:srgbClr val="C00000"/>
              </a:solidFill>
            </a:endParaRPr>
          </a:p>
          <a:p>
            <a:pPr marL="377825" indent="-377825" defTabSz="1008063" eaLnBrk="1" hangingPunct="1">
              <a:lnSpc>
                <a:spcPct val="90000"/>
              </a:lnSpc>
              <a:buFont typeface="Wingdings" pitchFamily="2" charset="2"/>
              <a:buNone/>
              <a:defRPr/>
            </a:pPr>
            <a:r>
              <a:rPr lang="ru-RU" dirty="0"/>
              <a:t> </a:t>
            </a:r>
            <a:r>
              <a:rPr lang="ru-RU" sz="3200" dirty="0" err="1"/>
              <a:t>Зрілий</a:t>
            </a:r>
            <a:r>
              <a:rPr lang="ru-RU" sz="3200" dirty="0"/>
              <a:t> </a:t>
            </a:r>
            <a:r>
              <a:rPr lang="ru-RU" sz="3200" dirty="0" err="1"/>
              <a:t>вік</a:t>
            </a:r>
            <a:r>
              <a:rPr lang="ru-RU" sz="3200" dirty="0"/>
              <a:t> – </a:t>
            </a:r>
            <a:r>
              <a:rPr lang="en-US" sz="3200" dirty="0"/>
              <a:t>I</a:t>
            </a:r>
            <a:r>
              <a:rPr lang="ru-RU" sz="3200" dirty="0"/>
              <a:t> (</a:t>
            </a:r>
            <a:r>
              <a:rPr lang="ru-RU" sz="3200" dirty="0">
                <a:latin typeface="Arial" charset="0"/>
              </a:rPr>
              <a:t>21-35 </a:t>
            </a:r>
            <a:r>
              <a:rPr lang="ru-RU" sz="3200" dirty="0" err="1">
                <a:latin typeface="Arial" charset="0"/>
              </a:rPr>
              <a:t>років</a:t>
            </a:r>
            <a:r>
              <a:rPr lang="ru-RU" sz="3200" dirty="0">
                <a:latin typeface="Arial" charset="0"/>
              </a:rPr>
              <a:t> у </a:t>
            </a:r>
            <a:r>
              <a:rPr lang="ru-RU" sz="3200" dirty="0">
                <a:latin typeface="Arial" charset="0"/>
                <a:cs typeface="Times New Roman" pitchFamily="18" charset="0"/>
              </a:rPr>
              <a:t>♀,</a:t>
            </a:r>
            <a:r>
              <a:rPr lang="ru-RU" sz="3200" dirty="0"/>
              <a:t>22-35 </a:t>
            </a:r>
            <a:r>
              <a:rPr lang="ru-RU" sz="3200" dirty="0" err="1"/>
              <a:t>років</a:t>
            </a:r>
            <a:r>
              <a:rPr lang="ru-RU" sz="3200" dirty="0"/>
              <a:t> у </a:t>
            </a:r>
            <a:r>
              <a:rPr lang="ru-RU" sz="3200" dirty="0">
                <a:latin typeface="Times New Roman" pitchFamily="18" charset="0"/>
                <a:cs typeface="Times New Roman" pitchFamily="18" charset="0"/>
              </a:rPr>
              <a:t>♂</a:t>
            </a:r>
            <a:r>
              <a:rPr lang="ru-RU" sz="3200" dirty="0">
                <a:latin typeface="Arial" charset="0"/>
                <a:cs typeface="Times New Roman" pitchFamily="18" charset="0"/>
              </a:rPr>
              <a:t>)</a:t>
            </a:r>
            <a:endParaRPr lang="ru-RU" sz="3200" dirty="0">
              <a:latin typeface="Arial" charset="0"/>
            </a:endParaRPr>
          </a:p>
          <a:p>
            <a:pPr marL="377825" indent="-377825" defTabSz="1008063" eaLnBrk="1" hangingPunct="1">
              <a:lnSpc>
                <a:spcPct val="90000"/>
              </a:lnSpc>
              <a:buFont typeface="Wingdings" pitchFamily="2" charset="2"/>
              <a:buNone/>
              <a:defRPr/>
            </a:pPr>
            <a:r>
              <a:rPr lang="ru-RU" sz="3200" dirty="0"/>
              <a:t> </a:t>
            </a:r>
            <a:r>
              <a:rPr lang="ru-RU" sz="3200" dirty="0" err="1"/>
              <a:t>Зрілий</a:t>
            </a:r>
            <a:r>
              <a:rPr lang="ru-RU" sz="3200" dirty="0"/>
              <a:t> </a:t>
            </a:r>
            <a:r>
              <a:rPr lang="ru-RU" sz="3200" dirty="0" err="1"/>
              <a:t>вік</a:t>
            </a:r>
            <a:r>
              <a:rPr lang="ru-RU" sz="3200" dirty="0"/>
              <a:t> – </a:t>
            </a:r>
            <a:r>
              <a:rPr lang="en-US" sz="3200" dirty="0"/>
              <a:t>II </a:t>
            </a:r>
            <a:r>
              <a:rPr lang="ru-RU" sz="3200" dirty="0"/>
              <a:t>(36-55 </a:t>
            </a:r>
            <a:r>
              <a:rPr lang="ru-RU" sz="3200" dirty="0" err="1"/>
              <a:t>років</a:t>
            </a:r>
            <a:r>
              <a:rPr lang="ru-RU" sz="3200" dirty="0"/>
              <a:t> </a:t>
            </a:r>
            <a:r>
              <a:rPr lang="ru-RU" sz="3200" dirty="0">
                <a:latin typeface="Arial" charset="0"/>
              </a:rPr>
              <a:t>у </a:t>
            </a:r>
            <a:r>
              <a:rPr lang="ru-RU" sz="3200" dirty="0">
                <a:latin typeface="Arial" charset="0"/>
                <a:cs typeface="Times New Roman" pitchFamily="18" charset="0"/>
              </a:rPr>
              <a:t>♀,36-</a:t>
            </a:r>
            <a:r>
              <a:rPr lang="ru-RU" sz="3200" dirty="0"/>
              <a:t>60 </a:t>
            </a:r>
            <a:r>
              <a:rPr lang="ru-RU" sz="3200" dirty="0" err="1"/>
              <a:t>років</a:t>
            </a:r>
            <a:r>
              <a:rPr lang="ru-RU" sz="3200" dirty="0"/>
              <a:t> у </a:t>
            </a:r>
            <a:r>
              <a:rPr lang="ru-RU" sz="3200" dirty="0">
                <a:latin typeface="Times New Roman" pitchFamily="18" charset="0"/>
                <a:cs typeface="Times New Roman" pitchFamily="18" charset="0"/>
              </a:rPr>
              <a:t>♂) </a:t>
            </a:r>
          </a:p>
          <a:p>
            <a:pPr marL="377825" indent="-377825" defTabSz="1008063" eaLnBrk="1" hangingPunct="1">
              <a:lnSpc>
                <a:spcPct val="90000"/>
              </a:lnSpc>
              <a:buFont typeface="Wingdings" pitchFamily="2" charset="2"/>
              <a:buNone/>
              <a:defRPr/>
            </a:pPr>
            <a:endParaRPr lang="ru-RU" dirty="0"/>
          </a:p>
          <a:p>
            <a:pPr marL="377825" indent="-377825" defTabSz="1008063" eaLnBrk="1" hangingPunct="1">
              <a:lnSpc>
                <a:spcPct val="90000"/>
              </a:lnSpc>
              <a:buFont typeface="Wingdings" pitchFamily="2" charset="2"/>
              <a:buNone/>
              <a:defRPr/>
            </a:pPr>
            <a:r>
              <a:rPr lang="ru-RU" sz="2800" b="1" dirty="0" err="1"/>
              <a:t>Морфологічна</a:t>
            </a:r>
            <a:r>
              <a:rPr lang="ru-RU" sz="2800" b="1" dirty="0"/>
              <a:t> </a:t>
            </a:r>
            <a:r>
              <a:rPr lang="ru-RU" sz="2800" b="1" dirty="0" err="1"/>
              <a:t>конституція</a:t>
            </a:r>
            <a:endParaRPr lang="ru-RU" sz="2800" b="1" dirty="0"/>
          </a:p>
          <a:p>
            <a:pPr marL="377825" indent="-377825" defTabSz="1008063" eaLnBrk="1" hangingPunct="1">
              <a:lnSpc>
                <a:spcPct val="90000"/>
              </a:lnSpc>
              <a:buFont typeface="Wingdings" pitchFamily="2" charset="2"/>
              <a:buNone/>
              <a:defRPr/>
            </a:pPr>
            <a:r>
              <a:rPr lang="ru-RU" sz="2800" b="1" dirty="0" err="1"/>
              <a:t>Психологічний</a:t>
            </a:r>
            <a:r>
              <a:rPr lang="ru-RU" sz="2800" b="1" dirty="0"/>
              <a:t> тип </a:t>
            </a:r>
            <a:r>
              <a:rPr lang="ru-RU" sz="2800" b="1" dirty="0" err="1"/>
              <a:t>особистості</a:t>
            </a:r>
            <a:endParaRPr lang="ru-RU" sz="2800" b="1" dirty="0"/>
          </a:p>
          <a:p>
            <a:pPr marL="377825" indent="-377825" defTabSz="1008063" eaLnBrk="1" hangingPunct="1">
              <a:lnSpc>
                <a:spcPct val="90000"/>
              </a:lnSpc>
              <a:buFont typeface="Wingdings" pitchFamily="2" charset="2"/>
              <a:buNone/>
              <a:defRPr/>
            </a:pPr>
            <a:r>
              <a:rPr lang="ru-RU" sz="2800" b="1" dirty="0" err="1"/>
              <a:t>Репродукція</a:t>
            </a:r>
            <a:r>
              <a:rPr lang="ru-RU" sz="2800" b="1" dirty="0"/>
              <a:t> </a:t>
            </a:r>
          </a:p>
          <a:p>
            <a:pPr marL="377825" indent="-377825" defTabSz="1008063" eaLnBrk="1" hangingPunct="1">
              <a:lnSpc>
                <a:spcPct val="90000"/>
              </a:lnSpc>
              <a:buFont typeface="Wingdings" pitchFamily="2" charset="2"/>
              <a:buNone/>
              <a:defRPr/>
            </a:pPr>
            <a:r>
              <a:rPr lang="ru-RU" sz="2800" b="1" dirty="0" err="1"/>
              <a:t>Реалізація</a:t>
            </a:r>
            <a:r>
              <a:rPr lang="ru-RU" sz="2800" b="1" dirty="0"/>
              <a:t> </a:t>
            </a:r>
            <a:r>
              <a:rPr lang="ru-RU" sz="2800" b="1" dirty="0" err="1"/>
              <a:t>творчого</a:t>
            </a:r>
            <a:r>
              <a:rPr lang="ru-RU" sz="2800" b="1" dirty="0"/>
              <a:t> </a:t>
            </a:r>
            <a:r>
              <a:rPr lang="ru-RU" sz="2800" b="1" dirty="0" err="1"/>
              <a:t>потенціалу</a:t>
            </a:r>
            <a:endParaRPr lang="ru-RU" sz="2800" b="1" dirty="0"/>
          </a:p>
          <a:p>
            <a:pPr marL="377825" indent="-377825" defTabSz="1008063" eaLnBrk="1" hangingPunct="1">
              <a:lnSpc>
                <a:spcPct val="90000"/>
              </a:lnSpc>
              <a:buFont typeface="Wingdings" pitchFamily="2" charset="2"/>
              <a:buNone/>
              <a:defRPr/>
            </a:pPr>
            <a:endParaRPr lang="ru-RU"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a:extLst>
              <a:ext uri="{FF2B5EF4-FFF2-40B4-BE49-F238E27FC236}">
                <a16:creationId xmlns:a16="http://schemas.microsoft.com/office/drawing/2014/main" id="{84BECFFD-B1BD-74D1-C389-97EF8E9D9C71}"/>
              </a:ext>
            </a:extLst>
          </p:cNvPr>
          <p:cNvSpPr>
            <a:spLocks noGrp="1" noChangeArrowheads="1"/>
          </p:cNvSpPr>
          <p:nvPr>
            <p:ph type="body" idx="1"/>
          </p:nvPr>
        </p:nvSpPr>
        <p:spPr>
          <a:xfrm>
            <a:off x="457200" y="836613"/>
            <a:ext cx="8229600" cy="5259387"/>
          </a:xfrm>
        </p:spPr>
        <p:txBody>
          <a:bodyPr/>
          <a:lstStyle/>
          <a:p>
            <a:pPr eaLnBrk="1" hangingPunct="1">
              <a:defRPr/>
            </a:pPr>
            <a:r>
              <a:rPr lang="ru-RU" sz="4000" b="1" dirty="0" err="1">
                <a:solidFill>
                  <a:srgbClr val="0070C0"/>
                </a:solidFill>
                <a:latin typeface="Arial" charset="0"/>
              </a:rPr>
              <a:t>Конституція</a:t>
            </a:r>
            <a:r>
              <a:rPr lang="ru-RU" sz="4000" dirty="0">
                <a:latin typeface="Arial" charset="0"/>
              </a:rPr>
              <a:t> – комплекс </a:t>
            </a:r>
            <a:r>
              <a:rPr lang="ru-RU" sz="4000" dirty="0" err="1">
                <a:latin typeface="Arial" charset="0"/>
              </a:rPr>
              <a:t>індивідуальних</a:t>
            </a:r>
            <a:r>
              <a:rPr lang="ru-RU" sz="4000" dirty="0">
                <a:latin typeface="Arial" charset="0"/>
              </a:rPr>
              <a:t>, </a:t>
            </a:r>
            <a:r>
              <a:rPr lang="ru-RU" sz="4000" dirty="0" err="1">
                <a:latin typeface="Arial" charset="0"/>
              </a:rPr>
              <a:t>відносно</a:t>
            </a:r>
            <a:r>
              <a:rPr lang="ru-RU" sz="4000" dirty="0">
                <a:latin typeface="Arial" charset="0"/>
              </a:rPr>
              <a:t> </a:t>
            </a:r>
            <a:r>
              <a:rPr lang="ru-RU" sz="4000" dirty="0" err="1">
                <a:latin typeface="Arial" charset="0"/>
              </a:rPr>
              <a:t>стійких</a:t>
            </a:r>
            <a:r>
              <a:rPr lang="ru-RU" sz="4000" dirty="0">
                <a:latin typeface="Arial" charset="0"/>
              </a:rPr>
              <a:t> </a:t>
            </a:r>
            <a:r>
              <a:rPr lang="ru-RU" sz="4000" dirty="0" err="1">
                <a:latin typeface="Arial" charset="0"/>
              </a:rPr>
              <a:t>морфологічних</a:t>
            </a:r>
            <a:r>
              <a:rPr lang="ru-RU" sz="4000" dirty="0">
                <a:latin typeface="Arial" charset="0"/>
              </a:rPr>
              <a:t>, </a:t>
            </a:r>
            <a:r>
              <a:rPr lang="ru-RU" sz="4000" dirty="0" err="1">
                <a:latin typeface="Arial" charset="0"/>
              </a:rPr>
              <a:t>фізіологічних</a:t>
            </a:r>
            <a:r>
              <a:rPr lang="ru-RU" sz="4000" dirty="0">
                <a:latin typeface="Arial" charset="0"/>
              </a:rPr>
              <a:t> і </a:t>
            </a:r>
            <a:r>
              <a:rPr lang="ru-RU" sz="4000" dirty="0" err="1">
                <a:latin typeface="Arial" charset="0"/>
              </a:rPr>
              <a:t>психологічних</a:t>
            </a:r>
            <a:r>
              <a:rPr lang="ru-RU" sz="4000" dirty="0">
                <a:latin typeface="Arial" charset="0"/>
              </a:rPr>
              <a:t> </a:t>
            </a:r>
            <a:r>
              <a:rPr lang="ru-RU" sz="4000" dirty="0" err="1">
                <a:latin typeface="Arial" charset="0"/>
              </a:rPr>
              <a:t>властивостей</a:t>
            </a:r>
            <a:r>
              <a:rPr lang="ru-RU" sz="4000" dirty="0">
                <a:latin typeface="Arial" charset="0"/>
              </a:rPr>
              <a:t> </a:t>
            </a:r>
            <a:r>
              <a:rPr lang="ru-RU" sz="4000" dirty="0" err="1">
                <a:latin typeface="Arial" charset="0"/>
              </a:rPr>
              <a:t>організму</a:t>
            </a:r>
            <a:r>
              <a:rPr lang="ru-RU" sz="4000" dirty="0"/>
              <a:t>, </a:t>
            </a:r>
            <a:r>
              <a:rPr lang="ru-RU" sz="4000" dirty="0" err="1"/>
              <a:t>які</a:t>
            </a:r>
            <a:r>
              <a:rPr lang="ru-RU" sz="4000" dirty="0"/>
              <a:t> </a:t>
            </a:r>
            <a:r>
              <a:rPr lang="ru-RU" sz="4000" dirty="0" err="1"/>
              <a:t>виявляються</a:t>
            </a:r>
            <a:r>
              <a:rPr lang="ru-RU" sz="4000" dirty="0"/>
              <a:t> в </a:t>
            </a:r>
            <a:r>
              <a:rPr lang="ru-RU" sz="4000" dirty="0" err="1"/>
              <a:t>його</a:t>
            </a:r>
            <a:r>
              <a:rPr lang="ru-RU" sz="4000" dirty="0"/>
              <a:t> </a:t>
            </a:r>
            <a:r>
              <a:rPr lang="ru-RU" sz="4000" dirty="0" err="1"/>
              <a:t>реакціях</a:t>
            </a:r>
            <a:r>
              <a:rPr lang="ru-RU" sz="4000" dirty="0"/>
              <a:t> на </a:t>
            </a:r>
            <a:r>
              <a:rPr lang="ru-RU" sz="4000" dirty="0" err="1"/>
              <a:t>різноманітні</a:t>
            </a:r>
            <a:r>
              <a:rPr lang="ru-RU" sz="4000" dirty="0"/>
              <a:t> </a:t>
            </a:r>
            <a:r>
              <a:rPr lang="ru-RU" sz="4000" dirty="0" err="1"/>
              <a:t>впливи</a:t>
            </a:r>
            <a:r>
              <a:rPr lang="ru-RU" sz="4000" dirty="0"/>
              <a:t> </a:t>
            </a:r>
            <a:r>
              <a:rPr lang="ru-RU" sz="4000" dirty="0" err="1"/>
              <a:t>чинників</a:t>
            </a:r>
            <a:r>
              <a:rPr lang="ru-RU" sz="4000" dirty="0"/>
              <a:t> </a:t>
            </a:r>
            <a:r>
              <a:rPr lang="ru-RU" sz="4000" dirty="0" err="1"/>
              <a:t>довкілля</a:t>
            </a:r>
            <a:r>
              <a:rPr lang="ru-RU" sz="4000" dirty="0"/>
              <a: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75" name="Group 95"/>
          <p:cNvGraphicFramePr>
            <a:graphicFrameLocks noGrp="1"/>
          </p:cNvGraphicFramePr>
          <p:nvPr>
            <p:ph type="tbl" idx="1"/>
          </p:nvPr>
        </p:nvGraphicFramePr>
        <p:xfrm>
          <a:off x="0" y="536121"/>
          <a:ext cx="9144000" cy="5804404"/>
        </p:xfrm>
        <a:graphic>
          <a:graphicData uri="http://schemas.openxmlformats.org/drawingml/2006/table">
            <a:tbl>
              <a:tblPr/>
              <a:tblGrid>
                <a:gridCol w="2959100">
                  <a:extLst>
                    <a:ext uri="{9D8B030D-6E8A-4147-A177-3AD203B41FA5}">
                      <a16:colId xmlns:a16="http://schemas.microsoft.com/office/drawing/2014/main" val="20000"/>
                    </a:ext>
                  </a:extLst>
                </a:gridCol>
                <a:gridCol w="6184900">
                  <a:extLst>
                    <a:ext uri="{9D8B030D-6E8A-4147-A177-3AD203B41FA5}">
                      <a16:colId xmlns:a16="http://schemas.microsoft.com/office/drawing/2014/main" val="20001"/>
                    </a:ext>
                  </a:extLst>
                </a:gridCol>
              </a:tblGrid>
              <a:tr h="1883877">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800" b="1" i="0" u="none" strike="noStrike" cap="none" normalizeH="0" baseline="0">
                          <a:ln>
                            <a:noFill/>
                          </a:ln>
                          <a:solidFill>
                            <a:schemeClr val="tx1"/>
                          </a:solidFill>
                          <a:effectLst/>
                          <a:latin typeface="Tahoma" pitchFamily="34" charset="0"/>
                          <a:cs typeface="Arial" charset="0"/>
                        </a:rPr>
                        <a:t>Астенік</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400" b="0" i="0" u="none" strike="noStrike" cap="none" normalizeH="0" baseline="0">
                          <a:ln>
                            <a:noFill/>
                          </a:ln>
                          <a:solidFill>
                            <a:schemeClr val="tx1"/>
                          </a:solidFill>
                          <a:effectLst/>
                          <a:latin typeface="Tahoma" pitchFamily="34" charset="0"/>
                          <a:cs typeface="Arial" charset="0"/>
                        </a:rPr>
                        <a:t>Вузькі плечі, пласкі груди,  довгі кінцівки.</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400" b="0" i="1" u="none" strike="noStrike" cap="none" normalizeH="0" baseline="0">
                          <a:ln>
                            <a:noFill/>
                          </a:ln>
                          <a:solidFill>
                            <a:schemeClr val="tx1"/>
                          </a:solidFill>
                          <a:effectLst/>
                          <a:latin typeface="Tahoma" pitchFamily="34" charset="0"/>
                          <a:cs typeface="Arial" charset="0"/>
                        </a:rPr>
                        <a:t>Знижений тиск крові, хвороби легень, депресія, виразки</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9288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800" b="1" i="0" u="none" strike="noStrike" cap="none" normalizeH="0" baseline="0">
                          <a:ln>
                            <a:noFill/>
                          </a:ln>
                          <a:solidFill>
                            <a:schemeClr val="tx1"/>
                          </a:solidFill>
                          <a:effectLst/>
                          <a:latin typeface="Tahoma" pitchFamily="34" charset="0"/>
                          <a:cs typeface="Arial" charset="0"/>
                        </a:rPr>
                        <a:t>Гіперстенік</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400" b="0" i="0" u="none" strike="noStrike" cap="none" normalizeH="0" baseline="0">
                          <a:ln>
                            <a:noFill/>
                          </a:ln>
                          <a:solidFill>
                            <a:schemeClr val="tx1"/>
                          </a:solidFill>
                          <a:effectLst/>
                          <a:latin typeface="Tahoma" pitchFamily="34" charset="0"/>
                          <a:cs typeface="Arial" charset="0"/>
                        </a:rPr>
                        <a:t>Коротка шія, кругла голова, вкорочені кінцівки, опуклий живіт.</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400" b="0" i="1" u="none" strike="noStrike" cap="none" normalizeH="0" baseline="0">
                          <a:ln>
                            <a:noFill/>
                          </a:ln>
                          <a:solidFill>
                            <a:schemeClr val="tx1"/>
                          </a:solidFill>
                          <a:effectLst/>
                          <a:latin typeface="Tahoma" pitchFamily="34" charset="0"/>
                          <a:cs typeface="Arial" charset="0"/>
                        </a:rPr>
                        <a:t>Підвищений артеріальний тиск, ожиріння, цукровий діабет, жовчокам</a:t>
                      </a:r>
                      <a:r>
                        <a:rPr kumimoji="0" lang="en-US" sz="2400" b="0" i="1" u="none" strike="noStrike" cap="none" normalizeH="0" baseline="0">
                          <a:ln>
                            <a:noFill/>
                          </a:ln>
                          <a:solidFill>
                            <a:schemeClr val="tx1"/>
                          </a:solidFill>
                          <a:effectLst/>
                          <a:latin typeface="Tahoma" pitchFamily="34" charset="0"/>
                          <a:cs typeface="Arial" charset="0"/>
                        </a:rPr>
                        <a:t>’</a:t>
                      </a:r>
                      <a:r>
                        <a:rPr kumimoji="0" lang="ru-RU" sz="2400" b="0" i="1" u="none" strike="noStrike" cap="none" normalizeH="0" baseline="0">
                          <a:ln>
                            <a:noFill/>
                          </a:ln>
                          <a:solidFill>
                            <a:schemeClr val="tx1"/>
                          </a:solidFill>
                          <a:effectLst/>
                          <a:latin typeface="Tahoma" pitchFamily="34" charset="0"/>
                          <a:cs typeface="Arial" charset="0"/>
                        </a:rPr>
                        <a:t>яна та сечокам</a:t>
                      </a:r>
                      <a:r>
                        <a:rPr kumimoji="0" lang="en-US" sz="2400" b="0" i="1" u="none" strike="noStrike" cap="none" normalizeH="0" baseline="0">
                          <a:ln>
                            <a:noFill/>
                          </a:ln>
                          <a:solidFill>
                            <a:schemeClr val="tx1"/>
                          </a:solidFill>
                          <a:effectLst/>
                          <a:latin typeface="Tahoma" pitchFamily="34" charset="0"/>
                          <a:cs typeface="Arial" charset="0"/>
                        </a:rPr>
                        <a:t>’</a:t>
                      </a:r>
                      <a:r>
                        <a:rPr kumimoji="0" lang="ru-RU" sz="2400" b="0" i="1" u="none" strike="noStrike" cap="none" normalizeH="0" baseline="0">
                          <a:ln>
                            <a:noFill/>
                          </a:ln>
                          <a:solidFill>
                            <a:schemeClr val="tx1"/>
                          </a:solidFill>
                          <a:effectLst/>
                          <a:latin typeface="Tahoma" pitchFamily="34" charset="0"/>
                          <a:cs typeface="Arial" charset="0"/>
                        </a:rPr>
                        <a:t>яна хвороби</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7175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800" b="1" i="0" u="none" strike="noStrike" cap="none" normalizeH="0" baseline="0">
                          <a:ln>
                            <a:noFill/>
                          </a:ln>
                          <a:solidFill>
                            <a:schemeClr val="tx1"/>
                          </a:solidFill>
                          <a:effectLst/>
                          <a:latin typeface="Tahoma" pitchFamily="34" charset="0"/>
                          <a:cs typeface="Arial" charset="0"/>
                        </a:rPr>
                        <a:t>Нормостенік</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400" b="0" i="0" u="none" strike="noStrike" cap="none" normalizeH="0" baseline="0">
                          <a:ln>
                            <a:noFill/>
                          </a:ln>
                          <a:solidFill>
                            <a:schemeClr val="tx1"/>
                          </a:solidFill>
                          <a:effectLst/>
                          <a:latin typeface="Tahoma" pitchFamily="34" charset="0"/>
                          <a:cs typeface="Arial" charset="0"/>
                        </a:rPr>
                        <a:t>Будова тіла пропорційна, помірна вгодованість, рухливість, енергійність. </a:t>
                      </a:r>
                    </a:p>
                    <a:p>
                      <a:pPr marL="533400" marR="0" lvl="0" indent="-53340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400" b="0" i="1" u="none" strike="noStrike" cap="none" normalizeH="0" baseline="0">
                          <a:ln>
                            <a:noFill/>
                          </a:ln>
                          <a:solidFill>
                            <a:schemeClr val="tx1"/>
                          </a:solidFill>
                          <a:effectLst/>
                          <a:latin typeface="Tahoma" pitchFamily="34" charset="0"/>
                          <a:cs typeface="Arial" charset="0"/>
                        </a:rPr>
                        <a:t>Неврал</a:t>
                      </a:r>
                      <a:r>
                        <a:rPr kumimoji="0" lang="uk-UA" sz="2400" b="0" i="1" u="none" strike="noStrike" cap="none" normalizeH="0" baseline="0">
                          <a:ln>
                            <a:noFill/>
                          </a:ln>
                          <a:solidFill>
                            <a:schemeClr val="tx1"/>
                          </a:solidFill>
                          <a:effectLst/>
                          <a:latin typeface="Tahoma" pitchFamily="34" charset="0"/>
                          <a:cs typeface="Arial" charset="0"/>
                        </a:rPr>
                        <a:t>гії, атеросклероз, захворювання верхніх дихальних шляхів</a:t>
                      </a:r>
                      <a:endParaRPr kumimoji="0" lang="ru-RU" sz="2400" b="0" i="1" u="none" strike="noStrike" cap="none" normalizeH="0" baseline="0">
                        <a:ln>
                          <a:noFill/>
                        </a:ln>
                        <a:solidFill>
                          <a:schemeClr val="tx1"/>
                        </a:solidFill>
                        <a:effectLst/>
                        <a:latin typeface="Tahoma" pitchFamily="34" charset="0"/>
                        <a:cs typeface="Arial"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idx="1"/>
          </p:nvPr>
        </p:nvSpPr>
        <p:spPr>
          <a:xfrm>
            <a:off x="5316538" y="404813"/>
            <a:ext cx="3827462" cy="6858000"/>
          </a:xfrm>
        </p:spPr>
        <p:txBody>
          <a:bodyPr/>
          <a:lstStyle/>
          <a:p>
            <a:pPr marL="377825" indent="-377825" defTabSz="1008063" eaLnBrk="1" hangingPunct="1">
              <a:lnSpc>
                <a:spcPct val="90000"/>
              </a:lnSpc>
              <a:defRPr/>
            </a:pPr>
            <a:r>
              <a:rPr lang="ru-RU" sz="2800" b="1" err="1"/>
              <a:t>Індекс</a:t>
            </a:r>
            <a:r>
              <a:rPr lang="ru-RU" sz="2800" b="1"/>
              <a:t> </a:t>
            </a:r>
            <a:r>
              <a:rPr lang="ru-RU" sz="2800" b="1" err="1"/>
              <a:t>Пін</a:t>
            </a:r>
            <a:r>
              <a:rPr lang="en-US" sz="2800" b="1"/>
              <a:t>’</a:t>
            </a:r>
            <a:r>
              <a:rPr lang="ru-RU" sz="2800" b="1"/>
              <a:t>є:</a:t>
            </a:r>
          </a:p>
          <a:p>
            <a:pPr marL="377825" indent="-377825" defTabSz="1008063" eaLnBrk="1" hangingPunct="1">
              <a:lnSpc>
                <a:spcPct val="90000"/>
              </a:lnSpc>
              <a:buFont typeface="Wingdings" pitchFamily="2" charset="2"/>
              <a:buNone/>
              <a:defRPr/>
            </a:pPr>
            <a:r>
              <a:rPr lang="ru-RU" sz="2800" b="1"/>
              <a:t>   </a:t>
            </a:r>
            <a:r>
              <a:rPr lang="ru-RU" sz="2800" b="1" err="1"/>
              <a:t>Довжина</a:t>
            </a:r>
            <a:r>
              <a:rPr lang="ru-RU" sz="2800" b="1"/>
              <a:t> </a:t>
            </a:r>
            <a:r>
              <a:rPr lang="ru-RU" sz="2800" b="1" err="1"/>
              <a:t>тіла</a:t>
            </a:r>
            <a:r>
              <a:rPr lang="ru-RU" sz="2800" b="1"/>
              <a:t> – (вага </a:t>
            </a:r>
            <a:r>
              <a:rPr lang="ru-RU" sz="2800" b="1" err="1"/>
              <a:t>тіла</a:t>
            </a:r>
            <a:r>
              <a:rPr lang="ru-RU" sz="2800" b="1"/>
              <a:t> + об</a:t>
            </a:r>
            <a:r>
              <a:rPr lang="en-US" sz="2800" b="1"/>
              <a:t>’</a:t>
            </a:r>
            <a:r>
              <a:rPr lang="ru-RU" sz="2800" b="1" err="1"/>
              <a:t>єм</a:t>
            </a:r>
            <a:r>
              <a:rPr lang="ru-RU" sz="2800" b="1"/>
              <a:t> </a:t>
            </a:r>
            <a:r>
              <a:rPr lang="ru-RU" sz="2800" b="1" err="1"/>
              <a:t>грудної</a:t>
            </a:r>
            <a:r>
              <a:rPr lang="ru-RU" sz="2800" b="1"/>
              <a:t> </a:t>
            </a:r>
            <a:r>
              <a:rPr lang="ru-RU" sz="2800" b="1" err="1"/>
              <a:t>клітки</a:t>
            </a:r>
            <a:r>
              <a:rPr lang="ru-RU" sz="2800" b="1"/>
              <a:t> в </a:t>
            </a:r>
            <a:r>
              <a:rPr lang="ru-RU" sz="2800" b="1" err="1"/>
              <a:t>стані</a:t>
            </a:r>
            <a:r>
              <a:rPr lang="ru-RU" sz="2800" b="1"/>
              <a:t> </a:t>
            </a:r>
            <a:r>
              <a:rPr lang="ru-RU" sz="2800" b="1" err="1"/>
              <a:t>спокою</a:t>
            </a:r>
            <a:r>
              <a:rPr lang="ru-RU" sz="2800" b="1"/>
              <a:t>)</a:t>
            </a:r>
          </a:p>
          <a:p>
            <a:pPr marL="377825" indent="-377825" defTabSz="1008063" eaLnBrk="1" hangingPunct="1">
              <a:lnSpc>
                <a:spcPct val="90000"/>
              </a:lnSpc>
              <a:buFont typeface="Wingdings" pitchFamily="2" charset="2"/>
              <a:buNone/>
              <a:defRPr/>
            </a:pPr>
            <a:endParaRPr lang="ru-RU" sz="2800"/>
          </a:p>
          <a:p>
            <a:pPr marL="377825" indent="-377825" defTabSz="1008063" eaLnBrk="1" hangingPunct="1">
              <a:lnSpc>
                <a:spcPct val="90000"/>
              </a:lnSpc>
              <a:buFont typeface="Wingdings" pitchFamily="2" charset="2"/>
              <a:buNone/>
              <a:defRPr/>
            </a:pPr>
            <a:endParaRPr lang="ru-RU" sz="2800"/>
          </a:p>
          <a:p>
            <a:pPr marL="377825" indent="-377825" defTabSz="1008063" eaLnBrk="1" hangingPunct="1">
              <a:lnSpc>
                <a:spcPct val="90000"/>
              </a:lnSpc>
              <a:buFont typeface="Wingdings" pitchFamily="2" charset="2"/>
              <a:buNone/>
              <a:defRPr/>
            </a:pPr>
            <a:r>
              <a:rPr lang="ru-RU" sz="2800"/>
              <a:t>1. </a:t>
            </a:r>
            <a:r>
              <a:rPr lang="ru-RU" sz="2800" err="1"/>
              <a:t>Астенік</a:t>
            </a:r>
            <a:r>
              <a:rPr lang="ru-RU" sz="2800"/>
              <a:t> </a:t>
            </a:r>
            <a:r>
              <a:rPr lang="en-US" sz="2800"/>
              <a:t>(&gt; 30)</a:t>
            </a:r>
            <a:endParaRPr lang="ru-RU" sz="2800"/>
          </a:p>
          <a:p>
            <a:pPr marL="377825" indent="-377825" defTabSz="1008063" eaLnBrk="1" hangingPunct="1">
              <a:lnSpc>
                <a:spcPct val="90000"/>
              </a:lnSpc>
              <a:buFont typeface="Wingdings" pitchFamily="2" charset="2"/>
              <a:buNone/>
              <a:defRPr/>
            </a:pPr>
            <a:r>
              <a:rPr lang="ru-RU" sz="2800"/>
              <a:t>2. </a:t>
            </a:r>
            <a:r>
              <a:rPr lang="ru-RU" sz="2800" err="1"/>
              <a:t>Нормостенік</a:t>
            </a:r>
            <a:endParaRPr lang="ru-RU" sz="2800"/>
          </a:p>
          <a:p>
            <a:pPr marL="377825" indent="-377825" defTabSz="1008063" eaLnBrk="1" hangingPunct="1">
              <a:lnSpc>
                <a:spcPct val="90000"/>
              </a:lnSpc>
              <a:buFont typeface="Wingdings" pitchFamily="2" charset="2"/>
              <a:buNone/>
              <a:defRPr/>
            </a:pPr>
            <a:r>
              <a:rPr lang="ru-RU" sz="2800"/>
              <a:t>3. </a:t>
            </a:r>
            <a:r>
              <a:rPr lang="ru-RU" sz="2800" err="1"/>
              <a:t>Гіперстенік</a:t>
            </a:r>
            <a:r>
              <a:rPr lang="ru-RU" sz="2800"/>
              <a:t> </a:t>
            </a:r>
            <a:r>
              <a:rPr lang="en-US" sz="2800"/>
              <a:t>(&lt; 10)</a:t>
            </a:r>
            <a:r>
              <a:rPr lang="ru-RU" sz="2800"/>
              <a:t> </a:t>
            </a:r>
          </a:p>
          <a:p>
            <a:pPr marL="377825" indent="-377825" defTabSz="1008063" eaLnBrk="1" hangingPunct="1">
              <a:lnSpc>
                <a:spcPct val="90000"/>
              </a:lnSpc>
              <a:buFont typeface="Wingdings" pitchFamily="2" charset="2"/>
              <a:buNone/>
              <a:defRPr/>
            </a:pPr>
            <a:r>
              <a:rPr lang="ru-RU" sz="2400"/>
              <a:t>(</a:t>
            </a:r>
            <a:r>
              <a:rPr lang="ru-RU" sz="2400" i="1" err="1"/>
              <a:t>Чорноруцький</a:t>
            </a:r>
            <a:r>
              <a:rPr lang="ru-RU" sz="2400" i="1"/>
              <a:t>, 1927</a:t>
            </a:r>
            <a:r>
              <a:rPr lang="ru-RU" sz="2400"/>
              <a:t>)</a:t>
            </a:r>
          </a:p>
        </p:txBody>
      </p:sp>
      <p:pic>
        <p:nvPicPr>
          <p:cNvPr id="22531" name="Picture 4" descr="3"/>
          <p:cNvPicPr>
            <a:picLocks noChangeAspect="1" noChangeArrowheads="1"/>
          </p:cNvPicPr>
          <p:nvPr/>
        </p:nvPicPr>
        <p:blipFill>
          <a:blip r:embed="rId3" cstate="print"/>
          <a:srcRect r="38383" b="24098"/>
          <a:stretch>
            <a:fillRect/>
          </a:stretch>
        </p:blipFill>
        <p:spPr bwMode="auto">
          <a:xfrm>
            <a:off x="539750" y="476250"/>
            <a:ext cx="4224338" cy="5949950"/>
          </a:xfrm>
          <a:prstGeom prst="rect">
            <a:avLst/>
          </a:prstGeom>
          <a:noFill/>
          <a:ln w="9525">
            <a:noFill/>
            <a:miter lim="800000"/>
            <a:headEnd/>
            <a:tailEnd/>
          </a:ln>
        </p:spPr>
      </p:pic>
      <p:sp>
        <p:nvSpPr>
          <p:cNvPr id="22532" name="AutoShape 5"/>
          <p:cNvSpPr>
            <a:spLocks noChangeArrowheads="1"/>
          </p:cNvSpPr>
          <p:nvPr/>
        </p:nvSpPr>
        <p:spPr bwMode="auto">
          <a:xfrm>
            <a:off x="6633058" y="2653956"/>
            <a:ext cx="431800" cy="719137"/>
          </a:xfrm>
          <a:prstGeom prst="downArrow">
            <a:avLst>
              <a:gd name="adj1" fmla="val 50000"/>
              <a:gd name="adj2" fmla="val 41636"/>
            </a:avLst>
          </a:prstGeom>
          <a:solidFill>
            <a:schemeClr val="accent1"/>
          </a:solidFill>
          <a:ln w="9525">
            <a:solidFill>
              <a:schemeClr val="tx1"/>
            </a:solidFill>
            <a:miter lim="800000"/>
            <a:headEnd/>
            <a:tailEnd/>
          </a:ln>
        </p:spPr>
        <p:txBody>
          <a:bodyPr wrap="none" anchor="ctr"/>
          <a:lstStyle/>
          <a:p>
            <a:pPr eaLnBrk="1" hangingPunct="1"/>
            <a:endParaRPr lang="uk-UA" altLang="ru-RU"/>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68313" y="0"/>
            <a:ext cx="8229600" cy="1371600"/>
          </a:xfrm>
        </p:spPr>
        <p:txBody>
          <a:bodyPr>
            <a:normAutofit/>
          </a:bodyPr>
          <a:lstStyle/>
          <a:p>
            <a:pPr defTabSz="1008063" eaLnBrk="1" hangingPunct="1">
              <a:defRPr/>
            </a:pPr>
            <a:r>
              <a:rPr lang="ru-RU" sz="4700" b="1" dirty="0" err="1">
                <a:solidFill>
                  <a:srgbClr val="0070C0"/>
                </a:solidFill>
              </a:rPr>
              <a:t>Пострепродуктивний</a:t>
            </a:r>
            <a:r>
              <a:rPr lang="ru-RU" sz="4700" b="1" dirty="0">
                <a:solidFill>
                  <a:srgbClr val="0070C0"/>
                </a:solidFill>
              </a:rPr>
              <a:t> </a:t>
            </a:r>
            <a:r>
              <a:rPr lang="ru-RU" sz="4700" b="1" dirty="0" err="1">
                <a:solidFill>
                  <a:srgbClr val="0070C0"/>
                </a:solidFill>
              </a:rPr>
              <a:t>період</a:t>
            </a:r>
            <a:endParaRPr lang="ru-RU" sz="4700" b="1" dirty="0">
              <a:solidFill>
                <a:srgbClr val="0070C0"/>
              </a:solidFill>
            </a:endParaRPr>
          </a:p>
        </p:txBody>
      </p:sp>
      <p:sp>
        <p:nvSpPr>
          <p:cNvPr id="75779" name="Rectangle 3"/>
          <p:cNvSpPr>
            <a:spLocks noGrp="1" noChangeArrowheads="1"/>
          </p:cNvSpPr>
          <p:nvPr>
            <p:ph idx="1"/>
          </p:nvPr>
        </p:nvSpPr>
        <p:spPr>
          <a:xfrm>
            <a:off x="611188" y="1125538"/>
            <a:ext cx="8532812" cy="4400550"/>
          </a:xfrm>
        </p:spPr>
        <p:txBody>
          <a:bodyPr>
            <a:normAutofit/>
          </a:bodyPr>
          <a:lstStyle/>
          <a:p>
            <a:pPr marL="377825" indent="-377825" defTabSz="1008063" eaLnBrk="1" hangingPunct="1">
              <a:buFont typeface="Wingdings" pitchFamily="2" charset="2"/>
              <a:buNone/>
              <a:defRPr/>
            </a:pPr>
            <a:r>
              <a:rPr lang="ru-RU" sz="3200" dirty="0" err="1">
                <a:solidFill>
                  <a:srgbClr val="00B0F0"/>
                </a:solidFill>
              </a:rPr>
              <a:t>третій</a:t>
            </a:r>
            <a:r>
              <a:rPr lang="ru-RU" sz="3200" dirty="0">
                <a:solidFill>
                  <a:srgbClr val="00B0F0"/>
                </a:solidFill>
              </a:rPr>
              <a:t> </a:t>
            </a:r>
            <a:r>
              <a:rPr lang="ru-RU" sz="3200" dirty="0" err="1">
                <a:solidFill>
                  <a:srgbClr val="00B0F0"/>
                </a:solidFill>
              </a:rPr>
              <a:t>критичний</a:t>
            </a:r>
            <a:r>
              <a:rPr lang="ru-RU" sz="3200" dirty="0">
                <a:solidFill>
                  <a:srgbClr val="00B0F0"/>
                </a:solidFill>
              </a:rPr>
              <a:t> </a:t>
            </a:r>
            <a:r>
              <a:rPr lang="ru-RU" sz="3200" dirty="0" err="1">
                <a:solidFill>
                  <a:srgbClr val="00B0F0"/>
                </a:solidFill>
              </a:rPr>
              <a:t>період</a:t>
            </a:r>
            <a:r>
              <a:rPr lang="ru-RU" dirty="0">
                <a:solidFill>
                  <a:srgbClr val="00B0F0"/>
                </a:solidFill>
              </a:rPr>
              <a:t> </a:t>
            </a:r>
          </a:p>
          <a:p>
            <a:pPr marL="377825" indent="-377825" defTabSz="1008063" eaLnBrk="1" hangingPunct="1">
              <a:defRPr/>
            </a:pPr>
            <a:r>
              <a:rPr lang="ru-RU" sz="2800" b="1" dirty="0" err="1">
                <a:solidFill>
                  <a:srgbClr val="C00000"/>
                </a:solidFill>
              </a:rPr>
              <a:t>Похилий</a:t>
            </a:r>
            <a:r>
              <a:rPr lang="ru-RU" sz="2800" b="1" dirty="0"/>
              <a:t> (</a:t>
            </a:r>
            <a:r>
              <a:rPr lang="ru-RU" sz="2800" b="1" dirty="0">
                <a:latin typeface="Arial" charset="0"/>
              </a:rPr>
              <a:t>55-74 </a:t>
            </a:r>
            <a:r>
              <a:rPr lang="ru-RU" sz="2800" b="1" dirty="0" err="1">
                <a:latin typeface="Arial" charset="0"/>
              </a:rPr>
              <a:t>років</a:t>
            </a:r>
            <a:r>
              <a:rPr lang="ru-RU" sz="2800" b="1" dirty="0">
                <a:latin typeface="Arial" charset="0"/>
              </a:rPr>
              <a:t> у </a:t>
            </a:r>
            <a:r>
              <a:rPr lang="ru-RU" sz="2800" b="1" dirty="0">
                <a:latin typeface="Arial" charset="0"/>
                <a:cs typeface="Times New Roman" pitchFamily="18" charset="0"/>
              </a:rPr>
              <a:t>♀,</a:t>
            </a:r>
            <a:r>
              <a:rPr lang="ru-RU" sz="2800" b="1" dirty="0"/>
              <a:t> 60-74 </a:t>
            </a:r>
            <a:r>
              <a:rPr lang="ru-RU" sz="2800" b="1" dirty="0" err="1"/>
              <a:t>років</a:t>
            </a:r>
            <a:r>
              <a:rPr lang="ru-RU" sz="2800" b="1" dirty="0"/>
              <a:t> у </a:t>
            </a:r>
            <a:r>
              <a:rPr lang="ru-RU" sz="2800" b="1" dirty="0">
                <a:latin typeface="Times New Roman" pitchFamily="18" charset="0"/>
                <a:cs typeface="Times New Roman" pitchFamily="18" charset="0"/>
              </a:rPr>
              <a:t>♂</a:t>
            </a:r>
            <a:r>
              <a:rPr lang="ru-RU" sz="2800" b="1" dirty="0"/>
              <a:t>)</a:t>
            </a:r>
          </a:p>
          <a:p>
            <a:pPr marL="377825" indent="-377825" defTabSz="1008063" eaLnBrk="1" hangingPunct="1">
              <a:defRPr/>
            </a:pPr>
            <a:r>
              <a:rPr lang="ru-RU" sz="2800" b="1" dirty="0" err="1">
                <a:solidFill>
                  <a:srgbClr val="C00000"/>
                </a:solidFill>
              </a:rPr>
              <a:t>Старечий</a:t>
            </a:r>
            <a:r>
              <a:rPr lang="ru-RU" sz="2800" b="1" dirty="0">
                <a:solidFill>
                  <a:srgbClr val="FFFF00"/>
                </a:solidFill>
              </a:rPr>
              <a:t> </a:t>
            </a:r>
            <a:r>
              <a:rPr lang="ru-RU" sz="2800" b="1" dirty="0"/>
              <a:t>(75-90 </a:t>
            </a:r>
            <a:r>
              <a:rPr lang="ru-RU" sz="2800" b="1" dirty="0" err="1"/>
              <a:t>років</a:t>
            </a:r>
            <a:r>
              <a:rPr lang="ru-RU" sz="2800" b="1" dirty="0"/>
              <a:t>)</a:t>
            </a:r>
          </a:p>
          <a:p>
            <a:pPr marL="377825" indent="-377825" defTabSz="1008063" eaLnBrk="1" hangingPunct="1">
              <a:defRPr/>
            </a:pPr>
            <a:r>
              <a:rPr lang="ru-RU" sz="2800" b="1" dirty="0" err="1">
                <a:solidFill>
                  <a:srgbClr val="C00000"/>
                </a:solidFill>
              </a:rPr>
              <a:t>Довгожителі</a:t>
            </a:r>
            <a:r>
              <a:rPr lang="ru-RU" sz="2800" b="1" dirty="0"/>
              <a:t> – </a:t>
            </a:r>
            <a:r>
              <a:rPr lang="ru-RU" sz="2800" b="1" dirty="0" err="1"/>
              <a:t>більш</a:t>
            </a:r>
            <a:r>
              <a:rPr lang="ru-RU" sz="2800" b="1" dirty="0"/>
              <a:t> </a:t>
            </a:r>
            <a:r>
              <a:rPr lang="ru-RU" sz="2800" b="1" dirty="0" err="1"/>
              <a:t>ніж</a:t>
            </a:r>
            <a:r>
              <a:rPr lang="ru-RU" sz="2800" b="1" dirty="0"/>
              <a:t> 90 </a:t>
            </a:r>
            <a:r>
              <a:rPr lang="ru-RU" sz="2800" b="1" dirty="0" err="1"/>
              <a:t>років</a:t>
            </a:r>
            <a:endParaRPr lang="ru-RU" sz="2800" b="1" dirty="0"/>
          </a:p>
          <a:p>
            <a:pPr marL="377825" indent="-377825" defTabSz="1008063" eaLnBrk="1" hangingPunct="1">
              <a:buFont typeface="Wingdings" pitchFamily="2" charset="2"/>
              <a:buNone/>
              <a:defRPr/>
            </a:pPr>
            <a:r>
              <a:rPr lang="ru-RU" sz="3200" b="1" u="sng" dirty="0" err="1"/>
              <a:t>Геронтологія</a:t>
            </a:r>
            <a:r>
              <a:rPr lang="ru-RU" sz="3200" dirty="0"/>
              <a:t> – наука про </a:t>
            </a:r>
            <a:r>
              <a:rPr lang="ru-RU" sz="3200" dirty="0" err="1"/>
              <a:t>закономірності</a:t>
            </a:r>
            <a:r>
              <a:rPr lang="ru-RU" sz="3200" dirty="0"/>
              <a:t> </a:t>
            </a:r>
            <a:r>
              <a:rPr lang="ru-RU" sz="3200" dirty="0" err="1"/>
              <a:t>старіння</a:t>
            </a:r>
            <a:r>
              <a:rPr lang="ru-RU" sz="3200" dirty="0"/>
              <a:t>.</a:t>
            </a:r>
          </a:p>
          <a:p>
            <a:pPr marL="377825" indent="-377825" defTabSz="1008063" eaLnBrk="1" hangingPunct="1">
              <a:buFont typeface="Wingdings" pitchFamily="2" charset="2"/>
              <a:buNone/>
              <a:defRPr/>
            </a:pPr>
            <a:r>
              <a:rPr lang="ru-RU" sz="3200" b="1" u="sng" dirty="0" err="1"/>
              <a:t>Геріатрія</a:t>
            </a:r>
            <a:r>
              <a:rPr lang="ru-RU" sz="3200" dirty="0"/>
              <a:t> – наука про </a:t>
            </a:r>
            <a:r>
              <a:rPr lang="ru-RU" sz="3200" dirty="0" err="1"/>
              <a:t>хвороби</a:t>
            </a:r>
            <a:r>
              <a:rPr lang="ru-RU" sz="3200" dirty="0"/>
              <a:t> людей </a:t>
            </a:r>
            <a:r>
              <a:rPr lang="ru-RU" sz="3200" dirty="0" err="1"/>
              <a:t>старечого</a:t>
            </a:r>
            <a:r>
              <a:rPr lang="ru-RU" sz="3200" dirty="0"/>
              <a:t> </a:t>
            </a:r>
            <a:r>
              <a:rPr lang="ru-RU" sz="3200" dirty="0" err="1"/>
              <a:t>віку</a:t>
            </a:r>
            <a:r>
              <a:rPr lang="ru-RU" sz="3200" dirty="0"/>
              <a:t>, </a:t>
            </a:r>
            <a:r>
              <a:rPr lang="ru-RU" sz="3200" dirty="0" err="1"/>
              <a:t>їх</a:t>
            </a:r>
            <a:r>
              <a:rPr lang="ru-RU" sz="3200" dirty="0"/>
              <a:t> </a:t>
            </a:r>
            <a:r>
              <a:rPr lang="ru-RU" sz="3200" dirty="0" err="1"/>
              <a:t>лікування</a:t>
            </a:r>
            <a:r>
              <a:rPr lang="ru-RU" sz="3200" dirty="0"/>
              <a:t> та </a:t>
            </a:r>
            <a:r>
              <a:rPr lang="ru-RU" sz="3200" dirty="0" err="1"/>
              <a:t>профілактику</a:t>
            </a:r>
            <a:r>
              <a:rPr lang="ru-RU" sz="3200" dirty="0"/>
              <a:t>.</a:t>
            </a:r>
          </a:p>
          <a:p>
            <a:pPr marL="377825" indent="-377825" defTabSz="1008063" eaLnBrk="1" hangingPunct="1">
              <a:defRPr/>
            </a:pPr>
            <a:endParaRPr lang="ru-RU" sz="3200" dirty="0"/>
          </a:p>
          <a:p>
            <a:pPr marL="377825" indent="-377825" defTabSz="1008063" eaLnBrk="1" hangingPunct="1">
              <a:buFont typeface="Wingdings" pitchFamily="2" charset="2"/>
              <a:buNone/>
              <a:defRPr/>
            </a:pPr>
            <a:endParaRPr lang="ru-RU" sz="29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645884" y="221343"/>
            <a:ext cx="8498115" cy="815975"/>
          </a:xfrm>
        </p:spPr>
        <p:txBody>
          <a:bodyPr>
            <a:normAutofit fontScale="90000"/>
          </a:bodyPr>
          <a:lstStyle/>
          <a:p>
            <a:pPr defTabSz="1008063" eaLnBrk="1" hangingPunct="1">
              <a:defRPr/>
            </a:pPr>
            <a:r>
              <a:rPr lang="ru-RU" sz="3600" b="1" dirty="0">
                <a:solidFill>
                  <a:srgbClr val="0070C0"/>
                </a:solidFill>
              </a:rPr>
              <a:t>Смерть – </a:t>
            </a:r>
            <a:r>
              <a:rPr lang="ru-RU" sz="3600" b="1" dirty="0" err="1">
                <a:solidFill>
                  <a:srgbClr val="0070C0"/>
                </a:solidFill>
              </a:rPr>
              <a:t>завершальний</a:t>
            </a:r>
            <a:br>
              <a:rPr lang="ru-RU" sz="3600" b="1" dirty="0">
                <a:solidFill>
                  <a:srgbClr val="0070C0"/>
                </a:solidFill>
              </a:rPr>
            </a:br>
            <a:r>
              <a:rPr lang="ru-RU" sz="3600" b="1" dirty="0" err="1">
                <a:solidFill>
                  <a:srgbClr val="0070C0"/>
                </a:solidFill>
              </a:rPr>
              <a:t>етап</a:t>
            </a:r>
            <a:r>
              <a:rPr lang="ru-RU" sz="3600" b="1" dirty="0">
                <a:solidFill>
                  <a:srgbClr val="0070C0"/>
                </a:solidFill>
              </a:rPr>
              <a:t> онтогенезу</a:t>
            </a:r>
          </a:p>
        </p:txBody>
      </p:sp>
      <p:sp>
        <p:nvSpPr>
          <p:cNvPr id="87043" name="Rectangle 3"/>
          <p:cNvSpPr>
            <a:spLocks noGrp="1" noChangeArrowheads="1"/>
          </p:cNvSpPr>
          <p:nvPr>
            <p:ph idx="1"/>
          </p:nvPr>
        </p:nvSpPr>
        <p:spPr>
          <a:xfrm>
            <a:off x="471715" y="1209675"/>
            <a:ext cx="8498114" cy="5445125"/>
          </a:xfrm>
        </p:spPr>
        <p:txBody>
          <a:bodyPr>
            <a:normAutofit/>
          </a:bodyPr>
          <a:lstStyle/>
          <a:p>
            <a:pPr marL="377825" indent="-377825" algn="ctr" defTabSz="1008063" eaLnBrk="1" hangingPunct="1">
              <a:buFont typeface="Wingdings" pitchFamily="2" charset="2"/>
              <a:buNone/>
              <a:defRPr/>
            </a:pPr>
            <a:r>
              <a:rPr lang="ru-RU" sz="3200" b="1" dirty="0" err="1">
                <a:solidFill>
                  <a:srgbClr val="FF0000"/>
                </a:solidFill>
              </a:rPr>
              <a:t>Танатологія</a:t>
            </a:r>
            <a:r>
              <a:rPr lang="ru-RU" sz="3200" dirty="0"/>
              <a:t> – наука про смерть.</a:t>
            </a:r>
            <a:endParaRPr lang="ru-RU" sz="3200" dirty="0">
              <a:solidFill>
                <a:srgbClr val="FFFF00"/>
              </a:solidFill>
            </a:endParaRPr>
          </a:p>
          <a:p>
            <a:pPr marL="377825" indent="-377825" defTabSz="1008063" eaLnBrk="1" hangingPunct="1">
              <a:defRPr/>
            </a:pPr>
            <a:r>
              <a:rPr lang="ru-RU" sz="3200" dirty="0" err="1">
                <a:solidFill>
                  <a:srgbClr val="C00000"/>
                </a:solidFill>
              </a:rPr>
              <a:t>Передагонія</a:t>
            </a:r>
            <a:r>
              <a:rPr lang="ru-RU" sz="3200" dirty="0">
                <a:solidFill>
                  <a:srgbClr val="FFFF00"/>
                </a:solidFill>
              </a:rPr>
              <a:t> </a:t>
            </a:r>
            <a:r>
              <a:rPr lang="ru-RU" sz="3200" dirty="0"/>
              <a:t>– </a:t>
            </a:r>
            <a:r>
              <a:rPr lang="ru-RU" sz="3200" dirty="0" err="1"/>
              <a:t>сплутана</a:t>
            </a:r>
            <a:r>
              <a:rPr lang="ru-RU" sz="3200" dirty="0"/>
              <a:t> </a:t>
            </a:r>
            <a:r>
              <a:rPr lang="ru-RU" sz="3200" dirty="0" err="1"/>
              <a:t>свідомість</a:t>
            </a:r>
            <a:r>
              <a:rPr lang="ru-RU" sz="3200" dirty="0"/>
              <a:t>, </a:t>
            </a:r>
            <a:r>
              <a:rPr lang="ru-RU" sz="3200" dirty="0" err="1"/>
              <a:t>зниження</a:t>
            </a:r>
            <a:r>
              <a:rPr lang="ru-RU" sz="3200" dirty="0"/>
              <a:t> </a:t>
            </a:r>
            <a:r>
              <a:rPr lang="ru-RU" sz="3200" dirty="0" err="1"/>
              <a:t>артеріального</a:t>
            </a:r>
            <a:r>
              <a:rPr lang="ru-RU" sz="3200" dirty="0"/>
              <a:t> </a:t>
            </a:r>
            <a:r>
              <a:rPr lang="ru-RU" sz="3200" dirty="0" err="1"/>
              <a:t>тиску</a:t>
            </a:r>
            <a:endParaRPr lang="ru-RU" sz="3200" dirty="0"/>
          </a:p>
          <a:p>
            <a:pPr marL="377825" indent="-377825" defTabSz="1008063" eaLnBrk="1" hangingPunct="1">
              <a:defRPr/>
            </a:pPr>
            <a:r>
              <a:rPr lang="ru-RU" sz="3200" dirty="0" err="1">
                <a:solidFill>
                  <a:srgbClr val="C00000"/>
                </a:solidFill>
              </a:rPr>
              <a:t>Агонія</a:t>
            </a:r>
            <a:r>
              <a:rPr lang="ru-RU" sz="3200" dirty="0"/>
              <a:t> (2-4 </a:t>
            </a:r>
            <a:r>
              <a:rPr lang="ru-RU" sz="3200" dirty="0" err="1"/>
              <a:t>хв</a:t>
            </a:r>
            <a:r>
              <a:rPr lang="ru-RU" sz="3200" dirty="0"/>
              <a:t>.) </a:t>
            </a:r>
          </a:p>
          <a:p>
            <a:pPr marL="377825" indent="-377825" defTabSz="1008063" eaLnBrk="1" hangingPunct="1">
              <a:defRPr/>
            </a:pPr>
            <a:r>
              <a:rPr lang="ru-RU" sz="3200" dirty="0" err="1">
                <a:solidFill>
                  <a:srgbClr val="C00000"/>
                </a:solidFill>
              </a:rPr>
              <a:t>Клінічна</a:t>
            </a:r>
            <a:r>
              <a:rPr lang="ru-RU" sz="3200" dirty="0">
                <a:solidFill>
                  <a:srgbClr val="C00000"/>
                </a:solidFill>
              </a:rPr>
              <a:t> смерть </a:t>
            </a:r>
            <a:r>
              <a:rPr lang="ru-RU" sz="3200" dirty="0"/>
              <a:t>(5-6 </a:t>
            </a:r>
            <a:r>
              <a:rPr lang="ru-RU" sz="3200" dirty="0" err="1"/>
              <a:t>хв</a:t>
            </a:r>
            <a:r>
              <a:rPr lang="ru-RU" sz="3200" dirty="0"/>
              <a:t>.) – </a:t>
            </a:r>
            <a:r>
              <a:rPr lang="ru-RU" sz="3200" dirty="0" err="1"/>
              <a:t>відсутність</a:t>
            </a:r>
            <a:r>
              <a:rPr lang="ru-RU" sz="3200" dirty="0"/>
              <a:t> </a:t>
            </a:r>
            <a:r>
              <a:rPr lang="ru-RU" sz="3200" dirty="0" err="1"/>
              <a:t>свідомості</a:t>
            </a:r>
            <a:r>
              <a:rPr lang="ru-RU" sz="3200" dirty="0"/>
              <a:t> й </a:t>
            </a:r>
            <a:r>
              <a:rPr lang="ru-RU" sz="3200" dirty="0" err="1"/>
              <a:t>рефлексів</a:t>
            </a:r>
            <a:r>
              <a:rPr lang="ru-RU" sz="3200" dirty="0"/>
              <a:t>, </a:t>
            </a:r>
            <a:r>
              <a:rPr lang="ru-RU" sz="3200" dirty="0" err="1"/>
              <a:t>зупинка</a:t>
            </a:r>
            <a:r>
              <a:rPr lang="ru-RU" sz="3200" dirty="0"/>
              <a:t> </a:t>
            </a:r>
            <a:r>
              <a:rPr lang="ru-RU" sz="3200" dirty="0" err="1"/>
              <a:t>дихання</a:t>
            </a:r>
            <a:r>
              <a:rPr lang="ru-RU" sz="3200" dirty="0"/>
              <a:t> та </a:t>
            </a:r>
            <a:r>
              <a:rPr lang="ru-RU" sz="3200" dirty="0" err="1"/>
              <a:t>серцебиття</a:t>
            </a:r>
            <a:r>
              <a:rPr lang="ru-RU" sz="3200" dirty="0"/>
              <a:t>. </a:t>
            </a:r>
            <a:r>
              <a:rPr lang="ru-RU" sz="3200" dirty="0" err="1"/>
              <a:t>Клітини</a:t>
            </a:r>
            <a:r>
              <a:rPr lang="ru-RU" sz="3200" dirty="0"/>
              <a:t> не </a:t>
            </a:r>
            <a:r>
              <a:rPr lang="ru-RU" sz="3200" dirty="0" err="1"/>
              <a:t>загинули</a:t>
            </a:r>
            <a:r>
              <a:rPr lang="ru-RU" sz="3200" dirty="0"/>
              <a:t> – </a:t>
            </a:r>
            <a:r>
              <a:rPr lang="ru-RU" sz="3200" dirty="0" err="1"/>
              <a:t>можлива</a:t>
            </a:r>
            <a:r>
              <a:rPr lang="ru-RU" sz="3200" dirty="0"/>
              <a:t> </a:t>
            </a:r>
            <a:r>
              <a:rPr lang="ru-RU" sz="3200" dirty="0" err="1"/>
              <a:t>реанімація</a:t>
            </a:r>
            <a:r>
              <a:rPr lang="ru-RU" sz="3200" dirty="0"/>
              <a:t> (</a:t>
            </a:r>
            <a:r>
              <a:rPr lang="ru-RU" sz="3200" dirty="0" err="1"/>
              <a:t>оживлення</a:t>
            </a:r>
            <a:r>
              <a:rPr lang="ru-RU" sz="3200" dirty="0"/>
              <a:t>) </a:t>
            </a:r>
            <a:r>
              <a:rPr lang="ru-RU" sz="3200" dirty="0" err="1"/>
              <a:t>організму</a:t>
            </a:r>
            <a:endParaRPr lang="ru-RU" sz="3200" dirty="0"/>
          </a:p>
          <a:p>
            <a:pPr marL="377825" indent="-377825" defTabSz="1008063" eaLnBrk="1" hangingPunct="1">
              <a:defRPr/>
            </a:pPr>
            <a:r>
              <a:rPr lang="ru-RU" sz="3200" dirty="0" err="1">
                <a:solidFill>
                  <a:srgbClr val="C00000"/>
                </a:solidFill>
              </a:rPr>
              <a:t>Біологічна</a:t>
            </a:r>
            <a:r>
              <a:rPr lang="ru-RU" sz="3200" dirty="0">
                <a:solidFill>
                  <a:srgbClr val="C00000"/>
                </a:solidFill>
              </a:rPr>
              <a:t> смерть </a:t>
            </a:r>
            <a:r>
              <a:rPr lang="ru-RU" sz="3200" dirty="0"/>
              <a:t>– </a:t>
            </a:r>
            <a:r>
              <a:rPr lang="ru-RU" sz="3200" dirty="0" err="1"/>
              <a:t>автоліз</a:t>
            </a:r>
            <a:r>
              <a:rPr lang="ru-RU" sz="3200" dirty="0"/>
              <a:t> </a:t>
            </a:r>
            <a:r>
              <a:rPr lang="ru-RU" sz="3200" dirty="0" err="1"/>
              <a:t>клітин</a:t>
            </a:r>
            <a:endParaRPr lang="ru-RU" sz="32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381000"/>
            <a:ext cx="8229600" cy="527050"/>
          </a:xfrm>
        </p:spPr>
        <p:txBody>
          <a:bodyPr>
            <a:normAutofit fontScale="90000"/>
          </a:bodyPr>
          <a:lstStyle/>
          <a:p>
            <a:pPr eaLnBrk="1" hangingPunct="1">
              <a:defRPr/>
            </a:pPr>
            <a:r>
              <a:rPr lang="ru-RU" sz="4000" b="1" dirty="0" err="1">
                <a:solidFill>
                  <a:srgbClr val="0070C0"/>
                </a:solidFill>
              </a:rPr>
              <a:t>Регенерація</a:t>
            </a:r>
            <a:endParaRPr lang="ru-RU" sz="4000" b="1" dirty="0">
              <a:solidFill>
                <a:srgbClr val="0070C0"/>
              </a:solidFill>
            </a:endParaRPr>
          </a:p>
        </p:txBody>
      </p:sp>
      <p:sp>
        <p:nvSpPr>
          <p:cNvPr id="88067" name="Rectangle 3"/>
          <p:cNvSpPr>
            <a:spLocks noGrp="1" noChangeArrowheads="1"/>
          </p:cNvSpPr>
          <p:nvPr>
            <p:ph idx="1"/>
          </p:nvPr>
        </p:nvSpPr>
        <p:spPr>
          <a:xfrm>
            <a:off x="457200" y="981075"/>
            <a:ext cx="8686800" cy="5876925"/>
          </a:xfrm>
        </p:spPr>
        <p:txBody>
          <a:bodyPr>
            <a:normAutofit/>
          </a:bodyPr>
          <a:lstStyle/>
          <a:p>
            <a:pPr algn="ctr" eaLnBrk="1" hangingPunct="1">
              <a:buFont typeface="Wingdings" pitchFamily="2" charset="2"/>
              <a:buNone/>
              <a:defRPr/>
            </a:pPr>
            <a:r>
              <a:rPr lang="ru-RU" sz="2800" dirty="0" err="1"/>
              <a:t>Поновлення</a:t>
            </a:r>
            <a:r>
              <a:rPr lang="ru-RU" sz="2800" dirty="0"/>
              <a:t> </a:t>
            </a:r>
            <a:r>
              <a:rPr lang="ru-RU" sz="2800" dirty="0" err="1"/>
              <a:t>чи</a:t>
            </a:r>
            <a:r>
              <a:rPr lang="ru-RU" sz="2800" dirty="0"/>
              <a:t> </a:t>
            </a:r>
            <a:r>
              <a:rPr lang="ru-RU" sz="2800" dirty="0" err="1"/>
              <a:t>заміна</a:t>
            </a:r>
            <a:r>
              <a:rPr lang="ru-RU" sz="2800" dirty="0"/>
              <a:t> </a:t>
            </a:r>
            <a:r>
              <a:rPr lang="ru-RU" sz="2800" dirty="0" err="1"/>
              <a:t>пошкоджених</a:t>
            </a:r>
            <a:r>
              <a:rPr lang="ru-RU" sz="2800" dirty="0"/>
              <a:t>        </a:t>
            </a:r>
            <a:r>
              <a:rPr lang="ru-RU" sz="2800" dirty="0" err="1"/>
              <a:t>або</a:t>
            </a:r>
            <a:r>
              <a:rPr lang="ru-RU" sz="2800" dirty="0"/>
              <a:t> </a:t>
            </a:r>
            <a:r>
              <a:rPr lang="ru-RU" sz="2800" dirty="0" err="1"/>
              <a:t>втрачених</a:t>
            </a:r>
            <a:r>
              <a:rPr lang="ru-RU" sz="2800" dirty="0"/>
              <a:t> </a:t>
            </a:r>
            <a:r>
              <a:rPr lang="ru-RU" sz="2800" dirty="0" err="1"/>
              <a:t>органів</a:t>
            </a:r>
            <a:r>
              <a:rPr lang="ru-RU" sz="2800" dirty="0"/>
              <a:t> і тканин.</a:t>
            </a:r>
          </a:p>
          <a:p>
            <a:pPr algn="ctr" eaLnBrk="1" hangingPunct="1">
              <a:buFont typeface="Wingdings" pitchFamily="2" charset="2"/>
              <a:buNone/>
              <a:defRPr/>
            </a:pPr>
            <a:endParaRPr lang="ru-RU" sz="2800" dirty="0">
              <a:solidFill>
                <a:srgbClr val="FFFF00"/>
              </a:solidFill>
            </a:endParaRPr>
          </a:p>
          <a:p>
            <a:pPr algn="ctr" eaLnBrk="1" hangingPunct="1">
              <a:buFont typeface="Wingdings" pitchFamily="2" charset="2"/>
              <a:buNone/>
              <a:defRPr/>
            </a:pPr>
            <a:r>
              <a:rPr lang="ru-RU" sz="2800" b="1" dirty="0" err="1">
                <a:solidFill>
                  <a:srgbClr val="C00000"/>
                </a:solidFill>
              </a:rPr>
              <a:t>Форми</a:t>
            </a:r>
            <a:r>
              <a:rPr lang="ru-RU" sz="2800" b="1" dirty="0">
                <a:solidFill>
                  <a:srgbClr val="C00000"/>
                </a:solidFill>
              </a:rPr>
              <a:t> </a:t>
            </a:r>
            <a:r>
              <a:rPr lang="ru-RU" sz="2800" b="1" dirty="0" err="1">
                <a:solidFill>
                  <a:srgbClr val="C00000"/>
                </a:solidFill>
              </a:rPr>
              <a:t>регенерації</a:t>
            </a:r>
            <a:r>
              <a:rPr lang="ru-RU" sz="2800" b="1" dirty="0">
                <a:solidFill>
                  <a:srgbClr val="C00000"/>
                </a:solidFill>
              </a:rPr>
              <a:t>:</a:t>
            </a:r>
          </a:p>
          <a:p>
            <a:pPr eaLnBrk="1" hangingPunct="1">
              <a:defRPr/>
            </a:pPr>
            <a:r>
              <a:rPr lang="ru-RU" sz="2800" b="1" dirty="0" err="1">
                <a:solidFill>
                  <a:srgbClr val="C00000"/>
                </a:solidFill>
              </a:rPr>
              <a:t>Фізіологічна</a:t>
            </a:r>
            <a:r>
              <a:rPr lang="ru-RU" sz="2800" b="1" dirty="0">
                <a:solidFill>
                  <a:srgbClr val="C00000"/>
                </a:solidFill>
              </a:rPr>
              <a:t> </a:t>
            </a:r>
            <a:r>
              <a:rPr lang="ru-RU" sz="2800" dirty="0"/>
              <a:t>– </a:t>
            </a:r>
            <a:r>
              <a:rPr lang="ru-RU" sz="2800" dirty="0" err="1"/>
              <a:t>поновлення</a:t>
            </a:r>
            <a:r>
              <a:rPr lang="ru-RU" sz="2800" dirty="0"/>
              <a:t> </a:t>
            </a:r>
            <a:r>
              <a:rPr lang="ru-RU" sz="2800" dirty="0" err="1"/>
              <a:t>функціонуючих</a:t>
            </a:r>
            <a:r>
              <a:rPr lang="ru-RU" sz="2800" dirty="0"/>
              <a:t> структур </a:t>
            </a:r>
            <a:r>
              <a:rPr lang="ru-RU" sz="2800" dirty="0" err="1"/>
              <a:t>організму</a:t>
            </a:r>
            <a:r>
              <a:rPr lang="ru-RU" sz="2800" dirty="0"/>
              <a:t> на </a:t>
            </a:r>
            <a:r>
              <a:rPr lang="ru-RU" sz="2800" dirty="0" err="1"/>
              <a:t>клітинному</a:t>
            </a:r>
            <a:r>
              <a:rPr lang="ru-RU" sz="2800" dirty="0"/>
              <a:t> та </a:t>
            </a:r>
            <a:r>
              <a:rPr lang="ru-RU" sz="2800" dirty="0" err="1"/>
              <a:t>субклітинному</a:t>
            </a:r>
            <a:r>
              <a:rPr lang="ru-RU" sz="2800" dirty="0"/>
              <a:t> </a:t>
            </a:r>
            <a:r>
              <a:rPr lang="ru-RU" sz="2800" dirty="0" err="1"/>
              <a:t>рівнях</a:t>
            </a:r>
            <a:r>
              <a:rPr lang="ru-RU" sz="2800" dirty="0"/>
              <a:t>.</a:t>
            </a:r>
          </a:p>
          <a:p>
            <a:pPr eaLnBrk="1" hangingPunct="1">
              <a:defRPr/>
            </a:pPr>
            <a:r>
              <a:rPr lang="ru-RU" sz="2800" b="1" dirty="0" err="1">
                <a:solidFill>
                  <a:srgbClr val="C00000"/>
                </a:solidFill>
              </a:rPr>
              <a:t>Репаративна</a:t>
            </a:r>
            <a:r>
              <a:rPr lang="ru-RU" sz="2800" dirty="0"/>
              <a:t> – </a:t>
            </a:r>
            <a:r>
              <a:rPr lang="ru-RU" sz="2800" dirty="0" err="1"/>
              <a:t>поновлення</a:t>
            </a:r>
            <a:r>
              <a:rPr lang="ru-RU" sz="2800" dirty="0"/>
              <a:t> </a:t>
            </a:r>
            <a:r>
              <a:rPr lang="ru-RU" sz="2800" dirty="0" err="1"/>
              <a:t>після</a:t>
            </a:r>
            <a:r>
              <a:rPr lang="ru-RU" sz="2800" dirty="0"/>
              <a:t> </a:t>
            </a:r>
            <a:r>
              <a:rPr lang="ru-RU" sz="2800" dirty="0" err="1"/>
              <a:t>пошкодження</a:t>
            </a:r>
            <a:r>
              <a:rPr lang="ru-RU" sz="2800" dirty="0"/>
              <a: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uk-UA"/>
              <a:t>Репаративна регенерація</a:t>
            </a:r>
            <a:endParaRPr lang="ru-RU"/>
          </a:p>
        </p:txBody>
      </p:sp>
      <p:sp>
        <p:nvSpPr>
          <p:cNvPr id="54275" name="Rectangle 3"/>
          <p:cNvSpPr>
            <a:spLocks noGrp="1" noChangeArrowheads="1"/>
          </p:cNvSpPr>
          <p:nvPr>
            <p:ph type="body" sz="half" idx="1"/>
          </p:nvPr>
        </p:nvSpPr>
        <p:spPr>
          <a:xfrm>
            <a:off x="323850" y="1484313"/>
            <a:ext cx="4495800" cy="4611687"/>
          </a:xfrm>
        </p:spPr>
        <p:txBody>
          <a:bodyPr/>
          <a:lstStyle/>
          <a:p>
            <a:pPr eaLnBrk="1" hangingPunct="1">
              <a:defRPr/>
            </a:pPr>
            <a:r>
              <a:rPr lang="uk-UA" sz="2800" dirty="0"/>
              <a:t>Типова</a:t>
            </a:r>
            <a:r>
              <a:rPr lang="ru-RU" sz="2800" dirty="0"/>
              <a:t>: </a:t>
            </a:r>
            <a:r>
              <a:rPr lang="uk-UA" sz="2800" dirty="0"/>
              <a:t>повна (реституція) або неповна</a:t>
            </a:r>
            <a:endParaRPr lang="ru-RU" sz="2800" dirty="0"/>
          </a:p>
          <a:p>
            <a:pPr eaLnBrk="1" hangingPunct="1">
              <a:defRPr/>
            </a:pPr>
            <a:r>
              <a:rPr lang="uk-UA" sz="2800" dirty="0"/>
              <a:t>патологічна</a:t>
            </a:r>
            <a:r>
              <a:rPr lang="en-US" sz="2800" dirty="0"/>
              <a:t> </a:t>
            </a:r>
            <a:r>
              <a:rPr lang="ru-RU" sz="2800" dirty="0"/>
              <a:t>(</a:t>
            </a:r>
            <a:r>
              <a:rPr lang="uk-UA" sz="2800" dirty="0" err="1"/>
              <a:t>атипічна</a:t>
            </a:r>
            <a:r>
              <a:rPr lang="ru-RU" sz="2800" dirty="0"/>
              <a:t>)</a:t>
            </a:r>
          </a:p>
        </p:txBody>
      </p:sp>
      <p:pic>
        <p:nvPicPr>
          <p:cNvPr id="36869" name="Picture 5" descr="35576"/>
          <p:cNvPicPr>
            <a:picLocks noGrp="1" noChangeAspect="1" noChangeArrowheads="1"/>
          </p:cNvPicPr>
          <p:nvPr>
            <p:ph sz="half" idx="2"/>
          </p:nvPr>
        </p:nvPicPr>
        <p:blipFill>
          <a:blip r:embed="rId3" cstate="print"/>
          <a:stretch>
            <a:fillRect/>
          </a:stretch>
        </p:blipFill>
        <p:spPr>
          <a:xfrm>
            <a:off x="4641850" y="1732900"/>
            <a:ext cx="4044950" cy="4265325"/>
          </a:xfrm>
          <a:noFill/>
        </p:spPr>
      </p:pic>
      <p:pic>
        <p:nvPicPr>
          <p:cNvPr id="36868" name="Picture 4" descr="scar_01"/>
          <p:cNvPicPr>
            <a:picLocks noChangeAspect="1" noChangeArrowheads="1"/>
          </p:cNvPicPr>
          <p:nvPr/>
        </p:nvPicPr>
        <p:blipFill>
          <a:blip r:embed="rId4" cstate="print"/>
          <a:srcRect/>
          <a:stretch>
            <a:fillRect/>
          </a:stretch>
        </p:blipFill>
        <p:spPr bwMode="auto">
          <a:xfrm>
            <a:off x="1187450" y="3500438"/>
            <a:ext cx="3168650" cy="2397125"/>
          </a:xfrm>
          <a:prstGeom prst="rect">
            <a:avLst/>
          </a:prstGeom>
          <a:noFill/>
          <a:ln w="9525">
            <a:noFill/>
            <a:miter lim="800000"/>
            <a:headEnd/>
            <a:tailEnd/>
          </a:ln>
        </p:spPr>
      </p:pic>
      <p:sp>
        <p:nvSpPr>
          <p:cNvPr id="36870" name="TextBox 5"/>
          <p:cNvSpPr txBox="1">
            <a:spLocks noChangeArrowheads="1"/>
          </p:cNvSpPr>
          <p:nvPr/>
        </p:nvSpPr>
        <p:spPr bwMode="auto">
          <a:xfrm>
            <a:off x="1835150" y="6165850"/>
            <a:ext cx="2081213" cy="368300"/>
          </a:xfrm>
          <a:prstGeom prst="rect">
            <a:avLst/>
          </a:prstGeom>
          <a:noFill/>
          <a:ln w="9525">
            <a:noFill/>
            <a:miter lim="800000"/>
            <a:headEnd/>
            <a:tailEnd/>
          </a:ln>
        </p:spPr>
        <p:txBody>
          <a:bodyPr wrap="none">
            <a:spAutoFit/>
          </a:bodyPr>
          <a:lstStyle/>
          <a:p>
            <a:r>
              <a:rPr lang="uk-UA"/>
              <a:t>Келоїдний рубець</a:t>
            </a:r>
          </a:p>
        </p:txBody>
      </p:sp>
      <p:sp>
        <p:nvSpPr>
          <p:cNvPr id="36871" name="TextBox 6"/>
          <p:cNvSpPr txBox="1">
            <a:spLocks noChangeArrowheads="1"/>
          </p:cNvSpPr>
          <p:nvPr/>
        </p:nvSpPr>
        <p:spPr bwMode="auto">
          <a:xfrm>
            <a:off x="6011863" y="6165850"/>
            <a:ext cx="2320925" cy="368300"/>
          </a:xfrm>
          <a:prstGeom prst="rect">
            <a:avLst/>
          </a:prstGeom>
          <a:noFill/>
          <a:ln w="9525">
            <a:noFill/>
            <a:miter lim="800000"/>
            <a:headEnd/>
            <a:tailEnd/>
          </a:ln>
        </p:spPr>
        <p:txBody>
          <a:bodyPr wrap="none">
            <a:spAutoFit/>
          </a:bodyPr>
          <a:lstStyle/>
          <a:p>
            <a:r>
              <a:rPr lang="uk-UA"/>
              <a:t>Несправжній суглоб</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381000"/>
            <a:ext cx="8229600" cy="600075"/>
          </a:xfrm>
        </p:spPr>
        <p:txBody>
          <a:bodyPr>
            <a:normAutofit fontScale="90000"/>
          </a:bodyPr>
          <a:lstStyle/>
          <a:p>
            <a:pPr eaLnBrk="1" hangingPunct="1">
              <a:defRPr/>
            </a:pPr>
            <a:r>
              <a:rPr lang="ru-RU" sz="4000" b="1">
                <a:solidFill>
                  <a:srgbClr val="FF0000"/>
                </a:solidFill>
              </a:rPr>
              <a:t>Способи регенерації</a:t>
            </a:r>
            <a:br>
              <a:rPr lang="ru-RU" sz="4000" b="1">
                <a:solidFill>
                  <a:srgbClr val="FF0000"/>
                </a:solidFill>
              </a:rPr>
            </a:br>
            <a:endParaRPr lang="ru-RU" sz="4000" b="1">
              <a:solidFill>
                <a:srgbClr val="FF0000"/>
              </a:solidFill>
            </a:endParaRPr>
          </a:p>
        </p:txBody>
      </p:sp>
      <p:sp>
        <p:nvSpPr>
          <p:cNvPr id="96259" name="Rectangle 3"/>
          <p:cNvSpPr>
            <a:spLocks noGrp="1" noChangeArrowheads="1"/>
          </p:cNvSpPr>
          <p:nvPr>
            <p:ph idx="1"/>
          </p:nvPr>
        </p:nvSpPr>
        <p:spPr>
          <a:xfrm>
            <a:off x="457200" y="765175"/>
            <a:ext cx="8686800" cy="6092825"/>
          </a:xfrm>
        </p:spPr>
        <p:txBody>
          <a:bodyPr>
            <a:normAutofit/>
          </a:bodyPr>
          <a:lstStyle/>
          <a:p>
            <a:pPr marL="609600" indent="-609600" eaLnBrk="1" hangingPunct="1">
              <a:defRPr/>
            </a:pPr>
            <a:r>
              <a:rPr lang="ru-RU" sz="2800" b="1" u="sng">
                <a:solidFill>
                  <a:srgbClr val="C00000"/>
                </a:solidFill>
              </a:rPr>
              <a:t>Морфалаксіс </a:t>
            </a:r>
            <a:r>
              <a:rPr lang="ru-RU" sz="2800"/>
              <a:t>– перебудова тканин без поділу клітин, утворення органу чи цілоє тварини (гідра, планарія, око членистоногого, кінцівка таргана).</a:t>
            </a:r>
          </a:p>
          <a:p>
            <a:pPr marL="609600" indent="-609600" eaLnBrk="1" hangingPunct="1">
              <a:defRPr/>
            </a:pPr>
            <a:r>
              <a:rPr lang="ru-RU" sz="2800" b="1" u="sng">
                <a:solidFill>
                  <a:srgbClr val="C00000"/>
                </a:solidFill>
              </a:rPr>
              <a:t>Епіморфоз </a:t>
            </a:r>
            <a:r>
              <a:rPr lang="ru-RU" sz="2800"/>
              <a:t>– відростання органу від раневої поверхні (трубчаста кістка – від окістя), рубцювання, регенерація хвоста в ящірки, ноги в тритона.</a:t>
            </a:r>
          </a:p>
          <a:p>
            <a:pPr marL="609600" indent="-609600" eaLnBrk="1" hangingPunct="1">
              <a:defRPr/>
            </a:pPr>
            <a:r>
              <a:rPr lang="ru-RU" sz="2800" b="1" u="sng">
                <a:solidFill>
                  <a:srgbClr val="C00000"/>
                </a:solidFill>
              </a:rPr>
              <a:t>Ендоморфоз </a:t>
            </a:r>
            <a:r>
              <a:rPr lang="ru-RU" sz="2800"/>
              <a:t>– поновлення маси органу без збереження його форми (регенераційна та компенсаторна гіпертрофія печінки).</a:t>
            </a:r>
          </a:p>
          <a:p>
            <a:pPr marL="609600" indent="-609600" eaLnBrk="1" hangingPunct="1">
              <a:defRPr/>
            </a:pPr>
            <a:r>
              <a:rPr lang="ru-RU" sz="2800" b="1" u="sng">
                <a:solidFill>
                  <a:srgbClr val="C00000"/>
                </a:solidFill>
              </a:rPr>
              <a:t>Компенсаторна гіпертрофія:</a:t>
            </a:r>
            <a:r>
              <a:rPr lang="ru-RU" sz="2800"/>
              <a:t> збільшення розмірів парного органу</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95288" y="-315913"/>
            <a:ext cx="8229600" cy="1371601"/>
          </a:xfrm>
        </p:spPr>
        <p:txBody>
          <a:bodyPr/>
          <a:lstStyle/>
          <a:p>
            <a:pPr eaLnBrk="1" hangingPunct="1">
              <a:defRPr/>
            </a:pPr>
            <a:r>
              <a:rPr lang="ru-RU" b="1"/>
              <a:t>Види трансплантації</a:t>
            </a:r>
          </a:p>
        </p:txBody>
      </p:sp>
      <p:sp>
        <p:nvSpPr>
          <p:cNvPr id="51203" name="Rectangle 3"/>
          <p:cNvSpPr>
            <a:spLocks noGrp="1" noChangeArrowheads="1"/>
          </p:cNvSpPr>
          <p:nvPr>
            <p:ph type="body" sz="half" idx="1"/>
          </p:nvPr>
        </p:nvSpPr>
        <p:spPr>
          <a:xfrm>
            <a:off x="468312" y="981075"/>
            <a:ext cx="8404225" cy="2592388"/>
          </a:xfrm>
        </p:spPr>
        <p:txBody>
          <a:bodyPr>
            <a:normAutofit lnSpcReduction="10000"/>
          </a:bodyPr>
          <a:lstStyle/>
          <a:p>
            <a:pPr eaLnBrk="1" hangingPunct="1">
              <a:lnSpc>
                <a:spcPct val="90000"/>
              </a:lnSpc>
              <a:defRPr/>
            </a:pPr>
            <a:r>
              <a:rPr lang="ru-RU" sz="2800" dirty="0"/>
              <a:t> </a:t>
            </a:r>
            <a:r>
              <a:rPr lang="ru-RU" sz="2800" b="1" dirty="0" err="1">
                <a:solidFill>
                  <a:srgbClr val="C00000"/>
                </a:solidFill>
                <a:effectLst/>
              </a:rPr>
              <a:t>Автотрансплантація</a:t>
            </a:r>
            <a:r>
              <a:rPr lang="ru-RU" sz="2800" dirty="0">
                <a:effectLst/>
              </a:rPr>
              <a:t>- пересадка </a:t>
            </a:r>
            <a:r>
              <a:rPr lang="ru-RU" sz="2800" dirty="0" err="1">
                <a:effectLst/>
              </a:rPr>
              <a:t>органів</a:t>
            </a:r>
            <a:r>
              <a:rPr lang="ru-RU" sz="2800" dirty="0">
                <a:effectLst/>
              </a:rPr>
              <a:t>   і тканин на </a:t>
            </a:r>
            <a:r>
              <a:rPr lang="ru-RU" sz="2800" dirty="0" err="1">
                <a:effectLst/>
              </a:rPr>
              <a:t>іншу</a:t>
            </a:r>
            <a:r>
              <a:rPr lang="ru-RU" sz="2800" dirty="0">
                <a:effectLst/>
              </a:rPr>
              <a:t> </a:t>
            </a:r>
            <a:r>
              <a:rPr lang="ru-RU" sz="2800" dirty="0" err="1">
                <a:effectLst/>
              </a:rPr>
              <a:t>частину</a:t>
            </a:r>
            <a:r>
              <a:rPr lang="ru-RU" sz="2800" dirty="0">
                <a:effectLst/>
              </a:rPr>
              <a:t> </a:t>
            </a:r>
            <a:r>
              <a:rPr lang="ru-RU" sz="2800" dirty="0" err="1">
                <a:effectLst/>
              </a:rPr>
              <a:t>тіла</a:t>
            </a:r>
            <a:r>
              <a:rPr lang="ru-RU" sz="2800" dirty="0">
                <a:effectLst/>
              </a:rPr>
              <a:t> того ж </a:t>
            </a:r>
            <a:r>
              <a:rPr lang="ru-RU" sz="2800" dirty="0" err="1">
                <a:effectLst/>
              </a:rPr>
              <a:t>організму</a:t>
            </a:r>
            <a:r>
              <a:rPr lang="ru-RU" sz="2800" dirty="0">
                <a:effectLst/>
              </a:rPr>
              <a:t> (</a:t>
            </a:r>
            <a:r>
              <a:rPr lang="ru-RU" sz="2800" dirty="0" err="1">
                <a:effectLst/>
              </a:rPr>
              <a:t>шкіра</a:t>
            </a:r>
            <a:r>
              <a:rPr lang="ru-RU" sz="2800" dirty="0">
                <a:effectLst/>
              </a:rPr>
              <a:t>, хрящ, м</a:t>
            </a:r>
            <a:r>
              <a:rPr lang="en-US" sz="2800" dirty="0">
                <a:effectLst/>
              </a:rPr>
              <a:t>’</a:t>
            </a:r>
            <a:r>
              <a:rPr lang="ru-RU" sz="2800" dirty="0">
                <a:effectLst/>
              </a:rPr>
              <a:t>язи)</a:t>
            </a:r>
          </a:p>
          <a:p>
            <a:pPr eaLnBrk="1" hangingPunct="1">
              <a:lnSpc>
                <a:spcPct val="90000"/>
              </a:lnSpc>
              <a:buFont typeface="Wingdings" pitchFamily="2" charset="2"/>
              <a:buNone/>
              <a:defRPr/>
            </a:pPr>
            <a:r>
              <a:rPr lang="ru-RU" sz="2800" dirty="0">
                <a:effectLst/>
              </a:rPr>
              <a:t>   Пластична </a:t>
            </a:r>
            <a:r>
              <a:rPr lang="ru-RU" sz="2800" dirty="0" err="1">
                <a:effectLst/>
              </a:rPr>
              <a:t>операція</a:t>
            </a:r>
            <a:r>
              <a:rPr lang="ru-RU" sz="2800" dirty="0">
                <a:effectLst/>
              </a:rPr>
              <a:t> – </a:t>
            </a:r>
            <a:r>
              <a:rPr lang="ru-RU" sz="2800" b="1" dirty="0">
                <a:effectLst/>
              </a:rPr>
              <a:t>автопластика</a:t>
            </a:r>
            <a:r>
              <a:rPr lang="ru-RU" sz="2800" dirty="0">
                <a:effectLst/>
              </a:rPr>
              <a:t> </a:t>
            </a:r>
          </a:p>
          <a:p>
            <a:pPr eaLnBrk="1" hangingPunct="1">
              <a:lnSpc>
                <a:spcPct val="90000"/>
              </a:lnSpc>
              <a:defRPr/>
            </a:pPr>
            <a:r>
              <a:rPr lang="ru-RU" sz="2800" b="1" dirty="0" err="1">
                <a:solidFill>
                  <a:srgbClr val="C00000"/>
                </a:solidFill>
                <a:effectLst/>
              </a:rPr>
              <a:t>Ізотрансплантація</a:t>
            </a:r>
            <a:r>
              <a:rPr lang="ru-RU" sz="2800" b="1" dirty="0">
                <a:solidFill>
                  <a:srgbClr val="C00000"/>
                </a:solidFill>
                <a:effectLst/>
              </a:rPr>
              <a:t> </a:t>
            </a:r>
            <a:r>
              <a:rPr lang="ru-RU" sz="2800" dirty="0">
                <a:effectLst/>
              </a:rPr>
              <a:t>– пересадка   </a:t>
            </a:r>
            <a:r>
              <a:rPr lang="ru-RU" sz="2800" dirty="0" err="1">
                <a:effectLst/>
              </a:rPr>
              <a:t>між</a:t>
            </a:r>
            <a:r>
              <a:rPr lang="ru-RU" sz="2800" dirty="0">
                <a:effectLst/>
              </a:rPr>
              <a:t> </a:t>
            </a:r>
            <a:r>
              <a:rPr lang="ru-RU" sz="2800" dirty="0" err="1">
                <a:effectLst/>
              </a:rPr>
              <a:t>монозиготними</a:t>
            </a:r>
            <a:r>
              <a:rPr lang="ru-RU" sz="2800" dirty="0">
                <a:effectLst/>
              </a:rPr>
              <a:t> </a:t>
            </a:r>
            <a:r>
              <a:rPr lang="ru-RU" sz="2800" dirty="0" err="1">
                <a:effectLst/>
              </a:rPr>
              <a:t>близнюками</a:t>
            </a:r>
            <a:endParaRPr lang="ru-RU" sz="2800" dirty="0">
              <a:effectLst/>
            </a:endParaRPr>
          </a:p>
        </p:txBody>
      </p:sp>
      <p:pic>
        <p:nvPicPr>
          <p:cNvPr id="43015" name="Picture 14" descr="Skin graft"/>
          <p:cNvPicPr>
            <a:picLocks noGrp="1" noChangeAspect="1" noChangeArrowheads="1"/>
          </p:cNvPicPr>
          <p:nvPr>
            <p:ph sz="half" idx="2"/>
          </p:nvPr>
        </p:nvPicPr>
        <p:blipFill>
          <a:blip r:embed="rId3" cstate="print"/>
          <a:srcRect/>
          <a:stretch>
            <a:fillRect/>
          </a:stretch>
        </p:blipFill>
        <p:spPr>
          <a:xfrm>
            <a:off x="2484438" y="3873500"/>
            <a:ext cx="4030662" cy="2984500"/>
          </a:xfrm>
          <a:noFill/>
        </p:spPr>
      </p:pic>
      <p:pic>
        <p:nvPicPr>
          <p:cNvPr id="43012" name="Picture 9" descr="Mesher_Zilliox2"/>
          <p:cNvPicPr>
            <a:picLocks noChangeAspect="1" noChangeArrowheads="1"/>
          </p:cNvPicPr>
          <p:nvPr/>
        </p:nvPicPr>
        <p:blipFill>
          <a:blip r:embed="rId4" cstate="print"/>
          <a:srcRect/>
          <a:stretch>
            <a:fillRect/>
          </a:stretch>
        </p:blipFill>
        <p:spPr bwMode="auto">
          <a:xfrm>
            <a:off x="6762750" y="3500438"/>
            <a:ext cx="2381250" cy="1574800"/>
          </a:xfrm>
          <a:prstGeom prst="rect">
            <a:avLst/>
          </a:prstGeom>
          <a:noFill/>
          <a:ln w="9525">
            <a:noFill/>
            <a:miter lim="800000"/>
            <a:headEnd/>
            <a:tailEnd/>
          </a:ln>
        </p:spPr>
      </p:pic>
      <p:pic>
        <p:nvPicPr>
          <p:cNvPr id="43013" name="Picture 11" descr="Grafting_SisterJulia"/>
          <p:cNvPicPr>
            <a:picLocks noChangeAspect="1" noChangeArrowheads="1"/>
          </p:cNvPicPr>
          <p:nvPr/>
        </p:nvPicPr>
        <p:blipFill>
          <a:blip r:embed="rId5" cstate="print"/>
          <a:srcRect/>
          <a:stretch>
            <a:fillRect/>
          </a:stretch>
        </p:blipFill>
        <p:spPr bwMode="auto">
          <a:xfrm>
            <a:off x="6762750" y="5067300"/>
            <a:ext cx="2381250" cy="1790700"/>
          </a:xfrm>
          <a:prstGeom prst="rect">
            <a:avLst/>
          </a:prstGeom>
          <a:noFill/>
          <a:ln w="9525">
            <a:noFill/>
            <a:miter lim="800000"/>
            <a:headEnd/>
            <a:tailEnd/>
          </a:ln>
        </p:spPr>
      </p:pic>
      <p:pic>
        <p:nvPicPr>
          <p:cNvPr id="43014" name="Picture 13" descr="v0_master"/>
          <p:cNvPicPr>
            <a:picLocks noChangeAspect="1" noChangeArrowheads="1"/>
          </p:cNvPicPr>
          <p:nvPr/>
        </p:nvPicPr>
        <p:blipFill>
          <a:blip r:embed="rId6" cstate="print"/>
          <a:srcRect/>
          <a:stretch>
            <a:fillRect/>
          </a:stretch>
        </p:blipFill>
        <p:spPr bwMode="auto">
          <a:xfrm>
            <a:off x="0" y="3652838"/>
            <a:ext cx="2195513" cy="3205162"/>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sz="half" idx="1"/>
          </p:nvPr>
        </p:nvSpPr>
        <p:spPr>
          <a:xfrm>
            <a:off x="539750" y="0"/>
            <a:ext cx="8218488" cy="4114800"/>
          </a:xfrm>
        </p:spPr>
        <p:txBody>
          <a:bodyPr/>
          <a:lstStyle/>
          <a:p>
            <a:pPr eaLnBrk="1" hangingPunct="1">
              <a:defRPr/>
            </a:pPr>
            <a:r>
              <a:rPr lang="ru-RU" sz="2800" b="1">
                <a:solidFill>
                  <a:srgbClr val="C00000"/>
                </a:solidFill>
              </a:rPr>
              <a:t>Алотрансплантація</a:t>
            </a:r>
            <a:r>
              <a:rPr lang="ru-RU" sz="2800" b="1"/>
              <a:t> – </a:t>
            </a:r>
            <a:r>
              <a:rPr lang="ru-RU" sz="2800"/>
              <a:t>пересадка від одного організму іншому того ж виду.</a:t>
            </a:r>
          </a:p>
          <a:p>
            <a:pPr eaLnBrk="1" hangingPunct="1">
              <a:buFont typeface="Wingdings" pitchFamily="2" charset="2"/>
              <a:buNone/>
              <a:defRPr/>
            </a:pPr>
            <a:r>
              <a:rPr lang="ru-RU" sz="2800"/>
              <a:t>Пластична операція- </a:t>
            </a:r>
            <a:r>
              <a:rPr lang="ru-RU" sz="2800" b="1" u="sng">
                <a:solidFill>
                  <a:srgbClr val="C00000"/>
                </a:solidFill>
              </a:rPr>
              <a:t>алопластика</a:t>
            </a:r>
            <a:r>
              <a:rPr lang="ru-RU" sz="2800">
                <a:solidFill>
                  <a:srgbClr val="C00000"/>
                </a:solidFill>
              </a:rPr>
              <a:t> </a:t>
            </a:r>
          </a:p>
        </p:txBody>
      </p:sp>
      <p:pic>
        <p:nvPicPr>
          <p:cNvPr id="44035" name="Picture 4" descr="kidneytransplant"/>
          <p:cNvPicPr>
            <a:picLocks noGrp="1" noChangeAspect="1" noChangeArrowheads="1"/>
          </p:cNvPicPr>
          <p:nvPr>
            <p:ph sz="quarter" idx="2"/>
          </p:nvPr>
        </p:nvPicPr>
        <p:blipFill>
          <a:blip r:embed="rId3" cstate="print"/>
          <a:srcRect/>
          <a:stretch>
            <a:fillRect/>
          </a:stretch>
        </p:blipFill>
        <p:spPr>
          <a:xfrm>
            <a:off x="1901371" y="1780324"/>
            <a:ext cx="5326743" cy="4261929"/>
          </a:xfrm>
          <a:noFill/>
        </p:spPr>
      </p:pic>
      <p:sp>
        <p:nvSpPr>
          <p:cNvPr id="5" name="Содержимое 4"/>
          <p:cNvSpPr>
            <a:spLocks noGrp="1"/>
          </p:cNvSpPr>
          <p:nvPr>
            <p:ph sz="quarter" idx="3"/>
          </p:nvPr>
        </p:nvSpPr>
        <p:spPr/>
        <p:txBody>
          <a:bodyPr/>
          <a:lstStyle/>
          <a:p>
            <a:endParaRPr lang="uk-UA"/>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395288" y="260350"/>
            <a:ext cx="8229600" cy="1081088"/>
          </a:xfrm>
        </p:spPr>
        <p:txBody>
          <a:bodyPr/>
          <a:lstStyle/>
          <a:p>
            <a:pPr eaLnBrk="1" hangingPunct="1">
              <a:defRPr/>
            </a:pPr>
            <a:r>
              <a:rPr lang="ru-RU" b="1">
                <a:solidFill>
                  <a:srgbClr val="C00000"/>
                </a:solidFill>
              </a:rPr>
              <a:t>Ксенотрансплантація </a:t>
            </a:r>
            <a:r>
              <a:rPr lang="ru-RU"/>
              <a:t>– пересадка   між організмами різних видів</a:t>
            </a:r>
          </a:p>
        </p:txBody>
      </p:sp>
      <p:pic>
        <p:nvPicPr>
          <p:cNvPr id="46083" name="Picture 5" descr="dro0315l"/>
          <p:cNvPicPr>
            <a:picLocks noChangeAspect="1" noChangeArrowheads="1"/>
          </p:cNvPicPr>
          <p:nvPr/>
        </p:nvPicPr>
        <p:blipFill>
          <a:blip r:embed="rId3" cstate="print"/>
          <a:srcRect/>
          <a:stretch>
            <a:fillRect/>
          </a:stretch>
        </p:blipFill>
        <p:spPr bwMode="auto">
          <a:xfrm>
            <a:off x="872899" y="1392652"/>
            <a:ext cx="7458301" cy="5131520"/>
          </a:xfrm>
          <a:prstGeom prst="rect">
            <a:avLst/>
          </a:prstGeom>
          <a:noFill/>
          <a:ln w="9525">
            <a:noFill/>
            <a:miter lim="800000"/>
            <a:headEnd/>
            <a:tailEnd/>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uk-UA" sz="2800" b="1" dirty="0"/>
              <a:t>В стоматології використовують кісткові трансплантати</a:t>
            </a:r>
          </a:p>
        </p:txBody>
      </p:sp>
      <p:pic>
        <p:nvPicPr>
          <p:cNvPr id="47107" name="Picture 2" descr="https://sherwaydentalcentre.com/wp-content/uploads/2021/02/bone_grafting-1024x624.jpg"/>
          <p:cNvPicPr>
            <a:picLocks noChangeAspect="1" noChangeArrowheads="1"/>
          </p:cNvPicPr>
          <p:nvPr/>
        </p:nvPicPr>
        <p:blipFill>
          <a:blip r:embed="rId3" cstate="print"/>
          <a:srcRect/>
          <a:stretch>
            <a:fillRect/>
          </a:stretch>
        </p:blipFill>
        <p:spPr bwMode="auto">
          <a:xfrm>
            <a:off x="755650" y="1700213"/>
            <a:ext cx="7632700" cy="4651375"/>
          </a:xfrm>
          <a:prstGeom prst="rect">
            <a:avLst/>
          </a:prstGeom>
          <a:noFill/>
          <a:ln w="9525">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endParaRPr lang="uk-UA"/>
          </a:p>
        </p:txBody>
      </p:sp>
      <p:pic>
        <p:nvPicPr>
          <p:cNvPr id="48131" name="Picture 2" descr="Biomaterials In Implant Dentistry"/>
          <p:cNvPicPr>
            <a:picLocks noChangeAspect="1" noChangeArrowheads="1"/>
          </p:cNvPicPr>
          <p:nvPr/>
        </p:nvPicPr>
        <p:blipFill>
          <a:blip r:embed="rId3" cstate="print"/>
          <a:srcRect/>
          <a:stretch>
            <a:fillRect/>
          </a:stretch>
        </p:blipFill>
        <p:spPr bwMode="auto">
          <a:xfrm>
            <a:off x="468313" y="333375"/>
            <a:ext cx="8388350" cy="5853113"/>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normAutofit/>
          </a:bodyPr>
          <a:lstStyle/>
          <a:p>
            <a:pPr algn="l" eaLnBrk="1" hangingPunct="1">
              <a:defRPr/>
            </a:pPr>
            <a:r>
              <a:rPr lang="ru-RU" sz="3600" b="1"/>
              <a:t>Головна проблема – подолання біологічної несумісності</a:t>
            </a:r>
          </a:p>
        </p:txBody>
      </p:sp>
      <p:sp>
        <p:nvSpPr>
          <p:cNvPr id="106499" name="Rectangle 3"/>
          <p:cNvSpPr>
            <a:spLocks noGrp="1" noChangeArrowheads="1"/>
          </p:cNvSpPr>
          <p:nvPr>
            <p:ph idx="1"/>
          </p:nvPr>
        </p:nvSpPr>
        <p:spPr>
          <a:xfrm>
            <a:off x="611188" y="1700213"/>
            <a:ext cx="8229600" cy="4835525"/>
          </a:xfrm>
        </p:spPr>
        <p:txBody>
          <a:bodyPr>
            <a:normAutofit/>
          </a:bodyPr>
          <a:lstStyle/>
          <a:p>
            <a:pPr eaLnBrk="1" hangingPunct="1">
              <a:buFont typeface="Wingdings" pitchFamily="2" charset="2"/>
              <a:buNone/>
              <a:defRPr/>
            </a:pPr>
            <a:r>
              <a:rPr lang="ru-RU" sz="2800" b="1" dirty="0" err="1"/>
              <a:t>Імунологічний</a:t>
            </a:r>
            <a:r>
              <a:rPr lang="ru-RU" sz="2800" b="1" dirty="0"/>
              <a:t> аспект – </a:t>
            </a:r>
            <a:r>
              <a:rPr lang="ru-RU" sz="2800" b="1" dirty="0" err="1"/>
              <a:t>відторгнення</a:t>
            </a:r>
            <a:r>
              <a:rPr lang="ru-RU" sz="2800" b="1" dirty="0"/>
              <a:t> трансплантату</a:t>
            </a:r>
          </a:p>
          <a:p>
            <a:pPr eaLnBrk="1" hangingPunct="1">
              <a:buFont typeface="Wingdings" pitchFamily="2" charset="2"/>
              <a:buNone/>
              <a:defRPr/>
            </a:pPr>
            <a:r>
              <a:rPr lang="ru-RU" sz="2800" b="1" dirty="0" err="1"/>
              <a:t>Етапи</a:t>
            </a:r>
            <a:r>
              <a:rPr lang="ru-RU" sz="2800" b="1" dirty="0"/>
              <a:t> </a:t>
            </a:r>
            <a:r>
              <a:rPr lang="ru-RU" sz="2800" b="1" dirty="0" err="1"/>
              <a:t>відторгнення</a:t>
            </a:r>
            <a:r>
              <a:rPr lang="ru-RU" sz="2800" b="1" dirty="0"/>
              <a:t>:</a:t>
            </a:r>
          </a:p>
          <a:p>
            <a:pPr eaLnBrk="1" hangingPunct="1">
              <a:defRPr/>
            </a:pPr>
            <a:r>
              <a:rPr lang="ru-RU" sz="2800" b="1" dirty="0" err="1"/>
              <a:t>Вдаване</a:t>
            </a:r>
            <a:r>
              <a:rPr lang="ru-RU" sz="2800" b="1" dirty="0"/>
              <a:t> </a:t>
            </a:r>
            <a:r>
              <a:rPr lang="ru-RU" sz="2800" b="1" dirty="0" err="1"/>
              <a:t>благополуччя</a:t>
            </a:r>
            <a:r>
              <a:rPr lang="ru-RU" sz="2800" b="1" dirty="0"/>
              <a:t> </a:t>
            </a:r>
            <a:r>
              <a:rPr lang="ru-RU" sz="2800" dirty="0"/>
              <a:t>(</a:t>
            </a:r>
            <a:r>
              <a:rPr lang="ru-RU" sz="2800" dirty="0" err="1"/>
              <a:t>перші</a:t>
            </a:r>
            <a:r>
              <a:rPr lang="ru-RU" sz="2800" dirty="0"/>
              <a:t> 5 </a:t>
            </a:r>
            <a:r>
              <a:rPr lang="ru-RU" sz="2800" dirty="0" err="1"/>
              <a:t>днів</a:t>
            </a:r>
            <a:r>
              <a:rPr lang="ru-RU" sz="2800" dirty="0"/>
              <a:t>) – </a:t>
            </a:r>
            <a:r>
              <a:rPr lang="ru-RU" sz="2800" dirty="0" err="1"/>
              <a:t>проростання</a:t>
            </a:r>
            <a:r>
              <a:rPr lang="ru-RU" sz="2800" dirty="0"/>
              <a:t> </a:t>
            </a:r>
            <a:r>
              <a:rPr lang="ru-RU" sz="2800" dirty="0" err="1"/>
              <a:t>судин</a:t>
            </a:r>
            <a:r>
              <a:rPr lang="ru-RU" sz="2800" dirty="0"/>
              <a:t> і </a:t>
            </a:r>
            <a:r>
              <a:rPr lang="ru-RU" sz="2800" dirty="0" err="1"/>
              <a:t>нервів</a:t>
            </a:r>
            <a:r>
              <a:rPr lang="ru-RU" sz="2800" dirty="0"/>
              <a:t> у трансплантат</a:t>
            </a:r>
          </a:p>
          <a:p>
            <a:pPr eaLnBrk="1" hangingPunct="1">
              <a:defRPr/>
            </a:pPr>
            <a:r>
              <a:rPr lang="ru-RU" sz="2800" dirty="0">
                <a:latin typeface="Arial" charset="0"/>
              </a:rPr>
              <a:t>Початок </a:t>
            </a:r>
            <a:r>
              <a:rPr lang="ru-RU" sz="2800" dirty="0" err="1">
                <a:latin typeface="Arial" charset="0"/>
              </a:rPr>
              <a:t>відторгнення</a:t>
            </a:r>
            <a:r>
              <a:rPr lang="ru-RU" sz="2800" dirty="0"/>
              <a:t> (6-8 доба) – набряк, </a:t>
            </a:r>
            <a:r>
              <a:rPr lang="ru-RU" sz="2800" dirty="0" err="1"/>
              <a:t>запалення</a:t>
            </a:r>
            <a:r>
              <a:rPr lang="ru-RU" sz="2800" dirty="0"/>
              <a:t>, </a:t>
            </a:r>
            <a:r>
              <a:rPr lang="ru-RU" sz="2800" dirty="0" err="1"/>
              <a:t>інфільтрація</a:t>
            </a:r>
            <a:r>
              <a:rPr lang="ru-RU" sz="2800" dirty="0"/>
              <a:t> тканин через </a:t>
            </a:r>
            <a:r>
              <a:rPr lang="ru-RU" sz="2800" dirty="0" err="1"/>
              <a:t>скупчення</a:t>
            </a:r>
            <a:r>
              <a:rPr lang="ru-RU" sz="2800" dirty="0"/>
              <a:t> </a:t>
            </a:r>
            <a:r>
              <a:rPr lang="ru-RU" sz="2800" dirty="0" err="1"/>
              <a:t>лейкоцитів</a:t>
            </a:r>
            <a:endParaRPr lang="ru-RU" sz="2800" dirty="0"/>
          </a:p>
          <a:p>
            <a:pPr eaLnBrk="1" hangingPunct="1">
              <a:defRPr/>
            </a:pPr>
            <a:r>
              <a:rPr lang="ru-RU" sz="2800" b="1" dirty="0" err="1"/>
              <a:t>Повне</a:t>
            </a:r>
            <a:r>
              <a:rPr lang="ru-RU" sz="2800" b="1" dirty="0"/>
              <a:t> </a:t>
            </a:r>
            <a:r>
              <a:rPr lang="ru-RU" sz="2800" b="1" dirty="0" err="1"/>
              <a:t>відторгнення</a:t>
            </a:r>
            <a:endParaRPr lang="ru-RU" sz="2800" b="1"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68313" y="0"/>
            <a:ext cx="8228012" cy="1371600"/>
          </a:xfrm>
        </p:spPr>
        <p:txBody>
          <a:bodyPr lIns="90000" tIns="46800" rIns="90000" bIns="46800"/>
          <a:lstStyle/>
          <a:p>
            <a:pPr defTabSz="449263"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uk-UA" sz="2400" b="1"/>
              <a:t>Несумісність визначається антигенами </a:t>
            </a:r>
            <a:br>
              <a:rPr lang="en-US" sz="2400" b="1"/>
            </a:br>
            <a:r>
              <a:rPr lang="en-US" sz="2400" b="1"/>
              <a:t>HLA, AB0,  Rh</a:t>
            </a:r>
            <a:r>
              <a:rPr lang="uk-UA" sz="2400" b="1"/>
              <a:t>-фактор</a:t>
            </a:r>
          </a:p>
        </p:txBody>
      </p:sp>
      <p:sp>
        <p:nvSpPr>
          <p:cNvPr id="75779" name="Rectangle 3"/>
          <p:cNvSpPr>
            <a:spLocks noGrp="1" noChangeArrowheads="1"/>
          </p:cNvSpPr>
          <p:nvPr>
            <p:ph idx="1"/>
          </p:nvPr>
        </p:nvSpPr>
        <p:spPr>
          <a:xfrm>
            <a:off x="107950" y="1179443"/>
            <a:ext cx="6696075" cy="5356295"/>
          </a:xfrm>
        </p:spPr>
        <p:txBody>
          <a:bodyPr lIns="90000" tIns="46800" rIns="90000" bIns="46800">
            <a:normAutofit/>
          </a:bodyPr>
          <a:lstStyle/>
          <a:p>
            <a:pPr marL="341313" indent="-341313" defTabSz="449263" eaLnBrk="1" hangingPunct="1">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uk-UA" sz="2800" dirty="0"/>
              <a:t>Антигени </a:t>
            </a:r>
            <a:r>
              <a:rPr lang="en-US" sz="2800" dirty="0"/>
              <a:t>HLA (human leukocyte antigens</a:t>
            </a:r>
            <a:r>
              <a:rPr lang="uk-UA" sz="2800" dirty="0"/>
              <a:t>) системи головного комплексу </a:t>
            </a:r>
            <a:r>
              <a:rPr lang="uk-UA" sz="2800" dirty="0" err="1"/>
              <a:t>гістосумісності</a:t>
            </a:r>
            <a:r>
              <a:rPr lang="uk-UA" sz="2800" dirty="0"/>
              <a:t> </a:t>
            </a:r>
            <a:r>
              <a:rPr lang="en-US" sz="2800" dirty="0"/>
              <a:t>(MHC, major </a:t>
            </a:r>
            <a:r>
              <a:rPr lang="en-US" sz="2800" dirty="0" err="1"/>
              <a:t>histocompatability</a:t>
            </a:r>
            <a:r>
              <a:rPr lang="en-US" sz="2800" dirty="0"/>
              <a:t> system)</a:t>
            </a:r>
          </a:p>
          <a:p>
            <a:pPr marL="341313" indent="-341313" defTabSz="449263" eaLnBrk="1" hangingPunct="1">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uk-UA" sz="2800" dirty="0"/>
              <a:t>Клас </a:t>
            </a:r>
            <a:r>
              <a:rPr lang="en-US" sz="2800" dirty="0"/>
              <a:t>I - </a:t>
            </a:r>
            <a:r>
              <a:rPr lang="uk-UA" sz="2800" dirty="0"/>
              <a:t>на поверхні всіх типів клітин - сигналізує, що клітини належать цьому організму (</a:t>
            </a:r>
            <a:r>
              <a:rPr lang="en-US" sz="2800" dirty="0"/>
              <a:t>A, B, C)</a:t>
            </a:r>
          </a:p>
          <a:p>
            <a:pPr marL="341313" indent="-341313" defTabSz="449263" eaLnBrk="1" hangingPunct="1">
              <a:tabLst>
                <a:tab pos="912813" algn="l"/>
                <a:tab pos="1827213" algn="l"/>
                <a:tab pos="2741613" algn="l"/>
                <a:tab pos="3656013" algn="l"/>
                <a:tab pos="4570413" algn="l"/>
                <a:tab pos="5484813" algn="l"/>
                <a:tab pos="6399213" algn="l"/>
                <a:tab pos="7313613" algn="l"/>
                <a:tab pos="8228013" algn="l"/>
                <a:tab pos="9142413" algn="l"/>
                <a:tab pos="10056813" algn="l"/>
              </a:tabLst>
              <a:defRPr/>
            </a:pPr>
            <a:endParaRPr lang="en-US" sz="2800" dirty="0"/>
          </a:p>
          <a:p>
            <a:pPr marL="341313" indent="-341313" defTabSz="449263" eaLnBrk="1" hangingPunct="1">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2800" dirty="0"/>
              <a:t>II </a:t>
            </a:r>
            <a:r>
              <a:rPr lang="uk-UA" sz="2800" dirty="0"/>
              <a:t>клас - клітини імунної системи (В-лімфоцити, макрофаги, дендритні клітини).</a:t>
            </a:r>
          </a:p>
        </p:txBody>
      </p:sp>
      <p:pic>
        <p:nvPicPr>
          <p:cNvPr id="50180" name="Picture 4" descr="230px-HLA">
            <a:hlinkClick r:id="rId3"/>
          </p:cNvPr>
          <p:cNvPicPr>
            <a:picLocks noChangeAspect="1" noChangeArrowheads="1"/>
          </p:cNvPicPr>
          <p:nvPr/>
        </p:nvPicPr>
        <p:blipFill>
          <a:blip r:embed="rId4" cstate="print"/>
          <a:stretch>
            <a:fillRect/>
          </a:stretch>
        </p:blipFill>
        <p:spPr bwMode="auto">
          <a:xfrm>
            <a:off x="6953250" y="672409"/>
            <a:ext cx="2190750" cy="4143375"/>
          </a:xfrm>
          <a:prstGeom prst="rect">
            <a:avLst/>
          </a:prstGeom>
          <a:noFill/>
          <a:ln>
            <a:noFill/>
          </a:ln>
        </p:spPr>
      </p:pic>
      <p:pic>
        <p:nvPicPr>
          <p:cNvPr id="50181" name="Picture 5" descr="Immuno3"/>
          <p:cNvPicPr>
            <a:picLocks noChangeAspect="1" noChangeArrowheads="1"/>
          </p:cNvPicPr>
          <p:nvPr/>
        </p:nvPicPr>
        <p:blipFill>
          <a:blip r:embed="rId5" cstate="print"/>
          <a:srcRect l="39445" t="26944"/>
          <a:stretch>
            <a:fillRect/>
          </a:stretch>
        </p:blipFill>
        <p:spPr bwMode="auto">
          <a:xfrm>
            <a:off x="6911975" y="4794250"/>
            <a:ext cx="2232025" cy="206375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57200" y="377825"/>
            <a:ext cx="8229600" cy="1558925"/>
          </a:xfrm>
        </p:spPr>
        <p:txBody>
          <a:bodyPr lIns="90000" tIns="46800" rIns="90000" bIns="46800"/>
          <a:lstStyle/>
          <a:p>
            <a:pPr eaLnBrk="1" hangingPunct="1">
              <a:defRPr/>
            </a:pPr>
            <a:endParaRPr lang="uk-UA"/>
          </a:p>
        </p:txBody>
      </p:sp>
      <p:sp>
        <p:nvSpPr>
          <p:cNvPr id="77827" name="Rectangle 3"/>
          <p:cNvSpPr>
            <a:spLocks noGrp="1" noChangeArrowheads="1"/>
          </p:cNvSpPr>
          <p:nvPr>
            <p:ph idx="1"/>
          </p:nvPr>
        </p:nvSpPr>
        <p:spPr>
          <a:xfrm>
            <a:off x="457200" y="1981200"/>
            <a:ext cx="8229600" cy="4295775"/>
          </a:xfrm>
        </p:spPr>
        <p:txBody>
          <a:bodyPr lIns="90000" tIns="46800" rIns="90000" bIns="46800"/>
          <a:lstStyle/>
          <a:p>
            <a:pPr eaLnBrk="1" hangingPunct="1">
              <a:defRPr/>
            </a:pPr>
            <a:endParaRPr lang="uk-UA"/>
          </a:p>
        </p:txBody>
      </p:sp>
      <p:pic>
        <p:nvPicPr>
          <p:cNvPr id="51204" name="Picture 5"/>
          <p:cNvPicPr>
            <a:picLocks noChangeAspect="1" noChangeArrowheads="1"/>
          </p:cNvPicPr>
          <p:nvPr/>
        </p:nvPicPr>
        <p:blipFill>
          <a:blip r:embed="rId3" cstate="print"/>
          <a:srcRect t="-401" r="68120" b="27592"/>
          <a:stretch>
            <a:fillRect/>
          </a:stretch>
        </p:blipFill>
        <p:spPr bwMode="auto">
          <a:xfrm>
            <a:off x="2339975" y="404813"/>
            <a:ext cx="4608513" cy="5921375"/>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68313" y="0"/>
            <a:ext cx="8229600" cy="1371600"/>
          </a:xfrm>
        </p:spPr>
        <p:txBody>
          <a:bodyPr/>
          <a:lstStyle/>
          <a:p>
            <a:pPr eaLnBrk="1" hangingPunct="1">
              <a:defRPr/>
            </a:pPr>
            <a:r>
              <a:rPr lang="ru-RU" sz="4000" b="1" u="sng"/>
              <a:t>Головні способи подолання    тканинної несумісності</a:t>
            </a:r>
          </a:p>
        </p:txBody>
      </p:sp>
      <p:sp>
        <p:nvSpPr>
          <p:cNvPr id="108547" name="Rectangle 3"/>
          <p:cNvSpPr>
            <a:spLocks noGrp="1" noChangeArrowheads="1"/>
          </p:cNvSpPr>
          <p:nvPr>
            <p:ph idx="1"/>
          </p:nvPr>
        </p:nvSpPr>
        <p:spPr>
          <a:xfrm>
            <a:off x="611188" y="1412875"/>
            <a:ext cx="8229600" cy="4752975"/>
          </a:xfrm>
        </p:spPr>
        <p:txBody>
          <a:bodyPr/>
          <a:lstStyle/>
          <a:p>
            <a:pPr eaLnBrk="1" hangingPunct="1">
              <a:lnSpc>
                <a:spcPct val="80000"/>
              </a:lnSpc>
              <a:buFont typeface="Wingdings" pitchFamily="2" charset="2"/>
              <a:buNone/>
              <a:defRPr/>
            </a:pPr>
            <a:endParaRPr lang="ru-RU" sz="2000" b="1" u="sng"/>
          </a:p>
          <a:p>
            <a:pPr eaLnBrk="1" hangingPunct="1">
              <a:lnSpc>
                <a:spcPct val="80000"/>
              </a:lnSpc>
              <a:buFont typeface="Wingdings" pitchFamily="2" charset="2"/>
              <a:buNone/>
              <a:defRPr/>
            </a:pPr>
            <a:r>
              <a:rPr lang="ru-RU" sz="2800" b="1" u="sng"/>
              <a:t>Специфічні</a:t>
            </a:r>
            <a:r>
              <a:rPr lang="ru-RU" sz="2800" b="1"/>
              <a:t>:</a:t>
            </a:r>
          </a:p>
          <a:p>
            <a:pPr eaLnBrk="1" hangingPunct="1">
              <a:lnSpc>
                <a:spcPct val="80000"/>
              </a:lnSpc>
              <a:buFont typeface="Wingdings" pitchFamily="2" charset="2"/>
              <a:buNone/>
              <a:defRPr/>
            </a:pPr>
            <a:r>
              <a:rPr lang="ru-RU" sz="2800" b="1"/>
              <a:t>     Підбір донора та реципієнта за тканинною сумісністю (</a:t>
            </a:r>
            <a:r>
              <a:rPr lang="en-US" sz="2800" b="1"/>
              <a:t>HLA, AB</a:t>
            </a:r>
            <a:r>
              <a:rPr lang="ru-RU" sz="2800" b="1"/>
              <a:t>0</a:t>
            </a:r>
            <a:r>
              <a:rPr lang="en-US" sz="2800" b="1"/>
              <a:t>, Rh)</a:t>
            </a:r>
            <a:endParaRPr lang="ru-RU" sz="2800" b="1"/>
          </a:p>
          <a:p>
            <a:pPr eaLnBrk="1" hangingPunct="1">
              <a:lnSpc>
                <a:spcPct val="80000"/>
              </a:lnSpc>
              <a:buFont typeface="Wingdings" pitchFamily="2" charset="2"/>
              <a:buNone/>
              <a:defRPr/>
            </a:pPr>
            <a:r>
              <a:rPr lang="ru-RU" sz="2800" b="1"/>
              <a:t>        </a:t>
            </a:r>
            <a:endParaRPr lang="ru-RU" sz="2800" b="1" u="sng"/>
          </a:p>
          <a:p>
            <a:pPr eaLnBrk="1" hangingPunct="1">
              <a:lnSpc>
                <a:spcPct val="80000"/>
              </a:lnSpc>
              <a:buFont typeface="Wingdings" pitchFamily="2" charset="2"/>
              <a:buNone/>
              <a:defRPr/>
            </a:pPr>
            <a:r>
              <a:rPr lang="ru-RU" sz="2800" b="1" u="sng"/>
              <a:t>Неспецифічні</a:t>
            </a:r>
            <a:r>
              <a:rPr lang="ru-RU" sz="2800" b="1"/>
              <a:t>:</a:t>
            </a:r>
          </a:p>
          <a:p>
            <a:pPr eaLnBrk="1" hangingPunct="1">
              <a:lnSpc>
                <a:spcPct val="80000"/>
              </a:lnSpc>
              <a:buFont typeface="Wingdings" pitchFamily="2" charset="2"/>
              <a:buNone/>
              <a:defRPr/>
            </a:pPr>
            <a:r>
              <a:rPr lang="ru-RU" sz="2800" b="1"/>
              <a:t>   Застосування лікарських препаратів- імунодепресантів, які пригнічують трансплантаційний й інфекційний імунітет  (циклоспорін)</a:t>
            </a:r>
          </a:p>
          <a:p>
            <a:pPr eaLnBrk="1" hangingPunct="1">
              <a:lnSpc>
                <a:spcPct val="80000"/>
              </a:lnSpc>
              <a:buFont typeface="Wingdings" pitchFamily="2" charset="2"/>
              <a:buNone/>
              <a:defRPr/>
            </a:pPr>
            <a:endParaRPr lang="ru-RU" sz="2800" b="1" u="sng"/>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25162" y="593034"/>
            <a:ext cx="8507412" cy="671513"/>
          </a:xfrm>
        </p:spPr>
        <p:txBody>
          <a:bodyPr>
            <a:noAutofit/>
          </a:bodyPr>
          <a:lstStyle/>
          <a:p>
            <a:pPr>
              <a:defRPr/>
            </a:pPr>
            <a:r>
              <a:rPr lang="ru-RU" altLang="ru-RU" sz="2800" b="1">
                <a:solidFill>
                  <a:srgbClr val="C00000"/>
                </a:solidFill>
              </a:rPr>
              <a:t>Стовбурові клітини </a:t>
            </a:r>
            <a:r>
              <a:rPr lang="ru-RU" altLang="ru-RU" sz="2800" b="1"/>
              <a:t>— це недиференційовані клітини, які мають здатність до самовідновлення та здатність диференціюватися в різні типи спеціалізованих клітин.</a:t>
            </a:r>
          </a:p>
        </p:txBody>
      </p:sp>
      <p:sp>
        <p:nvSpPr>
          <p:cNvPr id="45059" name="Rectangle 3"/>
          <p:cNvSpPr>
            <a:spLocks noGrp="1" noChangeArrowheads="1"/>
          </p:cNvSpPr>
          <p:nvPr>
            <p:ph idx="1"/>
          </p:nvPr>
        </p:nvSpPr>
        <p:spPr>
          <a:xfrm>
            <a:off x="388800" y="2116552"/>
            <a:ext cx="8229600" cy="4383087"/>
          </a:xfrm>
        </p:spPr>
        <p:txBody>
          <a:bodyPr>
            <a:normAutofit lnSpcReduction="10000"/>
          </a:bodyPr>
          <a:lstStyle/>
          <a:p>
            <a:pPr eaLnBrk="1" hangingPunct="1">
              <a:lnSpc>
                <a:spcPct val="80000"/>
              </a:lnSpc>
              <a:buFont typeface="Wingdings" pitchFamily="2" charset="2"/>
              <a:buNone/>
              <a:defRPr/>
            </a:pPr>
            <a:r>
              <a:rPr lang="ru-RU" altLang="ru-RU" sz="2800"/>
              <a:t>Здатність оновлюватися шляхом </a:t>
            </a:r>
            <a:r>
              <a:rPr lang="ru-RU" altLang="ru-RU" sz="2800" b="1">
                <a:solidFill>
                  <a:srgbClr val="C00000"/>
                </a:solidFill>
              </a:rPr>
              <a:t>мітотичного поділу клітин</a:t>
            </a:r>
          </a:p>
          <a:p>
            <a:pPr eaLnBrk="1" hangingPunct="1">
              <a:lnSpc>
                <a:spcPct val="80000"/>
              </a:lnSpc>
              <a:buFont typeface="Wingdings" pitchFamily="2" charset="2"/>
              <a:buNone/>
              <a:defRPr/>
            </a:pPr>
            <a:r>
              <a:rPr lang="ru-RU" altLang="ru-RU" sz="2800" b="1">
                <a:solidFill>
                  <a:srgbClr val="C00000"/>
                </a:solidFill>
              </a:rPr>
              <a:t>Пластичність</a:t>
            </a:r>
            <a:r>
              <a:rPr lang="ru-RU" altLang="ru-RU" sz="2800"/>
              <a:t>: здатність перетворюватися на інші типи клітин, такі як нервові клітини, клітини серця, м’язові клітини, клітини печінки, клітини підшлункової залози, клітини мозку, клітини шкіри тощо.</a:t>
            </a:r>
          </a:p>
          <a:p>
            <a:pPr eaLnBrk="1" hangingPunct="1">
              <a:lnSpc>
                <a:spcPct val="80000"/>
              </a:lnSpc>
              <a:buFont typeface="Wingdings" pitchFamily="2" charset="2"/>
              <a:buNone/>
              <a:defRPr/>
            </a:pPr>
            <a:r>
              <a:rPr lang="ru-RU" altLang="ru-RU" sz="2800" b="1">
                <a:solidFill>
                  <a:srgbClr val="C00000"/>
                </a:solidFill>
              </a:rPr>
              <a:t>Хоумінг</a:t>
            </a:r>
            <a:r>
              <a:rPr lang="ru-RU" altLang="ru-RU" sz="2800"/>
              <a:t> (самонаведення): здатність мігрувати до місця пошкодження тканини, клітини або органу.</a:t>
            </a:r>
          </a:p>
          <a:p>
            <a:pPr eaLnBrk="1" hangingPunct="1">
              <a:lnSpc>
                <a:spcPct val="80000"/>
              </a:lnSpc>
              <a:buFont typeface="Wingdings" pitchFamily="2" charset="2"/>
              <a:buNone/>
              <a:defRPr/>
            </a:pPr>
            <a:r>
              <a:rPr lang="ru-RU" altLang="ru-RU" sz="2800" b="1">
                <a:solidFill>
                  <a:srgbClr val="C00000"/>
                </a:solidFill>
              </a:rPr>
              <a:t>Приживлення</a:t>
            </a:r>
            <a:r>
              <a:rPr lang="ru-RU" altLang="ru-RU" sz="2800"/>
              <a:t>: об’єднання з іншими тканинами та регенерація пошкоджених клітин, тканин або органів. Використовуються в клітинній терапії (регенеративна медицина)</a:t>
            </a:r>
            <a:endParaRPr lang="ru-RU" altLang="ru-RU" sz="240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a:bodyPr>
          <a:lstStyle/>
          <a:p>
            <a:pPr eaLnBrk="1" hangingPunct="1">
              <a:defRPr/>
            </a:pPr>
            <a:r>
              <a:rPr lang="ru-RU" altLang="ru-RU" sz="4000" b="1"/>
              <a:t>Терапевтичне клонування</a:t>
            </a:r>
            <a:br>
              <a:rPr lang="ru-RU" altLang="ru-RU" sz="4000"/>
            </a:br>
            <a:endParaRPr lang="ru-RU" altLang="ru-RU" sz="4000"/>
          </a:p>
        </p:txBody>
      </p:sp>
      <p:sp>
        <p:nvSpPr>
          <p:cNvPr id="49155" name="Rectangle 3"/>
          <p:cNvSpPr>
            <a:spLocks noGrp="1" noChangeArrowheads="1"/>
          </p:cNvSpPr>
          <p:nvPr>
            <p:ph idx="1"/>
          </p:nvPr>
        </p:nvSpPr>
        <p:spPr>
          <a:xfrm>
            <a:off x="250825" y="1268413"/>
            <a:ext cx="3971925" cy="4167187"/>
          </a:xfrm>
        </p:spPr>
        <p:txBody>
          <a:bodyPr>
            <a:normAutofit/>
          </a:bodyPr>
          <a:lstStyle/>
          <a:p>
            <a:pPr eaLnBrk="1" hangingPunct="1">
              <a:defRPr/>
            </a:pPr>
            <a:r>
              <a:rPr lang="ru-RU" altLang="ru-RU" sz="2800" b="1"/>
              <a:t>Перенесення ядра соматичних клітин (SCNT) - це лабораторна техніка для створення клонованого ембріона з використанням яйцеклітини з донорським ядром.</a:t>
            </a:r>
            <a:endParaRPr lang="ru-RU" altLang="ru-RU" sz="2800"/>
          </a:p>
        </p:txBody>
      </p:sp>
      <p:pic>
        <p:nvPicPr>
          <p:cNvPr id="57348" name="Picture 4" descr="сд"/>
          <p:cNvPicPr>
            <a:picLocks noChangeAspect="1" noChangeArrowheads="1"/>
          </p:cNvPicPr>
          <p:nvPr/>
        </p:nvPicPr>
        <p:blipFill>
          <a:blip r:embed="rId2" cstate="print"/>
          <a:srcRect/>
          <a:stretch>
            <a:fillRect/>
          </a:stretch>
        </p:blipFill>
        <p:spPr bwMode="auto">
          <a:xfrm>
            <a:off x="4211638" y="1268413"/>
            <a:ext cx="4787900" cy="5273675"/>
          </a:xfrm>
          <a:prstGeom prst="rect">
            <a:avLst/>
          </a:prstGeom>
          <a:noFill/>
          <a:ln w="9525">
            <a:noFill/>
            <a:miter lim="800000"/>
            <a:headEnd/>
            <a:tailEnd/>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descr="An external file that holds a picture, illustration, etc., usually as some form of binary object. The name of referred object is Rodolfa01.jpg. "/>
          <p:cNvPicPr>
            <a:picLocks noGrp="1" noChangeAspect="1" noChangeArrowheads="1"/>
          </p:cNvPicPr>
          <p:nvPr>
            <p:ph idx="1"/>
          </p:nvPr>
        </p:nvPicPr>
        <p:blipFill>
          <a:blip r:embed="rId2" cstate="print"/>
          <a:stretch>
            <a:fillRect/>
          </a:stretch>
        </p:blipFill>
        <p:spPr>
          <a:xfrm>
            <a:off x="2386212" y="1825625"/>
            <a:ext cx="4371576" cy="4351338"/>
          </a:xfrm>
          <a:noFill/>
        </p:spPr>
      </p:pic>
      <p:sp>
        <p:nvSpPr>
          <p:cNvPr id="58371" name="Прямоугольник 3"/>
          <p:cNvSpPr>
            <a:spLocks noChangeArrowheads="1"/>
          </p:cNvSpPr>
          <p:nvPr/>
        </p:nvSpPr>
        <p:spPr bwMode="auto">
          <a:xfrm>
            <a:off x="684213" y="404813"/>
            <a:ext cx="8208962" cy="1816100"/>
          </a:xfrm>
          <a:prstGeom prst="rect">
            <a:avLst/>
          </a:prstGeom>
          <a:noFill/>
          <a:ln w="9525">
            <a:noFill/>
            <a:miter lim="800000"/>
            <a:headEnd/>
            <a:tailEnd/>
          </a:ln>
        </p:spPr>
        <p:txBody>
          <a:bodyPr>
            <a:spAutoFit/>
          </a:bodyPr>
          <a:lstStyle/>
          <a:p>
            <a:pPr algn="ctr"/>
            <a:r>
              <a:rPr lang="ru-RU" sz="2800" b="1">
                <a:solidFill>
                  <a:schemeClr val="tx2"/>
                </a:solidFill>
              </a:rPr>
              <a:t>Ядерне репрограмування </a:t>
            </a:r>
          </a:p>
          <a:p>
            <a:r>
              <a:rPr lang="ru-RU" sz="2800"/>
              <a:t>створює стовбурові клітини з власних диференційоіваних (спеціалізованих) клітин пацієнта</a:t>
            </a:r>
            <a:endParaRPr lang="uk-UA" sz="280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0213" y="222250"/>
            <a:ext cx="8435975" cy="1371600"/>
          </a:xfrm>
        </p:spPr>
        <p:txBody>
          <a:bodyPr/>
          <a:lstStyle/>
          <a:p>
            <a:pPr>
              <a:defRPr/>
            </a:pPr>
            <a:r>
              <a:rPr lang="uk-UA" sz="3200"/>
              <a:t>Терапевтичне клонування і ядерне репрограмування</a:t>
            </a:r>
          </a:p>
        </p:txBody>
      </p:sp>
      <p:pic>
        <p:nvPicPr>
          <p:cNvPr id="59395" name="Picture 6" descr="_44251016_stem_cells_416"/>
          <p:cNvPicPr>
            <a:picLocks noGrp="1" noChangeAspect="1" noChangeArrowheads="1"/>
          </p:cNvPicPr>
          <p:nvPr>
            <p:ph idx="1"/>
          </p:nvPr>
        </p:nvPicPr>
        <p:blipFill>
          <a:blip r:embed="rId2" cstate="print"/>
          <a:srcRect/>
          <a:stretch>
            <a:fillRect/>
          </a:stretch>
        </p:blipFill>
        <p:spPr>
          <a:xfrm>
            <a:off x="1619250" y="1412875"/>
            <a:ext cx="5797550" cy="5059363"/>
          </a:xfrm>
          <a:noFill/>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68313" y="188913"/>
            <a:ext cx="8229600" cy="1031875"/>
          </a:xfrm>
        </p:spPr>
        <p:txBody>
          <a:bodyPr/>
          <a:lstStyle/>
          <a:p>
            <a:pPr eaLnBrk="1" hangingPunct="1">
              <a:defRPr/>
            </a:pPr>
            <a:r>
              <a:rPr lang="uk-UA"/>
              <a:t>Тканинна інженерія</a:t>
            </a:r>
            <a:endParaRPr lang="ru-RU"/>
          </a:p>
        </p:txBody>
      </p:sp>
      <p:sp>
        <p:nvSpPr>
          <p:cNvPr id="80899" name="Rectangle 3"/>
          <p:cNvSpPr>
            <a:spLocks noGrp="1" noChangeArrowheads="1"/>
          </p:cNvSpPr>
          <p:nvPr>
            <p:ph idx="1"/>
          </p:nvPr>
        </p:nvSpPr>
        <p:spPr>
          <a:xfrm>
            <a:off x="457200" y="1125538"/>
            <a:ext cx="8229600" cy="4970462"/>
          </a:xfrm>
        </p:spPr>
        <p:txBody>
          <a:bodyPr/>
          <a:lstStyle/>
          <a:p>
            <a:pPr eaLnBrk="1" hangingPunct="1">
              <a:buFont typeface="Wingdings" pitchFamily="2" charset="2"/>
              <a:buNone/>
              <a:defRPr/>
            </a:pPr>
            <a:r>
              <a:rPr lang="ru-RU"/>
              <a:t>Один з напрямків біотехнології, що займається створенням біологічних замінників тканин і органів.</a:t>
            </a:r>
          </a:p>
        </p:txBody>
      </p:sp>
      <p:pic>
        <p:nvPicPr>
          <p:cNvPr id="60420" name="Picture 4" descr="Tissue_engineering_english"/>
          <p:cNvPicPr>
            <a:picLocks noChangeAspect="1" noChangeArrowheads="1"/>
          </p:cNvPicPr>
          <p:nvPr/>
        </p:nvPicPr>
        <p:blipFill>
          <a:blip r:embed="rId3" cstate="print"/>
          <a:srcRect/>
          <a:stretch>
            <a:fillRect/>
          </a:stretch>
        </p:blipFill>
        <p:spPr bwMode="auto">
          <a:xfrm>
            <a:off x="1763713" y="2708275"/>
            <a:ext cx="5256212" cy="394335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Документ" ma:contentTypeID="0x010100485B1E6D9C5C444A881D3DAEDD3BC030" ma:contentTypeVersion="7" ma:contentTypeDescription="Создание документа." ma:contentTypeScope="" ma:versionID="a352813e28dfa246707447bb9bd11cdc">
  <xsd:schema xmlns:xsd="http://www.w3.org/2001/XMLSchema" xmlns:xs="http://www.w3.org/2001/XMLSchema" xmlns:p="http://schemas.microsoft.com/office/2006/metadata/properties" xmlns:ns2="c7afcae2-14af-4004-831e-46f6a764594b" targetNamespace="http://schemas.microsoft.com/office/2006/metadata/properties" ma:root="true" ma:fieldsID="e6a514269ed26cf1114a3d814db6a3e4" ns2:_="">
    <xsd:import namespace="c7afcae2-14af-4004-831e-46f6a764594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afcae2-14af-4004-831e-46f6a76459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955B2BB-82BD-4339-9D9D-C8ED58DDB6E2}">
  <ds:schemaRefs>
    <ds:schemaRef ds:uri="http://schemas.microsoft.com/sharepoint/v3/contenttype/forms"/>
  </ds:schemaRefs>
</ds:datastoreItem>
</file>

<file path=customXml/itemProps2.xml><?xml version="1.0" encoding="utf-8"?>
<ds:datastoreItem xmlns:ds="http://schemas.openxmlformats.org/officeDocument/2006/customXml" ds:itemID="{E9E543E7-FA83-4A02-853D-F239E7EEEF9E}">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28083727-A39D-4C29-9A80-878CC61A86E7}">
  <ds:schemaRefs>
    <ds:schemaRef ds:uri="c7afcae2-14af-4004-831e-46f6a764594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416</TotalTime>
  <Words>7823</Words>
  <Application>Microsoft Office PowerPoint</Application>
  <PresentationFormat>Экран (4:3)</PresentationFormat>
  <Paragraphs>675</Paragraphs>
  <Slides>83</Slides>
  <Notes>48</Notes>
  <HiddenSlides>1</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83</vt:i4>
      </vt:variant>
    </vt:vector>
  </HeadingPairs>
  <TitlesOfParts>
    <vt:vector size="93" baseType="lpstr">
      <vt:lpstr>Arial</vt:lpstr>
      <vt:lpstr>Calibri</vt:lpstr>
      <vt:lpstr>Calibri Light</vt:lpstr>
      <vt:lpstr>Cambria</vt:lpstr>
      <vt:lpstr>Segoe UI</vt:lpstr>
      <vt:lpstr>Tahoma</vt:lpstr>
      <vt:lpstr>Times New Roman</vt:lpstr>
      <vt:lpstr>Verdana</vt:lpstr>
      <vt:lpstr>Wingdings</vt:lpstr>
      <vt:lpstr>Тема Office</vt:lpstr>
      <vt:lpstr>Пренатальний і постнатальний періоди  онтогенезу людини </vt:lpstr>
      <vt:lpstr>План лекції</vt:lpstr>
      <vt:lpstr>Онтогенез – повний індивідуальний розвиток організму від зиготи до біологічної смерті</vt:lpstr>
      <vt:lpstr>Періоди онтогенезу</vt:lpstr>
      <vt:lpstr>Мейоз – поділ, що забезпечує утворення гаплоїдних гамет</vt:lpstr>
      <vt:lpstr>Гаметогенез – утворення гамет Овогенез – утворення яйцеклітин Сперматогенез – утворення сперматозоїдів</vt:lpstr>
      <vt:lpstr>Овогенез відбувається в яєчниках</vt:lpstr>
      <vt:lpstr>Яйцеклітина</vt:lpstr>
      <vt:lpstr>Презентация PowerPoint</vt:lpstr>
      <vt:lpstr>Сперматогенез – відбувається в звивистих канальцях сімяників (яєчек)</vt:lpstr>
      <vt:lpstr>Сперматозоїд</vt:lpstr>
      <vt:lpstr>Етапи ембріонального розвитку:</vt:lpstr>
      <vt:lpstr>Запліднення – злиття яйцеклітини та сперматозоїда, утворюється запліднена яйцеклітина - зигота</vt:lpstr>
      <vt:lpstr>Значення запліднення:</vt:lpstr>
      <vt:lpstr>Презентация PowerPoint</vt:lpstr>
      <vt:lpstr>Презентация PowerPoint</vt:lpstr>
      <vt:lpstr>ДРОБЛЕННЯ</vt:lpstr>
      <vt:lpstr>Презентация PowerPoint</vt:lpstr>
      <vt:lpstr>Презентация PowerPoint</vt:lpstr>
      <vt:lpstr>Презентация PowerPoint</vt:lpstr>
      <vt:lpstr>Презентация PowerPoint</vt:lpstr>
      <vt:lpstr>Презентация PowerPoint</vt:lpstr>
      <vt:lpstr>Дроблення відбувається у матковій трубі</vt:lpstr>
      <vt:lpstr>Презентация PowerPoint</vt:lpstr>
      <vt:lpstr>Презентация PowerPoint</vt:lpstr>
      <vt:lpstr>Імплантований ембріон (завершення 2 тижня) </vt:lpstr>
      <vt:lpstr>Презентация PowerPoint</vt:lpstr>
      <vt:lpstr>ГАСТРУЛЯЦІЯ  </vt:lpstr>
      <vt:lpstr>Презентация PowerPoint</vt:lpstr>
      <vt:lpstr>Гаструляція в людини</vt:lpstr>
      <vt:lpstr>Друга фаза (іміграція) відбувається з 14-ї до 17-ї доби. </vt:lpstr>
      <vt:lpstr>Іміграція клітин </vt:lpstr>
      <vt:lpstr>Презентация PowerPoint</vt:lpstr>
      <vt:lpstr>Імплантований ембріон (завершення 2 тижня) </vt:lpstr>
      <vt:lpstr>Гістогенез і органогенез</vt:lpstr>
      <vt:lpstr>Спочатку формуються осьові органи (хорда, нервова трубка, травна трубка)</vt:lpstr>
      <vt:lpstr>Презентация PowerPoint</vt:lpstr>
      <vt:lpstr>Презентация PowerPoint</vt:lpstr>
      <vt:lpstr>Презентация PowerPoint</vt:lpstr>
      <vt:lpstr>Презентация PowerPoint</vt:lpstr>
      <vt:lpstr>Ембріональний період розвитку людини поділяється на</vt:lpstr>
      <vt:lpstr>Презентация PowerPoint</vt:lpstr>
      <vt:lpstr>Презентация PowerPoint</vt:lpstr>
      <vt:lpstr>Плацента  починає утворюватися на 3 тижні, остаточно – на 12-13 тижні</vt:lpstr>
      <vt:lpstr>Диференціювання — спеціалізація клітини</vt:lpstr>
      <vt:lpstr>Критичні періоди ембріонального розвитку:</vt:lpstr>
      <vt:lpstr>Природжені вади розвитку</vt:lpstr>
      <vt:lpstr>Кожна вада має певний час формування – термінаційний тератогенний період </vt:lpstr>
      <vt:lpstr>Класифікація природжених вад розвитку</vt:lpstr>
      <vt:lpstr>За етіологією (причинами)</vt:lpstr>
      <vt:lpstr>Тератогенні фактори</vt:lpstr>
      <vt:lpstr>Постнатальний період - від народження до смерті.</vt:lpstr>
      <vt:lpstr>Презентация PowerPoint</vt:lpstr>
      <vt:lpstr>Важлива характеристика постнатального розвитку - вік</vt:lpstr>
      <vt:lpstr>Презентация PowerPoint</vt:lpstr>
      <vt:lpstr>Презентация PowerPoint</vt:lpstr>
      <vt:lpstr>Презентация PowerPoint</vt:lpstr>
      <vt:lpstr>Дорепродуктивний період</vt:lpstr>
      <vt:lpstr>Р І С Т </vt:lpstr>
      <vt:lpstr>Презентация PowerPoint</vt:lpstr>
      <vt:lpstr>Репродуктивний період</vt:lpstr>
      <vt:lpstr>Презентация PowerPoint</vt:lpstr>
      <vt:lpstr>Презентация PowerPoint</vt:lpstr>
      <vt:lpstr>Презентация PowerPoint</vt:lpstr>
      <vt:lpstr>Пострепродуктивний період</vt:lpstr>
      <vt:lpstr>Смерть – завершальний етап онтогенезу</vt:lpstr>
      <vt:lpstr>Регенерація</vt:lpstr>
      <vt:lpstr>Репаративна регенерація</vt:lpstr>
      <vt:lpstr>Способи регенерації </vt:lpstr>
      <vt:lpstr>Види трансплантації</vt:lpstr>
      <vt:lpstr>Презентация PowerPoint</vt:lpstr>
      <vt:lpstr>Презентация PowerPoint</vt:lpstr>
      <vt:lpstr>В стоматології використовують кісткові трансплантати</vt:lpstr>
      <vt:lpstr>Презентация PowerPoint</vt:lpstr>
      <vt:lpstr>Головна проблема – подолання біологічної несумісності</vt:lpstr>
      <vt:lpstr>Несумісність визначається антигенами  HLA, AB0,  Rh-фактор</vt:lpstr>
      <vt:lpstr>Презентация PowerPoint</vt:lpstr>
      <vt:lpstr>Головні способи подолання    тканинної несумісності</vt:lpstr>
      <vt:lpstr>Стовбурові клітини — це недиференційовані клітини, які мають здатність до самовідновлення та здатність диференціюватися в різні типи спеціалізованих клітин.</vt:lpstr>
      <vt:lpstr>Терапевтичне клонування </vt:lpstr>
      <vt:lpstr>Презентация PowerPoint</vt:lpstr>
      <vt:lpstr>Терапевтичне клонування і ядерне репрограмування</vt:lpstr>
      <vt:lpstr>Тканинна інженерія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Медицинская биология  лекция  размножение на клеточном уровне жизненный цикл и деление клетки митоз  амитоз  мейоз</dc:title>
  <dc:creator>Босс</dc:creator>
  <cp:lastModifiedBy>Алла Шевеленкова</cp:lastModifiedBy>
  <cp:revision>48</cp:revision>
  <cp:lastPrinted>2009-09-24T13:51:09Z</cp:lastPrinted>
  <dcterms:created xsi:type="dcterms:W3CDTF">2009-09-17T19:32:11Z</dcterms:created>
  <dcterms:modified xsi:type="dcterms:W3CDTF">2023-12-26T08:26:38Z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0x010100485B1E6D9C5C444A881D3DAEDD3BC030</vt:lpwstr>
  </property>
</Properties>
</file>