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4"/>
  </p:notesMasterIdLst>
  <p:sldIdLst>
    <p:sldId id="256" r:id="rId2"/>
    <p:sldId id="257" r:id="rId3"/>
    <p:sldId id="258" r:id="rId4"/>
    <p:sldId id="301" r:id="rId5"/>
    <p:sldId id="302" r:id="rId6"/>
    <p:sldId id="304" r:id="rId7"/>
    <p:sldId id="303" r:id="rId8"/>
    <p:sldId id="259" r:id="rId9"/>
    <p:sldId id="260" r:id="rId10"/>
    <p:sldId id="261" r:id="rId11"/>
    <p:sldId id="262" r:id="rId12"/>
    <p:sldId id="263" r:id="rId13"/>
    <p:sldId id="264" r:id="rId14"/>
    <p:sldId id="265" r:id="rId15"/>
    <p:sldId id="305" r:id="rId16"/>
    <p:sldId id="306" r:id="rId17"/>
    <p:sldId id="307" r:id="rId18"/>
    <p:sldId id="266" r:id="rId19"/>
    <p:sldId id="267" r:id="rId20"/>
    <p:sldId id="268" r:id="rId21"/>
    <p:sldId id="269" r:id="rId22"/>
    <p:sldId id="270" r:id="rId23"/>
    <p:sldId id="272" r:id="rId24"/>
    <p:sldId id="273" r:id="rId25"/>
    <p:sldId id="276" r:id="rId26"/>
    <p:sldId id="277" r:id="rId27"/>
    <p:sldId id="308" r:id="rId28"/>
    <p:sldId id="278" r:id="rId29"/>
    <p:sldId id="279" r:id="rId30"/>
    <p:sldId id="312" r:id="rId31"/>
    <p:sldId id="313" r:id="rId32"/>
    <p:sldId id="314" r:id="rId33"/>
    <p:sldId id="309" r:id="rId34"/>
    <p:sldId id="280" r:id="rId35"/>
    <p:sldId id="281" r:id="rId36"/>
    <p:sldId id="282" r:id="rId37"/>
    <p:sldId id="310" r:id="rId38"/>
    <p:sldId id="283" r:id="rId39"/>
    <p:sldId id="284" r:id="rId40"/>
    <p:sldId id="285" r:id="rId41"/>
    <p:sldId id="286" r:id="rId42"/>
    <p:sldId id="311" r:id="rId43"/>
    <p:sldId id="287" r:id="rId44"/>
    <p:sldId id="288" r:id="rId45"/>
    <p:sldId id="289" r:id="rId46"/>
    <p:sldId id="290" r:id="rId47"/>
    <p:sldId id="315" r:id="rId48"/>
    <p:sldId id="320" r:id="rId49"/>
    <p:sldId id="318" r:id="rId50"/>
    <p:sldId id="319" r:id="rId51"/>
    <p:sldId id="326" r:id="rId52"/>
    <p:sldId id="327" r:id="rId53"/>
    <p:sldId id="328" r:id="rId54"/>
    <p:sldId id="329" r:id="rId55"/>
    <p:sldId id="330" r:id="rId56"/>
    <p:sldId id="294" r:id="rId57"/>
    <p:sldId id="295" r:id="rId58"/>
    <p:sldId id="296" r:id="rId59"/>
    <p:sldId id="297" r:id="rId60"/>
    <p:sldId id="321" r:id="rId61"/>
    <p:sldId id="322" r:id="rId62"/>
    <p:sldId id="298" r:id="rId63"/>
    <p:sldId id="323" r:id="rId64"/>
    <p:sldId id="324" r:id="rId65"/>
    <p:sldId id="325" r:id="rId66"/>
    <p:sldId id="316" r:id="rId67"/>
    <p:sldId id="317" r:id="rId68"/>
    <p:sldId id="334" r:id="rId69"/>
    <p:sldId id="300" r:id="rId70"/>
    <p:sldId id="333" r:id="rId71"/>
    <p:sldId id="331" r:id="rId72"/>
    <p:sldId id="332" r:id="rId73"/>
  </p:sldIdLst>
  <p:sldSz cx="10080625" cy="7559675"/>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482" y="-120"/>
      </p:cViewPr>
      <p:guideLst>
        <p:guide orient="horz" pos="2381"/>
        <p:guide pos="3175"/>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 name="Rectangle 1"/>
          <p:cNvSpPr/>
          <p:nvPr/>
        </p:nvSpPr>
        <p:spPr>
          <a:xfrm>
            <a:off x="0" y="0"/>
            <a:ext cx="7560000" cy="10692000"/>
          </a:xfrm>
          <a:prstGeom prst="rect">
            <a:avLst/>
          </a:prstGeom>
          <a:solidFill>
            <a:srgbClr val="FFFFFF"/>
          </a:solidFill>
          <a:ln>
            <a:noFill/>
          </a:ln>
        </p:spPr>
      </p:sp>
      <p:sp>
        <p:nvSpPr>
          <p:cNvPr id="40" name="CustomShape 2"/>
          <p:cNvSpPr/>
          <p:nvPr/>
        </p:nvSpPr>
        <p:spPr>
          <a:xfrm>
            <a:off x="0" y="0"/>
            <a:ext cx="7559640" cy="10691640"/>
          </a:xfrm>
          <a:custGeom>
            <a:avLst/>
            <a:gdLst/>
            <a:ahLst/>
            <a:cxnLst/>
            <a:rect l="0" t="0" r="r" b="b"/>
            <a:pathLst>
              <a:path w="21001" h="29701">
                <a:moveTo>
                  <a:pt x="3" y="0"/>
                </a:moveTo>
                <a:cubicBezTo>
                  <a:pt x="1" y="0"/>
                  <a:pt x="0" y="1"/>
                  <a:pt x="0" y="3"/>
                </a:cubicBezTo>
                <a:lnTo>
                  <a:pt x="0" y="29696"/>
                </a:lnTo>
                <a:cubicBezTo>
                  <a:pt x="0" y="29698"/>
                  <a:pt x="1" y="29700"/>
                  <a:pt x="3" y="29700"/>
                </a:cubicBezTo>
                <a:lnTo>
                  <a:pt x="20996" y="29700"/>
                </a:lnTo>
                <a:cubicBezTo>
                  <a:pt x="20998" y="29700"/>
                  <a:pt x="21000" y="29698"/>
                  <a:pt x="21000" y="29696"/>
                </a:cubicBezTo>
                <a:lnTo>
                  <a:pt x="21000" y="3"/>
                </a:lnTo>
                <a:cubicBezTo>
                  <a:pt x="21000" y="1"/>
                  <a:pt x="20998" y="0"/>
                  <a:pt x="20996" y="0"/>
                </a:cubicBezTo>
                <a:lnTo>
                  <a:pt x="3" y="0"/>
                </a:lnTo>
              </a:path>
            </a:pathLst>
          </a:custGeom>
          <a:solidFill>
            <a:srgbClr val="FFFFFF"/>
          </a:solidFill>
          <a:ln>
            <a:noFill/>
          </a:ln>
        </p:spPr>
        <p:style>
          <a:lnRef idx="0">
            <a:scrgbClr r="0" g="0" b="0"/>
          </a:lnRef>
          <a:fillRef idx="0">
            <a:scrgbClr r="0" g="0" b="0"/>
          </a:fillRef>
          <a:effectRef idx="0">
            <a:scrgbClr r="0" g="0" b="0"/>
          </a:effectRef>
          <a:fontRef idx="minor"/>
        </p:style>
      </p:sp>
      <p:sp>
        <p:nvSpPr>
          <p:cNvPr id="41" name="PlaceHolder 3"/>
          <p:cNvSpPr>
            <a:spLocks noGrp="1"/>
          </p:cNvSpPr>
          <p:nvPr>
            <p:ph type="body"/>
          </p:nvPr>
        </p:nvSpPr>
        <p:spPr>
          <a:xfrm>
            <a:off x="755640" y="5078160"/>
            <a:ext cx="6045120" cy="4808520"/>
          </a:xfrm>
          <a:prstGeom prst="rect">
            <a:avLst/>
          </a:prstGeom>
        </p:spPr>
        <p:txBody>
          <a:bodyPr lIns="0" tIns="0" rIns="0" bIns="0"/>
          <a:lstStyle/>
          <a:p>
            <a:r>
              <a:rPr lang="uk-UA" sz="1200" spc="-1">
                <a:latin typeface="Times New Roman"/>
              </a:rPr>
              <a:t>Для правки формата примечаний щёлкните мышью</a:t>
            </a:r>
            <a:endParaRPr/>
          </a:p>
        </p:txBody>
      </p:sp>
      <p:sp>
        <p:nvSpPr>
          <p:cNvPr id="42" name="PlaceHolder 4"/>
          <p:cNvSpPr>
            <a:spLocks noGrp="1"/>
          </p:cNvSpPr>
          <p:nvPr>
            <p:ph type="hdr"/>
          </p:nvPr>
        </p:nvSpPr>
        <p:spPr>
          <a:xfrm>
            <a:off x="0" y="-360"/>
            <a:ext cx="3278160" cy="531720"/>
          </a:xfrm>
          <a:prstGeom prst="rect">
            <a:avLst/>
          </a:prstGeom>
        </p:spPr>
        <p:txBody>
          <a:bodyPr lIns="0" tIns="0" rIns="0" bIns="0"/>
          <a:lstStyle/>
          <a:p>
            <a:r>
              <a:rPr lang="uk-UA" sz="1400" spc="-1">
                <a:solidFill>
                  <a:srgbClr val="000000"/>
                </a:solidFill>
                <a:latin typeface="Times New Roman"/>
              </a:rPr>
              <a:t> </a:t>
            </a:r>
            <a:endParaRPr/>
          </a:p>
        </p:txBody>
      </p:sp>
      <p:sp>
        <p:nvSpPr>
          <p:cNvPr id="43" name="PlaceHolder 5"/>
          <p:cNvSpPr>
            <a:spLocks noGrp="1"/>
          </p:cNvSpPr>
          <p:nvPr>
            <p:ph type="dt"/>
          </p:nvPr>
        </p:nvSpPr>
        <p:spPr>
          <a:xfrm>
            <a:off x="4278240" y="-360"/>
            <a:ext cx="3278160" cy="531720"/>
          </a:xfrm>
          <a:prstGeom prst="rect">
            <a:avLst/>
          </a:prstGeom>
        </p:spPr>
        <p:txBody>
          <a:bodyPr lIns="0" tIns="0" rIns="0" bIns="0"/>
          <a:lstStyle/>
          <a:p>
            <a:r>
              <a:rPr lang="uk-UA" sz="1400" spc="-1">
                <a:solidFill>
                  <a:srgbClr val="000000"/>
                </a:solidFill>
                <a:latin typeface="Times New Roman"/>
              </a:rPr>
              <a:t> </a:t>
            </a:r>
            <a:endParaRPr/>
          </a:p>
        </p:txBody>
      </p:sp>
      <p:sp>
        <p:nvSpPr>
          <p:cNvPr id="44" name="PlaceHolder 6"/>
          <p:cNvSpPr>
            <a:spLocks noGrp="1"/>
          </p:cNvSpPr>
          <p:nvPr>
            <p:ph type="ftr"/>
          </p:nvPr>
        </p:nvSpPr>
        <p:spPr>
          <a:xfrm>
            <a:off x="0" y="10156680"/>
            <a:ext cx="3278160" cy="532080"/>
          </a:xfrm>
          <a:prstGeom prst="rect">
            <a:avLst/>
          </a:prstGeom>
        </p:spPr>
        <p:txBody>
          <a:bodyPr lIns="0" tIns="0" rIns="0" bIns="0" anchor="b"/>
          <a:lstStyle/>
          <a:p>
            <a:r>
              <a:rPr lang="uk-UA" sz="1400" spc="-1">
                <a:solidFill>
                  <a:srgbClr val="000000"/>
                </a:solidFill>
                <a:latin typeface="Times New Roman"/>
              </a:rPr>
              <a:t> </a:t>
            </a:r>
            <a:endParaRPr/>
          </a:p>
        </p:txBody>
      </p:sp>
      <p:sp>
        <p:nvSpPr>
          <p:cNvPr id="45" name="PlaceHolder 7"/>
          <p:cNvSpPr>
            <a:spLocks noGrp="1"/>
          </p:cNvSpPr>
          <p:nvPr>
            <p:ph type="sldNum"/>
          </p:nvPr>
        </p:nvSpPr>
        <p:spPr>
          <a:xfrm>
            <a:off x="4278240" y="10156680"/>
            <a:ext cx="3278160" cy="532080"/>
          </a:xfrm>
          <a:prstGeom prst="rect">
            <a:avLst/>
          </a:prstGeom>
        </p:spPr>
        <p:txBody>
          <a:bodyPr lIns="0" tIns="0" rIns="0" bIns="0" anchor="b"/>
          <a:lstStyle/>
          <a:p>
            <a:pPr algn="r">
              <a:lnSpc>
                <a:spcPct val="95000"/>
              </a:lnSpc>
            </a:pPr>
            <a:fld id="{A388C15C-E4BE-4FC1-9D6A-CE7B5574BBAF}" type="slidenum">
              <a:rPr lang="en-GB" sz="1400" spc="-1">
                <a:solidFill>
                  <a:srgbClr val="000000"/>
                </a:solidFill>
                <a:latin typeface="Times New Roman"/>
              </a:rPr>
              <a:pPr algn="r">
                <a:lnSpc>
                  <a:spcPct val="95000"/>
                </a:lnSpc>
              </a:pPr>
              <a:t>‹#›</a:t>
            </a:fld>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BDC0BA28-B0F6-4E44-A1B0-8738EA4DB687}" type="slidenum">
              <a:rPr lang="en-GB" sz="1400" spc="-1">
                <a:solidFill>
                  <a:srgbClr val="000000"/>
                </a:solidFill>
                <a:latin typeface="Times New Roman"/>
              </a:rPr>
              <a:pPr algn="r">
                <a:lnSpc>
                  <a:spcPct val="95000"/>
                </a:lnSpc>
              </a:pPr>
              <a:t>1</a:t>
            </a:fld>
            <a:endParaRPr/>
          </a:p>
        </p:txBody>
      </p:sp>
      <p:sp>
        <p:nvSpPr>
          <p:cNvPr id="140" name="CustomShape 2"/>
          <p:cNvSpPr/>
          <p:nvPr/>
        </p:nvSpPr>
        <p:spPr>
          <a:xfrm>
            <a:off x="1106640" y="812880"/>
            <a:ext cx="5343480" cy="400680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41" name="TextShape 3"/>
          <p:cNvSpPr txBox="1"/>
          <p:nvPr/>
        </p:nvSpPr>
        <p:spPr>
          <a:xfrm>
            <a:off x="755640" y="5078160"/>
            <a:ext cx="6045120" cy="4808520"/>
          </a:xfrm>
          <a:prstGeom prst="rect">
            <a:avLst/>
          </a:pr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70946330-B4DF-4C34-8F99-0670E34E5A7D}" type="slidenum">
              <a:rPr lang="en-GB" sz="1400" spc="-1">
                <a:solidFill>
                  <a:srgbClr val="000000"/>
                </a:solidFill>
                <a:latin typeface="Times New Roman"/>
              </a:rPr>
              <a:pPr algn="r">
                <a:lnSpc>
                  <a:spcPct val="95000"/>
                </a:lnSpc>
              </a:pPr>
              <a:t>3</a:t>
            </a:fld>
            <a:endParaRPr/>
          </a:p>
        </p:txBody>
      </p:sp>
      <p:sp>
        <p:nvSpPr>
          <p:cNvPr id="143"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44"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612EFDDA-C88E-4A27-82B1-6BE6CC501FE5}" type="slidenum">
              <a:rPr lang="en-GB" sz="1400" spc="-1">
                <a:solidFill>
                  <a:srgbClr val="000000"/>
                </a:solidFill>
                <a:latin typeface="Times New Roman"/>
              </a:rPr>
              <a:pPr algn="r">
                <a:lnSpc>
                  <a:spcPct val="95000"/>
                </a:lnSpc>
              </a:pPr>
              <a:t>8</a:t>
            </a:fld>
            <a:endParaRPr/>
          </a:p>
        </p:txBody>
      </p:sp>
      <p:sp>
        <p:nvSpPr>
          <p:cNvPr id="146"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47"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BF92487D-5CFA-4597-BCEC-7F06A743659C}" type="slidenum">
              <a:rPr lang="en-GB" sz="1400" spc="-1">
                <a:solidFill>
                  <a:srgbClr val="000000"/>
                </a:solidFill>
                <a:latin typeface="Times New Roman"/>
              </a:rPr>
              <a:pPr algn="r">
                <a:lnSpc>
                  <a:spcPct val="95000"/>
                </a:lnSpc>
              </a:pPr>
              <a:t>9</a:t>
            </a:fld>
            <a:endParaRPr/>
          </a:p>
        </p:txBody>
      </p:sp>
      <p:sp>
        <p:nvSpPr>
          <p:cNvPr id="149"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50"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6DD22B90-1BAC-48F1-A48D-764F9BFA7B2D}" type="slidenum">
              <a:rPr lang="en-GB" sz="1400" spc="-1">
                <a:solidFill>
                  <a:srgbClr val="000000"/>
                </a:solidFill>
                <a:latin typeface="Times New Roman"/>
              </a:rPr>
              <a:pPr algn="r">
                <a:lnSpc>
                  <a:spcPct val="95000"/>
                </a:lnSpc>
              </a:pPr>
              <a:t>10</a:t>
            </a:fld>
            <a:endParaRPr/>
          </a:p>
        </p:txBody>
      </p:sp>
      <p:sp>
        <p:nvSpPr>
          <p:cNvPr id="152"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53"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3BFB7792-7CC2-4E82-8339-25BCF344BFC4}" type="slidenum">
              <a:rPr lang="en-GB" sz="1400" spc="-1">
                <a:solidFill>
                  <a:srgbClr val="000000"/>
                </a:solidFill>
                <a:latin typeface="Times New Roman"/>
              </a:rPr>
              <a:pPr algn="r">
                <a:lnSpc>
                  <a:spcPct val="95000"/>
                </a:lnSpc>
              </a:pPr>
              <a:t>11</a:t>
            </a:fld>
            <a:endParaRPr/>
          </a:p>
        </p:txBody>
      </p:sp>
      <p:sp>
        <p:nvSpPr>
          <p:cNvPr id="155"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56"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0E40069B-90CA-4FDF-98F5-B21CB679BBCF}" type="slidenum">
              <a:rPr lang="en-GB" sz="1400" spc="-1">
                <a:solidFill>
                  <a:srgbClr val="000000"/>
                </a:solidFill>
                <a:latin typeface="Times New Roman"/>
              </a:rPr>
              <a:pPr algn="r">
                <a:lnSpc>
                  <a:spcPct val="95000"/>
                </a:lnSpc>
              </a:pPr>
              <a:t>12</a:t>
            </a:fld>
            <a:endParaRPr/>
          </a:p>
        </p:txBody>
      </p:sp>
      <p:sp>
        <p:nvSpPr>
          <p:cNvPr id="158"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59"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247F517B-179D-42EC-868D-E95523169649}" type="slidenum">
              <a:rPr lang="en-GB" sz="1400" spc="-1">
                <a:solidFill>
                  <a:srgbClr val="000000"/>
                </a:solidFill>
                <a:latin typeface="Times New Roman"/>
              </a:rPr>
              <a:pPr algn="r">
                <a:lnSpc>
                  <a:spcPct val="95000"/>
                </a:lnSpc>
              </a:pPr>
              <a:t>13</a:t>
            </a:fld>
            <a:endParaRPr/>
          </a:p>
        </p:txBody>
      </p:sp>
      <p:sp>
        <p:nvSpPr>
          <p:cNvPr id="161"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62"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DD2638CB-9DCD-48C6-9BCD-986FEACA3D17}" type="slidenum">
              <a:rPr lang="en-GB" sz="1400" spc="-1">
                <a:solidFill>
                  <a:srgbClr val="000000"/>
                </a:solidFill>
                <a:latin typeface="Times New Roman"/>
              </a:rPr>
              <a:pPr algn="r">
                <a:lnSpc>
                  <a:spcPct val="95000"/>
                </a:lnSpc>
              </a:pPr>
              <a:t>14</a:t>
            </a:fld>
            <a:endParaRPr/>
          </a:p>
        </p:txBody>
      </p:sp>
      <p:sp>
        <p:nvSpPr>
          <p:cNvPr id="164"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65"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25C81C1F-798D-4DC2-97A5-9AC5A42320FA}" type="slidenum">
              <a:rPr lang="en-GB" sz="1400" spc="-1">
                <a:solidFill>
                  <a:srgbClr val="000000"/>
                </a:solidFill>
                <a:latin typeface="Times New Roman"/>
              </a:rPr>
              <a:pPr algn="r">
                <a:lnSpc>
                  <a:spcPct val="95000"/>
                </a:lnSpc>
              </a:pPr>
              <a:t>18</a:t>
            </a:fld>
            <a:endParaRPr/>
          </a:p>
        </p:txBody>
      </p:sp>
      <p:sp>
        <p:nvSpPr>
          <p:cNvPr id="167"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68"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40FC27F2-1116-4E7B-AFD7-1C004F297469}" type="slidenum">
              <a:rPr lang="en-GB" sz="1400" spc="-1">
                <a:solidFill>
                  <a:srgbClr val="000000"/>
                </a:solidFill>
                <a:latin typeface="Times New Roman"/>
              </a:rPr>
              <a:pPr algn="r">
                <a:lnSpc>
                  <a:spcPct val="95000"/>
                </a:lnSpc>
              </a:pPr>
              <a:t>19</a:t>
            </a:fld>
            <a:endParaRPr/>
          </a:p>
        </p:txBody>
      </p:sp>
      <p:sp>
        <p:nvSpPr>
          <p:cNvPr id="170"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71"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127CC83C-24BE-478A-BB87-0118C0022761}" type="slidenum">
              <a:rPr lang="en-GB" sz="1400" spc="-1">
                <a:solidFill>
                  <a:srgbClr val="000000"/>
                </a:solidFill>
                <a:latin typeface="Times New Roman"/>
              </a:rPr>
              <a:pPr algn="r">
                <a:lnSpc>
                  <a:spcPct val="95000"/>
                </a:lnSpc>
              </a:pPr>
              <a:t>20</a:t>
            </a:fld>
            <a:endParaRPr/>
          </a:p>
        </p:txBody>
      </p:sp>
      <p:sp>
        <p:nvSpPr>
          <p:cNvPr id="173"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74"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85C51AFA-2DCD-43F4-BB4E-3F2D82D9E72E}" type="slidenum">
              <a:rPr lang="en-GB" sz="1400" spc="-1">
                <a:solidFill>
                  <a:srgbClr val="000000"/>
                </a:solidFill>
                <a:latin typeface="Times New Roman"/>
              </a:rPr>
              <a:pPr algn="r">
                <a:lnSpc>
                  <a:spcPct val="95000"/>
                </a:lnSpc>
              </a:pPr>
              <a:t>21</a:t>
            </a:fld>
            <a:endParaRPr/>
          </a:p>
        </p:txBody>
      </p:sp>
      <p:sp>
        <p:nvSpPr>
          <p:cNvPr id="176"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77"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FCA0D83A-EE58-446C-8F89-683EB8001650}" type="slidenum">
              <a:rPr lang="en-GB" sz="1400" spc="-1">
                <a:solidFill>
                  <a:srgbClr val="000000"/>
                </a:solidFill>
                <a:latin typeface="Times New Roman"/>
              </a:rPr>
              <a:pPr algn="r">
                <a:lnSpc>
                  <a:spcPct val="95000"/>
                </a:lnSpc>
              </a:pPr>
              <a:t>22</a:t>
            </a:fld>
            <a:endParaRPr/>
          </a:p>
        </p:txBody>
      </p:sp>
      <p:sp>
        <p:nvSpPr>
          <p:cNvPr id="179"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80"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8CD24BB9-681E-459E-A381-56B416C36992}" type="slidenum">
              <a:rPr lang="en-GB" sz="1400" spc="-1">
                <a:solidFill>
                  <a:srgbClr val="000000"/>
                </a:solidFill>
                <a:latin typeface="Times New Roman"/>
              </a:rPr>
              <a:pPr algn="r">
                <a:lnSpc>
                  <a:spcPct val="95000"/>
                </a:lnSpc>
              </a:pPr>
              <a:t>23</a:t>
            </a:fld>
            <a:endParaRPr/>
          </a:p>
        </p:txBody>
      </p:sp>
      <p:sp>
        <p:nvSpPr>
          <p:cNvPr id="182"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83"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82B52AB5-1120-4DAF-ACFA-5A98E5DD5B00}" type="slidenum">
              <a:rPr lang="en-GB" sz="1400" spc="-1">
                <a:solidFill>
                  <a:srgbClr val="000000"/>
                </a:solidFill>
                <a:latin typeface="Times New Roman"/>
              </a:rPr>
              <a:pPr algn="r">
                <a:lnSpc>
                  <a:spcPct val="95000"/>
                </a:lnSpc>
              </a:pPr>
              <a:t>24</a:t>
            </a:fld>
            <a:endParaRPr/>
          </a:p>
        </p:txBody>
      </p:sp>
      <p:sp>
        <p:nvSpPr>
          <p:cNvPr id="185"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86"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36C286F5-5F7A-4045-A4E5-957992DA39CD}" type="slidenum">
              <a:rPr lang="en-GB" sz="1400" spc="-1">
                <a:solidFill>
                  <a:srgbClr val="000000"/>
                </a:solidFill>
                <a:latin typeface="Times New Roman"/>
              </a:rPr>
              <a:pPr algn="r">
                <a:lnSpc>
                  <a:spcPct val="95000"/>
                </a:lnSpc>
              </a:pPr>
              <a:t>25</a:t>
            </a:fld>
            <a:endParaRPr/>
          </a:p>
        </p:txBody>
      </p:sp>
      <p:sp>
        <p:nvSpPr>
          <p:cNvPr id="194"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95"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B650BCD6-F05B-4F11-BE5A-4219239E3714}" type="slidenum">
              <a:rPr lang="en-GB" sz="1400" spc="-1">
                <a:solidFill>
                  <a:srgbClr val="000000"/>
                </a:solidFill>
                <a:latin typeface="Times New Roman"/>
              </a:rPr>
              <a:pPr algn="r">
                <a:lnSpc>
                  <a:spcPct val="95000"/>
                </a:lnSpc>
              </a:pPr>
              <a:t>26</a:t>
            </a:fld>
            <a:endParaRPr/>
          </a:p>
        </p:txBody>
      </p:sp>
      <p:sp>
        <p:nvSpPr>
          <p:cNvPr id="197"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98"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0D554030-4F1A-4049-9670-C975D8D55D66}" type="slidenum">
              <a:rPr lang="en-GB" sz="1400" spc="-1">
                <a:solidFill>
                  <a:srgbClr val="000000"/>
                </a:solidFill>
                <a:latin typeface="Times New Roman"/>
              </a:rPr>
              <a:pPr algn="r">
                <a:lnSpc>
                  <a:spcPct val="95000"/>
                </a:lnSpc>
              </a:pPr>
              <a:t>34</a:t>
            </a:fld>
            <a:endParaRPr/>
          </a:p>
        </p:txBody>
      </p:sp>
      <p:sp>
        <p:nvSpPr>
          <p:cNvPr id="200" name="CustomShape 2"/>
          <p:cNvSpPr/>
          <p:nvPr/>
        </p:nvSpPr>
        <p:spPr>
          <a:xfrm>
            <a:off x="2362320" y="812880"/>
            <a:ext cx="283356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201"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815EAADA-5CF6-4E18-8CAF-B16A9EC4210A}" type="slidenum">
              <a:rPr lang="en-GB" sz="1400" spc="-1">
                <a:solidFill>
                  <a:srgbClr val="000000"/>
                </a:solidFill>
                <a:latin typeface="Times New Roman"/>
              </a:rPr>
              <a:pPr algn="r">
                <a:lnSpc>
                  <a:spcPct val="95000"/>
                </a:lnSpc>
              </a:pPr>
              <a:t>44</a:t>
            </a:fld>
            <a:endParaRPr/>
          </a:p>
        </p:txBody>
      </p:sp>
      <p:sp>
        <p:nvSpPr>
          <p:cNvPr id="203" name="CustomShape 2"/>
          <p:cNvSpPr/>
          <p:nvPr/>
        </p:nvSpPr>
        <p:spPr>
          <a:xfrm>
            <a:off x="2362320" y="812880"/>
            <a:ext cx="283356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204"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2C95261B-486D-43EC-93A2-18DFD62C6ACD}" type="slidenum">
              <a:rPr lang="en-GB" sz="1400" spc="-1">
                <a:solidFill>
                  <a:srgbClr val="000000"/>
                </a:solidFill>
                <a:latin typeface="Times New Roman"/>
              </a:rPr>
              <a:pPr algn="r">
                <a:lnSpc>
                  <a:spcPct val="95000"/>
                </a:lnSpc>
              </a:pPr>
              <a:t>45</a:t>
            </a:fld>
            <a:endParaRPr/>
          </a:p>
        </p:txBody>
      </p:sp>
      <p:sp>
        <p:nvSpPr>
          <p:cNvPr id="206" name="CustomShape 2"/>
          <p:cNvSpPr/>
          <p:nvPr/>
        </p:nvSpPr>
        <p:spPr>
          <a:xfrm>
            <a:off x="2362320" y="812880"/>
            <a:ext cx="283356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207"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3CC0FAB7-34DE-4E57-85AD-B646E357E7F7}" type="slidenum">
              <a:rPr lang="en-GB" sz="1400" spc="-1">
                <a:solidFill>
                  <a:srgbClr val="000000"/>
                </a:solidFill>
                <a:latin typeface="Times New Roman"/>
              </a:rPr>
              <a:pPr algn="r">
                <a:lnSpc>
                  <a:spcPct val="95000"/>
                </a:lnSpc>
              </a:pPr>
              <a:t>46</a:t>
            </a:fld>
            <a:endParaRPr/>
          </a:p>
        </p:txBody>
      </p:sp>
      <p:sp>
        <p:nvSpPr>
          <p:cNvPr id="209"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210"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A00CF042-24B5-48BE-BEAF-BF906B9A2311}" type="slidenum">
              <a:rPr lang="en-GB" sz="1400" spc="-1">
                <a:solidFill>
                  <a:srgbClr val="000000"/>
                </a:solidFill>
                <a:latin typeface="Times New Roman"/>
              </a:rPr>
              <a:pPr algn="r">
                <a:lnSpc>
                  <a:spcPct val="95000"/>
                </a:lnSpc>
              </a:pPr>
              <a:t>56</a:t>
            </a:fld>
            <a:endParaRPr/>
          </a:p>
        </p:txBody>
      </p:sp>
      <p:sp>
        <p:nvSpPr>
          <p:cNvPr id="221"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222"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98CB526D-CE07-4186-AEC7-B93295E2B715}" type="slidenum">
              <a:rPr lang="en-GB" sz="1400" spc="-1">
                <a:solidFill>
                  <a:srgbClr val="000000"/>
                </a:solidFill>
                <a:latin typeface="Times New Roman"/>
              </a:rPr>
              <a:pPr algn="r">
                <a:lnSpc>
                  <a:spcPct val="95000"/>
                </a:lnSpc>
              </a:pPr>
              <a:t>57</a:t>
            </a:fld>
            <a:endParaRPr/>
          </a:p>
        </p:txBody>
      </p:sp>
      <p:sp>
        <p:nvSpPr>
          <p:cNvPr id="224"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225"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46C67632-1535-4633-BA17-0F7A83759D5E}" type="slidenum">
              <a:rPr lang="en-GB" sz="1400" spc="-1">
                <a:solidFill>
                  <a:srgbClr val="000000"/>
                </a:solidFill>
                <a:latin typeface="Times New Roman"/>
              </a:rPr>
              <a:pPr algn="r">
                <a:lnSpc>
                  <a:spcPct val="95000"/>
                </a:lnSpc>
              </a:pPr>
              <a:t>58</a:t>
            </a:fld>
            <a:endParaRPr/>
          </a:p>
        </p:txBody>
      </p:sp>
      <p:sp>
        <p:nvSpPr>
          <p:cNvPr id="227"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228"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36A1F4FF-06CB-4CFF-B749-8524FEC74B52}" type="slidenum">
              <a:rPr lang="en-GB" sz="1400" spc="-1">
                <a:solidFill>
                  <a:srgbClr val="000000"/>
                </a:solidFill>
                <a:latin typeface="Times New Roman"/>
              </a:rPr>
              <a:pPr algn="r">
                <a:lnSpc>
                  <a:spcPct val="95000"/>
                </a:lnSpc>
              </a:pPr>
              <a:t>59</a:t>
            </a:fld>
            <a:endParaRPr/>
          </a:p>
        </p:txBody>
      </p:sp>
      <p:sp>
        <p:nvSpPr>
          <p:cNvPr id="230" name="CustomShape 2"/>
          <p:cNvSpPr/>
          <p:nvPr/>
        </p:nvSpPr>
        <p:spPr>
          <a:xfrm>
            <a:off x="1106640" y="812880"/>
            <a:ext cx="5344920" cy="400824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231" name="TextShape 3"/>
          <p:cNvSpPr txBox="1"/>
          <p:nvPr/>
        </p:nvSpPr>
        <p:spPr>
          <a:xfrm>
            <a:off x="755280" y="5078160"/>
            <a:ext cx="6046920" cy="4809960"/>
          </a:xfrm>
          <a:prstGeom prst="rect">
            <a:avLst/>
          </a:prstGeom>
          <a:noFill/>
          <a:ln>
            <a:noFill/>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CustomShape 1"/>
          <p:cNvSpPr/>
          <p:nvPr/>
        </p:nvSpPr>
        <p:spPr>
          <a:xfrm>
            <a:off x="4278240" y="10156680"/>
            <a:ext cx="3278160" cy="532080"/>
          </a:xfr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95000"/>
              </a:lnSpc>
            </a:pPr>
            <a:fld id="{03666BF6-2797-4D93-99D8-1A6C8FDB32FB}" type="slidenum">
              <a:rPr lang="en-GB" sz="1400" spc="-1">
                <a:solidFill>
                  <a:srgbClr val="000000"/>
                </a:solidFill>
                <a:latin typeface="Times New Roman"/>
              </a:rPr>
              <a:pPr algn="r">
                <a:lnSpc>
                  <a:spcPct val="95000"/>
                </a:lnSpc>
              </a:pPr>
              <a:t>69</a:t>
            </a:fld>
            <a:endParaRPr/>
          </a:p>
        </p:txBody>
      </p:sp>
      <p:sp>
        <p:nvSpPr>
          <p:cNvPr id="235" name="CustomShape 2"/>
          <p:cNvSpPr/>
          <p:nvPr/>
        </p:nvSpPr>
        <p:spPr>
          <a:xfrm>
            <a:off x="1260360" y="792000"/>
            <a:ext cx="5040360" cy="4029120"/>
          </a:xfr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236" name="TextShape 3"/>
          <p:cNvSpPr txBox="1"/>
          <p:nvPr/>
        </p:nvSpPr>
        <p:spPr>
          <a:xfrm>
            <a:off x="755280" y="5078160"/>
            <a:ext cx="6046920" cy="4809960"/>
          </a:xfrm>
          <a:prstGeom prst="rect">
            <a:avLst/>
          </a:pr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3280" y="261000"/>
            <a:ext cx="9067680" cy="1341000"/>
          </a:xfrm>
          <a:prstGeom prst="rect">
            <a:avLst/>
          </a:prstGeom>
        </p:spPr>
        <p:txBody>
          <a:bodyPr lIns="0" tIns="0" rIns="0" bIns="0" anchor="ctr"/>
          <a:lstStyle/>
          <a:p>
            <a:pPr algn="ctr"/>
            <a:endParaRPr/>
          </a:p>
        </p:txBody>
      </p:sp>
      <p:sp>
        <p:nvSpPr>
          <p:cNvPr id="6" name="PlaceHolder 2"/>
          <p:cNvSpPr>
            <a:spLocks noGrp="1"/>
          </p:cNvSpPr>
          <p:nvPr>
            <p:ph type="subTitle"/>
          </p:nvPr>
        </p:nvSpPr>
        <p:spPr>
          <a:xfrm>
            <a:off x="503280" y="1767960"/>
            <a:ext cx="9067680" cy="4986360"/>
          </a:xfrm>
          <a:prstGeom prst="rect">
            <a:avLst/>
          </a:prstGeom>
        </p:spPr>
        <p:txBody>
          <a:bodyPr lIns="0" tIns="0" rIns="0" bIns="0" anchor="ctr"/>
          <a:lstStyle/>
          <a:p>
            <a:pPr marL="106200"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3280" y="261000"/>
            <a:ext cx="9067680" cy="1341000"/>
          </a:xfrm>
          <a:prstGeom prst="rect">
            <a:avLst/>
          </a:prstGeom>
        </p:spPr>
        <p:txBody>
          <a:bodyPr lIns="0" tIns="0" rIns="0" bIns="0" anchor="ctr"/>
          <a:lstStyle/>
          <a:p>
            <a:pPr algn="ctr"/>
            <a:endParaRPr/>
          </a:p>
        </p:txBody>
      </p:sp>
      <p:sp>
        <p:nvSpPr>
          <p:cNvPr id="8" name="PlaceHolder 2"/>
          <p:cNvSpPr>
            <a:spLocks noGrp="1"/>
          </p:cNvSpPr>
          <p:nvPr>
            <p:ph type="body"/>
          </p:nvPr>
        </p:nvSpPr>
        <p:spPr>
          <a:xfrm>
            <a:off x="503280" y="1767960"/>
            <a:ext cx="9067680" cy="498636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3280" y="261000"/>
            <a:ext cx="9067680" cy="1341000"/>
          </a:xfrm>
          <a:prstGeom prst="rect">
            <a:avLst/>
          </a:prstGeom>
        </p:spPr>
        <p:txBody>
          <a:bodyPr lIns="0" tIns="0" rIns="0" bIns="0" anchor="ctr"/>
          <a:lstStyle/>
          <a:p>
            <a:pPr algn="ctr"/>
            <a:endParaRPr/>
          </a:p>
        </p:txBody>
      </p:sp>
      <p:sp>
        <p:nvSpPr>
          <p:cNvPr id="10" name="PlaceHolder 2"/>
          <p:cNvSpPr>
            <a:spLocks noGrp="1"/>
          </p:cNvSpPr>
          <p:nvPr>
            <p:ph type="body"/>
          </p:nvPr>
        </p:nvSpPr>
        <p:spPr>
          <a:xfrm>
            <a:off x="503280" y="1767960"/>
            <a:ext cx="4424760" cy="4986360"/>
          </a:xfrm>
          <a:prstGeom prst="rect">
            <a:avLst/>
          </a:prstGeom>
        </p:spPr>
        <p:txBody>
          <a:bodyPr lIns="0" tIns="0" rIns="0" bIns="0"/>
          <a:lstStyle/>
          <a:p>
            <a:endParaRPr/>
          </a:p>
        </p:txBody>
      </p:sp>
      <p:sp>
        <p:nvSpPr>
          <p:cNvPr id="11" name="PlaceHolder 3"/>
          <p:cNvSpPr>
            <a:spLocks noGrp="1"/>
          </p:cNvSpPr>
          <p:nvPr>
            <p:ph type="body"/>
          </p:nvPr>
        </p:nvSpPr>
        <p:spPr>
          <a:xfrm>
            <a:off x="5149800" y="1767960"/>
            <a:ext cx="4424760" cy="498636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3280" y="261000"/>
            <a:ext cx="9067680" cy="1341000"/>
          </a:xfrm>
          <a:prstGeom prst="rect">
            <a:avLst/>
          </a:prstGeom>
        </p:spPr>
        <p:txBody>
          <a:bodyPr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3280" y="261720"/>
            <a:ext cx="9067680" cy="6210720"/>
          </a:xfrm>
          <a:prstGeom prst="rect">
            <a:avLst/>
          </a:prstGeom>
        </p:spPr>
        <p:txBody>
          <a:bodyPr lIns="0" tIns="0" rIns="0" bIns="0" anchor="ctr"/>
          <a:lstStyle/>
          <a:p>
            <a:pPr marL="106200"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3280" y="261000"/>
            <a:ext cx="9067680" cy="1341000"/>
          </a:xfrm>
          <a:prstGeom prst="rect">
            <a:avLst/>
          </a:prstGeom>
        </p:spPr>
        <p:txBody>
          <a:bodyPr lIns="0" tIns="0" rIns="0" bIns="0" anchor="ctr"/>
          <a:lstStyle/>
          <a:p>
            <a:pPr algn="ctr"/>
            <a:endParaRPr/>
          </a:p>
        </p:txBody>
      </p:sp>
      <p:sp>
        <p:nvSpPr>
          <p:cNvPr id="15" name="PlaceHolder 2"/>
          <p:cNvSpPr>
            <a:spLocks noGrp="1"/>
          </p:cNvSpPr>
          <p:nvPr>
            <p:ph type="body"/>
          </p:nvPr>
        </p:nvSpPr>
        <p:spPr>
          <a:xfrm>
            <a:off x="503280" y="1767960"/>
            <a:ext cx="4424760" cy="2378160"/>
          </a:xfrm>
          <a:prstGeom prst="rect">
            <a:avLst/>
          </a:prstGeom>
        </p:spPr>
        <p:txBody>
          <a:bodyPr lIns="0" tIns="0" rIns="0" bIns="0"/>
          <a:lstStyle/>
          <a:p>
            <a:endParaRPr/>
          </a:p>
        </p:txBody>
      </p:sp>
      <p:sp>
        <p:nvSpPr>
          <p:cNvPr id="16" name="PlaceHolder 3"/>
          <p:cNvSpPr>
            <a:spLocks noGrp="1"/>
          </p:cNvSpPr>
          <p:nvPr>
            <p:ph type="body"/>
          </p:nvPr>
        </p:nvSpPr>
        <p:spPr>
          <a:xfrm>
            <a:off x="503280" y="4372560"/>
            <a:ext cx="4424760" cy="2378160"/>
          </a:xfrm>
          <a:prstGeom prst="rect">
            <a:avLst/>
          </a:prstGeom>
        </p:spPr>
        <p:txBody>
          <a:bodyPr lIns="0" tIns="0" rIns="0" bIns="0"/>
          <a:lstStyle/>
          <a:p>
            <a:endParaRPr/>
          </a:p>
        </p:txBody>
      </p:sp>
      <p:sp>
        <p:nvSpPr>
          <p:cNvPr id="17" name="PlaceHolder 4"/>
          <p:cNvSpPr>
            <a:spLocks noGrp="1"/>
          </p:cNvSpPr>
          <p:nvPr>
            <p:ph type="body"/>
          </p:nvPr>
        </p:nvSpPr>
        <p:spPr>
          <a:xfrm>
            <a:off x="5149800" y="1767960"/>
            <a:ext cx="4424760" cy="498636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3280" y="261000"/>
            <a:ext cx="9067680" cy="1341000"/>
          </a:xfrm>
          <a:prstGeom prst="rect">
            <a:avLst/>
          </a:prstGeom>
        </p:spPr>
        <p:txBody>
          <a:bodyPr lIns="0" tIns="0" rIns="0" bIns="0" anchor="ctr"/>
          <a:lstStyle/>
          <a:p>
            <a:pPr algn="ctr"/>
            <a:endParaRPr/>
          </a:p>
        </p:txBody>
      </p:sp>
      <p:sp>
        <p:nvSpPr>
          <p:cNvPr id="19" name="PlaceHolder 2"/>
          <p:cNvSpPr>
            <a:spLocks noGrp="1"/>
          </p:cNvSpPr>
          <p:nvPr>
            <p:ph type="body"/>
          </p:nvPr>
        </p:nvSpPr>
        <p:spPr>
          <a:xfrm>
            <a:off x="503280" y="1767960"/>
            <a:ext cx="4424760" cy="4986360"/>
          </a:xfrm>
          <a:prstGeom prst="rect">
            <a:avLst/>
          </a:prstGeom>
        </p:spPr>
        <p:txBody>
          <a:bodyPr lIns="0" tIns="0" rIns="0" bIns="0"/>
          <a:lstStyle/>
          <a:p>
            <a:endParaRPr/>
          </a:p>
        </p:txBody>
      </p:sp>
      <p:sp>
        <p:nvSpPr>
          <p:cNvPr id="20" name="PlaceHolder 3"/>
          <p:cNvSpPr>
            <a:spLocks noGrp="1"/>
          </p:cNvSpPr>
          <p:nvPr>
            <p:ph type="body"/>
          </p:nvPr>
        </p:nvSpPr>
        <p:spPr>
          <a:xfrm>
            <a:off x="5149800" y="1767960"/>
            <a:ext cx="4424760" cy="2378160"/>
          </a:xfrm>
          <a:prstGeom prst="rect">
            <a:avLst/>
          </a:prstGeom>
        </p:spPr>
        <p:txBody>
          <a:bodyPr lIns="0" tIns="0" rIns="0" bIns="0"/>
          <a:lstStyle/>
          <a:p>
            <a:endParaRPr/>
          </a:p>
        </p:txBody>
      </p:sp>
      <p:sp>
        <p:nvSpPr>
          <p:cNvPr id="21" name="PlaceHolder 4"/>
          <p:cNvSpPr>
            <a:spLocks noGrp="1"/>
          </p:cNvSpPr>
          <p:nvPr>
            <p:ph type="body"/>
          </p:nvPr>
        </p:nvSpPr>
        <p:spPr>
          <a:xfrm>
            <a:off x="5149800" y="4372560"/>
            <a:ext cx="4424760" cy="237816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3280" y="261000"/>
            <a:ext cx="9067680" cy="1341000"/>
          </a:xfrm>
          <a:prstGeom prst="rect">
            <a:avLst/>
          </a:prstGeom>
        </p:spPr>
        <p:txBody>
          <a:bodyPr lIns="0" tIns="0" rIns="0" bIns="0" anchor="ctr"/>
          <a:lstStyle/>
          <a:p>
            <a:pPr algn="ctr"/>
            <a:endParaRPr/>
          </a:p>
        </p:txBody>
      </p:sp>
      <p:sp>
        <p:nvSpPr>
          <p:cNvPr id="23" name="PlaceHolder 2"/>
          <p:cNvSpPr>
            <a:spLocks noGrp="1"/>
          </p:cNvSpPr>
          <p:nvPr>
            <p:ph type="body"/>
          </p:nvPr>
        </p:nvSpPr>
        <p:spPr>
          <a:xfrm>
            <a:off x="503280" y="1767960"/>
            <a:ext cx="4424760" cy="2378160"/>
          </a:xfrm>
          <a:prstGeom prst="rect">
            <a:avLst/>
          </a:prstGeom>
        </p:spPr>
        <p:txBody>
          <a:bodyPr lIns="0" tIns="0" rIns="0" bIns="0"/>
          <a:lstStyle/>
          <a:p>
            <a:endParaRPr/>
          </a:p>
        </p:txBody>
      </p:sp>
      <p:sp>
        <p:nvSpPr>
          <p:cNvPr id="24" name="PlaceHolder 3"/>
          <p:cNvSpPr>
            <a:spLocks noGrp="1"/>
          </p:cNvSpPr>
          <p:nvPr>
            <p:ph type="body"/>
          </p:nvPr>
        </p:nvSpPr>
        <p:spPr>
          <a:xfrm>
            <a:off x="5149800" y="1767960"/>
            <a:ext cx="4424760" cy="2378160"/>
          </a:xfrm>
          <a:prstGeom prst="rect">
            <a:avLst/>
          </a:prstGeom>
        </p:spPr>
        <p:txBody>
          <a:bodyPr lIns="0" tIns="0" rIns="0" bIns="0"/>
          <a:lstStyle/>
          <a:p>
            <a:endParaRPr/>
          </a:p>
        </p:txBody>
      </p:sp>
      <p:sp>
        <p:nvSpPr>
          <p:cNvPr id="25" name="PlaceHolder 4"/>
          <p:cNvSpPr>
            <a:spLocks noGrp="1"/>
          </p:cNvSpPr>
          <p:nvPr>
            <p:ph type="body"/>
          </p:nvPr>
        </p:nvSpPr>
        <p:spPr>
          <a:xfrm>
            <a:off x="503280" y="4372560"/>
            <a:ext cx="9067680" cy="237816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3280" y="261000"/>
            <a:ext cx="9067680" cy="1341000"/>
          </a:xfrm>
          <a:prstGeom prst="rect">
            <a:avLst/>
          </a:prstGeom>
        </p:spPr>
        <p:txBody>
          <a:bodyPr lIns="0" tIns="0" rIns="0" bIns="0" anchor="ctr"/>
          <a:lstStyle/>
          <a:p>
            <a:pPr algn="ctr"/>
            <a:endParaRPr/>
          </a:p>
        </p:txBody>
      </p:sp>
      <p:sp>
        <p:nvSpPr>
          <p:cNvPr id="27" name="PlaceHolder 2"/>
          <p:cNvSpPr>
            <a:spLocks noGrp="1"/>
          </p:cNvSpPr>
          <p:nvPr>
            <p:ph type="body"/>
          </p:nvPr>
        </p:nvSpPr>
        <p:spPr>
          <a:xfrm>
            <a:off x="503280" y="1767960"/>
            <a:ext cx="9067680" cy="2378160"/>
          </a:xfrm>
          <a:prstGeom prst="rect">
            <a:avLst/>
          </a:prstGeom>
        </p:spPr>
        <p:txBody>
          <a:bodyPr lIns="0" tIns="0" rIns="0" bIns="0"/>
          <a:lstStyle/>
          <a:p>
            <a:endParaRPr/>
          </a:p>
        </p:txBody>
      </p:sp>
      <p:sp>
        <p:nvSpPr>
          <p:cNvPr id="28" name="PlaceHolder 3"/>
          <p:cNvSpPr>
            <a:spLocks noGrp="1"/>
          </p:cNvSpPr>
          <p:nvPr>
            <p:ph type="body"/>
          </p:nvPr>
        </p:nvSpPr>
        <p:spPr>
          <a:xfrm>
            <a:off x="503280" y="4372560"/>
            <a:ext cx="9067680" cy="237816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3280" y="261000"/>
            <a:ext cx="9067680" cy="1341000"/>
          </a:xfrm>
          <a:prstGeom prst="rect">
            <a:avLst/>
          </a:prstGeom>
        </p:spPr>
        <p:txBody>
          <a:bodyPr lIns="0" tIns="0" rIns="0" bIns="0" anchor="ctr"/>
          <a:lstStyle/>
          <a:p>
            <a:pPr algn="ctr"/>
            <a:endParaRPr/>
          </a:p>
        </p:txBody>
      </p:sp>
      <p:sp>
        <p:nvSpPr>
          <p:cNvPr id="30" name="PlaceHolder 2"/>
          <p:cNvSpPr>
            <a:spLocks noGrp="1"/>
          </p:cNvSpPr>
          <p:nvPr>
            <p:ph type="body"/>
          </p:nvPr>
        </p:nvSpPr>
        <p:spPr>
          <a:xfrm>
            <a:off x="503280" y="1767960"/>
            <a:ext cx="4424760" cy="2378160"/>
          </a:xfrm>
          <a:prstGeom prst="rect">
            <a:avLst/>
          </a:prstGeom>
        </p:spPr>
        <p:txBody>
          <a:bodyPr lIns="0" tIns="0" rIns="0" bIns="0"/>
          <a:lstStyle/>
          <a:p>
            <a:endParaRPr/>
          </a:p>
        </p:txBody>
      </p:sp>
      <p:sp>
        <p:nvSpPr>
          <p:cNvPr id="31" name="PlaceHolder 3"/>
          <p:cNvSpPr>
            <a:spLocks noGrp="1"/>
          </p:cNvSpPr>
          <p:nvPr>
            <p:ph type="body"/>
          </p:nvPr>
        </p:nvSpPr>
        <p:spPr>
          <a:xfrm>
            <a:off x="5149800" y="1767960"/>
            <a:ext cx="4424760" cy="2378160"/>
          </a:xfrm>
          <a:prstGeom prst="rect">
            <a:avLst/>
          </a:prstGeom>
        </p:spPr>
        <p:txBody>
          <a:bodyPr lIns="0" tIns="0" rIns="0" bIns="0"/>
          <a:lstStyle/>
          <a:p>
            <a:endParaRPr/>
          </a:p>
        </p:txBody>
      </p:sp>
      <p:sp>
        <p:nvSpPr>
          <p:cNvPr id="32" name="PlaceHolder 4"/>
          <p:cNvSpPr>
            <a:spLocks noGrp="1"/>
          </p:cNvSpPr>
          <p:nvPr>
            <p:ph type="body"/>
          </p:nvPr>
        </p:nvSpPr>
        <p:spPr>
          <a:xfrm>
            <a:off x="5149800" y="4372560"/>
            <a:ext cx="4424760" cy="2378160"/>
          </a:xfrm>
          <a:prstGeom prst="rect">
            <a:avLst/>
          </a:prstGeom>
        </p:spPr>
        <p:txBody>
          <a:bodyPr lIns="0" tIns="0" rIns="0" bIns="0"/>
          <a:lstStyle/>
          <a:p>
            <a:endParaRPr/>
          </a:p>
        </p:txBody>
      </p:sp>
      <p:sp>
        <p:nvSpPr>
          <p:cNvPr id="33" name="PlaceHolder 5"/>
          <p:cNvSpPr>
            <a:spLocks noGrp="1"/>
          </p:cNvSpPr>
          <p:nvPr>
            <p:ph type="body"/>
          </p:nvPr>
        </p:nvSpPr>
        <p:spPr>
          <a:xfrm>
            <a:off x="503280" y="4372560"/>
            <a:ext cx="4424760" cy="237816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3280" y="261000"/>
            <a:ext cx="9067680" cy="1341000"/>
          </a:xfrm>
          <a:prstGeom prst="rect">
            <a:avLst/>
          </a:prstGeom>
        </p:spPr>
        <p:txBody>
          <a:bodyPr lIns="0" tIns="0" rIns="0" bIns="0" anchor="ctr"/>
          <a:lstStyle/>
          <a:p>
            <a:pPr algn="ctr"/>
            <a:endParaRPr/>
          </a:p>
        </p:txBody>
      </p:sp>
      <p:sp>
        <p:nvSpPr>
          <p:cNvPr id="35" name="PlaceHolder 2"/>
          <p:cNvSpPr>
            <a:spLocks noGrp="1"/>
          </p:cNvSpPr>
          <p:nvPr>
            <p:ph type="body"/>
          </p:nvPr>
        </p:nvSpPr>
        <p:spPr>
          <a:xfrm>
            <a:off x="503280" y="1767960"/>
            <a:ext cx="9067680" cy="4986360"/>
          </a:xfrm>
          <a:prstGeom prst="rect">
            <a:avLst/>
          </a:prstGeom>
        </p:spPr>
        <p:txBody>
          <a:bodyPr lIns="0" tIns="0" rIns="0" bIns="0"/>
          <a:lstStyle/>
          <a:p>
            <a:endParaRPr/>
          </a:p>
        </p:txBody>
      </p:sp>
      <p:sp>
        <p:nvSpPr>
          <p:cNvPr id="36" name="PlaceHolder 3"/>
          <p:cNvSpPr>
            <a:spLocks noGrp="1"/>
          </p:cNvSpPr>
          <p:nvPr>
            <p:ph type="body"/>
          </p:nvPr>
        </p:nvSpPr>
        <p:spPr>
          <a:xfrm>
            <a:off x="503280" y="1767960"/>
            <a:ext cx="9067680" cy="4986360"/>
          </a:xfrm>
          <a:prstGeom prst="rect">
            <a:avLst/>
          </a:prstGeom>
        </p:spPr>
        <p:txBody>
          <a:bodyPr lIns="0" tIns="0" rIns="0" bIns="0"/>
          <a:lstStyle/>
          <a:p>
            <a:endParaRPr/>
          </a:p>
        </p:txBody>
      </p:sp>
      <p:pic>
        <p:nvPicPr>
          <p:cNvPr id="37" name="Рисунок 36"/>
          <p:cNvPicPr/>
          <p:nvPr/>
        </p:nvPicPr>
        <p:blipFill>
          <a:blip r:embed="rId2" cstate="print"/>
          <a:stretch/>
        </p:blipFill>
        <p:spPr>
          <a:xfrm>
            <a:off x="1912320" y="1767600"/>
            <a:ext cx="6249600" cy="4986360"/>
          </a:xfrm>
          <a:prstGeom prst="rect">
            <a:avLst/>
          </a:prstGeom>
          <a:ln>
            <a:noFill/>
          </a:ln>
        </p:spPr>
      </p:pic>
      <p:pic>
        <p:nvPicPr>
          <p:cNvPr id="38" name="Рисунок 37"/>
          <p:cNvPicPr/>
          <p:nvPr/>
        </p:nvPicPr>
        <p:blipFill>
          <a:blip r:embed="rId2" cstate="print"/>
          <a:stretch/>
        </p:blipFill>
        <p:spPr>
          <a:xfrm>
            <a:off x="1912320" y="1767600"/>
            <a:ext cx="6249600" cy="498636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503280" y="261720"/>
            <a:ext cx="9067680" cy="1339560"/>
          </a:xfrm>
          <a:prstGeom prst="rect">
            <a:avLst/>
          </a:prstGeom>
        </p:spPr>
        <p:txBody>
          <a:bodyPr lIns="0" tIns="0" rIns="0" bIns="0" anchor="ctr"/>
          <a:lstStyle/>
          <a:p>
            <a:pPr algn="ctr"/>
            <a:r>
              <a:rPr lang="uk-UA" sz="4400" spc="-1">
                <a:latin typeface="Arial"/>
              </a:rPr>
              <a:t>Для правки текста заголовка щёлкните мышью</a:t>
            </a:r>
            <a:endParaRPr/>
          </a:p>
        </p:txBody>
      </p:sp>
      <p:sp>
        <p:nvSpPr>
          <p:cNvPr id="6" name="PlaceHolder 2"/>
          <p:cNvSpPr>
            <a:spLocks noGrp="1"/>
          </p:cNvSpPr>
          <p:nvPr>
            <p:ph type="body"/>
          </p:nvPr>
        </p:nvSpPr>
        <p:spPr>
          <a:xfrm>
            <a:off x="503280" y="1767960"/>
            <a:ext cx="9067680" cy="4986360"/>
          </a:xfrm>
          <a:prstGeom prst="rect">
            <a:avLst/>
          </a:prstGeom>
        </p:spPr>
        <p:txBody>
          <a:bodyPr lIns="0" tIns="0" rIns="0" bIns="0"/>
          <a:lstStyle/>
          <a:p>
            <a:pPr marL="430200" indent="-324000">
              <a:buSzPct val="45000"/>
              <a:buFont typeface="Wingdings" charset="2"/>
              <a:buChar char=""/>
            </a:pPr>
            <a:r>
              <a:rPr lang="uk-UA" sz="3200" spc="-1">
                <a:latin typeface="Arial"/>
              </a:rPr>
              <a:t>Для правки структуры щёлкните мышью</a:t>
            </a:r>
            <a:endParaRPr/>
          </a:p>
          <a:p>
            <a:pPr marL="861840" lvl="1" indent="-285840">
              <a:buSzPct val="75000"/>
              <a:buFont typeface="Symbol" charset="2"/>
              <a:buChar char=""/>
            </a:pPr>
            <a:r>
              <a:rPr lang="uk-UA" sz="2800" spc="-1">
                <a:latin typeface="Arial"/>
              </a:rPr>
              <a:t>Второй уровень структуры</a:t>
            </a:r>
            <a:endParaRPr/>
          </a:p>
          <a:p>
            <a:pPr marL="1293480" lvl="2" indent="-215640">
              <a:buSzPct val="45000"/>
              <a:buFont typeface="Wingdings" charset="2"/>
              <a:buChar char=""/>
            </a:pPr>
            <a:r>
              <a:rPr lang="uk-UA" sz="2400" spc="-1">
                <a:latin typeface="Arial"/>
              </a:rPr>
              <a:t>Третий уровень структуры</a:t>
            </a:r>
            <a:endParaRPr/>
          </a:p>
          <a:p>
            <a:pPr marL="1725480" lvl="3" indent="-214200">
              <a:buSzPct val="75000"/>
              <a:buFont typeface="Symbol" charset="2"/>
              <a:buChar char=""/>
            </a:pPr>
            <a:r>
              <a:rPr lang="uk-UA" sz="2000" spc="-1">
                <a:latin typeface="Arial"/>
              </a:rPr>
              <a:t>Четвёртый уровень структуры</a:t>
            </a:r>
            <a:endParaRPr/>
          </a:p>
          <a:p>
            <a:pPr marL="2157120" lvl="4" indent="-215640">
              <a:buSzPct val="45000"/>
              <a:buFont typeface="Wingdings" charset="2"/>
              <a:buChar char=""/>
            </a:pPr>
            <a:r>
              <a:rPr lang="uk-UA" sz="2000" spc="-1">
                <a:latin typeface="Arial"/>
              </a:rPr>
              <a:t>Пятый уровень структуры</a:t>
            </a:r>
            <a:endParaRPr/>
          </a:p>
          <a:p>
            <a:pPr marL="2157120" lvl="5" indent="-215640">
              <a:buSzPct val="45000"/>
              <a:buFont typeface="Wingdings" charset="2"/>
              <a:buChar char=""/>
            </a:pPr>
            <a:r>
              <a:rPr lang="uk-UA" sz="2000" spc="-1">
                <a:latin typeface="Arial"/>
              </a:rPr>
              <a:t>Шестой уровень структуры</a:t>
            </a:r>
            <a:endParaRPr/>
          </a:p>
          <a:p>
            <a:pPr marL="2157120" lvl="6" indent="-215640">
              <a:buSzPct val="45000"/>
              <a:buFont typeface="Wingdings" charset="2"/>
              <a:buChar char=""/>
            </a:pPr>
            <a:r>
              <a:rPr lang="uk-UA" sz="2000" spc="-1">
                <a:latin typeface="Arial"/>
              </a:rPr>
              <a:t>Седьмой уровень структуры</a:t>
            </a:r>
            <a:endParaRPr/>
          </a:p>
        </p:txBody>
      </p:sp>
      <p:sp>
        <p:nvSpPr>
          <p:cNvPr id="2" name="PlaceHolder 3"/>
          <p:cNvSpPr>
            <a:spLocks noGrp="1"/>
          </p:cNvSpPr>
          <p:nvPr>
            <p:ph type="dt"/>
          </p:nvPr>
        </p:nvSpPr>
        <p:spPr>
          <a:xfrm>
            <a:off x="502920" y="6886440"/>
            <a:ext cx="2344680" cy="517680"/>
          </a:xfrm>
          <a:prstGeom prst="rect">
            <a:avLst/>
          </a:prstGeom>
        </p:spPr>
        <p:txBody>
          <a:bodyPr lIns="0" tIns="0" rIns="0" bIns="0"/>
          <a:lstStyle/>
          <a:p>
            <a:r>
              <a:rPr lang="uk-UA" sz="1800" spc="-1">
                <a:latin typeface="Arial"/>
              </a:rPr>
              <a:t> </a:t>
            </a:r>
            <a:endParaRPr/>
          </a:p>
        </p:txBody>
      </p:sp>
      <p:sp>
        <p:nvSpPr>
          <p:cNvPr id="3" name="PlaceHolder 4"/>
          <p:cNvSpPr>
            <a:spLocks noGrp="1"/>
          </p:cNvSpPr>
          <p:nvPr>
            <p:ph type="ftr"/>
          </p:nvPr>
        </p:nvSpPr>
        <p:spPr>
          <a:xfrm>
            <a:off x="3448080" y="6886440"/>
            <a:ext cx="3192480" cy="517680"/>
          </a:xfrm>
          <a:prstGeom prst="rect">
            <a:avLst/>
          </a:prstGeom>
        </p:spPr>
        <p:txBody>
          <a:bodyPr lIns="0" tIns="0" rIns="0" bIns="0"/>
          <a:lstStyle/>
          <a:p>
            <a:r>
              <a:rPr lang="uk-UA" sz="1800" spc="-1">
                <a:latin typeface="Arial"/>
              </a:rPr>
              <a:t> </a:t>
            </a:r>
            <a:endParaRPr/>
          </a:p>
        </p:txBody>
      </p:sp>
      <p:sp>
        <p:nvSpPr>
          <p:cNvPr id="4" name="PlaceHolder 5"/>
          <p:cNvSpPr>
            <a:spLocks noGrp="1"/>
          </p:cNvSpPr>
          <p:nvPr>
            <p:ph type="sldNum"/>
          </p:nvPr>
        </p:nvSpPr>
        <p:spPr>
          <a:xfrm>
            <a:off x="7227720" y="6886440"/>
            <a:ext cx="2345040" cy="517680"/>
          </a:xfrm>
          <a:prstGeom prst="rect">
            <a:avLst/>
          </a:prstGeom>
        </p:spPr>
        <p:txBody>
          <a:bodyPr lIns="0" tIns="0" rIns="0" bIns="0"/>
          <a:lstStyle/>
          <a:p>
            <a:fld id="{613AE521-158D-4C83-A677-BD8D5210C3EB}" type="slidenum">
              <a:rPr lang="uk-UA" sz="1800" spc="-1">
                <a:latin typeface="Arial"/>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 name="TextShape 1"/>
          <p:cNvSpPr txBox="1"/>
          <p:nvPr/>
        </p:nvSpPr>
        <p:spPr>
          <a:xfrm>
            <a:off x="502920" y="539640"/>
            <a:ext cx="9069480" cy="2880000"/>
          </a:xfrm>
          <a:prstGeom prst="rect">
            <a:avLst/>
          </a:prstGeom>
          <a:noFill/>
          <a:ln>
            <a:noFill/>
          </a:ln>
        </p:spPr>
        <p:txBody>
          <a:bodyPr lIns="0" tIns="0" rIns="0" bIns="0" anchor="ctr"/>
          <a:lstStyle/>
          <a:p>
            <a:pPr algn="ctr">
              <a:lnSpc>
                <a:spcPct val="93000"/>
              </a:lnSpc>
            </a:pPr>
            <a:r>
              <a:rPr lang="uk-UA" sz="4400" b="1" spc="-1" dirty="0">
                <a:latin typeface="Arial"/>
              </a:rPr>
              <a:t>STOMACH DYSPEPSIA. CHRONIC GASTRITIS. </a:t>
            </a:r>
            <a:r>
              <a:rPr lang="en-US" sz="4400" b="1" spc="-1" dirty="0" smtClean="0">
                <a:latin typeface="Arial"/>
              </a:rPr>
              <a:t>PEPTIC </a:t>
            </a:r>
            <a:r>
              <a:rPr lang="uk-UA" sz="4400" b="1" spc="-1" dirty="0" smtClean="0">
                <a:latin typeface="Arial"/>
              </a:rPr>
              <a:t> </a:t>
            </a:r>
            <a:r>
              <a:rPr lang="uk-UA" sz="4400" b="1" spc="-1" dirty="0">
                <a:latin typeface="Arial"/>
              </a:rPr>
              <a:t>ULCERS OF </a:t>
            </a:r>
            <a:r>
              <a:rPr lang="uk-UA" sz="4400" b="1" spc="-1" dirty="0" smtClean="0">
                <a:latin typeface="Arial"/>
              </a:rPr>
              <a:t>STOMACH</a:t>
            </a:r>
            <a:r>
              <a:rPr lang="en-US" sz="4400" b="1" spc="-1" dirty="0" smtClean="0">
                <a:latin typeface="Arial"/>
              </a:rPr>
              <a:t> </a:t>
            </a:r>
            <a:r>
              <a:rPr lang="uk-UA" sz="4400" b="1" spc="-1" dirty="0" smtClean="0">
                <a:latin typeface="Arial"/>
              </a:rPr>
              <a:t>AND </a:t>
            </a:r>
            <a:r>
              <a:rPr lang="uk-UA" sz="4400" b="1" spc="-1" dirty="0">
                <a:latin typeface="Arial"/>
              </a:rPr>
              <a:t>DUODENUM</a:t>
            </a:r>
            <a:endParaRPr/>
          </a:p>
        </p:txBody>
      </p:sp>
      <p:sp>
        <p:nvSpPr>
          <p:cNvPr id="47" name="TextShape 2"/>
          <p:cNvSpPr txBox="1"/>
          <p:nvPr/>
        </p:nvSpPr>
        <p:spPr>
          <a:xfrm>
            <a:off x="360000" y="3408120"/>
            <a:ext cx="9575640" cy="3762360"/>
          </a:xfrm>
          <a:prstGeom prst="rect">
            <a:avLst/>
          </a:prstGeom>
          <a:noFill/>
          <a:ln>
            <a:noFill/>
          </a:ln>
        </p:spPr>
        <p:txBody>
          <a:bodyPr lIns="0" tIns="0" rIns="0" bIns="0" anchor="ctr"/>
          <a:lstStyle/>
          <a:p>
            <a:pPr algn="r">
              <a:lnSpc>
                <a:spcPct val="95000"/>
              </a:lnSpc>
            </a:pPr>
            <a:r>
              <a:rPr lang="en-GB" sz="2600" b="1" spc="-1" dirty="0">
                <a:latin typeface="Times New Roman"/>
              </a:rPr>
              <a:t> </a:t>
            </a:r>
            <a:endParaRPr dirty="0"/>
          </a:p>
          <a:p>
            <a:pPr algn="r">
              <a:lnSpc>
                <a:spcPct val="95000"/>
              </a:lnSpc>
            </a:pPr>
            <a:r>
              <a:rPr lang="en-GB" sz="2600" b="1" spc="-1" dirty="0">
                <a:latin typeface="Times New Roman"/>
              </a:rPr>
              <a:t> </a:t>
            </a:r>
            <a:endParaRPr dirty="0"/>
          </a:p>
          <a:p>
            <a:pPr algn="r">
              <a:lnSpc>
                <a:spcPct val="95000"/>
              </a:lnSpc>
            </a:pPr>
            <a:r>
              <a:rPr lang="en-GB" sz="2600" b="1" spc="-1" dirty="0">
                <a:latin typeface="Times New Roman"/>
              </a:rPr>
              <a:t> </a:t>
            </a:r>
            <a:endParaRPr dirty="0"/>
          </a:p>
          <a:p>
            <a:pPr algn="r">
              <a:lnSpc>
                <a:spcPct val="95000"/>
              </a:lnSpc>
            </a:pPr>
            <a:r>
              <a:rPr lang="en-GB" sz="2600" b="1" spc="-1" dirty="0">
                <a:latin typeface="Times New Roman"/>
              </a:rPr>
              <a:t> </a:t>
            </a:r>
            <a:endParaRPr dirty="0"/>
          </a:p>
          <a:p>
            <a:pPr algn="r">
              <a:lnSpc>
                <a:spcPct val="95000"/>
              </a:lnSpc>
            </a:pPr>
            <a:r>
              <a:rPr lang="en-GB" sz="2600" b="1" spc="-1" dirty="0">
                <a:latin typeface="Times New Roman"/>
              </a:rPr>
              <a:t>Internal Medicine. Chapter Gastroenterology. Lecture # </a:t>
            </a:r>
            <a:r>
              <a:rPr lang="en-GB" sz="2600" b="1" spc="-1" dirty="0" smtClean="0">
                <a:latin typeface="Times New Roman"/>
              </a:rPr>
              <a:t>4</a:t>
            </a:r>
            <a:endParaRPr dirty="0"/>
          </a:p>
          <a:p>
            <a:pPr>
              <a:lnSpc>
                <a:spcPct val="95000"/>
              </a:lnSpc>
            </a:pPr>
            <a:r>
              <a:rPr lang="en-GB" sz="2600" b="1" spc="-1" dirty="0">
                <a:latin typeface="Times New Roman"/>
              </a:rPr>
              <a:t>                                            Internal Medicine #2 </a:t>
            </a:r>
            <a:r>
              <a:rPr lang="en-GB" sz="2600" b="1" spc="-1" dirty="0" err="1">
                <a:latin typeface="Times New Roman"/>
              </a:rPr>
              <a:t>ONMedU</a:t>
            </a:r>
            <a:endParaRPr dirty="0"/>
          </a:p>
          <a:p>
            <a:pPr>
              <a:lnSpc>
                <a:spcPct val="95000"/>
              </a:lnSpc>
            </a:pPr>
            <a:r>
              <a:rPr lang="en-GB" sz="2600" b="1" spc="-1" dirty="0">
                <a:latin typeface="Times New Roman"/>
              </a:rPr>
              <a:t>                                      Performed by ass. </a:t>
            </a:r>
            <a:r>
              <a:rPr lang="en-US" sz="2600" b="1" spc="-1" dirty="0" smtClean="0">
                <a:latin typeface="Times New Roman"/>
              </a:rPr>
              <a:t>professor </a:t>
            </a:r>
            <a:r>
              <a:rPr lang="en-US" sz="2600" b="1" spc="-1" dirty="0" err="1" smtClean="0">
                <a:latin typeface="Times New Roman"/>
              </a:rPr>
              <a:t>Iablonska</a:t>
            </a:r>
            <a:r>
              <a:rPr lang="en-US" sz="2600" b="1" spc="-1" dirty="0" smtClean="0">
                <a:latin typeface="Times New Roman"/>
              </a:rPr>
              <a:t> V.B.</a:t>
            </a:r>
            <a:endParaRPr dirty="0"/>
          </a:p>
          <a:p>
            <a:pPr algn="ctr">
              <a:lnSpc>
                <a:spcPct val="95000"/>
              </a:lnSpc>
            </a:pPr>
            <a:r>
              <a:rPr lang="en-GB" sz="2600" b="1" spc="-1" dirty="0">
                <a:latin typeface="Times New Roman"/>
              </a:rPr>
              <a:t> </a:t>
            </a:r>
            <a:endParaRPr dirty="0"/>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8" name="Picture 1027" descr="D:\chen\fig1.jpg"/>
          <p:cNvPicPr/>
          <p:nvPr/>
        </p:nvPicPr>
        <p:blipFill>
          <a:blip r:embed="rId2" cstate="print"/>
          <a:stretch/>
        </p:blipFill>
        <p:spPr>
          <a:xfrm>
            <a:off x="149400" y="84240"/>
            <a:ext cx="9781920" cy="73483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 name="TextShape 1"/>
          <p:cNvSpPr txBox="1"/>
          <p:nvPr/>
        </p:nvSpPr>
        <p:spPr>
          <a:xfrm>
            <a:off x="502920" y="345600"/>
            <a:ext cx="9070920" cy="1171800"/>
          </a:xfrm>
          <a:prstGeom prst="rect">
            <a:avLst/>
          </a:prstGeom>
          <a:noFill/>
          <a:ln>
            <a:noFill/>
          </a:ln>
        </p:spPr>
        <p:txBody>
          <a:bodyPr lIns="0" tIns="0" rIns="0" bIns="0" anchor="ctr"/>
          <a:lstStyle/>
          <a:p>
            <a:pPr algn="ctr">
              <a:lnSpc>
                <a:spcPct val="93000"/>
              </a:lnSpc>
            </a:pPr>
            <a:r>
              <a:rPr lang="en-US" sz="4800" spc="-1" dirty="0" smtClean="0">
                <a:latin typeface="Arial"/>
              </a:rPr>
              <a:t>Stomach </a:t>
            </a:r>
            <a:r>
              <a:rPr lang="uk-UA" sz="4800" spc="-1" dirty="0" err="1" smtClean="0">
                <a:latin typeface="Arial"/>
              </a:rPr>
              <a:t>Dyspepsia</a:t>
            </a:r>
            <a:endParaRPr/>
          </a:p>
        </p:txBody>
      </p:sp>
      <p:sp>
        <p:nvSpPr>
          <p:cNvPr id="50" name="TextShape 2"/>
          <p:cNvSpPr txBox="1"/>
          <p:nvPr/>
        </p:nvSpPr>
        <p:spPr>
          <a:xfrm>
            <a:off x="502920" y="1814040"/>
            <a:ext cx="9070920" cy="4899240"/>
          </a:xfrm>
          <a:prstGeom prst="rect">
            <a:avLst/>
          </a:prstGeom>
          <a:noFill/>
          <a:ln>
            <a:noFill/>
          </a:ln>
        </p:spPr>
        <p:txBody>
          <a:bodyPr lIns="0" tIns="0" rIns="0" bIns="0" anchor="ctr"/>
          <a:lstStyle/>
          <a:p>
            <a:pPr marL="861840" lvl="1" indent="-285840">
              <a:lnSpc>
                <a:spcPct val="93000"/>
              </a:lnSpc>
              <a:buSzPct val="75000"/>
            </a:pPr>
            <a:r>
              <a:rPr lang="ru-RU" sz="3200" i="1" strike="noStrike" spc="-1" dirty="0" smtClean="0">
                <a:solidFill>
                  <a:srgbClr val="000000"/>
                </a:solidFill>
                <a:uFill>
                  <a:solidFill>
                    <a:srgbClr val="FFFFFF"/>
                  </a:solidFill>
                </a:uFill>
                <a:latin typeface="Arial"/>
                <a:ea typeface="Lucida Sans Unicode"/>
              </a:rPr>
              <a:t>             </a:t>
            </a:r>
            <a:r>
              <a:rPr lang="ar-SA" sz="3200" i="1" strike="noStrike" spc="-1" dirty="0" smtClean="0">
                <a:solidFill>
                  <a:srgbClr val="000000"/>
                </a:solidFill>
                <a:uFill>
                  <a:solidFill>
                    <a:srgbClr val="FFFFFF"/>
                  </a:solidFill>
                </a:uFill>
                <a:latin typeface="Arial"/>
                <a:ea typeface="Arial"/>
              </a:rPr>
              <a:t>‏</a:t>
            </a:r>
            <a:endParaRPr lang="en-US" sz="3200" i="1" strike="noStrike" spc="-1" dirty="0" smtClean="0">
              <a:solidFill>
                <a:srgbClr val="000000"/>
              </a:solidFill>
              <a:uFill>
                <a:solidFill>
                  <a:srgbClr val="FFFFFF"/>
                </a:solidFill>
              </a:uFill>
              <a:latin typeface="Arial"/>
              <a:ea typeface="Arial"/>
            </a:endParaRPr>
          </a:p>
          <a:p>
            <a:pPr marL="861840" lvl="1" indent="-285840">
              <a:lnSpc>
                <a:spcPct val="93000"/>
              </a:lnSpc>
              <a:buSzPct val="75000"/>
            </a:pPr>
            <a:r>
              <a:rPr lang="en-US" sz="3200" i="1" spc="-1" dirty="0" smtClean="0">
                <a:solidFill>
                  <a:srgbClr val="000000"/>
                </a:solidFill>
                <a:uFill>
                  <a:solidFill>
                    <a:srgbClr val="FFFFFF"/>
                  </a:solidFill>
                </a:uFill>
                <a:latin typeface="Arial"/>
              </a:rPr>
              <a:t>    Functional dyspepsia subdivided:</a:t>
            </a:r>
          </a:p>
          <a:p>
            <a:pPr marL="861840" lvl="1" indent="-285840">
              <a:lnSpc>
                <a:spcPct val="93000"/>
              </a:lnSpc>
              <a:buSzPct val="75000"/>
            </a:pPr>
            <a:endParaRPr/>
          </a:p>
          <a:p>
            <a:pPr marL="861840" lvl="1" indent="-285840">
              <a:lnSpc>
                <a:spcPct val="93000"/>
              </a:lnSpc>
              <a:buSzPct val="75000"/>
            </a:pPr>
            <a:endParaRPr/>
          </a:p>
          <a:p>
            <a:pPr marL="1293480" lvl="2" indent="-215640">
              <a:lnSpc>
                <a:spcPct val="93000"/>
              </a:lnSpc>
              <a:buSzPct val="45000"/>
              <a:buFont typeface="Wingdings" charset="2"/>
              <a:buChar char=""/>
            </a:pPr>
            <a:r>
              <a:rPr lang="en-GB" sz="3200" strike="noStrike" spc="-1" dirty="0">
                <a:solidFill>
                  <a:srgbClr val="000000"/>
                </a:solidFill>
                <a:uFill>
                  <a:solidFill>
                    <a:srgbClr val="FFFFFF"/>
                  </a:solidFill>
                </a:uFill>
                <a:latin typeface="Arial"/>
                <a:ea typeface="Lucida Sans Unicode"/>
              </a:rPr>
              <a:t>Postprandial </a:t>
            </a:r>
            <a:r>
              <a:rPr lang="en-GB" sz="3200" strike="noStrike" spc="-1" dirty="0" smtClean="0">
                <a:solidFill>
                  <a:srgbClr val="000000"/>
                </a:solidFill>
                <a:uFill>
                  <a:solidFill>
                    <a:srgbClr val="FFFFFF"/>
                  </a:solidFill>
                </a:uFill>
                <a:latin typeface="Arial"/>
                <a:ea typeface="Lucida Sans Unicode"/>
              </a:rPr>
              <a:t> distress syndrome</a:t>
            </a:r>
            <a:r>
              <a:rPr lang="ar-SA" sz="4400" spc="-1" dirty="0" smtClean="0">
                <a:latin typeface="Arial"/>
                <a:ea typeface="Arial"/>
              </a:rPr>
              <a:t>‏</a:t>
            </a:r>
            <a:endParaRPr/>
          </a:p>
          <a:p>
            <a:pPr marL="1293480" lvl="2" indent="-215640">
              <a:lnSpc>
                <a:spcPct val="93000"/>
              </a:lnSpc>
              <a:buSzPct val="45000"/>
              <a:buFont typeface="Wingdings" charset="2"/>
              <a:buChar char=""/>
            </a:pPr>
            <a:r>
              <a:rPr lang="en-GB" sz="3200" strike="noStrike" spc="-1" dirty="0" err="1">
                <a:solidFill>
                  <a:srgbClr val="000000"/>
                </a:solidFill>
                <a:uFill>
                  <a:solidFill>
                    <a:srgbClr val="FFFFFF"/>
                  </a:solidFill>
                </a:uFill>
                <a:latin typeface="Arial"/>
                <a:ea typeface="Lucida Sans Unicode"/>
              </a:rPr>
              <a:t>Epigastric</a:t>
            </a:r>
            <a:r>
              <a:rPr lang="en-GB" sz="3200" strike="noStrike" spc="-1" dirty="0">
                <a:solidFill>
                  <a:srgbClr val="000000"/>
                </a:solidFill>
                <a:uFill>
                  <a:solidFill>
                    <a:srgbClr val="FFFFFF"/>
                  </a:solidFill>
                </a:uFill>
                <a:latin typeface="Arial"/>
                <a:ea typeface="Lucida Sans Unicode"/>
              </a:rPr>
              <a:t> pain </a:t>
            </a:r>
            <a:r>
              <a:rPr lang="en-GB" sz="3200" spc="-1" dirty="0" smtClean="0">
                <a:solidFill>
                  <a:srgbClr val="000000"/>
                </a:solidFill>
                <a:uFill>
                  <a:solidFill>
                    <a:srgbClr val="FFFFFF"/>
                  </a:solidFill>
                </a:uFill>
                <a:latin typeface="Arial"/>
                <a:ea typeface="Lucida Sans Unicode"/>
              </a:rPr>
              <a:t>syndrome</a:t>
            </a:r>
            <a:endParaRPr lang="ru-RU" sz="3200" spc="-1" dirty="0" smtClean="0">
              <a:solidFill>
                <a:srgbClr val="000000"/>
              </a:solidFill>
              <a:uFill>
                <a:solidFill>
                  <a:srgbClr val="FFFFFF"/>
                </a:solidFill>
              </a:uFill>
              <a:latin typeface="Arial"/>
              <a:ea typeface="Lucida Sans Unicode"/>
            </a:endParaRPr>
          </a:p>
          <a:p>
            <a:pPr marL="1293480" lvl="2" indent="-215640">
              <a:lnSpc>
                <a:spcPct val="93000"/>
              </a:lnSpc>
              <a:buSzPct val="45000"/>
              <a:buFont typeface="Wingdings" charset="2"/>
              <a:buChar char=""/>
            </a:pPr>
            <a:endParaRPr lang="ru-RU" sz="3200" spc="-1" dirty="0" smtClean="0">
              <a:solidFill>
                <a:srgbClr val="000000"/>
              </a:solidFill>
              <a:uFill>
                <a:solidFill>
                  <a:srgbClr val="FFFFFF"/>
                </a:solidFill>
              </a:uFill>
              <a:latin typeface="Arial"/>
            </a:endParaRPr>
          </a:p>
          <a:p>
            <a:pPr marL="1293480" lvl="2" indent="-215640">
              <a:lnSpc>
                <a:spcPct val="93000"/>
              </a:lnSpc>
              <a:buSzPct val="45000"/>
            </a:pPr>
            <a:r>
              <a:rPr lang="en-US" sz="3200" spc="-1" dirty="0" smtClean="0">
                <a:solidFill>
                  <a:srgbClr val="000000"/>
                </a:solidFill>
                <a:uFill>
                  <a:solidFill>
                    <a:srgbClr val="FFFFFF"/>
                  </a:solidFill>
                </a:uFill>
                <a:latin typeface="Arial"/>
              </a:rPr>
              <a:t>according to Rome IV Criteria (2016)</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p:nvPr>
        </p:nvSpPr>
        <p:spPr>
          <a:xfrm>
            <a:off x="682594" y="3494085"/>
            <a:ext cx="9067680" cy="1341000"/>
          </a:xfrm>
        </p:spPr>
        <p:txBody>
          <a:bodyPr/>
          <a:lstStyle/>
          <a:p>
            <a:pPr algn="just"/>
            <a:r>
              <a:rPr lang="en-US" dirty="0" smtClean="0"/>
              <a:t>     </a:t>
            </a:r>
            <a:r>
              <a:rPr lang="en-US" sz="2800" dirty="0" smtClean="0"/>
              <a:t>Functional dyspepsia  is a functional disorder characterized by the onset of </a:t>
            </a:r>
            <a:r>
              <a:rPr lang="en-US" sz="2800" dirty="0" err="1" smtClean="0"/>
              <a:t>dispeptic</a:t>
            </a:r>
            <a:r>
              <a:rPr lang="en-US" sz="2800" dirty="0" smtClean="0"/>
              <a:t> symptoms</a:t>
            </a:r>
            <a:r>
              <a:rPr lang="uk-UA" sz="2800" dirty="0" smtClean="0"/>
              <a:t>,</a:t>
            </a:r>
            <a:r>
              <a:rPr lang="en-US" sz="2800" dirty="0" smtClean="0"/>
              <a:t> </a:t>
            </a:r>
            <a:r>
              <a:rPr lang="en-US" sz="2800" dirty="0" err="1" smtClean="0"/>
              <a:t>epigastric</a:t>
            </a:r>
            <a:r>
              <a:rPr lang="en-US" sz="2800" dirty="0" smtClean="0"/>
              <a:t> pain or </a:t>
            </a:r>
            <a:r>
              <a:rPr lang="en-US" sz="2800" dirty="0" err="1" smtClean="0"/>
              <a:t>epigastric</a:t>
            </a:r>
            <a:r>
              <a:rPr lang="en-US" sz="2800" dirty="0" smtClean="0"/>
              <a:t> burning sensation immediately after a meal</a:t>
            </a:r>
            <a:r>
              <a:rPr lang="uk-UA" sz="2800" dirty="0" smtClean="0"/>
              <a:t>,</a:t>
            </a:r>
            <a:r>
              <a:rPr lang="en-US" sz="2800" dirty="0" smtClean="0"/>
              <a:t> with food and sometimes diminishes with food intake for </a:t>
            </a:r>
            <a:r>
              <a:rPr lang="en-US" sz="2800" dirty="0" err="1" smtClean="0"/>
              <a:t>epigastric</a:t>
            </a:r>
            <a:r>
              <a:rPr lang="en-US" sz="2800" dirty="0" smtClean="0"/>
              <a:t> pain syndrome     </a:t>
            </a:r>
          </a:p>
          <a:p>
            <a:endParaRPr lang="en-US" sz="2800" dirty="0" smtClean="0"/>
          </a:p>
          <a:p>
            <a:r>
              <a:rPr lang="en-US" dirty="0" smtClean="0"/>
              <a:t> </a:t>
            </a:r>
            <a:endParaRPr lang="ru-RU" dirty="0"/>
          </a:p>
        </p:txBody>
      </p:sp>
      <p:sp>
        <p:nvSpPr>
          <p:cNvPr id="2" name="Заголовок 1"/>
          <p:cNvSpPr>
            <a:spLocks noGrp="1"/>
          </p:cNvSpPr>
          <p:nvPr>
            <p:ph type="title"/>
          </p:nvPr>
        </p:nvSpPr>
        <p:spPr/>
        <p:txBody>
          <a:bodyPr/>
          <a:lstStyle/>
          <a:p>
            <a:r>
              <a:rPr lang="en-US" dirty="0" smtClean="0"/>
              <a:t>                        </a:t>
            </a:r>
            <a:r>
              <a:rPr lang="en-US" b="1" dirty="0" smtClean="0"/>
              <a:t>                          </a:t>
            </a:r>
            <a:r>
              <a:rPr lang="en-US" sz="2400" b="1" dirty="0" smtClean="0"/>
              <a:t> </a:t>
            </a:r>
            <a:r>
              <a:rPr lang="en-US" sz="3600" b="1" dirty="0" smtClean="0"/>
              <a:t>Definition</a:t>
            </a:r>
            <a:endParaRPr lang="ru-RU" sz="36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280" y="350813"/>
            <a:ext cx="9067680" cy="1341000"/>
          </a:xfrm>
        </p:spPr>
        <p:txBody>
          <a:bodyPr/>
          <a:lstStyle/>
          <a:p>
            <a:r>
              <a:rPr lang="en-US" sz="4000" dirty="0" smtClean="0"/>
              <a:t>                     </a:t>
            </a:r>
            <a:r>
              <a:rPr lang="en-US" sz="4000" b="1" dirty="0" smtClean="0"/>
              <a:t>Epidemiology</a:t>
            </a:r>
            <a:endParaRPr lang="ru-RU" sz="4000" b="1" dirty="0"/>
          </a:p>
        </p:txBody>
      </p:sp>
      <p:sp>
        <p:nvSpPr>
          <p:cNvPr id="3" name="Подзаголовок 2"/>
          <p:cNvSpPr>
            <a:spLocks noGrp="1"/>
          </p:cNvSpPr>
          <p:nvPr>
            <p:ph type="subTitle"/>
          </p:nvPr>
        </p:nvSpPr>
        <p:spPr>
          <a:xfrm>
            <a:off x="325404" y="1565259"/>
            <a:ext cx="9067680" cy="4986360"/>
          </a:xfrm>
        </p:spPr>
        <p:txBody>
          <a:bodyPr/>
          <a:lstStyle/>
          <a:p>
            <a:pPr algn="ctr"/>
            <a:r>
              <a:rPr lang="en-US" sz="2800" dirty="0" smtClean="0"/>
              <a:t>It</a:t>
            </a:r>
            <a:r>
              <a:rPr lang="en-US" dirty="0" smtClean="0"/>
              <a:t> </a:t>
            </a:r>
            <a:r>
              <a:rPr lang="en-US" sz="2800" dirty="0" smtClean="0"/>
              <a:t>is known that 10-30 percent of the world’s             population suffers from functional dyspepsia</a:t>
            </a:r>
            <a:r>
              <a:rPr lang="uk-UA" sz="2800" dirty="0" smtClean="0"/>
              <a:t>.</a:t>
            </a:r>
          </a:p>
          <a:p>
            <a:endParaRPr lang="uk-UA" sz="2800" dirty="0" smtClean="0"/>
          </a:p>
          <a:p>
            <a:r>
              <a:rPr lang="en-US" sz="2800" dirty="0" smtClean="0"/>
              <a:t>           </a:t>
            </a:r>
            <a:r>
              <a:rPr lang="en-US" sz="2800" b="1" dirty="0" smtClean="0"/>
              <a:t>Risks of developing functional dyspepsia</a:t>
            </a:r>
            <a:r>
              <a:rPr lang="en-US" b="1" dirty="0" smtClean="0"/>
              <a:t>: </a:t>
            </a:r>
          </a:p>
          <a:p>
            <a:r>
              <a:rPr lang="en-US" sz="2800" dirty="0"/>
              <a:t> </a:t>
            </a:r>
            <a:r>
              <a:rPr lang="en-US" sz="2800" dirty="0" smtClean="0"/>
              <a:t>               - age</a:t>
            </a:r>
            <a:r>
              <a:rPr lang="uk-UA" sz="2800" dirty="0" smtClean="0"/>
              <a:t>,</a:t>
            </a:r>
            <a:endParaRPr lang="en-US" sz="2800" dirty="0" smtClean="0"/>
          </a:p>
          <a:p>
            <a:r>
              <a:rPr lang="en-US" sz="2800" dirty="0" smtClean="0"/>
              <a:t>                - female</a:t>
            </a:r>
            <a:r>
              <a:rPr lang="uk-UA" sz="2800" dirty="0" smtClean="0"/>
              <a:t>,</a:t>
            </a:r>
            <a:endParaRPr lang="en-US" sz="2800" dirty="0" smtClean="0"/>
          </a:p>
          <a:p>
            <a:r>
              <a:rPr lang="en-US" sz="2800" dirty="0"/>
              <a:t> </a:t>
            </a:r>
            <a:r>
              <a:rPr lang="en-US" sz="2800" dirty="0" smtClean="0"/>
              <a:t>               - stress</a:t>
            </a:r>
            <a:r>
              <a:rPr lang="uk-UA" sz="2800" dirty="0" smtClean="0"/>
              <a:t>,</a:t>
            </a:r>
            <a:endParaRPr lang="en-US" sz="2800" dirty="0" smtClean="0"/>
          </a:p>
          <a:p>
            <a:r>
              <a:rPr lang="en-US" sz="2800" dirty="0"/>
              <a:t> </a:t>
            </a:r>
            <a:r>
              <a:rPr lang="en-US" sz="2800" dirty="0" smtClean="0"/>
              <a:t>               - low socio-economic status</a:t>
            </a:r>
            <a:r>
              <a:rPr lang="uk-UA" sz="2800" dirty="0" smtClean="0"/>
              <a:t>,</a:t>
            </a:r>
            <a:endParaRPr lang="en-US" sz="2800" dirty="0" smtClean="0"/>
          </a:p>
          <a:p>
            <a:r>
              <a:rPr lang="en-US" sz="2800" dirty="0"/>
              <a:t> </a:t>
            </a:r>
            <a:r>
              <a:rPr lang="en-US" sz="2800" dirty="0" smtClean="0"/>
              <a:t>               - Hp-infection</a:t>
            </a:r>
            <a:r>
              <a:rPr lang="uk-UA" sz="2800" dirty="0" smtClean="0"/>
              <a:t>,</a:t>
            </a:r>
            <a:endParaRPr lang="en-US" sz="2800" dirty="0" smtClean="0"/>
          </a:p>
          <a:p>
            <a:r>
              <a:rPr lang="en-US" sz="2800" dirty="0"/>
              <a:t> </a:t>
            </a:r>
            <a:r>
              <a:rPr lang="en-US" sz="2800" dirty="0" smtClean="0"/>
              <a:t>               - taking NSAID        </a:t>
            </a:r>
            <a:endParaRPr lang="ru-RU"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200" b="1" dirty="0" err="1" smtClean="0"/>
              <a:t>Pathophysiology</a:t>
            </a:r>
            <a:r>
              <a:rPr lang="en-US" sz="3200" b="1" dirty="0" smtClean="0"/>
              <a:t> of FD</a:t>
            </a:r>
            <a:endParaRPr lang="ru-RU" sz="3200" b="1" dirty="0"/>
          </a:p>
        </p:txBody>
      </p:sp>
      <p:sp>
        <p:nvSpPr>
          <p:cNvPr id="3" name="Подзаголовок 2"/>
          <p:cNvSpPr>
            <a:spLocks noGrp="1"/>
          </p:cNvSpPr>
          <p:nvPr>
            <p:ph type="subTitle"/>
          </p:nvPr>
        </p:nvSpPr>
        <p:spPr>
          <a:xfrm>
            <a:off x="611156" y="1993887"/>
            <a:ext cx="9067680" cy="1341000"/>
          </a:xfrm>
        </p:spPr>
        <p:txBody>
          <a:bodyPr/>
          <a:lstStyle/>
          <a:p>
            <a:r>
              <a:rPr lang="en-US" sz="2400" dirty="0" smtClean="0"/>
              <a:t>  </a:t>
            </a:r>
          </a:p>
          <a:p>
            <a:endParaRPr lang="en-US" sz="2400" dirty="0"/>
          </a:p>
          <a:p>
            <a:endParaRPr lang="en-US" sz="2400" dirty="0" smtClean="0"/>
          </a:p>
          <a:p>
            <a:r>
              <a:rPr lang="en-US" sz="2400" dirty="0"/>
              <a:t> </a:t>
            </a:r>
            <a:r>
              <a:rPr lang="en-US" sz="2400" dirty="0" smtClean="0"/>
              <a:t>  </a:t>
            </a:r>
            <a:endParaRPr lang="uk-UA" sz="2400" dirty="0" smtClean="0"/>
          </a:p>
          <a:p>
            <a:endParaRPr lang="uk-UA" sz="2400" dirty="0"/>
          </a:p>
          <a:p>
            <a:endParaRPr lang="uk-UA" sz="2400" dirty="0" smtClean="0"/>
          </a:p>
          <a:p>
            <a:endParaRPr lang="uk-UA" sz="2400" dirty="0"/>
          </a:p>
          <a:p>
            <a:r>
              <a:rPr lang="en-US" sz="2400" dirty="0" smtClean="0"/>
              <a:t> </a:t>
            </a:r>
            <a:endParaRPr lang="uk-UA" sz="2400" dirty="0" smtClean="0"/>
          </a:p>
          <a:p>
            <a:endParaRPr lang="uk-UA" sz="2400" b="1" dirty="0"/>
          </a:p>
          <a:p>
            <a:r>
              <a:rPr lang="uk-UA" sz="2400" b="1" smtClean="0"/>
              <a:t>    </a:t>
            </a:r>
            <a:r>
              <a:rPr lang="en-US" sz="2800" b="1" smtClean="0"/>
              <a:t>Causing </a:t>
            </a:r>
            <a:r>
              <a:rPr lang="en-US" sz="2800" b="1" dirty="0" smtClean="0"/>
              <a:t>factors of FD:</a:t>
            </a:r>
          </a:p>
          <a:p>
            <a:endParaRPr lang="en-US" sz="2000" b="1" dirty="0" smtClean="0"/>
          </a:p>
          <a:p>
            <a:r>
              <a:rPr lang="en-US" sz="2000" b="1" dirty="0"/>
              <a:t> </a:t>
            </a:r>
            <a:r>
              <a:rPr lang="en-US" sz="2000" b="1" dirty="0" smtClean="0"/>
              <a:t>  - delayed gastric emptying</a:t>
            </a:r>
            <a:r>
              <a:rPr lang="uk-UA" sz="2000" b="1" dirty="0" smtClean="0"/>
              <a:t>,</a:t>
            </a:r>
            <a:endParaRPr lang="en-US" sz="2000" b="1" dirty="0" smtClean="0"/>
          </a:p>
          <a:p>
            <a:endParaRPr lang="en-US" sz="2000" b="1" dirty="0" smtClean="0"/>
          </a:p>
          <a:p>
            <a:r>
              <a:rPr lang="en-US" sz="2000" b="1" dirty="0"/>
              <a:t> </a:t>
            </a:r>
            <a:r>
              <a:rPr lang="en-US" sz="2000" b="1" dirty="0" smtClean="0"/>
              <a:t>  - deterioration of gastric accommodation degradation (accumulation of   </a:t>
            </a:r>
          </a:p>
          <a:p>
            <a:r>
              <a:rPr lang="en-US" sz="2000" b="1" dirty="0"/>
              <a:t> </a:t>
            </a:r>
            <a:r>
              <a:rPr lang="en-US" sz="2000" b="1" dirty="0" smtClean="0"/>
              <a:t>    </a:t>
            </a:r>
            <a:r>
              <a:rPr lang="en-US" sz="2000" b="1" dirty="0" err="1" smtClean="0"/>
              <a:t>chyme</a:t>
            </a:r>
            <a:r>
              <a:rPr lang="en-US" sz="2000" b="1" dirty="0" smtClean="0"/>
              <a:t> in the </a:t>
            </a:r>
            <a:r>
              <a:rPr lang="en-US" sz="2000" b="1" dirty="0" err="1" smtClean="0"/>
              <a:t>antrum</a:t>
            </a:r>
            <a:r>
              <a:rPr lang="en-US" sz="2000" b="1" dirty="0" smtClean="0"/>
              <a:t> and decreased filling of the proximal stomach</a:t>
            </a:r>
            <a:r>
              <a:rPr lang="uk-UA" sz="2000" b="1" dirty="0" smtClean="0"/>
              <a:t>,</a:t>
            </a:r>
            <a:endParaRPr lang="en-US" sz="2000" b="1" dirty="0" smtClean="0"/>
          </a:p>
          <a:p>
            <a:endParaRPr lang="uk-UA" sz="2000" b="1" dirty="0" smtClean="0"/>
          </a:p>
          <a:p>
            <a:r>
              <a:rPr lang="uk-UA" sz="2000" b="1" dirty="0"/>
              <a:t> </a:t>
            </a:r>
            <a:r>
              <a:rPr lang="uk-UA" sz="2000" b="1" dirty="0" smtClean="0"/>
              <a:t>  - </a:t>
            </a:r>
            <a:r>
              <a:rPr lang="en-US" sz="2000" b="1" dirty="0" smtClean="0"/>
              <a:t>gastric and duodenal hypersensitivity to stretching</a:t>
            </a:r>
            <a:r>
              <a:rPr lang="uk-UA" sz="2000" b="1" dirty="0" smtClean="0"/>
              <a:t>,</a:t>
            </a:r>
            <a:r>
              <a:rPr lang="en-US" sz="2000" b="1" dirty="0" smtClean="0"/>
              <a:t> acid and other </a:t>
            </a:r>
          </a:p>
          <a:p>
            <a:r>
              <a:rPr lang="en-US" sz="2000" b="1" dirty="0"/>
              <a:t> </a:t>
            </a:r>
            <a:r>
              <a:rPr lang="en-US" sz="2000" b="1" dirty="0" smtClean="0"/>
              <a:t>    stimuli distension</a:t>
            </a:r>
            <a:r>
              <a:rPr lang="uk-UA" sz="2000" b="1" dirty="0" smtClean="0"/>
              <a:t>,</a:t>
            </a:r>
            <a:endParaRPr lang="en-US" sz="2000" b="1" dirty="0" smtClean="0"/>
          </a:p>
          <a:p>
            <a:endParaRPr lang="uk-UA" sz="2000" b="1" dirty="0" smtClean="0"/>
          </a:p>
          <a:p>
            <a:r>
              <a:rPr lang="uk-UA" sz="2000" b="1" dirty="0"/>
              <a:t> </a:t>
            </a:r>
            <a:r>
              <a:rPr lang="uk-UA" sz="2000" b="1" dirty="0" smtClean="0"/>
              <a:t>  - </a:t>
            </a:r>
            <a:r>
              <a:rPr lang="en-US" sz="2000" b="1" dirty="0" smtClean="0"/>
              <a:t>Hp – infection</a:t>
            </a:r>
            <a:r>
              <a:rPr lang="uk-UA" sz="2000" b="1" dirty="0" smtClean="0"/>
              <a:t>,</a:t>
            </a:r>
          </a:p>
          <a:p>
            <a:endParaRPr lang="en-US" sz="2000" b="1" dirty="0" smtClean="0"/>
          </a:p>
          <a:p>
            <a:r>
              <a:rPr lang="en-US" sz="2000" b="1" dirty="0"/>
              <a:t> </a:t>
            </a:r>
            <a:r>
              <a:rPr lang="en-US" sz="2000" b="1" dirty="0" smtClean="0"/>
              <a:t>  - low-intensity duodenal </a:t>
            </a:r>
            <a:r>
              <a:rPr lang="en-US" sz="2000" b="1" dirty="0" err="1" smtClean="0"/>
              <a:t>inflammatin</a:t>
            </a:r>
            <a:r>
              <a:rPr lang="uk-UA" sz="2000" b="1" dirty="0" smtClean="0"/>
              <a:t>, </a:t>
            </a:r>
            <a:r>
              <a:rPr lang="en-US" sz="2000" b="1" dirty="0" smtClean="0"/>
              <a:t>increased mucosal permeability</a:t>
            </a:r>
            <a:r>
              <a:rPr lang="uk-UA" sz="2000" b="1" dirty="0" smtClean="0"/>
              <a:t>,</a:t>
            </a:r>
            <a:r>
              <a:rPr lang="en-US" sz="2000" b="1" dirty="0" smtClean="0"/>
              <a:t> </a:t>
            </a:r>
            <a:r>
              <a:rPr lang="uk-UA" sz="2000" b="1" dirty="0" smtClean="0"/>
              <a:t> </a:t>
            </a:r>
          </a:p>
          <a:p>
            <a:r>
              <a:rPr lang="uk-UA" sz="2000" b="1" dirty="0"/>
              <a:t> </a:t>
            </a:r>
            <a:r>
              <a:rPr lang="uk-UA" sz="2000" b="1" dirty="0" smtClean="0"/>
              <a:t>    </a:t>
            </a:r>
            <a:r>
              <a:rPr lang="en-US" sz="2000" b="1" dirty="0" smtClean="0"/>
              <a:t>food antigens</a:t>
            </a:r>
            <a:r>
              <a:rPr lang="uk-UA" sz="2000" b="1" dirty="0" smtClean="0"/>
              <a:t>,</a:t>
            </a:r>
            <a:r>
              <a:rPr lang="en-US" sz="2000" b="1" dirty="0" smtClean="0"/>
              <a:t> duodenal</a:t>
            </a:r>
            <a:r>
              <a:rPr lang="uk-UA" sz="2000" b="1" dirty="0" smtClean="0"/>
              <a:t> </a:t>
            </a:r>
            <a:r>
              <a:rPr lang="en-US" sz="2000" b="1" dirty="0" err="1" smtClean="0"/>
              <a:t>eosinophilia</a:t>
            </a:r>
            <a:r>
              <a:rPr lang="uk-UA" sz="2000" b="1" dirty="0" smtClean="0"/>
              <a:t>,</a:t>
            </a:r>
          </a:p>
          <a:p>
            <a:endParaRPr lang="uk-UA" sz="2000" b="1" dirty="0" smtClean="0"/>
          </a:p>
          <a:p>
            <a:r>
              <a:rPr lang="uk-UA" sz="2000" b="1" dirty="0"/>
              <a:t> </a:t>
            </a:r>
            <a:r>
              <a:rPr lang="uk-UA" sz="2000" b="1" dirty="0" smtClean="0"/>
              <a:t>  - </a:t>
            </a:r>
            <a:r>
              <a:rPr lang="en-US" sz="2000" b="1" dirty="0" smtClean="0"/>
              <a:t>the impact of external factors (acute infections)</a:t>
            </a:r>
            <a:r>
              <a:rPr lang="uk-UA" sz="2000" b="1" dirty="0" smtClean="0"/>
              <a:t>,</a:t>
            </a:r>
          </a:p>
          <a:p>
            <a:endParaRPr lang="uk-UA" sz="2000" b="1" dirty="0" smtClean="0"/>
          </a:p>
          <a:p>
            <a:r>
              <a:rPr lang="uk-UA" sz="2000" b="1" dirty="0"/>
              <a:t> </a:t>
            </a:r>
            <a:r>
              <a:rPr lang="uk-UA" sz="2000" b="1" dirty="0" smtClean="0"/>
              <a:t>  - </a:t>
            </a:r>
            <a:r>
              <a:rPr lang="en-US" sz="2000" b="1" dirty="0" smtClean="0"/>
              <a:t>psychosocial factors (anxiety</a:t>
            </a:r>
            <a:r>
              <a:rPr lang="uk-UA" sz="2000" b="1" dirty="0" smtClean="0"/>
              <a:t>,</a:t>
            </a:r>
            <a:r>
              <a:rPr lang="en-US" sz="2000" b="1" dirty="0" smtClean="0"/>
              <a:t> depression</a:t>
            </a:r>
            <a:r>
              <a:rPr lang="uk-UA" sz="2000" b="1" dirty="0" smtClean="0"/>
              <a:t>,</a:t>
            </a:r>
            <a:r>
              <a:rPr lang="en-US" sz="2000" b="1" dirty="0" smtClean="0"/>
              <a:t> </a:t>
            </a:r>
            <a:r>
              <a:rPr lang="en-US" sz="2000" b="1" dirty="0" err="1" smtClean="0"/>
              <a:t>neurotization</a:t>
            </a:r>
            <a:r>
              <a:rPr lang="en-US" sz="2000" b="1" dirty="0" smtClean="0"/>
              <a:t>)</a:t>
            </a:r>
            <a:r>
              <a:rPr lang="uk-UA" sz="2000" b="1" dirty="0" smtClean="0"/>
              <a:t>.</a:t>
            </a:r>
            <a:endParaRPr lang="ru-RU" sz="2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260350"/>
            <a:ext cx="9067800" cy="1341438"/>
          </a:xfrm>
        </p:spPr>
        <p:txBody>
          <a:bodyPr/>
          <a:lstStyle/>
          <a:p>
            <a:r>
              <a:rPr lang="en-US" dirty="0" smtClean="0"/>
              <a:t>                    </a:t>
            </a:r>
            <a:r>
              <a:rPr lang="en-US" sz="2800" b="1" dirty="0" smtClean="0"/>
              <a:t>Diagnostic criteria for functional dyspepsia</a:t>
            </a:r>
            <a:endParaRPr lang="ru-RU" b="1" dirty="0"/>
          </a:p>
        </p:txBody>
      </p:sp>
      <p:sp>
        <p:nvSpPr>
          <p:cNvPr id="3" name="Подзаголовок 2"/>
          <p:cNvSpPr>
            <a:spLocks noGrp="1"/>
          </p:cNvSpPr>
          <p:nvPr>
            <p:ph type="subTitle" idx="4294967295"/>
          </p:nvPr>
        </p:nvSpPr>
        <p:spPr>
          <a:xfrm>
            <a:off x="900113" y="1851011"/>
            <a:ext cx="9180512" cy="1341438"/>
          </a:xfrm>
        </p:spPr>
        <p:txBody>
          <a:bodyPr/>
          <a:lstStyle/>
          <a:p>
            <a:r>
              <a:rPr lang="en-US" dirty="0" smtClean="0"/>
              <a:t>      </a:t>
            </a:r>
            <a:r>
              <a:rPr lang="en-US" sz="2400" b="1" dirty="0" err="1" smtClean="0"/>
              <a:t>Postrandial</a:t>
            </a:r>
            <a:r>
              <a:rPr lang="en-US" sz="2400" b="1" dirty="0" smtClean="0"/>
              <a:t> distress syndrome</a:t>
            </a:r>
          </a:p>
          <a:p>
            <a:r>
              <a:rPr lang="en-US" sz="2400" dirty="0"/>
              <a:t> </a:t>
            </a:r>
            <a:r>
              <a:rPr lang="en-US" sz="2400" dirty="0" smtClean="0"/>
              <a:t>    (minimum 3 times a week)</a:t>
            </a:r>
          </a:p>
          <a:p>
            <a:r>
              <a:rPr lang="en-US" sz="2400" dirty="0"/>
              <a:t> </a:t>
            </a:r>
            <a:r>
              <a:rPr lang="en-US" sz="2400" dirty="0" smtClean="0"/>
              <a:t>     - postprandial feeling of overcrowding</a:t>
            </a:r>
          </a:p>
          <a:p>
            <a:r>
              <a:rPr lang="en-US" sz="2400" dirty="0"/>
              <a:t> </a:t>
            </a:r>
            <a:r>
              <a:rPr lang="en-US" sz="2400" dirty="0" smtClean="0"/>
              <a:t>     - early satiety</a:t>
            </a:r>
            <a:endParaRPr lang="en-US" sz="2400" dirty="0"/>
          </a:p>
          <a:p>
            <a:r>
              <a:rPr lang="en-US" sz="2400" b="1" dirty="0" smtClean="0"/>
              <a:t>     </a:t>
            </a:r>
            <a:r>
              <a:rPr lang="en-US" sz="2400" b="1" dirty="0" err="1" smtClean="0"/>
              <a:t>Epigastric</a:t>
            </a:r>
            <a:r>
              <a:rPr lang="en-US" sz="2400" b="1" dirty="0" smtClean="0"/>
              <a:t> pain syndrome</a:t>
            </a:r>
          </a:p>
          <a:p>
            <a:r>
              <a:rPr lang="en-US" sz="2400" dirty="0"/>
              <a:t> </a:t>
            </a:r>
            <a:r>
              <a:rPr lang="en-US" sz="2400" dirty="0" smtClean="0"/>
              <a:t>     (minimum 1 time a week)</a:t>
            </a:r>
          </a:p>
          <a:p>
            <a:r>
              <a:rPr lang="en-US" sz="2400" dirty="0"/>
              <a:t> </a:t>
            </a:r>
            <a:r>
              <a:rPr lang="en-US" sz="2400" dirty="0" smtClean="0"/>
              <a:t>      - </a:t>
            </a:r>
            <a:r>
              <a:rPr lang="en-US" sz="2400" dirty="0" err="1" smtClean="0"/>
              <a:t>epigastric</a:t>
            </a:r>
            <a:r>
              <a:rPr lang="en-US" sz="2400" dirty="0" smtClean="0"/>
              <a:t> pain or burning</a:t>
            </a:r>
          </a:p>
          <a:p>
            <a:r>
              <a:rPr lang="en-US" sz="2400" dirty="0"/>
              <a:t> </a:t>
            </a:r>
            <a:r>
              <a:rPr lang="en-US" sz="2400" dirty="0" smtClean="0"/>
              <a:t>      - nausea</a:t>
            </a:r>
            <a:endParaRPr lang="en-US" sz="2400" dirty="0"/>
          </a:p>
          <a:p>
            <a:r>
              <a:rPr lang="en-US" sz="2400" dirty="0" smtClean="0"/>
              <a:t>      </a:t>
            </a:r>
            <a:r>
              <a:rPr lang="en-US" sz="2400" b="1" dirty="0" smtClean="0"/>
              <a:t>Additional signs of functional dyspepsia</a:t>
            </a:r>
          </a:p>
          <a:p>
            <a:r>
              <a:rPr lang="en-US" sz="2400" dirty="0"/>
              <a:t> </a:t>
            </a:r>
            <a:r>
              <a:rPr lang="en-US" sz="2400" dirty="0" smtClean="0"/>
              <a:t>     - postprandial </a:t>
            </a:r>
            <a:r>
              <a:rPr lang="en-US" sz="2400" dirty="0" err="1" smtClean="0"/>
              <a:t>epigastric</a:t>
            </a:r>
            <a:r>
              <a:rPr lang="en-US" sz="2400" dirty="0" smtClean="0"/>
              <a:t> distention</a:t>
            </a:r>
          </a:p>
          <a:p>
            <a:r>
              <a:rPr lang="en-US" sz="2400" dirty="0"/>
              <a:t> </a:t>
            </a:r>
            <a:r>
              <a:rPr lang="en-US" sz="2400" dirty="0" smtClean="0"/>
              <a:t>     - belching</a:t>
            </a:r>
          </a:p>
          <a:p>
            <a:r>
              <a:rPr lang="en-US" sz="2400" dirty="0"/>
              <a:t> </a:t>
            </a:r>
            <a:r>
              <a:rPr lang="en-US" sz="2400" dirty="0" smtClean="0"/>
              <a:t>     </a:t>
            </a:r>
            <a:r>
              <a:rPr lang="en-US" sz="2000" b="1" dirty="0" smtClean="0"/>
              <a:t>Symptoms are annoying and affect daily activity</a:t>
            </a:r>
            <a:endParaRPr lang="ru-RU"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 name="TextShape 1"/>
          <p:cNvSpPr txBox="1"/>
          <p:nvPr/>
        </p:nvSpPr>
        <p:spPr>
          <a:xfrm>
            <a:off x="502920" y="301680"/>
            <a:ext cx="9070920" cy="1262160"/>
          </a:xfrm>
          <a:prstGeom prst="rect">
            <a:avLst/>
          </a:prstGeom>
          <a:noFill/>
          <a:ln>
            <a:noFill/>
          </a:ln>
        </p:spPr>
        <p:txBody>
          <a:bodyPr lIns="0" tIns="0" rIns="0" bIns="0" anchor="ctr"/>
          <a:lstStyle/>
          <a:p>
            <a:pPr algn="ctr">
              <a:lnSpc>
                <a:spcPct val="93000"/>
              </a:lnSpc>
            </a:pPr>
            <a:r>
              <a:rPr lang="uk-UA" sz="4000" spc="-1">
                <a:latin typeface="Arial"/>
              </a:rPr>
              <a:t>Differential Diagnosis of Dyspepsia</a:t>
            </a:r>
            <a:endParaRPr/>
          </a:p>
        </p:txBody>
      </p:sp>
      <p:sp>
        <p:nvSpPr>
          <p:cNvPr id="52" name="TextShape 2"/>
          <p:cNvSpPr txBox="1"/>
          <p:nvPr/>
        </p:nvSpPr>
        <p:spPr>
          <a:xfrm>
            <a:off x="502920" y="1768320"/>
            <a:ext cx="9070920" cy="4989600"/>
          </a:xfrm>
          <a:prstGeom prst="rect">
            <a:avLst/>
          </a:prstGeom>
          <a:noFill/>
          <a:ln>
            <a:noFill/>
          </a:ln>
        </p:spPr>
        <p:txBody>
          <a:bodyPr lIns="0" tIns="0" rIns="0" bIns="0" anchor="ctr"/>
          <a:lstStyle/>
          <a:p>
            <a:pPr marL="861840" lvl="1" indent="-285840">
              <a:lnSpc>
                <a:spcPct val="93000"/>
              </a:lnSpc>
              <a:buSzPct val="75000"/>
              <a:buFont typeface="Symbol" charset="2"/>
              <a:buChar char=""/>
            </a:pPr>
            <a:r>
              <a:rPr lang="en-GB" sz="3200" strike="noStrike" spc="-1">
                <a:solidFill>
                  <a:srgbClr val="000000"/>
                </a:solidFill>
                <a:uFill>
                  <a:solidFill>
                    <a:srgbClr val="FFFFFF"/>
                  </a:solidFill>
                </a:uFill>
                <a:latin typeface="Arial"/>
                <a:ea typeface="Lucida Sans Unicode"/>
              </a:rPr>
              <a:t>Peptic ulcer disease</a:t>
            </a:r>
            <a:endParaRPr/>
          </a:p>
          <a:p>
            <a:pPr marL="861840" lvl="1" indent="-285840">
              <a:lnSpc>
                <a:spcPct val="93000"/>
              </a:lnSpc>
              <a:buSzPct val="75000"/>
              <a:buFont typeface="Symbol" charset="2"/>
              <a:buChar char=""/>
            </a:pPr>
            <a:r>
              <a:rPr lang="en-GB" sz="3200" strike="noStrike" spc="-1">
                <a:solidFill>
                  <a:srgbClr val="000000"/>
                </a:solidFill>
                <a:uFill>
                  <a:solidFill>
                    <a:srgbClr val="FFFFFF"/>
                  </a:solidFill>
                </a:uFill>
                <a:latin typeface="Arial"/>
                <a:ea typeface="Lucida Sans Unicode"/>
              </a:rPr>
              <a:t>Gastroesophageal reflux</a:t>
            </a:r>
            <a:endParaRPr/>
          </a:p>
          <a:p>
            <a:pPr marL="861840" lvl="1" indent="-285840">
              <a:lnSpc>
                <a:spcPct val="93000"/>
              </a:lnSpc>
              <a:buSzPct val="75000"/>
              <a:buFont typeface="Symbol" charset="2"/>
              <a:buChar char=""/>
            </a:pPr>
            <a:r>
              <a:rPr lang="en-GB" sz="3200" strike="noStrike" spc="-1">
                <a:solidFill>
                  <a:srgbClr val="000000"/>
                </a:solidFill>
                <a:uFill>
                  <a:solidFill>
                    <a:srgbClr val="FFFFFF"/>
                  </a:solidFill>
                </a:uFill>
                <a:latin typeface="Arial"/>
                <a:ea typeface="Lucida Sans Unicode"/>
              </a:rPr>
              <a:t>Gastric malignancy</a:t>
            </a:r>
            <a:endParaRPr/>
          </a:p>
          <a:p>
            <a:pPr marL="861840" lvl="1" indent="-285840">
              <a:lnSpc>
                <a:spcPct val="93000"/>
              </a:lnSpc>
              <a:buSzPct val="75000"/>
              <a:buFont typeface="Symbol" charset="2"/>
              <a:buChar char=""/>
            </a:pPr>
            <a:r>
              <a:rPr lang="en-GB" sz="3200" strike="noStrike" spc="-1">
                <a:solidFill>
                  <a:srgbClr val="000000"/>
                </a:solidFill>
                <a:uFill>
                  <a:solidFill>
                    <a:srgbClr val="FFFFFF"/>
                  </a:solidFill>
                </a:uFill>
                <a:latin typeface="Arial"/>
                <a:ea typeface="Lucida Sans Unicode"/>
              </a:rPr>
              <a:t>Biliary pain</a:t>
            </a:r>
            <a:endParaRPr/>
          </a:p>
          <a:p>
            <a:pPr marL="861840" lvl="1" indent="-285840">
              <a:lnSpc>
                <a:spcPct val="93000"/>
              </a:lnSpc>
              <a:buSzPct val="75000"/>
              <a:buFont typeface="Symbol" charset="2"/>
              <a:buChar char=""/>
            </a:pPr>
            <a:r>
              <a:rPr lang="en-GB" sz="3200" strike="noStrike" spc="-1">
                <a:solidFill>
                  <a:srgbClr val="000000"/>
                </a:solidFill>
                <a:uFill>
                  <a:solidFill>
                    <a:srgbClr val="FFFFFF"/>
                  </a:solidFill>
                </a:uFill>
                <a:latin typeface="Arial"/>
                <a:ea typeface="Lucida Sans Unicode"/>
              </a:rPr>
              <a:t>Irritable bowel syndrome</a:t>
            </a:r>
            <a:endParaRPr/>
          </a:p>
          <a:p>
            <a:pPr marL="861840" lvl="1" indent="-285840">
              <a:lnSpc>
                <a:spcPct val="93000"/>
              </a:lnSpc>
              <a:buSzPct val="75000"/>
              <a:buFont typeface="Symbol" charset="2"/>
              <a:buChar char=""/>
            </a:pPr>
            <a:r>
              <a:rPr lang="en-GB" sz="3200" strike="noStrike" spc="-1">
                <a:solidFill>
                  <a:srgbClr val="000000"/>
                </a:solidFill>
                <a:uFill>
                  <a:solidFill>
                    <a:srgbClr val="FFFFFF"/>
                  </a:solidFill>
                </a:uFill>
                <a:latin typeface="Arial"/>
                <a:ea typeface="Lucida Sans Unicode"/>
              </a:rPr>
              <a:t>Drug induced dyspepsia</a:t>
            </a:r>
            <a:endParaRPr/>
          </a:p>
          <a:p>
            <a:pPr marL="861840" lvl="1" indent="-285840">
              <a:lnSpc>
                <a:spcPct val="93000"/>
              </a:lnSpc>
              <a:buSzPct val="75000"/>
              <a:buFont typeface="Symbol" charset="2"/>
              <a:buChar char=""/>
            </a:pPr>
            <a:r>
              <a:rPr lang="en-GB" sz="3200" strike="noStrike" spc="-1">
                <a:solidFill>
                  <a:srgbClr val="000000"/>
                </a:solidFill>
                <a:uFill>
                  <a:solidFill>
                    <a:srgbClr val="FFFFFF"/>
                  </a:solidFill>
                </a:uFill>
                <a:latin typeface="Arial"/>
                <a:ea typeface="Lucida Sans Unicode"/>
              </a:rPr>
              <a:t>Functional (non-ulcer) dyspepsia</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 name="TextShape 1"/>
          <p:cNvSpPr txBox="1"/>
          <p:nvPr/>
        </p:nvSpPr>
        <p:spPr>
          <a:xfrm>
            <a:off x="502920" y="301680"/>
            <a:ext cx="9070920" cy="1262160"/>
          </a:xfrm>
          <a:prstGeom prst="rect">
            <a:avLst/>
          </a:prstGeom>
          <a:noFill/>
          <a:ln>
            <a:noFill/>
          </a:ln>
        </p:spPr>
        <p:txBody>
          <a:bodyPr lIns="0" tIns="0" rIns="0" bIns="0" anchor="ctr"/>
          <a:lstStyle/>
          <a:p>
            <a:pPr algn="ctr">
              <a:lnSpc>
                <a:spcPct val="93000"/>
              </a:lnSpc>
            </a:pPr>
            <a:r>
              <a:rPr lang="uk-UA" sz="4400" spc="-1">
                <a:latin typeface="Arial"/>
              </a:rPr>
              <a:t>Peptic ulcer disease</a:t>
            </a:r>
            <a:endParaRPr/>
          </a:p>
        </p:txBody>
      </p:sp>
      <p:sp>
        <p:nvSpPr>
          <p:cNvPr id="54" name="TextShape 2"/>
          <p:cNvSpPr txBox="1"/>
          <p:nvPr/>
        </p:nvSpPr>
        <p:spPr>
          <a:xfrm>
            <a:off x="502920" y="1768320"/>
            <a:ext cx="9070920" cy="4989600"/>
          </a:xfrm>
          <a:prstGeom prst="rect">
            <a:avLst/>
          </a:prstGeom>
          <a:noFill/>
          <a:ln>
            <a:noFill/>
          </a:ln>
        </p:spPr>
        <p:txBody>
          <a:bodyPr lIns="0" tIns="0" rIns="0" bIns="0" anchor="ctr"/>
          <a:lstStyle/>
          <a:p>
            <a:pPr marL="861840" lvl="1" indent="-285840">
              <a:lnSpc>
                <a:spcPct val="93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Individual symptoms have </a:t>
            </a:r>
            <a:r>
              <a:rPr lang="en-GB" sz="3200" b="1" strike="noStrike" spc="-1" dirty="0">
                <a:solidFill>
                  <a:srgbClr val="000000"/>
                </a:solidFill>
                <a:uFill>
                  <a:solidFill>
                    <a:srgbClr val="FFFFFF"/>
                  </a:solidFill>
                </a:uFill>
                <a:latin typeface="Arial"/>
                <a:ea typeface="Lucida Sans Unicode"/>
              </a:rPr>
              <a:t>NOT</a:t>
            </a:r>
            <a:r>
              <a:rPr lang="en-GB" sz="3200" strike="noStrike" spc="-1" dirty="0">
                <a:solidFill>
                  <a:srgbClr val="000000"/>
                </a:solidFill>
                <a:uFill>
                  <a:solidFill>
                    <a:srgbClr val="FFFFFF"/>
                  </a:solidFill>
                </a:uFill>
                <a:latin typeface="Arial"/>
                <a:ea typeface="Lucida Sans Unicode"/>
              </a:rPr>
              <a:t> been useful in identifying organic from functional dyspepsia</a:t>
            </a:r>
            <a:endParaRPr/>
          </a:p>
          <a:p>
            <a:pPr marL="861840" lvl="1" indent="-285840">
              <a:lnSpc>
                <a:spcPct val="93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PUD found in 5-15% of pts with dyspepsia </a:t>
            </a:r>
            <a:endParaRPr/>
          </a:p>
          <a:p>
            <a:pPr marL="1293480" lvl="2" indent="-215640">
              <a:lnSpc>
                <a:spcPct val="93000"/>
              </a:lnSpc>
              <a:buSzPct val="45000"/>
              <a:buFont typeface="Wingdings" charset="2"/>
              <a:buChar char=""/>
            </a:pPr>
            <a:r>
              <a:rPr lang="en-GB" sz="2800" i="1" strike="noStrike" spc="-1" dirty="0">
                <a:solidFill>
                  <a:srgbClr val="000000"/>
                </a:solidFill>
                <a:uFill>
                  <a:solidFill>
                    <a:srgbClr val="FFFFFF"/>
                  </a:solidFill>
                </a:uFill>
                <a:latin typeface="Arial"/>
                <a:ea typeface="Lucida Sans Unicode"/>
              </a:rPr>
              <a:t>May be missed in pts receiving </a:t>
            </a:r>
            <a:r>
              <a:rPr lang="en-GB" sz="2800" i="1" strike="noStrike" spc="-1" dirty="0" err="1">
                <a:solidFill>
                  <a:srgbClr val="000000"/>
                </a:solidFill>
                <a:uFill>
                  <a:solidFill>
                    <a:srgbClr val="FFFFFF"/>
                  </a:solidFill>
                </a:uFill>
                <a:latin typeface="Arial"/>
                <a:ea typeface="Lucida Sans Unicode"/>
              </a:rPr>
              <a:t>antisecretory</a:t>
            </a:r>
            <a:r>
              <a:rPr lang="en-GB" sz="2800" i="1" strike="noStrike" spc="-1" dirty="0">
                <a:solidFill>
                  <a:srgbClr val="000000"/>
                </a:solidFill>
                <a:uFill>
                  <a:solidFill>
                    <a:srgbClr val="FFFFFF"/>
                  </a:solidFill>
                </a:uFill>
                <a:latin typeface="Arial"/>
                <a:ea typeface="Lucida Sans Unicode"/>
              </a:rPr>
              <a:t> therapy </a:t>
            </a:r>
            <a:r>
              <a:rPr lang="en-GB" sz="2800" i="1" spc="-1" dirty="0" smtClean="0">
                <a:solidFill>
                  <a:srgbClr val="000000"/>
                </a:solidFill>
                <a:uFill>
                  <a:solidFill>
                    <a:srgbClr val="FFFFFF"/>
                  </a:solidFill>
                </a:uFill>
                <a:latin typeface="Arial"/>
                <a:ea typeface="Lucida Sans Unicode"/>
              </a:rPr>
              <a:t>(P</a:t>
            </a:r>
            <a:r>
              <a:rPr lang="en-US" sz="2800" i="1" strike="noStrike" spc="-1" dirty="0" err="1" smtClean="0">
                <a:solidFill>
                  <a:srgbClr val="000000"/>
                </a:solidFill>
                <a:uFill>
                  <a:solidFill>
                    <a:srgbClr val="FFFFFF"/>
                  </a:solidFill>
                </a:uFill>
                <a:latin typeface="Arial"/>
                <a:ea typeface="Lucida Sans Unicode"/>
              </a:rPr>
              <a:t>roton</a:t>
            </a:r>
            <a:r>
              <a:rPr lang="en-US" sz="2800" i="1" strike="noStrike" spc="-1" dirty="0" smtClean="0">
                <a:solidFill>
                  <a:srgbClr val="000000"/>
                </a:solidFill>
                <a:uFill>
                  <a:solidFill>
                    <a:srgbClr val="FFFFFF"/>
                  </a:solidFill>
                </a:uFill>
                <a:latin typeface="Arial"/>
                <a:ea typeface="Lucida Sans Unicode"/>
              </a:rPr>
              <a:t> Pomp Inhibitor </a:t>
            </a:r>
            <a:r>
              <a:rPr lang="en-GB" sz="2800" i="1" strike="noStrike" spc="-1" dirty="0" smtClean="0">
                <a:solidFill>
                  <a:srgbClr val="000000"/>
                </a:solidFill>
                <a:uFill>
                  <a:solidFill>
                    <a:srgbClr val="FFFFFF"/>
                  </a:solidFill>
                </a:uFill>
                <a:latin typeface="Arial"/>
                <a:ea typeface="Lucida Sans Unicode"/>
              </a:rPr>
              <a:t>or </a:t>
            </a:r>
            <a:r>
              <a:rPr lang="en-GB" sz="2800" i="1" strike="noStrike" spc="-1" dirty="0" err="1" smtClean="0">
                <a:solidFill>
                  <a:srgbClr val="000000"/>
                </a:solidFill>
                <a:uFill>
                  <a:solidFill>
                    <a:srgbClr val="FFFFFF"/>
                  </a:solidFill>
                </a:uFill>
                <a:latin typeface="Arial"/>
                <a:ea typeface="Lucida Sans Unicode"/>
              </a:rPr>
              <a:t>Histamin</a:t>
            </a:r>
            <a:r>
              <a:rPr lang="en-GB" sz="2800" i="1" strike="noStrike" spc="-1" dirty="0" smtClean="0">
                <a:solidFill>
                  <a:srgbClr val="000000"/>
                </a:solidFill>
                <a:uFill>
                  <a:solidFill>
                    <a:srgbClr val="FFFFFF"/>
                  </a:solidFill>
                </a:uFill>
                <a:latin typeface="Arial"/>
                <a:ea typeface="Lucida Sans Unicode"/>
              </a:rPr>
              <a:t> 2 </a:t>
            </a:r>
            <a:r>
              <a:rPr lang="en-GB" sz="2800" i="1" strike="noStrike" spc="-1" smtClean="0">
                <a:solidFill>
                  <a:srgbClr val="000000"/>
                </a:solidFill>
                <a:uFill>
                  <a:solidFill>
                    <a:srgbClr val="FFFFFF"/>
                  </a:solidFill>
                </a:uFill>
                <a:latin typeface="Arial"/>
                <a:ea typeface="Lucida Sans Unicode"/>
              </a:rPr>
              <a:t>Receptor’s Antagonist)</a:t>
            </a:r>
            <a:r>
              <a:rPr lang="ar-SA" sz="2800" i="1" strike="noStrike" spc="-1" dirty="0">
                <a:solidFill>
                  <a:srgbClr val="000000"/>
                </a:solidFill>
                <a:uFill>
                  <a:solidFill>
                    <a:srgbClr val="FFFFFF"/>
                  </a:solidFill>
                </a:uFill>
                <a:latin typeface="Arial"/>
                <a:ea typeface="Arial"/>
              </a:rPr>
              <a:t>‏</a:t>
            </a:r>
            <a:endParaRPr/>
          </a:p>
          <a:p>
            <a:pPr marL="1293480" lvl="2" indent="-215640">
              <a:lnSpc>
                <a:spcPct val="93000"/>
              </a:lnSpc>
            </a:pPr>
            <a:r>
              <a:rPr lang="en-GB" sz="2800" i="1" strike="noStrike" spc="-1" dirty="0">
                <a:solidFill>
                  <a:srgbClr val="000000"/>
                </a:solidFill>
                <a:uFill>
                  <a:solidFill>
                    <a:srgbClr val="FFFFFF"/>
                  </a:solidFill>
                </a:uFill>
                <a:latin typeface="Arial"/>
                <a:ea typeface="Lucida Sans Unicode"/>
              </a:rPr>
              <a:t> </a:t>
            </a:r>
            <a:endParaRPr/>
          </a:p>
          <a:p>
            <a:pPr marL="1293480" lvl="2" indent="-215640">
              <a:lnSpc>
                <a:spcPct val="93000"/>
              </a:lnSpc>
              <a:buSzPct val="45000"/>
              <a:buFont typeface="Wingdings" charset="2"/>
              <a:buChar char=""/>
            </a:pPr>
            <a:r>
              <a:rPr lang="en-GB" sz="2800" strike="noStrike" spc="-1" dirty="0">
                <a:solidFill>
                  <a:srgbClr val="000000"/>
                </a:solidFill>
                <a:uFill>
                  <a:solidFill>
                    <a:srgbClr val="FFFFFF"/>
                  </a:solidFill>
                </a:uFill>
                <a:latin typeface="Arial"/>
                <a:ea typeface="Lucida Sans Unicode"/>
              </a:rPr>
              <a:t>Duodenal ulcer </a:t>
            </a:r>
            <a:r>
              <a:rPr lang="en-GB" sz="2800" strike="noStrike" spc="-1" dirty="0">
                <a:solidFill>
                  <a:srgbClr val="000000"/>
                </a:solidFill>
                <a:uFill>
                  <a:solidFill>
                    <a:srgbClr val="FFFFFF"/>
                  </a:solidFill>
                </a:uFill>
                <a:latin typeface="Wingdings"/>
                <a:ea typeface="Wingdings"/>
              </a:rPr>
              <a:t></a:t>
            </a:r>
            <a:r>
              <a:rPr lang="en-GB" sz="2800" strike="noStrike" spc="-1" dirty="0">
                <a:solidFill>
                  <a:srgbClr val="000000"/>
                </a:solidFill>
                <a:uFill>
                  <a:solidFill>
                    <a:srgbClr val="FFFFFF"/>
                  </a:solidFill>
                </a:uFill>
                <a:latin typeface="Arial"/>
                <a:ea typeface="Lucida Sans Unicode"/>
              </a:rPr>
              <a:t> </a:t>
            </a:r>
            <a:r>
              <a:rPr lang="en-GB" sz="2800" i="1" strike="noStrike" spc="-1" dirty="0">
                <a:solidFill>
                  <a:srgbClr val="000000"/>
                </a:solidFill>
                <a:uFill>
                  <a:solidFill>
                    <a:srgbClr val="FFFFFF"/>
                  </a:solidFill>
                </a:uFill>
                <a:latin typeface="Arial"/>
                <a:ea typeface="Lucida Sans Unicode"/>
              </a:rPr>
              <a:t>H pylori</a:t>
            </a:r>
            <a:r>
              <a:rPr lang="en-GB" sz="2800" strike="noStrike" spc="-1" dirty="0">
                <a:solidFill>
                  <a:srgbClr val="000000"/>
                </a:solidFill>
                <a:uFill>
                  <a:solidFill>
                    <a:srgbClr val="FFFFFF"/>
                  </a:solidFill>
                </a:uFill>
                <a:latin typeface="Arial"/>
                <a:ea typeface="Lucida Sans Unicode"/>
              </a:rPr>
              <a:t> 90%</a:t>
            </a:r>
            <a:endParaRPr/>
          </a:p>
          <a:p>
            <a:pPr marL="1293480" lvl="2" indent="-215640">
              <a:lnSpc>
                <a:spcPct val="93000"/>
              </a:lnSpc>
              <a:buSzPct val="45000"/>
              <a:buFont typeface="Wingdings" charset="2"/>
              <a:buChar char=""/>
            </a:pPr>
            <a:r>
              <a:rPr lang="en-GB" sz="2800" strike="noStrike" spc="-1" dirty="0">
                <a:solidFill>
                  <a:srgbClr val="000000"/>
                </a:solidFill>
                <a:uFill>
                  <a:solidFill>
                    <a:srgbClr val="FFFFFF"/>
                  </a:solidFill>
                </a:uFill>
                <a:latin typeface="Arial"/>
                <a:ea typeface="Lucida Sans Unicode"/>
              </a:rPr>
              <a:t>Gastric Ulcer </a:t>
            </a:r>
            <a:r>
              <a:rPr lang="en-GB" sz="2800" strike="noStrike" spc="-1" dirty="0">
                <a:solidFill>
                  <a:srgbClr val="000000"/>
                </a:solidFill>
                <a:uFill>
                  <a:solidFill>
                    <a:srgbClr val="FFFFFF"/>
                  </a:solidFill>
                </a:uFill>
                <a:latin typeface="Wingdings"/>
                <a:ea typeface="Wingdings"/>
              </a:rPr>
              <a:t></a:t>
            </a:r>
            <a:r>
              <a:rPr lang="en-GB" sz="2800" strike="noStrike" spc="-1" dirty="0">
                <a:solidFill>
                  <a:srgbClr val="000000"/>
                </a:solidFill>
                <a:uFill>
                  <a:solidFill>
                    <a:srgbClr val="FFFFFF"/>
                  </a:solidFill>
                </a:uFill>
                <a:latin typeface="Arial"/>
                <a:ea typeface="Lucida Sans Unicode"/>
              </a:rPr>
              <a:t> </a:t>
            </a:r>
            <a:r>
              <a:rPr lang="en-GB" sz="2800" i="1" strike="noStrike" spc="-1" dirty="0">
                <a:solidFill>
                  <a:srgbClr val="000000"/>
                </a:solidFill>
                <a:uFill>
                  <a:solidFill>
                    <a:srgbClr val="FFFFFF"/>
                  </a:solidFill>
                </a:uFill>
                <a:latin typeface="Arial"/>
                <a:ea typeface="Lucida Sans Unicode"/>
              </a:rPr>
              <a:t>H pylori</a:t>
            </a:r>
            <a:r>
              <a:rPr lang="en-GB" sz="2800" strike="noStrike" spc="-1" dirty="0">
                <a:solidFill>
                  <a:srgbClr val="000000"/>
                </a:solidFill>
                <a:uFill>
                  <a:solidFill>
                    <a:srgbClr val="FFFFFF"/>
                  </a:solidFill>
                </a:uFill>
                <a:latin typeface="Arial"/>
                <a:ea typeface="Lucida Sans Unicode"/>
              </a:rPr>
              <a:t> 70%</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 name="TextShape 1"/>
          <p:cNvSpPr txBox="1"/>
          <p:nvPr/>
        </p:nvSpPr>
        <p:spPr>
          <a:xfrm>
            <a:off x="502920" y="345600"/>
            <a:ext cx="9070920" cy="1171800"/>
          </a:xfrm>
          <a:prstGeom prst="rect">
            <a:avLst/>
          </a:prstGeom>
          <a:noFill/>
          <a:ln>
            <a:noFill/>
          </a:ln>
        </p:spPr>
        <p:txBody>
          <a:bodyPr lIns="0" tIns="0" rIns="0" bIns="0" anchor="ctr"/>
          <a:lstStyle/>
          <a:p>
            <a:pPr algn="ctr">
              <a:lnSpc>
                <a:spcPct val="93000"/>
              </a:lnSpc>
            </a:pPr>
            <a:r>
              <a:rPr lang="uk-UA" sz="4400" spc="-1">
                <a:latin typeface="Arial"/>
              </a:rPr>
              <a:t>GERD</a:t>
            </a:r>
            <a:endParaRPr/>
          </a:p>
        </p:txBody>
      </p:sp>
      <p:sp>
        <p:nvSpPr>
          <p:cNvPr id="56" name="TextShape 2"/>
          <p:cNvSpPr txBox="1"/>
          <p:nvPr/>
        </p:nvSpPr>
        <p:spPr>
          <a:xfrm>
            <a:off x="502920" y="1439640"/>
            <a:ext cx="9070920" cy="5273640"/>
          </a:xfrm>
          <a:prstGeom prst="rect">
            <a:avLst/>
          </a:prstGeom>
          <a:noFill/>
          <a:ln>
            <a:noFill/>
          </a:ln>
        </p:spPr>
        <p:txBody>
          <a:bodyPr lIns="0" tIns="0" rIns="0" bIns="0" anchor="ctr"/>
          <a:lstStyle/>
          <a:p>
            <a:pPr marL="861840" lvl="1" indent="-285840">
              <a:lnSpc>
                <a:spcPct val="93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Most common symptoms are heartburn and regurgitation</a:t>
            </a:r>
            <a:endParaRPr/>
          </a:p>
          <a:p>
            <a:pPr marL="861840" lvl="1" indent="-285840">
              <a:lnSpc>
                <a:spcPct val="93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Clinical diagnosis </a:t>
            </a:r>
            <a:endParaRPr/>
          </a:p>
          <a:p>
            <a:pPr marL="1293480" lvl="2" indent="-215640">
              <a:lnSpc>
                <a:spcPct val="93000"/>
              </a:lnSpc>
              <a:buSzPct val="45000"/>
              <a:buFont typeface="Wingdings" charset="2"/>
              <a:buChar char=""/>
            </a:pPr>
            <a:r>
              <a:rPr lang="en-GB" sz="3200" strike="noStrike" spc="-1" dirty="0">
                <a:solidFill>
                  <a:srgbClr val="000000"/>
                </a:solidFill>
                <a:uFill>
                  <a:solidFill>
                    <a:srgbClr val="FFFFFF"/>
                  </a:solidFill>
                </a:uFill>
                <a:latin typeface="Arial"/>
                <a:ea typeface="Lucida Sans Unicode"/>
              </a:rPr>
              <a:t>heartburn correlates poorly with 24-hr </a:t>
            </a:r>
            <a:r>
              <a:rPr lang="en-GB" sz="3200" strike="noStrike" spc="-1" dirty="0" smtClean="0">
                <a:solidFill>
                  <a:srgbClr val="000000"/>
                </a:solidFill>
                <a:uFill>
                  <a:solidFill>
                    <a:srgbClr val="FFFFFF"/>
                  </a:solidFill>
                </a:uFill>
                <a:latin typeface="Arial"/>
                <a:ea typeface="Lucida Sans Unicode"/>
              </a:rPr>
              <a:t>pH </a:t>
            </a:r>
            <a:r>
              <a:rPr lang="en-GB" sz="3200" strike="noStrike" spc="-1" dirty="0">
                <a:solidFill>
                  <a:srgbClr val="000000"/>
                </a:solidFill>
                <a:uFill>
                  <a:solidFill>
                    <a:srgbClr val="FFFFFF"/>
                  </a:solidFill>
                </a:uFill>
                <a:latin typeface="Arial"/>
                <a:ea typeface="Lucida Sans Unicode"/>
              </a:rPr>
              <a:t>monitoring and </a:t>
            </a:r>
            <a:r>
              <a:rPr lang="en-GB" sz="3200" strike="noStrike" spc="-1" dirty="0" err="1" smtClean="0">
                <a:solidFill>
                  <a:srgbClr val="000000"/>
                </a:solidFill>
                <a:uFill>
                  <a:solidFill>
                    <a:srgbClr val="FFFFFF"/>
                  </a:solidFill>
                </a:uFill>
                <a:latin typeface="Arial"/>
                <a:ea typeface="Lucida Sans Unicode"/>
              </a:rPr>
              <a:t>esophagogastroduodenoscopy</a:t>
            </a:r>
            <a:r>
              <a:rPr lang="en-GB" sz="3200" strike="noStrike" spc="-1" dirty="0" smtClean="0">
                <a:solidFill>
                  <a:srgbClr val="000000"/>
                </a:solidFill>
                <a:uFill>
                  <a:solidFill>
                    <a:srgbClr val="FFFFFF"/>
                  </a:solidFill>
                </a:uFill>
                <a:latin typeface="Arial"/>
                <a:ea typeface="Lucida Sans Unicode"/>
              </a:rPr>
              <a:t> </a:t>
            </a:r>
            <a:r>
              <a:rPr lang="en-GB" sz="3200" strike="noStrike" spc="-1" dirty="0">
                <a:solidFill>
                  <a:srgbClr val="000000"/>
                </a:solidFill>
                <a:uFill>
                  <a:solidFill>
                    <a:srgbClr val="FFFFFF"/>
                  </a:solidFill>
                </a:uFill>
                <a:latin typeface="Arial"/>
                <a:ea typeface="Lucida Sans Unicode"/>
              </a:rPr>
              <a:t>findings</a:t>
            </a:r>
            <a:endParaRPr/>
          </a:p>
          <a:p>
            <a:pPr marL="861840" lvl="1" indent="-285840">
              <a:lnSpc>
                <a:spcPct val="93000"/>
              </a:lnSpc>
            </a:pPr>
            <a:r>
              <a:rPr lang="en-GB" sz="3200" strike="noStrike" spc="-1" dirty="0">
                <a:solidFill>
                  <a:srgbClr val="000000"/>
                </a:solidFill>
                <a:uFill>
                  <a:solidFill>
                    <a:srgbClr val="FFFFFF"/>
                  </a:solidFill>
                </a:uFill>
                <a:latin typeface="Arial"/>
                <a:ea typeface="Lucida Sans Unicode"/>
              </a:rPr>
              <a:t> </a:t>
            </a:r>
            <a:endParaRPr/>
          </a:p>
          <a:p>
            <a:pPr marL="861840" lvl="1" indent="-285840">
              <a:lnSpc>
                <a:spcPct val="93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Reflux </a:t>
            </a:r>
            <a:r>
              <a:rPr lang="en-GB" sz="3200" strike="noStrike" spc="-1" dirty="0" err="1">
                <a:solidFill>
                  <a:srgbClr val="000000"/>
                </a:solidFill>
                <a:uFill>
                  <a:solidFill>
                    <a:srgbClr val="FFFFFF"/>
                  </a:solidFill>
                </a:uFill>
                <a:latin typeface="Arial"/>
                <a:ea typeface="Lucida Sans Unicode"/>
              </a:rPr>
              <a:t>esophagitis</a:t>
            </a:r>
            <a:r>
              <a:rPr lang="en-GB" sz="3200" strike="noStrike" spc="-1" dirty="0">
                <a:solidFill>
                  <a:srgbClr val="000000"/>
                </a:solidFill>
                <a:uFill>
                  <a:solidFill>
                    <a:srgbClr val="FFFFFF"/>
                  </a:solidFill>
                </a:uFill>
                <a:latin typeface="Arial"/>
                <a:ea typeface="Lucida Sans Unicode"/>
              </a:rPr>
              <a:t> found in 5-15% of pts with dyspepsia at endoscopy</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 name="TextShape 1"/>
          <p:cNvSpPr txBox="1"/>
          <p:nvPr/>
        </p:nvSpPr>
        <p:spPr>
          <a:xfrm>
            <a:off x="502920" y="345600"/>
            <a:ext cx="9070920" cy="1171800"/>
          </a:xfrm>
          <a:prstGeom prst="rect">
            <a:avLst/>
          </a:prstGeom>
          <a:noFill/>
          <a:ln>
            <a:noFill/>
          </a:ln>
        </p:spPr>
        <p:txBody>
          <a:bodyPr lIns="0" tIns="0" rIns="0" bIns="0" anchor="ctr"/>
          <a:lstStyle/>
          <a:p>
            <a:pPr algn="ctr">
              <a:lnSpc>
                <a:spcPct val="93000"/>
              </a:lnSpc>
            </a:pPr>
            <a:r>
              <a:rPr lang="uk-UA" sz="4400" spc="-1">
                <a:latin typeface="Arial"/>
              </a:rPr>
              <a:t>Gastric Malignancy</a:t>
            </a:r>
            <a:endParaRPr/>
          </a:p>
        </p:txBody>
      </p:sp>
      <p:sp>
        <p:nvSpPr>
          <p:cNvPr id="58" name="TextShape 2"/>
          <p:cNvSpPr txBox="1"/>
          <p:nvPr/>
        </p:nvSpPr>
        <p:spPr>
          <a:xfrm>
            <a:off x="502920" y="1814040"/>
            <a:ext cx="9070920" cy="4899240"/>
          </a:xfrm>
          <a:prstGeom prst="rect">
            <a:avLst/>
          </a:prstGeom>
          <a:noFill/>
          <a:ln>
            <a:noFill/>
          </a:ln>
        </p:spPr>
        <p:txBody>
          <a:bodyPr lIns="0" tIns="0" rIns="0" bIns="0" anchor="ctr"/>
          <a:lstStyle/>
          <a:p>
            <a:pPr marL="861840" lvl="1" indent="-285840">
              <a:lnSpc>
                <a:spcPct val="93000"/>
              </a:lnSpc>
              <a:buSzPct val="75000"/>
              <a:buFont typeface="Symbol" charset="2"/>
              <a:buChar char=""/>
            </a:pPr>
            <a:r>
              <a:rPr lang="en-GB" sz="3200" b="1" strike="noStrike" spc="-1">
                <a:solidFill>
                  <a:srgbClr val="000000"/>
                </a:solidFill>
                <a:uFill>
                  <a:solidFill>
                    <a:srgbClr val="FFFFFF"/>
                  </a:solidFill>
                </a:uFill>
                <a:latin typeface="Arial"/>
                <a:ea typeface="Lucida Sans Unicode"/>
              </a:rPr>
              <a:t>Alarm Features in Dyspepsia</a:t>
            </a:r>
            <a:endParaRPr/>
          </a:p>
          <a:p>
            <a:pPr marL="1293480" lvl="2" indent="-215640">
              <a:lnSpc>
                <a:spcPct val="93000"/>
              </a:lnSpc>
              <a:buSzPct val="45000"/>
              <a:buFont typeface="Wingdings" charset="2"/>
              <a:buChar char=""/>
            </a:pPr>
            <a:r>
              <a:rPr lang="en-GB" sz="2800" strike="noStrike" spc="-1">
                <a:solidFill>
                  <a:srgbClr val="000000"/>
                </a:solidFill>
                <a:uFill>
                  <a:solidFill>
                    <a:srgbClr val="FFFFFF"/>
                  </a:solidFill>
                </a:uFill>
                <a:latin typeface="Arial"/>
                <a:ea typeface="Lucida Sans Unicode"/>
              </a:rPr>
              <a:t>Age older than 55 with new-onset dyspepsia</a:t>
            </a:r>
            <a:endParaRPr/>
          </a:p>
          <a:p>
            <a:pPr marL="1293480" lvl="2" indent="-215640">
              <a:lnSpc>
                <a:spcPct val="93000"/>
              </a:lnSpc>
              <a:buSzPct val="45000"/>
              <a:buFont typeface="Wingdings" charset="2"/>
              <a:buChar char=""/>
            </a:pPr>
            <a:r>
              <a:rPr lang="en-GB" sz="2800" strike="noStrike" spc="-1">
                <a:solidFill>
                  <a:srgbClr val="000000"/>
                </a:solidFill>
                <a:uFill>
                  <a:solidFill>
                    <a:srgbClr val="FFFFFF"/>
                  </a:solidFill>
                </a:uFill>
                <a:latin typeface="Arial"/>
                <a:ea typeface="Lucida Sans Unicode"/>
              </a:rPr>
              <a:t>Family history of upper GI malignancy</a:t>
            </a:r>
            <a:endParaRPr/>
          </a:p>
          <a:p>
            <a:pPr marL="1293480" lvl="2" indent="-215640">
              <a:lnSpc>
                <a:spcPct val="93000"/>
              </a:lnSpc>
              <a:buSzPct val="45000"/>
              <a:buFont typeface="Wingdings" charset="2"/>
              <a:buChar char=""/>
            </a:pPr>
            <a:r>
              <a:rPr lang="en-GB" sz="2800" strike="noStrike" spc="-1">
                <a:solidFill>
                  <a:srgbClr val="000000"/>
                </a:solidFill>
                <a:uFill>
                  <a:solidFill>
                    <a:srgbClr val="FFFFFF"/>
                  </a:solidFill>
                </a:uFill>
                <a:latin typeface="Arial"/>
                <a:ea typeface="Lucida Sans Unicode"/>
              </a:rPr>
              <a:t>Unintended weight loss</a:t>
            </a:r>
            <a:endParaRPr/>
          </a:p>
          <a:p>
            <a:pPr marL="1293480" lvl="2" indent="-215640">
              <a:lnSpc>
                <a:spcPct val="93000"/>
              </a:lnSpc>
              <a:buSzPct val="45000"/>
              <a:buFont typeface="Wingdings" charset="2"/>
              <a:buChar char=""/>
            </a:pPr>
            <a:r>
              <a:rPr lang="en-GB" sz="2800" strike="noStrike" spc="-1">
                <a:solidFill>
                  <a:srgbClr val="000000"/>
                </a:solidFill>
                <a:uFill>
                  <a:solidFill>
                    <a:srgbClr val="FFFFFF"/>
                  </a:solidFill>
                </a:uFill>
                <a:latin typeface="Arial"/>
                <a:ea typeface="Lucida Sans Unicode"/>
              </a:rPr>
              <a:t>Progressive dysphagia</a:t>
            </a:r>
            <a:endParaRPr/>
          </a:p>
          <a:p>
            <a:pPr marL="1293480" lvl="2" indent="-215640">
              <a:lnSpc>
                <a:spcPct val="93000"/>
              </a:lnSpc>
              <a:buSzPct val="45000"/>
              <a:buFont typeface="Wingdings" charset="2"/>
              <a:buChar char=""/>
            </a:pPr>
            <a:r>
              <a:rPr lang="en-GB" sz="2800" strike="noStrike" spc="-1">
                <a:solidFill>
                  <a:srgbClr val="000000"/>
                </a:solidFill>
                <a:uFill>
                  <a:solidFill>
                    <a:srgbClr val="FFFFFF"/>
                  </a:solidFill>
                </a:uFill>
                <a:latin typeface="Arial"/>
                <a:ea typeface="Lucida Sans Unicode"/>
              </a:rPr>
              <a:t>Odynophagia</a:t>
            </a:r>
            <a:endParaRPr/>
          </a:p>
          <a:p>
            <a:pPr marL="1293480" lvl="2" indent="-215640">
              <a:lnSpc>
                <a:spcPct val="93000"/>
              </a:lnSpc>
              <a:buSzPct val="45000"/>
              <a:buFont typeface="Wingdings" charset="2"/>
              <a:buChar char=""/>
            </a:pPr>
            <a:r>
              <a:rPr lang="en-GB" sz="2800" strike="noStrike" spc="-1">
                <a:solidFill>
                  <a:srgbClr val="000000"/>
                </a:solidFill>
                <a:uFill>
                  <a:solidFill>
                    <a:srgbClr val="FFFFFF"/>
                  </a:solidFill>
                </a:uFill>
                <a:latin typeface="Arial"/>
                <a:ea typeface="Lucida Sans Unicode"/>
              </a:rPr>
              <a:t>Unexplained iron-deficiency anemia</a:t>
            </a:r>
            <a:endParaRPr/>
          </a:p>
          <a:p>
            <a:pPr marL="1293480" lvl="2" indent="-215640">
              <a:lnSpc>
                <a:spcPct val="93000"/>
              </a:lnSpc>
              <a:buSzPct val="45000"/>
              <a:buFont typeface="Wingdings" charset="2"/>
              <a:buChar char=""/>
            </a:pPr>
            <a:r>
              <a:rPr lang="en-GB" sz="2800" strike="noStrike" spc="-1">
                <a:solidFill>
                  <a:srgbClr val="000000"/>
                </a:solidFill>
                <a:uFill>
                  <a:solidFill>
                    <a:srgbClr val="FFFFFF"/>
                  </a:solidFill>
                </a:uFill>
                <a:latin typeface="Arial"/>
                <a:ea typeface="Lucida Sans Unicode"/>
              </a:rPr>
              <a:t>Persistent vomiting</a:t>
            </a:r>
            <a:endParaRPr/>
          </a:p>
          <a:p>
            <a:pPr marL="1293480" lvl="2" indent="-215640">
              <a:lnSpc>
                <a:spcPct val="93000"/>
              </a:lnSpc>
              <a:buSzPct val="45000"/>
              <a:buFont typeface="Wingdings" charset="2"/>
              <a:buChar char=""/>
            </a:pPr>
            <a:r>
              <a:rPr lang="en-GB" sz="2800" strike="noStrike" spc="-1">
                <a:solidFill>
                  <a:srgbClr val="000000"/>
                </a:solidFill>
                <a:uFill>
                  <a:solidFill>
                    <a:srgbClr val="FFFFFF"/>
                  </a:solidFill>
                </a:uFill>
                <a:latin typeface="Arial"/>
                <a:ea typeface="Lucida Sans Unicode"/>
              </a:rPr>
              <a:t>Palpable mass or lymphadenopathy</a:t>
            </a:r>
            <a:endParaRPr/>
          </a:p>
          <a:p>
            <a:pPr marL="1293480" lvl="2" indent="-215640">
              <a:lnSpc>
                <a:spcPct val="93000"/>
              </a:lnSpc>
              <a:buSzPct val="45000"/>
              <a:buFont typeface="Wingdings" charset="2"/>
              <a:buChar char=""/>
            </a:pPr>
            <a:r>
              <a:rPr lang="en-GB" sz="2800" strike="noStrike" spc="-1">
                <a:solidFill>
                  <a:srgbClr val="000000"/>
                </a:solidFill>
                <a:uFill>
                  <a:solidFill>
                    <a:srgbClr val="FFFFFF"/>
                  </a:solidFill>
                </a:uFill>
                <a:latin typeface="Arial"/>
                <a:ea typeface="Lucida Sans Unicode"/>
              </a:rPr>
              <a:t>jaundice</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 name="TextShape 1"/>
          <p:cNvSpPr txBox="1"/>
          <p:nvPr/>
        </p:nvSpPr>
        <p:spPr>
          <a:xfrm>
            <a:off x="502920" y="301680"/>
            <a:ext cx="9070920" cy="1262160"/>
          </a:xfrm>
          <a:prstGeom prst="rect">
            <a:avLst/>
          </a:prstGeom>
          <a:noFill/>
          <a:ln>
            <a:noFill/>
          </a:ln>
        </p:spPr>
        <p:txBody>
          <a:bodyPr lIns="0" tIns="0" rIns="0" bIns="0" anchor="ctr"/>
          <a:lstStyle/>
          <a:p>
            <a:pPr algn="ctr">
              <a:lnSpc>
                <a:spcPct val="93000"/>
              </a:lnSpc>
            </a:pPr>
            <a:r>
              <a:rPr lang="en-GB" sz="4400" spc="-1">
                <a:latin typeface="Arial"/>
              </a:rPr>
              <a:t>Biliary Pain</a:t>
            </a:r>
            <a:endParaRPr/>
          </a:p>
        </p:txBody>
      </p:sp>
      <p:sp>
        <p:nvSpPr>
          <p:cNvPr id="60" name="TextShape 2"/>
          <p:cNvSpPr txBox="1"/>
          <p:nvPr/>
        </p:nvSpPr>
        <p:spPr>
          <a:xfrm>
            <a:off x="502920" y="1768320"/>
            <a:ext cx="9070920" cy="4989600"/>
          </a:xfrm>
          <a:prstGeom prst="rect">
            <a:avLst/>
          </a:prstGeom>
          <a:noFill/>
          <a:ln>
            <a:noFill/>
          </a:ln>
        </p:spPr>
        <p:txBody>
          <a:bodyPr lIns="0" tIns="0" rIns="0" bIns="0" anchor="ctr"/>
          <a:lstStyle/>
          <a:p>
            <a:pPr marL="861840" lvl="1" indent="-285840">
              <a:lnSpc>
                <a:spcPct val="93000"/>
              </a:lnSpc>
              <a:buSzPct val="75000"/>
              <a:buFont typeface="Symbol" charset="2"/>
              <a:buChar char=""/>
            </a:pPr>
            <a:r>
              <a:rPr lang="en-GB" sz="3600" strike="noStrike" spc="-1" dirty="0">
                <a:solidFill>
                  <a:srgbClr val="000000"/>
                </a:solidFill>
                <a:uFill>
                  <a:solidFill>
                    <a:srgbClr val="FFFFFF"/>
                  </a:solidFill>
                </a:uFill>
                <a:latin typeface="Arial"/>
                <a:ea typeface="Lucida Sans Unicode"/>
              </a:rPr>
              <a:t>“Classic” </a:t>
            </a:r>
            <a:r>
              <a:rPr lang="en-GB" sz="3600" strike="noStrike" spc="-1" dirty="0" err="1">
                <a:solidFill>
                  <a:srgbClr val="000000"/>
                </a:solidFill>
                <a:uFill>
                  <a:solidFill>
                    <a:srgbClr val="FFFFFF"/>
                  </a:solidFill>
                </a:uFill>
                <a:latin typeface="Arial"/>
                <a:ea typeface="Lucida Sans Unicode"/>
              </a:rPr>
              <a:t>biliary</a:t>
            </a:r>
            <a:r>
              <a:rPr lang="en-GB" sz="3600" strike="noStrike" spc="-1" dirty="0">
                <a:solidFill>
                  <a:srgbClr val="000000"/>
                </a:solidFill>
                <a:uFill>
                  <a:solidFill>
                    <a:srgbClr val="FFFFFF"/>
                  </a:solidFill>
                </a:uFill>
                <a:latin typeface="Arial"/>
                <a:ea typeface="Lucida Sans Unicode"/>
              </a:rPr>
              <a:t> pain characterized by</a:t>
            </a:r>
            <a:endParaRPr/>
          </a:p>
          <a:p>
            <a:pPr marL="1293480" lvl="2" indent="-215640">
              <a:lnSpc>
                <a:spcPct val="93000"/>
              </a:lnSpc>
              <a:buSzPct val="45000"/>
              <a:buFont typeface="Wingdings" charset="2"/>
              <a:buChar char=""/>
            </a:pPr>
            <a:r>
              <a:rPr lang="en-GB" sz="3600" strike="noStrike" spc="-1" dirty="0">
                <a:solidFill>
                  <a:srgbClr val="000000"/>
                </a:solidFill>
                <a:uFill>
                  <a:solidFill>
                    <a:srgbClr val="FFFFFF"/>
                  </a:solidFill>
                </a:uFill>
                <a:latin typeface="Arial"/>
                <a:ea typeface="Lucida Sans Unicode"/>
              </a:rPr>
              <a:t>episodic acute and severe upper abdominal pain in </a:t>
            </a:r>
            <a:r>
              <a:rPr lang="en-GB" sz="3600" strike="noStrike" spc="-1" dirty="0" err="1">
                <a:solidFill>
                  <a:srgbClr val="000000"/>
                </a:solidFill>
                <a:uFill>
                  <a:solidFill>
                    <a:srgbClr val="FFFFFF"/>
                  </a:solidFill>
                </a:uFill>
                <a:latin typeface="Arial"/>
                <a:ea typeface="Lucida Sans Unicode"/>
              </a:rPr>
              <a:t>epigastrium</a:t>
            </a:r>
            <a:r>
              <a:rPr lang="en-GB" sz="3600" strike="noStrike" spc="-1" dirty="0">
                <a:solidFill>
                  <a:srgbClr val="000000"/>
                </a:solidFill>
                <a:uFill>
                  <a:solidFill>
                    <a:srgbClr val="FFFFFF"/>
                  </a:solidFill>
                </a:uFill>
                <a:latin typeface="Arial"/>
                <a:ea typeface="Lucida Sans Unicode"/>
              </a:rPr>
              <a:t> </a:t>
            </a:r>
            <a:r>
              <a:rPr lang="en-GB" sz="3600" strike="noStrike" spc="-1" dirty="0" smtClean="0">
                <a:solidFill>
                  <a:srgbClr val="000000"/>
                </a:solidFill>
                <a:uFill>
                  <a:solidFill>
                    <a:srgbClr val="FFFFFF"/>
                  </a:solidFill>
                </a:uFill>
                <a:latin typeface="Arial"/>
                <a:ea typeface="Lucida Sans Unicode"/>
              </a:rPr>
              <a:t>or right upper </a:t>
            </a:r>
            <a:r>
              <a:rPr lang="en-GB" sz="3600" strike="noStrike" spc="-1" dirty="0" err="1" smtClean="0">
                <a:solidFill>
                  <a:srgbClr val="000000"/>
                </a:solidFill>
                <a:uFill>
                  <a:solidFill>
                    <a:srgbClr val="FFFFFF"/>
                  </a:solidFill>
                </a:uFill>
                <a:latin typeface="Arial"/>
                <a:ea typeface="Lucida Sans Unicode"/>
              </a:rPr>
              <a:t>qudrant</a:t>
            </a:r>
            <a:endParaRPr smtClean="0"/>
          </a:p>
          <a:p>
            <a:pPr marL="1293480" lvl="2" indent="-215640">
              <a:lnSpc>
                <a:spcPct val="93000"/>
              </a:lnSpc>
              <a:buSzPct val="45000"/>
              <a:buFont typeface="Wingdings" charset="2"/>
              <a:buChar char=""/>
            </a:pPr>
            <a:r>
              <a:rPr lang="en-GB" sz="3600" strike="noStrike" spc="-1" dirty="0" smtClean="0">
                <a:solidFill>
                  <a:srgbClr val="000000"/>
                </a:solidFill>
                <a:uFill>
                  <a:solidFill>
                    <a:srgbClr val="FFFFFF"/>
                  </a:solidFill>
                </a:uFill>
                <a:latin typeface="Arial"/>
                <a:ea typeface="Lucida Sans Unicode"/>
              </a:rPr>
              <a:t> lasting at least an hour (often several hours or more)</a:t>
            </a:r>
            <a:r>
              <a:rPr lang="ar-SA" sz="3600" strike="noStrike" spc="-1" dirty="0" smtClean="0">
                <a:solidFill>
                  <a:srgbClr val="000000"/>
                </a:solidFill>
                <a:uFill>
                  <a:solidFill>
                    <a:srgbClr val="FFFFFF"/>
                  </a:solidFill>
                </a:uFill>
                <a:latin typeface="Arial"/>
                <a:ea typeface="Arial"/>
              </a:rPr>
              <a:t>‏</a:t>
            </a:r>
            <a:endParaRPr smtClean="0"/>
          </a:p>
          <a:p>
            <a:pPr marL="1293480" lvl="2" indent="-215640">
              <a:lnSpc>
                <a:spcPct val="93000"/>
              </a:lnSpc>
              <a:buSzPct val="45000"/>
              <a:buFont typeface="Wingdings" charset="2"/>
              <a:buChar char=""/>
            </a:pPr>
            <a:r>
              <a:rPr lang="en-GB" sz="3600" strike="noStrike" spc="-1" dirty="0" smtClean="0">
                <a:solidFill>
                  <a:srgbClr val="000000"/>
                </a:solidFill>
                <a:uFill>
                  <a:solidFill>
                    <a:srgbClr val="FFFFFF"/>
                  </a:solidFill>
                </a:uFill>
                <a:latin typeface="Arial"/>
                <a:ea typeface="Lucida Sans Unicode"/>
              </a:rPr>
              <a:t>Pain </a:t>
            </a:r>
            <a:r>
              <a:rPr lang="en-GB" sz="3600" strike="noStrike" spc="-1" dirty="0">
                <a:solidFill>
                  <a:srgbClr val="000000"/>
                </a:solidFill>
                <a:uFill>
                  <a:solidFill>
                    <a:srgbClr val="FFFFFF"/>
                  </a:solidFill>
                </a:uFill>
                <a:latin typeface="Arial"/>
                <a:ea typeface="Lucida Sans Unicode"/>
              </a:rPr>
              <a:t>may radiate to back or scapula</a:t>
            </a:r>
            <a:endParaRPr/>
          </a:p>
          <a:p>
            <a:pPr marL="1293480" lvl="2" indent="-215640">
              <a:lnSpc>
                <a:spcPct val="93000"/>
              </a:lnSpc>
              <a:buSzPct val="45000"/>
              <a:buFont typeface="Wingdings" charset="2"/>
              <a:buChar char=""/>
            </a:pPr>
            <a:r>
              <a:rPr lang="en-GB" sz="3600" strike="noStrike" spc="-1" dirty="0">
                <a:solidFill>
                  <a:srgbClr val="000000"/>
                </a:solidFill>
                <a:uFill>
                  <a:solidFill>
                    <a:srgbClr val="FFFFFF"/>
                  </a:solidFill>
                </a:uFill>
                <a:latin typeface="Arial"/>
                <a:ea typeface="Lucida Sans Unicode"/>
              </a:rPr>
              <a:t>Often associated with restlessness, sweating or vomiting</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 name="TextShape 1"/>
          <p:cNvSpPr txBox="1"/>
          <p:nvPr/>
        </p:nvSpPr>
        <p:spPr>
          <a:xfrm>
            <a:off x="502920" y="345600"/>
            <a:ext cx="9070920" cy="1171800"/>
          </a:xfrm>
          <a:prstGeom prst="rect">
            <a:avLst/>
          </a:prstGeom>
          <a:noFill/>
          <a:ln>
            <a:noFill/>
          </a:ln>
        </p:spPr>
        <p:txBody>
          <a:bodyPr lIns="0" tIns="0" rIns="0" bIns="0" anchor="ctr"/>
          <a:lstStyle/>
          <a:p>
            <a:pPr algn="ctr">
              <a:lnSpc>
                <a:spcPct val="93000"/>
              </a:lnSpc>
            </a:pPr>
            <a:r>
              <a:rPr lang="uk-UA" sz="4400" spc="-1">
                <a:latin typeface="Arial"/>
              </a:rPr>
              <a:t>Drug Induced Dyspepsia</a:t>
            </a:r>
            <a:endParaRPr/>
          </a:p>
        </p:txBody>
      </p:sp>
      <p:sp>
        <p:nvSpPr>
          <p:cNvPr id="62" name="TextShape 2"/>
          <p:cNvSpPr txBox="1"/>
          <p:nvPr/>
        </p:nvSpPr>
        <p:spPr>
          <a:xfrm>
            <a:off x="502920" y="1395000"/>
            <a:ext cx="9070920" cy="5738760"/>
          </a:xfrm>
          <a:prstGeom prst="rect">
            <a:avLst/>
          </a:prstGeom>
          <a:noFill/>
          <a:ln>
            <a:noFill/>
          </a:ln>
        </p:spPr>
        <p:txBody>
          <a:bodyPr lIns="0" tIns="0" rIns="0" bIns="0" anchor="ctr"/>
          <a:lstStyle/>
          <a:p>
            <a:pPr marL="861840" lvl="1" indent="-285840">
              <a:lnSpc>
                <a:spcPct val="84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NSAID- related dyspepsia is common</a:t>
            </a:r>
            <a:endParaRPr/>
          </a:p>
          <a:p>
            <a:pPr marL="1293480" lvl="2" indent="-215640">
              <a:lnSpc>
                <a:spcPct val="84000"/>
              </a:lnSpc>
              <a:buSzPct val="45000"/>
              <a:buFont typeface="Wingdings" charset="2"/>
              <a:buChar char=""/>
            </a:pPr>
            <a:r>
              <a:rPr lang="en-GB" sz="3200" strike="noStrike" spc="-1" dirty="0">
                <a:solidFill>
                  <a:srgbClr val="000000"/>
                </a:solidFill>
                <a:uFill>
                  <a:solidFill>
                    <a:srgbClr val="FFFFFF"/>
                  </a:solidFill>
                </a:uFill>
                <a:latin typeface="Arial"/>
                <a:ea typeface="Lucida Sans Unicode"/>
              </a:rPr>
              <a:t>20% of pts taking NSAIDS</a:t>
            </a:r>
            <a:endParaRPr/>
          </a:p>
          <a:p>
            <a:pPr marL="1293480" lvl="2" indent="-215640">
              <a:lnSpc>
                <a:spcPct val="84000"/>
              </a:lnSpc>
              <a:buSzPct val="45000"/>
              <a:buFont typeface="Wingdings" charset="2"/>
              <a:buChar char=""/>
            </a:pPr>
            <a:r>
              <a:rPr lang="en-GB" sz="3200" strike="noStrike" spc="-1" dirty="0">
                <a:solidFill>
                  <a:srgbClr val="000000"/>
                </a:solidFill>
                <a:uFill>
                  <a:solidFill>
                    <a:srgbClr val="FFFFFF"/>
                  </a:solidFill>
                </a:uFill>
                <a:latin typeface="Arial"/>
                <a:ea typeface="Lucida Sans Unicode"/>
              </a:rPr>
              <a:t>10-20% may develop </a:t>
            </a:r>
            <a:r>
              <a:rPr lang="en-GB" sz="3200" strike="noStrike" spc="-1" dirty="0" smtClean="0">
                <a:solidFill>
                  <a:srgbClr val="000000"/>
                </a:solidFill>
                <a:uFill>
                  <a:solidFill>
                    <a:srgbClr val="FFFFFF"/>
                  </a:solidFill>
                </a:uFill>
                <a:latin typeface="Arial"/>
                <a:ea typeface="Lucida Sans Unicode"/>
              </a:rPr>
              <a:t>peptic ulcer disease </a:t>
            </a:r>
            <a:r>
              <a:rPr lang="en-GB" sz="3200" strike="noStrike" spc="-1" dirty="0">
                <a:solidFill>
                  <a:srgbClr val="000000"/>
                </a:solidFill>
                <a:uFill>
                  <a:solidFill>
                    <a:srgbClr val="FFFFFF"/>
                  </a:solidFill>
                </a:uFill>
                <a:latin typeface="Arial"/>
                <a:ea typeface="Lucida Sans Unicode"/>
              </a:rPr>
              <a:t>detectable by endoscopy</a:t>
            </a:r>
            <a:endParaRPr/>
          </a:p>
          <a:p>
            <a:pPr marL="861840" lvl="1" indent="-285840">
              <a:lnSpc>
                <a:spcPct val="84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Other drugs</a:t>
            </a:r>
            <a:endParaRPr/>
          </a:p>
          <a:p>
            <a:pPr marL="1293480" lvl="2" indent="-215640">
              <a:lnSpc>
                <a:spcPct val="84000"/>
              </a:lnSpc>
              <a:buSzPct val="45000"/>
              <a:buFont typeface="Wingdings" charset="2"/>
              <a:buChar char=""/>
            </a:pPr>
            <a:r>
              <a:rPr lang="en-GB" sz="3200" strike="noStrike" spc="-1" dirty="0">
                <a:solidFill>
                  <a:srgbClr val="000000"/>
                </a:solidFill>
                <a:uFill>
                  <a:solidFill>
                    <a:srgbClr val="FFFFFF"/>
                  </a:solidFill>
                </a:uFill>
                <a:latin typeface="Arial"/>
                <a:ea typeface="Lucida Sans Unicode"/>
              </a:rPr>
              <a:t>Calcium channel blockers</a:t>
            </a:r>
            <a:endParaRPr/>
          </a:p>
          <a:p>
            <a:pPr marL="1293480" lvl="2" indent="-215640">
              <a:lnSpc>
                <a:spcPct val="84000"/>
              </a:lnSpc>
              <a:buSzPct val="45000"/>
              <a:buFont typeface="Wingdings" charset="2"/>
              <a:buChar char=""/>
            </a:pPr>
            <a:r>
              <a:rPr lang="en-GB" sz="3200" strike="noStrike" spc="-1" dirty="0" err="1">
                <a:solidFill>
                  <a:srgbClr val="000000"/>
                </a:solidFill>
                <a:uFill>
                  <a:solidFill>
                    <a:srgbClr val="FFFFFF"/>
                  </a:solidFill>
                </a:uFill>
                <a:latin typeface="Arial"/>
                <a:ea typeface="Lucida Sans Unicode"/>
              </a:rPr>
              <a:t>Methylxanthines</a:t>
            </a:r>
            <a:r>
              <a:rPr lang="en-GB" sz="3200" strike="noStrike" spc="-1" dirty="0">
                <a:solidFill>
                  <a:srgbClr val="000000"/>
                </a:solidFill>
                <a:uFill>
                  <a:solidFill>
                    <a:srgbClr val="FFFFFF"/>
                  </a:solidFill>
                </a:uFill>
                <a:latin typeface="Arial"/>
                <a:ea typeface="Lucida Sans Unicode"/>
              </a:rPr>
              <a:t> </a:t>
            </a:r>
            <a:endParaRPr/>
          </a:p>
          <a:p>
            <a:pPr marL="1293480" lvl="2" indent="-215640">
              <a:lnSpc>
                <a:spcPct val="84000"/>
              </a:lnSpc>
              <a:buSzPct val="45000"/>
              <a:buFont typeface="Wingdings" charset="2"/>
              <a:buChar char=""/>
            </a:pPr>
            <a:r>
              <a:rPr lang="en-GB" sz="3200" strike="noStrike" spc="-1" dirty="0" err="1">
                <a:solidFill>
                  <a:srgbClr val="000000"/>
                </a:solidFill>
                <a:uFill>
                  <a:solidFill>
                    <a:srgbClr val="FFFFFF"/>
                  </a:solidFill>
                </a:uFill>
                <a:latin typeface="Arial"/>
                <a:ea typeface="Lucida Sans Unicode"/>
              </a:rPr>
              <a:t>Bisphosphonates</a:t>
            </a:r>
            <a:endParaRPr/>
          </a:p>
          <a:p>
            <a:pPr marL="1293480" lvl="2" indent="-215640">
              <a:lnSpc>
                <a:spcPct val="84000"/>
              </a:lnSpc>
              <a:buSzPct val="45000"/>
              <a:buFont typeface="Wingdings" charset="2"/>
              <a:buChar char=""/>
            </a:pPr>
            <a:r>
              <a:rPr lang="en-GB" sz="3200" strike="noStrike" spc="-1" dirty="0">
                <a:solidFill>
                  <a:srgbClr val="000000"/>
                </a:solidFill>
                <a:uFill>
                  <a:solidFill>
                    <a:srgbClr val="FFFFFF"/>
                  </a:solidFill>
                </a:uFill>
                <a:latin typeface="Arial"/>
                <a:ea typeface="Lucida Sans Unicode"/>
              </a:rPr>
              <a:t>Potassium supplements</a:t>
            </a:r>
            <a:endParaRPr/>
          </a:p>
          <a:p>
            <a:pPr marL="1293480" lvl="2" indent="-215640">
              <a:lnSpc>
                <a:spcPct val="84000"/>
              </a:lnSpc>
              <a:buSzPct val="45000"/>
              <a:buFont typeface="Wingdings" charset="2"/>
              <a:buChar char=""/>
            </a:pPr>
            <a:r>
              <a:rPr lang="en-GB" sz="3200" strike="noStrike" spc="-1" dirty="0">
                <a:solidFill>
                  <a:srgbClr val="000000"/>
                </a:solidFill>
                <a:uFill>
                  <a:solidFill>
                    <a:srgbClr val="FFFFFF"/>
                  </a:solidFill>
                </a:uFill>
                <a:latin typeface="Arial"/>
                <a:ea typeface="Lucida Sans Unicode"/>
              </a:rPr>
              <a:t>Antibiotics (erythromycin, </a:t>
            </a:r>
            <a:r>
              <a:rPr lang="en-GB" sz="3200" strike="noStrike" spc="-1" dirty="0" err="1">
                <a:solidFill>
                  <a:srgbClr val="000000"/>
                </a:solidFill>
                <a:uFill>
                  <a:solidFill>
                    <a:srgbClr val="FFFFFF"/>
                  </a:solidFill>
                </a:uFill>
                <a:latin typeface="Arial"/>
                <a:ea typeface="Lucida Sans Unicode"/>
              </a:rPr>
              <a:t>metranidazole</a:t>
            </a:r>
            <a:r>
              <a:rPr lang="en-GB" sz="3200" strike="noStrike" spc="-1" dirty="0">
                <a:solidFill>
                  <a:srgbClr val="000000"/>
                </a:solidFill>
                <a:uFill>
                  <a:solidFill>
                    <a:srgbClr val="FFFFFF"/>
                  </a:solidFill>
                </a:uFill>
                <a:latin typeface="Arial"/>
                <a:ea typeface="Lucida Sans Unicode"/>
              </a:rPr>
              <a:t>)</a:t>
            </a:r>
            <a:r>
              <a:rPr lang="ar-SA" sz="3200" strike="noStrike" spc="-1" dirty="0">
                <a:solidFill>
                  <a:srgbClr val="000000"/>
                </a:solidFill>
                <a:uFill>
                  <a:solidFill>
                    <a:srgbClr val="FFFFFF"/>
                  </a:solidFill>
                </a:uFill>
                <a:latin typeface="Arial"/>
                <a:ea typeface="Arial"/>
              </a:rPr>
              <a:t>‏</a:t>
            </a:r>
            <a:endParaRPr/>
          </a:p>
          <a:p>
            <a:pPr marL="1293480" lvl="2" indent="-215640">
              <a:lnSpc>
                <a:spcPct val="84000"/>
              </a:lnSpc>
              <a:buSzPct val="45000"/>
              <a:buFont typeface="Wingdings" charset="2"/>
              <a:buChar char=""/>
            </a:pPr>
            <a:r>
              <a:rPr lang="en-GB" sz="3200" strike="noStrike" spc="-1" dirty="0" err="1">
                <a:solidFill>
                  <a:srgbClr val="000000"/>
                </a:solidFill>
                <a:uFill>
                  <a:solidFill>
                    <a:srgbClr val="FFFFFF"/>
                  </a:solidFill>
                </a:uFill>
                <a:latin typeface="Arial"/>
                <a:ea typeface="Lucida Sans Unicode"/>
              </a:rPr>
              <a:t>Orlistat</a:t>
            </a:r>
            <a:r>
              <a:rPr lang="en-GB" sz="3200" strike="noStrike" spc="-1" dirty="0">
                <a:solidFill>
                  <a:srgbClr val="000000"/>
                </a:solidFill>
                <a:uFill>
                  <a:solidFill>
                    <a:srgbClr val="FFFFFF"/>
                  </a:solidFill>
                </a:uFill>
                <a:latin typeface="Arial"/>
                <a:ea typeface="Lucida Sans Unicode"/>
              </a:rPr>
              <a:t>, </a:t>
            </a:r>
            <a:r>
              <a:rPr lang="en-GB" sz="3200" strike="noStrike" spc="-1" dirty="0" err="1">
                <a:solidFill>
                  <a:srgbClr val="000000"/>
                </a:solidFill>
                <a:uFill>
                  <a:solidFill>
                    <a:srgbClr val="FFFFFF"/>
                  </a:solidFill>
                </a:uFill>
                <a:latin typeface="Arial"/>
                <a:ea typeface="Lucida Sans Unicode"/>
              </a:rPr>
              <a:t>acarbose</a:t>
            </a:r>
            <a:endParaRPr/>
          </a:p>
          <a:p>
            <a:pPr marL="1293480" lvl="2" indent="-215640">
              <a:lnSpc>
                <a:spcPct val="84000"/>
              </a:lnSpc>
            </a:pPr>
            <a:r>
              <a:rPr lang="en-GB" sz="3200" strike="noStrike" spc="-1" dirty="0">
                <a:solidFill>
                  <a:srgbClr val="000000"/>
                </a:solidFill>
                <a:uFill>
                  <a:solidFill>
                    <a:srgbClr val="FFFFFF"/>
                  </a:solidFill>
                </a:uFill>
                <a:latin typeface="Arial"/>
                <a:ea typeface="Lucida Sans Unicode"/>
              </a:rPr>
              <a:t> </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 name="TextShape 1"/>
          <p:cNvSpPr txBox="1"/>
          <p:nvPr/>
        </p:nvSpPr>
        <p:spPr>
          <a:xfrm>
            <a:off x="502920" y="0"/>
            <a:ext cx="9070920" cy="720720"/>
          </a:xfrm>
          <a:prstGeom prst="rect">
            <a:avLst/>
          </a:prstGeom>
          <a:noFill/>
          <a:ln>
            <a:noFill/>
          </a:ln>
        </p:spPr>
        <p:txBody>
          <a:bodyPr lIns="0" tIns="0" rIns="0" bIns="0" anchor="ctr"/>
          <a:lstStyle/>
          <a:p>
            <a:pPr algn="ctr">
              <a:lnSpc>
                <a:spcPct val="93000"/>
              </a:lnSpc>
            </a:pPr>
            <a:r>
              <a:rPr lang="uk-UA" sz="4000" spc="-1">
                <a:latin typeface="Arial"/>
              </a:rPr>
              <a:t>Functional (non-ulcer) Dyspepsia</a:t>
            </a:r>
            <a:endParaRPr/>
          </a:p>
        </p:txBody>
      </p:sp>
      <p:sp>
        <p:nvSpPr>
          <p:cNvPr id="64" name="TextShape 2"/>
          <p:cNvSpPr txBox="1"/>
          <p:nvPr/>
        </p:nvSpPr>
        <p:spPr>
          <a:xfrm>
            <a:off x="178920" y="977400"/>
            <a:ext cx="9899640" cy="6280200"/>
          </a:xfrm>
          <a:prstGeom prst="rect">
            <a:avLst/>
          </a:prstGeom>
          <a:noFill/>
          <a:ln>
            <a:noFill/>
          </a:ln>
        </p:spPr>
        <p:txBody>
          <a:bodyPr lIns="0" tIns="0" rIns="0" bIns="0" anchor="ctr"/>
          <a:lstStyle/>
          <a:p>
            <a:pPr marL="861840" lvl="1" indent="-285840">
              <a:lnSpc>
                <a:spcPct val="93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Definition</a:t>
            </a:r>
            <a:endParaRPr/>
          </a:p>
          <a:p>
            <a:pPr marL="1293480" lvl="2" indent="-215640">
              <a:lnSpc>
                <a:spcPct val="93000"/>
              </a:lnSpc>
              <a:buSzPct val="45000"/>
              <a:buFont typeface="Wingdings" charset="2"/>
              <a:buChar char=""/>
            </a:pPr>
            <a:r>
              <a:rPr lang="en-GB" sz="2800" b="1" strike="noStrike" spc="-1" dirty="0">
                <a:solidFill>
                  <a:srgbClr val="000000"/>
                </a:solidFill>
                <a:uFill>
                  <a:solidFill>
                    <a:srgbClr val="FFFFFF"/>
                  </a:solidFill>
                </a:uFill>
                <a:latin typeface="Arial"/>
                <a:ea typeface="Lucida Sans Unicode"/>
              </a:rPr>
              <a:t>At least 3 month </a:t>
            </a:r>
            <a:r>
              <a:rPr lang="en-GB" sz="2800" b="1" strike="noStrike" spc="-1" dirty="0" smtClean="0">
                <a:solidFill>
                  <a:srgbClr val="000000"/>
                </a:solidFill>
                <a:uFill>
                  <a:solidFill>
                    <a:srgbClr val="FFFFFF"/>
                  </a:solidFill>
                </a:uFill>
                <a:latin typeface="Arial"/>
                <a:ea typeface="Lucida Sans Unicode"/>
              </a:rPr>
              <a:t>history </a:t>
            </a:r>
            <a:r>
              <a:rPr lang="en-GB" sz="2800" b="1" spc="-1" dirty="0" smtClean="0">
                <a:solidFill>
                  <a:srgbClr val="000000"/>
                </a:solidFill>
                <a:uFill>
                  <a:solidFill>
                    <a:srgbClr val="FFFFFF"/>
                  </a:solidFill>
                </a:uFill>
                <a:latin typeface="Arial"/>
                <a:ea typeface="Lucida Sans Unicode"/>
              </a:rPr>
              <a:t>of</a:t>
            </a:r>
            <a:r>
              <a:rPr lang="en-GB" sz="2800" b="1" strike="noStrike" spc="-1" dirty="0" smtClean="0">
                <a:solidFill>
                  <a:srgbClr val="000000"/>
                </a:solidFill>
                <a:uFill>
                  <a:solidFill>
                    <a:srgbClr val="FFFFFF"/>
                  </a:solidFill>
                </a:uFill>
                <a:latin typeface="Arial"/>
                <a:ea typeface="Lucida Sans Unicode"/>
              </a:rPr>
              <a:t> </a:t>
            </a:r>
            <a:r>
              <a:rPr lang="en-GB" sz="2800" b="1" strike="noStrike" spc="-1" dirty="0">
                <a:solidFill>
                  <a:srgbClr val="000000"/>
                </a:solidFill>
                <a:uFill>
                  <a:solidFill>
                    <a:srgbClr val="FFFFFF"/>
                  </a:solidFill>
                </a:uFill>
                <a:latin typeface="Arial"/>
                <a:ea typeface="Lucida Sans Unicode"/>
              </a:rPr>
              <a:t>dyspepsia in which there is no obvious structural explanation for the symptoms</a:t>
            </a:r>
            <a:endParaRPr/>
          </a:p>
          <a:p>
            <a:pPr marL="861840" lvl="1" indent="-285840">
              <a:lnSpc>
                <a:spcPct val="93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Accounts for up to 60% of all pts presenting with dyspepsia</a:t>
            </a:r>
            <a:endParaRPr/>
          </a:p>
          <a:p>
            <a:pPr marL="861840" lvl="1" indent="-285840">
              <a:lnSpc>
                <a:spcPct val="84000"/>
              </a:lnSpc>
              <a:buSzPct val="75000"/>
              <a:buFont typeface="Symbol" charset="2"/>
              <a:buChar char=""/>
            </a:pPr>
            <a:r>
              <a:rPr lang="en-GB" sz="3200" b="1" strike="noStrike" spc="-1" dirty="0" err="1">
                <a:solidFill>
                  <a:srgbClr val="000000"/>
                </a:solidFill>
                <a:uFill>
                  <a:solidFill>
                    <a:srgbClr val="FFFFFF"/>
                  </a:solidFill>
                </a:uFill>
                <a:latin typeface="Arial"/>
                <a:ea typeface="Lucida Sans Unicode"/>
              </a:rPr>
              <a:t>Pathophysiology</a:t>
            </a:r>
            <a:r>
              <a:rPr lang="en-GB" sz="3200" strike="noStrike" spc="-1" dirty="0">
                <a:solidFill>
                  <a:srgbClr val="000000"/>
                </a:solidFill>
                <a:uFill>
                  <a:solidFill>
                    <a:srgbClr val="FFFFFF"/>
                  </a:solidFill>
                </a:uFill>
                <a:latin typeface="Arial"/>
                <a:ea typeface="Lucida Sans Unicode"/>
              </a:rPr>
              <a:t> is unclear yet overlapping disorders of upper </a:t>
            </a:r>
            <a:r>
              <a:rPr lang="en-GB" sz="3200" spc="-1" dirty="0" smtClean="0">
                <a:solidFill>
                  <a:srgbClr val="000000"/>
                </a:solidFill>
                <a:uFill>
                  <a:solidFill>
                    <a:srgbClr val="FFFFFF"/>
                  </a:solidFill>
                </a:uFill>
                <a:latin typeface="Arial"/>
                <a:ea typeface="Lucida Sans Unicode"/>
              </a:rPr>
              <a:t>gastro-intestinal</a:t>
            </a:r>
            <a:r>
              <a:rPr lang="en-GB" sz="3200" strike="noStrike" spc="-1" dirty="0" smtClean="0">
                <a:solidFill>
                  <a:srgbClr val="000000"/>
                </a:solidFill>
                <a:uFill>
                  <a:solidFill>
                    <a:srgbClr val="FFFFFF"/>
                  </a:solidFill>
                </a:uFill>
                <a:latin typeface="Arial"/>
                <a:ea typeface="Lucida Sans Unicode"/>
              </a:rPr>
              <a:t> </a:t>
            </a:r>
            <a:r>
              <a:rPr lang="en-GB" sz="3200" strike="noStrike" spc="-1" dirty="0">
                <a:solidFill>
                  <a:srgbClr val="000000"/>
                </a:solidFill>
                <a:uFill>
                  <a:solidFill>
                    <a:srgbClr val="FFFFFF"/>
                  </a:solidFill>
                </a:uFill>
                <a:latin typeface="Arial"/>
                <a:ea typeface="Lucida Sans Unicode"/>
              </a:rPr>
              <a:t>motor and sensory function are implicated</a:t>
            </a:r>
            <a:endParaRPr/>
          </a:p>
          <a:p>
            <a:pPr marL="1293480" lvl="2" indent="-215640">
              <a:lnSpc>
                <a:spcPct val="84000"/>
              </a:lnSpc>
              <a:buSzPct val="45000"/>
              <a:buFont typeface="Wingdings" charset="2"/>
              <a:buChar char=""/>
            </a:pPr>
            <a:r>
              <a:rPr lang="en-GB" sz="2800" strike="noStrike" spc="-1" dirty="0">
                <a:solidFill>
                  <a:srgbClr val="000000"/>
                </a:solidFill>
                <a:uFill>
                  <a:solidFill>
                    <a:srgbClr val="FFFFFF"/>
                  </a:solidFill>
                </a:uFill>
                <a:latin typeface="Arial"/>
                <a:ea typeface="Lucida Sans Unicode"/>
              </a:rPr>
              <a:t>25-40% have delayed gastric emptying</a:t>
            </a:r>
            <a:endParaRPr/>
          </a:p>
          <a:p>
            <a:pPr marL="1293480" lvl="2" indent="-215640">
              <a:lnSpc>
                <a:spcPct val="84000"/>
              </a:lnSpc>
              <a:buSzPct val="45000"/>
              <a:buFont typeface="Wingdings" charset="2"/>
              <a:buChar char=""/>
            </a:pPr>
            <a:r>
              <a:rPr lang="en-GB" sz="2800" strike="noStrike" spc="-1" dirty="0">
                <a:solidFill>
                  <a:srgbClr val="000000"/>
                </a:solidFill>
                <a:uFill>
                  <a:solidFill>
                    <a:srgbClr val="FFFFFF"/>
                  </a:solidFill>
                </a:uFill>
                <a:latin typeface="Arial"/>
                <a:ea typeface="Lucida Sans Unicode"/>
              </a:rPr>
              <a:t>30% have altered visceral sensation</a:t>
            </a:r>
            <a:endParaRPr/>
          </a:p>
          <a:p>
            <a:pPr marL="1293480" lvl="2" indent="-215640">
              <a:lnSpc>
                <a:spcPct val="84000"/>
              </a:lnSpc>
              <a:buSzPct val="45000"/>
              <a:buFont typeface="Wingdings" charset="2"/>
              <a:buChar char=""/>
            </a:pPr>
            <a:r>
              <a:rPr lang="en-GB" sz="2800" strike="noStrike" spc="-1" dirty="0">
                <a:solidFill>
                  <a:srgbClr val="000000"/>
                </a:solidFill>
                <a:uFill>
                  <a:solidFill>
                    <a:srgbClr val="FFFFFF"/>
                  </a:solidFill>
                </a:uFill>
                <a:latin typeface="Arial"/>
                <a:ea typeface="Lucida Sans Unicode"/>
              </a:rPr>
              <a:t>20-60% have </a:t>
            </a:r>
            <a:r>
              <a:rPr lang="en-GB" sz="2800" i="1" strike="noStrike" spc="-1" dirty="0">
                <a:solidFill>
                  <a:srgbClr val="000000"/>
                </a:solidFill>
                <a:uFill>
                  <a:solidFill>
                    <a:srgbClr val="FFFFFF"/>
                  </a:solidFill>
                </a:uFill>
                <a:latin typeface="Arial"/>
                <a:ea typeface="Lucida Sans Unicode"/>
              </a:rPr>
              <a:t>H-pylori</a:t>
            </a:r>
            <a:r>
              <a:rPr lang="en-GB" sz="2800" strike="noStrike" spc="-1" dirty="0">
                <a:solidFill>
                  <a:srgbClr val="000000"/>
                </a:solidFill>
                <a:uFill>
                  <a:solidFill>
                    <a:srgbClr val="FFFFFF"/>
                  </a:solidFill>
                </a:uFill>
                <a:latin typeface="Arial"/>
                <a:ea typeface="Lucida Sans Unicode"/>
              </a:rPr>
              <a:t> induced gastritis</a:t>
            </a:r>
            <a:endParaRPr/>
          </a:p>
          <a:p>
            <a:pPr marL="1725480" lvl="3" indent="-214200">
              <a:lnSpc>
                <a:spcPct val="84000"/>
              </a:lnSpc>
              <a:buSzPct val="75000"/>
              <a:buFont typeface="Symbol" charset="2"/>
              <a:buChar char=""/>
            </a:pPr>
            <a:r>
              <a:rPr lang="en-GB" sz="2400" strike="noStrike" spc="-1" dirty="0">
                <a:solidFill>
                  <a:srgbClr val="000000"/>
                </a:solidFill>
                <a:uFill>
                  <a:solidFill>
                    <a:srgbClr val="FFFFFF"/>
                  </a:solidFill>
                </a:uFill>
                <a:latin typeface="Arial"/>
                <a:ea typeface="Lucida Sans Unicode"/>
              </a:rPr>
              <a:t>No association between </a:t>
            </a:r>
            <a:r>
              <a:rPr lang="en-GB" sz="2400" i="1" strike="noStrike" spc="-1" dirty="0">
                <a:solidFill>
                  <a:srgbClr val="000000"/>
                </a:solidFill>
                <a:uFill>
                  <a:solidFill>
                    <a:srgbClr val="FFFFFF"/>
                  </a:solidFill>
                </a:uFill>
                <a:latin typeface="Arial"/>
                <a:ea typeface="Lucida Sans Unicode"/>
              </a:rPr>
              <a:t>H-pylori</a:t>
            </a:r>
            <a:r>
              <a:rPr lang="en-GB" sz="2400" strike="noStrike" spc="-1" dirty="0">
                <a:solidFill>
                  <a:srgbClr val="000000"/>
                </a:solidFill>
                <a:uFill>
                  <a:solidFill>
                    <a:srgbClr val="FFFFFF"/>
                  </a:solidFill>
                </a:uFill>
                <a:latin typeface="Arial"/>
                <a:ea typeface="Lucida Sans Unicode"/>
              </a:rPr>
              <a:t> and any specific symptom profile</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r>
              <a:rPr lang="en-US" sz="3200" b="1" dirty="0" smtClean="0"/>
              <a:t>Clinical examination of patients with FD</a:t>
            </a:r>
            <a:endParaRPr lang="ru-RU" b="1" dirty="0"/>
          </a:p>
        </p:txBody>
      </p:sp>
      <p:sp>
        <p:nvSpPr>
          <p:cNvPr id="3" name="Подзаголовок 2"/>
          <p:cNvSpPr>
            <a:spLocks noGrp="1"/>
          </p:cNvSpPr>
          <p:nvPr>
            <p:ph type="subTitle"/>
          </p:nvPr>
        </p:nvSpPr>
        <p:spPr>
          <a:xfrm>
            <a:off x="611156" y="2922581"/>
            <a:ext cx="9183717" cy="1341000"/>
          </a:xfrm>
        </p:spPr>
        <p:txBody>
          <a:bodyPr/>
          <a:lstStyle/>
          <a:p>
            <a:r>
              <a:rPr lang="en-US" dirty="0"/>
              <a:t> </a:t>
            </a:r>
            <a:r>
              <a:rPr lang="en-US" dirty="0" smtClean="0"/>
              <a:t>                                        </a:t>
            </a:r>
          </a:p>
          <a:p>
            <a:endParaRPr lang="en-US" dirty="0"/>
          </a:p>
          <a:p>
            <a:endParaRPr lang="en-US" dirty="0" smtClean="0"/>
          </a:p>
          <a:p>
            <a:endParaRPr lang="en-US" dirty="0"/>
          </a:p>
          <a:p>
            <a:endParaRPr lang="en-US" dirty="0" smtClean="0"/>
          </a:p>
          <a:p>
            <a:endParaRPr lang="en-US" dirty="0"/>
          </a:p>
          <a:p>
            <a:endParaRPr lang="en-US" dirty="0" smtClean="0"/>
          </a:p>
          <a:p>
            <a:r>
              <a:rPr lang="en-US" dirty="0"/>
              <a:t> </a:t>
            </a:r>
            <a:r>
              <a:rPr lang="en-US" dirty="0" smtClean="0"/>
              <a:t> </a:t>
            </a:r>
            <a:r>
              <a:rPr lang="en-US" sz="2800" dirty="0" smtClean="0"/>
              <a:t>- anamnesis and identifying </a:t>
            </a:r>
            <a:r>
              <a:rPr lang="uk-UA" sz="2800" dirty="0" smtClean="0"/>
              <a:t>“</a:t>
            </a:r>
            <a:r>
              <a:rPr lang="en-US" sz="2800" dirty="0" smtClean="0"/>
              <a:t>alarming</a:t>
            </a:r>
            <a:r>
              <a:rPr lang="uk-UA" sz="2800" dirty="0" smtClean="0"/>
              <a:t>”</a:t>
            </a:r>
            <a:r>
              <a:rPr lang="en-US" sz="2800" dirty="0" smtClean="0"/>
              <a:t> symptoms and </a:t>
            </a:r>
          </a:p>
          <a:p>
            <a:r>
              <a:rPr lang="en-US" sz="2800" dirty="0"/>
              <a:t> </a:t>
            </a:r>
            <a:r>
              <a:rPr lang="en-US" sz="2800" dirty="0" smtClean="0"/>
              <a:t>   iatrogenic causes</a:t>
            </a:r>
            <a:r>
              <a:rPr lang="en-US" sz="2800" dirty="0"/>
              <a:t> </a:t>
            </a:r>
            <a:r>
              <a:rPr lang="en-US" sz="2800" dirty="0" smtClean="0"/>
              <a:t>(for example</a:t>
            </a:r>
            <a:r>
              <a:rPr lang="uk-UA" sz="2800" dirty="0" smtClean="0"/>
              <a:t>, </a:t>
            </a:r>
            <a:r>
              <a:rPr lang="en-US" sz="2800" dirty="0" smtClean="0"/>
              <a:t>taking NSAIDS)</a:t>
            </a:r>
            <a:endParaRPr lang="uk-UA" sz="2800" dirty="0" smtClean="0"/>
          </a:p>
          <a:p>
            <a:endParaRPr lang="en-US" sz="2800" dirty="0" smtClean="0"/>
          </a:p>
          <a:p>
            <a:r>
              <a:rPr lang="en-US" sz="2800" dirty="0"/>
              <a:t> </a:t>
            </a:r>
            <a:r>
              <a:rPr lang="en-US" sz="2800" dirty="0" smtClean="0"/>
              <a:t>- </a:t>
            </a:r>
            <a:r>
              <a:rPr lang="en-US" sz="2800" dirty="0" err="1" smtClean="0"/>
              <a:t>gastroduodenoscopy</a:t>
            </a:r>
            <a:endParaRPr lang="uk-UA" sz="2800" dirty="0" smtClean="0"/>
          </a:p>
          <a:p>
            <a:endParaRPr lang="en-US" sz="2800" dirty="0" smtClean="0"/>
          </a:p>
          <a:p>
            <a:r>
              <a:rPr lang="en-US" sz="2800" dirty="0"/>
              <a:t> </a:t>
            </a:r>
            <a:r>
              <a:rPr lang="en-US" sz="2800" dirty="0" smtClean="0"/>
              <a:t>- determination of the presence of Hp-infection</a:t>
            </a:r>
            <a:endParaRPr lang="uk-UA" sz="2800" dirty="0" smtClean="0"/>
          </a:p>
          <a:p>
            <a:endParaRPr lang="en-US" sz="2800" dirty="0" smtClean="0"/>
          </a:p>
          <a:p>
            <a:r>
              <a:rPr lang="en-US" sz="2800" dirty="0"/>
              <a:t> </a:t>
            </a:r>
            <a:r>
              <a:rPr lang="en-US" sz="2800" dirty="0" smtClean="0"/>
              <a:t>  If eradication therapy is not effective</a:t>
            </a:r>
            <a:r>
              <a:rPr lang="uk-UA" sz="2800" dirty="0" smtClean="0"/>
              <a:t>,</a:t>
            </a:r>
            <a:r>
              <a:rPr lang="en-US" sz="2800" dirty="0" smtClean="0"/>
              <a:t> the diagnosis of </a:t>
            </a:r>
          </a:p>
          <a:p>
            <a:r>
              <a:rPr lang="en-US" sz="2800" dirty="0"/>
              <a:t> </a:t>
            </a:r>
            <a:r>
              <a:rPr lang="en-US" sz="2800" dirty="0" smtClean="0"/>
              <a:t>  functional dyspepsia can be considered</a:t>
            </a:r>
            <a:r>
              <a:rPr lang="uk-UA" sz="2800" dirty="0" smtClean="0"/>
              <a:t>.</a:t>
            </a:r>
          </a:p>
          <a:p>
            <a:r>
              <a:rPr lang="uk-UA" sz="2800" dirty="0"/>
              <a:t> </a:t>
            </a:r>
            <a:r>
              <a:rPr lang="uk-UA" sz="2800" dirty="0" smtClean="0"/>
              <a:t>  </a:t>
            </a:r>
            <a:r>
              <a:rPr lang="en-US" sz="2800" dirty="0" smtClean="0"/>
              <a:t>If eradication therapy (6-12 months) is effective</a:t>
            </a:r>
            <a:r>
              <a:rPr lang="uk-UA" sz="2800" dirty="0" smtClean="0"/>
              <a:t>,</a:t>
            </a:r>
            <a:r>
              <a:rPr lang="en-US" sz="2800" dirty="0" smtClean="0"/>
              <a:t> the</a:t>
            </a:r>
          </a:p>
          <a:p>
            <a:r>
              <a:rPr lang="en-US" sz="2800" dirty="0"/>
              <a:t> </a:t>
            </a:r>
            <a:r>
              <a:rPr lang="en-US" sz="2800" dirty="0" smtClean="0"/>
              <a:t>  diagnosis of Hp-infection associated dyspepsia can</a:t>
            </a:r>
          </a:p>
          <a:p>
            <a:r>
              <a:rPr lang="en-US" sz="2800" dirty="0"/>
              <a:t> </a:t>
            </a:r>
            <a:r>
              <a:rPr lang="en-US" sz="2800" dirty="0" smtClean="0"/>
              <a:t>  be determine</a:t>
            </a:r>
            <a:r>
              <a:rPr lang="uk-UA" sz="2800" dirty="0" smtClean="0"/>
              <a:t>.</a:t>
            </a:r>
            <a:endParaRPr lang="en-US" sz="2800" dirty="0" smtClean="0"/>
          </a:p>
          <a:p>
            <a:endParaRPr lang="en-US" sz="2800" dirty="0" smtClean="0"/>
          </a:p>
          <a:p>
            <a:r>
              <a:rPr lang="en-US" sz="2800" dirty="0" smtClean="0"/>
              <a:t>              </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    </a:t>
            </a:r>
            <a:r>
              <a:rPr lang="en-US" dirty="0" smtClean="0"/>
              <a:t>                               </a:t>
            </a:r>
            <a:r>
              <a:rPr lang="en-US" sz="3600" b="1" dirty="0" smtClean="0"/>
              <a:t>Treatment of FD</a:t>
            </a:r>
            <a:endParaRPr lang="ru-RU" b="1" dirty="0"/>
          </a:p>
        </p:txBody>
      </p:sp>
      <p:sp>
        <p:nvSpPr>
          <p:cNvPr id="3" name="Подзаголовок 2"/>
          <p:cNvSpPr>
            <a:spLocks noGrp="1"/>
          </p:cNvSpPr>
          <p:nvPr>
            <p:ph type="subTitle"/>
          </p:nvPr>
        </p:nvSpPr>
        <p:spPr>
          <a:xfrm>
            <a:off x="539718" y="3208333"/>
            <a:ext cx="9067680" cy="1341000"/>
          </a:xfrm>
        </p:spPr>
        <p:txBody>
          <a:bodyPr/>
          <a:lstStyle/>
          <a:p>
            <a:r>
              <a:rPr lang="en-US" dirty="0" smtClean="0"/>
              <a:t>   </a:t>
            </a:r>
            <a:r>
              <a:rPr lang="en-US" sz="2800" dirty="0" smtClean="0"/>
              <a:t>- lifestyle modification (refusal to drink coffee</a:t>
            </a:r>
            <a:r>
              <a:rPr lang="uk-UA" sz="2800" dirty="0" smtClean="0"/>
              <a:t>,</a:t>
            </a:r>
            <a:r>
              <a:rPr lang="en-US" sz="2800" dirty="0" smtClean="0"/>
              <a:t> alcohol</a:t>
            </a:r>
            <a:r>
              <a:rPr lang="uk-UA" sz="2800" dirty="0" smtClean="0"/>
              <a:t>,</a:t>
            </a:r>
          </a:p>
          <a:p>
            <a:r>
              <a:rPr lang="uk-UA" sz="2800" dirty="0"/>
              <a:t> </a:t>
            </a:r>
            <a:r>
              <a:rPr lang="uk-UA" sz="2800" dirty="0" smtClean="0"/>
              <a:t>   </a:t>
            </a:r>
            <a:r>
              <a:rPr lang="en-US" sz="2800" dirty="0" smtClean="0"/>
              <a:t>smoking)</a:t>
            </a:r>
          </a:p>
          <a:p>
            <a:r>
              <a:rPr lang="en-US" sz="2800" dirty="0"/>
              <a:t> </a:t>
            </a:r>
            <a:r>
              <a:rPr lang="en-US" sz="2800" dirty="0" smtClean="0"/>
              <a:t> - diet (frequent fractional meals in small portions</a:t>
            </a:r>
            <a:r>
              <a:rPr lang="uk-UA" sz="2800" dirty="0" smtClean="0"/>
              <a:t>,</a:t>
            </a:r>
            <a:r>
              <a:rPr lang="en-US" sz="2800" dirty="0" smtClean="0"/>
              <a:t> </a:t>
            </a:r>
          </a:p>
          <a:p>
            <a:r>
              <a:rPr lang="en-US" sz="2800" dirty="0"/>
              <a:t> </a:t>
            </a:r>
            <a:r>
              <a:rPr lang="en-US" sz="2800" dirty="0" smtClean="0"/>
              <a:t>   refusal to eat fatty foods)</a:t>
            </a:r>
          </a:p>
          <a:p>
            <a:r>
              <a:rPr lang="en-US" sz="2800" dirty="0"/>
              <a:t> </a:t>
            </a:r>
            <a:r>
              <a:rPr lang="en-US" sz="2800" dirty="0" smtClean="0"/>
              <a:t> - avoid taking NSAIDS</a:t>
            </a:r>
          </a:p>
          <a:p>
            <a:r>
              <a:rPr lang="en-US" sz="2800" dirty="0"/>
              <a:t> </a:t>
            </a:r>
            <a:r>
              <a:rPr lang="en-US" sz="2800" dirty="0" smtClean="0"/>
              <a:t> - eradication of Hp-infection (strategy test and treat)</a:t>
            </a:r>
          </a:p>
          <a:p>
            <a:r>
              <a:rPr lang="en-US" sz="2800" dirty="0"/>
              <a:t> </a:t>
            </a:r>
            <a:r>
              <a:rPr lang="en-US" sz="2800" dirty="0" smtClean="0"/>
              <a:t> - psychotherapeutic treatment</a:t>
            </a:r>
          </a:p>
          <a:p>
            <a:r>
              <a:rPr lang="en-US" sz="2800" dirty="0"/>
              <a:t> </a:t>
            </a:r>
            <a:r>
              <a:rPr lang="en-US" sz="2800" dirty="0" smtClean="0"/>
              <a:t> - treatment of concomitant </a:t>
            </a:r>
            <a:r>
              <a:rPr lang="en-US" sz="2800" dirty="0" err="1" smtClean="0"/>
              <a:t>gastroesophageal</a:t>
            </a:r>
            <a:r>
              <a:rPr lang="en-US" sz="2800" dirty="0" smtClean="0"/>
              <a:t> reflux</a:t>
            </a:r>
          </a:p>
          <a:p>
            <a:r>
              <a:rPr lang="en-US" sz="2800" dirty="0"/>
              <a:t> </a:t>
            </a:r>
            <a:r>
              <a:rPr lang="en-US" sz="2800" dirty="0" smtClean="0"/>
              <a:t>   disease</a:t>
            </a: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3200" dirty="0" smtClean="0"/>
              <a:t>         </a:t>
            </a:r>
            <a:r>
              <a:rPr lang="en-US" sz="3200" b="1" dirty="0" smtClean="0"/>
              <a:t>Drug therapy for patients with FD</a:t>
            </a:r>
            <a:endParaRPr lang="ru-RU" sz="3200" b="1" dirty="0"/>
          </a:p>
        </p:txBody>
      </p:sp>
      <p:sp>
        <p:nvSpPr>
          <p:cNvPr id="3" name="Подзаголовок 2"/>
          <p:cNvSpPr>
            <a:spLocks noGrp="1"/>
          </p:cNvSpPr>
          <p:nvPr>
            <p:ph type="subTitle"/>
          </p:nvPr>
        </p:nvSpPr>
        <p:spPr>
          <a:xfrm>
            <a:off x="396842" y="3422647"/>
            <a:ext cx="9067680" cy="1341000"/>
          </a:xfrm>
        </p:spPr>
        <p:txBody>
          <a:bodyPr/>
          <a:lstStyle/>
          <a:p>
            <a:r>
              <a:rPr lang="en-US" dirty="0" smtClean="0"/>
              <a:t>     </a:t>
            </a:r>
            <a:r>
              <a:rPr lang="en-US" sz="2800" b="1" dirty="0" smtClean="0"/>
              <a:t>First line drugs</a:t>
            </a:r>
          </a:p>
          <a:p>
            <a:r>
              <a:rPr lang="en-US" sz="2800" dirty="0"/>
              <a:t> </a:t>
            </a:r>
            <a:r>
              <a:rPr lang="en-US" sz="2800" dirty="0" smtClean="0"/>
              <a:t>  - </a:t>
            </a:r>
            <a:r>
              <a:rPr lang="en-US" sz="2800" dirty="0" err="1" smtClean="0"/>
              <a:t>Prokinetics</a:t>
            </a:r>
            <a:r>
              <a:rPr lang="en-US" sz="2800" dirty="0" smtClean="0"/>
              <a:t> (</a:t>
            </a:r>
            <a:r>
              <a:rPr lang="en-US" sz="2800" dirty="0" err="1" smtClean="0"/>
              <a:t>domperidone</a:t>
            </a:r>
            <a:r>
              <a:rPr lang="uk-UA" sz="2800" dirty="0" smtClean="0"/>
              <a:t>,</a:t>
            </a:r>
            <a:r>
              <a:rPr lang="en-US" sz="2800" dirty="0" smtClean="0"/>
              <a:t> </a:t>
            </a:r>
            <a:r>
              <a:rPr lang="en-US" sz="2800" dirty="0" err="1" smtClean="0"/>
              <a:t>itopridum</a:t>
            </a:r>
            <a:r>
              <a:rPr lang="en-US" sz="2800" dirty="0" smtClean="0"/>
              <a:t>)</a:t>
            </a:r>
          </a:p>
          <a:p>
            <a:r>
              <a:rPr lang="en-US" sz="2800" dirty="0"/>
              <a:t> </a:t>
            </a:r>
            <a:r>
              <a:rPr lang="en-US" sz="2800" dirty="0" smtClean="0"/>
              <a:t>  - Proton pump inhibitors (</a:t>
            </a:r>
            <a:r>
              <a:rPr lang="en-US" sz="2800" dirty="0" err="1" smtClean="0"/>
              <a:t>omeprazole</a:t>
            </a:r>
            <a:r>
              <a:rPr lang="uk-UA" sz="2800" dirty="0" smtClean="0"/>
              <a:t>,</a:t>
            </a:r>
            <a:r>
              <a:rPr lang="en-US" sz="2800" dirty="0" smtClean="0"/>
              <a:t> </a:t>
            </a:r>
            <a:r>
              <a:rPr lang="en-US" sz="2800" dirty="0" err="1" smtClean="0"/>
              <a:t>pantoprazolum</a:t>
            </a:r>
            <a:r>
              <a:rPr lang="en-US" sz="2800" dirty="0" smtClean="0"/>
              <a:t>)</a:t>
            </a:r>
          </a:p>
          <a:p>
            <a:r>
              <a:rPr lang="en-US" sz="2800" dirty="0"/>
              <a:t> </a:t>
            </a:r>
            <a:r>
              <a:rPr lang="en-US" sz="2800" dirty="0" smtClean="0"/>
              <a:t>    and H</a:t>
            </a:r>
            <a:r>
              <a:rPr lang="en-US" dirty="0" smtClean="0"/>
              <a:t>2</a:t>
            </a:r>
            <a:r>
              <a:rPr lang="en-US" sz="2800" dirty="0" smtClean="0"/>
              <a:t>-histamine blockers (ranitidine</a:t>
            </a:r>
            <a:r>
              <a:rPr lang="uk-UA" sz="2800" dirty="0" smtClean="0"/>
              <a:t>,</a:t>
            </a:r>
            <a:r>
              <a:rPr lang="en-US" sz="2800" dirty="0" smtClean="0"/>
              <a:t> </a:t>
            </a:r>
            <a:r>
              <a:rPr lang="en-US" sz="2800" dirty="0" err="1" smtClean="0"/>
              <a:t>famotidine</a:t>
            </a:r>
            <a:r>
              <a:rPr lang="en-US" sz="2800" dirty="0" smtClean="0"/>
              <a:t>)</a:t>
            </a:r>
          </a:p>
          <a:p>
            <a:endParaRPr lang="en-US" sz="2800" dirty="0"/>
          </a:p>
          <a:p>
            <a:r>
              <a:rPr lang="en-US" sz="2800" dirty="0" smtClean="0"/>
              <a:t>   </a:t>
            </a:r>
            <a:r>
              <a:rPr lang="en-US" sz="2800" b="1" dirty="0" smtClean="0"/>
              <a:t>Second line drugs</a:t>
            </a:r>
          </a:p>
          <a:p>
            <a:r>
              <a:rPr lang="en-US" sz="2800" dirty="0"/>
              <a:t> </a:t>
            </a:r>
            <a:r>
              <a:rPr lang="en-US" sz="2800" dirty="0" smtClean="0"/>
              <a:t>  - Antidepressants (</a:t>
            </a:r>
            <a:r>
              <a:rPr lang="en-US" sz="2800" dirty="0" err="1" smtClean="0"/>
              <a:t>amitriptyline</a:t>
            </a:r>
            <a:r>
              <a:rPr lang="uk-UA" sz="2800" dirty="0" smtClean="0"/>
              <a:t>,</a:t>
            </a:r>
            <a:r>
              <a:rPr lang="en-US" sz="2800" dirty="0" smtClean="0"/>
              <a:t> </a:t>
            </a:r>
            <a:r>
              <a:rPr lang="en-US" sz="2800" dirty="0" err="1" smtClean="0"/>
              <a:t>paroxenus</a:t>
            </a:r>
            <a:r>
              <a:rPr lang="en-US" sz="2800" dirty="0" smtClean="0"/>
              <a:t>)</a:t>
            </a:r>
          </a:p>
          <a:p>
            <a:r>
              <a:rPr lang="en-US" sz="2800" dirty="0"/>
              <a:t> </a:t>
            </a:r>
            <a:r>
              <a:rPr lang="en-US" sz="2800" dirty="0" smtClean="0"/>
              <a:t>  - Other psychotropic drugs with sedative and </a:t>
            </a:r>
            <a:r>
              <a:rPr lang="en-US" sz="2800" dirty="0" err="1" smtClean="0"/>
              <a:t>prokinetic</a:t>
            </a:r>
            <a:r>
              <a:rPr lang="en-US" sz="2800" dirty="0" smtClean="0"/>
              <a:t>   </a:t>
            </a:r>
          </a:p>
          <a:p>
            <a:r>
              <a:rPr lang="en-US" sz="2800" dirty="0"/>
              <a:t> </a:t>
            </a:r>
            <a:r>
              <a:rPr lang="en-US" sz="2800" dirty="0" smtClean="0"/>
              <a:t>    properties (</a:t>
            </a:r>
            <a:r>
              <a:rPr lang="en-US" sz="2800" dirty="0" err="1" smtClean="0"/>
              <a:t>levosulpiride</a:t>
            </a:r>
            <a:r>
              <a:rPr lang="en-US" sz="2800" dirty="0" smtClean="0"/>
              <a:t>)</a:t>
            </a:r>
          </a:p>
          <a:p>
            <a:r>
              <a:rPr lang="en-US" sz="2800" dirty="0"/>
              <a:t> </a:t>
            </a:r>
            <a:r>
              <a:rPr lang="en-US" sz="2800" dirty="0" smtClean="0"/>
              <a:t>  - </a:t>
            </a:r>
            <a:r>
              <a:rPr lang="en-US" sz="2800" dirty="0" err="1" smtClean="0"/>
              <a:t>Fundic</a:t>
            </a:r>
            <a:r>
              <a:rPr lang="en-US" sz="2800" dirty="0" smtClean="0"/>
              <a:t> </a:t>
            </a:r>
            <a:r>
              <a:rPr lang="en-US" sz="2800" dirty="0" err="1" smtClean="0"/>
              <a:t>reloxants</a:t>
            </a:r>
            <a:r>
              <a:rPr lang="en-US" sz="2800" dirty="0" smtClean="0"/>
              <a:t> (</a:t>
            </a:r>
            <a:r>
              <a:rPr lang="en-US" sz="2800" dirty="0" err="1" smtClean="0"/>
              <a:t>acotiamide</a:t>
            </a:r>
            <a:r>
              <a:rPr lang="uk-UA" sz="2800" dirty="0" smtClean="0"/>
              <a:t>,</a:t>
            </a:r>
            <a:r>
              <a:rPr lang="en-US" sz="2800" dirty="0" smtClean="0"/>
              <a:t> </a:t>
            </a:r>
            <a:r>
              <a:rPr lang="en-US" sz="2800" dirty="0" err="1" smtClean="0"/>
              <a:t>buspiron</a:t>
            </a:r>
            <a:r>
              <a:rPr lang="en-US" sz="2800" dirty="0" smtClean="0"/>
              <a:t>)</a:t>
            </a:r>
          </a:p>
          <a:p>
            <a:r>
              <a:rPr lang="en-US" sz="2800" dirty="0"/>
              <a:t> </a:t>
            </a:r>
            <a:r>
              <a:rPr lang="en-US" sz="2800" dirty="0" smtClean="0"/>
              <a:t>  - </a:t>
            </a:r>
            <a:r>
              <a:rPr lang="en-US" sz="2800" dirty="0" err="1" smtClean="0"/>
              <a:t>Montelukast</a:t>
            </a:r>
            <a:r>
              <a:rPr lang="en-US" sz="2800" dirty="0" smtClean="0"/>
              <a:t> and H</a:t>
            </a:r>
            <a:r>
              <a:rPr lang="en-US" dirty="0" smtClean="0"/>
              <a:t>1</a:t>
            </a:r>
            <a:r>
              <a:rPr lang="en-US" sz="2800" dirty="0" smtClean="0"/>
              <a:t>-histamine blockers</a:t>
            </a:r>
          </a:p>
          <a:p>
            <a:r>
              <a:rPr lang="en-US" sz="2800" dirty="0"/>
              <a:t> </a:t>
            </a:r>
            <a:r>
              <a:rPr lang="en-US" sz="2800" dirty="0" smtClean="0"/>
              <a:t>  - </a:t>
            </a:r>
            <a:r>
              <a:rPr lang="en-US" sz="2800" dirty="0" err="1" smtClean="0"/>
              <a:t>Phytotherapy</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 name="TextShape 1"/>
          <p:cNvSpPr txBox="1"/>
          <p:nvPr/>
        </p:nvSpPr>
        <p:spPr>
          <a:xfrm>
            <a:off x="502920" y="345600"/>
            <a:ext cx="9070920" cy="1171800"/>
          </a:xfrm>
          <a:prstGeom prst="rect">
            <a:avLst/>
          </a:prstGeom>
          <a:noFill/>
          <a:ln>
            <a:noFill/>
          </a:ln>
        </p:spPr>
        <p:txBody>
          <a:bodyPr lIns="0" tIns="0" rIns="0" bIns="0" anchor="ctr"/>
          <a:lstStyle/>
          <a:p>
            <a:pPr algn="ctr">
              <a:lnSpc>
                <a:spcPct val="93000"/>
              </a:lnSpc>
            </a:pPr>
            <a:r>
              <a:rPr lang="uk-UA" sz="4000" spc="-1">
                <a:latin typeface="Arial"/>
              </a:rPr>
              <a:t>Diagnostic Strategies for the Evaluation of Dyspepsia</a:t>
            </a:r>
            <a:endParaRPr/>
          </a:p>
        </p:txBody>
      </p:sp>
      <p:sp>
        <p:nvSpPr>
          <p:cNvPr id="66" name="TextShape 2"/>
          <p:cNvSpPr txBox="1"/>
          <p:nvPr/>
        </p:nvSpPr>
        <p:spPr>
          <a:xfrm>
            <a:off x="502920" y="1814040"/>
            <a:ext cx="9070920" cy="4899240"/>
          </a:xfrm>
          <a:prstGeom prst="rect">
            <a:avLst/>
          </a:prstGeom>
          <a:noFill/>
          <a:ln>
            <a:noFill/>
          </a:ln>
        </p:spPr>
        <p:txBody>
          <a:bodyPr lIns="0" tIns="0" rIns="0" bIns="0" anchor="ctr"/>
          <a:lstStyle/>
          <a:p>
            <a:pPr marL="861840" lvl="1" indent="-285840">
              <a:lnSpc>
                <a:spcPct val="93000"/>
              </a:lnSpc>
              <a:buSzPct val="75000"/>
              <a:buFont typeface="Symbol" charset="2"/>
              <a:buChar char=""/>
            </a:pPr>
            <a:r>
              <a:rPr lang="uk-UA" sz="4000" strike="noStrike" spc="-1">
                <a:solidFill>
                  <a:srgbClr val="000000"/>
                </a:solidFill>
                <a:uFill>
                  <a:solidFill>
                    <a:srgbClr val="FFFFFF"/>
                  </a:solidFill>
                </a:uFill>
                <a:latin typeface="Arial"/>
                <a:ea typeface="Lucida Sans Unicode"/>
              </a:rPr>
              <a:t>Empiric Treatment with acid suppression</a:t>
            </a:r>
            <a:endParaRPr/>
          </a:p>
          <a:p>
            <a:pPr marL="861840" lvl="1" indent="-285840">
              <a:lnSpc>
                <a:spcPct val="93000"/>
              </a:lnSpc>
              <a:buSzPct val="75000"/>
              <a:buFont typeface="Symbol" charset="2"/>
              <a:buChar char=""/>
            </a:pPr>
            <a:r>
              <a:rPr lang="uk-UA" sz="4000" strike="noStrike" spc="-1">
                <a:solidFill>
                  <a:srgbClr val="000000"/>
                </a:solidFill>
                <a:uFill>
                  <a:solidFill>
                    <a:srgbClr val="FFFFFF"/>
                  </a:solidFill>
                </a:uFill>
                <a:latin typeface="Arial"/>
                <a:ea typeface="Lucida Sans Unicode"/>
              </a:rPr>
              <a:t>Endoscopy in all patients</a:t>
            </a:r>
            <a:endParaRPr/>
          </a:p>
          <a:p>
            <a:pPr marL="861840" lvl="1" indent="-285840">
              <a:lnSpc>
                <a:spcPct val="93000"/>
              </a:lnSpc>
              <a:buSzPct val="75000"/>
              <a:buFont typeface="Symbol" charset="2"/>
              <a:buChar char=""/>
            </a:pPr>
            <a:r>
              <a:rPr lang="uk-UA" sz="4000" strike="noStrike" spc="-1">
                <a:solidFill>
                  <a:srgbClr val="000000"/>
                </a:solidFill>
                <a:uFill>
                  <a:solidFill>
                    <a:srgbClr val="FFFFFF"/>
                  </a:solidFill>
                </a:uFill>
                <a:latin typeface="Arial"/>
                <a:ea typeface="Lucida Sans Unicode"/>
              </a:rPr>
              <a:t>Test for H-pylori and treat if positive</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 name="TextShape 1"/>
          <p:cNvSpPr txBox="1"/>
          <p:nvPr/>
        </p:nvSpPr>
        <p:spPr>
          <a:xfrm>
            <a:off x="502920" y="301680"/>
            <a:ext cx="9070920" cy="1262160"/>
          </a:xfrm>
          <a:prstGeom prst="rect">
            <a:avLst/>
          </a:prstGeom>
          <a:noFill/>
          <a:ln>
            <a:noFill/>
          </a:ln>
        </p:spPr>
        <p:txBody>
          <a:bodyPr lIns="0" tIns="0" rIns="0" bIns="0" anchor="ctr"/>
          <a:lstStyle/>
          <a:p>
            <a:pPr algn="ctr">
              <a:lnSpc>
                <a:spcPct val="93000"/>
              </a:lnSpc>
            </a:pPr>
            <a:r>
              <a:rPr lang="uk-UA" sz="3200" spc="-1">
                <a:latin typeface="Arial"/>
              </a:rPr>
              <a:t>American Gastroenterological Association (AGA) guidelines for the management of Dyspepsia</a:t>
            </a:r>
            <a:endParaRPr/>
          </a:p>
        </p:txBody>
      </p:sp>
      <p:pic>
        <p:nvPicPr>
          <p:cNvPr id="68" name="Picture 2"/>
          <p:cNvPicPr/>
          <p:nvPr/>
        </p:nvPicPr>
        <p:blipFill>
          <a:blip r:embed="rId3" cstate="print"/>
          <a:stretch/>
        </p:blipFill>
        <p:spPr>
          <a:xfrm>
            <a:off x="503280" y="1768320"/>
            <a:ext cx="9070920" cy="4989600"/>
          </a:xfrm>
          <a:prstGeom prst="rect">
            <a:avLst/>
          </a:prstGeom>
          <a:ln>
            <a:noFill/>
          </a:ln>
        </p:spPr>
      </p:pic>
      <p:pic>
        <p:nvPicPr>
          <p:cNvPr id="69" name="Picture 3"/>
          <p:cNvPicPr/>
          <p:nvPr/>
        </p:nvPicPr>
        <p:blipFill>
          <a:blip r:embed="rId4" cstate="print"/>
          <a:stretch/>
        </p:blipFill>
        <p:spPr>
          <a:xfrm>
            <a:off x="539640" y="1676520"/>
            <a:ext cx="9180720" cy="516240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0" name="Picture 1"/>
          <p:cNvPicPr/>
          <p:nvPr/>
        </p:nvPicPr>
        <p:blipFill>
          <a:blip r:embed="rId3" cstate="print"/>
          <a:stretch/>
        </p:blipFill>
        <p:spPr>
          <a:xfrm>
            <a:off x="1800360" y="360360"/>
            <a:ext cx="6659280" cy="702000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1" name="Picture 1"/>
          <p:cNvPicPr/>
          <p:nvPr/>
        </p:nvPicPr>
        <p:blipFill>
          <a:blip r:embed="rId3" cstate="print"/>
          <a:stretch/>
        </p:blipFill>
        <p:spPr>
          <a:xfrm>
            <a:off x="1295280" y="720720"/>
            <a:ext cx="7164360" cy="61196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2" name="Picture 1"/>
          <p:cNvPicPr/>
          <p:nvPr/>
        </p:nvPicPr>
        <p:blipFill>
          <a:blip r:embed="rId3" cstate="print"/>
          <a:stretch/>
        </p:blipFill>
        <p:spPr>
          <a:xfrm>
            <a:off x="985680" y="539640"/>
            <a:ext cx="8013960" cy="684072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 name="TextShape 1"/>
          <p:cNvSpPr txBox="1"/>
          <p:nvPr/>
        </p:nvSpPr>
        <p:spPr>
          <a:xfrm>
            <a:off x="502920" y="345600"/>
            <a:ext cx="9070920" cy="1171800"/>
          </a:xfrm>
          <a:prstGeom prst="rect">
            <a:avLst/>
          </a:prstGeom>
          <a:noFill/>
          <a:ln>
            <a:noFill/>
          </a:ln>
        </p:spPr>
        <p:txBody>
          <a:bodyPr lIns="0" tIns="0" rIns="0" bIns="0" anchor="ctr"/>
          <a:lstStyle/>
          <a:p>
            <a:pPr algn="ctr">
              <a:lnSpc>
                <a:spcPct val="93000"/>
              </a:lnSpc>
            </a:pPr>
            <a:r>
              <a:rPr lang="uk-UA" sz="4400" spc="-1">
                <a:latin typeface="Arial"/>
              </a:rPr>
              <a:t>Case Presentation</a:t>
            </a:r>
            <a:endParaRPr/>
          </a:p>
        </p:txBody>
      </p:sp>
      <p:sp>
        <p:nvSpPr>
          <p:cNvPr id="75" name="TextShape 2"/>
          <p:cNvSpPr txBox="1"/>
          <p:nvPr/>
        </p:nvSpPr>
        <p:spPr>
          <a:xfrm>
            <a:off x="502920" y="1380960"/>
            <a:ext cx="9070920" cy="5764320"/>
          </a:xfrm>
          <a:prstGeom prst="rect">
            <a:avLst/>
          </a:prstGeom>
          <a:noFill/>
          <a:ln>
            <a:noFill/>
          </a:ln>
        </p:spPr>
        <p:txBody>
          <a:bodyPr lIns="0" tIns="0" rIns="0" bIns="0" anchor="ctr"/>
          <a:lstStyle/>
          <a:p>
            <a:pPr marL="861840" lvl="1" indent="-285840">
              <a:lnSpc>
                <a:spcPct val="93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34 </a:t>
            </a:r>
            <a:r>
              <a:rPr lang="en-GB" sz="3200" strike="noStrike" spc="-1" dirty="0" smtClean="0">
                <a:solidFill>
                  <a:srgbClr val="000000"/>
                </a:solidFill>
                <a:uFill>
                  <a:solidFill>
                    <a:srgbClr val="FFFFFF"/>
                  </a:solidFill>
                </a:uFill>
                <a:latin typeface="Arial"/>
                <a:ea typeface="Lucida Sans Unicode"/>
              </a:rPr>
              <a:t>year old patient - </a:t>
            </a:r>
            <a:r>
              <a:rPr lang="en-GB" sz="3200" strike="noStrike" spc="-1" dirty="0">
                <a:solidFill>
                  <a:srgbClr val="000000"/>
                </a:solidFill>
                <a:uFill>
                  <a:solidFill>
                    <a:srgbClr val="FFFFFF"/>
                  </a:solidFill>
                </a:uFill>
                <a:latin typeface="Arial"/>
                <a:ea typeface="Lucida Sans Unicode"/>
              </a:rPr>
              <a:t>security guard</a:t>
            </a:r>
            <a:endParaRPr/>
          </a:p>
          <a:p>
            <a:pPr marL="861840" lvl="1" indent="-285840">
              <a:lnSpc>
                <a:spcPct val="93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5 years of intermittent </a:t>
            </a:r>
            <a:r>
              <a:rPr lang="en-GB" sz="3200" strike="noStrike" spc="-1" dirty="0" err="1">
                <a:solidFill>
                  <a:srgbClr val="000000"/>
                </a:solidFill>
                <a:uFill>
                  <a:solidFill>
                    <a:srgbClr val="FFFFFF"/>
                  </a:solidFill>
                </a:uFill>
                <a:latin typeface="Arial"/>
                <a:ea typeface="Lucida Sans Unicode"/>
              </a:rPr>
              <a:t>epigastric</a:t>
            </a:r>
            <a:r>
              <a:rPr lang="en-GB" sz="3200" strike="noStrike" spc="-1" dirty="0">
                <a:solidFill>
                  <a:srgbClr val="000000"/>
                </a:solidFill>
                <a:uFill>
                  <a:solidFill>
                    <a:srgbClr val="FFFFFF"/>
                  </a:solidFill>
                </a:uFill>
                <a:latin typeface="Arial"/>
                <a:ea typeface="Lucida Sans Unicode"/>
              </a:rPr>
              <a:t> discomfort</a:t>
            </a:r>
            <a:endParaRPr/>
          </a:p>
          <a:p>
            <a:pPr marL="861840" lvl="1" indent="-285840">
              <a:lnSpc>
                <a:spcPct val="93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Bloating, postprandial nausea</a:t>
            </a:r>
            <a:endParaRPr/>
          </a:p>
          <a:p>
            <a:pPr marL="861840" lvl="1" indent="-285840">
              <a:lnSpc>
                <a:spcPct val="93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Smokes, drinks 3 beers/day,
4 coffees/day</a:t>
            </a:r>
            <a:endParaRPr/>
          </a:p>
          <a:p>
            <a:pPr marL="861840" lvl="1" indent="-285840">
              <a:lnSpc>
                <a:spcPct val="93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Ranitidine prescribed one year ago</a:t>
            </a:r>
            <a:endParaRPr/>
          </a:p>
          <a:p>
            <a:pPr marL="1311120" lvl="2" indent="-228600">
              <a:lnSpc>
                <a:spcPct val="93000"/>
              </a:lnSpc>
            </a:pPr>
            <a:r>
              <a:rPr lang="en-GB" sz="3600" strike="noStrike" spc="-1" dirty="0">
                <a:solidFill>
                  <a:srgbClr val="000000"/>
                </a:solidFill>
                <a:uFill>
                  <a:solidFill>
                    <a:srgbClr val="FFFFFF"/>
                  </a:solidFill>
                </a:uFill>
                <a:latin typeface="Arial"/>
                <a:ea typeface="Lucida Sans Unicode"/>
              </a:rPr>
              <a:t>-	Initially beneficial, not now</a:t>
            </a:r>
            <a:endParaRPr/>
          </a:p>
          <a:p>
            <a:pPr marL="861840" lvl="1" indent="-285840">
              <a:lnSpc>
                <a:spcPct val="93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Family history of peptic ulcer</a:t>
            </a:r>
            <a:endParaRPr/>
          </a:p>
          <a:p>
            <a:pPr marL="861840" lvl="1" indent="-285840">
              <a:lnSpc>
                <a:spcPct val="93000"/>
              </a:lnSpc>
              <a:buSzPct val="75000"/>
              <a:buFont typeface="Symbol" charset="2"/>
              <a:buChar char=""/>
            </a:pPr>
            <a:r>
              <a:rPr lang="en-GB" sz="3200" strike="noStrike" spc="-1" dirty="0">
                <a:solidFill>
                  <a:srgbClr val="000000"/>
                </a:solidFill>
                <a:uFill>
                  <a:solidFill>
                    <a:srgbClr val="FFFFFF"/>
                  </a:solidFill>
                </a:uFill>
                <a:latin typeface="Arial"/>
                <a:ea typeface="Lucida Sans Unicode"/>
              </a:rPr>
              <a:t>Examination is normal</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 name="TextShape 1"/>
          <p:cNvSpPr txBox="1"/>
          <p:nvPr/>
        </p:nvSpPr>
        <p:spPr>
          <a:xfrm>
            <a:off x="502920" y="345600"/>
            <a:ext cx="9070920" cy="1171800"/>
          </a:xfrm>
          <a:prstGeom prst="rect">
            <a:avLst/>
          </a:prstGeom>
          <a:noFill/>
          <a:ln>
            <a:noFill/>
          </a:ln>
        </p:spPr>
        <p:txBody>
          <a:bodyPr lIns="0" tIns="0" rIns="0" bIns="0" anchor="ctr"/>
          <a:lstStyle/>
          <a:p>
            <a:pPr algn="ctr">
              <a:lnSpc>
                <a:spcPct val="93000"/>
              </a:lnSpc>
            </a:pPr>
            <a:r>
              <a:rPr lang="uk-UA" sz="4400" spc="-1">
                <a:latin typeface="Arial"/>
              </a:rPr>
              <a:t>Case Presentation</a:t>
            </a:r>
            <a:endParaRPr/>
          </a:p>
        </p:txBody>
      </p:sp>
      <p:sp>
        <p:nvSpPr>
          <p:cNvPr id="77" name="TextShape 2"/>
          <p:cNvSpPr txBox="1"/>
          <p:nvPr/>
        </p:nvSpPr>
        <p:spPr>
          <a:xfrm>
            <a:off x="502920" y="1814040"/>
            <a:ext cx="9070920" cy="4899240"/>
          </a:xfrm>
          <a:prstGeom prst="rect">
            <a:avLst/>
          </a:prstGeom>
          <a:noFill/>
          <a:ln>
            <a:noFill/>
          </a:ln>
        </p:spPr>
        <p:txBody>
          <a:bodyPr lIns="0" tIns="0" rIns="0" bIns="0" anchor="ctr"/>
          <a:lstStyle/>
          <a:p>
            <a:pPr marL="861840" lvl="1" indent="-285840">
              <a:lnSpc>
                <a:spcPct val="93000"/>
              </a:lnSpc>
              <a:buSzPct val="75000"/>
              <a:buFont typeface="Symbol" charset="2"/>
              <a:buChar char=""/>
            </a:pPr>
            <a:r>
              <a:rPr lang="en-GB" sz="3200" strike="noStrike" spc="-1">
                <a:solidFill>
                  <a:srgbClr val="000000"/>
                </a:solidFill>
                <a:uFill>
                  <a:solidFill>
                    <a:srgbClr val="FFFFFF"/>
                  </a:solidFill>
                </a:uFill>
                <a:latin typeface="Arial"/>
                <a:ea typeface="Lucida Sans Unicode"/>
              </a:rPr>
              <a:t>You suspect functional dyspepsia</a:t>
            </a:r>
            <a:endParaRPr/>
          </a:p>
          <a:p>
            <a:pPr marL="861840" lvl="1" indent="-285840">
              <a:lnSpc>
                <a:spcPct val="93000"/>
              </a:lnSpc>
              <a:buSzPct val="75000"/>
              <a:buFont typeface="Symbol" charset="2"/>
              <a:buChar char=""/>
            </a:pPr>
            <a:r>
              <a:rPr lang="en-GB" sz="3200" strike="noStrike" spc="-1">
                <a:solidFill>
                  <a:srgbClr val="000000"/>
                </a:solidFill>
                <a:uFill>
                  <a:solidFill>
                    <a:srgbClr val="FFFFFF"/>
                  </a:solidFill>
                </a:uFill>
                <a:latin typeface="Arial"/>
                <a:ea typeface="Lucida Sans Unicode"/>
              </a:rPr>
              <a:t>The patient requests investigation (worried about cancer or infection)</a:t>
            </a:r>
            <a:r>
              <a:rPr lang="ar-SA" sz="3200" strike="noStrike" spc="-1">
                <a:solidFill>
                  <a:srgbClr val="000000"/>
                </a:solidFill>
                <a:uFill>
                  <a:solidFill>
                    <a:srgbClr val="FFFFFF"/>
                  </a:solidFill>
                </a:uFill>
                <a:latin typeface="Arial"/>
                <a:ea typeface="Arial"/>
              </a:rPr>
              <a:t>‏</a:t>
            </a:r>
            <a:endParaRPr/>
          </a:p>
          <a:p>
            <a:pPr marL="861840" lvl="1" indent="-285840">
              <a:lnSpc>
                <a:spcPct val="93000"/>
              </a:lnSpc>
            </a:pPr>
            <a:r>
              <a:rPr lang="en-GB" sz="3200" strike="noStrike" spc="-1">
                <a:solidFill>
                  <a:srgbClr val="000000"/>
                </a:solidFill>
                <a:uFill>
                  <a:solidFill>
                    <a:srgbClr val="FFFFFF"/>
                  </a:solidFill>
                </a:uFill>
                <a:latin typeface="Arial"/>
                <a:ea typeface="Lucida Sans Unicode"/>
              </a:rPr>
              <a:t>What investigations would you do?</a:t>
            </a:r>
            <a:endParaRPr/>
          </a:p>
          <a:p>
            <a:pPr marL="861840" lvl="1" indent="-285840">
              <a:lnSpc>
                <a:spcPct val="93000"/>
              </a:lnSpc>
            </a:pPr>
            <a:r>
              <a:rPr lang="en-GB" sz="3200" strike="noStrike" spc="-1">
                <a:solidFill>
                  <a:srgbClr val="000000"/>
                </a:solidFill>
                <a:uFill>
                  <a:solidFill>
                    <a:srgbClr val="FFFFFF"/>
                  </a:solidFill>
                </a:uFill>
                <a:latin typeface="Arial"/>
                <a:ea typeface="Lucida Sans Unicode"/>
              </a:rPr>
              <a:t>What management suggestions would you make?</a:t>
            </a:r>
            <a:endParaRPr/>
          </a:p>
          <a:p>
            <a:pPr marL="861840" lvl="1" indent="-285840">
              <a:lnSpc>
                <a:spcPct val="93000"/>
              </a:lnSpc>
            </a:pPr>
            <a:r>
              <a:rPr lang="en-GB" sz="3200" strike="noStrike" spc="-1">
                <a:solidFill>
                  <a:srgbClr val="000000"/>
                </a:solidFill>
                <a:uFill>
                  <a:solidFill>
                    <a:srgbClr val="FFFFFF"/>
                  </a:solidFill>
                </a:uFill>
                <a:latin typeface="Arial"/>
                <a:ea typeface="Lucida Sans Unicode"/>
              </a:rPr>
              <a:t>Would you suggest any medication?</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 name="CustomShape 1"/>
          <p:cNvSpPr/>
          <p:nvPr/>
        </p:nvSpPr>
        <p:spPr>
          <a:xfrm>
            <a:off x="503280" y="720720"/>
            <a:ext cx="9070920" cy="5992920"/>
          </a:xfrm>
          <a:noFill/>
          <a:ln>
            <a:noFill/>
          </a:ln>
        </p:spPr>
        <p:style>
          <a:lnRef idx="0">
            <a:scrgbClr r="0" g="0" b="0"/>
          </a:lnRef>
          <a:fillRef idx="0">
            <a:scrgbClr r="0" g="0" b="0"/>
          </a:fillRef>
          <a:effectRef idx="0">
            <a:scrgbClr r="0" g="0" b="0"/>
          </a:effectRef>
          <a:fontRef idx="minor"/>
        </p:style>
        <p:txBody>
          <a:bodyPr lIns="0" tIns="0" rIns="0" bIns="0" anchor="ctr"/>
          <a:lstStyle/>
          <a:p>
            <a:pPr marL="861840" lvl="1" indent="-285840">
              <a:lnSpc>
                <a:spcPct val="84000"/>
              </a:lnSpc>
              <a:buSzPct val="45000"/>
              <a:buFont typeface="Symbol" charset="2"/>
              <a:buChar char=""/>
            </a:pPr>
            <a:r>
              <a:rPr lang="uk-UA" sz="4000" strike="noStrike" spc="-1" dirty="0" err="1">
                <a:solidFill>
                  <a:srgbClr val="000000"/>
                </a:solidFill>
                <a:uFill>
                  <a:solidFill>
                    <a:srgbClr val="FFFFFF"/>
                  </a:solidFill>
                </a:uFill>
                <a:latin typeface="Arial"/>
                <a:ea typeface="Lucida Sans Unicode"/>
              </a:rPr>
              <a:t>The</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term</a:t>
            </a:r>
            <a:r>
              <a:rPr lang="uk-UA" sz="4000" strike="noStrike" spc="-1" dirty="0">
                <a:solidFill>
                  <a:srgbClr val="000000"/>
                </a:solidFill>
                <a:uFill>
                  <a:solidFill>
                    <a:srgbClr val="FFFFFF"/>
                  </a:solidFill>
                </a:uFill>
                <a:latin typeface="Arial"/>
                <a:ea typeface="Lucida Sans Unicode"/>
              </a:rPr>
              <a:t> </a:t>
            </a:r>
            <a:r>
              <a:rPr lang="uk-UA" sz="4000" b="1" i="1" u="sng" strike="noStrike" spc="-1" dirty="0" err="1">
                <a:solidFill>
                  <a:srgbClr val="000000"/>
                </a:solidFill>
                <a:uFill>
                  <a:solidFill>
                    <a:srgbClr val="FFFFFF"/>
                  </a:solidFill>
                </a:uFill>
                <a:latin typeface="Arial"/>
                <a:ea typeface="Lucida Sans Unicode"/>
              </a:rPr>
              <a:t>gastritis</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is</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used</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to</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denote</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inflammation</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associated</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with</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mucosal</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injury</a:t>
            </a:r>
            <a:endParaRPr/>
          </a:p>
          <a:p>
            <a:pPr marL="861840" lvl="1" indent="-285840">
              <a:lnSpc>
                <a:spcPct val="84000"/>
              </a:lnSpc>
              <a:buSzPct val="45000"/>
              <a:buFont typeface="Symbol" charset="2"/>
              <a:buChar char=""/>
            </a:pPr>
            <a:r>
              <a:rPr lang="uk-UA" sz="4000" strike="noStrike" spc="-1" dirty="0" err="1">
                <a:solidFill>
                  <a:srgbClr val="000000"/>
                </a:solidFill>
                <a:uFill>
                  <a:solidFill>
                    <a:srgbClr val="FFFFFF"/>
                  </a:solidFill>
                </a:uFill>
                <a:latin typeface="Arial"/>
                <a:ea typeface="Lucida Sans Unicode"/>
              </a:rPr>
              <a:t>Gastritis</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is</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mostly</a:t>
            </a:r>
            <a:r>
              <a:rPr lang="uk-UA" sz="4000" strike="noStrike" spc="-1" dirty="0">
                <a:solidFill>
                  <a:srgbClr val="000000"/>
                </a:solidFill>
                <a:uFill>
                  <a:solidFill>
                    <a:srgbClr val="FFFFFF"/>
                  </a:solidFill>
                </a:uFill>
                <a:latin typeface="Arial"/>
                <a:ea typeface="Lucida Sans Unicode"/>
              </a:rPr>
              <a:t> a </a:t>
            </a:r>
            <a:r>
              <a:rPr lang="uk-UA" sz="4000" strike="noStrike" spc="-1" dirty="0" err="1">
                <a:solidFill>
                  <a:srgbClr val="000000"/>
                </a:solidFill>
                <a:uFill>
                  <a:solidFill>
                    <a:srgbClr val="FFFFFF"/>
                  </a:solidFill>
                </a:uFill>
                <a:latin typeface="Arial"/>
                <a:ea typeface="Lucida Sans Unicode"/>
              </a:rPr>
              <a:t>histological</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term</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that</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needs</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biopsy</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to</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be</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confirmed</a:t>
            </a:r>
            <a:endParaRPr/>
          </a:p>
          <a:p>
            <a:pPr marL="861840" lvl="1" indent="-285840">
              <a:lnSpc>
                <a:spcPct val="84000"/>
              </a:lnSpc>
              <a:buSzPct val="45000"/>
              <a:buFont typeface="Symbol" charset="2"/>
              <a:buChar char=""/>
            </a:pPr>
            <a:r>
              <a:rPr lang="uk-UA" sz="4000" strike="noStrike" spc="-1" dirty="0" err="1">
                <a:solidFill>
                  <a:srgbClr val="000000"/>
                </a:solidFill>
                <a:uFill>
                  <a:solidFill>
                    <a:srgbClr val="FFFFFF"/>
                  </a:solidFill>
                </a:uFill>
                <a:latin typeface="Arial"/>
                <a:ea typeface="Lucida Sans Unicode"/>
              </a:rPr>
              <a:t>Gastritis</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is</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usually</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due</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to</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infectious</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agents</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such</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as</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Helicobacter</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pylori</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and</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autoimmune</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and</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hypersensitivity</a:t>
            </a:r>
            <a:r>
              <a:rPr lang="uk-UA" sz="4000" strike="noStrike" spc="-1" dirty="0">
                <a:solidFill>
                  <a:srgbClr val="000000"/>
                </a:solidFill>
                <a:uFill>
                  <a:solidFill>
                    <a:srgbClr val="FFFFFF"/>
                  </a:solidFill>
                </a:uFill>
                <a:latin typeface="Arial"/>
                <a:ea typeface="Lucida Sans Unicode"/>
              </a:rPr>
              <a:t> </a:t>
            </a:r>
            <a:r>
              <a:rPr lang="uk-UA" sz="4000" strike="noStrike" spc="-1" dirty="0" err="1">
                <a:solidFill>
                  <a:srgbClr val="000000"/>
                </a:solidFill>
                <a:uFill>
                  <a:solidFill>
                    <a:srgbClr val="FFFFFF"/>
                  </a:solidFill>
                </a:uFill>
                <a:latin typeface="Arial"/>
                <a:ea typeface="Lucida Sans Unicode"/>
              </a:rPr>
              <a:t>reactions</a:t>
            </a:r>
            <a:r>
              <a:rPr lang="uk-UA" sz="4000" strike="noStrike" spc="-1" dirty="0" smtClean="0">
                <a:solidFill>
                  <a:srgbClr val="000000"/>
                </a:solidFill>
                <a:uFill>
                  <a:solidFill>
                    <a:srgbClr val="FFFFFF"/>
                  </a:solidFill>
                </a:uFill>
                <a:latin typeface="Arial"/>
                <a:ea typeface="Lucida Sans Unicode"/>
              </a:rPr>
              <a:t>.</a:t>
            </a:r>
            <a:endParaRPr lang="en-US" sz="4000" strike="noStrike" spc="-1" dirty="0" smtClean="0">
              <a:solidFill>
                <a:srgbClr val="000000"/>
              </a:solidFill>
              <a:uFill>
                <a:solidFill>
                  <a:srgbClr val="FFFFFF"/>
                </a:solidFill>
              </a:uFill>
              <a:latin typeface="Arial"/>
              <a:ea typeface="Lucida Sans Unicode"/>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 name="CustomShape 1"/>
          <p:cNvSpPr/>
          <p:nvPr/>
        </p:nvSpPr>
        <p:spPr>
          <a:xfrm>
            <a:off x="-11160" y="360360"/>
            <a:ext cx="9731520" cy="6840720"/>
          </a:xfrm>
          <a:noFill/>
          <a:ln>
            <a:noFill/>
          </a:ln>
        </p:spPr>
        <p:style>
          <a:lnRef idx="0">
            <a:scrgbClr r="0" g="0" b="0"/>
          </a:lnRef>
          <a:fillRef idx="0">
            <a:scrgbClr r="0" g="0" b="0"/>
          </a:fillRef>
          <a:effectRef idx="0">
            <a:scrgbClr r="0" g="0" b="0"/>
          </a:effectRef>
          <a:fontRef idx="minor"/>
        </p:style>
        <p:txBody>
          <a:bodyPr lIns="90000" tIns="45000" rIns="90000" bIns="45000"/>
          <a:lstStyle/>
          <a:p>
            <a:pPr marL="861840" lvl="1" indent="-285840">
              <a:lnSpc>
                <a:spcPct val="84000"/>
              </a:lnSpc>
              <a:buSzPct val="45000"/>
              <a:buFont typeface="Symbol" charset="2"/>
              <a:buChar char=""/>
            </a:pPr>
            <a:r>
              <a:rPr lang="en-GB" sz="4000" strike="noStrike" spc="-1">
                <a:solidFill>
                  <a:srgbClr val="000000"/>
                </a:solidFill>
                <a:uFill>
                  <a:solidFill>
                    <a:srgbClr val="FFFFFF"/>
                  </a:solidFill>
                </a:uFill>
                <a:latin typeface="Arial"/>
                <a:ea typeface="Lucida Sans Unicode"/>
              </a:rPr>
              <a:t>Epithelial cell damage and regeneration without associated inflammation is properly referred to as "</a:t>
            </a:r>
            <a:r>
              <a:rPr lang="en-GB" sz="4000" b="1" i="1" u="sng" strike="noStrike" spc="-1">
                <a:solidFill>
                  <a:srgbClr val="000000"/>
                </a:solidFill>
                <a:uFill>
                  <a:solidFill>
                    <a:srgbClr val="FFFFFF"/>
                  </a:solidFill>
                </a:uFill>
                <a:latin typeface="Arial"/>
                <a:ea typeface="Lucida Sans Unicode"/>
              </a:rPr>
              <a:t>gastropathy</a:t>
            </a:r>
            <a:r>
              <a:rPr lang="en-GB" sz="4000" strike="noStrike" spc="-1">
                <a:solidFill>
                  <a:srgbClr val="000000"/>
                </a:solidFill>
                <a:uFill>
                  <a:solidFill>
                    <a:srgbClr val="FFFFFF"/>
                  </a:solidFill>
                </a:uFill>
                <a:latin typeface="Arial"/>
                <a:ea typeface="Lucida Sans Unicode"/>
              </a:rPr>
              <a:t>.“</a:t>
            </a:r>
            <a:endParaRPr/>
          </a:p>
          <a:p>
            <a:pPr marL="861840" lvl="1" indent="-285840">
              <a:lnSpc>
                <a:spcPct val="84000"/>
              </a:lnSpc>
              <a:buSzPct val="45000"/>
              <a:buFont typeface="Symbol" charset="2"/>
              <a:buChar char=""/>
            </a:pPr>
            <a:r>
              <a:rPr lang="en-GB" sz="4000" strike="noStrike" spc="-1">
                <a:solidFill>
                  <a:srgbClr val="000000"/>
                </a:solidFill>
                <a:uFill>
                  <a:solidFill>
                    <a:srgbClr val="FFFFFF"/>
                  </a:solidFill>
                </a:uFill>
                <a:latin typeface="Arial"/>
                <a:ea typeface="Lucida Sans Unicode"/>
              </a:rPr>
              <a:t>Gastropathy may be referred without histological evidence and just according to gross appearance in endoscopy or radiology</a:t>
            </a:r>
            <a:endParaRPr/>
          </a:p>
          <a:p>
            <a:pPr marL="861840" lvl="1" indent="-285840">
              <a:lnSpc>
                <a:spcPct val="84000"/>
              </a:lnSpc>
              <a:buSzPct val="45000"/>
              <a:buFont typeface="Symbol" charset="2"/>
              <a:buChar char=""/>
            </a:pPr>
            <a:r>
              <a:rPr lang="en-GB" sz="4000" strike="noStrike" spc="-1">
                <a:solidFill>
                  <a:srgbClr val="000000"/>
                </a:solidFill>
                <a:uFill>
                  <a:solidFill>
                    <a:srgbClr val="FFFFFF"/>
                  </a:solidFill>
                </a:uFill>
                <a:latin typeface="Arial"/>
                <a:ea typeface="Lucida Sans Unicode"/>
              </a:rPr>
              <a:t>Gastropathy is usually caused by irritants such as drugs (eg, nonsteroidal antiinflammatory agents and alcohol), bile reflux, hypovolemia, and chronic congestion.</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           </a:t>
            </a:r>
            <a:r>
              <a:rPr lang="en-US" dirty="0" smtClean="0"/>
              <a:t>    </a:t>
            </a:r>
            <a:r>
              <a:rPr lang="en-US" sz="3600" b="1" dirty="0" smtClean="0"/>
              <a:t>Definition of Chronic gastritis (CG)</a:t>
            </a:r>
            <a:endParaRPr lang="ru-RU" b="1" dirty="0"/>
          </a:p>
        </p:txBody>
      </p:sp>
      <p:sp>
        <p:nvSpPr>
          <p:cNvPr id="3" name="Подзаголовок 2"/>
          <p:cNvSpPr>
            <a:spLocks noGrp="1"/>
          </p:cNvSpPr>
          <p:nvPr>
            <p:ph type="subTitle"/>
          </p:nvPr>
        </p:nvSpPr>
        <p:spPr>
          <a:xfrm>
            <a:off x="539718" y="1636697"/>
            <a:ext cx="9067680" cy="4986360"/>
          </a:xfrm>
        </p:spPr>
        <p:txBody>
          <a:bodyPr/>
          <a:lstStyle/>
          <a:p>
            <a:r>
              <a:rPr lang="en-US" dirty="0" smtClean="0"/>
              <a:t>    </a:t>
            </a:r>
            <a:r>
              <a:rPr lang="en-US" sz="3200" dirty="0" smtClean="0"/>
              <a:t>CG – chronic</a:t>
            </a:r>
            <a:r>
              <a:rPr lang="uk-UA" sz="3200" dirty="0" smtClean="0"/>
              <a:t>,</a:t>
            </a:r>
            <a:r>
              <a:rPr lang="en-US" sz="3200" dirty="0" smtClean="0"/>
              <a:t> inflammatory-dystrophic process</a:t>
            </a:r>
          </a:p>
          <a:p>
            <a:r>
              <a:rPr lang="en-US" sz="3200" dirty="0"/>
              <a:t> </a:t>
            </a:r>
            <a:r>
              <a:rPr lang="en-US" sz="3200" dirty="0" smtClean="0"/>
              <a:t>  in the gastric mucosa</a:t>
            </a:r>
            <a:r>
              <a:rPr lang="uk-UA" sz="3200" dirty="0" smtClean="0"/>
              <a:t>,</a:t>
            </a:r>
            <a:r>
              <a:rPr lang="en-US" sz="3200" dirty="0" smtClean="0"/>
              <a:t> which is accompanied by</a:t>
            </a:r>
          </a:p>
          <a:p>
            <a:r>
              <a:rPr lang="en-US" sz="3200" dirty="0"/>
              <a:t> </a:t>
            </a:r>
            <a:r>
              <a:rPr lang="en-US" sz="3200" dirty="0" smtClean="0"/>
              <a:t>  a violation of the processes of cell regeneration</a:t>
            </a:r>
          </a:p>
          <a:p>
            <a:r>
              <a:rPr lang="en-US" sz="3200" dirty="0"/>
              <a:t> </a:t>
            </a:r>
            <a:r>
              <a:rPr lang="en-US" sz="3200" dirty="0" smtClean="0"/>
              <a:t>  and progressive atrophy of the glandular </a:t>
            </a:r>
          </a:p>
          <a:p>
            <a:r>
              <a:rPr lang="en-US" sz="3200" dirty="0"/>
              <a:t> </a:t>
            </a:r>
            <a:r>
              <a:rPr lang="en-US" sz="3200" dirty="0" smtClean="0"/>
              <a:t>  epithelium</a:t>
            </a:r>
            <a:r>
              <a:rPr lang="uk-UA" sz="3200" dirty="0" smtClean="0"/>
              <a:t>.</a:t>
            </a:r>
          </a:p>
          <a:p>
            <a:endParaRPr lang="uk-UA" sz="3200" dirty="0"/>
          </a:p>
          <a:p>
            <a:r>
              <a:rPr lang="uk-UA" sz="3200" dirty="0" smtClean="0"/>
              <a:t>   </a:t>
            </a:r>
            <a:r>
              <a:rPr lang="en-US" sz="3200" dirty="0" smtClean="0"/>
              <a:t>Diagnosis of CG can be established only by:</a:t>
            </a:r>
          </a:p>
          <a:p>
            <a:r>
              <a:rPr lang="en-US" sz="3200" dirty="0"/>
              <a:t> </a:t>
            </a:r>
            <a:r>
              <a:rPr lang="en-US" sz="3200" dirty="0" smtClean="0"/>
              <a:t>  - at endoscopic observations</a:t>
            </a:r>
            <a:r>
              <a:rPr lang="uk-UA" sz="3200" dirty="0" smtClean="0"/>
              <a:t>,</a:t>
            </a:r>
          </a:p>
          <a:p>
            <a:r>
              <a:rPr lang="en-US" sz="3200" dirty="0"/>
              <a:t> </a:t>
            </a:r>
            <a:r>
              <a:rPr lang="en-US" sz="3200" dirty="0" smtClean="0"/>
              <a:t>  - histological evaluation of biopsy specimens</a:t>
            </a:r>
            <a:r>
              <a:rPr lang="uk-UA" sz="3200" dirty="0" smtClean="0"/>
              <a:t>.</a:t>
            </a: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 name="TextShape 1"/>
          <p:cNvSpPr txBox="1"/>
          <p:nvPr/>
        </p:nvSpPr>
        <p:spPr>
          <a:xfrm>
            <a:off x="596520" y="1763640"/>
            <a:ext cx="8737560" cy="5375520"/>
          </a:xfrm>
          <a:prstGeom prst="rect">
            <a:avLst/>
          </a:prstGeom>
          <a:noFill/>
          <a:ln>
            <a:noFill/>
          </a:ln>
        </p:spPr>
        <p:txBody>
          <a:bodyPr lIns="0" tIns="0" rIns="0" bIns="0"/>
          <a:lstStyle/>
          <a:p>
            <a:pPr marL="430200" indent="-324000">
              <a:lnSpc>
                <a:spcPct val="100000"/>
              </a:lnSpc>
            </a:pPr>
            <a:r>
              <a:rPr lang="en-US" sz="4400" spc="-1" dirty="0">
                <a:latin typeface="Monotype Sorts"/>
                <a:ea typeface="Monotype Sorts"/>
              </a:rPr>
              <a:t></a:t>
            </a:r>
            <a:r>
              <a:rPr lang="en-US" sz="4400" spc="-1" dirty="0">
                <a:latin typeface="Arial"/>
                <a:ea typeface="SimSun"/>
              </a:rPr>
              <a:t> </a:t>
            </a:r>
            <a:r>
              <a:rPr lang="en-US" sz="4400" b="1" spc="-1" dirty="0">
                <a:latin typeface="Arial"/>
                <a:ea typeface="SimSun"/>
              </a:rPr>
              <a:t>auto-immunologic </a:t>
            </a:r>
            <a:r>
              <a:rPr lang="en-US" sz="4400" b="1" spc="-1" dirty="0" smtClean="0">
                <a:latin typeface="Arial"/>
                <a:ea typeface="SimSun"/>
              </a:rPr>
              <a:t>factor</a:t>
            </a:r>
            <a:endParaRPr/>
          </a:p>
          <a:p>
            <a:pPr marL="430200" indent="-324000"/>
            <a:r>
              <a:rPr lang="en-US" sz="4000" spc="-1" dirty="0">
                <a:latin typeface="Arial"/>
                <a:ea typeface="SimSun"/>
              </a:rPr>
              <a:t>	</a:t>
            </a:r>
            <a:r>
              <a:rPr lang="en-US" sz="4000" spc="-1" dirty="0">
                <a:latin typeface="Monotype Sorts"/>
                <a:ea typeface="Monotype Sorts"/>
              </a:rPr>
              <a:t></a:t>
            </a:r>
            <a:r>
              <a:rPr lang="en-US" sz="4000" spc="-1" dirty="0">
                <a:latin typeface="Arial"/>
                <a:ea typeface="SimSun"/>
              </a:rPr>
              <a:t> high positive rate (90%) of serum anti-parietal cell antibody (APCA)</a:t>
            </a:r>
            <a:endParaRPr/>
          </a:p>
          <a:p>
            <a:pPr marL="430200" indent="-324000"/>
            <a:r>
              <a:rPr lang="en-US" sz="4000" spc="-1" dirty="0">
                <a:latin typeface="Arial"/>
                <a:ea typeface="SimSun"/>
              </a:rPr>
              <a:t>	</a:t>
            </a:r>
            <a:r>
              <a:rPr lang="en-US" sz="4000" spc="-1" dirty="0">
                <a:latin typeface="Monotype Sorts"/>
                <a:ea typeface="Monotype Sorts"/>
              </a:rPr>
              <a:t></a:t>
            </a:r>
            <a:r>
              <a:rPr lang="en-US" sz="4000" spc="-1" dirty="0">
                <a:latin typeface="Arial"/>
                <a:ea typeface="SimSun"/>
              </a:rPr>
              <a:t> animal model: gastritis induced by </a:t>
            </a:r>
            <a:endParaRPr/>
          </a:p>
          <a:p>
            <a:pPr marL="430200" indent="-324000"/>
            <a:r>
              <a:rPr lang="en-US" sz="4000" spc="-1" dirty="0">
                <a:latin typeface="Arial"/>
                <a:ea typeface="SimSun"/>
              </a:rPr>
              <a:t>		injecting APCA  repeatedly</a:t>
            </a:r>
            <a:endParaRPr/>
          </a:p>
          <a:p>
            <a:pPr marL="430200" indent="-324000"/>
            <a:r>
              <a:rPr lang="en-US" sz="4000" spc="-1" dirty="0">
                <a:latin typeface="Arial"/>
                <a:ea typeface="SimSun"/>
              </a:rPr>
              <a:t>	 </a:t>
            </a:r>
            <a:r>
              <a:rPr lang="en-US" sz="4000" spc="-1" dirty="0">
                <a:latin typeface="Monotype Sorts"/>
                <a:ea typeface="Monotype Sorts"/>
              </a:rPr>
              <a:t></a:t>
            </a:r>
            <a:r>
              <a:rPr lang="en-US" sz="4000" spc="-1" dirty="0">
                <a:latin typeface="Arial"/>
                <a:ea typeface="SimSun"/>
              </a:rPr>
              <a:t> high positive rate (75%) of serum</a:t>
            </a:r>
            <a:endParaRPr/>
          </a:p>
          <a:p>
            <a:pPr marL="430200" indent="-324000"/>
            <a:r>
              <a:rPr lang="en-US" sz="4000" spc="-1" dirty="0">
                <a:latin typeface="Arial"/>
                <a:ea typeface="SimSun"/>
              </a:rPr>
              <a:t>		 anti-intrinsic factor antibody </a:t>
            </a:r>
            <a:endParaRPr/>
          </a:p>
        </p:txBody>
      </p:sp>
      <p:sp>
        <p:nvSpPr>
          <p:cNvPr id="85" name="CustomShape 2"/>
          <p:cNvSpPr/>
          <p:nvPr/>
        </p:nvSpPr>
        <p:spPr>
          <a:xfrm>
            <a:off x="6197760" y="336600"/>
            <a:ext cx="3211200" cy="1008000"/>
          </a:xfrm>
          <a:custGeom>
            <a:avLst/>
            <a:gdLst/>
            <a:ahLst/>
            <a:cxnLst/>
            <a:rect l="0" t="0" r="r" b="b"/>
            <a:pathLst>
              <a:path w="8921" h="2802">
                <a:moveTo>
                  <a:pt x="466" y="0"/>
                </a:moveTo>
                <a:cubicBezTo>
                  <a:pt x="233" y="0"/>
                  <a:pt x="0" y="233"/>
                  <a:pt x="0" y="466"/>
                </a:cubicBezTo>
                <a:lnTo>
                  <a:pt x="0" y="2334"/>
                </a:lnTo>
                <a:cubicBezTo>
                  <a:pt x="0" y="2567"/>
                  <a:pt x="233" y="2801"/>
                  <a:pt x="466" y="2801"/>
                </a:cubicBezTo>
                <a:lnTo>
                  <a:pt x="8454" y="2801"/>
                </a:lnTo>
                <a:cubicBezTo>
                  <a:pt x="8687" y="2801"/>
                  <a:pt x="8920" y="2567"/>
                  <a:pt x="8920" y="2334"/>
                </a:cubicBezTo>
                <a:lnTo>
                  <a:pt x="8920" y="466"/>
                </a:lnTo>
                <a:cubicBezTo>
                  <a:pt x="8920" y="233"/>
                  <a:pt x="8687" y="0"/>
                  <a:pt x="8454" y="0"/>
                </a:cubicBezTo>
                <a:lnTo>
                  <a:pt x="466" y="0"/>
                </a:lnTo>
              </a:path>
            </a:pathLst>
          </a:custGeom>
          <a:solidFill>
            <a:srgbClr val="FFFFFF"/>
          </a:solidFill>
          <a:ln w="9360">
            <a:solidFill>
              <a:srgbClr val="000000"/>
            </a:solidFill>
            <a:miter/>
          </a:ln>
        </p:spPr>
        <p:style>
          <a:lnRef idx="0">
            <a:scrgbClr r="0" g="0" b="0"/>
          </a:lnRef>
          <a:fillRef idx="0">
            <a:scrgbClr r="0" g="0" b="0"/>
          </a:fillRef>
          <a:effectRef idx="0">
            <a:scrgbClr r="0" g="0" b="0"/>
          </a:effectRef>
          <a:fontRef idx="minor"/>
        </p:style>
        <p:txBody>
          <a:bodyPr wrap="none" lIns="100800" tIns="50400" rIns="100800" bIns="50400" anchor="ctr"/>
          <a:lstStyle/>
          <a:p>
            <a:pPr algn="ctr"/>
            <a:r>
              <a:rPr lang="en-US" sz="5300" spc="-1">
                <a:solidFill>
                  <a:srgbClr val="000000"/>
                </a:solidFill>
                <a:latin typeface="Arial"/>
                <a:ea typeface="SimSun"/>
              </a:rPr>
              <a:t>Etiology</a:t>
            </a:r>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 name="TextShape 1"/>
          <p:cNvSpPr txBox="1"/>
          <p:nvPr/>
        </p:nvSpPr>
        <p:spPr>
          <a:xfrm>
            <a:off x="1182660" y="1279507"/>
            <a:ext cx="8567640" cy="5375160"/>
          </a:xfrm>
          <a:prstGeom prst="rect">
            <a:avLst/>
          </a:prstGeom>
          <a:noFill/>
          <a:ln>
            <a:noFill/>
          </a:ln>
        </p:spPr>
        <p:txBody>
          <a:bodyPr lIns="0" tIns="0" rIns="0" bIns="0"/>
          <a:lstStyle/>
          <a:p>
            <a:pPr marL="430200" indent="-324000">
              <a:lnSpc>
                <a:spcPct val="80000"/>
              </a:lnSpc>
            </a:pPr>
            <a:r>
              <a:rPr lang="en-US" sz="4100" spc="-1" dirty="0" smtClean="0">
                <a:latin typeface="Monotype Sorts"/>
                <a:ea typeface="Monotype Sorts"/>
              </a:rPr>
              <a:t> </a:t>
            </a:r>
            <a:r>
              <a:rPr lang="en-US" sz="3600" spc="-1" dirty="0" smtClean="0">
                <a:latin typeface="+mj-lt"/>
                <a:ea typeface="Monotype Sorts"/>
              </a:rPr>
              <a:t>H</a:t>
            </a:r>
            <a:r>
              <a:rPr lang="uk-UA" sz="3600" spc="-1" dirty="0" smtClean="0">
                <a:latin typeface="+mj-lt"/>
                <a:ea typeface="Monotype Sorts"/>
              </a:rPr>
              <a:t>. </a:t>
            </a:r>
            <a:r>
              <a:rPr lang="en-US" sz="3600" spc="-1" dirty="0" smtClean="0">
                <a:latin typeface="+mj-lt"/>
                <a:ea typeface="Monotype Sorts"/>
              </a:rPr>
              <a:t>pylori</a:t>
            </a:r>
            <a:r>
              <a:rPr lang="uk-UA" sz="3600" spc="-1" dirty="0" smtClean="0">
                <a:latin typeface="+mj-lt"/>
                <a:ea typeface="Monotype Sorts"/>
              </a:rPr>
              <a:t>, </a:t>
            </a:r>
            <a:r>
              <a:rPr lang="en-US" sz="3600" spc="-1" dirty="0" smtClean="0">
                <a:latin typeface="+mj-lt"/>
                <a:ea typeface="Monotype Sorts"/>
              </a:rPr>
              <a:t>other bacteria</a:t>
            </a:r>
            <a:r>
              <a:rPr lang="uk-UA" sz="3600" spc="-1" dirty="0" smtClean="0">
                <a:latin typeface="+mj-lt"/>
                <a:ea typeface="Monotype Sorts"/>
              </a:rPr>
              <a:t>,</a:t>
            </a:r>
            <a:r>
              <a:rPr lang="en-US" sz="3600" spc="-1" dirty="0" smtClean="0">
                <a:latin typeface="+mj-lt"/>
                <a:ea typeface="Monotype Sorts"/>
              </a:rPr>
              <a:t> viruses</a:t>
            </a:r>
            <a:r>
              <a:rPr lang="uk-UA" sz="3600" spc="-1" dirty="0" smtClean="0">
                <a:latin typeface="+mj-lt"/>
                <a:ea typeface="Monotype Sorts"/>
              </a:rPr>
              <a:t>,</a:t>
            </a:r>
            <a:r>
              <a:rPr lang="en-US" sz="3600" spc="-1" dirty="0" smtClean="0">
                <a:latin typeface="+mj-lt"/>
                <a:ea typeface="Monotype Sorts"/>
              </a:rPr>
              <a:t> fungi</a:t>
            </a:r>
            <a:r>
              <a:rPr lang="uk-UA" sz="3600" spc="-1" dirty="0" smtClean="0">
                <a:latin typeface="+mj-lt"/>
                <a:ea typeface="Monotype Sorts"/>
              </a:rPr>
              <a:t>, </a:t>
            </a:r>
            <a:r>
              <a:rPr lang="en-US" sz="3600" spc="-1" dirty="0" smtClean="0">
                <a:latin typeface="+mj-lt"/>
                <a:ea typeface="Monotype Sorts"/>
              </a:rPr>
              <a:t>parasites</a:t>
            </a:r>
            <a:endParaRPr lang="en-US" sz="4100" spc="-1" dirty="0" smtClean="0">
              <a:latin typeface="+mj-lt"/>
              <a:ea typeface="Monotype Sorts"/>
            </a:endParaRPr>
          </a:p>
          <a:p>
            <a:pPr marL="430200" indent="-324000">
              <a:lnSpc>
                <a:spcPct val="80000"/>
              </a:lnSpc>
            </a:pPr>
            <a:r>
              <a:rPr lang="en-US" sz="4100" spc="-1" dirty="0" smtClean="0">
                <a:latin typeface="Monotype Sorts"/>
                <a:ea typeface="Monotype Sorts"/>
              </a:rPr>
              <a:t></a:t>
            </a:r>
            <a:r>
              <a:rPr lang="en-US" sz="4100" spc="-1" dirty="0" smtClean="0">
                <a:latin typeface="Arial"/>
                <a:ea typeface="SimSun"/>
              </a:rPr>
              <a:t> </a:t>
            </a:r>
            <a:r>
              <a:rPr lang="en-US" sz="3600" spc="-1" dirty="0">
                <a:latin typeface="Arial"/>
                <a:ea typeface="SimSun"/>
              </a:rPr>
              <a:t>reflux of duodenal juice</a:t>
            </a:r>
            <a:endParaRPr sz="3600"/>
          </a:p>
          <a:p>
            <a:pPr marL="430200" indent="-324000">
              <a:lnSpc>
                <a:spcPct val="80000"/>
              </a:lnSpc>
            </a:pPr>
            <a:r>
              <a:rPr lang="en-US" sz="4100" spc="-1" dirty="0">
                <a:latin typeface="Arial"/>
                <a:ea typeface="SimSun"/>
              </a:rPr>
              <a:t>		</a:t>
            </a:r>
            <a:r>
              <a:rPr lang="en-US" sz="3600" spc="-1" dirty="0">
                <a:latin typeface="Arial"/>
                <a:ea typeface="SimSun"/>
              </a:rPr>
              <a:t>incompetence of </a:t>
            </a:r>
            <a:r>
              <a:rPr lang="en-US" sz="3600" spc="-1" dirty="0" smtClean="0">
                <a:latin typeface="Arial"/>
                <a:ea typeface="SimSun"/>
              </a:rPr>
              <a:t>pyloric sphincter</a:t>
            </a:r>
            <a:endParaRPr sz="3600"/>
          </a:p>
          <a:p>
            <a:pPr marL="430200" indent="-324000">
              <a:lnSpc>
                <a:spcPct val="80000"/>
              </a:lnSpc>
            </a:pPr>
            <a:r>
              <a:rPr lang="en-US" sz="4100" spc="-1" dirty="0">
                <a:latin typeface="Arial"/>
                <a:ea typeface="SimSun"/>
              </a:rPr>
              <a:t>		</a:t>
            </a:r>
            <a:r>
              <a:rPr lang="en-US" sz="3600" spc="-1" dirty="0">
                <a:latin typeface="Arial"/>
                <a:ea typeface="SimSun"/>
              </a:rPr>
              <a:t>post operate stomach</a:t>
            </a:r>
            <a:endParaRPr sz="3600"/>
          </a:p>
          <a:p>
            <a:pPr marL="430200" indent="-324000">
              <a:lnSpc>
                <a:spcPct val="80000"/>
              </a:lnSpc>
            </a:pPr>
            <a:r>
              <a:rPr lang="en-US" sz="4100" spc="-1" dirty="0">
                <a:latin typeface="Monotype Sorts"/>
                <a:ea typeface="Monotype Sorts"/>
              </a:rPr>
              <a:t></a:t>
            </a:r>
            <a:r>
              <a:rPr lang="en-US" sz="4100" spc="-1" dirty="0">
                <a:latin typeface="Arial"/>
                <a:ea typeface="SimSun"/>
              </a:rPr>
              <a:t> </a:t>
            </a:r>
            <a:r>
              <a:rPr lang="en-US" sz="3600" spc="-1" dirty="0" smtClean="0">
                <a:latin typeface="Arial"/>
                <a:ea typeface="SimSun"/>
              </a:rPr>
              <a:t>chemical substances</a:t>
            </a:r>
            <a:r>
              <a:rPr lang="uk-UA" sz="3600" spc="-1" dirty="0" smtClean="0">
                <a:latin typeface="Arial"/>
                <a:ea typeface="SimSun"/>
              </a:rPr>
              <a:t>, </a:t>
            </a:r>
            <a:r>
              <a:rPr lang="en-US" sz="3600" spc="-1" dirty="0" smtClean="0">
                <a:latin typeface="Arial"/>
                <a:ea typeface="SimSun"/>
              </a:rPr>
              <a:t>medicines</a:t>
            </a:r>
            <a:r>
              <a:rPr lang="uk-UA" sz="3600" spc="-1" dirty="0" smtClean="0">
                <a:latin typeface="Arial"/>
                <a:ea typeface="SimSun"/>
              </a:rPr>
              <a:t>,</a:t>
            </a:r>
            <a:endParaRPr sz="3600"/>
          </a:p>
          <a:p>
            <a:pPr marL="430200" indent="-324000">
              <a:lnSpc>
                <a:spcPct val="80000"/>
              </a:lnSpc>
            </a:pPr>
            <a:r>
              <a:rPr lang="en-US" sz="4100" spc="-1" dirty="0">
                <a:latin typeface="Arial"/>
                <a:ea typeface="SimSun"/>
              </a:rPr>
              <a:t>	 </a:t>
            </a:r>
            <a:r>
              <a:rPr lang="en-US" sz="3600" spc="-1" dirty="0">
                <a:latin typeface="Arial"/>
                <a:ea typeface="SimSun"/>
              </a:rPr>
              <a:t>heavy salty </a:t>
            </a:r>
            <a:r>
              <a:rPr lang="en-US" sz="3600" spc="-1" dirty="0" smtClean="0">
                <a:latin typeface="Arial"/>
                <a:ea typeface="SimSun"/>
              </a:rPr>
              <a:t>foods</a:t>
            </a:r>
            <a:r>
              <a:rPr lang="uk-UA" sz="3600" spc="-1" dirty="0" smtClean="0">
                <a:latin typeface="Arial"/>
                <a:ea typeface="SimSun"/>
              </a:rPr>
              <a:t>, </a:t>
            </a:r>
            <a:r>
              <a:rPr lang="en-US" sz="3600" spc="-1" dirty="0" smtClean="0">
                <a:latin typeface="Arial"/>
                <a:ea typeface="SimSun"/>
              </a:rPr>
              <a:t>food allergy</a:t>
            </a:r>
            <a:r>
              <a:rPr lang="ru-RU" sz="3600" spc="-1" dirty="0" smtClean="0">
                <a:latin typeface="Arial"/>
                <a:ea typeface="SimSun"/>
              </a:rPr>
              <a:t>, </a:t>
            </a:r>
            <a:r>
              <a:rPr lang="en-US" sz="3600" spc="-1" dirty="0" smtClean="0">
                <a:ea typeface="SimSun"/>
              </a:rPr>
              <a:t>alcohol</a:t>
            </a:r>
            <a:r>
              <a:rPr lang="ru-RU" sz="3600" spc="-1" dirty="0" smtClean="0">
                <a:ea typeface="SimSun"/>
              </a:rPr>
              <a:t> </a:t>
            </a:r>
            <a:endParaRPr sz="3600"/>
          </a:p>
          <a:p>
            <a:pPr marL="430200" indent="-324000">
              <a:lnSpc>
                <a:spcPct val="80000"/>
              </a:lnSpc>
            </a:pPr>
            <a:r>
              <a:rPr lang="en-US" sz="4100" spc="-1" dirty="0">
                <a:latin typeface="Arial"/>
                <a:ea typeface="SimSun"/>
              </a:rPr>
              <a:t>	</a:t>
            </a:r>
            <a:r>
              <a:rPr lang="en-US" sz="3600" spc="-1" dirty="0">
                <a:latin typeface="Arial"/>
                <a:ea typeface="SimSun"/>
              </a:rPr>
              <a:t> </a:t>
            </a:r>
            <a:r>
              <a:rPr lang="en-US" sz="3600" spc="-1" dirty="0" smtClean="0">
                <a:latin typeface="Arial"/>
                <a:ea typeface="SimSun"/>
              </a:rPr>
              <a:t>aging</a:t>
            </a:r>
            <a:r>
              <a:rPr lang="uk-UA" sz="3600" spc="-1" dirty="0" smtClean="0">
                <a:latin typeface="Arial"/>
                <a:ea typeface="SimSun"/>
              </a:rPr>
              <a:t>, </a:t>
            </a:r>
            <a:r>
              <a:rPr lang="en-US" sz="3600" spc="-1" dirty="0" smtClean="0">
                <a:latin typeface="Arial"/>
                <a:ea typeface="SimSun"/>
              </a:rPr>
              <a:t>environmental factors</a:t>
            </a:r>
            <a:endParaRPr sz="3600"/>
          </a:p>
          <a:p>
            <a:pPr marL="430200" indent="-324000">
              <a:lnSpc>
                <a:spcPct val="80000"/>
              </a:lnSpc>
            </a:pPr>
            <a:r>
              <a:rPr lang="en-US" sz="4100" spc="-1" dirty="0">
                <a:latin typeface="Arial"/>
                <a:ea typeface="SimSun"/>
              </a:rPr>
              <a:t>	 </a:t>
            </a:r>
            <a:r>
              <a:rPr lang="en-US" sz="3600" spc="-1" dirty="0">
                <a:latin typeface="Arial"/>
                <a:ea typeface="SimSun"/>
              </a:rPr>
              <a:t>portal </a:t>
            </a:r>
            <a:r>
              <a:rPr lang="en-US" sz="3600" spc="-1" dirty="0" smtClean="0">
                <a:latin typeface="Arial"/>
                <a:ea typeface="SimSun"/>
              </a:rPr>
              <a:t>hypertension</a:t>
            </a:r>
            <a:r>
              <a:rPr lang="uk-UA" sz="3600" spc="-1" dirty="0" smtClean="0">
                <a:latin typeface="Arial"/>
                <a:ea typeface="SimSun"/>
              </a:rPr>
              <a:t>,</a:t>
            </a:r>
            <a:r>
              <a:rPr lang="en-US" sz="3600" spc="-1" dirty="0" err="1" smtClean="0">
                <a:latin typeface="Arial"/>
                <a:ea typeface="SimSun"/>
              </a:rPr>
              <a:t>sarcoidosis</a:t>
            </a:r>
            <a:endParaRPr sz="3600"/>
          </a:p>
          <a:p>
            <a:pPr marL="430200" indent="-324000">
              <a:lnSpc>
                <a:spcPct val="80000"/>
              </a:lnSpc>
            </a:pPr>
            <a:r>
              <a:rPr lang="en-US" sz="4100" spc="-1" dirty="0">
                <a:latin typeface="Arial"/>
                <a:ea typeface="SimSun"/>
              </a:rPr>
              <a:t>	 </a:t>
            </a:r>
            <a:r>
              <a:rPr lang="en-US" sz="3600" spc="-1" dirty="0" smtClean="0">
                <a:latin typeface="Arial"/>
                <a:ea typeface="SimSun"/>
              </a:rPr>
              <a:t>radiation damage</a:t>
            </a:r>
            <a:r>
              <a:rPr lang="uk-UA" sz="3600" spc="-1" dirty="0" smtClean="0">
                <a:latin typeface="Arial"/>
                <a:ea typeface="SimSun"/>
              </a:rPr>
              <a:t>,</a:t>
            </a:r>
            <a:r>
              <a:rPr lang="en-US" sz="3600" spc="-1" dirty="0" smtClean="0">
                <a:latin typeface="Arial"/>
                <a:ea typeface="SimSun"/>
              </a:rPr>
              <a:t> foreign bodies</a:t>
            </a:r>
          </a:p>
          <a:p>
            <a:pPr marL="430200" indent="-324000">
              <a:lnSpc>
                <a:spcPct val="80000"/>
              </a:lnSpc>
            </a:pPr>
            <a:r>
              <a:rPr lang="en-US" sz="3600" spc="-1" dirty="0" smtClean="0">
                <a:latin typeface="Arial"/>
                <a:ea typeface="SimSun"/>
              </a:rPr>
              <a:t>    idiopathic factors</a:t>
            </a:r>
            <a:r>
              <a:rPr lang="uk-UA" sz="3600" spc="-1" dirty="0" smtClean="0">
                <a:latin typeface="Arial"/>
                <a:ea typeface="SimSun"/>
              </a:rPr>
              <a:t>,</a:t>
            </a:r>
            <a:r>
              <a:rPr lang="en-US" sz="3600" spc="-1" dirty="0" smtClean="0">
                <a:latin typeface="Arial"/>
                <a:ea typeface="SimSun"/>
              </a:rPr>
              <a:t> etc</a:t>
            </a:r>
            <a:r>
              <a:rPr lang="uk-UA" sz="3600" spc="-1" dirty="0" smtClean="0">
                <a:latin typeface="Arial"/>
                <a:ea typeface="SimSun"/>
              </a:rPr>
              <a:t>.</a:t>
            </a:r>
            <a:endParaRPr sz="3600"/>
          </a:p>
        </p:txBody>
      </p:sp>
      <p:sp>
        <p:nvSpPr>
          <p:cNvPr id="87" name="CustomShape 2"/>
          <p:cNvSpPr/>
          <p:nvPr/>
        </p:nvSpPr>
        <p:spPr>
          <a:xfrm>
            <a:off x="671400" y="252360"/>
            <a:ext cx="3808440" cy="1008000"/>
          </a:xfrm>
          <a:custGeom>
            <a:avLst/>
            <a:gdLst/>
            <a:ahLst/>
            <a:cxnLst/>
            <a:rect l="0" t="0" r="r" b="b"/>
            <a:pathLst>
              <a:path w="10581" h="2802">
                <a:moveTo>
                  <a:pt x="466" y="0"/>
                </a:moveTo>
                <a:cubicBezTo>
                  <a:pt x="233" y="0"/>
                  <a:pt x="0" y="233"/>
                  <a:pt x="0" y="466"/>
                </a:cubicBezTo>
                <a:lnTo>
                  <a:pt x="0" y="2334"/>
                </a:lnTo>
                <a:cubicBezTo>
                  <a:pt x="0" y="2567"/>
                  <a:pt x="233" y="2801"/>
                  <a:pt x="466" y="2801"/>
                </a:cubicBezTo>
                <a:lnTo>
                  <a:pt x="10113" y="2801"/>
                </a:lnTo>
                <a:cubicBezTo>
                  <a:pt x="10346" y="2801"/>
                  <a:pt x="10580" y="2567"/>
                  <a:pt x="10580" y="2334"/>
                </a:cubicBezTo>
                <a:lnTo>
                  <a:pt x="10580" y="466"/>
                </a:lnTo>
                <a:cubicBezTo>
                  <a:pt x="10580" y="233"/>
                  <a:pt x="10346" y="0"/>
                  <a:pt x="10113" y="0"/>
                </a:cubicBezTo>
                <a:lnTo>
                  <a:pt x="466" y="0"/>
                </a:lnTo>
              </a:path>
            </a:pathLst>
          </a:custGeom>
          <a:solidFill>
            <a:srgbClr val="FFFFFF"/>
          </a:solidFill>
          <a:ln w="9360">
            <a:solidFill>
              <a:srgbClr val="000000"/>
            </a:solidFill>
            <a:miter/>
          </a:ln>
        </p:spPr>
        <p:style>
          <a:lnRef idx="0">
            <a:scrgbClr r="0" g="0" b="0"/>
          </a:lnRef>
          <a:fillRef idx="0">
            <a:scrgbClr r="0" g="0" b="0"/>
          </a:fillRef>
          <a:effectRef idx="0">
            <a:scrgbClr r="0" g="0" b="0"/>
          </a:effectRef>
          <a:fontRef idx="minor"/>
        </p:style>
        <p:txBody>
          <a:bodyPr wrap="none" lIns="100800" tIns="50400" rIns="100800" bIns="50400" anchor="ctr"/>
          <a:lstStyle/>
          <a:p>
            <a:pPr algn="ctr"/>
            <a:r>
              <a:rPr lang="en-US" sz="4400" spc="-1">
                <a:solidFill>
                  <a:srgbClr val="000000"/>
                </a:solidFill>
                <a:latin typeface="Arial"/>
                <a:ea typeface="SimSun"/>
              </a:rPr>
              <a:t>Other factors</a:t>
            </a:r>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dirty="0" smtClean="0"/>
              <a:t>  </a:t>
            </a:r>
            <a:r>
              <a:rPr lang="en-US" sz="3200" b="1" dirty="0" smtClean="0"/>
              <a:t>Etiological</a:t>
            </a:r>
            <a:r>
              <a:rPr lang="ru-RU" sz="3200" dirty="0" smtClean="0"/>
              <a:t> </a:t>
            </a:r>
            <a:r>
              <a:rPr lang="en-US" sz="3200" b="1" dirty="0" smtClean="0"/>
              <a:t>Classification of Chronic Gastritis</a:t>
            </a:r>
            <a:br>
              <a:rPr lang="en-US" sz="3200" b="1" dirty="0" smtClean="0"/>
            </a:br>
            <a:r>
              <a:rPr lang="en-US" sz="3200" b="1" dirty="0"/>
              <a:t> </a:t>
            </a:r>
            <a:r>
              <a:rPr lang="en-US" sz="3200" b="1" dirty="0" smtClean="0"/>
              <a:t>          </a:t>
            </a:r>
            <a:r>
              <a:rPr lang="en-US" sz="2000" dirty="0" smtClean="0"/>
              <a:t>Kyoto Global International Consensus (2015) </a:t>
            </a:r>
            <a:endParaRPr lang="ru-RU" sz="2000" dirty="0"/>
          </a:p>
        </p:txBody>
      </p:sp>
      <p:sp>
        <p:nvSpPr>
          <p:cNvPr id="3" name="Подзаголовок 2"/>
          <p:cNvSpPr>
            <a:spLocks noGrp="1"/>
          </p:cNvSpPr>
          <p:nvPr>
            <p:ph type="subTitle"/>
          </p:nvPr>
        </p:nvSpPr>
        <p:spPr>
          <a:xfrm>
            <a:off x="468280" y="3708399"/>
            <a:ext cx="9067680" cy="1341000"/>
          </a:xfrm>
        </p:spPr>
        <p:txBody>
          <a:bodyPr/>
          <a:lstStyle/>
          <a:p>
            <a:r>
              <a:rPr lang="en-US" dirty="0" smtClean="0"/>
              <a:t>  </a:t>
            </a:r>
            <a:r>
              <a:rPr lang="en-US" sz="2800" dirty="0" smtClean="0"/>
              <a:t>I</a:t>
            </a:r>
            <a:r>
              <a:rPr lang="uk-UA" sz="2800" dirty="0" smtClean="0"/>
              <a:t>.</a:t>
            </a:r>
            <a:r>
              <a:rPr lang="en-US" sz="2800" dirty="0" smtClean="0"/>
              <a:t>  Autoimmune CG (etiology unknown</a:t>
            </a:r>
            <a:r>
              <a:rPr lang="uk-UA" sz="2800" dirty="0" smtClean="0"/>
              <a:t>,</a:t>
            </a:r>
            <a:r>
              <a:rPr lang="en-US" sz="2800" dirty="0" smtClean="0"/>
              <a:t> autoimmune </a:t>
            </a:r>
          </a:p>
          <a:p>
            <a:r>
              <a:rPr lang="en-US" sz="2800" dirty="0"/>
              <a:t> </a:t>
            </a:r>
            <a:r>
              <a:rPr lang="en-US" sz="2800" dirty="0" smtClean="0"/>
              <a:t>    pathogenesis)</a:t>
            </a:r>
          </a:p>
          <a:p>
            <a:r>
              <a:rPr lang="en-US" sz="2800" dirty="0"/>
              <a:t> </a:t>
            </a:r>
            <a:r>
              <a:rPr lang="en-US" sz="2800" dirty="0" smtClean="0"/>
              <a:t>II</a:t>
            </a:r>
            <a:r>
              <a:rPr lang="uk-UA" sz="2800" dirty="0" smtClean="0"/>
              <a:t>. </a:t>
            </a:r>
            <a:r>
              <a:rPr lang="en-US" sz="2800" dirty="0" smtClean="0"/>
              <a:t>Infections CG</a:t>
            </a:r>
          </a:p>
          <a:p>
            <a:r>
              <a:rPr lang="en-US" sz="2800" dirty="0"/>
              <a:t> </a:t>
            </a:r>
            <a:r>
              <a:rPr lang="en-US" sz="2800" dirty="0" smtClean="0"/>
              <a:t>    1</a:t>
            </a:r>
            <a:r>
              <a:rPr lang="uk-UA" sz="2800" dirty="0" smtClean="0"/>
              <a:t>.</a:t>
            </a:r>
            <a:r>
              <a:rPr lang="en-US" sz="2800" dirty="0" smtClean="0"/>
              <a:t> Helicobacter pylori (Hp)-induced CG</a:t>
            </a:r>
          </a:p>
          <a:p>
            <a:r>
              <a:rPr lang="en-US" sz="2800" dirty="0"/>
              <a:t> </a:t>
            </a:r>
            <a:r>
              <a:rPr lang="en-US" sz="2800" dirty="0" smtClean="0"/>
              <a:t>    2</a:t>
            </a:r>
            <a:r>
              <a:rPr lang="uk-UA" sz="2800" dirty="0" smtClean="0"/>
              <a:t>.</a:t>
            </a:r>
            <a:r>
              <a:rPr lang="en-US" sz="2800" dirty="0" smtClean="0"/>
              <a:t> Bacterial non-Hp CG</a:t>
            </a:r>
          </a:p>
          <a:p>
            <a:r>
              <a:rPr lang="en-US" sz="2800" dirty="0"/>
              <a:t> </a:t>
            </a:r>
            <a:r>
              <a:rPr lang="en-US" sz="2800" dirty="0" smtClean="0"/>
              <a:t>       a) caused by </a:t>
            </a:r>
            <a:r>
              <a:rPr lang="en-US" sz="2800" dirty="0" err="1" smtClean="0"/>
              <a:t>enterococci</a:t>
            </a:r>
            <a:endParaRPr lang="en-US" sz="2800" dirty="0" smtClean="0"/>
          </a:p>
          <a:p>
            <a:r>
              <a:rPr lang="en-US" sz="2800" dirty="0"/>
              <a:t> </a:t>
            </a:r>
            <a:r>
              <a:rPr lang="en-US" sz="2800" dirty="0" smtClean="0"/>
              <a:t>       b) caused by </a:t>
            </a:r>
            <a:r>
              <a:rPr lang="en-US" sz="2800" dirty="0" err="1" smtClean="0"/>
              <a:t>mycobacteria</a:t>
            </a:r>
            <a:endParaRPr lang="en-US" sz="2800" dirty="0" smtClean="0"/>
          </a:p>
          <a:p>
            <a:r>
              <a:rPr lang="en-US" sz="2800" dirty="0"/>
              <a:t> </a:t>
            </a:r>
            <a:r>
              <a:rPr lang="en-US" sz="2800" dirty="0" smtClean="0"/>
              <a:t>       c) caused by pallid </a:t>
            </a:r>
            <a:r>
              <a:rPr lang="en-US" sz="2800" dirty="0" err="1" smtClean="0"/>
              <a:t>treponema</a:t>
            </a:r>
            <a:r>
              <a:rPr lang="en-US" sz="2800" dirty="0" smtClean="0"/>
              <a:t> (</a:t>
            </a:r>
            <a:r>
              <a:rPr lang="en-US" sz="2800" dirty="0" err="1" smtClean="0"/>
              <a:t>lues</a:t>
            </a:r>
            <a:r>
              <a:rPr lang="en-US" sz="2800" dirty="0" smtClean="0"/>
              <a:t>)</a:t>
            </a:r>
            <a:r>
              <a:rPr lang="uk-UA" sz="2800" dirty="0" smtClean="0"/>
              <a:t>,</a:t>
            </a:r>
            <a:r>
              <a:rPr lang="en-US" sz="2800" dirty="0" smtClean="0"/>
              <a:t> secondary </a:t>
            </a:r>
          </a:p>
          <a:p>
            <a:r>
              <a:rPr lang="en-US" sz="2800" dirty="0"/>
              <a:t> </a:t>
            </a:r>
            <a:r>
              <a:rPr lang="en-US" sz="2800" dirty="0" smtClean="0"/>
              <a:t>           syphilitic CG</a:t>
            </a:r>
          </a:p>
          <a:p>
            <a:r>
              <a:rPr lang="en-US" sz="2800" dirty="0"/>
              <a:t> </a:t>
            </a:r>
            <a:r>
              <a:rPr lang="en-US" sz="2800" dirty="0" smtClean="0"/>
              <a:t>     3</a:t>
            </a:r>
            <a:r>
              <a:rPr lang="uk-UA" sz="2800" dirty="0" smtClean="0"/>
              <a:t>.</a:t>
            </a:r>
            <a:r>
              <a:rPr lang="en-US" sz="2800" dirty="0" smtClean="0"/>
              <a:t> Viral CG</a:t>
            </a:r>
          </a:p>
          <a:p>
            <a:r>
              <a:rPr lang="en-US" sz="2800" dirty="0"/>
              <a:t> </a:t>
            </a:r>
            <a:r>
              <a:rPr lang="en-US" sz="2800" dirty="0" smtClean="0"/>
              <a:t>        a) </a:t>
            </a:r>
            <a:r>
              <a:rPr lang="en-US" sz="2800" dirty="0" err="1" smtClean="0"/>
              <a:t>enteroviral</a:t>
            </a:r>
            <a:r>
              <a:rPr lang="en-US" sz="2800" dirty="0" smtClean="0"/>
              <a:t> CG</a:t>
            </a:r>
          </a:p>
          <a:p>
            <a:r>
              <a:rPr lang="en-US" sz="2800" dirty="0"/>
              <a:t> </a:t>
            </a:r>
            <a:r>
              <a:rPr lang="en-US" sz="2800" dirty="0" smtClean="0"/>
              <a:t>        b) </a:t>
            </a:r>
            <a:r>
              <a:rPr lang="en-US" sz="2800" dirty="0" err="1" smtClean="0"/>
              <a:t>cytomegaloviral</a:t>
            </a:r>
            <a:r>
              <a:rPr lang="en-US" sz="2800" dirty="0" smtClean="0"/>
              <a:t> CG</a:t>
            </a:r>
            <a:endParaRPr lang="ru-RU"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r>
              <a:rPr lang="en-US" sz="3200" b="1" dirty="0" smtClean="0"/>
              <a:t>Etiological</a:t>
            </a:r>
            <a:r>
              <a:rPr lang="ru-RU" sz="3200" dirty="0" smtClean="0"/>
              <a:t> </a:t>
            </a:r>
            <a:r>
              <a:rPr lang="en-US" sz="3200" b="1" dirty="0" smtClean="0"/>
              <a:t>Classification of Chronic Gastritis</a:t>
            </a:r>
            <a:r>
              <a:rPr lang="en-US" b="1" dirty="0" smtClean="0"/>
              <a:t/>
            </a:r>
            <a:br>
              <a:rPr lang="en-US" b="1" dirty="0" smtClean="0"/>
            </a:br>
            <a:r>
              <a:rPr lang="en-US" sz="2400" b="1" dirty="0" smtClean="0"/>
              <a:t>                </a:t>
            </a:r>
            <a:r>
              <a:rPr lang="en-US" sz="2000" dirty="0" smtClean="0"/>
              <a:t>Kyoto Global International Consensus (2015) </a:t>
            </a:r>
            <a:endParaRPr lang="ru-RU" sz="2000" dirty="0"/>
          </a:p>
        </p:txBody>
      </p:sp>
      <p:sp>
        <p:nvSpPr>
          <p:cNvPr id="3" name="Подзаголовок 2"/>
          <p:cNvSpPr>
            <a:spLocks noGrp="1"/>
          </p:cNvSpPr>
          <p:nvPr>
            <p:ph type="subTitle"/>
          </p:nvPr>
        </p:nvSpPr>
        <p:spPr>
          <a:xfrm>
            <a:off x="539718" y="3779837"/>
            <a:ext cx="9067680" cy="1341000"/>
          </a:xfrm>
        </p:spPr>
        <p:txBody>
          <a:bodyPr/>
          <a:lstStyle/>
          <a:p>
            <a:r>
              <a:rPr lang="en-US" sz="2800" dirty="0" smtClean="0"/>
              <a:t>      4</a:t>
            </a:r>
            <a:r>
              <a:rPr lang="uk-UA" sz="2800" dirty="0" smtClean="0"/>
              <a:t>.</a:t>
            </a:r>
            <a:r>
              <a:rPr lang="en-US" sz="2800" dirty="0" smtClean="0"/>
              <a:t> Fungal CG</a:t>
            </a:r>
          </a:p>
          <a:p>
            <a:r>
              <a:rPr lang="en-US" sz="2800" dirty="0"/>
              <a:t> </a:t>
            </a:r>
            <a:r>
              <a:rPr lang="en-US" sz="2800" dirty="0" smtClean="0"/>
              <a:t>         a) CG with gastric </a:t>
            </a:r>
            <a:r>
              <a:rPr lang="en-US" sz="2800" dirty="0" err="1" smtClean="0"/>
              <a:t>mucomycosis</a:t>
            </a:r>
            <a:endParaRPr lang="en-US" sz="2800" dirty="0" smtClean="0"/>
          </a:p>
          <a:p>
            <a:r>
              <a:rPr lang="en-US" sz="2800" dirty="0"/>
              <a:t> </a:t>
            </a:r>
            <a:r>
              <a:rPr lang="en-US" sz="2800" dirty="0" smtClean="0"/>
              <a:t>         b) CG with gastric </a:t>
            </a:r>
            <a:r>
              <a:rPr lang="en-US" sz="2800" dirty="0" err="1" smtClean="0"/>
              <a:t>pandidiasis</a:t>
            </a:r>
            <a:endParaRPr lang="en-US" sz="2800" dirty="0" smtClean="0"/>
          </a:p>
          <a:p>
            <a:r>
              <a:rPr lang="en-US" sz="2800" dirty="0"/>
              <a:t> </a:t>
            </a:r>
            <a:r>
              <a:rPr lang="en-US" sz="2800" dirty="0" smtClean="0"/>
              <a:t>         c) CG with gastric </a:t>
            </a:r>
            <a:r>
              <a:rPr lang="en-US" sz="2800" dirty="0" err="1" smtClean="0"/>
              <a:t>histoplasmosis</a:t>
            </a:r>
            <a:endParaRPr lang="en-US" sz="2800" dirty="0" smtClean="0"/>
          </a:p>
          <a:p>
            <a:r>
              <a:rPr lang="en-US" sz="2800" dirty="0"/>
              <a:t> </a:t>
            </a:r>
            <a:r>
              <a:rPr lang="en-US" sz="2800" dirty="0" smtClean="0"/>
              <a:t>     5</a:t>
            </a:r>
            <a:r>
              <a:rPr lang="uk-UA" sz="2800" dirty="0" smtClean="0"/>
              <a:t>.</a:t>
            </a:r>
            <a:r>
              <a:rPr lang="en-US" sz="2800" dirty="0"/>
              <a:t> </a:t>
            </a:r>
            <a:r>
              <a:rPr lang="en-US" sz="2800" dirty="0" err="1" smtClean="0"/>
              <a:t>Parasitis</a:t>
            </a:r>
            <a:r>
              <a:rPr lang="en-US" sz="2800" dirty="0" smtClean="0"/>
              <a:t> CG</a:t>
            </a:r>
          </a:p>
          <a:p>
            <a:r>
              <a:rPr lang="en-US" sz="2800" dirty="0"/>
              <a:t> </a:t>
            </a:r>
            <a:r>
              <a:rPr lang="en-US" sz="2800" dirty="0" smtClean="0"/>
              <a:t>         a)cryptosporidium-induced CG</a:t>
            </a:r>
          </a:p>
          <a:p>
            <a:r>
              <a:rPr lang="en-US" sz="2800" dirty="0" smtClean="0"/>
              <a:t>          b) gastric </a:t>
            </a:r>
            <a:r>
              <a:rPr lang="en-US" sz="2800" dirty="0" err="1" smtClean="0"/>
              <a:t>strongylondosis</a:t>
            </a:r>
            <a:endParaRPr lang="en-US" sz="2800" dirty="0" smtClean="0"/>
          </a:p>
          <a:p>
            <a:r>
              <a:rPr lang="en-US" sz="2800" dirty="0"/>
              <a:t> </a:t>
            </a:r>
            <a:r>
              <a:rPr lang="en-US" sz="2800" dirty="0" smtClean="0"/>
              <a:t>         c) gastric </a:t>
            </a:r>
            <a:r>
              <a:rPr lang="en-US" sz="2800" dirty="0" err="1" smtClean="0"/>
              <a:t>anisakiasis</a:t>
            </a:r>
            <a:endParaRPr lang="en-US" sz="2800" dirty="0" smtClean="0"/>
          </a:p>
          <a:p>
            <a:r>
              <a:rPr lang="en-US" sz="2800" dirty="0"/>
              <a:t> </a:t>
            </a:r>
            <a:r>
              <a:rPr lang="en-US" sz="2800" dirty="0" smtClean="0"/>
              <a:t> III</a:t>
            </a:r>
            <a:r>
              <a:rPr lang="uk-UA" sz="2800" dirty="0" smtClean="0"/>
              <a:t>.</a:t>
            </a:r>
            <a:r>
              <a:rPr lang="en-US" sz="2800" dirty="0" smtClean="0"/>
              <a:t> CG due to external factors</a:t>
            </a:r>
          </a:p>
          <a:p>
            <a:r>
              <a:rPr lang="en-US" sz="2800" dirty="0"/>
              <a:t> </a:t>
            </a:r>
            <a:r>
              <a:rPr lang="en-US" sz="2800" dirty="0" smtClean="0"/>
              <a:t>      1</a:t>
            </a:r>
            <a:r>
              <a:rPr lang="uk-UA" sz="2800" dirty="0" smtClean="0"/>
              <a:t>.</a:t>
            </a:r>
            <a:r>
              <a:rPr lang="en-US" sz="2800" dirty="0" smtClean="0"/>
              <a:t> Medicinal CG</a:t>
            </a:r>
          </a:p>
          <a:p>
            <a:r>
              <a:rPr lang="en-US" sz="2800" dirty="0"/>
              <a:t> </a:t>
            </a:r>
            <a:r>
              <a:rPr lang="en-US" sz="2800" dirty="0" smtClean="0"/>
              <a:t>      2</a:t>
            </a:r>
            <a:r>
              <a:rPr lang="uk-UA" sz="2800" dirty="0" smtClean="0"/>
              <a:t>.</a:t>
            </a:r>
            <a:r>
              <a:rPr lang="en-US" sz="2800" dirty="0" smtClean="0"/>
              <a:t> Alcoholic CG</a:t>
            </a:r>
          </a:p>
          <a:p>
            <a:r>
              <a:rPr lang="en-US" sz="2800" dirty="0"/>
              <a:t> </a:t>
            </a:r>
            <a:r>
              <a:rPr lang="en-US" sz="2800" dirty="0" smtClean="0"/>
              <a:t>      3</a:t>
            </a:r>
            <a:r>
              <a:rPr lang="uk-UA" sz="2800" dirty="0" smtClean="0"/>
              <a:t>.</a:t>
            </a:r>
            <a:r>
              <a:rPr lang="en-US" sz="2800" dirty="0" smtClean="0"/>
              <a:t> Radiation CG</a:t>
            </a:r>
          </a:p>
          <a:p>
            <a:r>
              <a:rPr lang="en-US" sz="2800" dirty="0"/>
              <a:t> </a:t>
            </a:r>
            <a:r>
              <a:rPr lang="en-US" sz="2800" dirty="0" smtClean="0"/>
              <a:t>      4</a:t>
            </a:r>
            <a:r>
              <a:rPr lang="uk-UA" sz="2800" dirty="0" smtClean="0"/>
              <a:t>.</a:t>
            </a:r>
            <a:r>
              <a:rPr lang="en-US" sz="2800" dirty="0"/>
              <a:t> </a:t>
            </a:r>
            <a:r>
              <a:rPr lang="en-US" sz="2800" dirty="0" smtClean="0"/>
              <a:t>Chemical CG</a:t>
            </a:r>
          </a:p>
          <a:p>
            <a:r>
              <a:rPr lang="en-US" sz="2800" dirty="0"/>
              <a:t> </a:t>
            </a:r>
            <a:r>
              <a:rPr lang="en-US" sz="2800" dirty="0" smtClean="0"/>
              <a:t>      5</a:t>
            </a:r>
            <a:r>
              <a:rPr lang="uk-UA" sz="2800" dirty="0" smtClean="0"/>
              <a:t>.</a:t>
            </a:r>
            <a:r>
              <a:rPr lang="en-US" sz="2800" dirty="0" smtClean="0"/>
              <a:t> CG due to duodenal reflux</a:t>
            </a:r>
            <a:endParaRPr lang="ru-RU" sz="2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2800" dirty="0" smtClean="0"/>
              <a:t>      </a:t>
            </a:r>
            <a:r>
              <a:rPr lang="en-US" sz="2800" b="1" dirty="0" smtClean="0"/>
              <a:t>Etiological</a:t>
            </a:r>
            <a:r>
              <a:rPr lang="ru-RU" sz="2800" dirty="0" smtClean="0"/>
              <a:t> </a:t>
            </a:r>
            <a:r>
              <a:rPr lang="en-US" sz="2800" b="1" dirty="0" smtClean="0"/>
              <a:t>Classification of Chronic Gastritis</a:t>
            </a:r>
            <a:r>
              <a:rPr lang="en-US" b="1" dirty="0" smtClean="0"/>
              <a:t/>
            </a:r>
            <a:br>
              <a:rPr lang="en-US" b="1" dirty="0" smtClean="0"/>
            </a:br>
            <a:r>
              <a:rPr lang="en-US" sz="2000" b="1" dirty="0" smtClean="0"/>
              <a:t>                           </a:t>
            </a:r>
            <a:r>
              <a:rPr lang="en-US" sz="2000" dirty="0" smtClean="0"/>
              <a:t>Kyoto Global International Consensus (2015)  </a:t>
            </a:r>
            <a:endParaRPr lang="ru-RU" sz="2000" dirty="0"/>
          </a:p>
        </p:txBody>
      </p:sp>
      <p:sp>
        <p:nvSpPr>
          <p:cNvPr id="3" name="Подзаголовок 2"/>
          <p:cNvSpPr>
            <a:spLocks noGrp="1"/>
          </p:cNvSpPr>
          <p:nvPr>
            <p:ph type="subTitle"/>
          </p:nvPr>
        </p:nvSpPr>
        <p:spPr>
          <a:xfrm>
            <a:off x="468280" y="3708399"/>
            <a:ext cx="9067680" cy="1341000"/>
          </a:xfrm>
        </p:spPr>
        <p:txBody>
          <a:bodyPr/>
          <a:lstStyle/>
          <a:p>
            <a:r>
              <a:rPr lang="en-US" sz="2800" dirty="0" smtClean="0"/>
              <a:t>   IV</a:t>
            </a:r>
            <a:r>
              <a:rPr lang="uk-UA" sz="2800" dirty="0" smtClean="0"/>
              <a:t>.</a:t>
            </a:r>
            <a:r>
              <a:rPr lang="en-US" sz="2800" dirty="0" smtClean="0"/>
              <a:t> CG due to specific causes</a:t>
            </a:r>
          </a:p>
          <a:p>
            <a:r>
              <a:rPr lang="en-US" sz="2800" dirty="0"/>
              <a:t> </a:t>
            </a:r>
            <a:r>
              <a:rPr lang="en-US" sz="2800" dirty="0" smtClean="0"/>
              <a:t>       1</a:t>
            </a:r>
            <a:r>
              <a:rPr lang="uk-UA" sz="2800" dirty="0" smtClean="0"/>
              <a:t>.</a:t>
            </a:r>
            <a:r>
              <a:rPr lang="en-US" sz="2800" dirty="0" smtClean="0"/>
              <a:t> Lymphoblastic CG</a:t>
            </a:r>
          </a:p>
          <a:p>
            <a:r>
              <a:rPr lang="en-US" sz="2800" dirty="0"/>
              <a:t> </a:t>
            </a:r>
            <a:r>
              <a:rPr lang="en-US" sz="2800" dirty="0" smtClean="0"/>
              <a:t>       2</a:t>
            </a:r>
            <a:r>
              <a:rPr lang="uk-UA" sz="2800" dirty="0" smtClean="0"/>
              <a:t>.</a:t>
            </a:r>
            <a:r>
              <a:rPr lang="en-US" sz="2800" dirty="0" smtClean="0"/>
              <a:t> </a:t>
            </a:r>
            <a:r>
              <a:rPr lang="en-US" sz="2800" dirty="0" err="1" smtClean="0"/>
              <a:t>Menetrier’s</a:t>
            </a:r>
            <a:r>
              <a:rPr lang="en-US" sz="2800" dirty="0" smtClean="0"/>
              <a:t> Disease</a:t>
            </a:r>
          </a:p>
          <a:p>
            <a:r>
              <a:rPr lang="en-US" sz="2800" dirty="0"/>
              <a:t> </a:t>
            </a:r>
            <a:r>
              <a:rPr lang="en-US" sz="2800" dirty="0" smtClean="0"/>
              <a:t>       3</a:t>
            </a:r>
            <a:r>
              <a:rPr lang="uk-UA" sz="2800" dirty="0" smtClean="0"/>
              <a:t>.</a:t>
            </a:r>
            <a:r>
              <a:rPr lang="en-US" sz="2800" dirty="0" smtClean="0"/>
              <a:t> Allergic CG</a:t>
            </a:r>
          </a:p>
          <a:p>
            <a:r>
              <a:rPr lang="en-US" sz="2800" dirty="0"/>
              <a:t> </a:t>
            </a:r>
            <a:r>
              <a:rPr lang="en-US" sz="2800" dirty="0" smtClean="0"/>
              <a:t>       4</a:t>
            </a:r>
            <a:r>
              <a:rPr lang="uk-UA" sz="2800" dirty="0" smtClean="0"/>
              <a:t>.</a:t>
            </a:r>
            <a:r>
              <a:rPr lang="en-US" sz="2800" dirty="0" smtClean="0"/>
              <a:t> </a:t>
            </a:r>
            <a:r>
              <a:rPr lang="en-US" sz="2800" dirty="0" err="1" smtClean="0"/>
              <a:t>Eozinophilic</a:t>
            </a:r>
            <a:r>
              <a:rPr lang="en-US" sz="2800" dirty="0" smtClean="0"/>
              <a:t> CG</a:t>
            </a:r>
          </a:p>
          <a:p>
            <a:r>
              <a:rPr lang="en-US" sz="2800" dirty="0"/>
              <a:t> </a:t>
            </a:r>
            <a:r>
              <a:rPr lang="en-US" sz="2800" dirty="0" smtClean="0"/>
              <a:t>   V</a:t>
            </a:r>
            <a:r>
              <a:rPr lang="uk-UA" sz="2800" dirty="0" smtClean="0"/>
              <a:t>.</a:t>
            </a:r>
            <a:r>
              <a:rPr lang="en-US" sz="2800" dirty="0" smtClean="0"/>
              <a:t> CG due to other causes</a:t>
            </a:r>
          </a:p>
          <a:p>
            <a:r>
              <a:rPr lang="en-US" sz="2800" dirty="0"/>
              <a:t> </a:t>
            </a:r>
            <a:r>
              <a:rPr lang="en-US" sz="2800" dirty="0" smtClean="0"/>
              <a:t>       1</a:t>
            </a:r>
            <a:r>
              <a:rPr lang="uk-UA" sz="2800" dirty="0" smtClean="0"/>
              <a:t>.</a:t>
            </a:r>
            <a:r>
              <a:rPr lang="en-US" sz="2800" dirty="0" smtClean="0"/>
              <a:t> CG due to </a:t>
            </a:r>
            <a:r>
              <a:rPr lang="en-US" sz="2800" dirty="0" err="1" smtClean="0"/>
              <a:t>sarcoidosis</a:t>
            </a:r>
            <a:endParaRPr lang="en-US" sz="2800" dirty="0" smtClean="0"/>
          </a:p>
          <a:p>
            <a:r>
              <a:rPr lang="en-US" sz="2800" dirty="0"/>
              <a:t> </a:t>
            </a:r>
            <a:r>
              <a:rPr lang="en-US" sz="2800" dirty="0" smtClean="0"/>
              <a:t>       2</a:t>
            </a:r>
            <a:r>
              <a:rPr lang="uk-UA" sz="2800" dirty="0" smtClean="0"/>
              <a:t>. </a:t>
            </a:r>
            <a:r>
              <a:rPr lang="en-US" sz="2800" dirty="0" smtClean="0"/>
              <a:t>CG due to </a:t>
            </a:r>
            <a:r>
              <a:rPr lang="en-US" sz="2800" dirty="0" err="1" smtClean="0"/>
              <a:t>vasculitis</a:t>
            </a:r>
            <a:endParaRPr lang="en-US" sz="2800" dirty="0" smtClean="0"/>
          </a:p>
          <a:p>
            <a:r>
              <a:rPr lang="en-US" sz="2800" dirty="0"/>
              <a:t> </a:t>
            </a:r>
            <a:r>
              <a:rPr lang="en-US" sz="2800" dirty="0" smtClean="0"/>
              <a:t>       3</a:t>
            </a:r>
            <a:r>
              <a:rPr lang="uk-UA" sz="2800" dirty="0" smtClean="0"/>
              <a:t>.</a:t>
            </a:r>
            <a:r>
              <a:rPr lang="en-US" sz="2800" dirty="0" smtClean="0"/>
              <a:t> CG due to </a:t>
            </a:r>
            <a:r>
              <a:rPr lang="en-US" sz="2800" dirty="0" err="1" smtClean="0"/>
              <a:t>Crohn’s</a:t>
            </a:r>
            <a:r>
              <a:rPr lang="en-US" sz="2800" dirty="0" smtClean="0"/>
              <a:t> Disease</a:t>
            </a:r>
          </a:p>
          <a:p>
            <a:r>
              <a:rPr lang="en-US" sz="2800" dirty="0"/>
              <a:t> </a:t>
            </a:r>
            <a:r>
              <a:rPr lang="en-US" sz="2800" dirty="0" smtClean="0"/>
              <a:t>  </a:t>
            </a:r>
          </a:p>
          <a:p>
            <a:endParaRPr lang="ru-RU" sz="2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r>
              <a:rPr lang="en-US" sz="3600" b="1" dirty="0" smtClean="0"/>
              <a:t>Classification of Chronic Gastritis</a:t>
            </a:r>
            <a:r>
              <a:rPr lang="en-US" sz="3600" dirty="0" smtClean="0"/>
              <a:t/>
            </a:r>
            <a:br>
              <a:rPr lang="en-US" sz="3600" dirty="0" smtClean="0"/>
            </a:br>
            <a:r>
              <a:rPr lang="en-US" sz="2400" dirty="0"/>
              <a:t> </a:t>
            </a:r>
            <a:r>
              <a:rPr lang="en-US" sz="2400" dirty="0" smtClean="0"/>
              <a:t>               (Sydney 1990</a:t>
            </a:r>
            <a:r>
              <a:rPr lang="uk-UA" sz="2400" dirty="0" smtClean="0"/>
              <a:t>,</a:t>
            </a:r>
            <a:r>
              <a:rPr lang="en-US" sz="2400" dirty="0" smtClean="0"/>
              <a:t> modified in Houston 1994)</a:t>
            </a:r>
            <a:endParaRPr lang="ru-RU" sz="2400" dirty="0"/>
          </a:p>
        </p:txBody>
      </p:sp>
      <p:sp>
        <p:nvSpPr>
          <p:cNvPr id="3" name="Подзаголовок 2"/>
          <p:cNvSpPr>
            <a:spLocks noGrp="1"/>
          </p:cNvSpPr>
          <p:nvPr>
            <p:ph type="subTitle"/>
          </p:nvPr>
        </p:nvSpPr>
        <p:spPr>
          <a:xfrm>
            <a:off x="468280" y="1636697"/>
            <a:ext cx="9067680" cy="4986360"/>
          </a:xfrm>
        </p:spPr>
        <p:txBody>
          <a:bodyPr/>
          <a:lstStyle/>
          <a:p>
            <a:r>
              <a:rPr lang="en-US" dirty="0" smtClean="0"/>
              <a:t>   </a:t>
            </a:r>
            <a:endParaRPr lang="en-US" sz="3200" dirty="0" smtClean="0"/>
          </a:p>
          <a:p>
            <a:r>
              <a:rPr lang="en-US" sz="3200" dirty="0" smtClean="0"/>
              <a:t> Sydney Classification System includes 3 </a:t>
            </a:r>
            <a:r>
              <a:rPr lang="en-US" sz="3200" dirty="0" err="1" smtClean="0"/>
              <a:t>sectious</a:t>
            </a:r>
            <a:endParaRPr lang="en-US" sz="3200" dirty="0" smtClean="0"/>
          </a:p>
          <a:p>
            <a:r>
              <a:rPr lang="en-US" sz="3200" dirty="0" smtClean="0"/>
              <a:t>   </a:t>
            </a:r>
            <a:r>
              <a:rPr lang="en-US" sz="3200" b="1" dirty="0" smtClean="0"/>
              <a:t>1</a:t>
            </a:r>
            <a:r>
              <a:rPr lang="uk-UA" sz="3200" b="1" dirty="0" smtClean="0"/>
              <a:t>.</a:t>
            </a:r>
            <a:r>
              <a:rPr lang="en-US" sz="3200" b="1" dirty="0" smtClean="0"/>
              <a:t> Topography</a:t>
            </a:r>
          </a:p>
          <a:p>
            <a:r>
              <a:rPr lang="en-US" sz="2800" dirty="0"/>
              <a:t> </a:t>
            </a:r>
            <a:r>
              <a:rPr lang="en-US" sz="2800" dirty="0" smtClean="0"/>
              <a:t>  A) </a:t>
            </a:r>
            <a:r>
              <a:rPr lang="en-US" sz="2800" dirty="0" err="1" smtClean="0"/>
              <a:t>antral</a:t>
            </a:r>
            <a:r>
              <a:rPr lang="en-US" sz="2800" dirty="0" smtClean="0"/>
              <a:t> (type B)</a:t>
            </a:r>
          </a:p>
          <a:p>
            <a:r>
              <a:rPr lang="en-US" sz="3200" dirty="0"/>
              <a:t> </a:t>
            </a:r>
            <a:r>
              <a:rPr lang="en-US" sz="3200" dirty="0" smtClean="0"/>
              <a:t>  </a:t>
            </a:r>
            <a:r>
              <a:rPr lang="en-US" sz="2800" dirty="0" smtClean="0"/>
              <a:t>B) </a:t>
            </a:r>
            <a:r>
              <a:rPr lang="en-US" sz="2800" dirty="0" err="1" smtClean="0"/>
              <a:t>fundic</a:t>
            </a:r>
            <a:r>
              <a:rPr lang="en-US" sz="2800" dirty="0" smtClean="0"/>
              <a:t> gland (type A)</a:t>
            </a:r>
          </a:p>
          <a:p>
            <a:r>
              <a:rPr lang="en-US" sz="2800" dirty="0"/>
              <a:t> </a:t>
            </a:r>
            <a:r>
              <a:rPr lang="en-US" sz="2800" dirty="0" smtClean="0"/>
              <a:t>  C) </a:t>
            </a:r>
            <a:r>
              <a:rPr lang="en-US" sz="2800" dirty="0" err="1" smtClean="0"/>
              <a:t>pangastritis</a:t>
            </a:r>
            <a:r>
              <a:rPr lang="en-US" sz="2800" dirty="0" smtClean="0"/>
              <a:t> (type AB)</a:t>
            </a:r>
          </a:p>
          <a:p>
            <a:r>
              <a:rPr lang="en-US" sz="3200" dirty="0"/>
              <a:t> </a:t>
            </a:r>
            <a:r>
              <a:rPr lang="en-US" sz="3200" dirty="0" smtClean="0"/>
              <a:t>  </a:t>
            </a:r>
            <a:r>
              <a:rPr lang="en-US" sz="3200" b="1" dirty="0" smtClean="0"/>
              <a:t>2</a:t>
            </a:r>
            <a:r>
              <a:rPr lang="uk-UA" sz="3200" b="1" dirty="0" smtClean="0"/>
              <a:t>.</a:t>
            </a:r>
            <a:r>
              <a:rPr lang="en-US" sz="3200" b="1" dirty="0" smtClean="0"/>
              <a:t> Histology</a:t>
            </a:r>
          </a:p>
          <a:p>
            <a:r>
              <a:rPr lang="en-US" sz="3200" dirty="0"/>
              <a:t> </a:t>
            </a:r>
            <a:r>
              <a:rPr lang="en-US" sz="3200" dirty="0" smtClean="0"/>
              <a:t>    - chronic superficial gastritis </a:t>
            </a:r>
          </a:p>
          <a:p>
            <a:r>
              <a:rPr lang="en-US" sz="3200" dirty="0"/>
              <a:t> </a:t>
            </a:r>
            <a:r>
              <a:rPr lang="en-US" sz="3200" dirty="0" smtClean="0"/>
              <a:t>    - chronic atrophic gastritis</a:t>
            </a:r>
          </a:p>
          <a:p>
            <a:r>
              <a:rPr lang="en-US" sz="3200" dirty="0"/>
              <a:t> </a:t>
            </a:r>
            <a:r>
              <a:rPr lang="en-US" sz="3200" dirty="0" smtClean="0"/>
              <a:t>  </a:t>
            </a:r>
            <a:r>
              <a:rPr lang="en-US" sz="3200" b="1" dirty="0" smtClean="0"/>
              <a:t>3</a:t>
            </a:r>
            <a:r>
              <a:rPr lang="uk-UA" sz="3200" b="1" dirty="0" smtClean="0"/>
              <a:t>.</a:t>
            </a:r>
            <a:r>
              <a:rPr lang="en-US" sz="3200" b="1" dirty="0" smtClean="0"/>
              <a:t> Etiology</a:t>
            </a:r>
            <a:endParaRPr lang="ru-RU"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 name="TextShape 1"/>
          <p:cNvSpPr txBox="1"/>
          <p:nvPr/>
        </p:nvSpPr>
        <p:spPr>
          <a:xfrm>
            <a:off x="502920" y="338040"/>
            <a:ext cx="9072360" cy="1378080"/>
          </a:xfrm>
          <a:prstGeom prst="rect">
            <a:avLst/>
          </a:prstGeom>
          <a:noFill/>
          <a:ln>
            <a:noFill/>
          </a:ln>
        </p:spPr>
        <p:txBody>
          <a:bodyPr lIns="0" tIns="0" rIns="0" bIns="0" anchor="ctr"/>
          <a:lstStyle/>
          <a:p>
            <a:pPr algn="ctr"/>
            <a:endParaRPr/>
          </a:p>
        </p:txBody>
      </p:sp>
      <p:pic>
        <p:nvPicPr>
          <p:cNvPr id="89" name="Picture 2"/>
          <p:cNvPicPr/>
          <p:nvPr/>
        </p:nvPicPr>
        <p:blipFill>
          <a:blip r:embed="rId3" cstate="print"/>
          <a:stretch/>
        </p:blipFill>
        <p:spPr>
          <a:xfrm>
            <a:off x="0" y="0"/>
            <a:ext cx="10080720" cy="75596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 name="TextShape 1"/>
          <p:cNvSpPr txBox="1"/>
          <p:nvPr/>
        </p:nvSpPr>
        <p:spPr>
          <a:xfrm>
            <a:off x="503280" y="261720"/>
            <a:ext cx="9067680" cy="1339560"/>
          </a:xfrm>
          <a:prstGeom prst="rect">
            <a:avLst/>
          </a:prstGeom>
          <a:noFill/>
          <a:ln>
            <a:noFill/>
          </a:ln>
        </p:spPr>
        <p:txBody>
          <a:bodyPr lIns="0" tIns="0" rIns="0" bIns="0" anchor="ctr"/>
          <a:lstStyle/>
          <a:p>
            <a:r>
              <a:rPr lang="en-US" sz="6600" b="1" spc="-1">
                <a:latin typeface="Arial"/>
                <a:ea typeface="SimSun"/>
              </a:rPr>
              <a:t>Histology</a:t>
            </a:r>
            <a:endParaRPr/>
          </a:p>
        </p:txBody>
      </p:sp>
      <p:sp>
        <p:nvSpPr>
          <p:cNvPr id="91" name="TextShape 2"/>
          <p:cNvSpPr txBox="1"/>
          <p:nvPr/>
        </p:nvSpPr>
        <p:spPr>
          <a:xfrm>
            <a:off x="277560" y="1398240"/>
            <a:ext cx="9280440" cy="5573880"/>
          </a:xfrm>
          <a:prstGeom prst="rect">
            <a:avLst/>
          </a:prstGeom>
          <a:noFill/>
          <a:ln>
            <a:noFill/>
          </a:ln>
        </p:spPr>
        <p:txBody>
          <a:bodyPr lIns="0" tIns="0" rIns="0" bIns="0"/>
          <a:lstStyle/>
          <a:p>
            <a:pPr marL="430200" indent="-324000">
              <a:lnSpc>
                <a:spcPct val="125000"/>
              </a:lnSpc>
            </a:pPr>
            <a:r>
              <a:rPr lang="en-US" sz="5300" spc="-1">
                <a:latin typeface="Arial"/>
                <a:ea typeface="SimSun"/>
              </a:rPr>
              <a:t>Chronic superficial gastritis</a:t>
            </a:r>
            <a:endParaRPr/>
          </a:p>
          <a:p>
            <a:pPr marL="430200" indent="-324000">
              <a:lnSpc>
                <a:spcPct val="125000"/>
              </a:lnSpc>
            </a:pPr>
            <a:r>
              <a:rPr lang="en-US" sz="3200" spc="-1">
                <a:latin typeface="Arial"/>
                <a:ea typeface="SimSun"/>
              </a:rPr>
              <a:t>Chronic inflammation </a:t>
            </a:r>
            <a:endParaRPr/>
          </a:p>
          <a:p>
            <a:pPr marL="430200" indent="-324000">
              <a:lnSpc>
                <a:spcPct val="125000"/>
              </a:lnSpc>
            </a:pPr>
            <a:r>
              <a:rPr lang="en-US" sz="3200" spc="-1">
                <a:latin typeface="Arial"/>
                <a:ea typeface="SimSun"/>
              </a:rPr>
              <a:t>without glandular </a:t>
            </a:r>
            <a:endParaRPr/>
          </a:p>
          <a:p>
            <a:pPr marL="430200" indent="-324000">
              <a:lnSpc>
                <a:spcPct val="125000"/>
              </a:lnSpc>
            </a:pPr>
            <a:r>
              <a:rPr lang="en-US" sz="3200" spc="-1">
                <a:latin typeface="Arial"/>
                <a:ea typeface="SimSun"/>
              </a:rPr>
              <a:t>atrophy </a:t>
            </a:r>
            <a:endParaRPr/>
          </a:p>
        </p:txBody>
      </p:sp>
      <p:pic>
        <p:nvPicPr>
          <p:cNvPr id="92" name="Picture 2" descr="D:\chen\fig7.jpg"/>
          <p:cNvPicPr/>
          <p:nvPr/>
        </p:nvPicPr>
        <p:blipFill>
          <a:blip r:embed="rId2" cstate="print"/>
          <a:stretch/>
        </p:blipFill>
        <p:spPr>
          <a:xfrm>
            <a:off x="5357880" y="2430360"/>
            <a:ext cx="4260960" cy="4765680"/>
          </a:xfrm>
          <a:prstGeom prst="rect">
            <a:avLst/>
          </a:prstGeom>
          <a:ln>
            <a:no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 name="TextShape 1"/>
          <p:cNvSpPr txBox="1"/>
          <p:nvPr/>
        </p:nvSpPr>
        <p:spPr>
          <a:xfrm>
            <a:off x="372960" y="287280"/>
            <a:ext cx="9483840" cy="1270080"/>
          </a:xfrm>
          <a:prstGeom prst="rect">
            <a:avLst/>
          </a:prstGeom>
          <a:noFill/>
          <a:ln>
            <a:noFill/>
          </a:ln>
        </p:spPr>
        <p:txBody>
          <a:bodyPr lIns="0" tIns="0" rIns="0" bIns="0" anchor="ctr"/>
          <a:lstStyle/>
          <a:p>
            <a:r>
              <a:rPr lang="en-US" sz="6000" b="1" spc="-1">
                <a:latin typeface="Arial"/>
                <a:ea typeface="SimSun"/>
              </a:rPr>
              <a:t>Chronic atrophic gastritis</a:t>
            </a:r>
            <a:endParaRPr/>
          </a:p>
        </p:txBody>
      </p:sp>
      <p:sp>
        <p:nvSpPr>
          <p:cNvPr id="94" name="TextShape 2"/>
          <p:cNvSpPr txBox="1"/>
          <p:nvPr/>
        </p:nvSpPr>
        <p:spPr>
          <a:xfrm>
            <a:off x="372600" y="2518920"/>
            <a:ext cx="9185400" cy="4537080"/>
          </a:xfrm>
          <a:prstGeom prst="rect">
            <a:avLst/>
          </a:prstGeom>
          <a:noFill/>
          <a:ln>
            <a:noFill/>
          </a:ln>
        </p:spPr>
        <p:txBody>
          <a:bodyPr lIns="0" tIns="0" rIns="0" bIns="0"/>
          <a:lstStyle/>
          <a:p>
            <a:pPr marL="430200" indent="-324000">
              <a:lnSpc>
                <a:spcPct val="120000"/>
              </a:lnSpc>
            </a:pPr>
            <a:r>
              <a:rPr lang="en-US" sz="3200" spc="-1" dirty="0">
                <a:latin typeface="Arial"/>
                <a:ea typeface="SimSun"/>
              </a:rPr>
              <a:t> </a:t>
            </a:r>
            <a:endParaRPr/>
          </a:p>
          <a:p>
            <a:pPr marL="430200" indent="-324000">
              <a:lnSpc>
                <a:spcPct val="120000"/>
              </a:lnSpc>
            </a:pPr>
            <a:r>
              <a:rPr lang="en-US" sz="3200" spc="-1" dirty="0">
                <a:latin typeface="Arial"/>
                <a:ea typeface="SimSun"/>
              </a:rPr>
              <a:t> </a:t>
            </a:r>
            <a:endParaRPr/>
          </a:p>
          <a:p>
            <a:pPr marL="430200" indent="-324000">
              <a:lnSpc>
                <a:spcPct val="90000"/>
              </a:lnSpc>
            </a:pPr>
            <a:r>
              <a:rPr lang="en-US" sz="3200" spc="-1" dirty="0">
                <a:latin typeface="Arial"/>
                <a:ea typeface="SimSun"/>
              </a:rPr>
              <a:t> </a:t>
            </a:r>
            <a:endParaRPr/>
          </a:p>
          <a:p>
            <a:pPr marL="430200" indent="-324000">
              <a:lnSpc>
                <a:spcPct val="90000"/>
              </a:lnSpc>
            </a:pPr>
            <a:r>
              <a:rPr lang="en-US" sz="3200" spc="-1" dirty="0">
                <a:latin typeface="Arial"/>
                <a:ea typeface="SimSun"/>
              </a:rPr>
              <a:t> </a:t>
            </a:r>
            <a:endParaRPr/>
          </a:p>
          <a:p>
            <a:pPr marL="430200" indent="-324000">
              <a:lnSpc>
                <a:spcPct val="90000"/>
              </a:lnSpc>
            </a:pPr>
            <a:r>
              <a:rPr lang="en-US" sz="3200" spc="-1" dirty="0">
                <a:latin typeface="Arial"/>
                <a:ea typeface="SimSun"/>
              </a:rPr>
              <a:t> </a:t>
            </a:r>
            <a:endParaRPr/>
          </a:p>
          <a:p>
            <a:pPr marL="430200" indent="-324000">
              <a:lnSpc>
                <a:spcPct val="90000"/>
              </a:lnSpc>
            </a:pPr>
            <a:r>
              <a:rPr lang="en-US" sz="3200" spc="-1" dirty="0">
                <a:latin typeface="Arial"/>
                <a:ea typeface="SimSun"/>
              </a:rPr>
              <a:t> </a:t>
            </a:r>
            <a:endParaRPr/>
          </a:p>
          <a:p>
            <a:pPr marL="430200" indent="-324000">
              <a:lnSpc>
                <a:spcPct val="90000"/>
              </a:lnSpc>
            </a:pPr>
            <a:r>
              <a:rPr lang="en-US" sz="3200" spc="-1" dirty="0">
                <a:latin typeface="Arial"/>
                <a:ea typeface="SimSun"/>
              </a:rPr>
              <a:t>Chronic inflammation </a:t>
            </a:r>
            <a:endParaRPr lang="en-US" sz="3200" spc="-1" dirty="0" smtClean="0">
              <a:latin typeface="Arial"/>
              <a:ea typeface="SimSun"/>
            </a:endParaRPr>
          </a:p>
          <a:p>
            <a:pPr marL="430200" indent="-324000">
              <a:lnSpc>
                <a:spcPct val="90000"/>
              </a:lnSpc>
            </a:pPr>
            <a:r>
              <a:rPr lang="en-US" sz="3200" spc="-1" dirty="0" smtClean="0">
                <a:latin typeface="Arial"/>
                <a:ea typeface="SimSun"/>
              </a:rPr>
              <a:t>with </a:t>
            </a:r>
            <a:r>
              <a:rPr lang="en-US" sz="3200" spc="-1" dirty="0">
                <a:latin typeface="Arial"/>
                <a:ea typeface="SimSun"/>
              </a:rPr>
              <a:t>glandular </a:t>
            </a:r>
            <a:r>
              <a:rPr lang="en-US" sz="3200" spc="-1" dirty="0" smtClean="0">
                <a:latin typeface="Arial"/>
                <a:ea typeface="SimSun"/>
              </a:rPr>
              <a:t>atrophy</a:t>
            </a:r>
          </a:p>
          <a:p>
            <a:pPr marL="430200" indent="-324000">
              <a:lnSpc>
                <a:spcPct val="90000"/>
              </a:lnSpc>
            </a:pPr>
            <a:endParaRPr lang="en-US" sz="3200" spc="-1" dirty="0" smtClean="0">
              <a:latin typeface="Arial"/>
              <a:ea typeface="SimSun"/>
            </a:endParaRPr>
          </a:p>
          <a:p>
            <a:pPr marL="430200" indent="-324000">
              <a:lnSpc>
                <a:spcPct val="90000"/>
              </a:lnSpc>
            </a:pPr>
            <a:endParaRPr lang="en-US" sz="3200" spc="-1" dirty="0" smtClean="0">
              <a:latin typeface="Arial"/>
              <a:ea typeface="SimSun"/>
            </a:endParaRPr>
          </a:p>
          <a:p>
            <a:pPr marL="430200" indent="-324000">
              <a:lnSpc>
                <a:spcPct val="90000"/>
              </a:lnSpc>
            </a:pPr>
            <a:endParaRPr lang="en-US" sz="3200" spc="-1" dirty="0" smtClean="0">
              <a:latin typeface="Arial"/>
              <a:ea typeface="SimSun"/>
            </a:endParaRPr>
          </a:p>
          <a:p>
            <a:pPr marL="430200" indent="-324000">
              <a:lnSpc>
                <a:spcPct val="90000"/>
              </a:lnSpc>
            </a:pPr>
            <a:endParaRPr/>
          </a:p>
        </p:txBody>
      </p:sp>
      <p:pic>
        <p:nvPicPr>
          <p:cNvPr id="95" name="Picture 2" descr="D:\chen\fig8.jpg"/>
          <p:cNvPicPr/>
          <p:nvPr/>
        </p:nvPicPr>
        <p:blipFill>
          <a:blip r:embed="rId2" cstate="print"/>
          <a:stretch/>
        </p:blipFill>
        <p:spPr>
          <a:xfrm>
            <a:off x="4579920" y="1636560"/>
            <a:ext cx="5318280" cy="4513320"/>
          </a:xfrm>
          <a:prstGeom prst="rect">
            <a:avLst/>
          </a:prstGeom>
          <a:ln>
            <a:noFill/>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r>
              <a:rPr lang="en-US" sz="3200" dirty="0" smtClean="0"/>
              <a:t>Classification of Chronic Gastritis </a:t>
            </a:r>
            <a:r>
              <a:rPr lang="en-US" sz="2000" dirty="0" smtClean="0"/>
              <a:t>(Sydney</a:t>
            </a:r>
            <a:r>
              <a:rPr lang="uk-UA" sz="2000" dirty="0" smtClean="0"/>
              <a:t>  / </a:t>
            </a:r>
            <a:r>
              <a:rPr lang="en-US" sz="2000" dirty="0" smtClean="0"/>
              <a:t>Houston</a:t>
            </a:r>
            <a:r>
              <a:rPr lang="uk-UA" sz="2000" dirty="0" smtClean="0"/>
              <a:t>)</a:t>
            </a:r>
            <a:r>
              <a:rPr lang="en-US" sz="2000" dirty="0" smtClean="0"/>
              <a:t>  </a:t>
            </a:r>
            <a:endParaRPr lang="ru-RU" sz="2000" dirty="0"/>
          </a:p>
        </p:txBody>
      </p:sp>
      <p:sp>
        <p:nvSpPr>
          <p:cNvPr id="3" name="Подзаголовок 2"/>
          <p:cNvSpPr>
            <a:spLocks noGrp="1"/>
          </p:cNvSpPr>
          <p:nvPr>
            <p:ph type="subTitle"/>
          </p:nvPr>
        </p:nvSpPr>
        <p:spPr>
          <a:xfrm>
            <a:off x="754032" y="3779837"/>
            <a:ext cx="9067680" cy="1341000"/>
          </a:xfrm>
        </p:spPr>
        <p:txBody>
          <a:bodyPr/>
          <a:lstStyle/>
          <a:p>
            <a:r>
              <a:rPr lang="en-US" dirty="0" smtClean="0"/>
              <a:t>  </a:t>
            </a:r>
            <a:r>
              <a:rPr lang="uk-UA" dirty="0" smtClean="0"/>
              <a:t> </a:t>
            </a:r>
            <a:r>
              <a:rPr lang="en-US" sz="2400" dirty="0" smtClean="0"/>
              <a:t>1</a:t>
            </a:r>
            <a:r>
              <a:rPr lang="uk-UA" sz="2400" dirty="0" smtClean="0"/>
              <a:t>. </a:t>
            </a:r>
            <a:r>
              <a:rPr lang="en-US" sz="2400" dirty="0" smtClean="0"/>
              <a:t>Chronic Atrophic Gastritis (autoimmune</a:t>
            </a:r>
            <a:r>
              <a:rPr lang="uk-UA" sz="2400" dirty="0" smtClean="0"/>
              <a:t>,</a:t>
            </a:r>
            <a:r>
              <a:rPr lang="en-US" sz="2400" dirty="0" smtClean="0"/>
              <a:t>diffuse gastritis of    stomach corpus</a:t>
            </a:r>
            <a:r>
              <a:rPr lang="ru-RU" sz="2400" dirty="0" smtClean="0"/>
              <a:t>, </a:t>
            </a:r>
            <a:r>
              <a:rPr lang="en-US" sz="2400" dirty="0" smtClean="0"/>
              <a:t>associated with pernicious anemia</a:t>
            </a:r>
            <a:r>
              <a:rPr lang="uk-UA" sz="2400" dirty="0" smtClean="0"/>
              <a:t>,</a:t>
            </a:r>
            <a:r>
              <a:rPr lang="en-US" sz="2400" dirty="0" smtClean="0"/>
              <a:t> chronic multifocal gastritis</a:t>
            </a:r>
            <a:r>
              <a:rPr lang="uk-UA" sz="2400" dirty="0" smtClean="0"/>
              <a:t>, </a:t>
            </a:r>
            <a:r>
              <a:rPr lang="en-US" sz="2400" dirty="0" smtClean="0"/>
              <a:t>type A)</a:t>
            </a:r>
            <a:r>
              <a:rPr lang="uk-UA" sz="2400" dirty="0" smtClean="0"/>
              <a:t>, </a:t>
            </a:r>
            <a:r>
              <a:rPr lang="en-US" sz="2400" dirty="0" smtClean="0"/>
              <a:t>present in 15-18% cases of CG</a:t>
            </a:r>
            <a:r>
              <a:rPr lang="uk-UA" sz="2400" dirty="0" smtClean="0"/>
              <a:t>.</a:t>
            </a:r>
          </a:p>
          <a:p>
            <a:r>
              <a:rPr lang="uk-UA" sz="2400" dirty="0"/>
              <a:t> </a:t>
            </a:r>
            <a:r>
              <a:rPr lang="uk-UA" sz="2400" dirty="0" smtClean="0"/>
              <a:t>  2. </a:t>
            </a:r>
            <a:r>
              <a:rPr lang="en-US" sz="2400" dirty="0" smtClean="0"/>
              <a:t>Chronic </a:t>
            </a:r>
            <a:r>
              <a:rPr lang="en-US" sz="2400" dirty="0" err="1" smtClean="0"/>
              <a:t>Nonatrophic</a:t>
            </a:r>
            <a:r>
              <a:rPr lang="en-US" sz="2400" dirty="0" smtClean="0"/>
              <a:t> Gastritis ( </a:t>
            </a:r>
            <a:r>
              <a:rPr lang="en-US" sz="2400" dirty="0" err="1" smtClean="0"/>
              <a:t>Helicobacteric</a:t>
            </a:r>
            <a:r>
              <a:rPr lang="en-US" sz="2400" dirty="0" smtClean="0"/>
              <a:t> </a:t>
            </a:r>
            <a:r>
              <a:rPr lang="en-US" sz="2400" dirty="0" err="1" smtClean="0"/>
              <a:t>antrial</a:t>
            </a:r>
            <a:r>
              <a:rPr lang="en-US" sz="2400" dirty="0" smtClean="0"/>
              <a:t> gastritis</a:t>
            </a:r>
            <a:r>
              <a:rPr lang="uk-UA" sz="2400" dirty="0" smtClean="0"/>
              <a:t>, </a:t>
            </a:r>
            <a:r>
              <a:rPr lang="en-US" sz="2400" dirty="0" smtClean="0"/>
              <a:t>type B)</a:t>
            </a:r>
            <a:r>
              <a:rPr lang="uk-UA" sz="2400" dirty="0" smtClean="0"/>
              <a:t>,</a:t>
            </a:r>
            <a:r>
              <a:rPr lang="en-US" sz="2400" dirty="0" smtClean="0"/>
              <a:t> which represents almost 70% of all gastritis types</a:t>
            </a:r>
            <a:r>
              <a:rPr lang="uk-UA" sz="2400" dirty="0" smtClean="0"/>
              <a:t>.</a:t>
            </a:r>
          </a:p>
          <a:p>
            <a:r>
              <a:rPr lang="uk-UA" sz="2400" dirty="0"/>
              <a:t> </a:t>
            </a:r>
            <a:r>
              <a:rPr lang="uk-UA" sz="2400" dirty="0" smtClean="0"/>
              <a:t>  3. </a:t>
            </a:r>
            <a:r>
              <a:rPr lang="en-US" sz="2400" dirty="0" smtClean="0"/>
              <a:t>Special forms of chronic gastritis:</a:t>
            </a:r>
          </a:p>
          <a:p>
            <a:r>
              <a:rPr lang="en-US" sz="2400" dirty="0"/>
              <a:t> </a:t>
            </a:r>
            <a:r>
              <a:rPr lang="en-US" sz="2400" dirty="0" smtClean="0"/>
              <a:t>    - Chemical (reactive chronic gastritis</a:t>
            </a:r>
            <a:r>
              <a:rPr lang="uk-UA" sz="2400" dirty="0" smtClean="0"/>
              <a:t>,</a:t>
            </a:r>
            <a:r>
              <a:rPr lang="en-US" sz="2400" dirty="0" smtClean="0"/>
              <a:t> which occurs in case of bile</a:t>
            </a:r>
            <a:r>
              <a:rPr lang="uk-UA" sz="2400" dirty="0" smtClean="0"/>
              <a:t>, </a:t>
            </a:r>
            <a:r>
              <a:rPr lang="en-US" sz="2400" dirty="0" smtClean="0"/>
              <a:t>duodenum-stomach reflux (about 15%)</a:t>
            </a:r>
            <a:r>
              <a:rPr lang="uk-UA" sz="2400" dirty="0" smtClean="0"/>
              <a:t>,</a:t>
            </a:r>
            <a:r>
              <a:rPr lang="en-US" sz="2400" dirty="0" smtClean="0"/>
              <a:t> after NSAID therapy (about 10%)</a:t>
            </a:r>
            <a:r>
              <a:rPr lang="uk-UA" sz="2400" dirty="0" smtClean="0"/>
              <a:t>,</a:t>
            </a:r>
            <a:endParaRPr lang="en-US" sz="2400" dirty="0" smtClean="0"/>
          </a:p>
          <a:p>
            <a:r>
              <a:rPr lang="en-US" sz="2400" dirty="0"/>
              <a:t> </a:t>
            </a:r>
            <a:r>
              <a:rPr lang="en-US" sz="2400" dirty="0" smtClean="0"/>
              <a:t>    - </a:t>
            </a:r>
            <a:r>
              <a:rPr lang="en-US" sz="2400" dirty="0" err="1" smtClean="0"/>
              <a:t>Granulomatous</a:t>
            </a:r>
            <a:r>
              <a:rPr lang="en-US" sz="2400" dirty="0" smtClean="0"/>
              <a:t> (in case of </a:t>
            </a:r>
            <a:r>
              <a:rPr lang="en-US" sz="2400" dirty="0" err="1" smtClean="0"/>
              <a:t>Crohn’s</a:t>
            </a:r>
            <a:r>
              <a:rPr lang="en-US" sz="2400" dirty="0" smtClean="0"/>
              <a:t> disease</a:t>
            </a:r>
            <a:r>
              <a:rPr lang="uk-UA" sz="2400" dirty="0" smtClean="0"/>
              <a:t>,</a:t>
            </a:r>
            <a:r>
              <a:rPr lang="en-US" sz="2400" dirty="0" err="1" smtClean="0"/>
              <a:t>Sarkoidosis</a:t>
            </a:r>
            <a:r>
              <a:rPr lang="uk-UA" sz="2400" dirty="0" smtClean="0"/>
              <a:t>, </a:t>
            </a:r>
            <a:r>
              <a:rPr lang="en-US" sz="2400" dirty="0" smtClean="0"/>
              <a:t>Tuberculosis)</a:t>
            </a:r>
            <a:r>
              <a:rPr lang="uk-UA" sz="2400" dirty="0" smtClean="0"/>
              <a:t>,</a:t>
            </a:r>
          </a:p>
          <a:p>
            <a:r>
              <a:rPr lang="uk-UA" sz="2400" dirty="0"/>
              <a:t> </a:t>
            </a:r>
            <a:r>
              <a:rPr lang="uk-UA" sz="2400" dirty="0" smtClean="0"/>
              <a:t>     - </a:t>
            </a:r>
            <a:r>
              <a:rPr lang="en-US" sz="2400" dirty="0" err="1" smtClean="0"/>
              <a:t>Eozinophilic</a:t>
            </a:r>
            <a:r>
              <a:rPr lang="en-US" sz="2400" dirty="0" smtClean="0"/>
              <a:t> (in case of Bronchial Asthma</a:t>
            </a:r>
            <a:r>
              <a:rPr lang="uk-UA" sz="2400" dirty="0" smtClean="0"/>
              <a:t>,</a:t>
            </a:r>
            <a:r>
              <a:rPr lang="en-US" sz="2400" dirty="0" smtClean="0"/>
              <a:t> food allergy)</a:t>
            </a:r>
            <a:r>
              <a:rPr lang="uk-UA" sz="2400" dirty="0" smtClean="0"/>
              <a:t>,</a:t>
            </a:r>
          </a:p>
          <a:p>
            <a:r>
              <a:rPr lang="uk-UA" sz="2400" dirty="0"/>
              <a:t> </a:t>
            </a:r>
            <a:r>
              <a:rPr lang="uk-UA" sz="2400" dirty="0" smtClean="0"/>
              <a:t>     - </a:t>
            </a:r>
            <a:r>
              <a:rPr lang="en-US" sz="2400" dirty="0" smtClean="0"/>
              <a:t>Lymphocytic (with manifested lymphocytic infiltration of epithelium)</a:t>
            </a:r>
            <a:r>
              <a:rPr lang="uk-UA" sz="2400" dirty="0" smtClean="0"/>
              <a:t>,</a:t>
            </a:r>
            <a:endParaRPr lang="en-US" sz="2400" dirty="0" smtClean="0"/>
          </a:p>
          <a:p>
            <a:r>
              <a:rPr lang="en-US" sz="2400" dirty="0"/>
              <a:t> </a:t>
            </a:r>
            <a:r>
              <a:rPr lang="en-US" sz="2400" dirty="0" smtClean="0"/>
              <a:t>     - </a:t>
            </a:r>
            <a:r>
              <a:rPr lang="en-US" sz="2400" dirty="0" err="1" smtClean="0"/>
              <a:t>Gigant</a:t>
            </a:r>
            <a:r>
              <a:rPr lang="en-US" sz="2400" dirty="0" smtClean="0"/>
              <a:t> Hypertrophic Gastritis (</a:t>
            </a:r>
            <a:r>
              <a:rPr lang="en-US" sz="2400" dirty="0" err="1" smtClean="0"/>
              <a:t>Menetrier’s</a:t>
            </a:r>
            <a:r>
              <a:rPr lang="en-US" sz="2400" dirty="0" smtClean="0"/>
              <a:t> disease)</a:t>
            </a:r>
            <a:r>
              <a:rPr lang="uk-UA" sz="2400" dirty="0" smtClean="0"/>
              <a:t>,</a:t>
            </a:r>
            <a:endParaRPr lang="en-US" sz="2400" dirty="0" smtClean="0"/>
          </a:p>
          <a:p>
            <a:r>
              <a:rPr lang="en-US" sz="2400" dirty="0" smtClean="0"/>
              <a:t>      - Radiation Gastritis</a:t>
            </a:r>
          </a:p>
          <a:p>
            <a:endParaRPr lang="ru-RU"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 name="TextShape 1"/>
          <p:cNvSpPr txBox="1"/>
          <p:nvPr/>
        </p:nvSpPr>
        <p:spPr>
          <a:xfrm>
            <a:off x="755640" y="336240"/>
            <a:ext cx="8802720" cy="1258920"/>
          </a:xfrm>
          <a:prstGeom prst="rect">
            <a:avLst/>
          </a:prstGeom>
          <a:noFill/>
          <a:ln>
            <a:noFill/>
          </a:ln>
        </p:spPr>
        <p:txBody>
          <a:bodyPr lIns="0" tIns="0" rIns="0" bIns="0" anchor="ctr"/>
          <a:lstStyle/>
          <a:p>
            <a:pPr algn="ctr"/>
            <a:r>
              <a:rPr lang="en-US" sz="6000" b="1" spc="-1">
                <a:latin typeface="Arial"/>
                <a:ea typeface="SimSun"/>
              </a:rPr>
              <a:t>Clinical Manifestations</a:t>
            </a:r>
            <a:endParaRPr/>
          </a:p>
        </p:txBody>
      </p:sp>
      <p:sp>
        <p:nvSpPr>
          <p:cNvPr id="97" name="TextShape 2"/>
          <p:cNvSpPr txBox="1"/>
          <p:nvPr/>
        </p:nvSpPr>
        <p:spPr>
          <a:xfrm>
            <a:off x="522360" y="1763640"/>
            <a:ext cx="9259920" cy="5292720"/>
          </a:xfrm>
          <a:prstGeom prst="rect">
            <a:avLst/>
          </a:prstGeom>
          <a:noFill/>
          <a:ln>
            <a:noFill/>
          </a:ln>
        </p:spPr>
        <p:txBody>
          <a:bodyPr lIns="0" tIns="0" rIns="0" bIns="0"/>
          <a:lstStyle/>
          <a:p>
            <a:pPr marL="430200" indent="-324000">
              <a:lnSpc>
                <a:spcPct val="100000"/>
              </a:lnSpc>
            </a:pPr>
            <a:r>
              <a:rPr lang="en-US" sz="4100" spc="-1" dirty="0">
                <a:latin typeface="Monotype Sorts"/>
                <a:ea typeface="Monotype Sorts"/>
              </a:rPr>
              <a:t></a:t>
            </a:r>
            <a:r>
              <a:rPr lang="en-US" sz="4100" spc="-1" dirty="0">
                <a:latin typeface="Arial"/>
                <a:ea typeface="SimSun"/>
              </a:rPr>
              <a:t> Most of patients are asymptomatic</a:t>
            </a:r>
            <a:endParaRPr/>
          </a:p>
          <a:p>
            <a:pPr marL="430200" indent="-324000">
              <a:lnSpc>
                <a:spcPct val="100000"/>
              </a:lnSpc>
            </a:pPr>
            <a:r>
              <a:rPr lang="en-US" sz="4100" spc="-1" dirty="0">
                <a:latin typeface="Monotype Sorts"/>
                <a:ea typeface="Monotype Sorts"/>
              </a:rPr>
              <a:t></a:t>
            </a:r>
            <a:r>
              <a:rPr lang="en-US" sz="4100" spc="-1" dirty="0">
                <a:latin typeface="Arial"/>
                <a:ea typeface="SimSun"/>
              </a:rPr>
              <a:t> Dyspepsia: upper abdominal pain or</a:t>
            </a:r>
            <a:endParaRPr/>
          </a:p>
          <a:p>
            <a:pPr marL="430200" indent="-324000"/>
            <a:r>
              <a:rPr lang="en-US" sz="4100" spc="-1" dirty="0">
                <a:latin typeface="Arial"/>
                <a:ea typeface="SimSun"/>
              </a:rPr>
              <a:t>	 discomfort (bloating, belching, </a:t>
            </a:r>
            <a:r>
              <a:rPr lang="en-US" sz="4100" spc="-1" dirty="0" smtClean="0">
                <a:latin typeface="Arial"/>
                <a:ea typeface="SimSun"/>
              </a:rPr>
              <a:t>   nausea</a:t>
            </a:r>
            <a:r>
              <a:rPr lang="uk-UA" sz="4100" spc="-1" dirty="0" smtClean="0">
                <a:latin typeface="Arial"/>
                <a:ea typeface="SimSun"/>
              </a:rPr>
              <a:t>,</a:t>
            </a:r>
            <a:r>
              <a:rPr lang="en-US" sz="4100" spc="-1" dirty="0" smtClean="0">
                <a:latin typeface="Arial"/>
                <a:ea typeface="SimSun"/>
              </a:rPr>
              <a:t>vomiting</a:t>
            </a:r>
            <a:r>
              <a:rPr lang="uk-UA" sz="4100" spc="-1" dirty="0" smtClean="0">
                <a:latin typeface="Arial"/>
                <a:ea typeface="SimSun"/>
              </a:rPr>
              <a:t>,</a:t>
            </a:r>
            <a:r>
              <a:rPr lang="en-US" sz="4100" spc="-1" dirty="0" smtClean="0">
                <a:latin typeface="Arial"/>
                <a:ea typeface="SimSun"/>
              </a:rPr>
              <a:t>diarrhea) </a:t>
            </a:r>
          </a:p>
          <a:p>
            <a:pPr marL="430200" indent="-324000"/>
            <a:r>
              <a:rPr lang="en-US" sz="4100" spc="-1" dirty="0" smtClean="0">
                <a:latin typeface="Monotype Sorts"/>
                <a:ea typeface="Monotype Sorts"/>
              </a:rPr>
              <a:t></a:t>
            </a:r>
            <a:r>
              <a:rPr lang="en-US" sz="4100" spc="-1" dirty="0" smtClean="0">
                <a:latin typeface="Arial"/>
                <a:ea typeface="SimSun"/>
              </a:rPr>
              <a:t> Symptoms of anemia</a:t>
            </a:r>
            <a:r>
              <a:rPr lang="en-US" sz="4000" spc="-1" dirty="0" smtClean="0">
                <a:latin typeface="Monotype Sorts"/>
                <a:ea typeface="Monotype Sorts"/>
              </a:rPr>
              <a:t> </a:t>
            </a:r>
            <a:r>
              <a:rPr lang="en-US" spc="-1" dirty="0" smtClean="0">
                <a:latin typeface="Monotype Sorts"/>
                <a:ea typeface="Monotype Sorts"/>
              </a:rPr>
              <a:t> </a:t>
            </a:r>
            <a:endParaRPr smtClean="0"/>
          </a:p>
          <a:p>
            <a:pPr marL="430200" indent="-324000">
              <a:lnSpc>
                <a:spcPct val="100000"/>
              </a:lnSpc>
            </a:pPr>
            <a:r>
              <a:rPr lang="en-US" sz="4100" spc="-1" dirty="0" smtClean="0">
                <a:latin typeface="Monotype Sorts"/>
                <a:ea typeface="Monotype Sorts"/>
              </a:rPr>
              <a:t></a:t>
            </a:r>
            <a:r>
              <a:rPr lang="en-US" sz="4100" spc="-1" dirty="0" smtClean="0">
                <a:latin typeface="Arial"/>
                <a:ea typeface="SimSun"/>
              </a:rPr>
              <a:t> </a:t>
            </a:r>
            <a:r>
              <a:rPr lang="en-US" sz="4100" spc="-1" dirty="0">
                <a:latin typeface="Arial"/>
                <a:ea typeface="SimSun"/>
              </a:rPr>
              <a:t>The symptoms are not specific</a:t>
            </a:r>
            <a:endParaRPr/>
          </a:p>
          <a:p>
            <a:pPr marL="430200" indent="-324000">
              <a:lnSpc>
                <a:spcPct val="100000"/>
              </a:lnSpc>
            </a:pPr>
            <a:r>
              <a:rPr lang="en-US" sz="4100" spc="-1" dirty="0">
                <a:latin typeface="Monotype Sorts"/>
                <a:ea typeface="Monotype Sorts"/>
              </a:rPr>
              <a:t></a:t>
            </a:r>
            <a:r>
              <a:rPr lang="en-US" sz="4100" spc="-1" dirty="0">
                <a:latin typeface="Arial"/>
                <a:ea typeface="SimSun"/>
              </a:rPr>
              <a:t> No typical physical sign found</a:t>
            </a:r>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 name="TextShape 1"/>
          <p:cNvSpPr txBox="1"/>
          <p:nvPr/>
        </p:nvSpPr>
        <p:spPr>
          <a:xfrm>
            <a:off x="447480" y="671400"/>
            <a:ext cx="9259560" cy="1260720"/>
          </a:xfrm>
          <a:prstGeom prst="rect">
            <a:avLst/>
          </a:prstGeom>
          <a:noFill/>
          <a:ln>
            <a:noFill/>
          </a:ln>
        </p:spPr>
        <p:txBody>
          <a:bodyPr lIns="0" tIns="0" rIns="0" bIns="0" anchor="ctr"/>
          <a:lstStyle/>
          <a:p>
            <a:r>
              <a:rPr lang="en-US" sz="5400" b="1" spc="-1">
                <a:latin typeface="Arial"/>
                <a:ea typeface="SimSun"/>
              </a:rPr>
              <a:t>Laboratory and other examinations</a:t>
            </a:r>
            <a:endParaRPr/>
          </a:p>
        </p:txBody>
      </p:sp>
      <p:sp>
        <p:nvSpPr>
          <p:cNvPr id="99" name="TextShape 2"/>
          <p:cNvSpPr txBox="1"/>
          <p:nvPr/>
        </p:nvSpPr>
        <p:spPr>
          <a:xfrm>
            <a:off x="298440" y="2687760"/>
            <a:ext cx="9483840" cy="4535280"/>
          </a:xfrm>
          <a:prstGeom prst="rect">
            <a:avLst/>
          </a:prstGeom>
          <a:noFill/>
          <a:ln>
            <a:noFill/>
          </a:ln>
        </p:spPr>
        <p:txBody>
          <a:bodyPr lIns="0" tIns="0" rIns="0" bIns="0"/>
          <a:lstStyle/>
          <a:p>
            <a:pPr marL="430200" indent="-324000">
              <a:lnSpc>
                <a:spcPct val="100000"/>
              </a:lnSpc>
            </a:pPr>
            <a:r>
              <a:rPr lang="en-US" sz="4400" spc="-1">
                <a:latin typeface="Monotype Sorts"/>
                <a:ea typeface="Monotype Sorts"/>
              </a:rPr>
              <a:t></a:t>
            </a:r>
            <a:r>
              <a:rPr lang="en-US" sz="4400" spc="-1">
                <a:latin typeface="Arial"/>
                <a:ea typeface="SimSun"/>
              </a:rPr>
              <a:t> Endoscopy examination with mucosal biopsy - the most reliable method for diagnosis</a:t>
            </a:r>
            <a:endParaRPr/>
          </a:p>
          <a:p>
            <a:pPr marL="430200" indent="-324000"/>
            <a:r>
              <a:rPr lang="en-US" sz="4400" spc="-1">
                <a:latin typeface="Arial"/>
                <a:ea typeface="SimSun"/>
              </a:rPr>
              <a:t>	</a:t>
            </a:r>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 name="TextShape 1"/>
          <p:cNvSpPr txBox="1"/>
          <p:nvPr/>
        </p:nvSpPr>
        <p:spPr>
          <a:xfrm>
            <a:off x="503280" y="128160"/>
            <a:ext cx="9074160" cy="1032120"/>
          </a:xfrm>
          <a:prstGeom prst="rect">
            <a:avLst/>
          </a:prstGeom>
          <a:noFill/>
          <a:ln>
            <a:noFill/>
          </a:ln>
        </p:spPr>
        <p:txBody>
          <a:bodyPr lIns="0" tIns="0" rIns="0" bIns="0" anchor="ctr"/>
          <a:lstStyle/>
          <a:p>
            <a:pPr algn="ctr"/>
            <a:r>
              <a:rPr lang="en-US" sz="5900" b="1" spc="-1">
                <a:latin typeface="Arial"/>
                <a:ea typeface="SimSun"/>
              </a:rPr>
              <a:t>Endoscopy examination</a:t>
            </a:r>
            <a:endParaRPr/>
          </a:p>
        </p:txBody>
      </p:sp>
      <p:sp>
        <p:nvSpPr>
          <p:cNvPr id="101" name="TextShape 2"/>
          <p:cNvSpPr txBox="1"/>
          <p:nvPr/>
        </p:nvSpPr>
        <p:spPr>
          <a:xfrm>
            <a:off x="0" y="1239840"/>
            <a:ext cx="9802800" cy="5479920"/>
          </a:xfrm>
          <a:prstGeom prst="rect">
            <a:avLst/>
          </a:prstGeom>
          <a:noFill/>
          <a:ln>
            <a:noFill/>
          </a:ln>
        </p:spPr>
        <p:txBody>
          <a:bodyPr lIns="0" tIns="0" rIns="0" bIns="0"/>
          <a:lstStyle/>
          <a:p>
            <a:pPr marL="430200" indent="-324000">
              <a:buSzPct val="45000"/>
              <a:buFont typeface="Monotype Sorts" charset="2"/>
              <a:buChar char=""/>
            </a:pPr>
            <a:r>
              <a:rPr lang="en-US" sz="3200" b="1" spc="-1" dirty="0">
                <a:latin typeface="Arial"/>
                <a:ea typeface="SimSun"/>
              </a:rPr>
              <a:t>superficial gastritis </a:t>
            </a:r>
            <a:r>
              <a:rPr lang="en-US" sz="3100" spc="-1" dirty="0">
                <a:latin typeface="Arial"/>
                <a:ea typeface="SimSun"/>
              </a:rPr>
              <a:t>edema, </a:t>
            </a:r>
            <a:r>
              <a:rPr lang="en-US" sz="3100" spc="-1" dirty="0" err="1">
                <a:latin typeface="Arial"/>
                <a:ea typeface="SimSun"/>
              </a:rPr>
              <a:t>erythema</a:t>
            </a:r>
            <a:r>
              <a:rPr lang="en-US" sz="3100" spc="-1" dirty="0">
                <a:latin typeface="Arial"/>
                <a:ea typeface="SimSun"/>
              </a:rPr>
              <a:t>, </a:t>
            </a:r>
            <a:r>
              <a:rPr lang="en-US" sz="3100" spc="-1" dirty="0" err="1">
                <a:latin typeface="Arial"/>
                <a:ea typeface="SimSun"/>
              </a:rPr>
              <a:t>exudate</a:t>
            </a:r>
            <a:r>
              <a:rPr lang="en-US" sz="3100" spc="-1" dirty="0">
                <a:latin typeface="Arial"/>
                <a:ea typeface="SimSun"/>
              </a:rPr>
              <a:t>, erosion </a:t>
            </a:r>
            <a:endParaRPr/>
          </a:p>
          <a:p>
            <a:pPr marL="430200" indent="-324000"/>
            <a:r>
              <a:rPr lang="en-US" sz="3100" spc="-1" dirty="0">
                <a:latin typeface="Arial"/>
                <a:ea typeface="SimSun"/>
              </a:rPr>
              <a:t> </a:t>
            </a:r>
            <a:endParaRPr/>
          </a:p>
          <a:p>
            <a:pPr marL="430200" indent="-324000"/>
            <a:r>
              <a:rPr lang="en-US" sz="3200" spc="-1" dirty="0">
                <a:latin typeface="Arial"/>
                <a:ea typeface="SimSun"/>
              </a:rPr>
              <a:t>                                                     </a:t>
            </a:r>
            <a:r>
              <a:rPr lang="en-US" sz="3200" spc="-1" dirty="0" smtClean="0">
                <a:latin typeface="Arial"/>
                <a:ea typeface="SimSun"/>
              </a:rPr>
              <a:t>Edema </a:t>
            </a:r>
            <a:endParaRPr smtClean="0"/>
          </a:p>
          <a:p>
            <a:pPr marL="430200" indent="-324000"/>
            <a:r>
              <a:rPr lang="en-US" sz="3200" spc="-1" dirty="0" smtClean="0">
                <a:latin typeface="Arial"/>
                <a:ea typeface="SimSun"/>
              </a:rPr>
              <a:t>                                                     </a:t>
            </a:r>
            <a:r>
              <a:rPr lang="en-US" sz="3200" spc="-1" dirty="0" err="1" smtClean="0">
                <a:latin typeface="Arial"/>
                <a:ea typeface="SimSun"/>
              </a:rPr>
              <a:t>erythema</a:t>
            </a:r>
            <a:endParaRPr smtClean="0"/>
          </a:p>
          <a:p>
            <a:pPr marL="430200" indent="-324000"/>
            <a:r>
              <a:rPr lang="en-US" sz="3200" spc="-1" dirty="0" smtClean="0">
                <a:latin typeface="Arial"/>
                <a:ea typeface="SimSun"/>
              </a:rPr>
              <a:t> </a:t>
            </a:r>
            <a:endParaRPr/>
          </a:p>
        </p:txBody>
      </p:sp>
      <p:pic>
        <p:nvPicPr>
          <p:cNvPr id="102" name="Picture 2" descr="D:\chen\fig11.jpg"/>
          <p:cNvPicPr/>
          <p:nvPr/>
        </p:nvPicPr>
        <p:blipFill>
          <a:blip r:embed="rId2" cstate="print"/>
          <a:stretch/>
        </p:blipFill>
        <p:spPr>
          <a:xfrm>
            <a:off x="912960" y="2589120"/>
            <a:ext cx="5159160" cy="4691160"/>
          </a:xfrm>
          <a:prstGeom prst="rect">
            <a:avLst/>
          </a:prstGeom>
          <a:ln>
            <a:noFill/>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 name="TextShape 1"/>
          <p:cNvSpPr txBox="1"/>
          <p:nvPr/>
        </p:nvSpPr>
        <p:spPr>
          <a:xfrm>
            <a:off x="356760" y="445680"/>
            <a:ext cx="9425160" cy="6273720"/>
          </a:xfrm>
          <a:prstGeom prst="rect">
            <a:avLst/>
          </a:prstGeom>
          <a:noFill/>
          <a:ln>
            <a:noFill/>
          </a:ln>
        </p:spPr>
        <p:txBody>
          <a:bodyPr lIns="0" tIns="0" rIns="0" bIns="0"/>
          <a:lstStyle/>
          <a:p>
            <a:pPr marL="430200" indent="-324000">
              <a:lnSpc>
                <a:spcPct val="100000"/>
              </a:lnSpc>
            </a:pPr>
            <a:r>
              <a:rPr lang="en-US" sz="4000" b="1" spc="-1">
                <a:latin typeface="Monotype Sorts"/>
                <a:ea typeface="Monotype Sorts"/>
              </a:rPr>
              <a:t></a:t>
            </a:r>
            <a:r>
              <a:rPr lang="en-US" sz="4000" b="1" spc="-1">
                <a:latin typeface="Arial"/>
                <a:ea typeface="SimSun"/>
              </a:rPr>
              <a:t> Atrophic gastritis</a:t>
            </a:r>
            <a:r>
              <a:rPr lang="en-US" sz="3200" spc="-1">
                <a:latin typeface="Arial"/>
                <a:ea typeface="SimSun"/>
              </a:rPr>
              <a:t>: grey, reduced mucosa folds,</a:t>
            </a:r>
            <a:r>
              <a:rPr lang="ru-RU" sz="3200" spc="-1">
                <a:latin typeface="Arial"/>
              </a:rPr>
              <a:t> </a:t>
            </a:r>
            <a:r>
              <a:rPr lang="en-US" sz="3200" spc="-1">
                <a:latin typeface="Arial"/>
                <a:ea typeface="SimSun"/>
              </a:rPr>
              <a:t>submucosal visible vessels</a:t>
            </a:r>
            <a:endParaRPr/>
          </a:p>
        </p:txBody>
      </p:sp>
      <p:pic>
        <p:nvPicPr>
          <p:cNvPr id="104" name="Picture 2" descr="D:\chen\fig12.jpg"/>
          <p:cNvPicPr/>
          <p:nvPr/>
        </p:nvPicPr>
        <p:blipFill>
          <a:blip r:embed="rId2" cstate="print"/>
          <a:stretch/>
        </p:blipFill>
        <p:spPr>
          <a:xfrm>
            <a:off x="1176480" y="2033640"/>
            <a:ext cx="5530680" cy="4762440"/>
          </a:xfrm>
          <a:prstGeom prst="rect">
            <a:avLst/>
          </a:prstGeom>
          <a:ln>
            <a:noFill/>
          </a:ln>
        </p:spPr>
      </p:pic>
      <p:sp>
        <p:nvSpPr>
          <p:cNvPr id="105" name="CustomShape 2"/>
          <p:cNvSpPr/>
          <p:nvPr/>
        </p:nvSpPr>
        <p:spPr>
          <a:xfrm>
            <a:off x="7183440" y="2827440"/>
            <a:ext cx="2698920" cy="497160"/>
          </a:xfrm>
          <a:prstGeom prst="rect">
            <a:avLst/>
          </a:prstGeom>
          <a:noFill/>
          <a:ln>
            <a:noFill/>
          </a:ln>
        </p:spPr>
        <p:style>
          <a:lnRef idx="0">
            <a:scrgbClr r="0" g="0" b="0"/>
          </a:lnRef>
          <a:fillRef idx="0">
            <a:scrgbClr r="0" g="0" b="0"/>
          </a:fillRef>
          <a:effectRef idx="0">
            <a:scrgbClr r="0" g="0" b="0"/>
          </a:effectRef>
          <a:fontRef idx="minor"/>
        </p:style>
        <p:txBody>
          <a:bodyPr lIns="100800" tIns="50400" rIns="100800" bIns="50400"/>
          <a:lstStyle/>
          <a:p>
            <a:r>
              <a:rPr lang="en-US" sz="2600" spc="-1">
                <a:latin typeface="Arial"/>
                <a:ea typeface="SimSun"/>
              </a:rPr>
              <a:t>Visible   vessels</a:t>
            </a:r>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   </a:t>
            </a:r>
            <a:r>
              <a:rPr lang="en-US" sz="3200" b="1" dirty="0" smtClean="0"/>
              <a:t>Gastric biopsy protocol to diagnose gastritis</a:t>
            </a:r>
            <a:endParaRPr lang="ru-RU" sz="3200" b="1" dirty="0"/>
          </a:p>
        </p:txBody>
      </p:sp>
      <p:sp>
        <p:nvSpPr>
          <p:cNvPr id="3" name="Подзаголовок 2"/>
          <p:cNvSpPr>
            <a:spLocks noGrp="1"/>
          </p:cNvSpPr>
          <p:nvPr>
            <p:ph type="subTitle"/>
          </p:nvPr>
        </p:nvSpPr>
        <p:spPr>
          <a:xfrm>
            <a:off x="611156" y="3494085"/>
            <a:ext cx="8959804" cy="1341000"/>
          </a:xfrm>
        </p:spPr>
        <p:txBody>
          <a:bodyPr/>
          <a:lstStyle/>
          <a:p>
            <a:r>
              <a:rPr lang="en-US" sz="3200" dirty="0" smtClean="0"/>
              <a:t>       Biopsy specimens (circles) should be </a:t>
            </a:r>
          </a:p>
          <a:p>
            <a:r>
              <a:rPr lang="en-US" sz="3200" dirty="0"/>
              <a:t> </a:t>
            </a:r>
            <a:r>
              <a:rPr lang="en-US" sz="3200" dirty="0" smtClean="0"/>
              <a:t>      obtained from</a:t>
            </a:r>
          </a:p>
          <a:p>
            <a:r>
              <a:rPr lang="en-US" sz="3200" dirty="0"/>
              <a:t> </a:t>
            </a:r>
            <a:endParaRPr lang="en-US" sz="3200" dirty="0" smtClean="0"/>
          </a:p>
          <a:p>
            <a:r>
              <a:rPr lang="en-US" sz="3200" dirty="0"/>
              <a:t> </a:t>
            </a:r>
            <a:r>
              <a:rPr lang="en-US" sz="3200" dirty="0" smtClean="0"/>
              <a:t>      - the greater and lesser curvatures of the</a:t>
            </a:r>
          </a:p>
          <a:p>
            <a:r>
              <a:rPr lang="en-US" sz="3200" dirty="0"/>
              <a:t> </a:t>
            </a:r>
            <a:r>
              <a:rPr lang="en-US" sz="3200" dirty="0" smtClean="0"/>
              <a:t>        </a:t>
            </a:r>
            <a:r>
              <a:rPr lang="en-US" sz="3200" dirty="0" err="1" smtClean="0"/>
              <a:t>autrum</a:t>
            </a:r>
            <a:r>
              <a:rPr lang="en-US" sz="3200" dirty="0" smtClean="0"/>
              <a:t> – 2 biopsies</a:t>
            </a:r>
          </a:p>
          <a:p>
            <a:r>
              <a:rPr lang="en-US" sz="3200" dirty="0"/>
              <a:t> </a:t>
            </a:r>
            <a:r>
              <a:rPr lang="en-US" sz="3200" dirty="0" smtClean="0"/>
              <a:t>      - the greater and lesser curvatures of the</a:t>
            </a:r>
          </a:p>
          <a:p>
            <a:r>
              <a:rPr lang="en-US" sz="3200" dirty="0"/>
              <a:t> </a:t>
            </a:r>
            <a:r>
              <a:rPr lang="en-US" sz="3200" dirty="0" smtClean="0"/>
              <a:t>        body - 2 biopsies</a:t>
            </a:r>
          </a:p>
          <a:p>
            <a:r>
              <a:rPr lang="en-US" sz="3200" dirty="0"/>
              <a:t> </a:t>
            </a:r>
            <a:r>
              <a:rPr lang="en-US" sz="3200" dirty="0" smtClean="0"/>
              <a:t>      - the </a:t>
            </a:r>
            <a:r>
              <a:rPr lang="en-US" sz="3200" dirty="0" err="1" smtClean="0"/>
              <a:t>incisura</a:t>
            </a:r>
            <a:r>
              <a:rPr lang="en-US" sz="3200" dirty="0" smtClean="0"/>
              <a:t> -1 biopsy</a:t>
            </a:r>
            <a:endParaRPr lang="ru-RU" sz="3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 name="TextShape 1"/>
          <p:cNvSpPr txBox="1"/>
          <p:nvPr/>
        </p:nvSpPr>
        <p:spPr>
          <a:xfrm>
            <a:off x="755640" y="1092240"/>
            <a:ext cx="8569440" cy="5627520"/>
          </a:xfrm>
          <a:prstGeom prst="rect">
            <a:avLst/>
          </a:prstGeom>
          <a:noFill/>
          <a:ln>
            <a:noFill/>
          </a:ln>
        </p:spPr>
        <p:txBody>
          <a:bodyPr lIns="0" tIns="0" rIns="0" bIns="0"/>
          <a:lstStyle/>
          <a:p>
            <a:pPr marL="430200" indent="-324000"/>
            <a:r>
              <a:rPr lang="en-US" sz="5600" b="1" spc="-1">
                <a:latin typeface="Arial"/>
                <a:ea typeface="SimSun"/>
              </a:rPr>
              <a:t>Note</a:t>
            </a:r>
            <a:r>
              <a:rPr lang="en-US" sz="4900" spc="-1">
                <a:latin typeface="Arial"/>
                <a:ea typeface="SimSun"/>
              </a:rPr>
              <a:t> </a:t>
            </a:r>
            <a:endParaRPr/>
          </a:p>
          <a:p>
            <a:pPr marL="430200" indent="-324000"/>
            <a:r>
              <a:rPr lang="en-US" sz="4900" spc="-1">
                <a:latin typeface="Arial"/>
                <a:ea typeface="SimSun"/>
              </a:rPr>
              <a:t>	imperfect co-relations between endoscopic appearances and histological classification, the final diagnosis should be made by histological examination. </a:t>
            </a:r>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 name="CustomShape 1"/>
          <p:cNvSpPr/>
          <p:nvPr/>
        </p:nvSpPr>
        <p:spPr>
          <a:xfrm>
            <a:off x="611156" y="336600"/>
            <a:ext cx="8208844" cy="58140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3200" b="1" i="1" spc="-1" dirty="0" smtClean="0">
                <a:solidFill>
                  <a:srgbClr val="000000"/>
                </a:solidFill>
                <a:latin typeface="Arial"/>
              </a:rPr>
              <a:t>  </a:t>
            </a:r>
            <a:r>
              <a:rPr lang="uk-UA" sz="3200" b="1" i="1" spc="-1" dirty="0" err="1" smtClean="0">
                <a:solidFill>
                  <a:srgbClr val="000000"/>
                </a:solidFill>
                <a:latin typeface="Arial"/>
              </a:rPr>
              <a:t>Chronic</a:t>
            </a:r>
            <a:r>
              <a:rPr lang="uk-UA" sz="3200" b="1" i="1" spc="-1" dirty="0" smtClean="0">
                <a:solidFill>
                  <a:srgbClr val="000000"/>
                </a:solidFill>
                <a:latin typeface="Arial"/>
              </a:rPr>
              <a:t> </a:t>
            </a:r>
            <a:r>
              <a:rPr lang="uk-UA" sz="3200" b="1" i="1" spc="-1" dirty="0" err="1">
                <a:solidFill>
                  <a:srgbClr val="000000"/>
                </a:solidFill>
                <a:latin typeface="Arial"/>
              </a:rPr>
              <a:t>Gastritis</a:t>
            </a:r>
            <a:r>
              <a:rPr lang="uk-UA" sz="3200" b="1" i="1" spc="-1" dirty="0">
                <a:solidFill>
                  <a:srgbClr val="000000"/>
                </a:solidFill>
                <a:latin typeface="Arial"/>
              </a:rPr>
              <a:t>: </a:t>
            </a:r>
            <a:r>
              <a:rPr lang="uk-UA" sz="3200" b="1" i="1" spc="-1" dirty="0" err="1">
                <a:solidFill>
                  <a:srgbClr val="000000"/>
                </a:solidFill>
                <a:latin typeface="Arial"/>
              </a:rPr>
              <a:t>Autoimmune</a:t>
            </a:r>
            <a:r>
              <a:rPr lang="uk-UA" sz="3200" b="1" i="1" spc="-1" dirty="0">
                <a:solidFill>
                  <a:srgbClr val="000000"/>
                </a:solidFill>
                <a:latin typeface="Arial"/>
              </a:rPr>
              <a:t> </a:t>
            </a:r>
            <a:r>
              <a:rPr lang="uk-UA" sz="3200" b="1" i="1" spc="-1" dirty="0" err="1">
                <a:solidFill>
                  <a:srgbClr val="000000"/>
                </a:solidFill>
                <a:latin typeface="Arial"/>
              </a:rPr>
              <a:t>Gastritis</a:t>
            </a:r>
            <a:endParaRPr/>
          </a:p>
        </p:txBody>
      </p:sp>
      <p:sp>
        <p:nvSpPr>
          <p:cNvPr id="108" name="CustomShape 2"/>
          <p:cNvSpPr/>
          <p:nvPr/>
        </p:nvSpPr>
        <p:spPr>
          <a:xfrm>
            <a:off x="755640" y="1457280"/>
            <a:ext cx="8064360" cy="474840"/>
          </a:xfrm>
          <a:noFill/>
          <a:ln>
            <a:noFill/>
          </a:ln>
        </p:spPr>
        <p:style>
          <a:lnRef idx="0">
            <a:scrgbClr r="0" g="0" b="0"/>
          </a:lnRef>
          <a:fillRef idx="0">
            <a:scrgbClr r="0" g="0" b="0"/>
          </a:fillRef>
          <a:effectRef idx="0">
            <a:scrgbClr r="0" g="0" b="0"/>
          </a:effectRef>
          <a:fontRef idx="minor"/>
        </p:style>
      </p:sp>
      <p:sp>
        <p:nvSpPr>
          <p:cNvPr id="109" name="CustomShape 3"/>
          <p:cNvSpPr/>
          <p:nvPr/>
        </p:nvSpPr>
        <p:spPr>
          <a:xfrm>
            <a:off x="587520" y="923760"/>
            <a:ext cx="8567640" cy="474840"/>
          </a:xfrm>
          <a:noFill/>
          <a:ln>
            <a:noFill/>
          </a:ln>
        </p:spPr>
        <p:style>
          <a:lnRef idx="0">
            <a:scrgbClr r="0" g="0" b="0"/>
          </a:lnRef>
          <a:fillRef idx="0">
            <a:scrgbClr r="0" g="0" b="0"/>
          </a:fillRef>
          <a:effectRef idx="0">
            <a:scrgbClr r="0" g="0" b="0"/>
          </a:effectRef>
          <a:fontRef idx="minor"/>
        </p:style>
      </p:sp>
      <p:sp>
        <p:nvSpPr>
          <p:cNvPr id="110" name="CustomShape 4"/>
          <p:cNvSpPr/>
          <p:nvPr/>
        </p:nvSpPr>
        <p:spPr>
          <a:xfrm>
            <a:off x="539718" y="779441"/>
            <a:ext cx="8820000" cy="5213160"/>
          </a:xfrm>
          <a:noFill/>
          <a:ln>
            <a:noFill/>
          </a:ln>
        </p:spPr>
        <p:style>
          <a:lnRef idx="0">
            <a:scrgbClr r="0" g="0" b="0"/>
          </a:lnRef>
          <a:fillRef idx="0">
            <a:scrgbClr r="0" g="0" b="0"/>
          </a:fillRef>
          <a:effectRef idx="0">
            <a:scrgbClr r="0" g="0" b="0"/>
          </a:effectRef>
          <a:fontRef idx="minor"/>
        </p:style>
        <p:txBody>
          <a:bodyPr lIns="90000" tIns="46800" rIns="90000" bIns="46800"/>
          <a:lstStyle/>
          <a:p>
            <a:pPr marL="457200" indent="-457200"/>
            <a:r>
              <a:rPr lang="en-GB" sz="2800" b="1" spc="-1" dirty="0" smtClean="0">
                <a:solidFill>
                  <a:srgbClr val="000000"/>
                </a:solidFill>
                <a:latin typeface="Arial"/>
              </a:rPr>
              <a:t> </a:t>
            </a:r>
            <a:endParaRPr/>
          </a:p>
          <a:p>
            <a:pPr marL="457200" indent="-457200">
              <a:buClr>
                <a:srgbClr val="002060"/>
              </a:buClr>
              <a:buSzPct val="45000"/>
            </a:pPr>
            <a:r>
              <a:rPr lang="en-GB" sz="2800" b="1" spc="-1" smtClean="0">
                <a:solidFill>
                  <a:srgbClr val="000000"/>
                </a:solidFill>
                <a:latin typeface="Arial"/>
              </a:rPr>
              <a:t>         Characterized </a:t>
            </a:r>
            <a:r>
              <a:rPr lang="en-GB" sz="2800" b="1" spc="-1" dirty="0">
                <a:solidFill>
                  <a:srgbClr val="000000"/>
                </a:solidFill>
                <a:latin typeface="Arial"/>
              </a:rPr>
              <a:t>by</a:t>
            </a:r>
            <a:r>
              <a:rPr lang="en-GB" sz="2800" b="1" spc="-1" dirty="0" smtClean="0">
                <a:solidFill>
                  <a:srgbClr val="000000"/>
                </a:solidFill>
                <a:latin typeface="Arial"/>
              </a:rPr>
              <a:t>:</a:t>
            </a:r>
          </a:p>
          <a:p>
            <a:pPr marL="457200" indent="-457200">
              <a:buClr>
                <a:srgbClr val="002060"/>
              </a:buClr>
              <a:buSzPct val="45000"/>
              <a:buFont typeface="Arial"/>
              <a:buChar char="•"/>
            </a:pPr>
            <a:endParaRPr/>
          </a:p>
          <a:p>
            <a:pPr marL="914400" lvl="1" indent="-457200">
              <a:lnSpc>
                <a:spcPct val="100000"/>
              </a:lnSpc>
              <a:buClr>
                <a:srgbClr val="002060"/>
              </a:buClr>
              <a:buSzPct val="45000"/>
            </a:pPr>
            <a:r>
              <a:rPr lang="en-GB" sz="2800" b="1" strike="noStrike" spc="-1" dirty="0" smtClean="0">
                <a:solidFill>
                  <a:srgbClr val="000000"/>
                </a:solidFill>
                <a:uFill>
                  <a:solidFill>
                    <a:srgbClr val="FFFFFF"/>
                  </a:solidFill>
                </a:uFill>
                <a:latin typeface="Arial"/>
                <a:ea typeface="Arial"/>
              </a:rPr>
              <a:t> -   Antibodies mediated parietal cells damage</a:t>
            </a:r>
            <a:r>
              <a:rPr lang="uk-UA" sz="2800" b="1" strike="noStrike" spc="-1" dirty="0" smtClean="0">
                <a:solidFill>
                  <a:srgbClr val="000000"/>
                </a:solidFill>
                <a:uFill>
                  <a:solidFill>
                    <a:srgbClr val="FFFFFF"/>
                  </a:solidFill>
                </a:uFill>
                <a:latin typeface="Arial"/>
                <a:ea typeface="Arial"/>
              </a:rPr>
              <a:t>,</a:t>
            </a:r>
            <a:r>
              <a:rPr lang="en-GB" sz="2800" b="1" strike="noStrike" spc="-1" dirty="0" smtClean="0">
                <a:solidFill>
                  <a:srgbClr val="000000"/>
                </a:solidFill>
                <a:uFill>
                  <a:solidFill>
                    <a:srgbClr val="FFFFFF"/>
                  </a:solidFill>
                </a:uFill>
                <a:latin typeface="Arial"/>
                <a:ea typeface="Arial"/>
              </a:rPr>
              <a:t> </a:t>
            </a:r>
            <a:r>
              <a:rPr lang="en-US" sz="2800" b="1" spc="-1" dirty="0" smtClean="0">
                <a:solidFill>
                  <a:srgbClr val="000000"/>
                </a:solidFill>
                <a:uFill>
                  <a:solidFill>
                    <a:srgbClr val="FFFFFF"/>
                  </a:solidFill>
                </a:uFill>
                <a:latin typeface="Arial"/>
                <a:ea typeface="Arial"/>
              </a:rPr>
              <a:t>decrease </a:t>
            </a:r>
            <a:r>
              <a:rPr lang="en-GB" sz="2800" b="1" strike="noStrike" spc="-1" dirty="0" smtClean="0">
                <a:solidFill>
                  <a:srgbClr val="000000"/>
                </a:solidFill>
                <a:uFill>
                  <a:solidFill>
                    <a:srgbClr val="FFFFFF"/>
                  </a:solidFill>
                </a:uFill>
                <a:latin typeface="Arial"/>
                <a:ea typeface="Arial"/>
              </a:rPr>
              <a:t>intrinsic </a:t>
            </a:r>
            <a:r>
              <a:rPr lang="en-GB" sz="2800" b="1" strike="noStrike" spc="-1" dirty="0">
                <a:solidFill>
                  <a:srgbClr val="000000"/>
                </a:solidFill>
                <a:uFill>
                  <a:solidFill>
                    <a:srgbClr val="FFFFFF"/>
                  </a:solidFill>
                </a:uFill>
                <a:latin typeface="Arial"/>
                <a:ea typeface="Arial"/>
              </a:rPr>
              <a:t>factor </a:t>
            </a:r>
            <a:r>
              <a:rPr lang="en-GB" sz="2800" b="1" strike="noStrike" spc="-1" dirty="0" smtClean="0">
                <a:solidFill>
                  <a:srgbClr val="000000"/>
                </a:solidFill>
                <a:uFill>
                  <a:solidFill>
                    <a:srgbClr val="FFFFFF"/>
                  </a:solidFill>
                </a:uFill>
                <a:latin typeface="Arial"/>
                <a:ea typeface="Arial"/>
              </a:rPr>
              <a:t>and acid production</a:t>
            </a:r>
            <a:r>
              <a:rPr lang="uk-UA" sz="2800" b="1" strike="noStrike" spc="-1" dirty="0" smtClean="0">
                <a:solidFill>
                  <a:srgbClr val="000000"/>
                </a:solidFill>
                <a:uFill>
                  <a:solidFill>
                    <a:srgbClr val="FFFFFF"/>
                  </a:solidFill>
                </a:uFill>
                <a:latin typeface="Arial"/>
                <a:ea typeface="Arial"/>
              </a:rPr>
              <a:t>,</a:t>
            </a:r>
            <a:r>
              <a:rPr lang="en-GB" sz="2800" b="1" strike="noStrike" spc="-1" dirty="0" smtClean="0">
                <a:solidFill>
                  <a:srgbClr val="000000"/>
                </a:solidFill>
                <a:uFill>
                  <a:solidFill>
                    <a:srgbClr val="FFFFFF"/>
                  </a:solidFill>
                </a:uFill>
                <a:latin typeface="Arial"/>
                <a:ea typeface="Arial"/>
              </a:rPr>
              <a:t>  in</a:t>
            </a:r>
            <a:r>
              <a:rPr lang="en-US" sz="2800" b="1" spc="-1" dirty="0" smtClean="0">
                <a:solidFill>
                  <a:srgbClr val="000000"/>
                </a:solidFill>
                <a:uFill>
                  <a:solidFill>
                    <a:srgbClr val="FFFFFF"/>
                  </a:solidFill>
                </a:uFill>
                <a:latin typeface="Arial"/>
                <a:ea typeface="Arial"/>
              </a:rPr>
              <a:t>crease</a:t>
            </a:r>
            <a:r>
              <a:rPr lang="en-GB" sz="2800" b="1" strike="noStrike" spc="-1" dirty="0" smtClean="0">
                <a:solidFill>
                  <a:srgbClr val="000000"/>
                </a:solidFill>
                <a:uFill>
                  <a:solidFill>
                    <a:srgbClr val="FFFFFF"/>
                  </a:solidFill>
                </a:uFill>
                <a:latin typeface="Arial"/>
                <a:ea typeface="Arial"/>
              </a:rPr>
              <a:t> </a:t>
            </a:r>
            <a:r>
              <a:rPr lang="en-GB" sz="2800" b="1" strike="noStrike" spc="-1" dirty="0">
                <a:solidFill>
                  <a:srgbClr val="000000"/>
                </a:solidFill>
                <a:uFill>
                  <a:solidFill>
                    <a:srgbClr val="FFFFFF"/>
                  </a:solidFill>
                </a:uFill>
                <a:latin typeface="Arial"/>
                <a:ea typeface="Arial"/>
              </a:rPr>
              <a:t>serum </a:t>
            </a:r>
            <a:r>
              <a:rPr lang="en-GB" sz="2800" b="1" strike="noStrike" spc="-1" dirty="0" err="1" smtClean="0">
                <a:solidFill>
                  <a:srgbClr val="000000"/>
                </a:solidFill>
                <a:uFill>
                  <a:solidFill>
                    <a:srgbClr val="FFFFFF"/>
                  </a:solidFill>
                </a:uFill>
                <a:latin typeface="Arial"/>
                <a:ea typeface="Arial"/>
              </a:rPr>
              <a:t>gastrin</a:t>
            </a:r>
            <a:r>
              <a:rPr lang="en-GB" sz="2800" b="1" strike="noStrike" spc="-1" dirty="0" smtClean="0">
                <a:solidFill>
                  <a:srgbClr val="000000"/>
                </a:solidFill>
                <a:uFill>
                  <a:solidFill>
                    <a:srgbClr val="FFFFFF"/>
                  </a:solidFill>
                </a:uFill>
                <a:latin typeface="Arial"/>
                <a:ea typeface="Arial"/>
              </a:rPr>
              <a:t> levels</a:t>
            </a:r>
            <a:endParaRPr/>
          </a:p>
          <a:p>
            <a:pPr marL="914400" lvl="1" indent="-457200">
              <a:lnSpc>
                <a:spcPct val="100000"/>
              </a:lnSpc>
              <a:buClr>
                <a:srgbClr val="002060"/>
              </a:buClr>
              <a:buSzPct val="45000"/>
            </a:pPr>
            <a:r>
              <a:rPr lang="en-GB" sz="2800" b="1" strike="noStrike" spc="-1" dirty="0" smtClean="0">
                <a:solidFill>
                  <a:srgbClr val="000000"/>
                </a:solidFill>
                <a:uFill>
                  <a:solidFill>
                    <a:srgbClr val="FFFFFF"/>
                  </a:solidFill>
                </a:uFill>
                <a:latin typeface="Arial"/>
                <a:ea typeface="Arial"/>
              </a:rPr>
              <a:t> -   Reduced </a:t>
            </a:r>
            <a:r>
              <a:rPr lang="en-GB" sz="2800" b="1" strike="noStrike" spc="-1" dirty="0">
                <a:solidFill>
                  <a:srgbClr val="000000"/>
                </a:solidFill>
                <a:uFill>
                  <a:solidFill>
                    <a:srgbClr val="FFFFFF"/>
                  </a:solidFill>
                </a:uFill>
                <a:latin typeface="Arial"/>
                <a:ea typeface="Arial"/>
              </a:rPr>
              <a:t>serum </a:t>
            </a:r>
            <a:r>
              <a:rPr lang="en-GB" sz="2800" b="1" strike="noStrike" spc="-1" dirty="0" err="1">
                <a:solidFill>
                  <a:srgbClr val="000000"/>
                </a:solidFill>
                <a:uFill>
                  <a:solidFill>
                    <a:srgbClr val="FFFFFF"/>
                  </a:solidFill>
                </a:uFill>
                <a:latin typeface="Arial"/>
                <a:ea typeface="Arial"/>
              </a:rPr>
              <a:t>pepsinogen</a:t>
            </a:r>
            <a:r>
              <a:rPr lang="en-GB" sz="2800" b="1" strike="noStrike" spc="-1" dirty="0">
                <a:solidFill>
                  <a:srgbClr val="000000"/>
                </a:solidFill>
                <a:uFill>
                  <a:solidFill>
                    <a:srgbClr val="FFFFFF"/>
                  </a:solidFill>
                </a:uFill>
                <a:latin typeface="Arial"/>
                <a:ea typeface="Arial"/>
              </a:rPr>
              <a:t> I concentration</a:t>
            </a:r>
            <a:endParaRPr/>
          </a:p>
          <a:p>
            <a:pPr marL="914400" lvl="1" indent="-457200">
              <a:lnSpc>
                <a:spcPct val="100000"/>
              </a:lnSpc>
              <a:buClr>
                <a:srgbClr val="002060"/>
              </a:buClr>
              <a:buSzPct val="45000"/>
            </a:pPr>
            <a:r>
              <a:rPr lang="en-GB" sz="2800" b="1" strike="noStrike" spc="-1" dirty="0" smtClean="0">
                <a:solidFill>
                  <a:srgbClr val="000000"/>
                </a:solidFill>
                <a:uFill>
                  <a:solidFill>
                    <a:srgbClr val="FFFFFF"/>
                  </a:solidFill>
                </a:uFill>
                <a:latin typeface="Arial"/>
                <a:ea typeface="Arial"/>
              </a:rPr>
              <a:t> -   </a:t>
            </a:r>
            <a:r>
              <a:rPr lang="en-GB" sz="2800" b="1" strike="noStrike" spc="-1" dirty="0" err="1" smtClean="0">
                <a:solidFill>
                  <a:srgbClr val="000000"/>
                </a:solidFill>
                <a:uFill>
                  <a:solidFill>
                    <a:srgbClr val="FFFFFF"/>
                  </a:solidFill>
                </a:uFill>
                <a:latin typeface="Arial"/>
                <a:ea typeface="Arial"/>
              </a:rPr>
              <a:t>Antral</a:t>
            </a:r>
            <a:r>
              <a:rPr lang="en-GB" sz="2800" b="1" strike="noStrike" spc="-1" dirty="0" smtClean="0">
                <a:solidFill>
                  <a:srgbClr val="000000"/>
                </a:solidFill>
                <a:uFill>
                  <a:solidFill>
                    <a:srgbClr val="FFFFFF"/>
                  </a:solidFill>
                </a:uFill>
                <a:latin typeface="Arial"/>
                <a:ea typeface="Arial"/>
              </a:rPr>
              <a:t> </a:t>
            </a:r>
            <a:r>
              <a:rPr lang="en-GB" sz="2800" b="1" strike="noStrike" spc="-1" dirty="0">
                <a:solidFill>
                  <a:srgbClr val="000000"/>
                </a:solidFill>
                <a:uFill>
                  <a:solidFill>
                    <a:srgbClr val="FFFFFF"/>
                  </a:solidFill>
                </a:uFill>
                <a:latin typeface="Arial"/>
                <a:ea typeface="Arial"/>
              </a:rPr>
              <a:t>endocrine cell hyperplasia</a:t>
            </a:r>
            <a:endParaRPr/>
          </a:p>
          <a:p>
            <a:pPr marL="914400" lvl="1" indent="-457200">
              <a:lnSpc>
                <a:spcPct val="100000"/>
              </a:lnSpc>
              <a:buClr>
                <a:srgbClr val="002060"/>
              </a:buClr>
              <a:buSzPct val="45000"/>
            </a:pPr>
            <a:r>
              <a:rPr lang="en-GB" sz="2800" b="1" strike="noStrike" spc="-1" dirty="0" smtClean="0">
                <a:solidFill>
                  <a:srgbClr val="000000"/>
                </a:solidFill>
                <a:uFill>
                  <a:solidFill>
                    <a:srgbClr val="FFFFFF"/>
                  </a:solidFill>
                </a:uFill>
                <a:latin typeface="Arial"/>
                <a:ea typeface="Arial"/>
              </a:rPr>
              <a:t> -   Vitamin </a:t>
            </a:r>
            <a:r>
              <a:rPr lang="en-GB" sz="2800" b="1" strike="noStrike" spc="-1" dirty="0">
                <a:solidFill>
                  <a:srgbClr val="000000"/>
                </a:solidFill>
                <a:uFill>
                  <a:solidFill>
                    <a:srgbClr val="FFFFFF"/>
                  </a:solidFill>
                </a:uFill>
                <a:latin typeface="Arial"/>
                <a:ea typeface="Arial"/>
              </a:rPr>
              <a:t>B12 deficiency</a:t>
            </a:r>
            <a:endParaRPr/>
          </a:p>
          <a:p>
            <a:pPr marL="914400" lvl="1" indent="-457200">
              <a:lnSpc>
                <a:spcPct val="100000"/>
              </a:lnSpc>
              <a:buClr>
                <a:srgbClr val="002060"/>
              </a:buClr>
              <a:buSzPct val="45000"/>
            </a:pPr>
            <a:r>
              <a:rPr lang="en-GB" sz="2800" b="1" strike="noStrike" spc="-1" dirty="0" smtClean="0">
                <a:solidFill>
                  <a:srgbClr val="000000"/>
                </a:solidFill>
                <a:uFill>
                  <a:solidFill>
                    <a:srgbClr val="FFFFFF"/>
                  </a:solidFill>
                </a:uFill>
                <a:latin typeface="Arial"/>
                <a:ea typeface="Arial"/>
              </a:rPr>
              <a:t> -   Defective </a:t>
            </a:r>
            <a:r>
              <a:rPr lang="en-GB" sz="2800" b="1" strike="noStrike" spc="-1" dirty="0">
                <a:solidFill>
                  <a:srgbClr val="000000"/>
                </a:solidFill>
                <a:uFill>
                  <a:solidFill>
                    <a:srgbClr val="FFFFFF"/>
                  </a:solidFill>
                </a:uFill>
                <a:latin typeface="Arial"/>
                <a:ea typeface="Arial"/>
              </a:rPr>
              <a:t>gastric acid </a:t>
            </a:r>
            <a:r>
              <a:rPr lang="en-GB" sz="2800" b="1" strike="noStrike" spc="-1" dirty="0" smtClean="0">
                <a:solidFill>
                  <a:srgbClr val="000000"/>
                </a:solidFill>
                <a:uFill>
                  <a:solidFill>
                    <a:srgbClr val="FFFFFF"/>
                  </a:solidFill>
                </a:uFill>
                <a:latin typeface="Arial"/>
                <a:ea typeface="Arial"/>
              </a:rPr>
              <a:t>secretion</a:t>
            </a:r>
          </a:p>
          <a:p>
            <a:pPr marL="914400" lvl="1" indent="-457200">
              <a:lnSpc>
                <a:spcPct val="100000"/>
              </a:lnSpc>
              <a:buClr>
                <a:srgbClr val="002060"/>
              </a:buClr>
              <a:buSzPct val="45000"/>
            </a:pPr>
            <a:r>
              <a:rPr lang="en-GB" sz="2800" b="1" spc="-1" dirty="0" smtClean="0">
                <a:solidFill>
                  <a:srgbClr val="000000"/>
                </a:solidFill>
                <a:uFill>
                  <a:solidFill>
                    <a:srgbClr val="FFFFFF"/>
                  </a:solidFill>
                </a:uFill>
                <a:latin typeface="Arial"/>
              </a:rPr>
              <a:t> -   Association with </a:t>
            </a:r>
            <a:r>
              <a:rPr lang="en-GB" sz="2800" b="1" spc="-1" dirty="0" err="1" smtClean="0">
                <a:solidFill>
                  <a:srgbClr val="000000"/>
                </a:solidFill>
                <a:uFill>
                  <a:solidFill>
                    <a:srgbClr val="FFFFFF"/>
                  </a:solidFill>
                </a:uFill>
                <a:latin typeface="Arial"/>
              </a:rPr>
              <a:t>Hashimote</a:t>
            </a:r>
            <a:r>
              <a:rPr lang="en-GB" sz="2800" b="1" spc="-1" dirty="0" smtClean="0">
                <a:solidFill>
                  <a:srgbClr val="000000"/>
                </a:solidFill>
                <a:uFill>
                  <a:solidFill>
                    <a:srgbClr val="FFFFFF"/>
                  </a:solidFill>
                </a:uFill>
                <a:latin typeface="Arial"/>
              </a:rPr>
              <a:t> </a:t>
            </a:r>
            <a:r>
              <a:rPr lang="en-GB" sz="2800" b="1" spc="-1" dirty="0" err="1" smtClean="0">
                <a:solidFill>
                  <a:srgbClr val="000000"/>
                </a:solidFill>
                <a:uFill>
                  <a:solidFill>
                    <a:srgbClr val="FFFFFF"/>
                  </a:solidFill>
                </a:uFill>
                <a:latin typeface="Arial"/>
              </a:rPr>
              <a:t>thyroiditis</a:t>
            </a:r>
            <a:r>
              <a:rPr lang="uk-UA" sz="2800" b="1" spc="-1" dirty="0" smtClean="0">
                <a:solidFill>
                  <a:srgbClr val="000000"/>
                </a:solidFill>
                <a:uFill>
                  <a:solidFill>
                    <a:srgbClr val="FFFFFF"/>
                  </a:solidFill>
                </a:uFill>
                <a:latin typeface="Arial"/>
              </a:rPr>
              <a:t>, </a:t>
            </a:r>
          </a:p>
          <a:p>
            <a:pPr marL="914400" lvl="1" indent="-457200">
              <a:lnSpc>
                <a:spcPct val="100000"/>
              </a:lnSpc>
              <a:buClr>
                <a:srgbClr val="002060"/>
              </a:buClr>
              <a:buSzPct val="45000"/>
            </a:pPr>
            <a:r>
              <a:rPr lang="uk-UA" sz="2800" b="1" spc="-1" dirty="0" smtClean="0">
                <a:solidFill>
                  <a:srgbClr val="000000"/>
                </a:solidFill>
                <a:uFill>
                  <a:solidFill>
                    <a:srgbClr val="FFFFFF"/>
                  </a:solidFill>
                </a:uFill>
                <a:latin typeface="Arial"/>
              </a:rPr>
              <a:t>     </a:t>
            </a:r>
            <a:r>
              <a:rPr lang="en-US" sz="2800" b="1" spc="-1" dirty="0" smtClean="0">
                <a:solidFill>
                  <a:srgbClr val="000000"/>
                </a:solidFill>
                <a:uFill>
                  <a:solidFill>
                    <a:srgbClr val="FFFFFF"/>
                  </a:solidFill>
                </a:uFill>
                <a:latin typeface="Arial"/>
              </a:rPr>
              <a:t>Addison’s disease</a:t>
            </a:r>
          </a:p>
          <a:p>
            <a:pPr marL="914400" lvl="1" indent="-457200">
              <a:lnSpc>
                <a:spcPct val="100000"/>
              </a:lnSpc>
              <a:buClr>
                <a:srgbClr val="002060"/>
              </a:buClr>
              <a:buSzPct val="45000"/>
            </a:pPr>
            <a:r>
              <a:rPr lang="en-US" sz="2800" b="1" spc="-1" dirty="0" smtClean="0">
                <a:solidFill>
                  <a:srgbClr val="000000"/>
                </a:solidFill>
                <a:uFill>
                  <a:solidFill>
                    <a:srgbClr val="FFFFFF"/>
                  </a:solidFill>
                </a:uFill>
                <a:latin typeface="Arial"/>
              </a:rPr>
              <a:t> -   Patient at risk of developing gastric carcinoma</a:t>
            </a:r>
            <a:r>
              <a:rPr lang="uk-UA" sz="2800" b="1" spc="-1" dirty="0" smtClean="0">
                <a:solidFill>
                  <a:srgbClr val="000000"/>
                </a:solidFill>
                <a:uFill>
                  <a:solidFill>
                    <a:srgbClr val="FFFFFF"/>
                  </a:solidFill>
                </a:uFill>
                <a:latin typeface="Arial"/>
              </a:rPr>
              <a:t>/</a:t>
            </a:r>
            <a:r>
              <a:rPr lang="en-US" sz="2800" b="1" spc="-1" dirty="0" err="1" smtClean="0">
                <a:solidFill>
                  <a:srgbClr val="000000"/>
                </a:solidFill>
                <a:uFill>
                  <a:solidFill>
                    <a:srgbClr val="FFFFFF"/>
                  </a:solidFill>
                </a:uFill>
                <a:latin typeface="Arial"/>
              </a:rPr>
              <a:t>carcinoid</a:t>
            </a:r>
            <a:r>
              <a:rPr lang="en-US" sz="2800" b="1" spc="-1" dirty="0" smtClean="0">
                <a:solidFill>
                  <a:srgbClr val="000000"/>
                </a:solidFill>
                <a:uFill>
                  <a:solidFill>
                    <a:srgbClr val="FFFFFF"/>
                  </a:solidFill>
                </a:uFill>
                <a:latin typeface="Arial"/>
              </a:rPr>
              <a:t> </a:t>
            </a:r>
            <a:r>
              <a:rPr lang="en-US" sz="2800" b="1" spc="-1" dirty="0" err="1" smtClean="0">
                <a:solidFill>
                  <a:srgbClr val="000000"/>
                </a:solidFill>
                <a:uFill>
                  <a:solidFill>
                    <a:srgbClr val="FFFFFF"/>
                  </a:solidFill>
                </a:uFill>
                <a:latin typeface="Arial"/>
              </a:rPr>
              <a:t>tumos</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 name="CustomShape 1"/>
          <p:cNvSpPr/>
          <p:nvPr/>
        </p:nvSpPr>
        <p:spPr>
          <a:xfrm>
            <a:off x="336600" y="336600"/>
            <a:ext cx="9564480" cy="58140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GB" sz="2800" b="1" i="1" spc="-1">
                <a:solidFill>
                  <a:srgbClr val="000000"/>
                </a:solidFill>
                <a:latin typeface="Arial"/>
              </a:rPr>
              <a:t>Hypertrophic</a:t>
            </a:r>
            <a:r>
              <a:rPr lang="en-GB" sz="3200" b="1" i="1" spc="-1">
                <a:solidFill>
                  <a:srgbClr val="000000"/>
                </a:solidFill>
                <a:latin typeface="Arial"/>
              </a:rPr>
              <a:t> Gastropathies: Menetrier’s Disease</a:t>
            </a:r>
            <a:endParaRPr/>
          </a:p>
        </p:txBody>
      </p:sp>
      <p:sp>
        <p:nvSpPr>
          <p:cNvPr id="112" name="CustomShape 2"/>
          <p:cNvSpPr/>
          <p:nvPr/>
        </p:nvSpPr>
        <p:spPr>
          <a:xfrm>
            <a:off x="539640" y="1595520"/>
            <a:ext cx="8820360" cy="4786560"/>
          </a:xfrm>
          <a:noFill/>
          <a:ln>
            <a:noFill/>
          </a:ln>
        </p:spPr>
        <p:style>
          <a:lnRef idx="0">
            <a:scrgbClr r="0" g="0" b="0"/>
          </a:lnRef>
          <a:fillRef idx="0">
            <a:scrgbClr r="0" g="0" b="0"/>
          </a:fillRef>
          <a:effectRef idx="0">
            <a:scrgbClr r="0" g="0" b="0"/>
          </a:effectRef>
          <a:fontRef idx="minor"/>
        </p:style>
        <p:txBody>
          <a:bodyPr lIns="90000" tIns="46800" rIns="90000" bIns="46800"/>
          <a:lstStyle/>
          <a:p>
            <a:pPr marL="457200" indent="-457200">
              <a:buClr>
                <a:srgbClr val="002060"/>
              </a:buClr>
              <a:buSzPct val="45000"/>
              <a:buFont typeface="Arial"/>
              <a:buChar char="•"/>
            </a:pPr>
            <a:r>
              <a:rPr lang="en-GB" sz="2800" b="1" spc="-1" dirty="0">
                <a:solidFill>
                  <a:srgbClr val="000000"/>
                </a:solidFill>
                <a:latin typeface="Arial"/>
              </a:rPr>
              <a:t>Rare; due to excessive secretion of </a:t>
            </a:r>
            <a:r>
              <a:rPr lang="en-GB" sz="2800" b="1" spc="-1" dirty="0" smtClean="0">
                <a:solidFill>
                  <a:srgbClr val="000000"/>
                </a:solidFill>
                <a:latin typeface="Arial"/>
              </a:rPr>
              <a:t> </a:t>
            </a:r>
            <a:r>
              <a:rPr lang="en-GB" sz="2800" b="1" spc="-1" dirty="0" err="1" smtClean="0">
                <a:solidFill>
                  <a:srgbClr val="000000"/>
                </a:solidFill>
                <a:latin typeface="Arial"/>
              </a:rPr>
              <a:t>tumor</a:t>
            </a:r>
            <a:r>
              <a:rPr lang="en-GB" sz="2800" b="1" spc="-1" dirty="0" smtClean="0">
                <a:solidFill>
                  <a:srgbClr val="000000"/>
                </a:solidFill>
                <a:latin typeface="Arial"/>
              </a:rPr>
              <a:t> </a:t>
            </a:r>
            <a:r>
              <a:rPr lang="en-GB" sz="2800" b="1" spc="-1" dirty="0" err="1" smtClean="0">
                <a:solidFill>
                  <a:srgbClr val="000000"/>
                </a:solidFill>
                <a:latin typeface="Arial"/>
              </a:rPr>
              <a:t>grouth</a:t>
            </a:r>
            <a:r>
              <a:rPr lang="en-GB" sz="2800" b="1" spc="-1" dirty="0" smtClean="0">
                <a:solidFill>
                  <a:srgbClr val="000000"/>
                </a:solidFill>
                <a:latin typeface="Arial"/>
              </a:rPr>
              <a:t> factor (TGF-α)</a:t>
            </a:r>
            <a:endParaRPr/>
          </a:p>
          <a:p>
            <a:pPr marL="457200" indent="-457200"/>
            <a:r>
              <a:rPr lang="en-GB" sz="2800" b="1" spc="-1" dirty="0">
                <a:solidFill>
                  <a:srgbClr val="000000"/>
                </a:solidFill>
                <a:latin typeface="Arial"/>
              </a:rPr>
              <a:t> </a:t>
            </a:r>
            <a:endParaRPr/>
          </a:p>
          <a:p>
            <a:pPr marL="457200" indent="-457200">
              <a:buClr>
                <a:srgbClr val="002060"/>
              </a:buClr>
              <a:buSzPct val="45000"/>
              <a:buFont typeface="Arial"/>
              <a:buChar char="•"/>
            </a:pPr>
            <a:r>
              <a:rPr lang="en-GB" sz="2800" b="1" spc="-1" dirty="0">
                <a:solidFill>
                  <a:srgbClr val="000000"/>
                </a:solidFill>
                <a:latin typeface="Arial"/>
              </a:rPr>
              <a:t>Diffuse hyperplasia of </a:t>
            </a:r>
            <a:r>
              <a:rPr lang="en-GB" sz="2800" b="1" spc="-1" dirty="0" err="1">
                <a:solidFill>
                  <a:srgbClr val="000000"/>
                </a:solidFill>
                <a:latin typeface="Arial"/>
              </a:rPr>
              <a:t>foveolar</a:t>
            </a:r>
            <a:r>
              <a:rPr lang="en-GB" sz="2800" b="1" spc="-1" dirty="0">
                <a:solidFill>
                  <a:srgbClr val="000000"/>
                </a:solidFill>
                <a:latin typeface="Arial"/>
              </a:rPr>
              <a:t> epithelium of the body and </a:t>
            </a:r>
            <a:r>
              <a:rPr lang="en-GB" sz="2800" b="1" spc="-1" dirty="0" err="1">
                <a:solidFill>
                  <a:srgbClr val="000000"/>
                </a:solidFill>
                <a:latin typeface="Arial"/>
              </a:rPr>
              <a:t>fundus</a:t>
            </a:r>
            <a:endParaRPr/>
          </a:p>
          <a:p>
            <a:pPr marL="457200" indent="-457200"/>
            <a:r>
              <a:rPr lang="en-GB" sz="2800" b="1" spc="-1" dirty="0">
                <a:solidFill>
                  <a:srgbClr val="000000"/>
                </a:solidFill>
                <a:latin typeface="Arial"/>
              </a:rPr>
              <a:t> </a:t>
            </a:r>
            <a:endParaRPr/>
          </a:p>
          <a:p>
            <a:pPr marL="457200" indent="-457200">
              <a:buClr>
                <a:srgbClr val="002060"/>
              </a:buClr>
              <a:buSzPct val="45000"/>
              <a:buFont typeface="Arial"/>
              <a:buChar char="•"/>
            </a:pPr>
            <a:r>
              <a:rPr lang="en-GB" sz="2800" b="1" spc="-1" dirty="0">
                <a:solidFill>
                  <a:srgbClr val="000000"/>
                </a:solidFill>
                <a:latin typeface="Arial"/>
              </a:rPr>
              <a:t>Protein-losing </a:t>
            </a:r>
            <a:r>
              <a:rPr lang="en-GB" sz="2800" b="1" spc="-1" dirty="0" err="1">
                <a:solidFill>
                  <a:srgbClr val="000000"/>
                </a:solidFill>
                <a:latin typeface="Arial"/>
              </a:rPr>
              <a:t>enteropathy</a:t>
            </a:r>
            <a:r>
              <a:rPr lang="en-GB" sz="2800" b="1" spc="-1" dirty="0">
                <a:solidFill>
                  <a:srgbClr val="000000"/>
                </a:solidFill>
                <a:latin typeface="Arial"/>
              </a:rPr>
              <a:t>: </a:t>
            </a:r>
            <a:r>
              <a:rPr lang="en-GB" sz="2800" b="1" spc="-1" dirty="0" err="1" smtClean="0">
                <a:solidFill>
                  <a:srgbClr val="000000"/>
                </a:solidFill>
                <a:latin typeface="Arial"/>
              </a:rPr>
              <a:t>hypoproteinemia</a:t>
            </a:r>
            <a:endParaRPr/>
          </a:p>
          <a:p>
            <a:pPr marL="457200" indent="-457200"/>
            <a:r>
              <a:rPr lang="en-GB" sz="2800" b="1" spc="-1" dirty="0">
                <a:solidFill>
                  <a:srgbClr val="000000"/>
                </a:solidFill>
                <a:latin typeface="Arial"/>
              </a:rPr>
              <a:t> </a:t>
            </a:r>
            <a:endParaRPr/>
          </a:p>
          <a:p>
            <a:pPr marL="457200" indent="-457200">
              <a:buClr>
                <a:srgbClr val="002060"/>
              </a:buClr>
              <a:buSzPct val="45000"/>
              <a:buFont typeface="Arial"/>
              <a:buChar char="•"/>
            </a:pPr>
            <a:r>
              <a:rPr lang="en-GB" sz="2800" b="1" spc="-1" dirty="0">
                <a:solidFill>
                  <a:srgbClr val="000000"/>
                </a:solidFill>
                <a:latin typeface="Arial"/>
              </a:rPr>
              <a:t>Increased risk of gastric </a:t>
            </a:r>
            <a:r>
              <a:rPr lang="en-GB" sz="2800" b="1" spc="-1" dirty="0" err="1" smtClean="0">
                <a:solidFill>
                  <a:srgbClr val="000000"/>
                </a:solidFill>
                <a:latin typeface="Arial"/>
              </a:rPr>
              <a:t>adenocarcinoma</a:t>
            </a:r>
            <a:r>
              <a:rPr lang="en-GB" sz="2800" b="1" spc="-1" dirty="0" smtClean="0">
                <a:solidFill>
                  <a:srgbClr val="000000"/>
                </a:solidFill>
                <a:latin typeface="Arial"/>
              </a:rPr>
              <a:t> </a:t>
            </a:r>
            <a:r>
              <a:rPr lang="en-GB" sz="2800" b="1" spc="-1" dirty="0">
                <a:solidFill>
                  <a:srgbClr val="000000"/>
                </a:solidFill>
                <a:latin typeface="Arial"/>
              </a:rPr>
              <a:t>in adults</a:t>
            </a:r>
            <a:endParaRPr/>
          </a:p>
          <a:p>
            <a:pPr marL="457200" indent="-457200"/>
            <a:r>
              <a:rPr lang="en-GB" sz="2800" b="1" spc="-1" dirty="0">
                <a:solidFill>
                  <a:srgbClr val="000000"/>
                </a:solidFill>
                <a:latin typeface="Arial"/>
              </a:rPr>
              <a:t> </a:t>
            </a:r>
            <a:endParaRPr/>
          </a:p>
          <a:p>
            <a:pPr marL="457200" indent="-457200">
              <a:buClr>
                <a:srgbClr val="002060"/>
              </a:buClr>
              <a:buSzPct val="45000"/>
              <a:buFont typeface="Arial"/>
              <a:buChar char="•"/>
            </a:pPr>
            <a:r>
              <a:rPr lang="en-GB" sz="2800" b="1" spc="-1" dirty="0">
                <a:solidFill>
                  <a:srgbClr val="000000"/>
                </a:solidFill>
                <a:latin typeface="Arial"/>
              </a:rPr>
              <a:t>Characteristic feature: hyperplasia of </a:t>
            </a:r>
            <a:r>
              <a:rPr lang="en-GB" sz="2800" b="1" spc="-1" dirty="0" err="1">
                <a:solidFill>
                  <a:srgbClr val="000000"/>
                </a:solidFill>
                <a:latin typeface="Arial"/>
              </a:rPr>
              <a:t>foveolar</a:t>
            </a:r>
            <a:r>
              <a:rPr lang="en-GB" sz="2800" b="1" spc="-1" dirty="0">
                <a:solidFill>
                  <a:srgbClr val="000000"/>
                </a:solidFill>
                <a:latin typeface="Arial"/>
              </a:rPr>
              <a:t> mucous cells</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 name="TextShape 1"/>
          <p:cNvSpPr txBox="1"/>
          <p:nvPr/>
        </p:nvSpPr>
        <p:spPr>
          <a:xfrm>
            <a:off x="502920" y="345600"/>
            <a:ext cx="9070920" cy="1171800"/>
          </a:xfrm>
          <a:prstGeom prst="rect">
            <a:avLst/>
          </a:prstGeom>
          <a:noFill/>
          <a:ln>
            <a:noFill/>
          </a:ln>
        </p:spPr>
        <p:txBody>
          <a:bodyPr lIns="0" tIns="0" rIns="0" bIns="0" anchor="ctr"/>
          <a:lstStyle/>
          <a:p>
            <a:pPr algn="ctr">
              <a:lnSpc>
                <a:spcPct val="93000"/>
              </a:lnSpc>
            </a:pPr>
            <a:r>
              <a:rPr lang="en-GB" sz="4400" b="1" i="1" spc="-1">
                <a:latin typeface="Arial"/>
              </a:rPr>
              <a:t>Menetrier’s Disease</a:t>
            </a:r>
            <a:endParaRPr/>
          </a:p>
        </p:txBody>
      </p:sp>
      <p:sp>
        <p:nvSpPr>
          <p:cNvPr id="114" name="TextShape 2"/>
          <p:cNvSpPr txBox="1"/>
          <p:nvPr/>
        </p:nvSpPr>
        <p:spPr>
          <a:xfrm>
            <a:off x="502920" y="1858680"/>
            <a:ext cx="9070920" cy="4900680"/>
          </a:xfrm>
          <a:prstGeom prst="rect">
            <a:avLst/>
          </a:prstGeom>
          <a:noFill/>
          <a:ln>
            <a:noFill/>
          </a:ln>
        </p:spPr>
        <p:txBody>
          <a:bodyPr lIns="0" tIns="0" rIns="0" bIns="0" anchor="ctr"/>
          <a:lstStyle/>
          <a:p>
            <a:pPr marL="106200" algn="ctr"/>
            <a:endParaRPr/>
          </a:p>
        </p:txBody>
      </p:sp>
      <p:sp>
        <p:nvSpPr>
          <p:cNvPr id="115" name="CustomShape 3"/>
          <p:cNvSpPr/>
          <p:nvPr/>
        </p:nvSpPr>
        <p:spPr>
          <a:xfrm>
            <a:off x="252360" y="1865160"/>
            <a:ext cx="9613800" cy="4794480"/>
          </a:xfrm>
          <a:noFill/>
          <a:ln>
            <a:noFill/>
          </a:ln>
        </p:spPr>
        <p:style>
          <a:lnRef idx="0">
            <a:scrgbClr r="0" g="0" b="0"/>
          </a:lnRef>
          <a:fillRef idx="0">
            <a:scrgbClr r="0" g="0" b="0"/>
          </a:fillRef>
          <a:effectRef idx="0">
            <a:scrgbClr r="0" g="0" b="0"/>
          </a:effectRef>
          <a:fontRef idx="minor"/>
        </p:style>
        <p:txBody>
          <a:bodyPr lIns="90000" tIns="45000" rIns="90000" bIns="45000"/>
          <a:lstStyle/>
          <a:p>
            <a:pPr marL="861840" lvl="1" indent="-285840">
              <a:lnSpc>
                <a:spcPct val="75000"/>
              </a:lnSpc>
              <a:buSzPct val="45000"/>
              <a:buFont typeface="Symbol" charset="2"/>
              <a:buChar char=""/>
            </a:pPr>
            <a:r>
              <a:rPr lang="en-GB" sz="4000" strike="noStrike" spc="-1">
                <a:solidFill>
                  <a:srgbClr val="000000"/>
                </a:solidFill>
                <a:uFill>
                  <a:solidFill>
                    <a:srgbClr val="FFFFFF"/>
                  </a:solidFill>
                </a:uFill>
                <a:latin typeface="Arial"/>
                <a:ea typeface="Lucida Sans Unicode"/>
              </a:rPr>
              <a:t>Epigastric pain – 65 percent</a:t>
            </a:r>
            <a:endParaRPr/>
          </a:p>
          <a:p>
            <a:pPr marL="861840" lvl="1" indent="-285840">
              <a:lnSpc>
                <a:spcPct val="75000"/>
              </a:lnSpc>
              <a:buSzPct val="45000"/>
              <a:buFont typeface="Symbol" charset="2"/>
              <a:buChar char=""/>
            </a:pPr>
            <a:r>
              <a:rPr lang="en-GB" sz="4000" strike="noStrike" spc="-1">
                <a:solidFill>
                  <a:srgbClr val="000000"/>
                </a:solidFill>
                <a:uFill>
                  <a:solidFill>
                    <a:srgbClr val="FFFFFF"/>
                  </a:solidFill>
                </a:uFill>
                <a:latin typeface="Arial"/>
                <a:ea typeface="Lucida Sans Unicode"/>
              </a:rPr>
              <a:t>Asthenia – 60 percent</a:t>
            </a:r>
            <a:endParaRPr/>
          </a:p>
          <a:p>
            <a:pPr marL="861840" lvl="1" indent="-285840">
              <a:lnSpc>
                <a:spcPct val="75000"/>
              </a:lnSpc>
              <a:buSzPct val="45000"/>
              <a:buFont typeface="Symbol" charset="2"/>
              <a:buChar char=""/>
            </a:pPr>
            <a:r>
              <a:rPr lang="en-GB" sz="4000" strike="noStrike" spc="-1">
                <a:solidFill>
                  <a:srgbClr val="000000"/>
                </a:solidFill>
                <a:uFill>
                  <a:solidFill>
                    <a:srgbClr val="FFFFFF"/>
                  </a:solidFill>
                </a:uFill>
                <a:latin typeface="Arial"/>
                <a:ea typeface="Lucida Sans Unicode"/>
              </a:rPr>
              <a:t>Anorexia – 45 percent</a:t>
            </a:r>
            <a:endParaRPr/>
          </a:p>
          <a:p>
            <a:pPr marL="861840" lvl="1" indent="-285840">
              <a:lnSpc>
                <a:spcPct val="75000"/>
              </a:lnSpc>
              <a:buSzPct val="45000"/>
              <a:buFont typeface="Symbol" charset="2"/>
              <a:buChar char=""/>
            </a:pPr>
            <a:r>
              <a:rPr lang="en-GB" sz="4000" strike="noStrike" spc="-1">
                <a:solidFill>
                  <a:srgbClr val="000000"/>
                </a:solidFill>
                <a:uFill>
                  <a:solidFill>
                    <a:srgbClr val="FFFFFF"/>
                  </a:solidFill>
                </a:uFill>
                <a:latin typeface="Arial"/>
                <a:ea typeface="Lucida Sans Unicode"/>
              </a:rPr>
              <a:t>Weight loss – 45 percent</a:t>
            </a:r>
            <a:endParaRPr/>
          </a:p>
          <a:p>
            <a:pPr marL="861840" lvl="1" indent="-285840">
              <a:lnSpc>
                <a:spcPct val="75000"/>
              </a:lnSpc>
              <a:buSzPct val="45000"/>
              <a:buFont typeface="Symbol" charset="2"/>
              <a:buChar char=""/>
            </a:pPr>
            <a:r>
              <a:rPr lang="en-GB" sz="4000" strike="noStrike" spc="-1">
                <a:solidFill>
                  <a:srgbClr val="000000"/>
                </a:solidFill>
                <a:uFill>
                  <a:solidFill>
                    <a:srgbClr val="FFFFFF"/>
                  </a:solidFill>
                </a:uFill>
                <a:latin typeface="Arial"/>
                <a:ea typeface="Lucida Sans Unicode"/>
              </a:rPr>
              <a:t>Edema – 38 percent</a:t>
            </a:r>
            <a:endParaRPr/>
          </a:p>
          <a:p>
            <a:pPr marL="861840" lvl="1" indent="-285840">
              <a:lnSpc>
                <a:spcPct val="75000"/>
              </a:lnSpc>
              <a:buSzPct val="45000"/>
              <a:buFont typeface="Symbol" charset="2"/>
              <a:buChar char=""/>
            </a:pPr>
            <a:r>
              <a:rPr lang="en-GB" sz="4000" strike="noStrike" spc="-1">
                <a:solidFill>
                  <a:srgbClr val="000000"/>
                </a:solidFill>
                <a:uFill>
                  <a:solidFill>
                    <a:srgbClr val="FFFFFF"/>
                  </a:solidFill>
                </a:uFill>
                <a:latin typeface="Arial"/>
                <a:ea typeface="Lucida Sans Unicode"/>
              </a:rPr>
              <a:t>Vomiting – 38 percent</a:t>
            </a:r>
            <a:endParaRPr/>
          </a:p>
          <a:p>
            <a:pPr marL="861840" lvl="1" indent="-285840">
              <a:lnSpc>
                <a:spcPct val="75000"/>
              </a:lnSpc>
            </a:pPr>
            <a:r>
              <a:rPr lang="en-GB" sz="4000" strike="noStrike" spc="-1">
                <a:solidFill>
                  <a:srgbClr val="000000"/>
                </a:solidFill>
                <a:uFill>
                  <a:solidFill>
                    <a:srgbClr val="FFFFFF"/>
                  </a:solidFill>
                </a:uFill>
                <a:latin typeface="Arial"/>
                <a:ea typeface="Lucida Sans Unicode"/>
              </a:rPr>
              <a:t> </a:t>
            </a:r>
            <a:endParaRPr/>
          </a:p>
          <a:p>
            <a:pPr marL="861840" lvl="1" indent="-285840">
              <a:lnSpc>
                <a:spcPct val="75000"/>
              </a:lnSpc>
              <a:buSzPct val="45000"/>
              <a:buFont typeface="Symbol" charset="2"/>
              <a:buChar char=""/>
            </a:pPr>
            <a:r>
              <a:rPr lang="en-GB" sz="3600" i="1" strike="noStrike" spc="-1">
                <a:solidFill>
                  <a:srgbClr val="000000"/>
                </a:solidFill>
                <a:uFill>
                  <a:solidFill>
                    <a:srgbClr val="FFFFFF"/>
                  </a:solidFill>
                </a:uFill>
                <a:latin typeface="Arial"/>
                <a:ea typeface="Lucida Sans Unicode"/>
              </a:rPr>
              <a:t>80 percent of patients had hypoalbuminemia</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3600" b="1" dirty="0" smtClean="0"/>
              <a:t>           Treatment of Chronic Gastritis  </a:t>
            </a:r>
            <a:endParaRPr lang="ru-RU" sz="3600" b="1" dirty="0"/>
          </a:p>
        </p:txBody>
      </p:sp>
      <p:sp>
        <p:nvSpPr>
          <p:cNvPr id="3" name="Подзаголовок 2"/>
          <p:cNvSpPr>
            <a:spLocks noGrp="1"/>
          </p:cNvSpPr>
          <p:nvPr>
            <p:ph type="subTitle"/>
          </p:nvPr>
        </p:nvSpPr>
        <p:spPr>
          <a:xfrm>
            <a:off x="611156" y="1779573"/>
            <a:ext cx="9067680" cy="4986360"/>
          </a:xfrm>
        </p:spPr>
        <p:txBody>
          <a:bodyPr/>
          <a:lstStyle/>
          <a:p>
            <a:r>
              <a:rPr lang="en-US" sz="2400" dirty="0" smtClean="0"/>
              <a:t>     </a:t>
            </a:r>
            <a:r>
              <a:rPr lang="uk-UA" sz="2800" dirty="0"/>
              <a:t>-</a:t>
            </a:r>
            <a:r>
              <a:rPr lang="en-US" sz="2800" dirty="0" smtClean="0"/>
              <a:t> Individual diet</a:t>
            </a:r>
            <a:endParaRPr lang="uk-UA" sz="2800" dirty="0" smtClean="0"/>
          </a:p>
          <a:p>
            <a:r>
              <a:rPr lang="uk-UA" sz="2800" b="1" dirty="0"/>
              <a:t> </a:t>
            </a:r>
            <a:r>
              <a:rPr lang="uk-UA" sz="2800" b="1" dirty="0" smtClean="0"/>
              <a:t>   </a:t>
            </a:r>
            <a:r>
              <a:rPr lang="uk-UA" sz="2800" dirty="0" smtClean="0"/>
              <a:t>- </a:t>
            </a:r>
            <a:r>
              <a:rPr lang="en-US" sz="2800" dirty="0" smtClean="0"/>
              <a:t>Eradication of Hp-infection</a:t>
            </a:r>
          </a:p>
          <a:p>
            <a:r>
              <a:rPr lang="en-US" sz="2800" dirty="0" smtClean="0"/>
              <a:t>   </a:t>
            </a:r>
            <a:r>
              <a:rPr lang="uk-UA" sz="2800" dirty="0" smtClean="0"/>
              <a:t> - </a:t>
            </a:r>
            <a:r>
              <a:rPr lang="en-US" sz="2800" dirty="0" smtClean="0"/>
              <a:t>Proton pump inhibitors (</a:t>
            </a:r>
            <a:r>
              <a:rPr lang="en-US" sz="2800" dirty="0" err="1" smtClean="0"/>
              <a:t>omeprazole</a:t>
            </a:r>
            <a:r>
              <a:rPr lang="uk-UA" sz="2800" dirty="0" smtClean="0"/>
              <a:t>,</a:t>
            </a:r>
            <a:r>
              <a:rPr lang="en-US" sz="2800" dirty="0" smtClean="0"/>
              <a:t> </a:t>
            </a:r>
            <a:r>
              <a:rPr lang="en-US" sz="2800" dirty="0" err="1" smtClean="0"/>
              <a:t>antoprazolum</a:t>
            </a:r>
            <a:r>
              <a:rPr lang="en-US" sz="2800" dirty="0" smtClean="0"/>
              <a:t>)</a:t>
            </a:r>
          </a:p>
          <a:p>
            <a:r>
              <a:rPr lang="en-US" sz="2800" dirty="0" smtClean="0"/>
              <a:t>      and H2-histamine blockers (ranitidine</a:t>
            </a:r>
            <a:r>
              <a:rPr lang="uk-UA" sz="2800" dirty="0" smtClean="0"/>
              <a:t>,</a:t>
            </a:r>
            <a:r>
              <a:rPr lang="en-US" sz="2800" dirty="0" smtClean="0"/>
              <a:t> </a:t>
            </a:r>
            <a:r>
              <a:rPr lang="en-US" sz="2800" dirty="0" err="1" smtClean="0"/>
              <a:t>famotidine</a:t>
            </a:r>
            <a:r>
              <a:rPr lang="en-US" sz="2800" dirty="0" smtClean="0"/>
              <a:t>)</a:t>
            </a:r>
            <a:r>
              <a:rPr lang="uk-UA" sz="2800" dirty="0" smtClean="0"/>
              <a:t> </a:t>
            </a:r>
            <a:r>
              <a:rPr lang="en-US" sz="2800" dirty="0" smtClean="0"/>
              <a:t>in</a:t>
            </a:r>
          </a:p>
          <a:p>
            <a:r>
              <a:rPr lang="en-US" sz="2800" dirty="0"/>
              <a:t> </a:t>
            </a:r>
            <a:r>
              <a:rPr lang="en-US" sz="2800" dirty="0" smtClean="0"/>
              <a:t>     case of increased gastric </a:t>
            </a:r>
            <a:r>
              <a:rPr lang="en-US" sz="2800" dirty="0" err="1" smtClean="0"/>
              <a:t>secretory</a:t>
            </a:r>
            <a:r>
              <a:rPr lang="en-US" sz="2800" dirty="0" smtClean="0"/>
              <a:t> function</a:t>
            </a:r>
            <a:endParaRPr lang="uk-UA" sz="2800" dirty="0" smtClean="0"/>
          </a:p>
          <a:p>
            <a:r>
              <a:rPr lang="uk-UA" sz="2800" dirty="0"/>
              <a:t> </a:t>
            </a:r>
            <a:r>
              <a:rPr lang="uk-UA" sz="2800" dirty="0" smtClean="0"/>
              <a:t>   -</a:t>
            </a:r>
            <a:r>
              <a:rPr lang="en-US" sz="2800" dirty="0" smtClean="0"/>
              <a:t> Substitution therapy (natural gastric juice</a:t>
            </a:r>
            <a:r>
              <a:rPr lang="uk-UA" sz="2800" dirty="0" smtClean="0"/>
              <a:t>,</a:t>
            </a:r>
            <a:r>
              <a:rPr lang="en-US" sz="2800" dirty="0" smtClean="0"/>
              <a:t> </a:t>
            </a:r>
          </a:p>
          <a:p>
            <a:r>
              <a:rPr lang="en-US" sz="2800" dirty="0"/>
              <a:t> </a:t>
            </a:r>
            <a:r>
              <a:rPr lang="en-US" sz="2800" dirty="0" smtClean="0"/>
              <a:t>     hydrochloric acid</a:t>
            </a:r>
            <a:r>
              <a:rPr lang="uk-UA" sz="2800" dirty="0" smtClean="0"/>
              <a:t>,</a:t>
            </a:r>
            <a:r>
              <a:rPr lang="en-US" sz="2800" dirty="0" smtClean="0"/>
              <a:t> </a:t>
            </a:r>
            <a:r>
              <a:rPr lang="en-US" sz="2800" dirty="0" err="1" smtClean="0"/>
              <a:t>acidin</a:t>
            </a:r>
            <a:r>
              <a:rPr lang="en-US" sz="2800" dirty="0" smtClean="0"/>
              <a:t>-pepsin) in case of </a:t>
            </a:r>
          </a:p>
          <a:p>
            <a:r>
              <a:rPr lang="en-US" sz="2800" dirty="0"/>
              <a:t> </a:t>
            </a:r>
            <a:r>
              <a:rPr lang="en-US" sz="2800" dirty="0" smtClean="0"/>
              <a:t>     decrease gastric </a:t>
            </a:r>
            <a:r>
              <a:rPr lang="en-US" sz="2800" dirty="0" err="1" smtClean="0"/>
              <a:t>secretory</a:t>
            </a:r>
            <a:r>
              <a:rPr lang="en-US" sz="2800" dirty="0" smtClean="0"/>
              <a:t> function</a:t>
            </a:r>
          </a:p>
          <a:p>
            <a:r>
              <a:rPr lang="en-US" sz="2800" dirty="0"/>
              <a:t> </a:t>
            </a:r>
            <a:r>
              <a:rPr lang="en-US" sz="2800" dirty="0" smtClean="0"/>
              <a:t>   - Enveloping agents</a:t>
            </a:r>
          </a:p>
          <a:p>
            <a:r>
              <a:rPr lang="en-US" sz="2800" dirty="0"/>
              <a:t> </a:t>
            </a:r>
            <a:r>
              <a:rPr lang="en-US" sz="2800" dirty="0" smtClean="0"/>
              <a:t>   - Vitamin B12 in case of </a:t>
            </a:r>
            <a:r>
              <a:rPr lang="en-US" sz="2800" dirty="0" err="1" smtClean="0"/>
              <a:t>megaloblastic</a:t>
            </a:r>
            <a:r>
              <a:rPr lang="en-US" sz="2800" dirty="0" smtClean="0"/>
              <a:t> anemia</a:t>
            </a:r>
          </a:p>
          <a:p>
            <a:r>
              <a:rPr lang="uk-UA" sz="2800" dirty="0" smtClean="0"/>
              <a:t> </a:t>
            </a:r>
            <a:r>
              <a:rPr lang="en-US" sz="2800" dirty="0" smtClean="0"/>
              <a:t>   - </a:t>
            </a:r>
            <a:r>
              <a:rPr lang="en-US" sz="2800" dirty="0" err="1" smtClean="0"/>
              <a:t>Prokinetics</a:t>
            </a:r>
            <a:r>
              <a:rPr lang="en-US" sz="2800" dirty="0" smtClean="0"/>
              <a:t> (</a:t>
            </a:r>
            <a:r>
              <a:rPr lang="en-US" sz="2800" dirty="0" err="1" smtClean="0"/>
              <a:t>domperidone</a:t>
            </a:r>
            <a:r>
              <a:rPr lang="uk-UA" sz="2800" dirty="0" smtClean="0"/>
              <a:t>,</a:t>
            </a:r>
            <a:r>
              <a:rPr lang="en-US" sz="2800" dirty="0" smtClean="0"/>
              <a:t> </a:t>
            </a:r>
            <a:r>
              <a:rPr lang="en-US" sz="2800" dirty="0" err="1" smtClean="0"/>
              <a:t>itopridum</a:t>
            </a:r>
            <a:r>
              <a:rPr lang="en-US" sz="2800" dirty="0" smtClean="0"/>
              <a:t>) in case of reflux</a:t>
            </a:r>
          </a:p>
          <a:p>
            <a:r>
              <a:rPr lang="en-US" sz="2800" dirty="0"/>
              <a:t> </a:t>
            </a:r>
            <a:r>
              <a:rPr lang="en-US" sz="2800" dirty="0" smtClean="0"/>
              <a:t>     gastritis</a:t>
            </a:r>
          </a:p>
          <a:p>
            <a:r>
              <a:rPr lang="en-US" sz="2800" dirty="0"/>
              <a:t> </a:t>
            </a:r>
            <a:r>
              <a:rPr lang="en-US" sz="2800" dirty="0" smtClean="0"/>
              <a:t>   - Antihistamines in case of </a:t>
            </a:r>
            <a:r>
              <a:rPr lang="en-US" sz="2800" dirty="0" err="1" smtClean="0"/>
              <a:t>eosinophilic</a:t>
            </a:r>
            <a:r>
              <a:rPr lang="en-US" sz="2800" dirty="0" smtClean="0"/>
              <a:t> gastritis</a:t>
            </a:r>
            <a:endParaRPr lang="ru-RU" sz="2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smtClean="0"/>
              <a:t>  </a:t>
            </a:r>
            <a:r>
              <a:rPr lang="en-US" sz="2800" dirty="0" smtClean="0"/>
              <a:t>       </a:t>
            </a:r>
            <a:r>
              <a:rPr lang="en-US" sz="2800" b="1" dirty="0" smtClean="0"/>
              <a:t>Recommended Treatment Strategy for the </a:t>
            </a:r>
            <a:br>
              <a:rPr lang="en-US" sz="2800" b="1" dirty="0" smtClean="0"/>
            </a:br>
            <a:r>
              <a:rPr lang="en-US" sz="2800" b="1" dirty="0"/>
              <a:t> </a:t>
            </a:r>
            <a:r>
              <a:rPr lang="en-US" sz="2800" b="1" dirty="0" smtClean="0"/>
              <a:t>               Eradication of Helicobacter pylori</a:t>
            </a:r>
            <a:endParaRPr lang="ru-RU" sz="2800" b="1" dirty="0"/>
          </a:p>
        </p:txBody>
      </p:sp>
      <p:sp>
        <p:nvSpPr>
          <p:cNvPr id="3" name="Подзаголовок 2"/>
          <p:cNvSpPr>
            <a:spLocks noGrp="1"/>
          </p:cNvSpPr>
          <p:nvPr>
            <p:ph type="subTitle"/>
          </p:nvPr>
        </p:nvSpPr>
        <p:spPr>
          <a:xfrm>
            <a:off x="396842" y="2573315"/>
            <a:ext cx="9067680" cy="4986360"/>
          </a:xfrm>
        </p:spPr>
        <p:txBody>
          <a:bodyPr/>
          <a:lstStyle/>
          <a:p>
            <a:r>
              <a:rPr lang="en-US" dirty="0" smtClean="0"/>
              <a:t>  </a:t>
            </a:r>
            <a:r>
              <a:rPr lang="en-US" sz="2000" b="1" dirty="0" smtClean="0"/>
              <a:t>Fist-line therapy (10-14 days)</a:t>
            </a:r>
          </a:p>
          <a:p>
            <a:r>
              <a:rPr lang="en-US" sz="2000" dirty="0"/>
              <a:t> </a:t>
            </a:r>
            <a:r>
              <a:rPr lang="en-US" sz="2000" dirty="0" smtClean="0"/>
              <a:t>PPI (standard dose 2 times</a:t>
            </a:r>
            <a:r>
              <a:rPr lang="uk-UA" sz="2000" dirty="0" smtClean="0"/>
              <a:t>/</a:t>
            </a:r>
            <a:r>
              <a:rPr lang="en-US" sz="2000" dirty="0" smtClean="0"/>
              <a:t>d)      PPI (standard dose 2 times</a:t>
            </a:r>
            <a:r>
              <a:rPr lang="uk-UA" sz="2000" dirty="0" smtClean="0"/>
              <a:t>/</a:t>
            </a:r>
            <a:r>
              <a:rPr lang="en-US" sz="2000" dirty="0" smtClean="0"/>
              <a:t>d)</a:t>
            </a:r>
          </a:p>
          <a:p>
            <a:r>
              <a:rPr lang="en-US" sz="2000" dirty="0"/>
              <a:t> </a:t>
            </a:r>
            <a:r>
              <a:rPr lang="en-US" sz="2000" dirty="0" err="1" smtClean="0"/>
              <a:t>Clarithromycin</a:t>
            </a:r>
            <a:r>
              <a:rPr lang="en-US" sz="2000" dirty="0" smtClean="0"/>
              <a:t> (0</a:t>
            </a:r>
            <a:r>
              <a:rPr lang="uk-UA" sz="2000" dirty="0" smtClean="0"/>
              <a:t>.5</a:t>
            </a:r>
            <a:r>
              <a:rPr lang="en-US" sz="2000" dirty="0" smtClean="0"/>
              <a:t>g 2 times</a:t>
            </a:r>
            <a:r>
              <a:rPr lang="uk-UA" sz="2000" dirty="0" smtClean="0"/>
              <a:t>/</a:t>
            </a:r>
            <a:r>
              <a:rPr lang="en-US" sz="2000" dirty="0" smtClean="0"/>
              <a:t>d)</a:t>
            </a:r>
            <a:r>
              <a:rPr lang="uk-UA" sz="2000" dirty="0" smtClean="0"/>
              <a:t>    </a:t>
            </a:r>
            <a:r>
              <a:rPr lang="en-US" sz="2000" dirty="0" err="1" smtClean="0"/>
              <a:t>Clarithromycin</a:t>
            </a:r>
            <a:r>
              <a:rPr lang="en-US" sz="2000" dirty="0" smtClean="0"/>
              <a:t> (0</a:t>
            </a:r>
            <a:r>
              <a:rPr lang="uk-UA" sz="2000" dirty="0" smtClean="0"/>
              <a:t>.5</a:t>
            </a:r>
            <a:r>
              <a:rPr lang="en-US" sz="2000" dirty="0" smtClean="0"/>
              <a:t>g 2 times</a:t>
            </a:r>
            <a:r>
              <a:rPr lang="uk-UA" sz="2000" dirty="0" smtClean="0"/>
              <a:t>/</a:t>
            </a:r>
            <a:r>
              <a:rPr lang="en-US" sz="2000" dirty="0" smtClean="0"/>
              <a:t>d)</a:t>
            </a:r>
            <a:endParaRPr lang="uk-UA" sz="2000" dirty="0" smtClean="0"/>
          </a:p>
          <a:p>
            <a:r>
              <a:rPr lang="uk-UA" sz="2000" dirty="0"/>
              <a:t> </a:t>
            </a:r>
            <a:r>
              <a:rPr lang="en-US" sz="2000" dirty="0" smtClean="0"/>
              <a:t>Amoxicillin (1g 2 times</a:t>
            </a:r>
            <a:r>
              <a:rPr lang="uk-UA" sz="2000" dirty="0" smtClean="0"/>
              <a:t>/</a:t>
            </a:r>
            <a:r>
              <a:rPr lang="en-US" sz="2000" dirty="0" smtClean="0"/>
              <a:t>d)              </a:t>
            </a:r>
            <a:r>
              <a:rPr lang="en-US" sz="2000" dirty="0" err="1" smtClean="0"/>
              <a:t>Metronidazole</a:t>
            </a:r>
            <a:r>
              <a:rPr lang="en-US" sz="2000" dirty="0" smtClean="0"/>
              <a:t> (</a:t>
            </a:r>
            <a:r>
              <a:rPr lang="uk-UA" sz="2000" dirty="0" smtClean="0"/>
              <a:t>0.5</a:t>
            </a:r>
            <a:r>
              <a:rPr lang="en-US" sz="2000" dirty="0" smtClean="0"/>
              <a:t>g 2 times</a:t>
            </a:r>
            <a:r>
              <a:rPr lang="uk-UA" sz="2000" dirty="0" smtClean="0"/>
              <a:t>/</a:t>
            </a:r>
            <a:r>
              <a:rPr lang="en-US" sz="2000" dirty="0" smtClean="0"/>
              <a:t>d)</a:t>
            </a:r>
          </a:p>
          <a:p>
            <a:endParaRPr lang="en-US" sz="2000" dirty="0"/>
          </a:p>
          <a:p>
            <a:r>
              <a:rPr lang="en-US" sz="2000" dirty="0" smtClean="0"/>
              <a:t>  </a:t>
            </a:r>
            <a:r>
              <a:rPr lang="en-US" sz="2000" b="1" dirty="0" smtClean="0"/>
              <a:t>Second-line therapy (10-14 days)</a:t>
            </a:r>
          </a:p>
          <a:p>
            <a:r>
              <a:rPr lang="en-US" sz="2000" dirty="0"/>
              <a:t> </a:t>
            </a:r>
            <a:r>
              <a:rPr lang="en-US" sz="2000" dirty="0" smtClean="0"/>
              <a:t> PPI (standard dose 2 t</a:t>
            </a:r>
            <a:r>
              <a:rPr lang="uk-UA" sz="2000" dirty="0" smtClean="0"/>
              <a:t>/</a:t>
            </a:r>
            <a:r>
              <a:rPr lang="en-US" sz="2000" dirty="0" smtClean="0"/>
              <a:t>d)  PPI (standard dose 2 t</a:t>
            </a:r>
            <a:r>
              <a:rPr lang="uk-UA" sz="2000" dirty="0" smtClean="0"/>
              <a:t>/</a:t>
            </a:r>
            <a:r>
              <a:rPr lang="en-US" sz="2000" dirty="0" smtClean="0"/>
              <a:t>d)   PPI (standard dose 2 t</a:t>
            </a:r>
            <a:r>
              <a:rPr lang="uk-UA" sz="2000" dirty="0" smtClean="0"/>
              <a:t>/</a:t>
            </a:r>
            <a:r>
              <a:rPr lang="en-US" sz="2000" dirty="0" smtClean="0"/>
              <a:t>d) </a:t>
            </a:r>
          </a:p>
          <a:p>
            <a:r>
              <a:rPr lang="en-US" sz="2000" dirty="0"/>
              <a:t> </a:t>
            </a:r>
            <a:r>
              <a:rPr lang="en-US" sz="2000" dirty="0" smtClean="0"/>
              <a:t> Bismuth (120mg 4 t</a:t>
            </a:r>
            <a:r>
              <a:rPr lang="uk-UA" sz="2000" dirty="0" smtClean="0"/>
              <a:t>/</a:t>
            </a:r>
            <a:r>
              <a:rPr lang="en-US" sz="2000" dirty="0" smtClean="0"/>
              <a:t>d)       </a:t>
            </a:r>
            <a:r>
              <a:rPr lang="en-US" sz="2000" dirty="0" err="1" smtClean="0"/>
              <a:t>Metronidazole</a:t>
            </a:r>
            <a:r>
              <a:rPr lang="en-US" sz="2000" dirty="0" smtClean="0"/>
              <a:t> (</a:t>
            </a:r>
            <a:r>
              <a:rPr lang="uk-UA" sz="2000" dirty="0" smtClean="0"/>
              <a:t>0.5</a:t>
            </a:r>
            <a:r>
              <a:rPr lang="en-US" sz="2000" dirty="0" smtClean="0"/>
              <a:t>g 2 t</a:t>
            </a:r>
            <a:r>
              <a:rPr lang="uk-UA" sz="2000" dirty="0" smtClean="0"/>
              <a:t>/</a:t>
            </a:r>
            <a:r>
              <a:rPr lang="en-US" sz="2000" dirty="0" smtClean="0"/>
              <a:t>d)  </a:t>
            </a:r>
            <a:r>
              <a:rPr lang="en-US" sz="2000" dirty="0" err="1" smtClean="0"/>
              <a:t>Metronidazole</a:t>
            </a:r>
            <a:r>
              <a:rPr lang="en-US" sz="2000" dirty="0" smtClean="0"/>
              <a:t> (</a:t>
            </a:r>
            <a:r>
              <a:rPr lang="uk-UA" sz="2000" dirty="0" smtClean="0"/>
              <a:t>0.5</a:t>
            </a:r>
            <a:r>
              <a:rPr lang="en-US" sz="2000" dirty="0" smtClean="0"/>
              <a:t>g 2 t</a:t>
            </a:r>
            <a:r>
              <a:rPr lang="uk-UA" sz="2000" dirty="0" smtClean="0"/>
              <a:t>/</a:t>
            </a:r>
            <a:r>
              <a:rPr lang="en-US" sz="2000" dirty="0" smtClean="0"/>
              <a:t>d)</a:t>
            </a:r>
          </a:p>
          <a:p>
            <a:r>
              <a:rPr lang="en-US" sz="2000" dirty="0"/>
              <a:t> </a:t>
            </a:r>
            <a:r>
              <a:rPr lang="en-US" sz="2000" dirty="0" smtClean="0"/>
              <a:t> </a:t>
            </a:r>
            <a:r>
              <a:rPr lang="en-US" sz="2000" dirty="0" err="1" smtClean="0"/>
              <a:t>Metronidazole</a:t>
            </a:r>
            <a:r>
              <a:rPr lang="en-US" sz="2000" dirty="0" smtClean="0"/>
              <a:t> (</a:t>
            </a:r>
            <a:r>
              <a:rPr lang="uk-UA" sz="2000" dirty="0" smtClean="0"/>
              <a:t>0.5</a:t>
            </a:r>
            <a:r>
              <a:rPr lang="en-US" sz="2000" dirty="0" smtClean="0"/>
              <a:t>g 3 t</a:t>
            </a:r>
            <a:r>
              <a:rPr lang="uk-UA" sz="2000" dirty="0" smtClean="0"/>
              <a:t>/</a:t>
            </a:r>
            <a:r>
              <a:rPr lang="en-US" sz="2000" dirty="0" smtClean="0"/>
              <a:t>d) Tetracycline (0</a:t>
            </a:r>
            <a:r>
              <a:rPr lang="uk-UA" sz="2000" dirty="0" smtClean="0"/>
              <a:t>.5</a:t>
            </a:r>
            <a:r>
              <a:rPr lang="en-US" sz="2000" dirty="0" smtClean="0"/>
              <a:t>g 4 t</a:t>
            </a:r>
            <a:r>
              <a:rPr lang="uk-UA" sz="2000" dirty="0" smtClean="0"/>
              <a:t>/</a:t>
            </a:r>
            <a:r>
              <a:rPr lang="en-US" sz="2000" dirty="0" smtClean="0"/>
              <a:t>d)     Amoxicillin (1g 2 t</a:t>
            </a:r>
            <a:r>
              <a:rPr lang="uk-UA" sz="2000" dirty="0" smtClean="0"/>
              <a:t>/</a:t>
            </a:r>
            <a:r>
              <a:rPr lang="en-US" sz="2000" dirty="0" smtClean="0"/>
              <a:t>d)</a:t>
            </a:r>
          </a:p>
          <a:p>
            <a:r>
              <a:rPr lang="en-US" sz="2000" dirty="0"/>
              <a:t> </a:t>
            </a:r>
            <a:r>
              <a:rPr lang="en-US" sz="2000" dirty="0" smtClean="0"/>
              <a:t> Tetracycline (0</a:t>
            </a:r>
            <a:r>
              <a:rPr lang="uk-UA" sz="2000" dirty="0" smtClean="0"/>
              <a:t>.5</a:t>
            </a:r>
            <a:r>
              <a:rPr lang="en-US" sz="2000" dirty="0" smtClean="0"/>
              <a:t>g 4 t</a:t>
            </a:r>
            <a:r>
              <a:rPr lang="uk-UA" sz="2000" dirty="0" smtClean="0"/>
              <a:t>/</a:t>
            </a:r>
            <a:r>
              <a:rPr lang="en-US" sz="2000" dirty="0" smtClean="0"/>
              <a:t>d)</a:t>
            </a:r>
          </a:p>
          <a:p>
            <a:endParaRPr lang="en-US" sz="2000" dirty="0"/>
          </a:p>
          <a:p>
            <a:r>
              <a:rPr lang="en-US" sz="2000" dirty="0"/>
              <a:t> </a:t>
            </a:r>
            <a:r>
              <a:rPr lang="en-US" sz="2000" dirty="0" smtClean="0"/>
              <a:t> </a:t>
            </a:r>
            <a:r>
              <a:rPr lang="en-US" sz="2000" b="1" dirty="0" smtClean="0"/>
              <a:t>Third-line therapy (10-14 days)</a:t>
            </a:r>
          </a:p>
          <a:p>
            <a:r>
              <a:rPr lang="en-US" sz="2000" dirty="0"/>
              <a:t> </a:t>
            </a:r>
            <a:r>
              <a:rPr lang="en-US" sz="2000" dirty="0" smtClean="0"/>
              <a:t> PPI (standard dose 2 times</a:t>
            </a:r>
            <a:r>
              <a:rPr lang="uk-UA" sz="2000" dirty="0" smtClean="0"/>
              <a:t>/</a:t>
            </a:r>
            <a:r>
              <a:rPr lang="en-US" sz="2000" dirty="0" smtClean="0"/>
              <a:t>d)    Empiric rescue therapy   Treatment </a:t>
            </a:r>
            <a:r>
              <a:rPr lang="en-US" sz="2000" dirty="0" err="1" smtClean="0"/>
              <a:t>tallored</a:t>
            </a:r>
            <a:r>
              <a:rPr lang="en-US" sz="2000" dirty="0" smtClean="0"/>
              <a:t> to</a:t>
            </a:r>
          </a:p>
          <a:p>
            <a:r>
              <a:rPr lang="en-US" sz="2000" dirty="0"/>
              <a:t> </a:t>
            </a:r>
            <a:r>
              <a:rPr lang="en-US" sz="2000" dirty="0" smtClean="0"/>
              <a:t> Amoxicillin (1g 2 times</a:t>
            </a:r>
            <a:r>
              <a:rPr lang="uk-UA" sz="2000" dirty="0" smtClean="0"/>
              <a:t>/</a:t>
            </a:r>
            <a:r>
              <a:rPr lang="en-US" sz="2000" dirty="0" smtClean="0"/>
              <a:t>d)                                                    individual antibiotic</a:t>
            </a:r>
          </a:p>
          <a:p>
            <a:r>
              <a:rPr lang="en-US" sz="2000" dirty="0"/>
              <a:t> </a:t>
            </a:r>
            <a:r>
              <a:rPr lang="en-US" sz="2000" dirty="0" smtClean="0"/>
              <a:t> </a:t>
            </a:r>
            <a:r>
              <a:rPr lang="en-US" sz="2000" dirty="0" err="1" smtClean="0"/>
              <a:t>Levofloxacin</a:t>
            </a:r>
            <a:r>
              <a:rPr lang="en-US" sz="2000" dirty="0" smtClean="0"/>
              <a:t> (</a:t>
            </a:r>
            <a:r>
              <a:rPr lang="uk-UA" sz="2000" dirty="0" smtClean="0"/>
              <a:t>0.5</a:t>
            </a:r>
            <a:r>
              <a:rPr lang="en-US" sz="2000" dirty="0" smtClean="0"/>
              <a:t>g 3 t</a:t>
            </a:r>
            <a:r>
              <a:rPr lang="uk-UA" sz="2000" dirty="0" smtClean="0"/>
              <a:t>/</a:t>
            </a:r>
            <a:r>
              <a:rPr lang="en-US" sz="2000" dirty="0" smtClean="0"/>
              <a:t>d)                                                      sensitivity  </a:t>
            </a:r>
          </a:p>
          <a:p>
            <a:r>
              <a:rPr lang="en-US" sz="2000" dirty="0" smtClean="0"/>
              <a:t>  </a:t>
            </a:r>
            <a:endParaRPr lang="ru-RU" sz="2000" dirty="0" smtClean="0"/>
          </a:p>
          <a:p>
            <a:endParaRPr lang="en-US" sz="2000" dirty="0" smtClean="0"/>
          </a:p>
          <a:p>
            <a:r>
              <a:rPr lang="en-US" sz="2000" dirty="0"/>
              <a:t> </a:t>
            </a:r>
            <a:r>
              <a:rPr lang="en-US" sz="2000" dirty="0" smtClean="0"/>
              <a:t> </a:t>
            </a:r>
            <a:endParaRPr lang="ru-RU" sz="2000" dirty="0" smtClean="0"/>
          </a:p>
          <a:p>
            <a:r>
              <a:rPr lang="en-US" sz="2400" dirty="0" smtClean="0"/>
              <a:t> </a:t>
            </a:r>
            <a:endParaRPr lang="ru-RU" sz="2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3200" dirty="0" smtClean="0"/>
              <a:t>                 </a:t>
            </a:r>
            <a:r>
              <a:rPr lang="en-US" sz="3200" b="1" dirty="0" smtClean="0"/>
              <a:t>Risk factors of </a:t>
            </a:r>
            <a:r>
              <a:rPr lang="en-GB" sz="3600" b="1" strike="noStrike" spc="-1" dirty="0" smtClean="0">
                <a:solidFill>
                  <a:srgbClr val="000000"/>
                </a:solidFill>
                <a:uFill>
                  <a:solidFill>
                    <a:srgbClr val="FFFFFF"/>
                  </a:solidFill>
                </a:uFill>
                <a:latin typeface="Times New Roman"/>
                <a:ea typeface="Lucida Sans Unicode"/>
              </a:rPr>
              <a:t>peptic ulcer </a:t>
            </a:r>
            <a:r>
              <a:rPr lang="en-US" sz="3600" dirty="0" smtClean="0"/>
              <a:t> </a:t>
            </a:r>
            <a:endParaRPr lang="ru-RU" sz="3600" dirty="0"/>
          </a:p>
        </p:txBody>
      </p:sp>
      <p:sp>
        <p:nvSpPr>
          <p:cNvPr id="3" name="Подзаголовок 2"/>
          <p:cNvSpPr>
            <a:spLocks noGrp="1"/>
          </p:cNvSpPr>
          <p:nvPr>
            <p:ph type="subTitle"/>
          </p:nvPr>
        </p:nvSpPr>
        <p:spPr>
          <a:xfrm>
            <a:off x="825470" y="3136895"/>
            <a:ext cx="9067680" cy="1341000"/>
          </a:xfrm>
        </p:spPr>
        <p:txBody>
          <a:bodyPr/>
          <a:lstStyle/>
          <a:p>
            <a:pPr marL="739440" lvl="1" indent="-282240">
              <a:lnSpc>
                <a:spcPct val="76000"/>
              </a:lnSpc>
              <a:buSzPct val="45000"/>
            </a:pPr>
            <a:r>
              <a:rPr lang="en-US" sz="3200" b="1" strike="noStrike" spc="-1" dirty="0" smtClean="0">
                <a:solidFill>
                  <a:srgbClr val="000000"/>
                </a:solidFill>
                <a:uFill>
                  <a:solidFill>
                    <a:srgbClr val="FFFFFF"/>
                  </a:solidFill>
                </a:uFill>
                <a:latin typeface="Times New Roman"/>
                <a:ea typeface="Lucida Sans Unicode"/>
              </a:rPr>
              <a:t>You’re at risk for peptic ulcer disease if you:</a:t>
            </a:r>
          </a:p>
          <a:p>
            <a:pPr marL="739440" lvl="1" indent="-282240">
              <a:lnSpc>
                <a:spcPct val="76000"/>
              </a:lnSpc>
              <a:buSzPct val="45000"/>
            </a:pPr>
            <a:endParaRPr lang="en-US" dirty="0" smtClean="0"/>
          </a:p>
          <a:p>
            <a:pPr marL="739440" lvl="1" indent="-282240">
              <a:lnSpc>
                <a:spcPct val="76000"/>
              </a:lnSpc>
              <a:buSzPct val="45000"/>
              <a:buFont typeface="Arial"/>
              <a:buChar char="–"/>
            </a:pPr>
            <a:r>
              <a:rPr lang="en-US" sz="3200" strike="noStrike" spc="-1" dirty="0" smtClean="0">
                <a:solidFill>
                  <a:srgbClr val="000000"/>
                </a:solidFill>
                <a:uFill>
                  <a:solidFill>
                    <a:srgbClr val="FFFFFF"/>
                  </a:solidFill>
                </a:uFill>
                <a:latin typeface="Times New Roman"/>
                <a:ea typeface="Lucida Sans Unicode"/>
              </a:rPr>
              <a:t>Are 50 years old or older.</a:t>
            </a:r>
            <a:endParaRPr lang="en-US" sz="3200" dirty="0" smtClean="0"/>
          </a:p>
          <a:p>
            <a:pPr marL="739440" lvl="1" indent="-282240">
              <a:lnSpc>
                <a:spcPct val="76000"/>
              </a:lnSpc>
              <a:buSzPct val="45000"/>
              <a:buFont typeface="Arial"/>
              <a:buChar char="–"/>
            </a:pPr>
            <a:r>
              <a:rPr lang="en-US" sz="3200" strike="noStrike" spc="-1" dirty="0" smtClean="0">
                <a:solidFill>
                  <a:srgbClr val="000000"/>
                </a:solidFill>
                <a:uFill>
                  <a:solidFill>
                    <a:srgbClr val="FFFFFF"/>
                  </a:solidFill>
                </a:uFill>
                <a:latin typeface="Times New Roman"/>
                <a:ea typeface="Lucida Sans Unicode"/>
              </a:rPr>
              <a:t>Diabetes may increase your risk of having </a:t>
            </a:r>
          </a:p>
          <a:p>
            <a:pPr marL="739440" lvl="1" indent="-282240">
              <a:lnSpc>
                <a:spcPct val="76000"/>
              </a:lnSpc>
              <a:buSzPct val="45000"/>
            </a:pPr>
            <a:r>
              <a:rPr lang="en-US" sz="3200" i="1" spc="-1" dirty="0">
                <a:solidFill>
                  <a:srgbClr val="000000"/>
                </a:solidFill>
                <a:uFill>
                  <a:solidFill>
                    <a:srgbClr val="FFFFFF"/>
                  </a:solidFill>
                </a:uFill>
                <a:latin typeface="Times New Roman"/>
                <a:ea typeface="Lucida Sans Unicode"/>
              </a:rPr>
              <a:t> </a:t>
            </a:r>
            <a:r>
              <a:rPr lang="en-US" sz="3200" i="1" spc="-1" dirty="0" smtClean="0">
                <a:solidFill>
                  <a:srgbClr val="000000"/>
                </a:solidFill>
                <a:uFill>
                  <a:solidFill>
                    <a:srgbClr val="FFFFFF"/>
                  </a:solidFill>
                </a:uFill>
                <a:latin typeface="Times New Roman"/>
                <a:ea typeface="Lucida Sans Unicode"/>
              </a:rPr>
              <a:t>  </a:t>
            </a:r>
            <a:r>
              <a:rPr lang="en-US" sz="3200" i="1" strike="noStrike" spc="-1" dirty="0" smtClean="0">
                <a:solidFill>
                  <a:srgbClr val="000000"/>
                </a:solidFill>
                <a:uFill>
                  <a:solidFill>
                    <a:srgbClr val="FFFFFF"/>
                  </a:solidFill>
                </a:uFill>
                <a:latin typeface="Times New Roman"/>
                <a:ea typeface="Lucida Sans Unicode"/>
              </a:rPr>
              <a:t>H. pylori</a:t>
            </a:r>
            <a:endParaRPr lang="en-US" sz="3200" dirty="0" smtClean="0"/>
          </a:p>
          <a:p>
            <a:pPr marL="739440" lvl="1" indent="-282240">
              <a:lnSpc>
                <a:spcPct val="76000"/>
              </a:lnSpc>
              <a:buSzPct val="45000"/>
              <a:buFont typeface="Arial"/>
              <a:buChar char="–"/>
            </a:pPr>
            <a:r>
              <a:rPr lang="en-US" sz="3200" strike="noStrike" spc="-1" dirty="0" smtClean="0">
                <a:solidFill>
                  <a:srgbClr val="000000"/>
                </a:solidFill>
                <a:uFill>
                  <a:solidFill>
                    <a:srgbClr val="FFFFFF"/>
                  </a:solidFill>
                </a:uFill>
                <a:latin typeface="Times New Roman"/>
                <a:ea typeface="Lucida Sans Unicode"/>
              </a:rPr>
              <a:t>Drink alcohol excessively</a:t>
            </a:r>
            <a:endParaRPr lang="en-US" sz="3200" dirty="0" smtClean="0"/>
          </a:p>
          <a:p>
            <a:pPr marL="739440" lvl="1" indent="-282240">
              <a:lnSpc>
                <a:spcPct val="76000"/>
              </a:lnSpc>
              <a:buSzPct val="45000"/>
              <a:buFont typeface="Arial"/>
              <a:buChar char="–"/>
            </a:pPr>
            <a:r>
              <a:rPr lang="en-US" sz="3200" strike="noStrike" spc="-1" dirty="0" smtClean="0">
                <a:solidFill>
                  <a:srgbClr val="000000"/>
                </a:solidFill>
                <a:uFill>
                  <a:solidFill>
                    <a:srgbClr val="FFFFFF"/>
                  </a:solidFill>
                </a:uFill>
                <a:latin typeface="Times New Roman"/>
                <a:ea typeface="Lucida Sans Unicode"/>
              </a:rPr>
              <a:t>Smoke cigarettes or use tobacco.</a:t>
            </a:r>
            <a:endParaRPr lang="en-US" sz="3200" dirty="0" smtClean="0"/>
          </a:p>
          <a:p>
            <a:pPr marL="739440" lvl="1" indent="-282240">
              <a:lnSpc>
                <a:spcPct val="76000"/>
              </a:lnSpc>
              <a:buSzPct val="45000"/>
              <a:buFont typeface="Arial"/>
              <a:buChar char="–"/>
            </a:pPr>
            <a:r>
              <a:rPr lang="en-US" sz="3200" strike="noStrike" spc="-1" dirty="0" smtClean="0">
                <a:solidFill>
                  <a:srgbClr val="000000"/>
                </a:solidFill>
                <a:uFill>
                  <a:solidFill>
                    <a:srgbClr val="FFFFFF"/>
                  </a:solidFill>
                </a:uFill>
                <a:latin typeface="Times New Roman"/>
                <a:ea typeface="Lucida Sans Unicode"/>
              </a:rPr>
              <a:t>Have a family history of ulcer disease.</a:t>
            </a:r>
            <a:endParaRPr lang="en-US" sz="3200" dirty="0" smtClean="0"/>
          </a:p>
          <a:p>
            <a:r>
              <a:rPr lang="en-US" sz="3200" dirty="0" smtClean="0"/>
              <a:t> </a:t>
            </a:r>
            <a:endParaRPr lang="ru-RU" sz="3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3600" dirty="0" smtClean="0"/>
              <a:t>      </a:t>
            </a:r>
            <a:r>
              <a:rPr lang="en-US" sz="3200" b="1" strike="noStrike" spc="-1" dirty="0" smtClean="0">
                <a:solidFill>
                  <a:srgbClr val="000000"/>
                </a:solidFill>
                <a:uFill>
                  <a:solidFill>
                    <a:srgbClr val="FFFFFF"/>
                  </a:solidFill>
                </a:uFill>
                <a:latin typeface="Times New Roman"/>
                <a:ea typeface="Lucida Sans Unicode"/>
              </a:rPr>
              <a:t>You’re at risk for NSAID-induced ulcers if you: </a:t>
            </a:r>
            <a:endParaRPr lang="ru-RU" sz="3200" dirty="0"/>
          </a:p>
        </p:txBody>
      </p:sp>
      <p:sp>
        <p:nvSpPr>
          <p:cNvPr id="3" name="Подзаголовок 2"/>
          <p:cNvSpPr>
            <a:spLocks noGrp="1"/>
          </p:cNvSpPr>
          <p:nvPr>
            <p:ph type="subTitle"/>
          </p:nvPr>
        </p:nvSpPr>
        <p:spPr>
          <a:xfrm>
            <a:off x="682594" y="3351209"/>
            <a:ext cx="9067680" cy="1341000"/>
          </a:xfrm>
        </p:spPr>
        <p:txBody>
          <a:bodyPr/>
          <a:lstStyle/>
          <a:p>
            <a:pPr marL="739440" lvl="1" indent="-282240">
              <a:lnSpc>
                <a:spcPct val="76000"/>
              </a:lnSpc>
              <a:buSzPct val="45000"/>
            </a:pPr>
            <a:r>
              <a:rPr lang="en-US" sz="2800" dirty="0" smtClean="0"/>
              <a:t>     </a:t>
            </a:r>
          </a:p>
          <a:p>
            <a:pPr marL="739440" lvl="1" indent="-282240">
              <a:lnSpc>
                <a:spcPct val="76000"/>
              </a:lnSpc>
              <a:buSzPct val="45000"/>
              <a:buFont typeface="Arial"/>
              <a:buChar char="–"/>
            </a:pPr>
            <a:r>
              <a:rPr lang="en-US" sz="2800" strike="noStrike" spc="-1" dirty="0" smtClean="0">
                <a:solidFill>
                  <a:srgbClr val="000000"/>
                </a:solidFill>
                <a:uFill>
                  <a:solidFill>
                    <a:srgbClr val="FFFFFF"/>
                  </a:solidFill>
                </a:uFill>
                <a:latin typeface="Times New Roman"/>
                <a:ea typeface="Lucida Sans Unicode"/>
              </a:rPr>
              <a:t>Are age 60 or older (your stomach lining becomes more fragile with age).</a:t>
            </a:r>
            <a:endParaRPr lang="en-US" sz="2800" dirty="0" smtClean="0"/>
          </a:p>
          <a:p>
            <a:pPr marL="739440" lvl="1" indent="-282240">
              <a:lnSpc>
                <a:spcPct val="76000"/>
              </a:lnSpc>
              <a:buSzPct val="45000"/>
              <a:buFont typeface="Arial"/>
              <a:buChar char="–"/>
            </a:pPr>
            <a:r>
              <a:rPr lang="en-US" sz="2800" strike="noStrike" spc="-1" dirty="0" smtClean="0">
                <a:solidFill>
                  <a:srgbClr val="000000"/>
                </a:solidFill>
                <a:uFill>
                  <a:solidFill>
                    <a:srgbClr val="FFFFFF"/>
                  </a:solidFill>
                </a:uFill>
                <a:latin typeface="Times New Roman"/>
                <a:ea typeface="Lucida Sans Unicode"/>
              </a:rPr>
              <a:t>Have had past experiences with ulcers and internal bleeding</a:t>
            </a:r>
            <a:endParaRPr lang="en-US" sz="2800" dirty="0" smtClean="0"/>
          </a:p>
          <a:p>
            <a:pPr marL="739440" lvl="1" indent="-282240">
              <a:lnSpc>
                <a:spcPct val="76000"/>
              </a:lnSpc>
              <a:buSzPct val="45000"/>
              <a:buFont typeface="Arial"/>
              <a:buChar char="–"/>
            </a:pPr>
            <a:r>
              <a:rPr lang="en-US" sz="2800" strike="noStrike" spc="-1" dirty="0" smtClean="0">
                <a:solidFill>
                  <a:srgbClr val="000000"/>
                </a:solidFill>
                <a:uFill>
                  <a:solidFill>
                    <a:srgbClr val="FFFFFF"/>
                  </a:solidFill>
                </a:uFill>
                <a:latin typeface="Times New Roman"/>
                <a:ea typeface="Lucida Sans Unicode"/>
              </a:rPr>
              <a:t>Take steroid medications, such as prednisone.</a:t>
            </a:r>
            <a:endParaRPr lang="en-US" sz="2800" dirty="0" smtClean="0"/>
          </a:p>
          <a:p>
            <a:pPr marL="739440" lvl="1" indent="-282240">
              <a:lnSpc>
                <a:spcPct val="76000"/>
              </a:lnSpc>
              <a:buSzPct val="45000"/>
              <a:buFont typeface="Arial"/>
              <a:buChar char="–"/>
            </a:pPr>
            <a:r>
              <a:rPr lang="en-US" sz="2800" strike="noStrike" spc="-1" dirty="0" smtClean="0">
                <a:solidFill>
                  <a:srgbClr val="000000"/>
                </a:solidFill>
                <a:uFill>
                  <a:solidFill>
                    <a:srgbClr val="FFFFFF"/>
                  </a:solidFill>
                </a:uFill>
                <a:latin typeface="Times New Roman"/>
                <a:ea typeface="Lucida Sans Unicode"/>
              </a:rPr>
              <a:t>Take blood thinners, such as </a:t>
            </a:r>
            <a:r>
              <a:rPr lang="en-US" sz="2800" strike="noStrike" spc="-1" dirty="0" err="1" smtClean="0">
                <a:solidFill>
                  <a:srgbClr val="000000"/>
                </a:solidFill>
                <a:uFill>
                  <a:solidFill>
                    <a:srgbClr val="FFFFFF"/>
                  </a:solidFill>
                </a:uFill>
                <a:latin typeface="Times New Roman"/>
                <a:ea typeface="Lucida Sans Unicode"/>
              </a:rPr>
              <a:t>warfarin</a:t>
            </a:r>
            <a:r>
              <a:rPr lang="en-US" sz="2800" strike="noStrike" spc="-1" dirty="0" smtClean="0">
                <a:solidFill>
                  <a:srgbClr val="000000"/>
                </a:solidFill>
                <a:uFill>
                  <a:solidFill>
                    <a:srgbClr val="FFFFFF"/>
                  </a:solidFill>
                </a:uFill>
                <a:latin typeface="Times New Roman"/>
                <a:ea typeface="Lucida Sans Unicode"/>
              </a:rPr>
              <a:t>.</a:t>
            </a:r>
            <a:endParaRPr lang="en-US" sz="2800" dirty="0" smtClean="0"/>
          </a:p>
          <a:p>
            <a:pPr marL="739440" lvl="1" indent="-282240">
              <a:lnSpc>
                <a:spcPct val="76000"/>
              </a:lnSpc>
              <a:buSzPct val="45000"/>
              <a:buFont typeface="Arial"/>
              <a:buChar char="–"/>
            </a:pPr>
            <a:r>
              <a:rPr lang="en-US" sz="2800" strike="noStrike" spc="-1" dirty="0" smtClean="0">
                <a:solidFill>
                  <a:srgbClr val="000000"/>
                </a:solidFill>
                <a:uFill>
                  <a:solidFill>
                    <a:srgbClr val="FFFFFF"/>
                  </a:solidFill>
                </a:uFill>
                <a:latin typeface="Times New Roman"/>
                <a:ea typeface="Lucida Sans Unicode"/>
              </a:rPr>
              <a:t>Consume alcohol or use tobacco on a regular basis.</a:t>
            </a:r>
            <a:endParaRPr lang="en-US" sz="2800" dirty="0" smtClean="0"/>
          </a:p>
          <a:p>
            <a:pPr marL="739440" lvl="1" indent="-282240">
              <a:lnSpc>
                <a:spcPct val="76000"/>
              </a:lnSpc>
              <a:buSzPct val="45000"/>
              <a:buFont typeface="Arial"/>
              <a:buChar char="–"/>
            </a:pPr>
            <a:r>
              <a:rPr lang="en-US" sz="2800" strike="noStrike" spc="-1" dirty="0" smtClean="0">
                <a:solidFill>
                  <a:srgbClr val="000000"/>
                </a:solidFill>
                <a:uFill>
                  <a:solidFill>
                    <a:srgbClr val="FFFFFF"/>
                  </a:solidFill>
                </a:uFill>
                <a:latin typeface="Times New Roman"/>
                <a:ea typeface="Lucida Sans Unicode"/>
              </a:rPr>
              <a:t>Experience certain side effects after taking NSAIDs, such as upset stomach and heartburn.</a:t>
            </a:r>
            <a:endParaRPr lang="en-US" sz="2800" dirty="0" smtClean="0"/>
          </a:p>
          <a:p>
            <a:pPr marL="739440" lvl="1" indent="-282240">
              <a:lnSpc>
                <a:spcPct val="76000"/>
              </a:lnSpc>
              <a:buSzPct val="45000"/>
              <a:buFont typeface="Arial"/>
              <a:buChar char="–"/>
            </a:pPr>
            <a:r>
              <a:rPr lang="en-US" sz="2800" strike="noStrike" spc="-1" dirty="0" smtClean="0">
                <a:solidFill>
                  <a:srgbClr val="000000"/>
                </a:solidFill>
                <a:uFill>
                  <a:solidFill>
                    <a:srgbClr val="FFFFFF"/>
                  </a:solidFill>
                </a:uFill>
                <a:latin typeface="Times New Roman"/>
                <a:ea typeface="Lucida Sans Unicode"/>
              </a:rPr>
              <a:t>Take NSAIDs in amounts higher than recommended </a:t>
            </a:r>
            <a:endParaRPr lang="en-US" sz="2800" dirty="0" smtClean="0"/>
          </a:p>
          <a:p>
            <a:pPr marL="739440" lvl="1" indent="-282240">
              <a:lnSpc>
                <a:spcPct val="76000"/>
              </a:lnSpc>
              <a:buSzPct val="45000"/>
              <a:buFont typeface="Arial"/>
              <a:buChar char="–"/>
            </a:pPr>
            <a:r>
              <a:rPr lang="en-US" sz="2800" strike="noStrike" spc="-1" dirty="0" smtClean="0">
                <a:solidFill>
                  <a:srgbClr val="000000"/>
                </a:solidFill>
                <a:uFill>
                  <a:solidFill>
                    <a:srgbClr val="FFFFFF"/>
                  </a:solidFill>
                </a:uFill>
                <a:latin typeface="Times New Roman"/>
                <a:ea typeface="Lucida Sans Unicode"/>
              </a:rPr>
              <a:t>Take NSAIDs for long periods of time</a:t>
            </a:r>
            <a:endParaRPr lang="en-US" sz="2800" dirty="0" smtClean="0"/>
          </a:p>
          <a:p>
            <a:pPr marL="739440" lvl="1" indent="-282240">
              <a:lnSpc>
                <a:spcPct val="76000"/>
              </a:lnSpc>
              <a:buSzPct val="45000"/>
              <a:buFont typeface="Arial"/>
              <a:buChar char="–"/>
            </a:pPr>
            <a:r>
              <a:rPr lang="en-US" sz="2800" strike="noStrike" spc="-1" dirty="0" smtClean="0">
                <a:solidFill>
                  <a:srgbClr val="000000"/>
                </a:solidFill>
                <a:uFill>
                  <a:solidFill>
                    <a:srgbClr val="FFFFFF"/>
                  </a:solidFill>
                </a:uFill>
                <a:latin typeface="Times New Roman"/>
                <a:ea typeface="Lucida Sans Unicode"/>
              </a:rPr>
              <a:t>Stress does not cause an ulcer, but may be a contributing factor</a:t>
            </a:r>
            <a:endParaRPr lang="en-US" sz="2800" dirty="0" smtClean="0"/>
          </a:p>
          <a:p>
            <a:pPr marL="739440" lvl="1" indent="-282240">
              <a:lnSpc>
                <a:spcPct val="76000"/>
              </a:lnSpc>
              <a:buSzPct val="45000"/>
              <a:buFont typeface="Arial"/>
              <a:buChar char="–"/>
            </a:pPr>
            <a:r>
              <a:rPr lang="en-US" sz="2800" strike="noStrike" spc="-1" dirty="0" smtClean="0">
                <a:solidFill>
                  <a:srgbClr val="000000"/>
                </a:solidFill>
                <a:uFill>
                  <a:solidFill>
                    <a:srgbClr val="FFFFFF"/>
                  </a:solidFill>
                </a:uFill>
                <a:latin typeface="Times New Roman"/>
                <a:ea typeface="Lucida Sans Unicode"/>
              </a:rPr>
              <a:t>Chronic disorders such as liver disease, emphysema, rheumatoid arthritis may increase vulnerability to ulcers</a:t>
            </a:r>
            <a:endParaRPr lang="en-US" sz="2800" dirty="0" smtClean="0"/>
          </a:p>
          <a:p>
            <a:pPr marL="739440" lvl="1" indent="-282240">
              <a:lnSpc>
                <a:spcPct val="76000"/>
              </a:lnSpc>
              <a:buSzPct val="45000"/>
              <a:buFont typeface="Arial"/>
              <a:buChar char="–"/>
            </a:pPr>
            <a:r>
              <a:rPr lang="en-US" sz="2800" strike="noStrike" spc="-1" dirty="0" smtClean="0">
                <a:solidFill>
                  <a:srgbClr val="000000"/>
                </a:solidFill>
                <a:uFill>
                  <a:solidFill>
                    <a:srgbClr val="FFFFFF"/>
                  </a:solidFill>
                </a:uFill>
                <a:latin typeface="Times New Roman"/>
                <a:ea typeface="Lucida Sans Unicode"/>
              </a:rPr>
              <a:t>Improper diet, irregular or skipped meals</a:t>
            </a:r>
            <a:endParaRPr lang="en-US" sz="2800" dirty="0" smtClean="0"/>
          </a:p>
          <a:p>
            <a:pPr marL="739440" lvl="1" indent="-282240">
              <a:lnSpc>
                <a:spcPct val="76000"/>
              </a:lnSpc>
              <a:buSzPct val="45000"/>
              <a:buFont typeface="Arial"/>
              <a:buChar char="–"/>
            </a:pPr>
            <a:r>
              <a:rPr lang="en-US" sz="2800" strike="noStrike" spc="-1" dirty="0" smtClean="0">
                <a:solidFill>
                  <a:srgbClr val="000000"/>
                </a:solidFill>
                <a:uFill>
                  <a:solidFill>
                    <a:srgbClr val="FFFFFF"/>
                  </a:solidFill>
                </a:uFill>
                <a:latin typeface="Times New Roman"/>
                <a:ea typeface="Lucida Sans Unicode"/>
              </a:rPr>
              <a:t>Type O blood (for duodenal ulcers)</a:t>
            </a:r>
            <a:r>
              <a:rPr lang="en-US" sz="2800" strike="noStrike" spc="-1" dirty="0" smtClean="0">
                <a:solidFill>
                  <a:srgbClr val="000000"/>
                </a:solidFill>
                <a:uFill>
                  <a:solidFill>
                    <a:srgbClr val="FFFFFF"/>
                  </a:solidFill>
                </a:uFill>
                <a:latin typeface="Times New Roman"/>
                <a:ea typeface="Arial"/>
              </a:rPr>
              <a:t>‏ </a:t>
            </a:r>
            <a:endParaRPr lang="ru-RU" sz="2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   </a:t>
            </a:r>
            <a:r>
              <a:rPr lang="en-US" dirty="0" smtClean="0"/>
              <a:t>              </a:t>
            </a:r>
            <a:r>
              <a:rPr lang="en-US" sz="3200" b="1" dirty="0" smtClean="0"/>
              <a:t>Classification of the Peptic Ulcers  </a:t>
            </a:r>
            <a:endParaRPr lang="ru-RU" sz="3200" b="1" dirty="0"/>
          </a:p>
        </p:txBody>
      </p:sp>
      <p:sp>
        <p:nvSpPr>
          <p:cNvPr id="3" name="Подзаголовок 2"/>
          <p:cNvSpPr>
            <a:spLocks noGrp="1"/>
          </p:cNvSpPr>
          <p:nvPr>
            <p:ph type="subTitle"/>
          </p:nvPr>
        </p:nvSpPr>
        <p:spPr>
          <a:xfrm>
            <a:off x="611156" y="2994019"/>
            <a:ext cx="9067680" cy="1341000"/>
          </a:xfrm>
        </p:spPr>
        <p:txBody>
          <a:bodyPr/>
          <a:lstStyle/>
          <a:p>
            <a:r>
              <a:rPr lang="en-US" dirty="0" smtClean="0"/>
              <a:t>   </a:t>
            </a:r>
            <a:r>
              <a:rPr lang="en-US" sz="2800" b="1" dirty="0" smtClean="0"/>
              <a:t>1</a:t>
            </a:r>
            <a:r>
              <a:rPr lang="uk-UA" sz="2800" b="1" dirty="0" smtClean="0"/>
              <a:t>.</a:t>
            </a:r>
            <a:r>
              <a:rPr lang="en-US" sz="2800" b="1" dirty="0" smtClean="0"/>
              <a:t> Depending on the etiology:</a:t>
            </a:r>
          </a:p>
          <a:p>
            <a:r>
              <a:rPr lang="en-US" sz="2800" dirty="0"/>
              <a:t> </a:t>
            </a:r>
            <a:r>
              <a:rPr lang="en-US" sz="2800" dirty="0" smtClean="0"/>
              <a:t>     a) Hp-positive</a:t>
            </a:r>
          </a:p>
          <a:p>
            <a:r>
              <a:rPr lang="en-US" sz="2800" dirty="0"/>
              <a:t> </a:t>
            </a:r>
            <a:r>
              <a:rPr lang="en-US" sz="2800" dirty="0" smtClean="0"/>
              <a:t>     b) Hp-negative</a:t>
            </a:r>
          </a:p>
          <a:p>
            <a:r>
              <a:rPr lang="en-US" sz="2800" dirty="0"/>
              <a:t> </a:t>
            </a:r>
            <a:r>
              <a:rPr lang="en-US" sz="2800" dirty="0" smtClean="0"/>
              <a:t>         - medicinal</a:t>
            </a:r>
          </a:p>
          <a:p>
            <a:r>
              <a:rPr lang="en-US" sz="2800" dirty="0"/>
              <a:t> </a:t>
            </a:r>
            <a:r>
              <a:rPr lang="en-US" sz="2800" dirty="0" smtClean="0"/>
              <a:t>         - symptomatic (stressful</a:t>
            </a:r>
            <a:r>
              <a:rPr lang="uk-UA" sz="2800" dirty="0" smtClean="0"/>
              <a:t>,</a:t>
            </a:r>
            <a:r>
              <a:rPr lang="en-US" sz="2800" dirty="0" smtClean="0"/>
              <a:t> with </a:t>
            </a:r>
            <a:r>
              <a:rPr lang="en-US" sz="2800" dirty="0" err="1" smtClean="0"/>
              <a:t>Zollinger</a:t>
            </a:r>
            <a:r>
              <a:rPr lang="en-US" sz="2800" dirty="0" smtClean="0"/>
              <a:t>-Ellison</a:t>
            </a:r>
          </a:p>
          <a:p>
            <a:r>
              <a:rPr lang="en-US" sz="2800" dirty="0"/>
              <a:t> </a:t>
            </a:r>
            <a:r>
              <a:rPr lang="en-US" sz="2800" dirty="0" smtClean="0"/>
              <a:t>           syndrome</a:t>
            </a:r>
            <a:r>
              <a:rPr lang="uk-UA" sz="2800" dirty="0" smtClean="0"/>
              <a:t>,</a:t>
            </a:r>
            <a:r>
              <a:rPr lang="en-US" sz="2800" dirty="0" smtClean="0"/>
              <a:t> with hyperparathyroidism</a:t>
            </a:r>
            <a:r>
              <a:rPr lang="uk-UA" sz="2800" dirty="0" smtClean="0"/>
              <a:t>,</a:t>
            </a:r>
            <a:r>
              <a:rPr lang="en-US" sz="2800" dirty="0" smtClean="0"/>
              <a:t> with brain</a:t>
            </a:r>
          </a:p>
          <a:p>
            <a:r>
              <a:rPr lang="en-US" sz="2800" dirty="0"/>
              <a:t> </a:t>
            </a:r>
            <a:r>
              <a:rPr lang="en-US" sz="2800" dirty="0" smtClean="0"/>
              <a:t>           damage</a:t>
            </a:r>
            <a:r>
              <a:rPr lang="uk-UA" sz="2800" dirty="0" smtClean="0"/>
              <a:t>,</a:t>
            </a:r>
            <a:r>
              <a:rPr lang="en-US" sz="2800" dirty="0" smtClean="0"/>
              <a:t>shock conditions</a:t>
            </a:r>
            <a:r>
              <a:rPr lang="uk-UA" sz="2800" dirty="0" smtClean="0"/>
              <a:t>,</a:t>
            </a:r>
            <a:r>
              <a:rPr lang="en-US" sz="2800" dirty="0" smtClean="0"/>
              <a:t> cirrhosis of the liver</a:t>
            </a:r>
            <a:r>
              <a:rPr lang="uk-UA" sz="2800" dirty="0" smtClean="0"/>
              <a:t>,</a:t>
            </a:r>
            <a:endParaRPr lang="en-US" sz="2800" dirty="0" smtClean="0"/>
          </a:p>
          <a:p>
            <a:r>
              <a:rPr lang="en-US" sz="2800" dirty="0"/>
              <a:t> </a:t>
            </a:r>
            <a:r>
              <a:rPr lang="en-US" sz="2800" dirty="0" smtClean="0"/>
              <a:t>           </a:t>
            </a:r>
            <a:r>
              <a:rPr lang="en-US" sz="2800" dirty="0" err="1" smtClean="0"/>
              <a:t>tenal</a:t>
            </a:r>
            <a:r>
              <a:rPr lang="en-US" sz="2800" dirty="0" smtClean="0"/>
              <a:t> failure</a:t>
            </a:r>
            <a:r>
              <a:rPr lang="uk-UA" sz="2800" dirty="0" smtClean="0"/>
              <a:t>,</a:t>
            </a:r>
            <a:r>
              <a:rPr lang="en-US" sz="2800" dirty="0" err="1" smtClean="0"/>
              <a:t>Crohn’s</a:t>
            </a:r>
            <a:r>
              <a:rPr lang="en-US" sz="2800" dirty="0" smtClean="0"/>
              <a:t> disease</a:t>
            </a:r>
            <a:r>
              <a:rPr lang="uk-UA" sz="2800" dirty="0" smtClean="0"/>
              <a:t>,</a:t>
            </a:r>
            <a:r>
              <a:rPr lang="en-US" sz="2800" dirty="0" smtClean="0"/>
              <a:t> other infections</a:t>
            </a:r>
          </a:p>
          <a:p>
            <a:endParaRPr lang="ru-RU" sz="2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r>
              <a:rPr lang="en-US" sz="3200" b="1" dirty="0" smtClean="0"/>
              <a:t>Medicines with an </a:t>
            </a:r>
            <a:r>
              <a:rPr lang="en-US" sz="3200" b="1" dirty="0" err="1" smtClean="0"/>
              <a:t>ulcerogenic</a:t>
            </a:r>
            <a:r>
              <a:rPr lang="en-US" sz="3200" b="1" dirty="0" smtClean="0"/>
              <a:t> effect</a:t>
            </a:r>
            <a:endParaRPr lang="ru-RU" sz="3200" b="1" dirty="0"/>
          </a:p>
        </p:txBody>
      </p:sp>
      <p:sp>
        <p:nvSpPr>
          <p:cNvPr id="3" name="Подзаголовок 2"/>
          <p:cNvSpPr>
            <a:spLocks noGrp="1"/>
          </p:cNvSpPr>
          <p:nvPr>
            <p:ph type="subTitle"/>
          </p:nvPr>
        </p:nvSpPr>
        <p:spPr>
          <a:xfrm>
            <a:off x="611156" y="3208333"/>
            <a:ext cx="9067680" cy="1341000"/>
          </a:xfrm>
        </p:spPr>
        <p:txBody>
          <a:bodyPr/>
          <a:lstStyle/>
          <a:p>
            <a:r>
              <a:rPr lang="en-US" dirty="0" smtClean="0"/>
              <a:t>   </a:t>
            </a:r>
            <a:r>
              <a:rPr lang="en-US" sz="2800" dirty="0" smtClean="0"/>
              <a:t>- Non-steroidal anti-inflammatory drugs</a:t>
            </a:r>
          </a:p>
          <a:p>
            <a:r>
              <a:rPr lang="en-US" sz="2800" dirty="0"/>
              <a:t> </a:t>
            </a:r>
            <a:r>
              <a:rPr lang="en-US" sz="2800" dirty="0" smtClean="0"/>
              <a:t> - corticosteroids</a:t>
            </a:r>
          </a:p>
          <a:p>
            <a:r>
              <a:rPr lang="en-US" sz="2800" dirty="0"/>
              <a:t> </a:t>
            </a:r>
            <a:r>
              <a:rPr lang="en-US" sz="2800" dirty="0" smtClean="0"/>
              <a:t> - </a:t>
            </a:r>
            <a:r>
              <a:rPr lang="en-US" sz="2800" dirty="0" err="1" smtClean="0"/>
              <a:t>cytostatics</a:t>
            </a:r>
            <a:endParaRPr lang="en-US" sz="2800" dirty="0" smtClean="0"/>
          </a:p>
          <a:p>
            <a:r>
              <a:rPr lang="en-US" sz="2800" dirty="0"/>
              <a:t> </a:t>
            </a:r>
            <a:r>
              <a:rPr lang="en-US" sz="2800" dirty="0" smtClean="0"/>
              <a:t> - antibiotics</a:t>
            </a:r>
          </a:p>
          <a:p>
            <a:r>
              <a:rPr lang="en-US" sz="2800" dirty="0"/>
              <a:t> </a:t>
            </a:r>
            <a:r>
              <a:rPr lang="en-US" sz="2800" dirty="0" smtClean="0"/>
              <a:t> - </a:t>
            </a:r>
            <a:r>
              <a:rPr lang="en-US" sz="2800" dirty="0" err="1" smtClean="0"/>
              <a:t>digoxin</a:t>
            </a:r>
            <a:endParaRPr lang="en-US" sz="2800" dirty="0" smtClean="0"/>
          </a:p>
          <a:p>
            <a:r>
              <a:rPr lang="en-US" sz="2800" dirty="0"/>
              <a:t> </a:t>
            </a:r>
            <a:r>
              <a:rPr lang="en-US" sz="2800" dirty="0" smtClean="0"/>
              <a:t> - </a:t>
            </a:r>
            <a:r>
              <a:rPr lang="en-US" sz="2800" dirty="0" err="1" smtClean="0"/>
              <a:t>teophylline</a:t>
            </a:r>
            <a:endParaRPr lang="en-US" sz="2800" dirty="0" smtClean="0"/>
          </a:p>
          <a:p>
            <a:r>
              <a:rPr lang="en-US" sz="2800" dirty="0"/>
              <a:t> </a:t>
            </a:r>
            <a:r>
              <a:rPr lang="en-US" sz="2800" dirty="0" smtClean="0"/>
              <a:t> - </a:t>
            </a:r>
            <a:r>
              <a:rPr lang="en-US" sz="2800" dirty="0" err="1" smtClean="0"/>
              <a:t>diazolin</a:t>
            </a:r>
            <a:endParaRPr lang="en-US" sz="2800" dirty="0" smtClean="0"/>
          </a:p>
          <a:p>
            <a:r>
              <a:rPr lang="en-US" sz="2800" dirty="0"/>
              <a:t> </a:t>
            </a:r>
            <a:r>
              <a:rPr lang="en-US" sz="2800" dirty="0" smtClean="0"/>
              <a:t> - potassium and iron preparations</a:t>
            </a:r>
            <a:endParaRPr lang="ru-RU" sz="2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               </a:t>
            </a:r>
            <a:r>
              <a:rPr lang="en-US" sz="3200" b="1" dirty="0" smtClean="0"/>
              <a:t>Classification of the Peptic Ulcers  </a:t>
            </a:r>
            <a:endParaRPr lang="ru-RU" sz="3200" b="1" dirty="0"/>
          </a:p>
        </p:txBody>
      </p:sp>
      <p:sp>
        <p:nvSpPr>
          <p:cNvPr id="3" name="Подзаголовок 2"/>
          <p:cNvSpPr>
            <a:spLocks noGrp="1"/>
          </p:cNvSpPr>
          <p:nvPr>
            <p:ph type="subTitle"/>
          </p:nvPr>
        </p:nvSpPr>
        <p:spPr>
          <a:xfrm>
            <a:off x="754032" y="2851143"/>
            <a:ext cx="9067680" cy="1341000"/>
          </a:xfrm>
        </p:spPr>
        <p:txBody>
          <a:bodyPr/>
          <a:lstStyle/>
          <a:p>
            <a:r>
              <a:rPr lang="en-US" dirty="0" smtClean="0"/>
              <a:t>  </a:t>
            </a:r>
            <a:r>
              <a:rPr lang="en-US" sz="2800" b="1" dirty="0" smtClean="0"/>
              <a:t>2</a:t>
            </a:r>
            <a:r>
              <a:rPr lang="uk-UA" sz="2800" b="1" dirty="0" smtClean="0"/>
              <a:t>.</a:t>
            </a:r>
            <a:r>
              <a:rPr lang="en-US" b="1" dirty="0" smtClean="0"/>
              <a:t> </a:t>
            </a:r>
            <a:r>
              <a:rPr lang="en-US" sz="2800" b="1" dirty="0" smtClean="0"/>
              <a:t>Depending on the localization:</a:t>
            </a:r>
          </a:p>
          <a:p>
            <a:r>
              <a:rPr lang="en-US" sz="2800" dirty="0"/>
              <a:t> </a:t>
            </a:r>
            <a:r>
              <a:rPr lang="en-US" sz="2800" dirty="0" smtClean="0"/>
              <a:t>  -</a:t>
            </a:r>
            <a:r>
              <a:rPr lang="en-US" sz="2800" dirty="0"/>
              <a:t> </a:t>
            </a:r>
            <a:r>
              <a:rPr lang="en-US" sz="2800" dirty="0" smtClean="0"/>
              <a:t>Stomach ulcer (cardiac</a:t>
            </a:r>
            <a:r>
              <a:rPr lang="uk-UA" sz="2800" dirty="0" smtClean="0"/>
              <a:t>,</a:t>
            </a:r>
            <a:r>
              <a:rPr lang="en-US" sz="2800" dirty="0" smtClean="0"/>
              <a:t> </a:t>
            </a:r>
            <a:r>
              <a:rPr lang="en-US" sz="2800" dirty="0" err="1" smtClean="0"/>
              <a:t>subcardial</a:t>
            </a:r>
            <a:r>
              <a:rPr lang="en-US" sz="2800" dirty="0" smtClean="0"/>
              <a:t> portion</a:t>
            </a:r>
            <a:r>
              <a:rPr lang="uk-UA" sz="2800" dirty="0" smtClean="0"/>
              <a:t>,</a:t>
            </a:r>
            <a:r>
              <a:rPr lang="en-US" sz="2800" dirty="0" smtClean="0"/>
              <a:t> little big </a:t>
            </a:r>
            <a:endParaRPr lang="uk-UA" sz="2800" dirty="0" smtClean="0"/>
          </a:p>
          <a:p>
            <a:r>
              <a:rPr lang="uk-UA" sz="2800" dirty="0"/>
              <a:t> </a:t>
            </a:r>
            <a:r>
              <a:rPr lang="uk-UA" sz="2800" dirty="0" smtClean="0"/>
              <a:t>  </a:t>
            </a:r>
            <a:r>
              <a:rPr lang="en-US" sz="2800" dirty="0" smtClean="0"/>
              <a:t> </a:t>
            </a:r>
            <a:r>
              <a:rPr lang="uk-UA" sz="2800" dirty="0" smtClean="0"/>
              <a:t> </a:t>
            </a:r>
            <a:r>
              <a:rPr lang="en-US" sz="2800" dirty="0" smtClean="0"/>
              <a:t>curvature</a:t>
            </a:r>
            <a:r>
              <a:rPr lang="uk-UA" sz="2800" dirty="0" smtClean="0"/>
              <a:t>,</a:t>
            </a:r>
            <a:r>
              <a:rPr lang="en-US" sz="2800" dirty="0" smtClean="0"/>
              <a:t> pyloric region)</a:t>
            </a:r>
            <a:r>
              <a:rPr lang="uk-UA" sz="2800" dirty="0" smtClean="0"/>
              <a:t>,</a:t>
            </a:r>
            <a:r>
              <a:rPr lang="en-US" sz="2800" dirty="0" smtClean="0"/>
              <a:t>  </a:t>
            </a:r>
          </a:p>
          <a:p>
            <a:r>
              <a:rPr lang="en-US" sz="2800" dirty="0"/>
              <a:t> </a:t>
            </a:r>
            <a:r>
              <a:rPr lang="en-US" sz="2800" dirty="0" smtClean="0"/>
              <a:t>  - Duodenum ulcer (</a:t>
            </a:r>
            <a:r>
              <a:rPr lang="en-US" sz="2800" dirty="0" err="1" smtClean="0"/>
              <a:t>bulbus</a:t>
            </a:r>
            <a:r>
              <a:rPr lang="uk-UA" sz="2800" dirty="0" smtClean="0"/>
              <a:t>,</a:t>
            </a:r>
            <a:r>
              <a:rPr lang="en-US" sz="2800" dirty="0" smtClean="0"/>
              <a:t> post bulbar region)</a:t>
            </a:r>
            <a:r>
              <a:rPr lang="uk-UA" sz="2800" dirty="0" smtClean="0"/>
              <a:t>,</a:t>
            </a:r>
          </a:p>
          <a:p>
            <a:r>
              <a:rPr lang="uk-UA" sz="2800" dirty="0"/>
              <a:t> </a:t>
            </a:r>
            <a:r>
              <a:rPr lang="uk-UA" sz="2800" dirty="0" smtClean="0"/>
              <a:t>  - </a:t>
            </a:r>
            <a:r>
              <a:rPr lang="en-US" sz="2800" dirty="0" smtClean="0"/>
              <a:t>Combined (ulcers of the stomach and duodenum)</a:t>
            </a:r>
          </a:p>
          <a:p>
            <a:r>
              <a:rPr lang="en-US" sz="2800" dirty="0"/>
              <a:t> </a:t>
            </a:r>
            <a:r>
              <a:rPr lang="en-US" sz="2800" dirty="0" smtClean="0"/>
              <a:t> </a:t>
            </a:r>
            <a:r>
              <a:rPr lang="en-US" sz="2800" b="1" dirty="0" smtClean="0"/>
              <a:t>3</a:t>
            </a:r>
            <a:r>
              <a:rPr lang="uk-UA" sz="2800" b="1" dirty="0" smtClean="0"/>
              <a:t>.</a:t>
            </a:r>
            <a:r>
              <a:rPr lang="en-US" sz="2800" b="1" dirty="0" smtClean="0"/>
              <a:t> Depending on the number of ulcers:</a:t>
            </a:r>
          </a:p>
          <a:p>
            <a:r>
              <a:rPr lang="en-US" sz="2800" dirty="0"/>
              <a:t> </a:t>
            </a:r>
            <a:r>
              <a:rPr lang="en-US" sz="2800" dirty="0" smtClean="0"/>
              <a:t>   - </a:t>
            </a:r>
            <a:r>
              <a:rPr lang="en-US" sz="2800" dirty="0" err="1" smtClean="0"/>
              <a:t>singl</a:t>
            </a:r>
            <a:r>
              <a:rPr lang="uk-UA" sz="2800" dirty="0" smtClean="0"/>
              <a:t>,</a:t>
            </a:r>
            <a:endParaRPr lang="en-US" sz="2800" dirty="0" smtClean="0"/>
          </a:p>
          <a:p>
            <a:r>
              <a:rPr lang="en-US" sz="2800" dirty="0"/>
              <a:t> </a:t>
            </a:r>
            <a:r>
              <a:rPr lang="en-US" sz="2800" dirty="0" smtClean="0"/>
              <a:t>   - multiple</a:t>
            </a:r>
            <a:endParaRPr lang="ru-RU" sz="2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r>
              <a:rPr lang="en-US" sz="3200" b="1" dirty="0" smtClean="0"/>
              <a:t>Classification of the Peptic Ulcers </a:t>
            </a:r>
            <a:endParaRPr lang="ru-RU" sz="3200" b="1" dirty="0"/>
          </a:p>
        </p:txBody>
      </p:sp>
      <p:sp>
        <p:nvSpPr>
          <p:cNvPr id="3" name="Подзаголовок 2"/>
          <p:cNvSpPr>
            <a:spLocks noGrp="1"/>
          </p:cNvSpPr>
          <p:nvPr>
            <p:ph type="subTitle"/>
          </p:nvPr>
        </p:nvSpPr>
        <p:spPr>
          <a:xfrm>
            <a:off x="396842" y="3565523"/>
            <a:ext cx="9067680" cy="1341000"/>
          </a:xfrm>
        </p:spPr>
        <p:txBody>
          <a:bodyPr/>
          <a:lstStyle/>
          <a:p>
            <a:r>
              <a:rPr lang="en-US" b="1" dirty="0" smtClean="0"/>
              <a:t>  </a:t>
            </a:r>
            <a:r>
              <a:rPr lang="en-US" sz="2800" b="1" dirty="0" smtClean="0"/>
              <a:t>4</a:t>
            </a:r>
            <a:r>
              <a:rPr lang="uk-UA" sz="2800" b="1" dirty="0" smtClean="0"/>
              <a:t>.</a:t>
            </a:r>
            <a:r>
              <a:rPr lang="en-US" sz="2800" b="1" dirty="0" smtClean="0"/>
              <a:t> Depending on the diameter of the ulcer:</a:t>
            </a:r>
          </a:p>
          <a:p>
            <a:r>
              <a:rPr lang="en-US" sz="2800" dirty="0"/>
              <a:t> </a:t>
            </a:r>
            <a:r>
              <a:rPr lang="en-US" sz="2800" dirty="0" smtClean="0"/>
              <a:t>  - small (no more than 0</a:t>
            </a:r>
            <a:r>
              <a:rPr lang="uk-UA" sz="2800" dirty="0" smtClean="0"/>
              <a:t>.</a:t>
            </a:r>
            <a:r>
              <a:rPr lang="en-US" sz="2800" dirty="0" smtClean="0"/>
              <a:t>5 cm)</a:t>
            </a:r>
            <a:r>
              <a:rPr lang="uk-UA" sz="2800" dirty="0" smtClean="0"/>
              <a:t>,</a:t>
            </a:r>
            <a:endParaRPr lang="en-US" sz="2800" dirty="0" smtClean="0"/>
          </a:p>
          <a:p>
            <a:r>
              <a:rPr lang="en-US" sz="2800" dirty="0"/>
              <a:t> </a:t>
            </a:r>
            <a:r>
              <a:rPr lang="en-US" sz="2800" dirty="0" smtClean="0"/>
              <a:t>  - medium (0</a:t>
            </a:r>
            <a:r>
              <a:rPr lang="uk-UA" sz="2800" dirty="0" smtClean="0"/>
              <a:t>.</a:t>
            </a:r>
            <a:r>
              <a:rPr lang="en-US" sz="2800" dirty="0" smtClean="0"/>
              <a:t>5-1 cm)</a:t>
            </a:r>
            <a:r>
              <a:rPr lang="uk-UA" sz="2800" dirty="0" smtClean="0"/>
              <a:t>,</a:t>
            </a:r>
            <a:endParaRPr lang="en-US" sz="2800" dirty="0" smtClean="0"/>
          </a:p>
          <a:p>
            <a:r>
              <a:rPr lang="en-US" sz="2800" dirty="0"/>
              <a:t> </a:t>
            </a:r>
            <a:r>
              <a:rPr lang="en-US" sz="2800" dirty="0" smtClean="0"/>
              <a:t>  - large (more than 1 cm)</a:t>
            </a:r>
            <a:r>
              <a:rPr lang="uk-UA" sz="2800" dirty="0" smtClean="0"/>
              <a:t>,</a:t>
            </a:r>
            <a:endParaRPr lang="en-US" sz="2800" dirty="0" smtClean="0"/>
          </a:p>
          <a:p>
            <a:r>
              <a:rPr lang="en-US" sz="2800" dirty="0"/>
              <a:t> </a:t>
            </a:r>
            <a:r>
              <a:rPr lang="en-US" sz="2800" dirty="0" smtClean="0"/>
              <a:t>  - giant (more than 3 cm for stomach</a:t>
            </a:r>
            <a:r>
              <a:rPr lang="uk-UA" sz="2800" dirty="0" smtClean="0"/>
              <a:t>,</a:t>
            </a:r>
            <a:r>
              <a:rPr lang="en-US" sz="2800" dirty="0" smtClean="0"/>
              <a:t> more than 2 cm </a:t>
            </a:r>
          </a:p>
          <a:p>
            <a:r>
              <a:rPr lang="en-US" sz="2800" dirty="0"/>
              <a:t> </a:t>
            </a:r>
            <a:r>
              <a:rPr lang="en-US" sz="2800" dirty="0" smtClean="0"/>
              <a:t>    for duodenum)</a:t>
            </a:r>
            <a:r>
              <a:rPr lang="uk-UA" sz="2800" dirty="0" smtClean="0"/>
              <a:t>,</a:t>
            </a:r>
            <a:endParaRPr lang="en-US" sz="2800" dirty="0" smtClean="0"/>
          </a:p>
          <a:p>
            <a:r>
              <a:rPr lang="en-US" sz="2800" b="1" dirty="0"/>
              <a:t> </a:t>
            </a:r>
            <a:r>
              <a:rPr lang="en-US" sz="2800" b="1" dirty="0" smtClean="0"/>
              <a:t> 5</a:t>
            </a:r>
            <a:r>
              <a:rPr lang="uk-UA" sz="2800" b="1" dirty="0" smtClean="0"/>
              <a:t>.</a:t>
            </a:r>
            <a:r>
              <a:rPr lang="en-US" sz="2800" b="1" dirty="0" smtClean="0"/>
              <a:t> Depending on the level of gastric secretion:</a:t>
            </a:r>
          </a:p>
          <a:p>
            <a:r>
              <a:rPr lang="en-US" sz="2800" dirty="0"/>
              <a:t> </a:t>
            </a:r>
            <a:r>
              <a:rPr lang="en-US" sz="2800" dirty="0" smtClean="0"/>
              <a:t>   - with decreased acidic secretion</a:t>
            </a:r>
            <a:r>
              <a:rPr lang="uk-UA" sz="2800" dirty="0" smtClean="0"/>
              <a:t>,</a:t>
            </a:r>
            <a:endParaRPr lang="en-US" sz="2800" dirty="0" smtClean="0"/>
          </a:p>
          <a:p>
            <a:r>
              <a:rPr lang="en-US" sz="2800" dirty="0"/>
              <a:t> </a:t>
            </a:r>
            <a:r>
              <a:rPr lang="en-US" sz="2800" dirty="0" smtClean="0"/>
              <a:t>   - with increased acidic secretion</a:t>
            </a:r>
            <a:r>
              <a:rPr lang="uk-UA" sz="2800" dirty="0" smtClean="0"/>
              <a:t>,</a:t>
            </a:r>
            <a:endParaRPr lang="en-US" sz="2800" dirty="0" smtClean="0"/>
          </a:p>
          <a:p>
            <a:r>
              <a:rPr lang="en-US" sz="2800" dirty="0"/>
              <a:t> </a:t>
            </a:r>
            <a:r>
              <a:rPr lang="en-US" sz="2800" dirty="0" smtClean="0"/>
              <a:t>   - with preserved acidic secretion</a:t>
            </a:r>
            <a:r>
              <a:rPr lang="uk-UA" sz="2800" dirty="0" smtClean="0"/>
              <a:t>,</a:t>
            </a:r>
          </a:p>
          <a:p>
            <a:r>
              <a:rPr lang="uk-UA" sz="2800" dirty="0"/>
              <a:t> </a:t>
            </a:r>
            <a:r>
              <a:rPr lang="uk-UA" sz="2800" dirty="0" smtClean="0"/>
              <a:t>  </a:t>
            </a:r>
            <a:r>
              <a:rPr lang="uk-UA" sz="2800" b="1" dirty="0" smtClean="0"/>
              <a:t>6</a:t>
            </a:r>
            <a:r>
              <a:rPr lang="ru-RU" sz="2800" b="1" dirty="0" smtClean="0"/>
              <a:t>.</a:t>
            </a:r>
            <a:r>
              <a:rPr lang="en-US" sz="2800" b="1" dirty="0" smtClean="0"/>
              <a:t> Phase: </a:t>
            </a:r>
          </a:p>
          <a:p>
            <a:r>
              <a:rPr lang="en-US" sz="2800" b="1" dirty="0"/>
              <a:t> </a:t>
            </a:r>
            <a:r>
              <a:rPr lang="en-US" sz="2800" b="1" dirty="0" smtClean="0"/>
              <a:t>   </a:t>
            </a:r>
            <a:r>
              <a:rPr lang="en-US" sz="2800" dirty="0" smtClean="0"/>
              <a:t>- exacerbation</a:t>
            </a:r>
            <a:r>
              <a:rPr lang="uk-UA" sz="2800" dirty="0" smtClean="0"/>
              <a:t>,</a:t>
            </a:r>
            <a:endParaRPr lang="en-US" sz="2800" dirty="0" smtClean="0"/>
          </a:p>
          <a:p>
            <a:r>
              <a:rPr lang="en-US" sz="2800" dirty="0"/>
              <a:t> </a:t>
            </a:r>
            <a:r>
              <a:rPr lang="en-US" sz="2800" dirty="0" smtClean="0"/>
              <a:t>   - remission</a:t>
            </a:r>
            <a:r>
              <a:rPr lang="uk-UA" sz="2800" dirty="0" smtClean="0"/>
              <a:t>.</a:t>
            </a:r>
            <a:endParaRPr lang="en-US" sz="2800" dirty="0"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   </a:t>
            </a:r>
            <a:r>
              <a:rPr lang="en-US" dirty="0" smtClean="0"/>
              <a:t>               </a:t>
            </a:r>
            <a:r>
              <a:rPr lang="en-US" sz="3200" b="1" dirty="0" smtClean="0"/>
              <a:t>Complication of the Peptic Ulcer</a:t>
            </a:r>
            <a:endParaRPr lang="ru-RU" sz="3200" b="1" dirty="0"/>
          </a:p>
        </p:txBody>
      </p:sp>
      <p:sp>
        <p:nvSpPr>
          <p:cNvPr id="3" name="Подзаголовок 2"/>
          <p:cNvSpPr>
            <a:spLocks noGrp="1"/>
          </p:cNvSpPr>
          <p:nvPr>
            <p:ph type="subTitle"/>
          </p:nvPr>
        </p:nvSpPr>
        <p:spPr>
          <a:xfrm>
            <a:off x="682594" y="3565523"/>
            <a:ext cx="9067680" cy="1341000"/>
          </a:xfrm>
        </p:spPr>
        <p:txBody>
          <a:bodyPr/>
          <a:lstStyle/>
          <a:p>
            <a:r>
              <a:rPr lang="en-US" sz="2800" dirty="0" smtClean="0"/>
              <a:t>    - Penetration in pancreas</a:t>
            </a:r>
            <a:r>
              <a:rPr lang="uk-UA" sz="2800" dirty="0" smtClean="0"/>
              <a:t>,</a:t>
            </a:r>
            <a:r>
              <a:rPr lang="en-US" sz="2800" dirty="0" smtClean="0"/>
              <a:t> gall bladder</a:t>
            </a:r>
            <a:r>
              <a:rPr lang="uk-UA" sz="2800" dirty="0" smtClean="0"/>
              <a:t>,</a:t>
            </a:r>
            <a:r>
              <a:rPr lang="en-US" sz="2800" dirty="0" smtClean="0"/>
              <a:t> liver</a:t>
            </a:r>
            <a:r>
              <a:rPr lang="uk-UA" sz="2800" dirty="0" smtClean="0"/>
              <a:t>,</a:t>
            </a:r>
            <a:r>
              <a:rPr lang="en-US" sz="2800" dirty="0" smtClean="0"/>
              <a:t> colon</a:t>
            </a:r>
            <a:r>
              <a:rPr lang="uk-UA" sz="2800" dirty="0" smtClean="0"/>
              <a:t>,</a:t>
            </a:r>
            <a:endParaRPr lang="en-US" sz="2800" dirty="0" smtClean="0"/>
          </a:p>
          <a:p>
            <a:r>
              <a:rPr lang="en-US" sz="2800" dirty="0" smtClean="0"/>
              <a:t>      </a:t>
            </a:r>
            <a:r>
              <a:rPr lang="en-US" sz="2800" dirty="0" err="1" smtClean="0"/>
              <a:t>hepatoduodenal</a:t>
            </a:r>
            <a:r>
              <a:rPr lang="en-US" sz="2800" dirty="0" smtClean="0"/>
              <a:t> </a:t>
            </a:r>
            <a:r>
              <a:rPr lang="en-US" sz="2800" dirty="0" err="1" smtClean="0"/>
              <a:t>legomentum</a:t>
            </a:r>
            <a:r>
              <a:rPr lang="uk-UA" sz="2800" dirty="0" smtClean="0"/>
              <a:t>,</a:t>
            </a:r>
            <a:endParaRPr lang="en-US" sz="2800" dirty="0" smtClean="0"/>
          </a:p>
          <a:p>
            <a:endParaRPr lang="uk-UA" sz="2800" dirty="0" smtClean="0"/>
          </a:p>
          <a:p>
            <a:r>
              <a:rPr lang="uk-UA" sz="2800" dirty="0"/>
              <a:t> </a:t>
            </a:r>
            <a:r>
              <a:rPr lang="uk-UA" sz="2800" dirty="0" smtClean="0"/>
              <a:t>   - </a:t>
            </a:r>
            <a:r>
              <a:rPr lang="en-US" sz="2800" dirty="0" smtClean="0"/>
              <a:t>Acute bleeding</a:t>
            </a:r>
            <a:r>
              <a:rPr lang="uk-UA" sz="2800" dirty="0" smtClean="0"/>
              <a:t>,</a:t>
            </a:r>
            <a:endParaRPr lang="en-US" sz="2800" dirty="0" smtClean="0"/>
          </a:p>
          <a:p>
            <a:endParaRPr lang="en-US" sz="2800" dirty="0" smtClean="0"/>
          </a:p>
          <a:p>
            <a:r>
              <a:rPr lang="en-US" sz="2800" dirty="0"/>
              <a:t> </a:t>
            </a:r>
            <a:r>
              <a:rPr lang="en-US" sz="2800" dirty="0" smtClean="0"/>
              <a:t>   - Perforation</a:t>
            </a:r>
            <a:r>
              <a:rPr lang="uk-UA" sz="2800" dirty="0" smtClean="0"/>
              <a:t>,</a:t>
            </a:r>
            <a:endParaRPr lang="en-US" sz="2800" dirty="0" smtClean="0"/>
          </a:p>
          <a:p>
            <a:endParaRPr lang="en-US" sz="2800" dirty="0" smtClean="0"/>
          </a:p>
          <a:p>
            <a:r>
              <a:rPr lang="en-US" sz="2800" dirty="0"/>
              <a:t> </a:t>
            </a:r>
            <a:r>
              <a:rPr lang="en-US" sz="2800" dirty="0" smtClean="0"/>
              <a:t>   - </a:t>
            </a:r>
            <a:r>
              <a:rPr lang="en-US" sz="2800" dirty="0" err="1" smtClean="0"/>
              <a:t>Stenosis</a:t>
            </a:r>
            <a:r>
              <a:rPr lang="en-US" sz="2800" dirty="0" smtClean="0"/>
              <a:t> (compensated</a:t>
            </a:r>
            <a:r>
              <a:rPr lang="uk-UA" sz="2800" dirty="0" smtClean="0"/>
              <a:t>,</a:t>
            </a:r>
            <a:r>
              <a:rPr lang="en-US" sz="2800" dirty="0" smtClean="0"/>
              <a:t> </a:t>
            </a:r>
            <a:r>
              <a:rPr lang="en-US" sz="2800" dirty="0" err="1" smtClean="0"/>
              <a:t>subcompensated</a:t>
            </a:r>
            <a:r>
              <a:rPr lang="uk-UA" sz="2800" dirty="0" smtClean="0"/>
              <a:t>,</a:t>
            </a:r>
            <a:r>
              <a:rPr lang="en-US" sz="2800" dirty="0" smtClean="0"/>
              <a:t> </a:t>
            </a:r>
          </a:p>
          <a:p>
            <a:r>
              <a:rPr lang="en-US" sz="2800" dirty="0"/>
              <a:t> </a:t>
            </a:r>
            <a:r>
              <a:rPr lang="en-US" sz="2800" dirty="0" smtClean="0"/>
              <a:t>     </a:t>
            </a:r>
            <a:r>
              <a:rPr lang="en-US" sz="2800" dirty="0" err="1" smtClean="0"/>
              <a:t>decompensated</a:t>
            </a:r>
            <a:r>
              <a:rPr lang="uk-UA" sz="2800" dirty="0" smtClean="0"/>
              <a:t>,</a:t>
            </a:r>
            <a:r>
              <a:rPr lang="en-US" sz="2800" dirty="0" smtClean="0"/>
              <a:t> reflux-</a:t>
            </a:r>
            <a:r>
              <a:rPr lang="en-US" sz="2800" dirty="0" err="1" smtClean="0"/>
              <a:t>esophagitis</a:t>
            </a:r>
            <a:r>
              <a:rPr lang="en-US" sz="2800" dirty="0" smtClean="0"/>
              <a:t>)</a:t>
            </a:r>
            <a:r>
              <a:rPr lang="uk-UA" sz="2800" dirty="0" smtClean="0"/>
              <a:t>,</a:t>
            </a:r>
            <a:endParaRPr lang="en-US" sz="2800" dirty="0" smtClean="0"/>
          </a:p>
          <a:p>
            <a:endParaRPr lang="en-US" sz="2800" dirty="0" smtClean="0"/>
          </a:p>
          <a:p>
            <a:r>
              <a:rPr lang="en-US" sz="2800" dirty="0"/>
              <a:t> </a:t>
            </a:r>
            <a:r>
              <a:rPr lang="en-US" sz="2800" dirty="0" smtClean="0"/>
              <a:t>   - </a:t>
            </a:r>
            <a:r>
              <a:rPr lang="en-US" sz="2800" dirty="0" err="1" smtClean="0"/>
              <a:t>Malignisation</a:t>
            </a:r>
            <a:endParaRPr lang="ru-RU" sz="28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 name="TextShape 1"/>
          <p:cNvSpPr txBox="1"/>
          <p:nvPr/>
        </p:nvSpPr>
        <p:spPr>
          <a:xfrm>
            <a:off x="502920" y="339840"/>
            <a:ext cx="9070920" cy="566640"/>
          </a:xfrm>
          <a:prstGeom prst="rect">
            <a:avLst/>
          </a:prstGeom>
          <a:noFill/>
          <a:ln>
            <a:noFill/>
          </a:ln>
        </p:spPr>
        <p:txBody>
          <a:bodyPr lIns="0" tIns="0" rIns="0" bIns="0" anchor="ctr"/>
          <a:lstStyle/>
          <a:p>
            <a:pPr algn="ctr">
              <a:lnSpc>
                <a:spcPct val="93000"/>
              </a:lnSpc>
            </a:pPr>
            <a:r>
              <a:rPr lang="uk-UA" sz="4000" b="1" spc="-1">
                <a:solidFill>
                  <a:srgbClr val="4D4D4D"/>
                </a:solidFill>
                <a:latin typeface="Arial"/>
              </a:rPr>
              <a:t>Clinical Manifestations</a:t>
            </a:r>
            <a:endParaRPr/>
          </a:p>
        </p:txBody>
      </p:sp>
      <p:sp>
        <p:nvSpPr>
          <p:cNvPr id="122" name="TextShape 2"/>
          <p:cNvSpPr txBox="1"/>
          <p:nvPr/>
        </p:nvSpPr>
        <p:spPr>
          <a:xfrm>
            <a:off x="502920" y="1100160"/>
            <a:ext cx="9070920" cy="6440400"/>
          </a:xfrm>
          <a:prstGeom prst="rect">
            <a:avLst/>
          </a:prstGeom>
          <a:noFill/>
          <a:ln>
            <a:noFill/>
          </a:ln>
        </p:spPr>
        <p:txBody>
          <a:bodyPr lIns="0" tIns="0" rIns="0" bIns="0" anchor="ctr"/>
          <a:lstStyle/>
          <a:p>
            <a:pPr marL="739440" lvl="1" indent="-282240">
              <a:lnSpc>
                <a:spcPct val="75000"/>
              </a:lnSpc>
              <a:buFont typeface="Arial"/>
              <a:buChar char="–"/>
            </a:pPr>
            <a:r>
              <a:rPr lang="en-GB" sz="3200" strike="noStrike" spc="-1">
                <a:solidFill>
                  <a:srgbClr val="000000"/>
                </a:solidFill>
                <a:uFill>
                  <a:solidFill>
                    <a:srgbClr val="FFFFFF"/>
                  </a:solidFill>
                </a:uFill>
                <a:latin typeface="Arial"/>
                <a:ea typeface="Lucida Sans Unicode"/>
              </a:rPr>
              <a:t>As a rule, the patient with an ulcer complains of dull, gnawing pain or a burning sensation in the midepigastrium or in the back. It is believed that the pain occurs when the increased acid content of the stomach and duodenum erodes the lesion and stimulates the exposed nerve endings.</a:t>
            </a:r>
            <a:endParaRPr/>
          </a:p>
          <a:p>
            <a:pPr marL="739440" lvl="1" indent="-282240">
              <a:lnSpc>
                <a:spcPct val="75000"/>
              </a:lnSpc>
            </a:pPr>
            <a:r>
              <a:rPr lang="en-GB" sz="3200" strike="noStrike" spc="-1">
                <a:solidFill>
                  <a:srgbClr val="000000"/>
                </a:solidFill>
                <a:uFill>
                  <a:solidFill>
                    <a:srgbClr val="FFFFFF"/>
                  </a:solidFill>
                </a:uFill>
                <a:latin typeface="Arial"/>
                <a:ea typeface="Lucida Sans Unicode"/>
              </a:rPr>
              <a:t> </a:t>
            </a:r>
            <a:endParaRPr/>
          </a:p>
          <a:p>
            <a:pPr marL="739440" lvl="1" indent="-282240">
              <a:lnSpc>
                <a:spcPct val="75000"/>
              </a:lnSpc>
              <a:buFont typeface="Arial"/>
              <a:buChar char="–"/>
            </a:pPr>
            <a:r>
              <a:rPr lang="en-GB" sz="3200" strike="noStrike" spc="-1">
                <a:solidFill>
                  <a:srgbClr val="000000"/>
                </a:solidFill>
                <a:uFill>
                  <a:solidFill>
                    <a:srgbClr val="FFFFFF"/>
                  </a:solidFill>
                </a:uFill>
                <a:latin typeface="Arial"/>
                <a:ea typeface="Lucida Sans Unicode"/>
              </a:rPr>
              <a:t> pyrosis (heartburn), vomiting, constipation or diarrhea, and bleeding. Pyrosis is a burning sensation in the esophagus and stomach that moves up to the mouth. Heartburn is often accompanied by sour eructation, or burping, which is common when the patient’s stomach is empty. Fifteen percent of patients with gastric ulcers experience bleeding.</a:t>
            </a:r>
            <a:endParaRPr/>
          </a:p>
          <a:p>
            <a:pPr marL="739440" lvl="1" indent="-282240">
              <a:lnSpc>
                <a:spcPct val="75000"/>
              </a:lnSpc>
            </a:pPr>
            <a:r>
              <a:rPr lang="en-GB" sz="3200" strike="noStrike" spc="-1">
                <a:solidFill>
                  <a:srgbClr val="000000"/>
                </a:solidFill>
                <a:uFill>
                  <a:solidFill>
                    <a:srgbClr val="FFFFFF"/>
                  </a:solidFill>
                </a:uFill>
                <a:latin typeface="Arial"/>
                <a:ea typeface="Lucida Sans Unicode"/>
              </a:rPr>
              <a:t> </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 name="TextShape 1"/>
          <p:cNvSpPr txBox="1"/>
          <p:nvPr/>
        </p:nvSpPr>
        <p:spPr>
          <a:xfrm>
            <a:off x="502920" y="345600"/>
            <a:ext cx="9070920" cy="554040"/>
          </a:xfrm>
          <a:prstGeom prst="rect">
            <a:avLst/>
          </a:prstGeom>
          <a:noFill/>
          <a:ln>
            <a:noFill/>
          </a:ln>
        </p:spPr>
        <p:txBody>
          <a:bodyPr lIns="0" tIns="0" rIns="0" bIns="0" anchor="ctr"/>
          <a:lstStyle/>
          <a:p>
            <a:pPr algn="ctr">
              <a:lnSpc>
                <a:spcPct val="93000"/>
              </a:lnSpc>
            </a:pPr>
            <a:r>
              <a:rPr lang="uk-UA" sz="3600" b="1" u="sng" spc="-1">
                <a:uFill>
                  <a:solidFill>
                    <a:srgbClr val="FFFFFF"/>
                  </a:solidFill>
                </a:uFill>
                <a:latin typeface="Arial"/>
              </a:rPr>
              <a:t>Assessment and Diagnostic Findings</a:t>
            </a:r>
            <a:endParaRPr/>
          </a:p>
        </p:txBody>
      </p:sp>
      <p:sp>
        <p:nvSpPr>
          <p:cNvPr id="124" name="TextShape 2"/>
          <p:cNvSpPr txBox="1"/>
          <p:nvPr/>
        </p:nvSpPr>
        <p:spPr>
          <a:xfrm>
            <a:off x="502920" y="1047240"/>
            <a:ext cx="9070920" cy="6432840"/>
          </a:xfrm>
          <a:prstGeom prst="rect">
            <a:avLst/>
          </a:prstGeom>
          <a:noFill/>
          <a:ln>
            <a:noFill/>
          </a:ln>
        </p:spPr>
        <p:txBody>
          <a:bodyPr lIns="0" tIns="0" rIns="0" bIns="0" anchor="ctr"/>
          <a:lstStyle/>
          <a:p>
            <a:pPr marL="739440" lvl="1" indent="-282240">
              <a:lnSpc>
                <a:spcPct val="84000"/>
              </a:lnSpc>
              <a:buFont typeface="Arial"/>
              <a:buChar char="–"/>
            </a:pPr>
            <a:r>
              <a:rPr lang="en-GB" sz="2800" strike="noStrike" spc="-1" dirty="0">
                <a:solidFill>
                  <a:srgbClr val="000000"/>
                </a:solidFill>
                <a:uFill>
                  <a:solidFill>
                    <a:srgbClr val="FFFFFF"/>
                  </a:solidFill>
                </a:uFill>
                <a:latin typeface="Arial"/>
                <a:ea typeface="Lucida Sans Unicode"/>
              </a:rPr>
              <a:t>A physical examination may reveal pain, </a:t>
            </a:r>
            <a:r>
              <a:rPr lang="en-GB" sz="2800" strike="noStrike" spc="-1" dirty="0" err="1">
                <a:solidFill>
                  <a:srgbClr val="000000"/>
                </a:solidFill>
                <a:uFill>
                  <a:solidFill>
                    <a:srgbClr val="FFFFFF"/>
                  </a:solidFill>
                </a:uFill>
                <a:latin typeface="Arial"/>
                <a:ea typeface="Lucida Sans Unicode"/>
              </a:rPr>
              <a:t>epigastric</a:t>
            </a:r>
            <a:r>
              <a:rPr lang="en-GB" sz="2800" strike="noStrike" spc="-1" dirty="0">
                <a:solidFill>
                  <a:srgbClr val="000000"/>
                </a:solidFill>
                <a:uFill>
                  <a:solidFill>
                    <a:srgbClr val="FFFFFF"/>
                  </a:solidFill>
                </a:uFill>
                <a:latin typeface="Arial"/>
                <a:ea typeface="Lucida Sans Unicode"/>
              </a:rPr>
              <a:t> tenderness, or abdominal </a:t>
            </a:r>
            <a:r>
              <a:rPr lang="en-GB" sz="2800" strike="noStrike" spc="-1" dirty="0" err="1">
                <a:solidFill>
                  <a:srgbClr val="000000"/>
                </a:solidFill>
                <a:uFill>
                  <a:solidFill>
                    <a:srgbClr val="FFFFFF"/>
                  </a:solidFill>
                </a:uFill>
                <a:latin typeface="Arial"/>
                <a:ea typeface="Lucida Sans Unicode"/>
              </a:rPr>
              <a:t>distention</a:t>
            </a:r>
            <a:r>
              <a:rPr lang="en-GB" sz="2800" strike="noStrike" spc="-1" dirty="0">
                <a:solidFill>
                  <a:srgbClr val="000000"/>
                </a:solidFill>
                <a:uFill>
                  <a:solidFill>
                    <a:srgbClr val="FFFFFF"/>
                  </a:solidFill>
                </a:uFill>
                <a:latin typeface="Arial"/>
                <a:ea typeface="Lucida Sans Unicode"/>
              </a:rPr>
              <a:t>.</a:t>
            </a:r>
            <a:endParaRPr/>
          </a:p>
          <a:p>
            <a:pPr marL="739440" lvl="1" indent="-282240">
              <a:lnSpc>
                <a:spcPct val="84000"/>
              </a:lnSpc>
              <a:buFont typeface="Arial"/>
              <a:buChar char="–"/>
            </a:pPr>
            <a:r>
              <a:rPr lang="en-GB" sz="2800" strike="noStrike" spc="-1" dirty="0">
                <a:solidFill>
                  <a:srgbClr val="000000"/>
                </a:solidFill>
                <a:uFill>
                  <a:solidFill>
                    <a:srgbClr val="FFFFFF"/>
                  </a:solidFill>
                </a:uFill>
                <a:latin typeface="Arial"/>
                <a:ea typeface="Lucida Sans Unicode"/>
              </a:rPr>
              <a:t>A barium study of the upper GI tract may show an ulcer; however, endoscopy is the preferred diagnostic procedure because it allows direct visualization of inflammatory changes, ulcers, and lesions-biopsy.</a:t>
            </a:r>
            <a:endParaRPr/>
          </a:p>
          <a:p>
            <a:pPr marL="739440" lvl="1" indent="-282240">
              <a:lnSpc>
                <a:spcPct val="93000"/>
              </a:lnSpc>
              <a:buFont typeface="Arial"/>
              <a:buChar char="–"/>
            </a:pPr>
            <a:r>
              <a:rPr lang="en-GB" sz="2800" strike="noStrike" spc="-1" dirty="0">
                <a:solidFill>
                  <a:srgbClr val="000000"/>
                </a:solidFill>
                <a:uFill>
                  <a:solidFill>
                    <a:srgbClr val="FFFFFF"/>
                  </a:solidFill>
                </a:uFill>
                <a:latin typeface="Arial"/>
                <a:ea typeface="Lucida Sans Unicode"/>
              </a:rPr>
              <a:t>Stools may be tested periodically until they are negative for occult blood. Gastric </a:t>
            </a:r>
            <a:r>
              <a:rPr lang="en-GB" sz="2800" strike="noStrike" spc="-1" dirty="0" err="1">
                <a:solidFill>
                  <a:srgbClr val="000000"/>
                </a:solidFill>
                <a:uFill>
                  <a:solidFill>
                    <a:srgbClr val="FFFFFF"/>
                  </a:solidFill>
                </a:uFill>
                <a:latin typeface="Arial"/>
                <a:ea typeface="Lucida Sans Unicode"/>
              </a:rPr>
              <a:t>secretory</a:t>
            </a:r>
            <a:r>
              <a:rPr lang="en-GB" sz="2800" strike="noStrike" spc="-1" dirty="0">
                <a:solidFill>
                  <a:srgbClr val="000000"/>
                </a:solidFill>
                <a:uFill>
                  <a:solidFill>
                    <a:srgbClr val="FFFFFF"/>
                  </a:solidFill>
                </a:uFill>
                <a:latin typeface="Arial"/>
                <a:ea typeface="Lucida Sans Unicode"/>
              </a:rPr>
              <a:t> studies are of value in diagnosing </a:t>
            </a:r>
            <a:r>
              <a:rPr lang="en-GB" sz="2800" strike="noStrike" spc="-1" dirty="0" err="1" smtClean="0">
                <a:solidFill>
                  <a:srgbClr val="000000"/>
                </a:solidFill>
                <a:uFill>
                  <a:solidFill>
                    <a:srgbClr val="FFFFFF"/>
                  </a:solidFill>
                </a:uFill>
                <a:latin typeface="Arial"/>
                <a:ea typeface="Lucida Sans Unicode"/>
              </a:rPr>
              <a:t>achlorhydria</a:t>
            </a:r>
            <a:r>
              <a:rPr lang="en-GB" sz="2800" strike="noStrike" spc="-1" dirty="0" smtClean="0">
                <a:solidFill>
                  <a:srgbClr val="000000"/>
                </a:solidFill>
                <a:uFill>
                  <a:solidFill>
                    <a:srgbClr val="FFFFFF"/>
                  </a:solidFill>
                </a:uFill>
                <a:latin typeface="Arial"/>
                <a:ea typeface="Lucida Sans Unicode"/>
              </a:rPr>
              <a:t>. </a:t>
            </a:r>
            <a:r>
              <a:rPr lang="en-GB" sz="2800" i="1" strike="noStrike" spc="-1" dirty="0">
                <a:solidFill>
                  <a:srgbClr val="000000"/>
                </a:solidFill>
                <a:uFill>
                  <a:solidFill>
                    <a:srgbClr val="FFFFFF"/>
                  </a:solidFill>
                </a:uFill>
                <a:latin typeface="Arial"/>
                <a:ea typeface="Lucida Sans Unicode"/>
              </a:rPr>
              <a:t>H. pylori </a:t>
            </a:r>
            <a:r>
              <a:rPr lang="en-GB" sz="2800" strike="noStrike" spc="-1" dirty="0">
                <a:solidFill>
                  <a:srgbClr val="000000"/>
                </a:solidFill>
                <a:uFill>
                  <a:solidFill>
                    <a:srgbClr val="FFFFFF"/>
                  </a:solidFill>
                </a:uFill>
                <a:latin typeface="Arial"/>
                <a:ea typeface="Lucida Sans Unicode"/>
              </a:rPr>
              <a:t>infection may be determined by biopsy and histology with culture. </a:t>
            </a:r>
            <a:endParaRPr/>
          </a:p>
          <a:p>
            <a:pPr marL="739440" lvl="1" indent="-282240">
              <a:lnSpc>
                <a:spcPct val="93000"/>
              </a:lnSpc>
              <a:buFont typeface="Arial"/>
              <a:buChar char="–"/>
            </a:pPr>
            <a:r>
              <a:rPr lang="en-GB" sz="2800" strike="noStrike" spc="-1" dirty="0">
                <a:solidFill>
                  <a:srgbClr val="000000"/>
                </a:solidFill>
                <a:uFill>
                  <a:solidFill>
                    <a:srgbClr val="FFFFFF"/>
                  </a:solidFill>
                </a:uFill>
                <a:latin typeface="Arial"/>
                <a:ea typeface="Lucida Sans Unicode"/>
              </a:rPr>
              <a:t>There is also a breath test that detects </a:t>
            </a:r>
            <a:r>
              <a:rPr lang="en-GB" sz="2800" i="1" strike="noStrike" spc="-1" dirty="0">
                <a:solidFill>
                  <a:srgbClr val="000000"/>
                </a:solidFill>
                <a:uFill>
                  <a:solidFill>
                    <a:srgbClr val="FFFFFF"/>
                  </a:solidFill>
                </a:uFill>
                <a:latin typeface="Arial"/>
                <a:ea typeface="Lucida Sans Unicode"/>
              </a:rPr>
              <a:t>H. pylori, </a:t>
            </a:r>
            <a:r>
              <a:rPr lang="en-GB" sz="2800" strike="noStrike" spc="-1" dirty="0">
                <a:solidFill>
                  <a:srgbClr val="000000"/>
                </a:solidFill>
                <a:uFill>
                  <a:solidFill>
                    <a:srgbClr val="FFFFFF"/>
                  </a:solidFill>
                </a:uFill>
                <a:latin typeface="Arial"/>
                <a:ea typeface="Lucida Sans Unicode"/>
              </a:rPr>
              <a:t>as well as a serologic test for antibodies to the </a:t>
            </a:r>
            <a:r>
              <a:rPr lang="en-GB" sz="2800" i="1" strike="noStrike" spc="-1" dirty="0">
                <a:solidFill>
                  <a:srgbClr val="000000"/>
                </a:solidFill>
                <a:uFill>
                  <a:solidFill>
                    <a:srgbClr val="FFFFFF"/>
                  </a:solidFill>
                </a:uFill>
                <a:latin typeface="Arial"/>
                <a:ea typeface="Lucida Sans Unicode"/>
              </a:rPr>
              <a:t>H. pylori </a:t>
            </a:r>
            <a:r>
              <a:rPr lang="en-GB" sz="2800" strike="noStrike" spc="-1" dirty="0">
                <a:solidFill>
                  <a:srgbClr val="000000"/>
                </a:solidFill>
                <a:uFill>
                  <a:solidFill>
                    <a:srgbClr val="FFFFFF"/>
                  </a:solidFill>
                </a:uFill>
                <a:latin typeface="Arial"/>
                <a:ea typeface="Lucida Sans Unicode"/>
              </a:rPr>
              <a:t>antigen.</a:t>
            </a:r>
            <a:endParaRPr/>
          </a:p>
          <a:p>
            <a:pPr marL="739440" lvl="1" indent="-282240">
              <a:lnSpc>
                <a:spcPct val="93000"/>
              </a:lnSpc>
            </a:pPr>
            <a:r>
              <a:rPr lang="en-GB" sz="2800" strike="noStrike" spc="-1" dirty="0">
                <a:solidFill>
                  <a:srgbClr val="000000"/>
                </a:solidFill>
                <a:uFill>
                  <a:solidFill>
                    <a:srgbClr val="FFFFFF"/>
                  </a:solidFill>
                </a:uFill>
                <a:latin typeface="Arial"/>
                <a:ea typeface="Lucida Sans Unicode"/>
              </a:rPr>
              <a:t> </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5" name="TextShape 1"/>
          <p:cNvSpPr txBox="1"/>
          <p:nvPr/>
        </p:nvSpPr>
        <p:spPr>
          <a:xfrm>
            <a:off x="502920" y="177840"/>
            <a:ext cx="9070920" cy="1023840"/>
          </a:xfrm>
          <a:prstGeom prst="rect">
            <a:avLst/>
          </a:prstGeom>
          <a:noFill/>
          <a:ln>
            <a:noFill/>
          </a:ln>
        </p:spPr>
        <p:txBody>
          <a:bodyPr lIns="0" tIns="0" rIns="0" bIns="0" anchor="ctr"/>
          <a:lstStyle/>
          <a:p>
            <a:pPr algn="ctr">
              <a:lnSpc>
                <a:spcPct val="93000"/>
              </a:lnSpc>
            </a:pPr>
            <a:r>
              <a:rPr lang="uk-UA" sz="3600" spc="-1">
                <a:solidFill>
                  <a:srgbClr val="000B10"/>
                </a:solidFill>
                <a:latin typeface="Arial"/>
              </a:rPr>
              <a:t>Comparing Duodenal and Gastric Ulcers
</a:t>
            </a:r>
            <a:r>
              <a:rPr lang="uk-UA" sz="3600" spc="-1">
                <a:latin typeface="Arial"/>
              </a:rPr>
              <a:t> </a:t>
            </a:r>
            <a:endParaRPr/>
          </a:p>
        </p:txBody>
      </p:sp>
      <p:sp>
        <p:nvSpPr>
          <p:cNvPr id="126" name="TextShape 2"/>
          <p:cNvSpPr txBox="1"/>
          <p:nvPr/>
        </p:nvSpPr>
        <p:spPr>
          <a:xfrm>
            <a:off x="179280" y="899640"/>
            <a:ext cx="4500720" cy="6645240"/>
          </a:xfrm>
          <a:prstGeom prst="rect">
            <a:avLst/>
          </a:prstGeom>
          <a:noFill/>
          <a:ln>
            <a:noFill/>
          </a:ln>
        </p:spPr>
        <p:txBody>
          <a:bodyPr lIns="0" tIns="0" rIns="0" bIns="0"/>
          <a:lstStyle/>
          <a:p>
            <a:pPr marL="430200" indent="-324000">
              <a:lnSpc>
                <a:spcPct val="93000"/>
              </a:lnSpc>
              <a:buSzPct val="45000"/>
              <a:buFont typeface="Wingdings" charset="2"/>
              <a:buChar char=""/>
            </a:pPr>
            <a:r>
              <a:rPr lang="en-GB" sz="2800" b="1" spc="-1">
                <a:latin typeface="Arial"/>
              </a:rPr>
              <a:t>DUODENAL ULCER </a:t>
            </a:r>
            <a:endParaRPr/>
          </a:p>
          <a:p>
            <a:pPr marL="430200" indent="-324000">
              <a:lnSpc>
                <a:spcPct val="93000"/>
              </a:lnSpc>
              <a:buSzPct val="45000"/>
              <a:buFont typeface="Wingdings" charset="2"/>
              <a:buChar char=""/>
            </a:pPr>
            <a:r>
              <a:rPr lang="en-GB" sz="2800" spc="-1">
                <a:latin typeface="Arial"/>
              </a:rPr>
              <a:t>Age 30–60</a:t>
            </a:r>
            <a:endParaRPr/>
          </a:p>
          <a:p>
            <a:pPr marL="430200" indent="-324000">
              <a:lnSpc>
                <a:spcPct val="93000"/>
              </a:lnSpc>
              <a:buSzPct val="45000"/>
              <a:buFont typeface="Wingdings" charset="2"/>
              <a:buChar char=""/>
            </a:pPr>
            <a:r>
              <a:rPr lang="en-GB" sz="2800" spc="-1">
                <a:latin typeface="Arial"/>
              </a:rPr>
              <a:t>Male: female  2–3:1</a:t>
            </a:r>
            <a:endParaRPr/>
          </a:p>
          <a:p>
            <a:pPr marL="430200" indent="-324000">
              <a:lnSpc>
                <a:spcPct val="93000"/>
              </a:lnSpc>
              <a:buSzPct val="45000"/>
              <a:buFont typeface="Wingdings" charset="2"/>
              <a:buChar char=""/>
            </a:pPr>
            <a:r>
              <a:rPr lang="en-GB" sz="2800" spc="-1">
                <a:latin typeface="Arial"/>
              </a:rPr>
              <a:t>80% of peptic ulcers are duodenal</a:t>
            </a:r>
            <a:endParaRPr/>
          </a:p>
          <a:p>
            <a:pPr marL="430200" indent="-324000">
              <a:lnSpc>
                <a:spcPct val="84000"/>
              </a:lnSpc>
              <a:buSzPct val="45000"/>
              <a:buFont typeface="Wingdings" charset="2"/>
              <a:buChar char=""/>
            </a:pPr>
            <a:r>
              <a:rPr lang="en-GB" sz="2800" spc="-1">
                <a:latin typeface="Arial"/>
              </a:rPr>
              <a:t>Hypersecretion of stomach acid (HCl)</a:t>
            </a:r>
            <a:r>
              <a:rPr lang="ar-SA" sz="2800" spc="-1">
                <a:latin typeface="Arial"/>
                <a:ea typeface="Arial"/>
              </a:rPr>
              <a:t>‏</a:t>
            </a:r>
            <a:endParaRPr/>
          </a:p>
          <a:p>
            <a:pPr marL="430200" indent="-324000">
              <a:lnSpc>
                <a:spcPct val="84000"/>
              </a:lnSpc>
              <a:buSzPct val="45000"/>
              <a:buFont typeface="Wingdings" charset="2"/>
              <a:buChar char=""/>
            </a:pPr>
            <a:r>
              <a:rPr lang="en-GB" sz="2800" spc="-1">
                <a:latin typeface="Arial"/>
              </a:rPr>
              <a:t> May have weight gain</a:t>
            </a:r>
            <a:endParaRPr/>
          </a:p>
          <a:p>
            <a:pPr marL="430200" indent="-324000">
              <a:lnSpc>
                <a:spcPct val="84000"/>
              </a:lnSpc>
              <a:buSzPct val="45000"/>
              <a:buFont typeface="Wingdings" charset="2"/>
              <a:buChar char=""/>
            </a:pPr>
            <a:r>
              <a:rPr lang="en-GB" sz="2800" spc="-1">
                <a:latin typeface="Arial"/>
              </a:rPr>
              <a:t>Pain occurs 2–3 hours after a meal; often awakened between 1–2 AM;</a:t>
            </a:r>
            <a:endParaRPr/>
          </a:p>
          <a:p>
            <a:pPr marL="430200" indent="-324000">
              <a:lnSpc>
                <a:spcPct val="84000"/>
              </a:lnSpc>
              <a:buSzPct val="45000"/>
              <a:buFont typeface="Wingdings" charset="2"/>
              <a:buChar char=""/>
            </a:pPr>
            <a:r>
              <a:rPr lang="en-GB" sz="2800" spc="-1">
                <a:latin typeface="Arial"/>
              </a:rPr>
              <a:t> ingestion of food relieves pain</a:t>
            </a:r>
            <a:endParaRPr/>
          </a:p>
          <a:p>
            <a:pPr marL="430200" indent="-324000">
              <a:lnSpc>
                <a:spcPct val="84000"/>
              </a:lnSpc>
              <a:buSzPct val="45000"/>
              <a:buFont typeface="Wingdings" charset="2"/>
              <a:buChar char=""/>
            </a:pPr>
            <a:r>
              <a:rPr lang="en-GB" sz="2800" spc="-1">
                <a:latin typeface="Arial"/>
              </a:rPr>
              <a:t>Vomiting uncommon</a:t>
            </a:r>
            <a:endParaRPr/>
          </a:p>
          <a:p>
            <a:pPr marL="430200" indent="-324000">
              <a:lnSpc>
                <a:spcPct val="84000"/>
              </a:lnSpc>
            </a:pPr>
            <a:r>
              <a:rPr lang="en-GB" sz="2800" spc="-1">
                <a:latin typeface="Arial"/>
              </a:rPr>
              <a:t> </a:t>
            </a:r>
            <a:endParaRPr/>
          </a:p>
        </p:txBody>
      </p:sp>
      <p:sp>
        <p:nvSpPr>
          <p:cNvPr id="127" name="TextShape 3"/>
          <p:cNvSpPr txBox="1"/>
          <p:nvPr/>
        </p:nvSpPr>
        <p:spPr>
          <a:xfrm>
            <a:off x="4858920" y="899640"/>
            <a:ext cx="5219640" cy="6480360"/>
          </a:xfrm>
          <a:prstGeom prst="rect">
            <a:avLst/>
          </a:prstGeom>
          <a:noFill/>
          <a:ln>
            <a:noFill/>
          </a:ln>
        </p:spPr>
        <p:txBody>
          <a:bodyPr lIns="0" tIns="0" rIns="0" bIns="0"/>
          <a:lstStyle/>
          <a:p>
            <a:pPr marL="339480" indent="-339480">
              <a:lnSpc>
                <a:spcPct val="93000"/>
              </a:lnSpc>
            </a:pPr>
            <a:r>
              <a:rPr lang="en-GB" sz="2800" b="1" spc="-1">
                <a:latin typeface="Arial"/>
              </a:rPr>
              <a:t>GASTRIC ULCER</a:t>
            </a:r>
            <a:endParaRPr/>
          </a:p>
          <a:p>
            <a:pPr marL="339480" indent="-339480">
              <a:lnSpc>
                <a:spcPct val="93000"/>
              </a:lnSpc>
              <a:buSzPct val="45000"/>
              <a:buFont typeface="Wingdings" charset="2"/>
              <a:buChar char=""/>
            </a:pPr>
            <a:r>
              <a:rPr lang="en-GB" sz="2800" spc="-1">
                <a:latin typeface="Arial"/>
              </a:rPr>
              <a:t>Usually 50 and over</a:t>
            </a:r>
            <a:endParaRPr/>
          </a:p>
          <a:p>
            <a:pPr marL="339480" indent="-339480">
              <a:lnSpc>
                <a:spcPct val="93000"/>
              </a:lnSpc>
              <a:buSzPct val="45000"/>
              <a:buFont typeface="Wingdings" charset="2"/>
              <a:buChar char=""/>
            </a:pPr>
            <a:r>
              <a:rPr lang="en-GB" sz="2800" spc="-1">
                <a:latin typeface="Arial"/>
              </a:rPr>
              <a:t>Male: female  1:1</a:t>
            </a:r>
            <a:endParaRPr/>
          </a:p>
          <a:p>
            <a:pPr marL="339480" indent="-339480">
              <a:lnSpc>
                <a:spcPct val="93000"/>
              </a:lnSpc>
              <a:buSzPct val="45000"/>
              <a:buFont typeface="Wingdings" charset="2"/>
              <a:buChar char=""/>
            </a:pPr>
            <a:r>
              <a:rPr lang="en-GB" sz="2800" spc="-1">
                <a:latin typeface="Arial"/>
              </a:rPr>
              <a:t>15% of peptic ulcers are gastric</a:t>
            </a:r>
            <a:endParaRPr/>
          </a:p>
          <a:p>
            <a:pPr marL="339480" indent="-339480">
              <a:lnSpc>
                <a:spcPct val="84000"/>
              </a:lnSpc>
              <a:buSzPct val="45000"/>
              <a:buFont typeface="Wingdings" charset="2"/>
              <a:buChar char=""/>
            </a:pPr>
            <a:r>
              <a:rPr lang="en-GB" sz="2800" spc="-1">
                <a:latin typeface="Arial"/>
              </a:rPr>
              <a:t>Normal—hyposecretion of stomach acid (HCl)</a:t>
            </a:r>
            <a:r>
              <a:rPr lang="ar-SA" sz="2800" spc="-1">
                <a:latin typeface="Arial"/>
                <a:ea typeface="Arial"/>
              </a:rPr>
              <a:t>‏</a:t>
            </a:r>
            <a:endParaRPr/>
          </a:p>
          <a:p>
            <a:pPr marL="339480" indent="-339480">
              <a:lnSpc>
                <a:spcPct val="84000"/>
              </a:lnSpc>
              <a:buSzPct val="45000"/>
              <a:buFont typeface="Wingdings" charset="2"/>
              <a:buChar char=""/>
            </a:pPr>
            <a:r>
              <a:rPr lang="en-GB" sz="2800" spc="-1">
                <a:latin typeface="Arial"/>
              </a:rPr>
              <a:t>Weight loss may occur</a:t>
            </a:r>
            <a:endParaRPr/>
          </a:p>
          <a:p>
            <a:pPr marL="339480" indent="-339480">
              <a:lnSpc>
                <a:spcPct val="84000"/>
              </a:lnSpc>
              <a:buSzPct val="45000"/>
              <a:buFont typeface="Wingdings" charset="2"/>
              <a:buChar char=""/>
            </a:pPr>
            <a:r>
              <a:rPr lang="en-GB" sz="2800" spc="-1">
                <a:latin typeface="Arial"/>
              </a:rPr>
              <a:t>Pain occurs 1⁄2 to 1 hour after a meal; rarely occurs at night;  may be relieved by vomiting;</a:t>
            </a:r>
            <a:endParaRPr/>
          </a:p>
          <a:p>
            <a:pPr marL="339480" indent="-339480">
              <a:lnSpc>
                <a:spcPct val="84000"/>
              </a:lnSpc>
              <a:buSzPct val="45000"/>
              <a:buFont typeface="Wingdings" charset="2"/>
              <a:buChar char=""/>
            </a:pPr>
            <a:r>
              <a:rPr lang="en-GB" sz="2800" spc="-1">
                <a:latin typeface="Arial"/>
              </a:rPr>
              <a:t>ingestion of food does not</a:t>
            </a:r>
            <a:endParaRPr/>
          </a:p>
          <a:p>
            <a:pPr marL="339480" indent="-339480">
              <a:lnSpc>
                <a:spcPct val="84000"/>
              </a:lnSpc>
            </a:pPr>
            <a:r>
              <a:rPr lang="en-GB" sz="2800" spc="-1">
                <a:latin typeface="Arial"/>
              </a:rPr>
              <a:t>    help, sometimes increases</a:t>
            </a:r>
            <a:endParaRPr/>
          </a:p>
          <a:p>
            <a:pPr marL="339480" indent="-339480">
              <a:lnSpc>
                <a:spcPct val="84000"/>
              </a:lnSpc>
            </a:pPr>
            <a:r>
              <a:rPr lang="en-GB" sz="2800" spc="-1">
                <a:latin typeface="Arial"/>
              </a:rPr>
              <a:t>    pain</a:t>
            </a:r>
            <a:endParaRPr/>
          </a:p>
          <a:p>
            <a:pPr marL="339480" indent="-339480">
              <a:lnSpc>
                <a:spcPct val="84000"/>
              </a:lnSpc>
              <a:buSzPct val="45000"/>
              <a:buFont typeface="Wingdings" charset="2"/>
              <a:buChar char=""/>
            </a:pPr>
            <a:r>
              <a:rPr lang="en-GB" sz="2800" spc="-1">
                <a:latin typeface="Arial"/>
              </a:rPr>
              <a:t>Vomiting common</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 name="TextShape 1"/>
          <p:cNvSpPr txBox="1"/>
          <p:nvPr/>
        </p:nvSpPr>
        <p:spPr>
          <a:xfrm>
            <a:off x="502920" y="301680"/>
            <a:ext cx="9070920" cy="1262160"/>
          </a:xfrm>
          <a:prstGeom prst="rect">
            <a:avLst/>
          </a:prstGeom>
          <a:noFill/>
          <a:ln>
            <a:noFill/>
          </a:ln>
        </p:spPr>
        <p:txBody>
          <a:bodyPr lIns="0" tIns="0" rIns="0" bIns="0" anchor="ctr"/>
          <a:lstStyle/>
          <a:p>
            <a:pPr algn="ctr">
              <a:lnSpc>
                <a:spcPct val="93000"/>
              </a:lnSpc>
            </a:pPr>
            <a:r>
              <a:rPr lang="uk-UA" sz="4000" b="1" spc="-1">
                <a:latin typeface="Arial"/>
              </a:rPr>
              <a:t>Differential Diagnosis</a:t>
            </a:r>
            <a:endParaRPr/>
          </a:p>
        </p:txBody>
      </p:sp>
      <p:sp>
        <p:nvSpPr>
          <p:cNvPr id="129" name="TextShape 2"/>
          <p:cNvSpPr txBox="1"/>
          <p:nvPr/>
        </p:nvSpPr>
        <p:spPr>
          <a:xfrm>
            <a:off x="502920" y="1814040"/>
            <a:ext cx="9070920" cy="4899240"/>
          </a:xfrm>
          <a:prstGeom prst="rect">
            <a:avLst/>
          </a:prstGeom>
          <a:noFill/>
          <a:ln>
            <a:noFill/>
          </a:ln>
        </p:spPr>
        <p:txBody>
          <a:bodyPr lIns="0" tIns="0" rIns="0" bIns="0" anchor="ctr"/>
          <a:lstStyle/>
          <a:p>
            <a:pPr marL="214200" lvl="1">
              <a:lnSpc>
                <a:spcPct val="84000"/>
              </a:lnSpc>
              <a:buSzPct val="45000"/>
              <a:buFont typeface="Wingdings" charset="2"/>
              <a:buChar char=""/>
            </a:pPr>
            <a:r>
              <a:rPr lang="en-GB" sz="3200" strike="noStrike" spc="-1">
                <a:solidFill>
                  <a:srgbClr val="000000"/>
                </a:solidFill>
                <a:uFill>
                  <a:solidFill>
                    <a:srgbClr val="FFFFFF"/>
                  </a:solidFill>
                </a:uFill>
                <a:latin typeface="Arial"/>
                <a:ea typeface="Lucida Sans Unicode"/>
              </a:rPr>
              <a:t>Neoplasm of the stomach</a:t>
            </a:r>
            <a:endParaRPr/>
          </a:p>
          <a:p>
            <a:pPr marL="214200" lvl="1">
              <a:lnSpc>
                <a:spcPct val="84000"/>
              </a:lnSpc>
              <a:buSzPct val="45000"/>
              <a:buFont typeface="Wingdings" charset="2"/>
              <a:buChar char=""/>
            </a:pPr>
            <a:r>
              <a:rPr lang="en-GB" sz="3200" strike="noStrike" spc="-1">
                <a:solidFill>
                  <a:srgbClr val="000000"/>
                </a:solidFill>
                <a:uFill>
                  <a:solidFill>
                    <a:srgbClr val="FFFFFF"/>
                  </a:solidFill>
                </a:uFill>
                <a:latin typeface="Arial"/>
                <a:ea typeface="Lucida Sans Unicode"/>
              </a:rPr>
              <a:t>Pancreatitis</a:t>
            </a:r>
            <a:endParaRPr/>
          </a:p>
          <a:p>
            <a:pPr marL="214200" lvl="1">
              <a:lnSpc>
                <a:spcPct val="84000"/>
              </a:lnSpc>
              <a:buSzPct val="45000"/>
              <a:buFont typeface="Wingdings" charset="2"/>
              <a:buChar char=""/>
            </a:pPr>
            <a:r>
              <a:rPr lang="en-GB" sz="3200" strike="noStrike" spc="-1">
                <a:solidFill>
                  <a:srgbClr val="000000"/>
                </a:solidFill>
                <a:uFill>
                  <a:solidFill>
                    <a:srgbClr val="FFFFFF"/>
                  </a:solidFill>
                </a:uFill>
                <a:latin typeface="Arial"/>
                <a:ea typeface="Lucida Sans Unicode"/>
              </a:rPr>
              <a:t>Pancreatic cancer</a:t>
            </a:r>
            <a:endParaRPr/>
          </a:p>
          <a:p>
            <a:pPr marL="214200" lvl="1">
              <a:lnSpc>
                <a:spcPct val="84000"/>
              </a:lnSpc>
              <a:buSzPct val="45000"/>
              <a:buFont typeface="Wingdings" charset="2"/>
              <a:buChar char=""/>
            </a:pPr>
            <a:r>
              <a:rPr lang="en-GB" sz="3200" strike="noStrike" spc="-1">
                <a:solidFill>
                  <a:srgbClr val="000000"/>
                </a:solidFill>
                <a:uFill>
                  <a:solidFill>
                    <a:srgbClr val="FFFFFF"/>
                  </a:solidFill>
                </a:uFill>
                <a:latin typeface="Arial"/>
                <a:ea typeface="Lucida Sans Unicode"/>
              </a:rPr>
              <a:t>Diverticulitis</a:t>
            </a:r>
            <a:endParaRPr/>
          </a:p>
          <a:p>
            <a:pPr marL="214200" lvl="1">
              <a:lnSpc>
                <a:spcPct val="84000"/>
              </a:lnSpc>
              <a:buSzPct val="45000"/>
              <a:buFont typeface="Wingdings" charset="2"/>
              <a:buChar char=""/>
            </a:pPr>
            <a:r>
              <a:rPr lang="en-GB" sz="3200" strike="noStrike" spc="-1">
                <a:solidFill>
                  <a:srgbClr val="000000"/>
                </a:solidFill>
                <a:uFill>
                  <a:solidFill>
                    <a:srgbClr val="FFFFFF"/>
                  </a:solidFill>
                </a:uFill>
                <a:latin typeface="Arial"/>
                <a:ea typeface="Lucida Sans Unicode"/>
              </a:rPr>
              <a:t>Nonulcer dyspepsia (also called functional dyspepsia)</a:t>
            </a:r>
            <a:r>
              <a:rPr lang="ar-SA" sz="3200" strike="noStrike" spc="-1">
                <a:solidFill>
                  <a:srgbClr val="000000"/>
                </a:solidFill>
                <a:uFill>
                  <a:solidFill>
                    <a:srgbClr val="FFFFFF"/>
                  </a:solidFill>
                </a:uFill>
                <a:latin typeface="Arial"/>
                <a:ea typeface="Arial"/>
              </a:rPr>
              <a:t>‏</a:t>
            </a:r>
            <a:endParaRPr/>
          </a:p>
          <a:p>
            <a:pPr marL="214200" lvl="1">
              <a:lnSpc>
                <a:spcPct val="84000"/>
              </a:lnSpc>
              <a:buSzPct val="45000"/>
              <a:buFont typeface="Wingdings" charset="2"/>
              <a:buChar char=""/>
            </a:pPr>
            <a:r>
              <a:rPr lang="en-GB" sz="3200" strike="noStrike" spc="-1">
                <a:solidFill>
                  <a:srgbClr val="000000"/>
                </a:solidFill>
                <a:uFill>
                  <a:solidFill>
                    <a:srgbClr val="FFFFFF"/>
                  </a:solidFill>
                </a:uFill>
                <a:latin typeface="Arial"/>
                <a:ea typeface="Lucida Sans Unicode"/>
              </a:rPr>
              <a:t>Cholecystitis</a:t>
            </a:r>
            <a:endParaRPr/>
          </a:p>
          <a:p>
            <a:pPr marL="214200" lvl="1">
              <a:lnSpc>
                <a:spcPct val="84000"/>
              </a:lnSpc>
              <a:buSzPct val="45000"/>
              <a:buFont typeface="Wingdings" charset="2"/>
              <a:buChar char=""/>
            </a:pPr>
            <a:r>
              <a:rPr lang="en-GB" sz="3200" strike="noStrike" spc="-1">
                <a:solidFill>
                  <a:srgbClr val="000000"/>
                </a:solidFill>
                <a:uFill>
                  <a:solidFill>
                    <a:srgbClr val="FFFFFF"/>
                  </a:solidFill>
                </a:uFill>
                <a:latin typeface="Arial"/>
                <a:ea typeface="Lucida Sans Unicode"/>
              </a:rPr>
              <a:t>Gastritis </a:t>
            </a:r>
            <a:endParaRPr/>
          </a:p>
          <a:p>
            <a:pPr marL="214200" lvl="1">
              <a:lnSpc>
                <a:spcPct val="84000"/>
              </a:lnSpc>
              <a:buSzPct val="45000"/>
              <a:buFont typeface="Wingdings" charset="2"/>
              <a:buChar char=""/>
            </a:pPr>
            <a:r>
              <a:rPr lang="en-GB" sz="3200" strike="noStrike" spc="-1">
                <a:solidFill>
                  <a:srgbClr val="000000"/>
                </a:solidFill>
                <a:uFill>
                  <a:solidFill>
                    <a:srgbClr val="FFFFFF"/>
                  </a:solidFill>
                </a:uFill>
                <a:latin typeface="Arial"/>
                <a:ea typeface="Lucida Sans Unicode"/>
              </a:rPr>
              <a:t>GERD</a:t>
            </a:r>
            <a:endParaRPr/>
          </a:p>
          <a:p>
            <a:pPr marL="214200" lvl="1">
              <a:lnSpc>
                <a:spcPct val="84000"/>
              </a:lnSpc>
              <a:buSzPct val="45000"/>
              <a:buFont typeface="Wingdings" charset="2"/>
              <a:buChar char=""/>
            </a:pPr>
            <a:r>
              <a:rPr lang="en-GB" sz="3200" strike="noStrike" spc="-1">
                <a:solidFill>
                  <a:srgbClr val="000000"/>
                </a:solidFill>
                <a:uFill>
                  <a:solidFill>
                    <a:srgbClr val="FFFFFF"/>
                  </a:solidFill>
                </a:uFill>
                <a:latin typeface="Arial"/>
                <a:ea typeface="Lucida Sans Unicode"/>
              </a:rPr>
              <a:t>MI—not to be missed if having chest pain</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r>
              <a:rPr lang="en-US" sz="3600" b="1" dirty="0" smtClean="0"/>
              <a:t>Most helpful diagnostic examining</a:t>
            </a:r>
            <a:endParaRPr lang="ru-RU" sz="3600" b="1" dirty="0"/>
          </a:p>
        </p:txBody>
      </p:sp>
      <p:sp>
        <p:nvSpPr>
          <p:cNvPr id="3" name="Подзаголовок 2"/>
          <p:cNvSpPr>
            <a:spLocks noGrp="1"/>
          </p:cNvSpPr>
          <p:nvPr>
            <p:ph type="subTitle"/>
          </p:nvPr>
        </p:nvSpPr>
        <p:spPr>
          <a:xfrm>
            <a:off x="539718" y="3136895"/>
            <a:ext cx="9067680" cy="1341000"/>
          </a:xfrm>
        </p:spPr>
        <p:txBody>
          <a:bodyPr/>
          <a:lstStyle/>
          <a:p>
            <a:r>
              <a:rPr lang="en-US" sz="2800" dirty="0" smtClean="0"/>
              <a:t>  - Endoscopy</a:t>
            </a:r>
          </a:p>
          <a:p>
            <a:endParaRPr lang="en-US" sz="2800" dirty="0" smtClean="0"/>
          </a:p>
          <a:p>
            <a:r>
              <a:rPr lang="en-US" sz="2800" dirty="0"/>
              <a:t> </a:t>
            </a:r>
            <a:r>
              <a:rPr lang="en-US" sz="2800" dirty="0" smtClean="0"/>
              <a:t> - X-ray (not obedient for non-complicated cases)</a:t>
            </a:r>
          </a:p>
          <a:p>
            <a:endParaRPr lang="en-US" sz="2800" dirty="0" smtClean="0"/>
          </a:p>
          <a:p>
            <a:r>
              <a:rPr lang="en-US" sz="2800" dirty="0"/>
              <a:t> </a:t>
            </a:r>
            <a:r>
              <a:rPr lang="en-US" sz="2800" dirty="0" smtClean="0"/>
              <a:t> - Examining of </a:t>
            </a:r>
            <a:r>
              <a:rPr lang="en-US" sz="2800" dirty="0" err="1" smtClean="0"/>
              <a:t>secretory</a:t>
            </a:r>
            <a:r>
              <a:rPr lang="en-US" sz="2800" dirty="0" smtClean="0"/>
              <a:t> function (increasing of basal</a:t>
            </a:r>
          </a:p>
          <a:p>
            <a:r>
              <a:rPr lang="en-US" sz="2800" dirty="0"/>
              <a:t> </a:t>
            </a:r>
            <a:r>
              <a:rPr lang="en-US" sz="2800" dirty="0" smtClean="0"/>
              <a:t>   and stimulating secretion fraction) – is helpful to define</a:t>
            </a:r>
          </a:p>
          <a:p>
            <a:r>
              <a:rPr lang="en-US" sz="2800" dirty="0"/>
              <a:t> </a:t>
            </a:r>
            <a:r>
              <a:rPr lang="en-US" sz="2800" dirty="0" smtClean="0"/>
              <a:t>   functional disorders but not ulcer itself</a:t>
            </a:r>
          </a:p>
          <a:p>
            <a:endParaRPr lang="en-US" sz="2800" dirty="0" smtClean="0"/>
          </a:p>
          <a:p>
            <a:r>
              <a:rPr lang="en-US" sz="2800" dirty="0"/>
              <a:t> </a:t>
            </a:r>
            <a:r>
              <a:rPr lang="en-US" sz="2800" dirty="0" smtClean="0"/>
              <a:t> - Helicobacter pyloric contamination</a:t>
            </a:r>
            <a:endParaRPr lang="ru-RU" sz="28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marL="457200" indent="-457200">
              <a:lnSpc>
                <a:spcPct val="93000"/>
              </a:lnSpc>
            </a:pPr>
            <a:r>
              <a:rPr lang="en-US" dirty="0" smtClean="0"/>
              <a:t>  </a:t>
            </a:r>
            <a:r>
              <a:rPr lang="en-US" sz="3200" b="1" spc="-1" dirty="0" smtClean="0">
                <a:solidFill>
                  <a:srgbClr val="000000"/>
                </a:solidFill>
                <a:latin typeface="Arial"/>
              </a:rPr>
              <a:t>Gastric analysis includes measurement of:</a:t>
            </a:r>
            <a:r>
              <a:rPr lang="en-US" sz="3200" dirty="0" smtClean="0"/>
              <a:t/>
            </a:r>
            <a:br>
              <a:rPr lang="en-US" sz="3200" dirty="0" smtClean="0"/>
            </a:br>
            <a:r>
              <a:rPr lang="en-US" sz="3200" dirty="0" smtClean="0"/>
              <a:t/>
            </a:r>
            <a:br>
              <a:rPr lang="en-US" sz="3200" dirty="0" smtClean="0"/>
            </a:br>
            <a:r>
              <a:rPr lang="en-US" dirty="0" smtClean="0"/>
              <a:t> </a:t>
            </a:r>
            <a:endParaRPr lang="ru-RU" dirty="0"/>
          </a:p>
        </p:txBody>
      </p:sp>
      <p:sp>
        <p:nvSpPr>
          <p:cNvPr id="3" name="Подзаголовок 2"/>
          <p:cNvSpPr>
            <a:spLocks noGrp="1"/>
          </p:cNvSpPr>
          <p:nvPr>
            <p:ph type="subTitle"/>
          </p:nvPr>
        </p:nvSpPr>
        <p:spPr>
          <a:xfrm>
            <a:off x="539718" y="3208333"/>
            <a:ext cx="9067680" cy="1341000"/>
          </a:xfrm>
        </p:spPr>
        <p:txBody>
          <a:bodyPr/>
          <a:lstStyle/>
          <a:p>
            <a:r>
              <a:rPr lang="en-US" dirty="0" smtClean="0"/>
              <a:t> </a:t>
            </a:r>
            <a:endParaRPr lang="en-US" b="1" strike="noStrike" spc="-1" dirty="0" smtClean="0">
              <a:solidFill>
                <a:srgbClr val="000000"/>
              </a:solidFill>
              <a:uFill>
                <a:solidFill>
                  <a:srgbClr val="FFFFFF"/>
                </a:solidFill>
              </a:uFill>
              <a:latin typeface="Arial"/>
              <a:ea typeface="Arial"/>
            </a:endParaRPr>
          </a:p>
          <a:p>
            <a:pPr marL="914400" lvl="1" indent="-457200">
              <a:lnSpc>
                <a:spcPct val="93000"/>
              </a:lnSpc>
              <a:buClr>
                <a:srgbClr val="660066"/>
              </a:buClr>
              <a:buSzPct val="45000"/>
            </a:pPr>
            <a:r>
              <a:rPr lang="en-US" sz="2800" b="1" spc="-1" dirty="0" smtClean="0">
                <a:solidFill>
                  <a:srgbClr val="000000"/>
                </a:solidFill>
                <a:uFill>
                  <a:solidFill>
                    <a:srgbClr val="FFFFFF"/>
                  </a:solidFill>
                </a:uFill>
                <a:latin typeface="Arial"/>
              </a:rPr>
              <a:t>     </a:t>
            </a:r>
            <a:r>
              <a:rPr lang="en-GB" sz="2800" b="1" strike="noStrike" spc="-1" dirty="0" smtClean="0">
                <a:solidFill>
                  <a:srgbClr val="000000"/>
                </a:solidFill>
                <a:uFill>
                  <a:solidFill>
                    <a:srgbClr val="FFFFFF"/>
                  </a:solidFill>
                </a:uFill>
                <a:latin typeface="Arial"/>
                <a:ea typeface="Arial"/>
              </a:rPr>
              <a:t>Basal acid output (BAO)‏</a:t>
            </a:r>
            <a:endParaRPr lang="en-GB" sz="2800" dirty="0" smtClean="0"/>
          </a:p>
          <a:p>
            <a:pPr marL="1371600" lvl="2" indent="-457200">
              <a:lnSpc>
                <a:spcPct val="93000"/>
              </a:lnSpc>
              <a:buClr>
                <a:srgbClr val="23263C"/>
              </a:buClr>
              <a:buSzPct val="45000"/>
              <a:buFont typeface="Wingdings" charset="2"/>
              <a:buChar char=""/>
            </a:pPr>
            <a:r>
              <a:rPr lang="en-GB" sz="2800" b="1" strike="noStrike" spc="-1" dirty="0" smtClean="0">
                <a:solidFill>
                  <a:srgbClr val="000000"/>
                </a:solidFill>
                <a:uFill>
                  <a:solidFill>
                    <a:srgbClr val="FFFFFF"/>
                  </a:solidFill>
                </a:uFill>
                <a:latin typeface="Arial"/>
                <a:ea typeface="Arial"/>
              </a:rPr>
              <a:t>Acid output of gastric juice collected via NGT over a 1-hour period on an empty stomach</a:t>
            </a:r>
            <a:endParaRPr lang="en-GB" sz="2800" dirty="0" smtClean="0"/>
          </a:p>
          <a:p>
            <a:pPr marL="1371600" lvl="2" indent="-457200">
              <a:lnSpc>
                <a:spcPct val="93000"/>
              </a:lnSpc>
              <a:buClr>
                <a:srgbClr val="23263C"/>
              </a:buClr>
              <a:buSzPct val="45000"/>
              <a:buFont typeface="Wingdings" charset="2"/>
              <a:buChar char=""/>
            </a:pPr>
            <a:r>
              <a:rPr lang="en-GB" sz="2800" b="1" strike="noStrike" spc="-1" dirty="0" smtClean="0">
                <a:solidFill>
                  <a:srgbClr val="000000"/>
                </a:solidFill>
                <a:uFill>
                  <a:solidFill>
                    <a:srgbClr val="FFFFFF"/>
                  </a:solidFill>
                </a:uFill>
                <a:latin typeface="Arial"/>
                <a:ea typeface="Arial"/>
              </a:rPr>
              <a:t>Normal = &lt; 5 </a:t>
            </a:r>
            <a:r>
              <a:rPr lang="en-GB" sz="2800" b="1" strike="noStrike" spc="-1" dirty="0" err="1" smtClean="0">
                <a:solidFill>
                  <a:srgbClr val="000000"/>
                </a:solidFill>
                <a:uFill>
                  <a:solidFill>
                    <a:srgbClr val="FFFFFF"/>
                  </a:solidFill>
                </a:uFill>
                <a:latin typeface="Arial"/>
                <a:ea typeface="Arial"/>
              </a:rPr>
              <a:t>mEq</a:t>
            </a:r>
            <a:r>
              <a:rPr lang="en-GB" sz="2800" b="1" strike="noStrike" spc="-1" dirty="0" smtClean="0">
                <a:solidFill>
                  <a:srgbClr val="000000"/>
                </a:solidFill>
                <a:uFill>
                  <a:solidFill>
                    <a:srgbClr val="FFFFFF"/>
                  </a:solidFill>
                </a:uFill>
                <a:latin typeface="Arial"/>
                <a:ea typeface="Arial"/>
              </a:rPr>
              <a:t>/hr</a:t>
            </a:r>
            <a:endParaRPr lang="en-GB" sz="2800" dirty="0" smtClean="0"/>
          </a:p>
          <a:p>
            <a:pPr marL="1371600" lvl="2" indent="-457200">
              <a:lnSpc>
                <a:spcPct val="93000"/>
              </a:lnSpc>
            </a:pPr>
            <a:r>
              <a:rPr lang="en-GB" sz="2800" b="1" strike="noStrike" spc="-1" dirty="0" smtClean="0">
                <a:solidFill>
                  <a:srgbClr val="000000"/>
                </a:solidFill>
                <a:uFill>
                  <a:solidFill>
                    <a:srgbClr val="FFFFFF"/>
                  </a:solidFill>
                </a:uFill>
                <a:latin typeface="Arial"/>
                <a:ea typeface="Arial"/>
              </a:rPr>
              <a:t> </a:t>
            </a:r>
            <a:endParaRPr lang="en-GB" sz="2800" dirty="0" smtClean="0"/>
          </a:p>
          <a:p>
            <a:pPr marL="914400" lvl="1" indent="-457200">
              <a:lnSpc>
                <a:spcPct val="93000"/>
              </a:lnSpc>
              <a:buClr>
                <a:srgbClr val="660066"/>
              </a:buClr>
              <a:buSzPct val="45000"/>
            </a:pPr>
            <a:r>
              <a:rPr lang="en-GB" sz="2800" b="1" strike="noStrike" spc="-1" dirty="0" smtClean="0">
                <a:solidFill>
                  <a:srgbClr val="000000"/>
                </a:solidFill>
                <a:uFill>
                  <a:solidFill>
                    <a:srgbClr val="FFFFFF"/>
                  </a:solidFill>
                </a:uFill>
                <a:latin typeface="Arial"/>
                <a:ea typeface="Arial"/>
              </a:rPr>
              <a:t>     Maximal acid output (MAO)‏</a:t>
            </a:r>
            <a:endParaRPr lang="en-GB" sz="2800" dirty="0" smtClean="0"/>
          </a:p>
          <a:p>
            <a:pPr marL="1371600" lvl="2" indent="-457200">
              <a:lnSpc>
                <a:spcPct val="93000"/>
              </a:lnSpc>
              <a:buClr>
                <a:srgbClr val="23263C"/>
              </a:buClr>
              <a:buSzPct val="45000"/>
              <a:buFont typeface="Wingdings" charset="2"/>
              <a:buChar char=""/>
            </a:pPr>
            <a:r>
              <a:rPr lang="en-GB" sz="2800" b="1" strike="noStrike" spc="-1" dirty="0" smtClean="0">
                <a:solidFill>
                  <a:srgbClr val="000000"/>
                </a:solidFill>
                <a:uFill>
                  <a:solidFill>
                    <a:srgbClr val="FFFFFF"/>
                  </a:solidFill>
                </a:uFill>
                <a:latin typeface="Arial"/>
                <a:ea typeface="Arial"/>
              </a:rPr>
              <a:t>Acid output of gastric juice that is collected over 1 hour after </a:t>
            </a:r>
            <a:r>
              <a:rPr lang="en-GB" sz="2800" b="1" strike="noStrike" spc="-1" dirty="0" err="1" smtClean="0">
                <a:solidFill>
                  <a:srgbClr val="000000"/>
                </a:solidFill>
                <a:uFill>
                  <a:solidFill>
                    <a:srgbClr val="FFFFFF"/>
                  </a:solidFill>
                </a:uFill>
                <a:latin typeface="Arial"/>
                <a:ea typeface="Arial"/>
              </a:rPr>
              <a:t>pentagastrin</a:t>
            </a:r>
            <a:r>
              <a:rPr lang="en-GB" sz="2800" b="1" strike="noStrike" spc="-1" dirty="0" smtClean="0">
                <a:solidFill>
                  <a:srgbClr val="000000"/>
                </a:solidFill>
                <a:uFill>
                  <a:solidFill>
                    <a:srgbClr val="FFFFFF"/>
                  </a:solidFill>
                </a:uFill>
                <a:latin typeface="Arial"/>
                <a:ea typeface="Arial"/>
              </a:rPr>
              <a:t> stimulation</a:t>
            </a:r>
            <a:endParaRPr lang="en-GB" sz="2800" dirty="0" smtClean="0"/>
          </a:p>
          <a:p>
            <a:pPr marL="1371600" lvl="2" indent="-457200">
              <a:lnSpc>
                <a:spcPct val="93000"/>
              </a:lnSpc>
              <a:buClr>
                <a:srgbClr val="23263C"/>
              </a:buClr>
              <a:buSzPct val="45000"/>
              <a:buFont typeface="Wingdings" charset="2"/>
              <a:buChar char=""/>
            </a:pPr>
            <a:r>
              <a:rPr lang="en-GB" sz="2800" b="1" strike="noStrike" spc="-1" dirty="0" smtClean="0">
                <a:solidFill>
                  <a:srgbClr val="000000"/>
                </a:solidFill>
                <a:uFill>
                  <a:solidFill>
                    <a:srgbClr val="FFFFFF"/>
                  </a:solidFill>
                </a:uFill>
                <a:latin typeface="Arial"/>
                <a:ea typeface="Arial"/>
              </a:rPr>
              <a:t>Normal = 5 – 20 </a:t>
            </a:r>
            <a:r>
              <a:rPr lang="en-GB" sz="2800" b="1" strike="noStrike" spc="-1" dirty="0" err="1" smtClean="0">
                <a:solidFill>
                  <a:srgbClr val="000000"/>
                </a:solidFill>
                <a:uFill>
                  <a:solidFill>
                    <a:srgbClr val="FFFFFF"/>
                  </a:solidFill>
                </a:uFill>
                <a:latin typeface="Arial"/>
                <a:ea typeface="Arial"/>
              </a:rPr>
              <a:t>mEq</a:t>
            </a:r>
            <a:r>
              <a:rPr lang="en-GB" sz="2800" b="1" strike="noStrike" spc="-1" dirty="0" smtClean="0">
                <a:solidFill>
                  <a:srgbClr val="000000"/>
                </a:solidFill>
                <a:uFill>
                  <a:solidFill>
                    <a:srgbClr val="FFFFFF"/>
                  </a:solidFill>
                </a:uFill>
                <a:latin typeface="Arial"/>
                <a:ea typeface="Arial"/>
              </a:rPr>
              <a:t>/hr</a:t>
            </a:r>
            <a:endParaRPr lang="en-GB" sz="2800" dirty="0" smtClean="0"/>
          </a:p>
          <a:p>
            <a:pPr marL="1371600" lvl="2" indent="-457200">
              <a:lnSpc>
                <a:spcPct val="93000"/>
              </a:lnSpc>
            </a:pPr>
            <a:r>
              <a:rPr lang="en-GB" sz="2800" b="1" strike="noStrike" spc="-1" dirty="0" smtClean="0">
                <a:solidFill>
                  <a:srgbClr val="000000"/>
                </a:solidFill>
                <a:uFill>
                  <a:solidFill>
                    <a:srgbClr val="FFFFFF"/>
                  </a:solidFill>
                </a:uFill>
                <a:latin typeface="Arial"/>
                <a:ea typeface="Arial"/>
              </a:rPr>
              <a:t> </a:t>
            </a:r>
            <a:endParaRPr lang="en-GB" sz="2800" dirty="0" smtClean="0"/>
          </a:p>
          <a:p>
            <a:pPr marL="914400" lvl="1" indent="-457200">
              <a:lnSpc>
                <a:spcPct val="93000"/>
              </a:lnSpc>
              <a:buClr>
                <a:srgbClr val="660066"/>
              </a:buClr>
              <a:buSzPct val="45000"/>
            </a:pPr>
            <a:r>
              <a:rPr lang="en-GB" sz="2800" b="1" strike="noStrike" spc="-1" dirty="0" smtClean="0">
                <a:solidFill>
                  <a:srgbClr val="000000"/>
                </a:solidFill>
                <a:uFill>
                  <a:solidFill>
                    <a:srgbClr val="FFFFFF"/>
                  </a:solidFill>
                </a:uFill>
                <a:latin typeface="Arial"/>
                <a:ea typeface="Arial"/>
              </a:rPr>
              <a:t>     BAO:MAO ratio - normally 0.20:1 </a:t>
            </a:r>
            <a:endParaRPr lang="en-GB" sz="2800" dirty="0" smtClean="0"/>
          </a:p>
          <a:p>
            <a:r>
              <a:rPr lang="en-US" dirty="0" smtClean="0"/>
              <a:t/>
            </a:r>
            <a:br>
              <a:rPr lang="en-US" dirty="0" smtClean="0"/>
            </a:br>
            <a:r>
              <a:rPr lang="en-US" dirty="0" smtClean="0"/>
              <a:t> </a:t>
            </a:r>
            <a:endParaRPr lang="ru-RU"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 name="TextShape 1"/>
          <p:cNvSpPr txBox="1"/>
          <p:nvPr/>
        </p:nvSpPr>
        <p:spPr>
          <a:xfrm>
            <a:off x="503280" y="261720"/>
            <a:ext cx="9067680" cy="1339560"/>
          </a:xfrm>
          <a:prstGeom prst="rect">
            <a:avLst/>
          </a:prstGeom>
          <a:noFill/>
          <a:ln>
            <a:noFill/>
          </a:ln>
        </p:spPr>
        <p:txBody>
          <a:bodyPr lIns="0" tIns="0" rIns="0" bIns="0" anchor="ctr"/>
          <a:lstStyle/>
          <a:p>
            <a:pPr algn="ctr"/>
            <a:r>
              <a:rPr lang="en-US" sz="6000" b="1" spc="-1">
                <a:latin typeface="Arial"/>
                <a:ea typeface="SimSun"/>
              </a:rPr>
              <a:t>Detection of </a:t>
            </a:r>
            <a:r>
              <a:rPr lang="en-US" sz="6000" b="1" i="1" spc="-1">
                <a:latin typeface="Arial"/>
                <a:ea typeface="SimSun"/>
              </a:rPr>
              <a:t>H. pylori</a:t>
            </a:r>
            <a:endParaRPr/>
          </a:p>
        </p:txBody>
      </p:sp>
      <p:sp>
        <p:nvSpPr>
          <p:cNvPr id="131" name="TextShape 2"/>
          <p:cNvSpPr txBox="1"/>
          <p:nvPr/>
        </p:nvSpPr>
        <p:spPr>
          <a:xfrm>
            <a:off x="1396974" y="1422383"/>
            <a:ext cx="7928078" cy="5003640"/>
          </a:xfrm>
          <a:prstGeom prst="rect">
            <a:avLst/>
          </a:prstGeom>
          <a:noFill/>
          <a:ln>
            <a:noFill/>
          </a:ln>
        </p:spPr>
        <p:txBody>
          <a:bodyPr lIns="0" tIns="0" rIns="0" bIns="0"/>
          <a:lstStyle/>
          <a:p>
            <a:pPr marL="430200" indent="-324000">
              <a:lnSpc>
                <a:spcPct val="100000"/>
              </a:lnSpc>
            </a:pPr>
            <a:r>
              <a:rPr lang="en-US" sz="4000" b="1" spc="-1" dirty="0" smtClean="0">
                <a:latin typeface="Arial"/>
                <a:ea typeface="幼圆"/>
              </a:rPr>
              <a:t> </a:t>
            </a:r>
          </a:p>
          <a:p>
            <a:pPr marL="430200" indent="-324000">
              <a:lnSpc>
                <a:spcPct val="100000"/>
              </a:lnSpc>
            </a:pPr>
            <a:r>
              <a:rPr lang="en-US" sz="2800" b="1" spc="-1" dirty="0" smtClean="0">
                <a:latin typeface="Arial"/>
                <a:ea typeface="幼圆"/>
              </a:rPr>
              <a:t>Diagnostic methods</a:t>
            </a:r>
            <a:r>
              <a:rPr lang="uk-UA" sz="2800" b="1" spc="-1" dirty="0" smtClean="0">
                <a:latin typeface="Arial"/>
                <a:ea typeface="幼圆"/>
              </a:rPr>
              <a:t>                   </a:t>
            </a:r>
            <a:r>
              <a:rPr lang="en-US" sz="2800" b="1" spc="-1" dirty="0" smtClean="0">
                <a:latin typeface="Arial"/>
                <a:ea typeface="幼圆"/>
              </a:rPr>
              <a:t>Sensitivity</a:t>
            </a:r>
          </a:p>
          <a:p>
            <a:pPr marL="430200" indent="-324000">
              <a:lnSpc>
                <a:spcPct val="100000"/>
              </a:lnSpc>
            </a:pPr>
            <a:endParaRPr lang="en-US" sz="2800" b="1" spc="-1" dirty="0" smtClean="0">
              <a:latin typeface="Arial"/>
              <a:ea typeface="幼圆"/>
            </a:endParaRPr>
          </a:p>
          <a:p>
            <a:pPr marL="430200" indent="-324000">
              <a:lnSpc>
                <a:spcPct val="100000"/>
              </a:lnSpc>
            </a:pPr>
            <a:r>
              <a:rPr lang="en-US" sz="2800" b="1" spc="-1" dirty="0" smtClean="0">
                <a:latin typeface="Arial"/>
                <a:ea typeface="幼圆"/>
              </a:rPr>
              <a:t>Noninvasive type</a:t>
            </a:r>
          </a:p>
          <a:p>
            <a:pPr marL="430200" indent="-324000">
              <a:lnSpc>
                <a:spcPct val="100000"/>
              </a:lnSpc>
              <a:buFontTx/>
              <a:buChar char="-"/>
            </a:pPr>
            <a:r>
              <a:rPr lang="en-US" sz="2800" spc="-1" dirty="0" smtClean="0">
                <a:ea typeface="幼圆"/>
              </a:rPr>
              <a:t>Urea breath test </a:t>
            </a:r>
            <a:r>
              <a:rPr lang="en-US" sz="2800" spc="-1" baseline="30000" dirty="0" smtClean="0">
                <a:ea typeface="幼圆"/>
              </a:rPr>
              <a:t> </a:t>
            </a:r>
            <a:r>
              <a:rPr lang="en-US" sz="2800" spc="-1" dirty="0" smtClean="0">
                <a:ea typeface="幼圆"/>
              </a:rPr>
              <a:t>               	       &gt;95%	     </a:t>
            </a:r>
          </a:p>
          <a:p>
            <a:pPr marL="430200" indent="-324000">
              <a:lnSpc>
                <a:spcPct val="100000"/>
              </a:lnSpc>
              <a:buFontTx/>
              <a:buChar char="-"/>
            </a:pPr>
            <a:r>
              <a:rPr lang="en-US" sz="2800" spc="-1" dirty="0" smtClean="0"/>
              <a:t>Stool antigen test                               &gt;90%</a:t>
            </a:r>
          </a:p>
          <a:p>
            <a:pPr marL="430200" indent="-324000">
              <a:lnSpc>
                <a:spcPct val="100000"/>
              </a:lnSpc>
              <a:buFontTx/>
              <a:buChar char="-"/>
            </a:pPr>
            <a:r>
              <a:rPr lang="en-US" sz="2800" spc="-1" dirty="0" smtClean="0">
                <a:ea typeface="幼圆"/>
              </a:rPr>
              <a:t>Serology: </a:t>
            </a:r>
            <a:r>
              <a:rPr lang="en-US" sz="2800" spc="-1" dirty="0" err="1" smtClean="0">
                <a:ea typeface="幼圆"/>
              </a:rPr>
              <a:t>IgG</a:t>
            </a:r>
            <a:r>
              <a:rPr lang="en-US" sz="2800" spc="-1" dirty="0" smtClean="0">
                <a:ea typeface="幼圆"/>
              </a:rPr>
              <a:t>                                     80-90%</a:t>
            </a:r>
          </a:p>
          <a:p>
            <a:pPr marL="430200" indent="-324000">
              <a:lnSpc>
                <a:spcPct val="100000"/>
              </a:lnSpc>
            </a:pPr>
            <a:r>
              <a:rPr lang="en-US" sz="2800" b="1" spc="-1" dirty="0" smtClean="0"/>
              <a:t>Invasive type</a:t>
            </a:r>
            <a:endParaRPr sz="2800" b="1"/>
          </a:p>
          <a:p>
            <a:pPr marL="430200" indent="-324000">
              <a:lnSpc>
                <a:spcPct val="100000"/>
              </a:lnSpc>
            </a:pPr>
            <a:r>
              <a:rPr lang="en-US" sz="2800" spc="-1" dirty="0" smtClean="0">
                <a:latin typeface="Arial"/>
                <a:ea typeface="幼圆"/>
              </a:rPr>
              <a:t>- Histology                                              &gt;95%</a:t>
            </a:r>
            <a:endParaRPr sz="2800"/>
          </a:p>
          <a:p>
            <a:pPr marL="430200" indent="-324000">
              <a:lnSpc>
                <a:spcPct val="100000"/>
              </a:lnSpc>
            </a:pPr>
            <a:r>
              <a:rPr lang="en-US" sz="2800" spc="-1" dirty="0" smtClean="0">
                <a:latin typeface="Arial"/>
                <a:ea typeface="幼圆"/>
              </a:rPr>
              <a:t>- </a:t>
            </a:r>
            <a:r>
              <a:rPr lang="en-US" sz="2800" spc="-1" dirty="0">
                <a:latin typeface="Arial"/>
                <a:ea typeface="幼圆"/>
              </a:rPr>
              <a:t>Microbiological </a:t>
            </a:r>
            <a:r>
              <a:rPr lang="en-US" sz="2800" spc="-1" dirty="0" smtClean="0">
                <a:latin typeface="Arial"/>
                <a:ea typeface="幼圆"/>
              </a:rPr>
              <a:t>culture biopsy             &gt;95%</a:t>
            </a:r>
            <a:endParaRPr sz="2800"/>
          </a:p>
          <a:p>
            <a:pPr marL="430200" indent="-324000">
              <a:lnSpc>
                <a:spcPct val="100000"/>
              </a:lnSpc>
            </a:pPr>
            <a:r>
              <a:rPr lang="en-US" sz="2800" spc="-1" dirty="0" smtClean="0">
                <a:latin typeface="Arial"/>
                <a:ea typeface="幼圆"/>
              </a:rPr>
              <a:t>- Rapid </a:t>
            </a:r>
            <a:r>
              <a:rPr lang="en-US" sz="2800" spc="-1" dirty="0" err="1" smtClean="0">
                <a:latin typeface="Arial"/>
                <a:ea typeface="幼圆"/>
              </a:rPr>
              <a:t>u</a:t>
            </a:r>
            <a:r>
              <a:rPr lang="en-US" sz="2800" spc="-1" dirty="0" err="1" smtClean="0">
                <a:ea typeface="幼圆"/>
              </a:rPr>
              <a:t>rease</a:t>
            </a:r>
            <a:r>
              <a:rPr lang="en-US" sz="2800" spc="-1" dirty="0" smtClean="0">
                <a:ea typeface="幼圆"/>
              </a:rPr>
              <a:t> test                                &gt;95%</a:t>
            </a:r>
            <a:endParaRPr sz="280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                                 </a:t>
            </a:r>
            <a:r>
              <a:rPr lang="en-US" sz="3600" b="1" dirty="0" smtClean="0"/>
              <a:t>Treatment goals</a:t>
            </a:r>
            <a:endParaRPr lang="ru-RU" sz="3600" b="1" dirty="0"/>
          </a:p>
        </p:txBody>
      </p:sp>
      <p:sp>
        <p:nvSpPr>
          <p:cNvPr id="3" name="Подзаголовок 2"/>
          <p:cNvSpPr>
            <a:spLocks noGrp="1"/>
          </p:cNvSpPr>
          <p:nvPr>
            <p:ph type="subTitle"/>
          </p:nvPr>
        </p:nvSpPr>
        <p:spPr>
          <a:xfrm>
            <a:off x="611156" y="3279771"/>
            <a:ext cx="9067680" cy="1341000"/>
          </a:xfrm>
        </p:spPr>
        <p:txBody>
          <a:bodyPr/>
          <a:lstStyle/>
          <a:p>
            <a:r>
              <a:rPr lang="en-US" sz="2800" dirty="0" smtClean="0"/>
              <a:t>  - Eradicate contamination of Hp-infection</a:t>
            </a:r>
            <a:endParaRPr lang="uk-UA" sz="2800" dirty="0" smtClean="0"/>
          </a:p>
          <a:p>
            <a:endParaRPr lang="en-US" sz="2800" dirty="0" smtClean="0"/>
          </a:p>
          <a:p>
            <a:r>
              <a:rPr lang="en-US" sz="2800" dirty="0"/>
              <a:t> </a:t>
            </a:r>
            <a:r>
              <a:rPr lang="en-US" sz="2800" dirty="0" smtClean="0"/>
              <a:t> - To reduce Peptic Ulcer symptoms and provide </a:t>
            </a:r>
          </a:p>
          <a:p>
            <a:r>
              <a:rPr lang="en-US" sz="2800" dirty="0"/>
              <a:t> </a:t>
            </a:r>
            <a:r>
              <a:rPr lang="en-US" sz="2800" dirty="0" smtClean="0"/>
              <a:t>    reparation of ulcer defect</a:t>
            </a:r>
            <a:endParaRPr lang="uk-UA" sz="2800" dirty="0" smtClean="0"/>
          </a:p>
          <a:p>
            <a:endParaRPr lang="en-US" sz="2800" dirty="0" smtClean="0"/>
          </a:p>
          <a:p>
            <a:r>
              <a:rPr lang="en-US" sz="2800" dirty="0"/>
              <a:t> </a:t>
            </a:r>
            <a:r>
              <a:rPr lang="en-US" sz="2800" dirty="0" smtClean="0"/>
              <a:t> - Not only get the healing of defect but restitute </a:t>
            </a:r>
          </a:p>
          <a:p>
            <a:r>
              <a:rPr lang="en-US" sz="2800" dirty="0"/>
              <a:t> </a:t>
            </a:r>
            <a:r>
              <a:rPr lang="en-US" sz="2800" dirty="0" smtClean="0"/>
              <a:t>   functional capacity of mucous membrane</a:t>
            </a:r>
            <a:endParaRPr lang="uk-UA" sz="2800" dirty="0" smtClean="0"/>
          </a:p>
          <a:p>
            <a:endParaRPr lang="en-US" sz="2800" dirty="0" smtClean="0"/>
          </a:p>
          <a:p>
            <a:r>
              <a:rPr lang="en-US" sz="2800" dirty="0"/>
              <a:t> </a:t>
            </a:r>
            <a:r>
              <a:rPr lang="en-US" sz="2800" dirty="0" smtClean="0"/>
              <a:t> - Prevent development of exacerbations and </a:t>
            </a:r>
          </a:p>
          <a:p>
            <a:r>
              <a:rPr lang="en-US" sz="2800" dirty="0"/>
              <a:t> </a:t>
            </a:r>
            <a:r>
              <a:rPr lang="en-US" sz="2800" dirty="0" smtClean="0"/>
              <a:t>   complications</a:t>
            </a:r>
            <a:endParaRPr lang="ru-RU" sz="28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2800" dirty="0" smtClean="0"/>
              <a:t>          </a:t>
            </a:r>
            <a:r>
              <a:rPr lang="en-US" sz="3200" b="1" dirty="0" smtClean="0"/>
              <a:t>Basic principles of the managing</a:t>
            </a:r>
            <a:br>
              <a:rPr lang="en-US" sz="3200" b="1" dirty="0" smtClean="0"/>
            </a:br>
            <a:r>
              <a:rPr lang="en-US" sz="3200" b="1" dirty="0"/>
              <a:t> </a:t>
            </a:r>
            <a:r>
              <a:rPr lang="en-US" sz="3200" b="1" dirty="0" smtClean="0"/>
              <a:t>        the patient with the Peptic Ulcer</a:t>
            </a:r>
            <a:endParaRPr lang="ru-RU" sz="3200" b="1" dirty="0"/>
          </a:p>
        </p:txBody>
      </p:sp>
      <p:sp>
        <p:nvSpPr>
          <p:cNvPr id="3" name="Подзаголовок 2"/>
          <p:cNvSpPr>
            <a:spLocks noGrp="1"/>
          </p:cNvSpPr>
          <p:nvPr>
            <p:ph type="subTitle"/>
          </p:nvPr>
        </p:nvSpPr>
        <p:spPr>
          <a:xfrm>
            <a:off x="682594" y="2922581"/>
            <a:ext cx="9067680" cy="1341000"/>
          </a:xfrm>
        </p:spPr>
        <p:txBody>
          <a:bodyPr/>
          <a:lstStyle/>
          <a:p>
            <a:r>
              <a:rPr lang="en-US" dirty="0" smtClean="0"/>
              <a:t>    </a:t>
            </a:r>
            <a:r>
              <a:rPr lang="en-US" sz="2800" dirty="0" smtClean="0"/>
              <a:t>- Reject of smoking</a:t>
            </a:r>
            <a:r>
              <a:rPr lang="uk-UA" sz="2800" dirty="0" smtClean="0"/>
              <a:t>,</a:t>
            </a:r>
            <a:r>
              <a:rPr lang="en-US" sz="2800" dirty="0" smtClean="0"/>
              <a:t> alcohol taking</a:t>
            </a:r>
            <a:r>
              <a:rPr lang="uk-UA" sz="2800" dirty="0" smtClean="0"/>
              <a:t>.</a:t>
            </a:r>
          </a:p>
          <a:p>
            <a:endParaRPr lang="en-US" sz="2800" dirty="0" smtClean="0"/>
          </a:p>
          <a:p>
            <a:r>
              <a:rPr lang="en-US" sz="2800" dirty="0" smtClean="0"/>
              <a:t>   - Stop to get non-steroid and steroid medications</a:t>
            </a:r>
            <a:r>
              <a:rPr lang="uk-UA" sz="2800" dirty="0" smtClean="0"/>
              <a:t>,</a:t>
            </a:r>
            <a:endParaRPr lang="en-US" sz="2800" dirty="0" smtClean="0"/>
          </a:p>
          <a:p>
            <a:r>
              <a:rPr lang="en-US" sz="2800" dirty="0"/>
              <a:t> </a:t>
            </a:r>
            <a:r>
              <a:rPr lang="en-US" sz="2800" dirty="0" smtClean="0"/>
              <a:t>    if it can’t be stopped to decrease dosages</a:t>
            </a:r>
            <a:r>
              <a:rPr lang="uk-UA" sz="2800" dirty="0" smtClean="0"/>
              <a:t>.</a:t>
            </a:r>
          </a:p>
          <a:p>
            <a:endParaRPr lang="en-US" sz="2800" dirty="0" smtClean="0"/>
          </a:p>
          <a:p>
            <a:r>
              <a:rPr lang="en-US" sz="2800" dirty="0"/>
              <a:t> </a:t>
            </a:r>
            <a:r>
              <a:rPr lang="en-US" sz="2800" dirty="0" smtClean="0"/>
              <a:t>  - Rational feeding</a:t>
            </a:r>
            <a:r>
              <a:rPr lang="uk-UA" sz="2800" dirty="0" smtClean="0"/>
              <a:t>.</a:t>
            </a:r>
            <a:r>
              <a:rPr lang="en-US" sz="2800" dirty="0" smtClean="0"/>
              <a:t> It means frequent intake 5-6 times</a:t>
            </a:r>
          </a:p>
          <a:p>
            <a:r>
              <a:rPr lang="en-US" sz="2800" dirty="0"/>
              <a:t> </a:t>
            </a:r>
            <a:r>
              <a:rPr lang="en-US" sz="2800" dirty="0" smtClean="0"/>
              <a:t>    per day with excluding of spicy products</a:t>
            </a:r>
            <a:r>
              <a:rPr lang="uk-UA" sz="2800" dirty="0" smtClean="0"/>
              <a:t>.</a:t>
            </a:r>
            <a:endParaRPr lang="ru-RU" sz="28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t>    </a:t>
            </a:r>
            <a:r>
              <a:rPr lang="en-US" b="1" dirty="0" smtClean="0"/>
              <a:t>                       </a:t>
            </a:r>
            <a:r>
              <a:rPr lang="en-US" sz="3200" b="1" dirty="0" smtClean="0"/>
              <a:t>Medication treatment</a:t>
            </a:r>
            <a:endParaRPr lang="ru-RU" sz="3200" b="1" dirty="0"/>
          </a:p>
        </p:txBody>
      </p:sp>
      <p:sp>
        <p:nvSpPr>
          <p:cNvPr id="3" name="Подзаголовок 2"/>
          <p:cNvSpPr>
            <a:spLocks noGrp="1"/>
          </p:cNvSpPr>
          <p:nvPr>
            <p:ph type="subTitle"/>
          </p:nvPr>
        </p:nvSpPr>
        <p:spPr>
          <a:xfrm>
            <a:off x="754032" y="3065457"/>
            <a:ext cx="9067680" cy="1341000"/>
          </a:xfrm>
        </p:spPr>
        <p:txBody>
          <a:bodyPr/>
          <a:lstStyle/>
          <a:p>
            <a:r>
              <a:rPr lang="en-US" sz="2800" dirty="0" smtClean="0"/>
              <a:t>   - Helicobacter pylori eradication</a:t>
            </a:r>
            <a:r>
              <a:rPr lang="uk-UA" sz="2800" dirty="0" smtClean="0"/>
              <a:t>.</a:t>
            </a:r>
          </a:p>
          <a:p>
            <a:endParaRPr lang="en-US" sz="2800" dirty="0" smtClean="0"/>
          </a:p>
          <a:p>
            <a:r>
              <a:rPr lang="en-US" sz="2800" dirty="0"/>
              <a:t> </a:t>
            </a:r>
            <a:r>
              <a:rPr lang="en-US" sz="2800" dirty="0" smtClean="0"/>
              <a:t>  - Suppressing of acidity and peptic factors production</a:t>
            </a:r>
            <a:r>
              <a:rPr lang="uk-UA" sz="2800" dirty="0" smtClean="0"/>
              <a:t>.</a:t>
            </a:r>
          </a:p>
          <a:p>
            <a:endParaRPr lang="en-US" sz="2800" dirty="0" smtClean="0"/>
          </a:p>
          <a:p>
            <a:r>
              <a:rPr lang="en-US" sz="2800" dirty="0"/>
              <a:t> </a:t>
            </a:r>
            <a:r>
              <a:rPr lang="en-US" sz="2800" dirty="0" smtClean="0"/>
              <a:t>  - Correct motor evacuative function</a:t>
            </a:r>
            <a:r>
              <a:rPr lang="uk-UA" sz="2800" dirty="0" smtClean="0"/>
              <a:t>.</a:t>
            </a:r>
          </a:p>
          <a:p>
            <a:endParaRPr lang="uk-UA" sz="2800" dirty="0" smtClean="0"/>
          </a:p>
          <a:p>
            <a:r>
              <a:rPr lang="uk-UA" sz="2800" dirty="0"/>
              <a:t> </a:t>
            </a:r>
            <a:r>
              <a:rPr lang="uk-UA" sz="2800" dirty="0" smtClean="0"/>
              <a:t>  - </a:t>
            </a:r>
            <a:r>
              <a:rPr lang="en-US" sz="2800" dirty="0" smtClean="0"/>
              <a:t>Stimulation of reparative processes</a:t>
            </a:r>
            <a:r>
              <a:rPr lang="uk-UA" sz="2800" dirty="0" smtClean="0"/>
              <a:t>.</a:t>
            </a:r>
            <a:endParaRPr lang="en-US" sz="2800" dirty="0" smtClean="0"/>
          </a:p>
          <a:p>
            <a:endParaRPr lang="ru-RU"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3200" dirty="0" smtClean="0"/>
              <a:t>             </a:t>
            </a:r>
            <a:r>
              <a:rPr lang="en-US" sz="3200" b="1" dirty="0" smtClean="0"/>
              <a:t>Management of Hp-infection </a:t>
            </a:r>
            <a:r>
              <a:rPr lang="en-US" sz="2800" b="1" dirty="0"/>
              <a:t/>
            </a:r>
            <a:br>
              <a:rPr lang="en-US" sz="2800" b="1" dirty="0"/>
            </a:br>
            <a:r>
              <a:rPr lang="en-US" sz="2800" dirty="0" smtClean="0"/>
              <a:t>                     </a:t>
            </a:r>
            <a:r>
              <a:rPr lang="en-US" sz="2000" dirty="0" smtClean="0"/>
              <a:t>The Maastricht Consensus V</a:t>
            </a:r>
            <a:endParaRPr lang="ru-RU" sz="2000" dirty="0"/>
          </a:p>
        </p:txBody>
      </p:sp>
      <p:sp>
        <p:nvSpPr>
          <p:cNvPr id="3" name="Подзаголовок 2"/>
          <p:cNvSpPr>
            <a:spLocks noGrp="1"/>
          </p:cNvSpPr>
          <p:nvPr>
            <p:ph type="subTitle"/>
          </p:nvPr>
        </p:nvSpPr>
        <p:spPr>
          <a:xfrm>
            <a:off x="539718" y="3708399"/>
            <a:ext cx="9067680" cy="1341000"/>
          </a:xfrm>
        </p:spPr>
        <p:txBody>
          <a:bodyPr/>
          <a:lstStyle/>
          <a:p>
            <a:r>
              <a:rPr lang="en-US" b="1" dirty="0" smtClean="0"/>
              <a:t>         </a:t>
            </a:r>
            <a:r>
              <a:rPr lang="en-US" sz="2400" b="1" dirty="0" smtClean="0"/>
              <a:t>Algorithm of the Anti-Helicobacter pylori therapy – 1</a:t>
            </a:r>
            <a:r>
              <a:rPr lang="en-US" sz="2400" b="1" baseline="30000" dirty="0" smtClean="0"/>
              <a:t>st</a:t>
            </a:r>
            <a:r>
              <a:rPr lang="en-US" sz="2400" b="1" dirty="0" smtClean="0"/>
              <a:t> line</a:t>
            </a:r>
          </a:p>
          <a:p>
            <a:endParaRPr lang="en-US" sz="2400" dirty="0"/>
          </a:p>
          <a:p>
            <a:r>
              <a:rPr lang="en-US" sz="2400" dirty="0" smtClean="0"/>
              <a:t>Low (&lt;15%)      High (&gt;15%) </a:t>
            </a:r>
            <a:r>
              <a:rPr lang="en-US" sz="2400" dirty="0" err="1" smtClean="0"/>
              <a:t>clarithromycin</a:t>
            </a:r>
            <a:r>
              <a:rPr lang="en-US" sz="2400" dirty="0" smtClean="0"/>
              <a:t> resistance</a:t>
            </a:r>
          </a:p>
          <a:p>
            <a:endParaRPr lang="en-US" sz="2400" dirty="0"/>
          </a:p>
          <a:p>
            <a:r>
              <a:rPr lang="en-US" sz="2400" dirty="0" smtClean="0"/>
              <a:t>                          </a:t>
            </a:r>
            <a:r>
              <a:rPr lang="en-US" sz="2000" dirty="0" smtClean="0"/>
              <a:t>Low                      </a:t>
            </a:r>
            <a:r>
              <a:rPr lang="en-US" sz="2000" dirty="0" err="1" smtClean="0"/>
              <a:t>Low</a:t>
            </a:r>
            <a:r>
              <a:rPr lang="en-US" sz="2000" dirty="0" smtClean="0"/>
              <a:t> dual                     High dual</a:t>
            </a:r>
          </a:p>
          <a:p>
            <a:r>
              <a:rPr lang="en-US" sz="2000" dirty="0"/>
              <a:t> </a:t>
            </a:r>
            <a:r>
              <a:rPr lang="en-US" sz="2000" dirty="0" smtClean="0"/>
              <a:t>                              </a:t>
            </a:r>
            <a:r>
              <a:rPr lang="en-US" sz="2000" dirty="0" err="1" smtClean="0"/>
              <a:t>metronidazole</a:t>
            </a:r>
            <a:r>
              <a:rPr lang="en-US" sz="2000" dirty="0" smtClean="0"/>
              <a:t>      </a:t>
            </a:r>
            <a:r>
              <a:rPr lang="en-US" sz="2000" dirty="0" err="1" smtClean="0"/>
              <a:t>clarithromycin</a:t>
            </a:r>
            <a:r>
              <a:rPr lang="en-US" sz="2000" dirty="0" smtClean="0"/>
              <a:t>             </a:t>
            </a:r>
            <a:r>
              <a:rPr lang="en-US" sz="2000" dirty="0" err="1" smtClean="0"/>
              <a:t>clatithromycin</a:t>
            </a:r>
            <a:endParaRPr lang="en-US" sz="2000" dirty="0" smtClean="0"/>
          </a:p>
          <a:p>
            <a:r>
              <a:rPr lang="en-US" sz="2000" dirty="0"/>
              <a:t> </a:t>
            </a:r>
            <a:r>
              <a:rPr lang="en-US" sz="2000" dirty="0" smtClean="0"/>
              <a:t>                              resistance            and </a:t>
            </a:r>
            <a:r>
              <a:rPr lang="en-US" sz="2000" dirty="0" err="1" smtClean="0"/>
              <a:t>metronidazole</a:t>
            </a:r>
            <a:r>
              <a:rPr lang="en-US" sz="2000" dirty="0" smtClean="0"/>
              <a:t>      and </a:t>
            </a:r>
            <a:r>
              <a:rPr lang="en-US" sz="2000" dirty="0" err="1" smtClean="0"/>
              <a:t>metronidazole</a:t>
            </a:r>
            <a:endParaRPr lang="en-US" sz="2000" dirty="0" smtClean="0"/>
          </a:p>
          <a:p>
            <a:r>
              <a:rPr lang="en-US" sz="2000" dirty="0"/>
              <a:t> </a:t>
            </a:r>
            <a:r>
              <a:rPr lang="en-US" sz="2000" dirty="0" smtClean="0"/>
              <a:t>                                                           resistance (&lt;15%)      resistance (&gt;15%)</a:t>
            </a:r>
          </a:p>
          <a:p>
            <a:endParaRPr lang="en-US" sz="2000" dirty="0"/>
          </a:p>
          <a:p>
            <a:r>
              <a:rPr lang="en-US" sz="2000" dirty="0" smtClean="0"/>
              <a:t> Standard               Triple therapy       Bismuth quadruple      Bismuth containing</a:t>
            </a:r>
          </a:p>
          <a:p>
            <a:r>
              <a:rPr lang="en-US" sz="2000" dirty="0" smtClean="0"/>
              <a:t> Triple therapy        (PPI-amoxicillin-   or concomitant non     quadruple therapies</a:t>
            </a:r>
          </a:p>
          <a:p>
            <a:r>
              <a:rPr lang="en-US" sz="2000" dirty="0"/>
              <a:t> </a:t>
            </a:r>
            <a:r>
              <a:rPr lang="en-US" sz="2000" dirty="0" smtClean="0"/>
              <a:t>(PPI-CLA-AMO)    </a:t>
            </a:r>
            <a:r>
              <a:rPr lang="en-US" sz="2000" dirty="0" err="1" smtClean="0"/>
              <a:t>metronidazole</a:t>
            </a:r>
            <a:r>
              <a:rPr lang="en-US" sz="2000" dirty="0" smtClean="0"/>
              <a:t>)     bismuth containing      </a:t>
            </a:r>
          </a:p>
          <a:p>
            <a:r>
              <a:rPr lang="en-US" sz="2000" dirty="0"/>
              <a:t> </a:t>
            </a:r>
            <a:r>
              <a:rPr lang="en-US" sz="2000" dirty="0" smtClean="0"/>
              <a:t>or bismuth                                          quadruple therapy</a:t>
            </a:r>
          </a:p>
          <a:p>
            <a:r>
              <a:rPr lang="en-US" sz="2000" dirty="0"/>
              <a:t> </a:t>
            </a:r>
            <a:r>
              <a:rPr lang="en-US" sz="2000" dirty="0" smtClean="0"/>
              <a:t>containing</a:t>
            </a:r>
          </a:p>
          <a:p>
            <a:r>
              <a:rPr lang="en-US" sz="2000" dirty="0" smtClean="0"/>
              <a:t> quadruple therapy</a:t>
            </a:r>
          </a:p>
          <a:p>
            <a:r>
              <a:rPr lang="en-US" sz="2000" dirty="0"/>
              <a:t>  </a:t>
            </a:r>
            <a:r>
              <a:rPr lang="en-US" sz="2000" dirty="0" smtClean="0"/>
              <a:t>      </a:t>
            </a:r>
            <a:r>
              <a:rPr lang="en-US" sz="2400" dirty="0" smtClean="0"/>
              <a:t> </a:t>
            </a:r>
            <a:endParaRPr lang="ru-RU" sz="24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r>
              <a:rPr lang="en-US" sz="3200" b="1" dirty="0" smtClean="0"/>
              <a:t>Management of Hp-infection </a:t>
            </a:r>
            <a:br>
              <a:rPr lang="en-US" sz="3200" b="1" dirty="0" smtClean="0"/>
            </a:br>
            <a:r>
              <a:rPr lang="en-US" dirty="0" smtClean="0"/>
              <a:t>                                       </a:t>
            </a:r>
            <a:r>
              <a:rPr lang="en-US" sz="2000" dirty="0" smtClean="0"/>
              <a:t>The Maastricht Consensus V</a:t>
            </a:r>
            <a:endParaRPr lang="ru-RU" sz="2000" dirty="0"/>
          </a:p>
        </p:txBody>
      </p:sp>
      <p:sp>
        <p:nvSpPr>
          <p:cNvPr id="3" name="Подзаголовок 2"/>
          <p:cNvSpPr>
            <a:spLocks noGrp="1"/>
          </p:cNvSpPr>
          <p:nvPr>
            <p:ph type="subTitle"/>
          </p:nvPr>
        </p:nvSpPr>
        <p:spPr>
          <a:xfrm>
            <a:off x="539718" y="3494085"/>
            <a:ext cx="9067680" cy="1341000"/>
          </a:xfrm>
        </p:spPr>
        <p:txBody>
          <a:bodyPr/>
          <a:lstStyle/>
          <a:p>
            <a:r>
              <a:rPr lang="en-US" sz="2400" dirty="0" smtClean="0"/>
              <a:t>    </a:t>
            </a:r>
            <a:r>
              <a:rPr lang="en-US" sz="2400" b="1" dirty="0" smtClean="0"/>
              <a:t>Algorithm of the Anti-Helicobacter pylori therapy – 2nd line</a:t>
            </a:r>
          </a:p>
          <a:p>
            <a:endParaRPr lang="en-US" sz="2400" dirty="0"/>
          </a:p>
          <a:p>
            <a:r>
              <a:rPr lang="en-US" sz="2400" dirty="0" smtClean="0"/>
              <a:t> Ineffectiveness of       Ineffectiveness of       Ineffectiveness of non</a:t>
            </a:r>
          </a:p>
          <a:p>
            <a:r>
              <a:rPr lang="en-US" sz="2400" dirty="0"/>
              <a:t> </a:t>
            </a:r>
            <a:r>
              <a:rPr lang="en-US" sz="2400" dirty="0" err="1" smtClean="0"/>
              <a:t>standart</a:t>
            </a:r>
            <a:r>
              <a:rPr lang="en-US" sz="2400" dirty="0" smtClean="0"/>
              <a:t> triple             bismuth containing     bismuth containing</a:t>
            </a:r>
          </a:p>
          <a:p>
            <a:r>
              <a:rPr lang="en-US" sz="2400" dirty="0"/>
              <a:t> </a:t>
            </a:r>
            <a:r>
              <a:rPr lang="en-US" sz="2400" dirty="0" smtClean="0"/>
              <a:t>therapy </a:t>
            </a:r>
            <a:r>
              <a:rPr lang="en-US" sz="1600" dirty="0" smtClean="0"/>
              <a:t>(PPI-CLA-AMO)      </a:t>
            </a:r>
            <a:r>
              <a:rPr lang="en-US" sz="2400" dirty="0" smtClean="0"/>
              <a:t>quadruple therapy      quadruple therapy</a:t>
            </a:r>
          </a:p>
          <a:p>
            <a:endParaRPr lang="en-US" sz="2400" dirty="0"/>
          </a:p>
          <a:p>
            <a:r>
              <a:rPr lang="en-US" sz="2400" dirty="0" smtClean="0"/>
              <a:t> Bismuth containing    Triple</a:t>
            </a:r>
            <a:r>
              <a:rPr lang="uk-UA" sz="2400" dirty="0" smtClean="0"/>
              <a:t>/</a:t>
            </a:r>
            <a:r>
              <a:rPr lang="en-US" sz="2400" dirty="0" smtClean="0"/>
              <a:t> quadruple         Bismuth containing</a:t>
            </a:r>
          </a:p>
          <a:p>
            <a:r>
              <a:rPr lang="en-US" sz="2400" dirty="0"/>
              <a:t> </a:t>
            </a:r>
            <a:r>
              <a:rPr lang="en-US" sz="2400" dirty="0" smtClean="0"/>
              <a:t>quadruple therapy      </a:t>
            </a:r>
            <a:r>
              <a:rPr lang="en-US" sz="2400" dirty="0" err="1" smtClean="0"/>
              <a:t>therapy</a:t>
            </a:r>
            <a:r>
              <a:rPr lang="en-US" sz="2400" dirty="0" smtClean="0"/>
              <a:t> with                quadruple therapy</a:t>
            </a:r>
          </a:p>
          <a:p>
            <a:r>
              <a:rPr lang="en-US" sz="2400" dirty="0"/>
              <a:t> </a:t>
            </a:r>
            <a:r>
              <a:rPr lang="en-US" sz="2400" dirty="0" smtClean="0"/>
              <a:t>or triple</a:t>
            </a:r>
            <a:r>
              <a:rPr lang="uk-UA" sz="2400" dirty="0" smtClean="0"/>
              <a:t>/</a:t>
            </a:r>
            <a:r>
              <a:rPr lang="en-US" sz="2400" dirty="0" smtClean="0"/>
              <a:t> quadruple     </a:t>
            </a:r>
            <a:r>
              <a:rPr lang="en-US" sz="2400" dirty="0" err="1" smtClean="0"/>
              <a:t>levofloxacin</a:t>
            </a:r>
            <a:r>
              <a:rPr lang="en-US" sz="2400" dirty="0" smtClean="0"/>
              <a:t>                 or triple</a:t>
            </a:r>
            <a:r>
              <a:rPr lang="uk-UA" sz="2400" dirty="0" smtClean="0"/>
              <a:t>/</a:t>
            </a:r>
            <a:r>
              <a:rPr lang="en-US" sz="2400" dirty="0" smtClean="0"/>
              <a:t> quadruple</a:t>
            </a:r>
          </a:p>
          <a:p>
            <a:r>
              <a:rPr lang="en-US" sz="2400" dirty="0"/>
              <a:t> </a:t>
            </a:r>
            <a:r>
              <a:rPr lang="en-US" sz="2400" dirty="0" smtClean="0"/>
              <a:t>therapy with                                                    therapy with</a:t>
            </a:r>
          </a:p>
          <a:p>
            <a:r>
              <a:rPr lang="en-US" sz="2400" dirty="0"/>
              <a:t> </a:t>
            </a:r>
            <a:r>
              <a:rPr lang="en-US" sz="2400" dirty="0" err="1" smtClean="0"/>
              <a:t>levofloxacin</a:t>
            </a:r>
            <a:r>
              <a:rPr lang="en-US" sz="2400" dirty="0" smtClean="0"/>
              <a:t>                                                     </a:t>
            </a:r>
            <a:r>
              <a:rPr lang="en-US" sz="2400" dirty="0" err="1" smtClean="0"/>
              <a:t>levofloxacin</a:t>
            </a:r>
            <a:r>
              <a:rPr lang="en-US" sz="2400" dirty="0" smtClean="0"/>
              <a:t> </a:t>
            </a:r>
          </a:p>
          <a:p>
            <a:endParaRPr lang="ru-RU" sz="2400" dirty="0" smtClean="0"/>
          </a:p>
          <a:p>
            <a:endParaRPr lang="ru-RU" sz="24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r>
              <a:rPr lang="en-US" sz="3200" b="1" dirty="0" smtClean="0">
                <a:latin typeface="Times New Roman" pitchFamily="18" charset="0"/>
                <a:cs typeface="Times New Roman" pitchFamily="18" charset="0"/>
              </a:rPr>
              <a:t>Management of Hp-infection </a:t>
            </a:r>
            <a:r>
              <a:rPr lang="en-US" sz="1600" b="1" dirty="0" smtClean="0">
                <a:latin typeface="Times New Roman" pitchFamily="18" charset="0"/>
                <a:cs typeface="Times New Roman" pitchFamily="18" charset="0"/>
              </a:rPr>
              <a:t/>
            </a:r>
            <a:br>
              <a:rPr lang="en-US" sz="1600" b="1" dirty="0" smtClean="0">
                <a:latin typeface="Times New Roman" pitchFamily="18" charset="0"/>
                <a:cs typeface="Times New Roman" pitchFamily="18" charset="0"/>
              </a:rPr>
            </a:br>
            <a:r>
              <a:rPr lang="en-US" sz="160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The Maastricht Consensus </a:t>
            </a:r>
            <a:r>
              <a:rPr lang="en-US" sz="2800" smtClean="0">
                <a:latin typeface="Times New Roman" pitchFamily="18" charset="0"/>
                <a:cs typeface="Times New Roman" pitchFamily="18" charset="0"/>
              </a:rPr>
              <a:t>VI  (2022)</a:t>
            </a:r>
            <a:endParaRPr lang="ru-RU" sz="2800" dirty="0">
              <a:latin typeface="Times New Roman" pitchFamily="18" charset="0"/>
              <a:cs typeface="Times New Roman" pitchFamily="18" charset="0"/>
            </a:endParaRPr>
          </a:p>
        </p:txBody>
      </p:sp>
      <p:sp>
        <p:nvSpPr>
          <p:cNvPr id="3" name="Подзаголовок 2"/>
          <p:cNvSpPr>
            <a:spLocks noGrp="1"/>
          </p:cNvSpPr>
          <p:nvPr>
            <p:ph type="subTitle"/>
          </p:nvPr>
        </p:nvSpPr>
        <p:spPr>
          <a:xfrm>
            <a:off x="611156" y="3708399"/>
            <a:ext cx="9067680" cy="1341000"/>
          </a:xfrm>
        </p:spPr>
        <p:txBody>
          <a:bodyPr/>
          <a:lstStyle/>
          <a:p>
            <a:r>
              <a:rPr lang="en-US" sz="2400" dirty="0" smtClean="0"/>
              <a:t>  - In the modern algorithm of eradication therapy in accordance </a:t>
            </a:r>
          </a:p>
          <a:p>
            <a:r>
              <a:rPr lang="en-US" sz="2400" dirty="0"/>
              <a:t> </a:t>
            </a:r>
            <a:r>
              <a:rPr lang="en-US" sz="2400" dirty="0" smtClean="0"/>
              <a:t>   with the Maastricht VI </a:t>
            </a:r>
            <a:r>
              <a:rPr lang="uk-UA" sz="2400" dirty="0" smtClean="0"/>
              <a:t>/</a:t>
            </a:r>
            <a:r>
              <a:rPr lang="en-US" sz="2400" dirty="0" smtClean="0"/>
              <a:t> Florence Consensus</a:t>
            </a:r>
            <a:r>
              <a:rPr lang="uk-UA" sz="2400" dirty="0" smtClean="0"/>
              <a:t>,</a:t>
            </a:r>
            <a:r>
              <a:rPr lang="en-US" sz="2400" dirty="0" smtClean="0"/>
              <a:t> preference has</a:t>
            </a:r>
          </a:p>
          <a:p>
            <a:r>
              <a:rPr lang="en-US" sz="2400" dirty="0"/>
              <a:t> </a:t>
            </a:r>
            <a:r>
              <a:rPr lang="en-US" sz="2400" dirty="0" smtClean="0"/>
              <a:t>   been given to quadruple therapy with the use of bismuth drugs</a:t>
            </a:r>
            <a:r>
              <a:rPr lang="uk-UA" sz="2400" dirty="0" smtClean="0"/>
              <a:t>.</a:t>
            </a:r>
            <a:endParaRPr lang="en-US" sz="2400" dirty="0" smtClean="0"/>
          </a:p>
          <a:p>
            <a:endParaRPr lang="en-US" sz="2400" dirty="0"/>
          </a:p>
          <a:p>
            <a:r>
              <a:rPr lang="en-US" sz="2400" dirty="0" smtClean="0"/>
              <a:t>  - The value of triple therapy with </a:t>
            </a:r>
            <a:r>
              <a:rPr lang="en-US" sz="2400" dirty="0" err="1" smtClean="0"/>
              <a:t>clarithromycin</a:t>
            </a:r>
            <a:r>
              <a:rPr lang="en-US" sz="2400" dirty="0" smtClean="0"/>
              <a:t> has decreased</a:t>
            </a:r>
            <a:r>
              <a:rPr lang="uk-UA" sz="2400" dirty="0" smtClean="0"/>
              <a:t>.</a:t>
            </a:r>
            <a:endParaRPr lang="en-US" sz="2400" dirty="0" smtClean="0"/>
          </a:p>
          <a:p>
            <a:endParaRPr lang="en-US" sz="2400" dirty="0"/>
          </a:p>
          <a:p>
            <a:r>
              <a:rPr lang="en-US" sz="2400" dirty="0" smtClean="0"/>
              <a:t>  - There is a rapid increase in the resistance of </a:t>
            </a:r>
            <a:r>
              <a:rPr lang="en-US" sz="2400" dirty="0" err="1" smtClean="0"/>
              <a:t>H.pylori</a:t>
            </a:r>
            <a:r>
              <a:rPr lang="en-US" sz="2400" dirty="0" smtClean="0"/>
              <a:t> to</a:t>
            </a:r>
          </a:p>
          <a:p>
            <a:r>
              <a:rPr lang="en-US" sz="2400" dirty="0"/>
              <a:t> </a:t>
            </a:r>
            <a:r>
              <a:rPr lang="en-US" sz="2400" dirty="0" smtClean="0"/>
              <a:t>    </a:t>
            </a:r>
            <a:r>
              <a:rPr lang="en-US" sz="2400" dirty="0" err="1" smtClean="0"/>
              <a:t>fluoroquinolones</a:t>
            </a:r>
            <a:r>
              <a:rPr lang="en-US" sz="2400" dirty="0" smtClean="0"/>
              <a:t>.</a:t>
            </a:r>
          </a:p>
          <a:p>
            <a:endParaRPr lang="en-US" sz="2400" dirty="0"/>
          </a:p>
          <a:p>
            <a:r>
              <a:rPr lang="en-US" sz="2400" dirty="0" smtClean="0"/>
              <a:t>  - Bismuth-containing quadruple therapy with amoxicillin and</a:t>
            </a:r>
          </a:p>
          <a:p>
            <a:r>
              <a:rPr lang="en-US" sz="2400" dirty="0"/>
              <a:t> </a:t>
            </a:r>
            <a:r>
              <a:rPr lang="en-US" sz="2400" dirty="0" smtClean="0"/>
              <a:t>   tetracycline and triple therapy with </a:t>
            </a:r>
            <a:r>
              <a:rPr lang="en-US" sz="2400" dirty="0" err="1" smtClean="0"/>
              <a:t>rifabutin</a:t>
            </a:r>
            <a:r>
              <a:rPr lang="en-US" sz="2400" dirty="0" smtClean="0"/>
              <a:t> are among the final</a:t>
            </a:r>
          </a:p>
          <a:p>
            <a:r>
              <a:rPr lang="en-US" sz="2400" dirty="0"/>
              <a:t> </a:t>
            </a:r>
            <a:r>
              <a:rPr lang="en-US" sz="2400" dirty="0" smtClean="0"/>
              <a:t>   eradication protocols.</a:t>
            </a:r>
          </a:p>
          <a:p>
            <a:r>
              <a:rPr lang="en-US" sz="2400" dirty="0"/>
              <a:t> </a:t>
            </a:r>
            <a:endParaRPr lang="ru-RU" sz="24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7" name="TextShape 1"/>
          <p:cNvSpPr txBox="1"/>
          <p:nvPr/>
        </p:nvSpPr>
        <p:spPr>
          <a:xfrm>
            <a:off x="502920" y="301320"/>
            <a:ext cx="9072360" cy="1260360"/>
          </a:xfrm>
          <a:prstGeom prst="rect">
            <a:avLst/>
          </a:prstGeom>
          <a:noFill/>
          <a:ln>
            <a:noFill/>
          </a:ln>
        </p:spPr>
        <p:txBody>
          <a:bodyPr lIns="90000" tIns="46800" rIns="90000" bIns="46800" anchor="ctr"/>
          <a:lstStyle/>
          <a:p>
            <a:pPr algn="ctr"/>
            <a:r>
              <a:rPr lang="uk-UA" sz="4800" spc="-1">
                <a:latin typeface="Arial"/>
              </a:rPr>
              <a:t>Evaluation/Follow-up/</a:t>
            </a:r>
            <a:endParaRPr/>
          </a:p>
        </p:txBody>
      </p:sp>
      <p:sp>
        <p:nvSpPr>
          <p:cNvPr id="138" name="TextShape 2"/>
          <p:cNvSpPr txBox="1"/>
          <p:nvPr/>
        </p:nvSpPr>
        <p:spPr>
          <a:xfrm>
            <a:off x="502920" y="1763280"/>
            <a:ext cx="9072360" cy="5297400"/>
          </a:xfrm>
          <a:prstGeom prst="rect">
            <a:avLst/>
          </a:prstGeom>
          <a:noFill/>
          <a:ln>
            <a:noFill/>
          </a:ln>
        </p:spPr>
        <p:txBody>
          <a:bodyPr lIns="90000" tIns="46800" rIns="90000" bIns="46800"/>
          <a:lstStyle/>
          <a:p>
            <a:pPr marL="430200" indent="-324000">
              <a:buSzPct val="45000"/>
              <a:buFont typeface="Wingdings" charset="2"/>
              <a:buChar char=""/>
            </a:pPr>
            <a:r>
              <a:rPr lang="en-GB" sz="3200" spc="-1" dirty="0">
                <a:latin typeface="Arial"/>
              </a:rPr>
              <a:t>H. Pylori Positive: retesting for </a:t>
            </a:r>
            <a:r>
              <a:rPr lang="en-GB" sz="3200" spc="-1" dirty="0" smtClean="0">
                <a:latin typeface="Arial"/>
              </a:rPr>
              <a:t>control </a:t>
            </a:r>
            <a:r>
              <a:rPr lang="en-GB" sz="3200" spc="-1" dirty="0">
                <a:latin typeface="Arial"/>
              </a:rPr>
              <a:t>efficacy</a:t>
            </a:r>
            <a:endParaRPr/>
          </a:p>
          <a:p>
            <a:pPr marL="1293480" lvl="2" indent="-215640">
              <a:buSzPct val="45000"/>
              <a:buFont typeface="Wingdings" charset="2"/>
              <a:buChar char=""/>
            </a:pPr>
            <a:r>
              <a:rPr lang="en-GB" sz="3200" spc="-1" dirty="0">
                <a:latin typeface="Arial"/>
              </a:rPr>
              <a:t>Urea breath test—no sooner than </a:t>
            </a:r>
            <a:r>
              <a:rPr lang="en-GB" sz="3200" spc="-1" dirty="0" smtClean="0">
                <a:latin typeface="Arial"/>
              </a:rPr>
              <a:t>4</a:t>
            </a:r>
            <a:r>
              <a:rPr lang="en-US" sz="3200" spc="-1" dirty="0" smtClean="0">
                <a:latin typeface="Arial"/>
              </a:rPr>
              <a:t>-6</a:t>
            </a:r>
            <a:r>
              <a:rPr lang="en-GB" sz="3200" spc="-1" dirty="0" smtClean="0">
                <a:latin typeface="Arial"/>
              </a:rPr>
              <a:t> </a:t>
            </a:r>
            <a:r>
              <a:rPr lang="en-GB" sz="3200" spc="-1" dirty="0">
                <a:latin typeface="Arial"/>
              </a:rPr>
              <a:t>weeks after therapy to avoid false negative results</a:t>
            </a:r>
            <a:endParaRPr/>
          </a:p>
          <a:p>
            <a:pPr marL="1293480" lvl="2" indent="-215640">
              <a:buSzPct val="45000"/>
              <a:buFont typeface="Wingdings" charset="2"/>
              <a:buChar char=""/>
            </a:pPr>
            <a:r>
              <a:rPr lang="en-GB" sz="3200" spc="-1" dirty="0">
                <a:latin typeface="Arial"/>
              </a:rPr>
              <a:t>Stool antigen test—an 8 week interval must be allowed after therapy.</a:t>
            </a:r>
            <a:endParaRPr/>
          </a:p>
          <a:p>
            <a:pPr marL="430200" indent="-324000">
              <a:buSzPct val="45000"/>
              <a:buFont typeface="Wingdings" charset="2"/>
              <a:buChar char=""/>
            </a:pPr>
            <a:r>
              <a:rPr lang="en-GB" sz="3200" spc="-1" dirty="0">
                <a:latin typeface="Arial"/>
              </a:rPr>
              <a:t>H. Pylori Negative: </a:t>
            </a:r>
            <a:endParaRPr/>
          </a:p>
          <a:p>
            <a:pPr marL="1293480" lvl="2" indent="-215640">
              <a:buSzPct val="45000"/>
              <a:buFont typeface="Wingdings" charset="2"/>
              <a:buChar char=""/>
            </a:pPr>
            <a:r>
              <a:rPr lang="en-GB" sz="3200" spc="-1" dirty="0">
                <a:latin typeface="Arial"/>
              </a:rPr>
              <a:t>evaluate symptoms after one month.  </a:t>
            </a:r>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r>
              <a:rPr lang="en-US" sz="3200" b="1" dirty="0" smtClean="0"/>
              <a:t>Indications for surgical treatment of </a:t>
            </a:r>
            <a:r>
              <a:rPr lang="uk-UA" sz="3200" b="1" dirty="0" smtClean="0"/>
              <a:t/>
            </a:r>
            <a:br>
              <a:rPr lang="uk-UA" sz="3200" b="1" dirty="0" smtClean="0"/>
            </a:br>
            <a:r>
              <a:rPr lang="uk-UA" sz="3200" b="1" dirty="0" smtClean="0"/>
              <a:t>                </a:t>
            </a:r>
            <a:r>
              <a:rPr lang="en-US" sz="3200" b="1" dirty="0" smtClean="0"/>
              <a:t>   </a:t>
            </a:r>
            <a:r>
              <a:rPr lang="uk-UA" sz="3200" b="1" dirty="0" smtClean="0"/>
              <a:t>  </a:t>
            </a:r>
            <a:r>
              <a:rPr lang="en-US" sz="3200" b="1" dirty="0" smtClean="0"/>
              <a:t> Peptic Ulcers</a:t>
            </a:r>
            <a:endParaRPr lang="ru-RU" sz="3200" b="1" dirty="0"/>
          </a:p>
        </p:txBody>
      </p:sp>
      <p:sp>
        <p:nvSpPr>
          <p:cNvPr id="3" name="Подзаголовок 2"/>
          <p:cNvSpPr>
            <a:spLocks noGrp="1"/>
          </p:cNvSpPr>
          <p:nvPr>
            <p:ph type="subTitle"/>
          </p:nvPr>
        </p:nvSpPr>
        <p:spPr>
          <a:xfrm>
            <a:off x="611156" y="3494085"/>
            <a:ext cx="9067680" cy="1341000"/>
          </a:xfrm>
        </p:spPr>
        <p:txBody>
          <a:bodyPr/>
          <a:lstStyle/>
          <a:p>
            <a:r>
              <a:rPr lang="en-US" dirty="0" smtClean="0"/>
              <a:t>   </a:t>
            </a:r>
            <a:r>
              <a:rPr lang="en-US" sz="2800" dirty="0" smtClean="0"/>
              <a:t>- Complications of ulcers (</a:t>
            </a:r>
            <a:r>
              <a:rPr lang="en-US" sz="2800" dirty="0"/>
              <a:t>p</a:t>
            </a:r>
            <a:r>
              <a:rPr lang="en-US" sz="2800" dirty="0" smtClean="0"/>
              <a:t>enetration</a:t>
            </a:r>
            <a:r>
              <a:rPr lang="uk-UA" sz="2800" dirty="0" smtClean="0"/>
              <a:t>,</a:t>
            </a:r>
            <a:r>
              <a:rPr lang="en-US" sz="2800" dirty="0" smtClean="0"/>
              <a:t> bleeding</a:t>
            </a:r>
            <a:r>
              <a:rPr lang="uk-UA" sz="2800" dirty="0" smtClean="0"/>
              <a:t>,</a:t>
            </a:r>
            <a:r>
              <a:rPr lang="en-US" sz="2800" dirty="0" smtClean="0"/>
              <a:t> </a:t>
            </a:r>
          </a:p>
          <a:p>
            <a:r>
              <a:rPr lang="en-US" sz="2800" dirty="0"/>
              <a:t> </a:t>
            </a:r>
            <a:r>
              <a:rPr lang="en-US" sz="2800" dirty="0" smtClean="0"/>
              <a:t>    perforation</a:t>
            </a:r>
            <a:r>
              <a:rPr lang="uk-UA" sz="2800" dirty="0" smtClean="0"/>
              <a:t>,</a:t>
            </a:r>
            <a:r>
              <a:rPr lang="en-US" sz="2800" dirty="0" smtClean="0"/>
              <a:t> </a:t>
            </a:r>
            <a:r>
              <a:rPr lang="en-US" sz="2800" dirty="0" err="1" smtClean="0"/>
              <a:t>stenosis</a:t>
            </a:r>
            <a:r>
              <a:rPr lang="uk-UA" sz="2800" dirty="0" smtClean="0"/>
              <a:t>,</a:t>
            </a:r>
            <a:r>
              <a:rPr lang="en-US" sz="2800" dirty="0" smtClean="0"/>
              <a:t> </a:t>
            </a:r>
            <a:r>
              <a:rPr lang="en-US" sz="2800" dirty="0" err="1" smtClean="0"/>
              <a:t>malignisation</a:t>
            </a:r>
            <a:r>
              <a:rPr lang="uk-UA" sz="2800" dirty="0" smtClean="0"/>
              <a:t>)</a:t>
            </a:r>
          </a:p>
          <a:p>
            <a:endParaRPr lang="uk-UA" sz="2800" dirty="0" smtClean="0"/>
          </a:p>
          <a:p>
            <a:r>
              <a:rPr lang="uk-UA" sz="2800" dirty="0"/>
              <a:t> </a:t>
            </a:r>
            <a:r>
              <a:rPr lang="uk-UA" sz="2800" dirty="0" smtClean="0"/>
              <a:t> - </a:t>
            </a:r>
            <a:r>
              <a:rPr lang="en-US" sz="2800" dirty="0" smtClean="0"/>
              <a:t>Ineffectiveness of modern conservative treatment</a:t>
            </a:r>
            <a:endParaRPr lang="uk-UA" sz="2800" dirty="0" smtClean="0"/>
          </a:p>
          <a:p>
            <a:endParaRPr lang="en-US" sz="2800" dirty="0" smtClean="0"/>
          </a:p>
          <a:p>
            <a:r>
              <a:rPr lang="en-US" sz="2800" dirty="0"/>
              <a:t> </a:t>
            </a:r>
            <a:r>
              <a:rPr lang="en-US" sz="2800" dirty="0" smtClean="0"/>
              <a:t> - Long-term incurable stomach ulcers</a:t>
            </a:r>
            <a:endParaRPr lang="uk-UA" sz="2800" dirty="0" smtClean="0"/>
          </a:p>
          <a:p>
            <a:endParaRPr lang="en-US" sz="2800" dirty="0" smtClean="0"/>
          </a:p>
          <a:p>
            <a:r>
              <a:rPr lang="en-US" sz="2800" dirty="0"/>
              <a:t> </a:t>
            </a:r>
            <a:r>
              <a:rPr lang="en-US" sz="2800" dirty="0" smtClean="0"/>
              <a:t> - Symptomatic ulcers with hyperparathyroidism</a:t>
            </a:r>
            <a:r>
              <a:rPr lang="uk-UA" sz="2800" dirty="0" smtClean="0"/>
              <a:t>,</a:t>
            </a:r>
            <a:endParaRPr lang="en-US" sz="2800" dirty="0" smtClean="0"/>
          </a:p>
          <a:p>
            <a:r>
              <a:rPr lang="en-US" sz="2800" dirty="0"/>
              <a:t> </a:t>
            </a:r>
            <a:r>
              <a:rPr lang="en-US" sz="2800" dirty="0" smtClean="0"/>
              <a:t>   </a:t>
            </a:r>
            <a:r>
              <a:rPr lang="uk-UA" sz="2800" dirty="0" smtClean="0"/>
              <a:t> </a:t>
            </a:r>
            <a:r>
              <a:rPr lang="en-US" sz="2800" dirty="0" err="1" smtClean="0"/>
              <a:t>gastrinoma</a:t>
            </a:r>
            <a:endParaRPr lang="ru-RU" sz="2800" dirty="0" smtClean="0"/>
          </a:p>
          <a:p>
            <a:endParaRPr lang="ru-RU" sz="28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r>
              <a:rPr lang="en-GB" sz="3200" b="1" i="1" spc="-1" dirty="0" smtClean="0">
                <a:latin typeface="Arial"/>
              </a:rPr>
              <a:t>Hypertrophic </a:t>
            </a:r>
            <a:r>
              <a:rPr lang="en-GB" sz="3200" b="1" i="1" spc="-1" dirty="0" err="1" smtClean="0">
                <a:latin typeface="Arial"/>
              </a:rPr>
              <a:t>Gastropathies</a:t>
            </a:r>
            <a:r>
              <a:rPr lang="en-GB" sz="3200" b="1" i="1" spc="-1" dirty="0" smtClean="0">
                <a:latin typeface="Arial"/>
              </a:rPr>
              <a:t>: 
             </a:t>
            </a:r>
            <a:r>
              <a:rPr lang="en-GB" sz="3200" b="1" i="1" spc="-1" dirty="0" err="1" smtClean="0">
                <a:latin typeface="Arial"/>
              </a:rPr>
              <a:t>Zollinger</a:t>
            </a:r>
            <a:r>
              <a:rPr lang="en-GB" sz="3200" b="1" i="1" spc="-1" dirty="0" smtClean="0">
                <a:latin typeface="Arial"/>
              </a:rPr>
              <a:t>-Ellison Syndrome</a:t>
            </a:r>
            <a:r>
              <a:rPr lang="en-GB" sz="3200" dirty="0" smtClean="0"/>
              <a:t/>
            </a:r>
            <a:br>
              <a:rPr lang="en-GB" sz="3200" dirty="0" smtClean="0"/>
            </a:br>
            <a:r>
              <a:rPr lang="en-GB" dirty="0" smtClean="0"/>
              <a:t> </a:t>
            </a:r>
            <a:endParaRPr lang="ru-RU" dirty="0"/>
          </a:p>
        </p:txBody>
      </p:sp>
      <p:sp>
        <p:nvSpPr>
          <p:cNvPr id="3" name="Подзаголовок 2"/>
          <p:cNvSpPr>
            <a:spLocks noGrp="1"/>
          </p:cNvSpPr>
          <p:nvPr>
            <p:ph type="subTitle"/>
          </p:nvPr>
        </p:nvSpPr>
        <p:spPr>
          <a:xfrm>
            <a:off x="682594" y="3636961"/>
            <a:ext cx="9067680" cy="1341000"/>
          </a:xfrm>
        </p:spPr>
        <p:txBody>
          <a:bodyPr/>
          <a:lstStyle/>
          <a:p>
            <a:pPr marL="457200" indent="-457200">
              <a:lnSpc>
                <a:spcPct val="93000"/>
              </a:lnSpc>
              <a:buClr>
                <a:srgbClr val="002060"/>
              </a:buClr>
              <a:buFont typeface="Arial"/>
              <a:buChar char="•"/>
            </a:pPr>
            <a:r>
              <a:rPr lang="en-US" dirty="0" smtClean="0"/>
              <a:t>  </a:t>
            </a:r>
            <a:r>
              <a:rPr lang="en-GB" sz="2600" b="1" spc="-1" dirty="0" smtClean="0">
                <a:latin typeface="Arial"/>
              </a:rPr>
              <a:t>The cause of the formation of peptic ulcers is a </a:t>
            </a:r>
            <a:r>
              <a:rPr lang="en-GB" sz="2600" b="1" spc="-1" dirty="0" err="1" smtClean="0">
                <a:latin typeface="Arial"/>
              </a:rPr>
              <a:t>gastrin</a:t>
            </a:r>
            <a:r>
              <a:rPr lang="en-GB" sz="2600" b="1" spc="-1" dirty="0" smtClean="0">
                <a:latin typeface="Arial"/>
              </a:rPr>
              <a:t>-secreting </a:t>
            </a:r>
            <a:r>
              <a:rPr lang="en-GB" sz="2600" b="1" spc="-1" dirty="0" err="1" smtClean="0">
                <a:latin typeface="Arial"/>
              </a:rPr>
              <a:t>tumors</a:t>
            </a:r>
            <a:r>
              <a:rPr lang="en-GB" sz="2600" b="1" spc="-1" dirty="0" smtClean="0">
                <a:latin typeface="Arial"/>
              </a:rPr>
              <a:t> (</a:t>
            </a:r>
            <a:r>
              <a:rPr lang="en-GB" sz="2600" b="1" spc="-1" dirty="0" err="1" smtClean="0">
                <a:latin typeface="Arial"/>
              </a:rPr>
              <a:t>gastrinomas</a:t>
            </a:r>
            <a:r>
              <a:rPr lang="en-GB" sz="2600" b="1" spc="-1" dirty="0" smtClean="0">
                <a:latin typeface="Arial"/>
              </a:rPr>
              <a:t>)  most commonly found in pancreas or duodenum</a:t>
            </a:r>
            <a:endParaRPr lang="en-GB" dirty="0" smtClean="0"/>
          </a:p>
          <a:p>
            <a:pPr marL="914400" lvl="1" indent="-457200">
              <a:lnSpc>
                <a:spcPct val="93000"/>
              </a:lnSpc>
              <a:buClr>
                <a:srgbClr val="660066"/>
              </a:buClr>
              <a:buFont typeface="Wingdings" charset="2"/>
              <a:buChar char=""/>
            </a:pPr>
            <a:r>
              <a:rPr lang="en-GB" sz="2600" b="1" strike="noStrike" spc="-1" dirty="0" smtClean="0">
                <a:solidFill>
                  <a:srgbClr val="000000"/>
                </a:solidFill>
                <a:uFill>
                  <a:solidFill>
                    <a:srgbClr val="FFFFFF"/>
                  </a:solidFill>
                </a:uFill>
                <a:latin typeface="Arial"/>
                <a:ea typeface="Arial"/>
              </a:rPr>
              <a:t>60% - 90% of </a:t>
            </a:r>
            <a:r>
              <a:rPr lang="en-GB" sz="2600" b="1" strike="noStrike" spc="-1" dirty="0" err="1" smtClean="0">
                <a:solidFill>
                  <a:srgbClr val="000000"/>
                </a:solidFill>
                <a:uFill>
                  <a:solidFill>
                    <a:srgbClr val="FFFFFF"/>
                  </a:solidFill>
                </a:uFill>
                <a:latin typeface="Arial"/>
                <a:ea typeface="Arial"/>
              </a:rPr>
              <a:t>gastrinomas</a:t>
            </a:r>
            <a:r>
              <a:rPr lang="en-GB" sz="2600" b="1" strike="noStrike" spc="-1" dirty="0" smtClean="0">
                <a:solidFill>
                  <a:srgbClr val="000000"/>
                </a:solidFill>
                <a:uFill>
                  <a:solidFill>
                    <a:srgbClr val="FFFFFF"/>
                  </a:solidFill>
                </a:uFill>
                <a:latin typeface="Arial"/>
                <a:ea typeface="Arial"/>
              </a:rPr>
              <a:t> malignant</a:t>
            </a:r>
            <a:endParaRPr lang="en-GB" dirty="0" smtClean="0"/>
          </a:p>
          <a:p>
            <a:pPr marL="914400" lvl="1" indent="-457200">
              <a:lnSpc>
                <a:spcPct val="93000"/>
              </a:lnSpc>
              <a:buClr>
                <a:srgbClr val="660066"/>
              </a:buClr>
              <a:buFont typeface="Wingdings" charset="2"/>
              <a:buChar char=""/>
            </a:pPr>
            <a:r>
              <a:rPr lang="en-GB" sz="2600" b="1" strike="noStrike" spc="-1" dirty="0" smtClean="0">
                <a:solidFill>
                  <a:srgbClr val="000000"/>
                </a:solidFill>
                <a:uFill>
                  <a:solidFill>
                    <a:srgbClr val="FFFFFF"/>
                  </a:solidFill>
                </a:uFill>
                <a:latin typeface="Arial"/>
                <a:ea typeface="Arial"/>
              </a:rPr>
              <a:t>25% of patients </a:t>
            </a:r>
            <a:r>
              <a:rPr lang="en-GB" sz="2600" b="1" spc="-1" dirty="0" smtClean="0">
                <a:solidFill>
                  <a:srgbClr val="000000"/>
                </a:solidFill>
                <a:uFill>
                  <a:solidFill>
                    <a:srgbClr val="FFFFFF"/>
                  </a:solidFill>
                </a:uFill>
                <a:latin typeface="Arial"/>
                <a:ea typeface="Arial"/>
              </a:rPr>
              <a:t>- men</a:t>
            </a:r>
            <a:endParaRPr lang="en-GB" dirty="0" smtClean="0"/>
          </a:p>
          <a:p>
            <a:pPr marL="457200" indent="-457200">
              <a:lnSpc>
                <a:spcPct val="93000"/>
              </a:lnSpc>
            </a:pPr>
            <a:r>
              <a:rPr lang="en-GB" sz="2600" b="1" spc="-1" dirty="0" smtClean="0">
                <a:latin typeface="Arial"/>
              </a:rPr>
              <a:t> </a:t>
            </a:r>
            <a:endParaRPr lang="en-GB" dirty="0" smtClean="0"/>
          </a:p>
          <a:p>
            <a:pPr marL="457200" indent="-457200">
              <a:lnSpc>
                <a:spcPct val="93000"/>
              </a:lnSpc>
              <a:buClr>
                <a:srgbClr val="002060"/>
              </a:buClr>
              <a:buFont typeface="Arial"/>
              <a:buChar char="•"/>
            </a:pPr>
            <a:r>
              <a:rPr lang="en-GB" sz="2600" b="1" spc="-1" dirty="0" smtClean="0">
                <a:latin typeface="Arial"/>
              </a:rPr>
              <a:t>Clinical: duodenal ulcers or chronic </a:t>
            </a:r>
            <a:r>
              <a:rPr lang="en-GB" sz="2600" b="1" spc="-1" dirty="0" err="1" smtClean="0">
                <a:latin typeface="Arial"/>
              </a:rPr>
              <a:t>diarrhea</a:t>
            </a:r>
            <a:endParaRPr lang="en-GB" dirty="0" smtClean="0"/>
          </a:p>
          <a:p>
            <a:pPr marL="457200" indent="-457200">
              <a:lnSpc>
                <a:spcPct val="93000"/>
              </a:lnSpc>
            </a:pPr>
            <a:r>
              <a:rPr lang="en-GB" sz="2600" b="1" spc="-1" dirty="0" smtClean="0">
                <a:latin typeface="Arial"/>
              </a:rPr>
              <a:t> </a:t>
            </a:r>
            <a:endParaRPr lang="en-GB" dirty="0" smtClean="0"/>
          </a:p>
          <a:p>
            <a:pPr marL="457200" indent="-457200">
              <a:lnSpc>
                <a:spcPct val="93000"/>
              </a:lnSpc>
              <a:buClr>
                <a:srgbClr val="002060"/>
              </a:buClr>
              <a:buFont typeface="Arial"/>
              <a:buChar char="•"/>
            </a:pPr>
            <a:r>
              <a:rPr lang="en-GB" sz="2600" b="1" spc="-1" dirty="0" smtClean="0">
                <a:latin typeface="Arial"/>
              </a:rPr>
              <a:t>Morphology:</a:t>
            </a:r>
            <a:endParaRPr lang="en-GB" dirty="0" smtClean="0"/>
          </a:p>
          <a:p>
            <a:pPr marL="914400" lvl="1" indent="-457200">
              <a:lnSpc>
                <a:spcPct val="93000"/>
              </a:lnSpc>
              <a:buClr>
                <a:srgbClr val="660066"/>
              </a:buClr>
              <a:buFont typeface="Wingdings" charset="2"/>
              <a:buChar char=""/>
            </a:pPr>
            <a:r>
              <a:rPr lang="en-GB" sz="2600" b="1" spc="-1" dirty="0" smtClean="0">
                <a:solidFill>
                  <a:srgbClr val="000000"/>
                </a:solidFill>
                <a:uFill>
                  <a:solidFill>
                    <a:srgbClr val="FFFFFF"/>
                  </a:solidFill>
                </a:uFill>
                <a:latin typeface="Arial"/>
                <a:ea typeface="Arial"/>
              </a:rPr>
              <a:t>fivefold</a:t>
            </a:r>
            <a:r>
              <a:rPr lang="en-GB" sz="2600" b="1" strike="noStrike" spc="-1" dirty="0" smtClean="0">
                <a:solidFill>
                  <a:srgbClr val="000000"/>
                </a:solidFill>
                <a:uFill>
                  <a:solidFill>
                    <a:srgbClr val="FFFFFF"/>
                  </a:solidFill>
                </a:uFill>
                <a:latin typeface="Arial"/>
                <a:ea typeface="Arial"/>
              </a:rPr>
              <a:t> increase in number of parietal cells -doubling of </a:t>
            </a:r>
            <a:r>
              <a:rPr lang="en-GB" sz="2600" b="1" strike="noStrike" spc="-1" dirty="0" err="1" smtClean="0">
                <a:solidFill>
                  <a:srgbClr val="000000"/>
                </a:solidFill>
                <a:uFill>
                  <a:solidFill>
                    <a:srgbClr val="FFFFFF"/>
                  </a:solidFill>
                </a:uFill>
                <a:latin typeface="Arial"/>
                <a:ea typeface="Arial"/>
              </a:rPr>
              <a:t>oxyntic</a:t>
            </a:r>
            <a:r>
              <a:rPr lang="en-GB" sz="2600" b="1" strike="noStrike" spc="-1" dirty="0" smtClean="0">
                <a:solidFill>
                  <a:srgbClr val="000000"/>
                </a:solidFill>
                <a:uFill>
                  <a:solidFill>
                    <a:srgbClr val="FFFFFF"/>
                  </a:solidFill>
                </a:uFill>
                <a:latin typeface="Arial"/>
                <a:ea typeface="Arial"/>
              </a:rPr>
              <a:t> mucosal thickness</a:t>
            </a:r>
            <a:endParaRPr lang="en-GB" dirty="0" smtClean="0"/>
          </a:p>
          <a:p>
            <a:pPr marL="914400" lvl="1" indent="-457200">
              <a:lnSpc>
                <a:spcPct val="93000"/>
              </a:lnSpc>
              <a:buClr>
                <a:srgbClr val="660066"/>
              </a:buClr>
              <a:buFont typeface="Wingdings" charset="2"/>
              <a:buChar char=""/>
            </a:pPr>
            <a:r>
              <a:rPr lang="en-GB" sz="2600" b="1" strike="noStrike" spc="-1" dirty="0" smtClean="0">
                <a:solidFill>
                  <a:srgbClr val="000000"/>
                </a:solidFill>
                <a:uFill>
                  <a:solidFill>
                    <a:srgbClr val="FFFFFF"/>
                  </a:solidFill>
                </a:uFill>
                <a:latin typeface="Arial"/>
                <a:ea typeface="Arial"/>
              </a:rPr>
              <a:t>Hyperplasia of mucous neck cells</a:t>
            </a:r>
            <a:endParaRPr lang="en-GB" dirty="0" smtClean="0"/>
          </a:p>
          <a:p>
            <a:pPr marL="914400" lvl="1" indent="-457200">
              <a:lnSpc>
                <a:spcPct val="93000"/>
              </a:lnSpc>
              <a:buClr>
                <a:srgbClr val="660066"/>
              </a:buClr>
              <a:buFont typeface="Wingdings" charset="2"/>
              <a:buChar char=""/>
            </a:pPr>
            <a:r>
              <a:rPr lang="en-GB" sz="2600" b="1" strike="noStrike" spc="-1" dirty="0" err="1" smtClean="0">
                <a:solidFill>
                  <a:srgbClr val="000000"/>
                </a:solidFill>
                <a:uFill>
                  <a:solidFill>
                    <a:srgbClr val="FFFFFF"/>
                  </a:solidFill>
                </a:uFill>
                <a:latin typeface="Arial"/>
                <a:ea typeface="Arial"/>
              </a:rPr>
              <a:t>Mucin</a:t>
            </a:r>
            <a:r>
              <a:rPr lang="en-GB" sz="2600" b="1" strike="noStrike" spc="-1" dirty="0" smtClean="0">
                <a:solidFill>
                  <a:srgbClr val="000000"/>
                </a:solidFill>
                <a:uFill>
                  <a:solidFill>
                    <a:srgbClr val="FFFFFF"/>
                  </a:solidFill>
                </a:uFill>
                <a:latin typeface="Arial"/>
                <a:ea typeface="Arial"/>
              </a:rPr>
              <a:t> </a:t>
            </a:r>
            <a:r>
              <a:rPr lang="en-GB" sz="2600" b="1" strike="noStrike" spc="-1" dirty="0" err="1" smtClean="0">
                <a:solidFill>
                  <a:srgbClr val="000000"/>
                </a:solidFill>
                <a:uFill>
                  <a:solidFill>
                    <a:srgbClr val="FFFFFF"/>
                  </a:solidFill>
                </a:uFill>
                <a:latin typeface="Arial"/>
                <a:ea typeface="Arial"/>
              </a:rPr>
              <a:t>hyperproduction</a:t>
            </a:r>
            <a:endParaRPr lang="en-GB" dirty="0" smtClean="0"/>
          </a:p>
          <a:p>
            <a:pPr marL="914400" lvl="1" indent="-457200">
              <a:lnSpc>
                <a:spcPct val="93000"/>
              </a:lnSpc>
              <a:buClr>
                <a:srgbClr val="660066"/>
              </a:buClr>
              <a:buFont typeface="Wingdings" charset="2"/>
              <a:buChar char=""/>
            </a:pPr>
            <a:r>
              <a:rPr lang="en-GB" sz="2600" b="1" strike="noStrike" spc="-1" dirty="0" smtClean="0">
                <a:solidFill>
                  <a:srgbClr val="000000"/>
                </a:solidFill>
                <a:uFill>
                  <a:solidFill>
                    <a:srgbClr val="FFFFFF"/>
                  </a:solidFill>
                </a:uFill>
                <a:latin typeface="Arial"/>
                <a:ea typeface="Arial"/>
              </a:rPr>
              <a:t>Proliferation of endocrine cells within mucosa</a:t>
            </a:r>
            <a:endParaRPr lang="en-GB" dirty="0" smtClean="0"/>
          </a:p>
          <a:p>
            <a:r>
              <a:rPr lang="en-US" dirty="0" smtClean="0"/>
              <a:t> </a:t>
            </a:r>
            <a:endParaRPr lang="ru-RU"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r>
              <a:rPr lang="en-GB" sz="3200" b="1" i="1" spc="-1" dirty="0" err="1" smtClean="0">
                <a:latin typeface="Arial"/>
              </a:rPr>
              <a:t>Zollinger</a:t>
            </a:r>
            <a:r>
              <a:rPr lang="en-GB" sz="3200" b="1" i="1" spc="-1" dirty="0" smtClean="0">
                <a:latin typeface="Arial"/>
              </a:rPr>
              <a:t>-Ellison Syndrome</a:t>
            </a:r>
            <a:r>
              <a:rPr lang="en-GB" sz="3200" dirty="0" smtClean="0"/>
              <a:t/>
            </a:r>
            <a:br>
              <a:rPr lang="en-GB" sz="3200" dirty="0" smtClean="0"/>
            </a:br>
            <a:r>
              <a:rPr lang="en-GB" sz="3200" dirty="0" smtClean="0"/>
              <a:t> </a:t>
            </a:r>
            <a:endParaRPr lang="ru-RU" sz="3200" dirty="0"/>
          </a:p>
        </p:txBody>
      </p:sp>
      <p:sp>
        <p:nvSpPr>
          <p:cNvPr id="3" name="Подзаголовок 2"/>
          <p:cNvSpPr>
            <a:spLocks noGrp="1"/>
          </p:cNvSpPr>
          <p:nvPr>
            <p:ph type="subTitle"/>
          </p:nvPr>
        </p:nvSpPr>
        <p:spPr>
          <a:xfrm>
            <a:off x="468280" y="3351209"/>
            <a:ext cx="9067680" cy="1341000"/>
          </a:xfrm>
        </p:spPr>
        <p:txBody>
          <a:bodyPr/>
          <a:lstStyle/>
          <a:p>
            <a:pPr marL="861840" lvl="1" indent="-285840">
              <a:lnSpc>
                <a:spcPct val="75000"/>
              </a:lnSpc>
              <a:buSzPct val="75000"/>
              <a:buFont typeface="Symbol" charset="2"/>
              <a:buChar char=""/>
            </a:pPr>
            <a:r>
              <a:rPr lang="en-US" dirty="0" smtClean="0"/>
              <a:t>   </a:t>
            </a:r>
            <a:r>
              <a:rPr lang="en-US" sz="2400" b="1" strike="noStrike" spc="-1" dirty="0" smtClean="0">
                <a:solidFill>
                  <a:srgbClr val="000000"/>
                </a:solidFill>
                <a:uFill>
                  <a:solidFill>
                    <a:srgbClr val="FFFFFF"/>
                  </a:solidFill>
                </a:uFill>
                <a:latin typeface="Arial"/>
                <a:ea typeface="Lucida Sans Unicode"/>
              </a:rPr>
              <a:t>0.1 to 1 percent of patients with peptic ulcer disease </a:t>
            </a:r>
            <a:endParaRPr lang="en-US" sz="2400" dirty="0" smtClean="0"/>
          </a:p>
          <a:p>
            <a:pPr marL="861840" lvl="1" indent="-285840">
              <a:lnSpc>
                <a:spcPct val="75000"/>
              </a:lnSpc>
              <a:buSzPct val="75000"/>
              <a:buFont typeface="Symbol" charset="2"/>
              <a:buChar char=""/>
            </a:pPr>
            <a:r>
              <a:rPr lang="en-US" sz="2400" b="1" strike="noStrike" spc="-1" dirty="0" smtClean="0">
                <a:solidFill>
                  <a:srgbClr val="000000"/>
                </a:solidFill>
                <a:uFill>
                  <a:solidFill>
                    <a:srgbClr val="FFFFFF"/>
                  </a:solidFill>
                </a:uFill>
                <a:latin typeface="Arial"/>
                <a:ea typeface="Lucida Sans Unicode"/>
              </a:rPr>
              <a:t>Underestimation! </a:t>
            </a:r>
            <a:endParaRPr lang="en-US" sz="2400" dirty="0" smtClean="0"/>
          </a:p>
          <a:p>
            <a:pPr marL="1293480" lvl="2" indent="-215640">
              <a:lnSpc>
                <a:spcPct val="75000"/>
              </a:lnSpc>
              <a:buSzPct val="45000"/>
              <a:buFont typeface="Wingdings" charset="2"/>
              <a:buChar char=""/>
            </a:pPr>
            <a:r>
              <a:rPr lang="en-US" sz="2400" b="1" strike="noStrike" spc="-1" dirty="0" smtClean="0">
                <a:solidFill>
                  <a:srgbClr val="000000"/>
                </a:solidFill>
                <a:uFill>
                  <a:solidFill>
                    <a:srgbClr val="FFFFFF"/>
                  </a:solidFill>
                </a:uFill>
                <a:latin typeface="Arial"/>
                <a:ea typeface="Lucida Sans Unicode"/>
              </a:rPr>
              <a:t>symptoms similar to typical peptic ulcer </a:t>
            </a:r>
            <a:r>
              <a:rPr lang="en-US" sz="2800" b="1" strike="noStrike" spc="-1" dirty="0" smtClean="0">
                <a:solidFill>
                  <a:srgbClr val="000000"/>
                </a:solidFill>
                <a:uFill>
                  <a:solidFill>
                    <a:srgbClr val="FFFFFF"/>
                  </a:solidFill>
                </a:uFill>
                <a:latin typeface="Arial"/>
                <a:ea typeface="Lucida Sans Unicode"/>
              </a:rPr>
              <a:t> </a:t>
            </a:r>
            <a:endParaRPr lang="en-US" dirty="0" smtClean="0"/>
          </a:p>
          <a:p>
            <a:pPr marL="1293480" lvl="2" indent="-215640">
              <a:lnSpc>
                <a:spcPct val="75000"/>
              </a:lnSpc>
              <a:buSzPct val="45000"/>
              <a:buFont typeface="Wingdings" charset="2"/>
              <a:buChar char=""/>
            </a:pPr>
            <a:r>
              <a:rPr lang="en-US" sz="2400" b="1" strike="noStrike" spc="-1" dirty="0" smtClean="0">
                <a:solidFill>
                  <a:srgbClr val="000000"/>
                </a:solidFill>
                <a:uFill>
                  <a:solidFill>
                    <a:srgbClr val="FFFFFF"/>
                  </a:solidFill>
                </a:uFill>
                <a:latin typeface="Arial"/>
                <a:ea typeface="Lucida Sans Unicode"/>
              </a:rPr>
              <a:t>symptoms may not be controlled by standard doses of an </a:t>
            </a:r>
            <a:r>
              <a:rPr lang="en-US" sz="2400" b="1" strike="noStrike" spc="-1" dirty="0" err="1" smtClean="0">
                <a:solidFill>
                  <a:srgbClr val="000000"/>
                </a:solidFill>
                <a:uFill>
                  <a:solidFill>
                    <a:srgbClr val="FFFFFF"/>
                  </a:solidFill>
                </a:uFill>
                <a:latin typeface="Arial"/>
                <a:ea typeface="Lucida Sans Unicode"/>
              </a:rPr>
              <a:t>antisecretory</a:t>
            </a:r>
            <a:r>
              <a:rPr lang="en-US" sz="2400" b="1" strike="noStrike" spc="-1" dirty="0" smtClean="0">
                <a:solidFill>
                  <a:srgbClr val="000000"/>
                </a:solidFill>
                <a:uFill>
                  <a:solidFill>
                    <a:srgbClr val="FFFFFF"/>
                  </a:solidFill>
                </a:uFill>
                <a:latin typeface="Arial"/>
                <a:ea typeface="Lucida Sans Unicode"/>
              </a:rPr>
              <a:t> drug</a:t>
            </a:r>
            <a:endParaRPr lang="en-US" sz="2400" dirty="0" smtClean="0"/>
          </a:p>
          <a:p>
            <a:pPr marL="1293480" lvl="2" indent="-215640">
              <a:lnSpc>
                <a:spcPct val="75000"/>
              </a:lnSpc>
              <a:buSzPct val="45000"/>
              <a:buFont typeface="Wingdings" charset="2"/>
              <a:buChar char=""/>
            </a:pPr>
            <a:r>
              <a:rPr lang="en-US" sz="2400" b="1" strike="noStrike" spc="-1" dirty="0" smtClean="0">
                <a:solidFill>
                  <a:srgbClr val="000000"/>
                </a:solidFill>
                <a:uFill>
                  <a:solidFill>
                    <a:srgbClr val="FFFFFF"/>
                  </a:solidFill>
                </a:uFill>
                <a:latin typeface="Arial"/>
                <a:ea typeface="Lucida Sans Unicode"/>
              </a:rPr>
              <a:t>patients may not be tested for </a:t>
            </a:r>
            <a:r>
              <a:rPr lang="en-US" sz="2400" b="1" strike="noStrike" spc="-1" dirty="0" err="1" smtClean="0">
                <a:solidFill>
                  <a:srgbClr val="000000"/>
                </a:solidFill>
                <a:uFill>
                  <a:solidFill>
                    <a:srgbClr val="FFFFFF"/>
                  </a:solidFill>
                </a:uFill>
                <a:latin typeface="Arial"/>
                <a:ea typeface="Lucida Sans Unicode"/>
              </a:rPr>
              <a:t>hypergastrinemia</a:t>
            </a:r>
            <a:r>
              <a:rPr lang="en-US" sz="2800" b="1" strike="noStrike" spc="-1" dirty="0" smtClean="0">
                <a:solidFill>
                  <a:srgbClr val="000000"/>
                </a:solidFill>
                <a:uFill>
                  <a:solidFill>
                    <a:srgbClr val="FFFFFF"/>
                  </a:solidFill>
                </a:uFill>
                <a:latin typeface="Arial"/>
                <a:ea typeface="Lucida Sans Unicode"/>
              </a:rPr>
              <a:t> </a:t>
            </a:r>
            <a:endParaRPr lang="en-US" dirty="0" smtClean="0"/>
          </a:p>
          <a:p>
            <a:pPr marL="861840" lvl="1" indent="-285840">
              <a:lnSpc>
                <a:spcPct val="93000"/>
              </a:lnSpc>
              <a:buSzPct val="75000"/>
              <a:buFont typeface="Symbol" charset="2"/>
              <a:buChar char=""/>
            </a:pPr>
            <a:r>
              <a:rPr lang="en-US" sz="2400" b="1" strike="noStrike" spc="-1" dirty="0" smtClean="0">
                <a:solidFill>
                  <a:srgbClr val="000000"/>
                </a:solidFill>
                <a:uFill>
                  <a:solidFill>
                    <a:srgbClr val="FFFFFF"/>
                  </a:solidFill>
                </a:uFill>
                <a:latin typeface="Arial"/>
                <a:ea typeface="Lucida Sans Unicode"/>
              </a:rPr>
              <a:t>Multiple ulcers and large ulcers</a:t>
            </a:r>
          </a:p>
          <a:p>
            <a:pPr marL="861840" lvl="1" indent="-285840">
              <a:lnSpc>
                <a:spcPct val="93000"/>
              </a:lnSpc>
              <a:buSzPct val="75000"/>
              <a:buFont typeface="Symbol" charset="2"/>
              <a:buChar char=""/>
            </a:pPr>
            <a:r>
              <a:rPr lang="en-US" sz="2400" dirty="0" smtClean="0"/>
              <a:t> </a:t>
            </a:r>
            <a:r>
              <a:rPr lang="en-GB" sz="2400" b="1" spc="-1" dirty="0" smtClean="0">
                <a:solidFill>
                  <a:srgbClr val="000000"/>
                </a:solidFill>
                <a:uFill>
                  <a:solidFill>
                    <a:srgbClr val="FFFFFF"/>
                  </a:solidFill>
                </a:uFill>
                <a:latin typeface="Arial"/>
                <a:ea typeface="Lucida Sans Unicode"/>
              </a:rPr>
              <a:t>Persistent recurrence and frequent complications</a:t>
            </a:r>
            <a:r>
              <a:rPr lang="en-GB" sz="2400" b="1" strike="noStrike" spc="-1" dirty="0" smtClean="0">
                <a:solidFill>
                  <a:srgbClr val="000000"/>
                </a:solidFill>
                <a:uFill>
                  <a:solidFill>
                    <a:srgbClr val="FFFFFF"/>
                  </a:solidFill>
                </a:uFill>
                <a:latin typeface="Arial"/>
                <a:ea typeface="Lucida Sans Unicode"/>
              </a:rPr>
              <a:t>
Ulcers combined with poorly controlled </a:t>
            </a:r>
            <a:r>
              <a:rPr lang="en-GB" sz="2400" b="1" strike="noStrike" spc="-1" dirty="0" err="1" smtClean="0">
                <a:solidFill>
                  <a:srgbClr val="000000"/>
                </a:solidFill>
                <a:uFill>
                  <a:solidFill>
                    <a:srgbClr val="FFFFFF"/>
                  </a:solidFill>
                </a:uFill>
                <a:latin typeface="Arial"/>
                <a:ea typeface="Lucida Sans Unicode"/>
              </a:rPr>
              <a:t>diarrhea</a:t>
            </a:r>
            <a:r>
              <a:rPr lang="en-GB" sz="2800" b="1" strike="noStrike" spc="-1" dirty="0" smtClean="0">
                <a:solidFill>
                  <a:srgbClr val="000000"/>
                </a:solidFill>
                <a:uFill>
                  <a:solidFill>
                    <a:srgbClr val="FFFFFF"/>
                  </a:solidFill>
                </a:uFill>
                <a:latin typeface="Arial"/>
                <a:ea typeface="Lucida Sans Unicode"/>
              </a:rPr>
              <a:t>
</a:t>
            </a:r>
            <a:r>
              <a:rPr lang="en-GB" sz="2400" b="1" strike="noStrike" spc="-1" dirty="0" smtClean="0">
                <a:solidFill>
                  <a:srgbClr val="000000"/>
                </a:solidFill>
                <a:uFill>
                  <a:solidFill>
                    <a:srgbClr val="FFFFFF"/>
                  </a:solidFill>
                </a:uFill>
                <a:latin typeface="Arial"/>
                <a:ea typeface="Lucida Sans Unicode"/>
              </a:rPr>
              <a:t>Ulcer in atypical site-</a:t>
            </a:r>
            <a:r>
              <a:rPr lang="en-GB" sz="2000" b="1" strike="noStrike" spc="-1" dirty="0" err="1" smtClean="0">
                <a:solidFill>
                  <a:srgbClr val="000000"/>
                </a:solidFill>
                <a:uFill>
                  <a:solidFill>
                    <a:srgbClr val="FFFFFF"/>
                  </a:solidFill>
                </a:uFill>
                <a:latin typeface="Arial"/>
                <a:ea typeface="Lucida Sans Unicode"/>
              </a:rPr>
              <a:t>postbulbar</a:t>
            </a:r>
            <a:r>
              <a:rPr lang="en-GB" sz="2000" b="1" strike="noStrike" spc="-1" dirty="0" smtClean="0">
                <a:solidFill>
                  <a:srgbClr val="000000"/>
                </a:solidFill>
                <a:uFill>
                  <a:solidFill>
                    <a:srgbClr val="FFFFFF"/>
                  </a:solidFill>
                </a:uFill>
                <a:latin typeface="Arial"/>
                <a:ea typeface="Lucida Sans Unicode"/>
              </a:rPr>
              <a:t> part of the duodenum</a:t>
            </a:r>
            <a:r>
              <a:rPr lang="uk-UA" sz="2000" b="1" strike="noStrike" spc="-1" dirty="0" smtClean="0">
                <a:solidFill>
                  <a:srgbClr val="000000"/>
                </a:solidFill>
                <a:uFill>
                  <a:solidFill>
                    <a:srgbClr val="FFFFFF"/>
                  </a:solidFill>
                </a:uFill>
                <a:latin typeface="Arial"/>
                <a:ea typeface="Lucida Sans Unicode"/>
              </a:rPr>
              <a:t>,</a:t>
            </a:r>
            <a:r>
              <a:rPr lang="en-US" sz="2000" b="1" strike="noStrike" spc="-1" dirty="0" smtClean="0">
                <a:solidFill>
                  <a:srgbClr val="000000"/>
                </a:solidFill>
                <a:uFill>
                  <a:solidFill>
                    <a:srgbClr val="FFFFFF"/>
                  </a:solidFill>
                </a:uFill>
                <a:latin typeface="Arial"/>
                <a:ea typeface="Lucida Sans Unicode"/>
              </a:rPr>
              <a:t> jejunum</a:t>
            </a:r>
            <a:r>
              <a:rPr lang="en-GB" sz="2800" b="1" strike="noStrike" spc="-1" dirty="0" smtClean="0">
                <a:solidFill>
                  <a:srgbClr val="000000"/>
                </a:solidFill>
                <a:uFill>
                  <a:solidFill>
                    <a:srgbClr val="FFFFFF"/>
                  </a:solidFill>
                </a:uFill>
                <a:latin typeface="Arial"/>
                <a:ea typeface="Lucida Sans Unicode"/>
              </a:rPr>
              <a:t>
</a:t>
            </a:r>
            <a:r>
              <a:rPr lang="en-GB" sz="2400" b="1" strike="noStrike" spc="-1" dirty="0" smtClean="0">
                <a:solidFill>
                  <a:srgbClr val="000000"/>
                </a:solidFill>
                <a:uFill>
                  <a:solidFill>
                    <a:srgbClr val="FFFFFF"/>
                  </a:solidFill>
                </a:uFill>
                <a:latin typeface="Arial"/>
                <a:ea typeface="Lucida Sans Unicode"/>
              </a:rPr>
              <a:t>Resistant ulcer
Enlarged folds</a:t>
            </a:r>
          </a:p>
          <a:p>
            <a:pPr marL="861840" lvl="1" indent="-285840">
              <a:lnSpc>
                <a:spcPct val="93000"/>
              </a:lnSpc>
              <a:buSzPct val="75000"/>
              <a:buFont typeface="Symbol" charset="2"/>
              <a:buChar char=""/>
            </a:pPr>
            <a:r>
              <a:rPr lang="en-GB" sz="2400" b="1" spc="-1" dirty="0" smtClean="0">
                <a:solidFill>
                  <a:srgbClr val="000000"/>
                </a:solidFill>
                <a:uFill>
                  <a:solidFill>
                    <a:srgbClr val="FFFFFF"/>
                  </a:solidFill>
                </a:uFill>
                <a:latin typeface="Arial"/>
                <a:ea typeface="Lucida Sans Unicode"/>
              </a:rPr>
              <a:t>Ulcers after surgery</a:t>
            </a:r>
            <a:r>
              <a:rPr lang="en-GB" sz="2400" b="1" strike="noStrike" spc="-1" dirty="0" smtClean="0">
                <a:solidFill>
                  <a:srgbClr val="000000"/>
                </a:solidFill>
                <a:uFill>
                  <a:solidFill>
                    <a:srgbClr val="FFFFFF"/>
                  </a:solidFill>
                </a:uFill>
                <a:latin typeface="Arial"/>
                <a:ea typeface="Lucida Sans Unicode"/>
              </a:rPr>
              <a:t>
Concomitant severe reflux-</a:t>
            </a:r>
            <a:r>
              <a:rPr lang="en-GB" sz="2400" b="1" strike="noStrike" spc="-1" dirty="0" err="1" smtClean="0">
                <a:solidFill>
                  <a:srgbClr val="000000"/>
                </a:solidFill>
                <a:uFill>
                  <a:solidFill>
                    <a:srgbClr val="FFFFFF"/>
                  </a:solidFill>
                </a:uFill>
                <a:latin typeface="Arial"/>
                <a:ea typeface="Lucida Sans Unicode"/>
              </a:rPr>
              <a:t>esophagitis</a:t>
            </a:r>
            <a:r>
              <a:rPr lang="en-GB" sz="2400" b="1" strike="noStrike" spc="-1" dirty="0" smtClean="0">
                <a:solidFill>
                  <a:srgbClr val="000000"/>
                </a:solidFill>
                <a:uFill>
                  <a:solidFill>
                    <a:srgbClr val="FFFFFF"/>
                  </a:solidFill>
                </a:uFill>
                <a:latin typeface="Arial"/>
                <a:ea typeface="Lucida Sans Unicode"/>
              </a:rPr>
              <a:t> </a:t>
            </a:r>
            <a:endParaRPr lang="en-US" sz="2400" dirty="0" smtClean="0"/>
          </a:p>
          <a:p>
            <a:r>
              <a:rPr lang="en-US" dirty="0" smtClean="0"/>
              <a:t> </a:t>
            </a:r>
            <a:endParaRPr lang="ru-RU"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1946</TotalTime>
  <Words>3944</Words>
  <Application>Microsoft Office PowerPoint</Application>
  <PresentationFormat>Произвольный</PresentationFormat>
  <Paragraphs>691</Paragraphs>
  <Slides>72</Slides>
  <Notes>27</Notes>
  <HiddenSlides>0</HiddenSlides>
  <MMClips>0</MMClips>
  <ScaleCrop>false</ScaleCrop>
  <HeadingPairs>
    <vt:vector size="4" baseType="variant">
      <vt:variant>
        <vt:lpstr>Тема</vt:lpstr>
      </vt:variant>
      <vt:variant>
        <vt:i4>1</vt:i4>
      </vt:variant>
      <vt:variant>
        <vt:lpstr>Заголовки слайдов</vt:lpstr>
      </vt:variant>
      <vt:variant>
        <vt:i4>72</vt:i4>
      </vt:variant>
    </vt:vector>
  </HeadingPairs>
  <TitlesOfParts>
    <vt:vector size="73" baseType="lpstr">
      <vt:lpstr>Office Theme</vt:lpstr>
      <vt:lpstr>Слайд 1</vt:lpstr>
      <vt:lpstr>Слайд 2</vt:lpstr>
      <vt:lpstr>Слайд 3</vt:lpstr>
      <vt:lpstr>                                                   Definition</vt:lpstr>
      <vt:lpstr>                     Epidemiology</vt:lpstr>
      <vt:lpstr>Pathophysiology of FD</vt:lpstr>
      <vt:lpstr>                    Diagnostic criteria for functional dyspepsia</vt:lpstr>
      <vt:lpstr>Слайд 8</vt:lpstr>
      <vt:lpstr>Слайд 9</vt:lpstr>
      <vt:lpstr>Слайд 10</vt:lpstr>
      <vt:lpstr>Слайд 11</vt:lpstr>
      <vt:lpstr>Слайд 12</vt:lpstr>
      <vt:lpstr>Слайд 13</vt:lpstr>
      <vt:lpstr>Слайд 14</vt:lpstr>
      <vt:lpstr>                Clinical examination of patients with FD</vt:lpstr>
      <vt:lpstr>                                   Treatment of FD</vt:lpstr>
      <vt:lpstr>         Drug therapy for patients with FD</vt:lpstr>
      <vt:lpstr>Слайд 18</vt:lpstr>
      <vt:lpstr>Слайд 19</vt:lpstr>
      <vt:lpstr>Слайд 20</vt:lpstr>
      <vt:lpstr>Слайд 21</vt:lpstr>
      <vt:lpstr>Слайд 22</vt:lpstr>
      <vt:lpstr>Слайд 23</vt:lpstr>
      <vt:lpstr>Слайд 24</vt:lpstr>
      <vt:lpstr>Слайд 25</vt:lpstr>
      <vt:lpstr>Слайд 26</vt:lpstr>
      <vt:lpstr>               Definition of Chronic gastritis (CG)</vt:lpstr>
      <vt:lpstr>Слайд 28</vt:lpstr>
      <vt:lpstr>Слайд 29</vt:lpstr>
      <vt:lpstr>  Etiological Classification of Chronic Gastritis            Kyoto Global International Consensus (2015) </vt:lpstr>
      <vt:lpstr>   Etiological Classification of Chronic Gastritis                 Kyoto Global International Consensus (2015) </vt:lpstr>
      <vt:lpstr>      Etiological Classification of Chronic Gastritis                            Kyoto Global International Consensus (2015)  </vt:lpstr>
      <vt:lpstr>                Classification of Chronic Gastritis                 (Sydney 1990, modified in Houston 1994)</vt:lpstr>
      <vt:lpstr>Слайд 34</vt:lpstr>
      <vt:lpstr>Слайд 35</vt:lpstr>
      <vt:lpstr>Слайд 36</vt:lpstr>
      <vt:lpstr>       Classification of Chronic Gastritis (Sydney  / Houston)  </vt:lpstr>
      <vt:lpstr>Слайд 38</vt:lpstr>
      <vt:lpstr>Слайд 39</vt:lpstr>
      <vt:lpstr>Слайд 40</vt:lpstr>
      <vt:lpstr>Слайд 41</vt:lpstr>
      <vt:lpstr>   Gastric biopsy protocol to diagnose gastritis</vt:lpstr>
      <vt:lpstr>Слайд 43</vt:lpstr>
      <vt:lpstr>Слайд 44</vt:lpstr>
      <vt:lpstr>Слайд 45</vt:lpstr>
      <vt:lpstr>Слайд 46</vt:lpstr>
      <vt:lpstr>           Treatment of Chronic Gastritis  </vt:lpstr>
      <vt:lpstr>         Recommended Treatment Strategy for the                  Eradication of Helicobacter pylori</vt:lpstr>
      <vt:lpstr>                 Risk factors of peptic ulcer  </vt:lpstr>
      <vt:lpstr>      You’re at risk for NSAID-induced ulcers if you: </vt:lpstr>
      <vt:lpstr>                 Classification of the Peptic Ulcers  </vt:lpstr>
      <vt:lpstr>           Medicines with an ulcerogenic effect</vt:lpstr>
      <vt:lpstr>               Classification of the Peptic Ulcers  </vt:lpstr>
      <vt:lpstr>                  Classification of the Peptic Ulcers </vt:lpstr>
      <vt:lpstr>                  Complication of the Peptic Ulcer</vt:lpstr>
      <vt:lpstr>Слайд 56</vt:lpstr>
      <vt:lpstr>Слайд 57</vt:lpstr>
      <vt:lpstr>Слайд 58</vt:lpstr>
      <vt:lpstr>Слайд 59</vt:lpstr>
      <vt:lpstr>            Most helpful diagnostic examining</vt:lpstr>
      <vt:lpstr>  Gastric analysis includes measurement of:   </vt:lpstr>
      <vt:lpstr>Слайд 62</vt:lpstr>
      <vt:lpstr>                                 Treatment goals</vt:lpstr>
      <vt:lpstr>          Basic principles of the managing          the patient with the Peptic Ulcer</vt:lpstr>
      <vt:lpstr>                           Medication treatment</vt:lpstr>
      <vt:lpstr>             Management of Hp-infection                       The Maastricht Consensus V</vt:lpstr>
      <vt:lpstr>                           Management of Hp-infection                                         The Maastricht Consensus V</vt:lpstr>
      <vt:lpstr>                       Management of Hp-infection                            The Maastricht Consensus VI  (2022)</vt:lpstr>
      <vt:lpstr>Слайд 69</vt:lpstr>
      <vt:lpstr>              Indications for surgical treatment of                        Peptic Ulcers</vt:lpstr>
      <vt:lpstr>                       Hypertrophic Gastropathies: 
             Zollinger-Ellison Syndrome  </vt:lpstr>
      <vt:lpstr>                         Zollinger-Ellison Syndrome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STOMACH DYSPEPSIA. CHRONIC GASTRITIS. ULCER DISEASE AND OTHERS ULCERS OF STOMACH AND DUODENUM</dc:title>
  <dc:creator>Елена Хижняк</dc:creator>
  <cp:lastModifiedBy>e090363yvb</cp:lastModifiedBy>
  <cp:revision>222</cp:revision>
  <dcterms:modified xsi:type="dcterms:W3CDTF">2024-01-16T09:53:23Z</dcterms:modified>
  <dc:language>uk-UA</dc:language>
</cp:coreProperties>
</file>