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22" r:id="rId3"/>
    <p:sldId id="317" r:id="rId4"/>
    <p:sldId id="318" r:id="rId5"/>
    <p:sldId id="323" r:id="rId6"/>
    <p:sldId id="333" r:id="rId7"/>
    <p:sldId id="324" r:id="rId8"/>
    <p:sldId id="418" r:id="rId9"/>
    <p:sldId id="382" r:id="rId10"/>
    <p:sldId id="383" r:id="rId11"/>
    <p:sldId id="384" r:id="rId12"/>
    <p:sldId id="385" r:id="rId13"/>
    <p:sldId id="386" r:id="rId14"/>
    <p:sldId id="387" r:id="rId15"/>
    <p:sldId id="388" r:id="rId16"/>
    <p:sldId id="389" r:id="rId17"/>
    <p:sldId id="390" r:id="rId18"/>
    <p:sldId id="391" r:id="rId19"/>
    <p:sldId id="393" r:id="rId20"/>
    <p:sldId id="394" r:id="rId21"/>
    <p:sldId id="395" r:id="rId22"/>
    <p:sldId id="396" r:id="rId23"/>
    <p:sldId id="397" r:id="rId24"/>
    <p:sldId id="319" r:id="rId25"/>
    <p:sldId id="325" r:id="rId26"/>
    <p:sldId id="326" r:id="rId27"/>
    <p:sldId id="320" r:id="rId28"/>
    <p:sldId id="332" r:id="rId29"/>
    <p:sldId id="398" r:id="rId30"/>
    <p:sldId id="399" r:id="rId31"/>
    <p:sldId id="401" r:id="rId32"/>
    <p:sldId id="403" r:id="rId33"/>
    <p:sldId id="404" r:id="rId34"/>
    <p:sldId id="406" r:id="rId35"/>
    <p:sldId id="407" r:id="rId36"/>
    <p:sldId id="408" r:id="rId37"/>
    <p:sldId id="409" r:id="rId38"/>
    <p:sldId id="411" r:id="rId39"/>
    <p:sldId id="412" r:id="rId40"/>
    <p:sldId id="413" r:id="rId41"/>
    <p:sldId id="414" r:id="rId42"/>
    <p:sldId id="415" r:id="rId43"/>
    <p:sldId id="416" r:id="rId44"/>
    <p:sldId id="321" r:id="rId45"/>
    <p:sldId id="327" r:id="rId46"/>
    <p:sldId id="331" r:id="rId47"/>
    <p:sldId id="328" r:id="rId48"/>
    <p:sldId id="329" r:id="rId49"/>
    <p:sldId id="330" r:id="rId50"/>
    <p:sldId id="346" r:id="rId51"/>
    <p:sldId id="357" r:id="rId52"/>
    <p:sldId id="358" r:id="rId53"/>
    <p:sldId id="367" r:id="rId54"/>
    <p:sldId id="381" r:id="rId55"/>
    <p:sldId id="419" r:id="rId56"/>
    <p:sldId id="417" r:id="rId57"/>
    <p:sldId id="257" r:id="rId58"/>
    <p:sldId id="258" r:id="rId59"/>
    <p:sldId id="259" r:id="rId60"/>
    <p:sldId id="260" r:id="rId61"/>
    <p:sldId id="261" r:id="rId62"/>
    <p:sldId id="262" r:id="rId63"/>
    <p:sldId id="263" r:id="rId64"/>
    <p:sldId id="264" r:id="rId65"/>
    <p:sldId id="265" r:id="rId66"/>
    <p:sldId id="266" r:id="rId67"/>
    <p:sldId id="267" r:id="rId68"/>
    <p:sldId id="268" r:id="rId69"/>
    <p:sldId id="269" r:id="rId70"/>
    <p:sldId id="270" r:id="rId71"/>
    <p:sldId id="271" r:id="rId72"/>
    <p:sldId id="272" r:id="rId73"/>
    <p:sldId id="274" r:id="rId74"/>
    <p:sldId id="273" r:id="rId75"/>
    <p:sldId id="275" r:id="rId76"/>
    <p:sldId id="277" r:id="rId77"/>
    <p:sldId id="276" r:id="rId78"/>
    <p:sldId id="278" r:id="rId79"/>
    <p:sldId id="279" r:id="rId80"/>
    <p:sldId id="280" r:id="rId81"/>
    <p:sldId id="281" r:id="rId82"/>
    <p:sldId id="283" r:id="rId83"/>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7" d="100"/>
          <a:sy n="67" d="100"/>
        </p:scale>
        <p:origin x="644"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presProps" Target="presProp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slide" Target="slides/slide8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p:cNvSpPr>
            <a:spLocks noGrp="1"/>
          </p:cNvSpPr>
          <p:nvPr>
            <p:ph type="dt" sz="half" idx="10"/>
          </p:nvPr>
        </p:nvSpPr>
        <p:spPr/>
        <p:txBody>
          <a:bodyPr/>
          <a:lstStyle/>
          <a:p>
            <a:fld id="{2C80AED9-5BFF-4876-86F9-4E94B6AF2B32}" type="datetimeFigureOut">
              <a:rPr lang="ru-RU" smtClean="0"/>
              <a:t>22.05.2023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95F8CC1-FC75-4DA1-91E2-3B9F5190A6F9}" type="slidenum">
              <a:rPr lang="ru-RU" smtClean="0"/>
              <a:t>‹#›</a:t>
            </a:fld>
            <a:endParaRPr lang="ru-RU"/>
          </a:p>
        </p:txBody>
      </p:sp>
    </p:spTree>
    <p:extLst>
      <p:ext uri="{BB962C8B-B14F-4D97-AF65-F5344CB8AC3E}">
        <p14:creationId xmlns:p14="http://schemas.microsoft.com/office/powerpoint/2010/main" val="1928489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2C80AED9-5BFF-4876-86F9-4E94B6AF2B32}" type="datetimeFigureOut">
              <a:rPr lang="ru-RU" smtClean="0"/>
              <a:t>22.05.2023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95F8CC1-FC75-4DA1-91E2-3B9F5190A6F9}" type="slidenum">
              <a:rPr lang="ru-RU" smtClean="0"/>
              <a:t>‹#›</a:t>
            </a:fld>
            <a:endParaRPr lang="ru-RU"/>
          </a:p>
        </p:txBody>
      </p:sp>
    </p:spTree>
    <p:extLst>
      <p:ext uri="{BB962C8B-B14F-4D97-AF65-F5344CB8AC3E}">
        <p14:creationId xmlns:p14="http://schemas.microsoft.com/office/powerpoint/2010/main" val="10195301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fld id="{2C80AED9-5BFF-4876-86F9-4E94B6AF2B32}" type="datetimeFigureOut">
              <a:rPr lang="ru-RU" smtClean="0"/>
              <a:t>22.05.2023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95F8CC1-FC75-4DA1-91E2-3B9F5190A6F9}" type="slidenum">
              <a:rPr lang="ru-RU" smtClean="0"/>
              <a:t>‹#›</a:t>
            </a:fld>
            <a:endParaRPr lang="ru-RU"/>
          </a:p>
        </p:txBody>
      </p:sp>
    </p:spTree>
    <p:extLst>
      <p:ext uri="{BB962C8B-B14F-4D97-AF65-F5344CB8AC3E}">
        <p14:creationId xmlns:p14="http://schemas.microsoft.com/office/powerpoint/2010/main" val="36605925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2C80AED9-5BFF-4876-86F9-4E94B6AF2B32}" type="datetimeFigureOut">
              <a:rPr lang="ru-RU" smtClean="0"/>
              <a:t>22.05.2023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95F8CC1-FC75-4DA1-91E2-3B9F5190A6F9}" type="slidenum">
              <a:rPr lang="ru-RU" smtClean="0"/>
              <a:t>‹#›</a:t>
            </a:fld>
            <a:endParaRPr lang="ru-RU"/>
          </a:p>
        </p:txBody>
      </p:sp>
    </p:spTree>
    <p:extLst>
      <p:ext uri="{BB962C8B-B14F-4D97-AF65-F5344CB8AC3E}">
        <p14:creationId xmlns:p14="http://schemas.microsoft.com/office/powerpoint/2010/main" val="32578293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2C80AED9-5BFF-4876-86F9-4E94B6AF2B32}" type="datetimeFigureOut">
              <a:rPr lang="ru-RU" smtClean="0"/>
              <a:t>22.05.2023</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95F8CC1-FC75-4DA1-91E2-3B9F5190A6F9}" type="slidenum">
              <a:rPr lang="ru-RU" smtClean="0"/>
              <a:t>‹#›</a:t>
            </a:fld>
            <a:endParaRPr lang="ru-RU"/>
          </a:p>
        </p:txBody>
      </p:sp>
    </p:spTree>
    <p:extLst>
      <p:ext uri="{BB962C8B-B14F-4D97-AF65-F5344CB8AC3E}">
        <p14:creationId xmlns:p14="http://schemas.microsoft.com/office/powerpoint/2010/main" val="39659247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fld id="{2C80AED9-5BFF-4876-86F9-4E94B6AF2B32}" type="datetimeFigureOut">
              <a:rPr lang="ru-RU" smtClean="0"/>
              <a:t>22.05.2023</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95F8CC1-FC75-4DA1-91E2-3B9F5190A6F9}" type="slidenum">
              <a:rPr lang="ru-RU" smtClean="0"/>
              <a:t>‹#›</a:t>
            </a:fld>
            <a:endParaRPr lang="ru-RU"/>
          </a:p>
        </p:txBody>
      </p:sp>
    </p:spTree>
    <p:extLst>
      <p:ext uri="{BB962C8B-B14F-4D97-AF65-F5344CB8AC3E}">
        <p14:creationId xmlns:p14="http://schemas.microsoft.com/office/powerpoint/2010/main" val="40732808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2C80AED9-5BFF-4876-86F9-4E94B6AF2B32}" type="datetimeFigureOut">
              <a:rPr lang="ru-RU" smtClean="0"/>
              <a:t>22.05.2023</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95F8CC1-FC75-4DA1-91E2-3B9F5190A6F9}" type="slidenum">
              <a:rPr lang="ru-RU" smtClean="0"/>
              <a:t>‹#›</a:t>
            </a:fld>
            <a:endParaRPr lang="ru-RU"/>
          </a:p>
        </p:txBody>
      </p:sp>
    </p:spTree>
    <p:extLst>
      <p:ext uri="{BB962C8B-B14F-4D97-AF65-F5344CB8AC3E}">
        <p14:creationId xmlns:p14="http://schemas.microsoft.com/office/powerpoint/2010/main" val="5349248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p:cNvSpPr>
            <a:spLocks noGrp="1"/>
          </p:cNvSpPr>
          <p:nvPr>
            <p:ph type="dt" sz="half" idx="10"/>
          </p:nvPr>
        </p:nvSpPr>
        <p:spPr/>
        <p:txBody>
          <a:bodyPr/>
          <a:lstStyle/>
          <a:p>
            <a:fld id="{2C80AED9-5BFF-4876-86F9-4E94B6AF2B32}" type="datetimeFigureOut">
              <a:rPr lang="ru-RU" smtClean="0"/>
              <a:t>22.05.2023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95F8CC1-FC75-4DA1-91E2-3B9F5190A6F9}" type="slidenum">
              <a:rPr lang="ru-RU" smtClean="0"/>
              <a:t>‹#›</a:t>
            </a:fld>
            <a:endParaRPr lang="ru-RU"/>
          </a:p>
        </p:txBody>
      </p:sp>
    </p:spTree>
    <p:extLst>
      <p:ext uri="{BB962C8B-B14F-4D97-AF65-F5344CB8AC3E}">
        <p14:creationId xmlns:p14="http://schemas.microsoft.com/office/powerpoint/2010/main" val="12928647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p:cNvSpPr>
            <a:spLocks noGrp="1"/>
          </p:cNvSpPr>
          <p:nvPr>
            <p:ph type="dt" sz="half" idx="10"/>
          </p:nvPr>
        </p:nvSpPr>
        <p:spPr/>
        <p:txBody>
          <a:bodyPr/>
          <a:lstStyle/>
          <a:p>
            <a:fld id="{2C80AED9-5BFF-4876-86F9-4E94B6AF2B32}" type="datetimeFigureOut">
              <a:rPr lang="ru-RU" smtClean="0"/>
              <a:t>22.05.2023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95F8CC1-FC75-4DA1-91E2-3B9F5190A6F9}" type="slidenum">
              <a:rPr lang="ru-RU" smtClean="0"/>
              <a:t>‹#›</a:t>
            </a:fld>
            <a:endParaRPr lang="ru-RU"/>
          </a:p>
        </p:txBody>
      </p:sp>
    </p:spTree>
    <p:extLst>
      <p:ext uri="{BB962C8B-B14F-4D97-AF65-F5344CB8AC3E}">
        <p14:creationId xmlns:p14="http://schemas.microsoft.com/office/powerpoint/2010/main" val="17070584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2C80AED9-5BFF-4876-86F9-4E94B6AF2B32}" type="datetimeFigureOut">
              <a:rPr lang="ru-RU" smtClean="0"/>
              <a:t>22.05.2023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95F8CC1-FC75-4DA1-91E2-3B9F5190A6F9}" type="slidenum">
              <a:rPr lang="ru-RU" smtClean="0"/>
              <a:t>‹#›</a:t>
            </a:fld>
            <a:endParaRPr lang="ru-RU"/>
          </a:p>
        </p:txBody>
      </p:sp>
    </p:spTree>
    <p:extLst>
      <p:ext uri="{BB962C8B-B14F-4D97-AF65-F5344CB8AC3E}">
        <p14:creationId xmlns:p14="http://schemas.microsoft.com/office/powerpoint/2010/main" val="3853399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2C80AED9-5BFF-4876-86F9-4E94B6AF2B32}" type="datetimeFigureOut">
              <a:rPr lang="ru-RU" smtClean="0"/>
              <a:t>22.05.2023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95F8CC1-FC75-4DA1-91E2-3B9F5190A6F9}" type="slidenum">
              <a:rPr lang="ru-RU" smtClean="0"/>
              <a:t>‹#›</a:t>
            </a:fld>
            <a:endParaRPr lang="ru-RU"/>
          </a:p>
        </p:txBody>
      </p:sp>
    </p:spTree>
    <p:extLst>
      <p:ext uri="{BB962C8B-B14F-4D97-AF65-F5344CB8AC3E}">
        <p14:creationId xmlns:p14="http://schemas.microsoft.com/office/powerpoint/2010/main" val="42747977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C80AED9-5BFF-4876-86F9-4E94B6AF2B32}" type="datetimeFigureOut">
              <a:rPr lang="ru-RU" smtClean="0"/>
              <a:t>22.05.2023</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95F8CC1-FC75-4DA1-91E2-3B9F5190A6F9}" type="slidenum">
              <a:rPr lang="ru-RU" smtClean="0"/>
              <a:t>‹#›</a:t>
            </a:fld>
            <a:endParaRPr lang="ru-RU"/>
          </a:p>
        </p:txBody>
      </p:sp>
    </p:spTree>
    <p:extLst>
      <p:ext uri="{BB962C8B-B14F-4D97-AF65-F5344CB8AC3E}">
        <p14:creationId xmlns:p14="http://schemas.microsoft.com/office/powerpoint/2010/main" val="23530605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hyperlink" Target="https://en.wikipedia.org/wiki/Hepatitis#cite_note-Harrison's_Principles,_chapter_362_(Chronic)-18" TargetMode="Externa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5" Type="http://schemas.openxmlformats.org/officeDocument/2006/relationships/image" Target="../media/image19.emf"/><Relationship Id="rId4" Type="http://schemas.openxmlformats.org/officeDocument/2006/relationships/image" Target="../media/image18.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en-US" sz="7200" b="1" dirty="0">
                <a:effectLst>
                  <a:outerShdw blurRad="38100" dist="38100" dir="2700000" algn="tl">
                    <a:srgbClr val="000000">
                      <a:alpha val="43137"/>
                    </a:srgbClr>
                  </a:outerShdw>
                </a:effectLst>
              </a:rPr>
              <a:t>Chronic hepatitis &amp; Cirrhosis </a:t>
            </a:r>
            <a:endParaRPr lang="ru-RU" b="1" dirty="0">
              <a:effectLst>
                <a:outerShdw blurRad="38100" dist="38100" dir="2700000" algn="tl">
                  <a:srgbClr val="000000">
                    <a:alpha val="43137"/>
                  </a:srgbClr>
                </a:outerShdw>
              </a:effectLst>
            </a:endParaRPr>
          </a:p>
        </p:txBody>
      </p:sp>
      <p:sp>
        <p:nvSpPr>
          <p:cNvPr id="3" name="Подзаголовок 2"/>
          <p:cNvSpPr>
            <a:spLocks noGrp="1"/>
          </p:cNvSpPr>
          <p:nvPr>
            <p:ph type="subTitle" idx="1"/>
          </p:nvPr>
        </p:nvSpPr>
        <p:spPr>
          <a:xfrm>
            <a:off x="1524000" y="5117331"/>
            <a:ext cx="9144000" cy="1655762"/>
          </a:xfrm>
        </p:spPr>
        <p:txBody>
          <a:bodyPr>
            <a:normAutofit/>
          </a:bodyPr>
          <a:lstStyle/>
          <a:p>
            <a:endParaRPr lang="en-US" dirty="0"/>
          </a:p>
          <a:p>
            <a:endParaRPr lang="en-US" dirty="0"/>
          </a:p>
          <a:p>
            <a:r>
              <a:rPr lang="en-US" dirty="0" err="1"/>
              <a:t>Kholopov</a:t>
            </a:r>
            <a:r>
              <a:rPr lang="en-US" dirty="0"/>
              <a:t> Leonid </a:t>
            </a:r>
            <a:r>
              <a:rPr lang="en-US" dirty="0" err="1"/>
              <a:t>Semenovich</a:t>
            </a:r>
            <a:r>
              <a:rPr lang="en-US" dirty="0"/>
              <a:t>, MD, PhD</a:t>
            </a:r>
          </a:p>
          <a:p>
            <a:endParaRPr lang="en-US" dirty="0"/>
          </a:p>
          <a:p>
            <a:endParaRPr lang="ru-RU" dirty="0"/>
          </a:p>
        </p:txBody>
      </p:sp>
      <p:sp>
        <p:nvSpPr>
          <p:cNvPr id="4" name="TextBox 3"/>
          <p:cNvSpPr txBox="1"/>
          <p:nvPr/>
        </p:nvSpPr>
        <p:spPr>
          <a:xfrm>
            <a:off x="3279938" y="300441"/>
            <a:ext cx="5202129" cy="954107"/>
          </a:xfrm>
          <a:prstGeom prst="rect">
            <a:avLst/>
          </a:prstGeom>
          <a:noFill/>
        </p:spPr>
        <p:txBody>
          <a:bodyPr wrap="none" rtlCol="0">
            <a:spAutoFit/>
          </a:bodyPr>
          <a:lstStyle/>
          <a:p>
            <a:pPr algn="ctr"/>
            <a:r>
              <a:rPr lang="en-US" sz="2800" dirty="0"/>
              <a:t>Odesa National Medical University</a:t>
            </a:r>
          </a:p>
          <a:p>
            <a:pPr algn="ctr"/>
            <a:r>
              <a:rPr lang="en-US" sz="2800" dirty="0"/>
              <a:t>Dept. of Internal Disease #2</a:t>
            </a:r>
            <a:endParaRPr lang="ru-RU" sz="2800" dirty="0"/>
          </a:p>
        </p:txBody>
      </p:sp>
      <p:pic>
        <p:nvPicPr>
          <p:cNvPr id="5" name="Рисунок 4">
            <a:extLst>
              <a:ext uri="{FF2B5EF4-FFF2-40B4-BE49-F238E27FC236}">
                <a16:creationId xmlns:a16="http://schemas.microsoft.com/office/drawing/2014/main" id="{1F1D235D-8CC8-41DF-A1CD-D46430E7852E}"/>
              </a:ext>
            </a:extLst>
          </p:cNvPr>
          <p:cNvPicPr>
            <a:picLocks noChangeAspect="1"/>
          </p:cNvPicPr>
          <p:nvPr/>
        </p:nvPicPr>
        <p:blipFill>
          <a:blip r:embed="rId2">
            <a:clrChange>
              <a:clrFrom>
                <a:srgbClr val="000000">
                  <a:alpha val="0"/>
                </a:srgbClr>
              </a:clrFrom>
              <a:clrTo>
                <a:srgbClr val="000000">
                  <a:alpha val="0"/>
                </a:srgbClr>
              </a:clrTo>
            </a:clrChange>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268820" y="1704975"/>
            <a:ext cx="12729640" cy="6077144"/>
          </a:xfrm>
          <a:prstGeom prst="rect">
            <a:avLst/>
          </a:prstGeom>
        </p:spPr>
      </p:pic>
    </p:spTree>
    <p:extLst>
      <p:ext uri="{BB962C8B-B14F-4D97-AF65-F5344CB8AC3E}">
        <p14:creationId xmlns:p14="http://schemas.microsoft.com/office/powerpoint/2010/main" val="815307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b="1" dirty="0"/>
              <a:t>Hepatitis</a:t>
            </a:r>
            <a:r>
              <a:rPr lang="en-US" dirty="0"/>
              <a:t> is inflammation of the liver tissue</a:t>
            </a:r>
            <a:endParaRPr lang="ru-RU" dirty="0"/>
          </a:p>
        </p:txBody>
      </p:sp>
      <p:sp>
        <p:nvSpPr>
          <p:cNvPr id="3" name="Объект 2"/>
          <p:cNvSpPr>
            <a:spLocks noGrp="1"/>
          </p:cNvSpPr>
          <p:nvPr>
            <p:ph idx="1"/>
          </p:nvPr>
        </p:nvSpPr>
        <p:spPr>
          <a:xfrm>
            <a:off x="133350" y="1647824"/>
            <a:ext cx="3276149" cy="5534025"/>
          </a:xfrm>
        </p:spPr>
        <p:txBody>
          <a:bodyPr>
            <a:normAutofit lnSpcReduction="10000"/>
          </a:bodyPr>
          <a:lstStyle/>
          <a:p>
            <a:pPr marL="0" indent="0">
              <a:buNone/>
            </a:pPr>
            <a:r>
              <a:rPr lang="en-US" dirty="0"/>
              <a:t>Hepatitis is common throughout the world.</a:t>
            </a:r>
          </a:p>
          <a:p>
            <a:pPr marL="0" indent="0">
              <a:buNone/>
            </a:pPr>
            <a:r>
              <a:rPr lang="en-US" dirty="0"/>
              <a:t>Hepatitis can be</a:t>
            </a:r>
          </a:p>
          <a:p>
            <a:r>
              <a:rPr lang="en-US" dirty="0"/>
              <a:t>Acute (short-lived)</a:t>
            </a:r>
          </a:p>
          <a:p>
            <a:r>
              <a:rPr lang="en-US" dirty="0"/>
              <a:t>Chronic (lasting at least 6 months)</a:t>
            </a:r>
          </a:p>
          <a:p>
            <a:pPr marL="0" indent="0">
              <a:buNone/>
            </a:pPr>
            <a:r>
              <a:rPr lang="en-US" dirty="0"/>
              <a:t>Most cases of acute hepatitis caused by a virus resolve on their own, but some progress to chronic hepatitis.</a:t>
            </a:r>
            <a:endParaRPr lang="ru-RU" dirty="0"/>
          </a:p>
        </p:txBody>
      </p:sp>
      <p:pic>
        <p:nvPicPr>
          <p:cNvPr id="4" name="Рисунок 3">
            <a:extLst>
              <a:ext uri="{FF2B5EF4-FFF2-40B4-BE49-F238E27FC236}">
                <a16:creationId xmlns:a16="http://schemas.microsoft.com/office/drawing/2014/main" id="{9A72572F-35EA-401A-912A-84BC68D43317}"/>
              </a:ext>
            </a:extLst>
          </p:cNvPr>
          <p:cNvPicPr>
            <a:picLocks noChangeAspect="1"/>
          </p:cNvPicPr>
          <p:nvPr/>
        </p:nvPicPr>
        <p:blipFill>
          <a:blip r:embed="rId2"/>
          <a:stretch>
            <a:fillRect/>
          </a:stretch>
        </p:blipFill>
        <p:spPr>
          <a:xfrm>
            <a:off x="3409499" y="1644382"/>
            <a:ext cx="8782501" cy="5213618"/>
          </a:xfrm>
          <a:prstGeom prst="rect">
            <a:avLst/>
          </a:prstGeom>
        </p:spPr>
      </p:pic>
    </p:spTree>
    <p:extLst>
      <p:ext uri="{BB962C8B-B14F-4D97-AF65-F5344CB8AC3E}">
        <p14:creationId xmlns:p14="http://schemas.microsoft.com/office/powerpoint/2010/main" val="8590158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b="1" dirty="0"/>
              <a:t>Chronic hepatitis is inflammation of the liver that lasts at least 6 months</a:t>
            </a:r>
            <a:endParaRPr lang="ru-RU" dirty="0"/>
          </a:p>
        </p:txBody>
      </p:sp>
      <p:sp>
        <p:nvSpPr>
          <p:cNvPr id="3" name="Объект 2"/>
          <p:cNvSpPr>
            <a:spLocks noGrp="1"/>
          </p:cNvSpPr>
          <p:nvPr>
            <p:ph idx="1"/>
          </p:nvPr>
        </p:nvSpPr>
        <p:spPr/>
        <p:txBody>
          <a:bodyPr>
            <a:normAutofit fontScale="92500" lnSpcReduction="10000"/>
          </a:bodyPr>
          <a:lstStyle/>
          <a:p>
            <a:r>
              <a:rPr lang="en-US" dirty="0"/>
              <a:t>Common causes include hepatitis B and C viruses and certain drugs.</a:t>
            </a:r>
          </a:p>
          <a:p>
            <a:r>
              <a:rPr lang="en-US" dirty="0"/>
              <a:t>Many people have no symptoms, but some have vague symptoms, such as a general feeling of illness, poor appetite, and fatigue.</a:t>
            </a:r>
          </a:p>
          <a:p>
            <a:r>
              <a:rPr lang="en-US" dirty="0"/>
              <a:t>Chronic hepatitis can result in cirrhosis with portal hypertension and liver failure.</a:t>
            </a:r>
          </a:p>
          <a:p>
            <a:r>
              <a:rPr lang="en-US" dirty="0"/>
              <a:t>Chronic hepatitis, although much less common than acute hepatitis, can persist for years, even decades. In many people, it is quite mild and does not cause significant liver damage. However, in some people, continued inflammation slowly damages the liver, eventually resulting in cirrhosis (severe scarring of the liver), liver failure, and sometimes liver cancer.</a:t>
            </a:r>
          </a:p>
          <a:p>
            <a:endParaRPr lang="ru-RU" dirty="0"/>
          </a:p>
        </p:txBody>
      </p:sp>
    </p:spTree>
    <p:extLst>
      <p:ext uri="{BB962C8B-B14F-4D97-AF65-F5344CB8AC3E}">
        <p14:creationId xmlns:p14="http://schemas.microsoft.com/office/powerpoint/2010/main" val="23396595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b="1" dirty="0"/>
              <a:t>Causes</a:t>
            </a:r>
            <a:endParaRPr lang="ru-RU" dirty="0"/>
          </a:p>
        </p:txBody>
      </p:sp>
      <p:sp>
        <p:nvSpPr>
          <p:cNvPr id="3" name="Объект 2"/>
          <p:cNvSpPr>
            <a:spLocks noGrp="1"/>
          </p:cNvSpPr>
          <p:nvPr>
            <p:ph idx="1"/>
          </p:nvPr>
        </p:nvSpPr>
        <p:spPr/>
        <p:txBody>
          <a:bodyPr>
            <a:normAutofit/>
          </a:bodyPr>
          <a:lstStyle/>
          <a:p>
            <a:pPr marL="0" indent="0">
              <a:buNone/>
            </a:pPr>
            <a:r>
              <a:rPr lang="en-US" dirty="0"/>
              <a:t>The most common causes of chronic hepatitis are</a:t>
            </a:r>
          </a:p>
          <a:p>
            <a:r>
              <a:rPr lang="en-US" dirty="0"/>
              <a:t>Hepatitis C virus</a:t>
            </a:r>
          </a:p>
          <a:p>
            <a:r>
              <a:rPr lang="en-US" dirty="0"/>
              <a:t>Hepatitis B virus</a:t>
            </a:r>
          </a:p>
          <a:p>
            <a:r>
              <a:rPr lang="en-US" dirty="0"/>
              <a:t>Fatty liver not due to alcohol use (nonalcoholic </a:t>
            </a:r>
            <a:r>
              <a:rPr lang="en-US" dirty="0" err="1"/>
              <a:t>steatohepatitis</a:t>
            </a:r>
            <a:r>
              <a:rPr lang="en-US" dirty="0"/>
              <a:t>)</a:t>
            </a:r>
          </a:p>
          <a:p>
            <a:r>
              <a:rPr lang="en-US" dirty="0"/>
              <a:t>Alcoholic hepatitis</a:t>
            </a:r>
          </a:p>
          <a:p>
            <a:r>
              <a:rPr lang="en-US" dirty="0"/>
              <a:t>Autoimmune hepatitis</a:t>
            </a:r>
          </a:p>
        </p:txBody>
      </p:sp>
    </p:spTree>
    <p:extLst>
      <p:ext uri="{BB962C8B-B14F-4D97-AF65-F5344CB8AC3E}">
        <p14:creationId xmlns:p14="http://schemas.microsoft.com/office/powerpoint/2010/main" val="28362012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b="1" dirty="0"/>
              <a:t>Causes</a:t>
            </a:r>
            <a:endParaRPr lang="ru-RU" dirty="0"/>
          </a:p>
        </p:txBody>
      </p:sp>
      <p:sp>
        <p:nvSpPr>
          <p:cNvPr id="3" name="Объект 2"/>
          <p:cNvSpPr>
            <a:spLocks noGrp="1"/>
          </p:cNvSpPr>
          <p:nvPr>
            <p:ph idx="1"/>
          </p:nvPr>
        </p:nvSpPr>
        <p:spPr>
          <a:xfrm>
            <a:off x="838200" y="1306286"/>
            <a:ext cx="11022874" cy="4870677"/>
          </a:xfrm>
        </p:spPr>
        <p:txBody>
          <a:bodyPr>
            <a:noAutofit/>
          </a:bodyPr>
          <a:lstStyle/>
          <a:p>
            <a:pPr>
              <a:lnSpc>
                <a:spcPct val="120000"/>
              </a:lnSpc>
              <a:spcBef>
                <a:spcPts val="0"/>
              </a:spcBef>
            </a:pPr>
            <a:r>
              <a:rPr lang="en-US" sz="2400" b="1" dirty="0"/>
              <a:t>HCV</a:t>
            </a:r>
            <a:r>
              <a:rPr lang="en-US" sz="2400" dirty="0"/>
              <a:t> causes about 60 to 70% of cases, and at least 75% of acute hepatitis C cases become chronic.</a:t>
            </a:r>
          </a:p>
          <a:p>
            <a:pPr>
              <a:lnSpc>
                <a:spcPct val="120000"/>
              </a:lnSpc>
              <a:spcBef>
                <a:spcPts val="0"/>
              </a:spcBef>
            </a:pPr>
            <a:r>
              <a:rPr lang="en-US" sz="2400" dirty="0"/>
              <a:t>About 5 to 10% of HB cases, sometimes with HD coinfection, become chronic. (HD occurs only as a coinfection with HB). </a:t>
            </a:r>
          </a:p>
          <a:p>
            <a:pPr>
              <a:lnSpc>
                <a:spcPct val="120000"/>
              </a:lnSpc>
              <a:spcBef>
                <a:spcPts val="0"/>
              </a:spcBef>
            </a:pPr>
            <a:r>
              <a:rPr lang="en-US" sz="2400" dirty="0"/>
              <a:t>Rarely, HEV causes chronic hepatitis in people with a weakened immune system, such as those who are taking drugs to suppress the immune system after an organ transplant, who are taking drugs to treat cancer, or who have HIV infection.</a:t>
            </a:r>
          </a:p>
          <a:p>
            <a:pPr>
              <a:lnSpc>
                <a:spcPct val="120000"/>
              </a:lnSpc>
              <a:spcBef>
                <a:spcPts val="0"/>
              </a:spcBef>
            </a:pPr>
            <a:r>
              <a:rPr lang="en-US" sz="2400" b="1" dirty="0"/>
              <a:t>HAV</a:t>
            </a:r>
            <a:r>
              <a:rPr lang="en-US" sz="2400" dirty="0"/>
              <a:t> does not cause chronic hepatitis.</a:t>
            </a:r>
          </a:p>
        </p:txBody>
      </p:sp>
    </p:spTree>
    <p:extLst>
      <p:ext uri="{BB962C8B-B14F-4D97-AF65-F5344CB8AC3E}">
        <p14:creationId xmlns:p14="http://schemas.microsoft.com/office/powerpoint/2010/main" val="31136543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b="1" dirty="0"/>
              <a:t>Causes</a:t>
            </a:r>
            <a:endParaRPr lang="ru-RU" dirty="0"/>
          </a:p>
        </p:txBody>
      </p:sp>
      <p:sp>
        <p:nvSpPr>
          <p:cNvPr id="3" name="Объект 2"/>
          <p:cNvSpPr>
            <a:spLocks noGrp="1"/>
          </p:cNvSpPr>
          <p:nvPr>
            <p:ph idx="1"/>
          </p:nvPr>
        </p:nvSpPr>
        <p:spPr>
          <a:xfrm>
            <a:off x="838200" y="1306286"/>
            <a:ext cx="11022874" cy="4870677"/>
          </a:xfrm>
        </p:spPr>
        <p:txBody>
          <a:bodyPr>
            <a:noAutofit/>
          </a:bodyPr>
          <a:lstStyle/>
          <a:p>
            <a:pPr>
              <a:lnSpc>
                <a:spcPct val="120000"/>
              </a:lnSpc>
              <a:spcBef>
                <a:spcPts val="0"/>
              </a:spcBef>
            </a:pPr>
            <a:r>
              <a:rPr lang="en-US" sz="2400" b="1" dirty="0"/>
              <a:t>Alcohol,</a:t>
            </a:r>
            <a:r>
              <a:rPr lang="en-US" sz="2400" dirty="0"/>
              <a:t> after being absorbed in the digestive tract, is usually metabolized in the liver. As alcohol is processed, substances that can damage the liver are produced. Alcoholic hepatitis typically occurs in people who drink heavily for many months or years. Alcoholic hepatitis is characterized by fatty liver and widespread liver inflammation that can result in the death of liver cells. If people continue drinking, scar tissue can form in the liver and may eventually replace a large amount of normal liver tissue, resulting in cirrhosis.</a:t>
            </a:r>
          </a:p>
          <a:p>
            <a:pPr>
              <a:lnSpc>
                <a:spcPct val="120000"/>
              </a:lnSpc>
              <a:spcBef>
                <a:spcPts val="0"/>
              </a:spcBef>
            </a:pPr>
            <a:r>
              <a:rPr lang="en-US" sz="2400" b="1" dirty="0"/>
              <a:t>Nonalcoholic </a:t>
            </a:r>
            <a:r>
              <a:rPr lang="en-US" sz="2400" b="1" dirty="0" err="1"/>
              <a:t>steatohepatitis</a:t>
            </a:r>
            <a:r>
              <a:rPr lang="en-US" sz="2400" dirty="0"/>
              <a:t> usually occurs in people with obesity, diabetes, and/or hypercholesterolemia. All of these conditions cause the body to synthesize more fat or metabolize and excrete fat more slowly. As a result, fat accumulates and is then stored inside liver cells. Fatty liver can lead to chronic inflammation and cirrhosis.</a:t>
            </a:r>
          </a:p>
        </p:txBody>
      </p:sp>
    </p:spTree>
    <p:extLst>
      <p:ext uri="{BB962C8B-B14F-4D97-AF65-F5344CB8AC3E}">
        <p14:creationId xmlns:p14="http://schemas.microsoft.com/office/powerpoint/2010/main" val="35747517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b="1" dirty="0"/>
              <a:t>Causes</a:t>
            </a:r>
            <a:endParaRPr lang="ru-RU" dirty="0"/>
          </a:p>
        </p:txBody>
      </p:sp>
      <p:sp>
        <p:nvSpPr>
          <p:cNvPr id="3" name="Объект 2"/>
          <p:cNvSpPr>
            <a:spLocks noGrp="1"/>
          </p:cNvSpPr>
          <p:nvPr>
            <p:ph idx="1"/>
          </p:nvPr>
        </p:nvSpPr>
        <p:spPr>
          <a:xfrm>
            <a:off x="838200" y="1319349"/>
            <a:ext cx="10515600" cy="4870677"/>
          </a:xfrm>
        </p:spPr>
        <p:txBody>
          <a:bodyPr>
            <a:noAutofit/>
          </a:bodyPr>
          <a:lstStyle/>
          <a:p>
            <a:pPr>
              <a:lnSpc>
                <a:spcPct val="120000"/>
              </a:lnSpc>
              <a:spcBef>
                <a:spcPts val="0"/>
              </a:spcBef>
            </a:pPr>
            <a:r>
              <a:rPr lang="en-US" sz="2000" dirty="0"/>
              <a:t>In </a:t>
            </a:r>
            <a:r>
              <a:rPr lang="en-US" sz="2000" b="1" dirty="0"/>
              <a:t>autoimmune hepatitis,</a:t>
            </a:r>
            <a:r>
              <a:rPr lang="en-US" sz="2000" dirty="0"/>
              <a:t> the chronic inflammation resembles inflammation caused by the body attacking its own tissues (an autoimmune reaction). Autoimmune hepatitis is more common among women than men.</a:t>
            </a:r>
          </a:p>
          <a:p>
            <a:pPr>
              <a:lnSpc>
                <a:spcPct val="120000"/>
              </a:lnSpc>
              <a:spcBef>
                <a:spcPts val="0"/>
              </a:spcBef>
            </a:pPr>
            <a:r>
              <a:rPr lang="en-US" sz="2000" dirty="0"/>
              <a:t>Certain </a:t>
            </a:r>
            <a:r>
              <a:rPr lang="en-US" sz="2000" b="1" dirty="0"/>
              <a:t>drugs</a:t>
            </a:r>
            <a:r>
              <a:rPr lang="en-US" sz="2000" dirty="0"/>
              <a:t> can cause chronic hepatitis, particularly when they are taken for a long time. They include isoniazid, methyldopa, and nitrofurantoin.</a:t>
            </a:r>
          </a:p>
          <a:p>
            <a:pPr>
              <a:lnSpc>
                <a:spcPct val="120000"/>
              </a:lnSpc>
              <a:spcBef>
                <a:spcPts val="0"/>
              </a:spcBef>
            </a:pPr>
            <a:r>
              <a:rPr lang="en-US" sz="2000" dirty="0"/>
              <a:t>Less often, chronic hepatitis results from</a:t>
            </a:r>
          </a:p>
          <a:p>
            <a:pPr>
              <a:lnSpc>
                <a:spcPct val="120000"/>
              </a:lnSpc>
              <a:spcBef>
                <a:spcPts val="0"/>
              </a:spcBef>
            </a:pPr>
            <a:r>
              <a:rPr lang="en-US" sz="2000" dirty="0"/>
              <a:t>Alpha-1 antitrypsin deficiency (a hereditary disorder)</a:t>
            </a:r>
          </a:p>
          <a:p>
            <a:pPr>
              <a:lnSpc>
                <a:spcPct val="120000"/>
              </a:lnSpc>
              <a:spcBef>
                <a:spcPts val="0"/>
              </a:spcBef>
            </a:pPr>
            <a:r>
              <a:rPr lang="en-US" sz="2000" dirty="0"/>
              <a:t>Celiac disease</a:t>
            </a:r>
          </a:p>
          <a:p>
            <a:pPr>
              <a:lnSpc>
                <a:spcPct val="120000"/>
              </a:lnSpc>
              <a:spcBef>
                <a:spcPts val="0"/>
              </a:spcBef>
            </a:pPr>
            <a:r>
              <a:rPr lang="en-US" sz="2000" dirty="0"/>
              <a:t>Hemochromatosis (a hereditary disorder that causes the body to absorb too much iron)</a:t>
            </a:r>
          </a:p>
          <a:p>
            <a:pPr>
              <a:lnSpc>
                <a:spcPct val="120000"/>
              </a:lnSpc>
              <a:spcBef>
                <a:spcPts val="0"/>
              </a:spcBef>
            </a:pPr>
            <a:r>
              <a:rPr lang="en-US" sz="2000" dirty="0"/>
              <a:t>A thyroid disorder</a:t>
            </a:r>
          </a:p>
          <a:p>
            <a:pPr>
              <a:lnSpc>
                <a:spcPct val="120000"/>
              </a:lnSpc>
              <a:spcBef>
                <a:spcPts val="0"/>
              </a:spcBef>
            </a:pPr>
            <a:r>
              <a:rPr lang="en-US" sz="2000" dirty="0"/>
              <a:t>In children and young adults, Wilson disease (a rare hereditary disorder involving abnormal retention of copper in the liver)</a:t>
            </a:r>
          </a:p>
          <a:p>
            <a:pPr marL="0" indent="0">
              <a:lnSpc>
                <a:spcPct val="120000"/>
              </a:lnSpc>
              <a:spcBef>
                <a:spcPts val="0"/>
              </a:spcBef>
              <a:buNone/>
            </a:pPr>
            <a:r>
              <a:rPr lang="en-US" sz="2000" dirty="0"/>
              <a:t>No one knows exactly why a particular virus or drug causes chronic hepatitis in some people but not in others or why the degree of severity varies.</a:t>
            </a:r>
            <a:endParaRPr lang="ru-RU" sz="2000" dirty="0"/>
          </a:p>
        </p:txBody>
      </p:sp>
    </p:spTree>
    <p:extLst>
      <p:ext uri="{BB962C8B-B14F-4D97-AF65-F5344CB8AC3E}">
        <p14:creationId xmlns:p14="http://schemas.microsoft.com/office/powerpoint/2010/main" val="38891791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56D1BEC-292D-44EB-9A29-3B60A24E1051}"/>
              </a:ext>
            </a:extLst>
          </p:cNvPr>
          <p:cNvSpPr>
            <a:spLocks noGrp="1"/>
          </p:cNvSpPr>
          <p:nvPr>
            <p:ph type="title"/>
          </p:nvPr>
        </p:nvSpPr>
        <p:spPr>
          <a:xfrm>
            <a:off x="838200" y="50800"/>
            <a:ext cx="10515600" cy="1325563"/>
          </a:xfrm>
        </p:spPr>
        <p:txBody>
          <a:bodyPr>
            <a:noAutofit/>
          </a:bodyPr>
          <a:lstStyle/>
          <a:p>
            <a:r>
              <a:rPr lang="en-US" sz="3200" b="1" dirty="0"/>
              <a:t>Worldwide Deaths from Chronic Viral Hepatitis as Compared with Deaths from Tuberculosis, HIV Infection, and Malaria.</a:t>
            </a:r>
            <a:endParaRPr lang="ru-UA" sz="3200" dirty="0"/>
          </a:p>
        </p:txBody>
      </p:sp>
      <p:sp>
        <p:nvSpPr>
          <p:cNvPr id="3" name="Объект 2">
            <a:extLst>
              <a:ext uri="{FF2B5EF4-FFF2-40B4-BE49-F238E27FC236}">
                <a16:creationId xmlns:a16="http://schemas.microsoft.com/office/drawing/2014/main" id="{08B6758E-B80C-4BCB-B9F6-AEAD1C502ADE}"/>
              </a:ext>
            </a:extLst>
          </p:cNvPr>
          <p:cNvSpPr>
            <a:spLocks noGrp="1"/>
          </p:cNvSpPr>
          <p:nvPr>
            <p:ph idx="1"/>
          </p:nvPr>
        </p:nvSpPr>
        <p:spPr/>
        <p:txBody>
          <a:bodyPr/>
          <a:lstStyle/>
          <a:p>
            <a:endParaRPr lang="ru-UA"/>
          </a:p>
        </p:txBody>
      </p:sp>
      <p:pic>
        <p:nvPicPr>
          <p:cNvPr id="4" name="Рисунок 3">
            <a:extLst>
              <a:ext uri="{FF2B5EF4-FFF2-40B4-BE49-F238E27FC236}">
                <a16:creationId xmlns:a16="http://schemas.microsoft.com/office/drawing/2014/main" id="{04B65F67-F06A-4F8D-A66F-76868F2C0ED1}"/>
              </a:ext>
            </a:extLst>
          </p:cNvPr>
          <p:cNvPicPr>
            <a:picLocks noChangeAspect="1"/>
          </p:cNvPicPr>
          <p:nvPr/>
        </p:nvPicPr>
        <p:blipFill>
          <a:blip r:embed="rId2"/>
          <a:stretch>
            <a:fillRect/>
          </a:stretch>
        </p:blipFill>
        <p:spPr>
          <a:xfrm>
            <a:off x="466724" y="1223567"/>
            <a:ext cx="10887075" cy="5594746"/>
          </a:xfrm>
          <a:prstGeom prst="rect">
            <a:avLst/>
          </a:prstGeom>
        </p:spPr>
      </p:pic>
      <p:sp>
        <p:nvSpPr>
          <p:cNvPr id="5" name="Прямоугольник 4">
            <a:extLst>
              <a:ext uri="{FF2B5EF4-FFF2-40B4-BE49-F238E27FC236}">
                <a16:creationId xmlns:a16="http://schemas.microsoft.com/office/drawing/2014/main" id="{3A8B406A-C544-43E5-86AE-18E3748CF3B2}"/>
              </a:ext>
            </a:extLst>
          </p:cNvPr>
          <p:cNvSpPr/>
          <p:nvPr/>
        </p:nvSpPr>
        <p:spPr>
          <a:xfrm rot="16200000">
            <a:off x="9258434" y="3816628"/>
            <a:ext cx="5036315"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David L. Thomas N </a:t>
            </a:r>
            <a:r>
              <a:rPr kumimoji="0" lang="en-US" sz="1800" b="0" i="0" u="none" strike="noStrike" kern="1200" cap="none" spc="0" normalizeH="0" baseline="0" noProof="0" dirty="0" err="1">
                <a:ln>
                  <a:noFill/>
                </a:ln>
                <a:solidFill>
                  <a:prstClr val="black"/>
                </a:solidFill>
                <a:effectLst/>
                <a:uLnTx/>
                <a:uFillTx/>
                <a:latin typeface="Calibri" panose="020F0502020204030204"/>
                <a:ea typeface="+mn-ea"/>
                <a:cs typeface="+mn-cs"/>
              </a:rPr>
              <a:t>Engl</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J Med 2019; 380:2041-2050</a:t>
            </a:r>
            <a:endParaRPr kumimoji="0" lang="ru-UA"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326907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en-US" b="1" dirty="0"/>
              <a:t>Hepatitis B – Definition</a:t>
            </a:r>
            <a:endParaRPr lang="uk-UA" dirty="0"/>
          </a:p>
        </p:txBody>
      </p:sp>
      <p:sp>
        <p:nvSpPr>
          <p:cNvPr id="3" name="Объект 2"/>
          <p:cNvSpPr>
            <a:spLocks noGrp="1"/>
          </p:cNvSpPr>
          <p:nvPr>
            <p:ph idx="1"/>
          </p:nvPr>
        </p:nvSpPr>
        <p:spPr/>
        <p:txBody>
          <a:bodyPr/>
          <a:lstStyle/>
          <a:p>
            <a:r>
              <a:rPr lang="en-US" dirty="0"/>
              <a:t>A </a:t>
            </a:r>
            <a:r>
              <a:rPr lang="en-US" dirty="0" err="1"/>
              <a:t>hepatotrophic</a:t>
            </a:r>
            <a:r>
              <a:rPr lang="en-US" dirty="0"/>
              <a:t> virus; </a:t>
            </a:r>
          </a:p>
          <a:p>
            <a:r>
              <a:rPr lang="en-US" dirty="0"/>
              <a:t>The liver is the primary site of infection, replication and cellular damage</a:t>
            </a:r>
          </a:p>
          <a:p>
            <a:r>
              <a:rPr lang="en-US" dirty="0"/>
              <a:t>Chronic hepatitis: presence of clinical, biochemical, and serologic abnormalities for up to 6 months</a:t>
            </a:r>
          </a:p>
        </p:txBody>
      </p:sp>
      <p:sp>
        <p:nvSpPr>
          <p:cNvPr id="5" name="Прямоугольник 4"/>
          <p:cNvSpPr/>
          <p:nvPr/>
        </p:nvSpPr>
        <p:spPr>
          <a:xfrm>
            <a:off x="4056847" y="6216853"/>
            <a:ext cx="7959143" cy="523220"/>
          </a:xfrm>
          <a:prstGeom prst="rect">
            <a:avLst/>
          </a:prstGeom>
        </p:spPr>
        <p:txBody>
          <a:bodyPr wrap="square">
            <a:spAutoFit/>
          </a:bodyPr>
          <a:lstStyle/>
          <a:p>
            <a:pPr algn="r"/>
            <a:r>
              <a:rPr lang="en-US" sz="1400" i="1" dirty="0" err="1"/>
              <a:t>Habermann</a:t>
            </a:r>
            <a:r>
              <a:rPr lang="en-US" sz="1400" i="1" dirty="0"/>
              <a:t> T</a:t>
            </a:r>
            <a:r>
              <a:rPr lang="ru-RU" sz="1400" i="1" dirty="0"/>
              <a:t>.</a:t>
            </a:r>
            <a:r>
              <a:rPr lang="en-US" sz="1400" i="1" dirty="0"/>
              <a:t>M., Ghosh A</a:t>
            </a:r>
            <a:r>
              <a:rPr lang="ru-RU" sz="1400" i="1" dirty="0"/>
              <a:t>.</a:t>
            </a:r>
            <a:r>
              <a:rPr lang="en-US" sz="1400" i="1" dirty="0"/>
              <a:t>K. Mayo Clinic internal medicine concise textbook</a:t>
            </a:r>
            <a:r>
              <a:rPr lang="ru-RU" sz="1400" i="1" dirty="0"/>
              <a:t>, 2008</a:t>
            </a:r>
            <a:endParaRPr lang="en-US" sz="1400" i="1" dirty="0"/>
          </a:p>
          <a:p>
            <a:pPr algn="r"/>
            <a:r>
              <a:rPr lang="en-US" sz="1400" i="1" dirty="0" err="1"/>
              <a:t>Guardino</a:t>
            </a:r>
            <a:r>
              <a:rPr lang="en-US" sz="1400" i="1" dirty="0"/>
              <a:t> J.M. Primo Gastro: The Pocket GI/Liver Companion, 2008</a:t>
            </a:r>
          </a:p>
        </p:txBody>
      </p:sp>
    </p:spTree>
    <p:extLst>
      <p:ext uri="{BB962C8B-B14F-4D97-AF65-F5344CB8AC3E}">
        <p14:creationId xmlns:p14="http://schemas.microsoft.com/office/powerpoint/2010/main" val="36218880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en-US" b="1" dirty="0"/>
              <a:t>Hepatitis B – Epidemiology</a:t>
            </a:r>
            <a:endParaRPr lang="uk-UA" dirty="0"/>
          </a:p>
        </p:txBody>
      </p:sp>
      <p:sp>
        <p:nvSpPr>
          <p:cNvPr id="3" name="Объект 2"/>
          <p:cNvSpPr>
            <a:spLocks noGrp="1"/>
          </p:cNvSpPr>
          <p:nvPr>
            <p:ph idx="1"/>
          </p:nvPr>
        </p:nvSpPr>
        <p:spPr/>
        <p:txBody>
          <a:bodyPr/>
          <a:lstStyle/>
          <a:p>
            <a:r>
              <a:rPr lang="en-US" dirty="0"/>
              <a:t>350 million cases worldwide; </a:t>
            </a:r>
          </a:p>
          <a:p>
            <a:r>
              <a:rPr lang="en-US" dirty="0"/>
              <a:t>most cases in Asia and Africa; </a:t>
            </a:r>
          </a:p>
          <a:p>
            <a:r>
              <a:rPr lang="en-US" dirty="0"/>
              <a:t>causes 30% of acute and 15% of chronic hepatitis</a:t>
            </a:r>
          </a:p>
          <a:p>
            <a:r>
              <a:rPr lang="en-US" dirty="0"/>
              <a:t>10th leading cause of death in the world, </a:t>
            </a:r>
          </a:p>
          <a:p>
            <a:r>
              <a:rPr lang="en-US" dirty="0"/>
              <a:t>5th leading infectious disease cause of death in the world</a:t>
            </a:r>
          </a:p>
          <a:p>
            <a:r>
              <a:rPr lang="en-US" dirty="0"/>
              <a:t>Chronicity of HBV acquired during infancy: 90%; acquired during adulthood: 5%</a:t>
            </a:r>
          </a:p>
          <a:p>
            <a:r>
              <a:rPr lang="en-US" dirty="0"/>
              <a:t>In general, when a patient gets acute HBV: 95% recovery, 5% chronically infected, Fulminant hepatic failure (very rare)</a:t>
            </a:r>
          </a:p>
        </p:txBody>
      </p:sp>
      <p:sp>
        <p:nvSpPr>
          <p:cNvPr id="5" name="Прямоугольник 4"/>
          <p:cNvSpPr/>
          <p:nvPr/>
        </p:nvSpPr>
        <p:spPr>
          <a:xfrm>
            <a:off x="4056847" y="6216853"/>
            <a:ext cx="7959143" cy="523220"/>
          </a:xfrm>
          <a:prstGeom prst="rect">
            <a:avLst/>
          </a:prstGeom>
        </p:spPr>
        <p:txBody>
          <a:bodyPr wrap="square">
            <a:spAutoFit/>
          </a:bodyPr>
          <a:lstStyle/>
          <a:p>
            <a:pPr algn="r"/>
            <a:r>
              <a:rPr lang="en-US" sz="1400" i="1" dirty="0" err="1"/>
              <a:t>Habermann</a:t>
            </a:r>
            <a:r>
              <a:rPr lang="en-US" sz="1400" i="1" dirty="0"/>
              <a:t> T</a:t>
            </a:r>
            <a:r>
              <a:rPr lang="ru-RU" sz="1400" i="1" dirty="0"/>
              <a:t>.</a:t>
            </a:r>
            <a:r>
              <a:rPr lang="en-US" sz="1400" i="1" dirty="0"/>
              <a:t>M., Ghosh A</a:t>
            </a:r>
            <a:r>
              <a:rPr lang="ru-RU" sz="1400" i="1" dirty="0"/>
              <a:t>.</a:t>
            </a:r>
            <a:r>
              <a:rPr lang="en-US" sz="1400" i="1" dirty="0"/>
              <a:t>K. Mayo Clinic internal medicine concise textbook</a:t>
            </a:r>
            <a:r>
              <a:rPr lang="ru-RU" sz="1400" i="1" dirty="0"/>
              <a:t>, 2008</a:t>
            </a:r>
            <a:endParaRPr lang="en-US" sz="1400" i="1" dirty="0"/>
          </a:p>
          <a:p>
            <a:pPr algn="r"/>
            <a:r>
              <a:rPr lang="en-US" sz="1400" i="1" dirty="0" err="1"/>
              <a:t>Guardino</a:t>
            </a:r>
            <a:r>
              <a:rPr lang="en-US" sz="1400" i="1" dirty="0"/>
              <a:t> J.M. Primo Gastro: The Pocket GI/Liver Companion, 2008</a:t>
            </a:r>
          </a:p>
        </p:txBody>
      </p:sp>
    </p:spTree>
    <p:extLst>
      <p:ext uri="{BB962C8B-B14F-4D97-AF65-F5344CB8AC3E}">
        <p14:creationId xmlns:p14="http://schemas.microsoft.com/office/powerpoint/2010/main" val="23184312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928654"/>
          </a:xfrm>
        </p:spPr>
        <p:txBody>
          <a:bodyPr/>
          <a:lstStyle/>
          <a:p>
            <a:pPr algn="ctr"/>
            <a:r>
              <a:rPr lang="en-US" dirty="0"/>
              <a:t>Geographic distribution of HBV infection</a:t>
            </a:r>
            <a:endParaRPr lang="uk-UA" dirty="0"/>
          </a:p>
        </p:txBody>
      </p:sp>
      <p:sp>
        <p:nvSpPr>
          <p:cNvPr id="3" name="Объект 2"/>
          <p:cNvSpPr>
            <a:spLocks noGrp="1"/>
          </p:cNvSpPr>
          <p:nvPr>
            <p:ph idx="1"/>
          </p:nvPr>
        </p:nvSpPr>
        <p:spPr/>
        <p:txBody>
          <a:bodyPr/>
          <a:lstStyle/>
          <a:p>
            <a:endParaRPr lang="uk-UA"/>
          </a:p>
        </p:txBody>
      </p:sp>
      <p:pic>
        <p:nvPicPr>
          <p:cNvPr id="6"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428" y="1293780"/>
            <a:ext cx="11853958" cy="5338919"/>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7" name="Rectangle 2"/>
          <p:cNvSpPr txBox="1">
            <a:spLocks noChangeArrowheads="1"/>
          </p:cNvSpPr>
          <p:nvPr/>
        </p:nvSpPr>
        <p:spPr bwMode="auto">
          <a:xfrm>
            <a:off x="179388" y="6397984"/>
            <a:ext cx="7019925" cy="36353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13607" rIns="0" bIns="0" numCol="1" rtlCol="0" anchor="ctr" anchorCtr="0" compatLnSpc="1">
            <a:prstTxWarp prst="textNoShape">
              <a:avLst/>
            </a:prstTxWarp>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tabLst>
                <a:tab pos="723900" algn="l"/>
                <a:tab pos="1447800" algn="l"/>
                <a:tab pos="2171700" algn="l"/>
                <a:tab pos="2895600" algn="l"/>
                <a:tab pos="3619500" algn="l"/>
                <a:tab pos="4343400" algn="l"/>
                <a:tab pos="5067300" algn="l"/>
                <a:tab pos="5791200" algn="l"/>
                <a:tab pos="6515100" algn="l"/>
              </a:tabLst>
            </a:pPr>
            <a:r>
              <a:rPr lang="en-US" altLang="uk-UA" sz="1200" b="1">
                <a:cs typeface="Arial Unicode MS" panose="020B0604020202020204" pitchFamily="34" charset="-128"/>
              </a:rPr>
              <a:t>Dienstag JL. N Engl J Med 2008;359:1486-1500.</a:t>
            </a:r>
            <a:endParaRPr lang="en-US" altLang="uk-UA" sz="1200" b="1" dirty="0">
              <a:cs typeface="Arial Unicode MS" panose="020B0604020202020204" pitchFamily="34" charset="-128"/>
            </a:endParaRPr>
          </a:p>
        </p:txBody>
      </p:sp>
    </p:spTree>
    <p:extLst>
      <p:ext uri="{BB962C8B-B14F-4D97-AF65-F5344CB8AC3E}">
        <p14:creationId xmlns:p14="http://schemas.microsoft.com/office/powerpoint/2010/main" val="38180024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en-US" b="1" dirty="0"/>
              <a:t>Hepatitis B – Etiology</a:t>
            </a:r>
            <a:endParaRPr lang="uk-UA" dirty="0"/>
          </a:p>
        </p:txBody>
      </p:sp>
      <p:sp>
        <p:nvSpPr>
          <p:cNvPr id="3" name="Объект 2"/>
          <p:cNvSpPr>
            <a:spLocks noGrp="1"/>
          </p:cNvSpPr>
          <p:nvPr>
            <p:ph idx="1"/>
          </p:nvPr>
        </p:nvSpPr>
        <p:spPr/>
        <p:txBody>
          <a:bodyPr>
            <a:normAutofit/>
          </a:bodyPr>
          <a:lstStyle/>
          <a:p>
            <a:r>
              <a:rPr lang="en-US" dirty="0"/>
              <a:t>Virus: DNA, circular gene shape, envelope, 42 nm in size; Replicates at 10</a:t>
            </a:r>
            <a:r>
              <a:rPr lang="en-US" baseline="30000" dirty="0"/>
              <a:t>11</a:t>
            </a:r>
            <a:r>
              <a:rPr lang="en-US" dirty="0"/>
              <a:t> </a:t>
            </a:r>
            <a:r>
              <a:rPr lang="en-US" dirty="0" err="1"/>
              <a:t>virions</a:t>
            </a:r>
            <a:r>
              <a:rPr lang="en-US" dirty="0"/>
              <a:t>/day</a:t>
            </a:r>
          </a:p>
          <a:p>
            <a:r>
              <a:rPr lang="en-US" dirty="0"/>
              <a:t>8 genotypes identified: A-H; The future may tell us that certain genotypes are better treated with either Nucleosides analogues or PEG-INF</a:t>
            </a:r>
          </a:p>
          <a:p>
            <a:r>
              <a:rPr lang="en-US" dirty="0"/>
              <a:t>Spilled blood contaminated with HBV can be infectious for up to one week Transmission: sexual (most common), percutaneous, perinatal</a:t>
            </a:r>
          </a:p>
          <a:p>
            <a:pPr lvl="1"/>
            <a:r>
              <a:rPr lang="en-US" dirty="0"/>
              <a:t>Household/intimate contacts need to be vaccinated since they are at most risk</a:t>
            </a:r>
          </a:p>
          <a:p>
            <a:r>
              <a:rPr lang="en-US" dirty="0"/>
              <a:t>Incubation: 1-6 months</a:t>
            </a:r>
          </a:p>
        </p:txBody>
      </p:sp>
      <p:sp>
        <p:nvSpPr>
          <p:cNvPr id="5" name="Прямоугольник 4"/>
          <p:cNvSpPr/>
          <p:nvPr/>
        </p:nvSpPr>
        <p:spPr>
          <a:xfrm>
            <a:off x="4056847" y="6216853"/>
            <a:ext cx="7959143" cy="523220"/>
          </a:xfrm>
          <a:prstGeom prst="rect">
            <a:avLst/>
          </a:prstGeom>
        </p:spPr>
        <p:txBody>
          <a:bodyPr wrap="square">
            <a:spAutoFit/>
          </a:bodyPr>
          <a:lstStyle/>
          <a:p>
            <a:pPr algn="r"/>
            <a:r>
              <a:rPr lang="en-US" sz="1400" i="1" dirty="0" err="1"/>
              <a:t>Habermann</a:t>
            </a:r>
            <a:r>
              <a:rPr lang="en-US" sz="1400" i="1" dirty="0"/>
              <a:t> T</a:t>
            </a:r>
            <a:r>
              <a:rPr lang="ru-RU" sz="1400" i="1" dirty="0"/>
              <a:t>.</a:t>
            </a:r>
            <a:r>
              <a:rPr lang="en-US" sz="1400" i="1" dirty="0"/>
              <a:t>M., Ghosh A</a:t>
            </a:r>
            <a:r>
              <a:rPr lang="ru-RU" sz="1400" i="1" dirty="0"/>
              <a:t>.</a:t>
            </a:r>
            <a:r>
              <a:rPr lang="en-US" sz="1400" i="1" dirty="0"/>
              <a:t>K. Mayo Clinic internal medicine concise textbook</a:t>
            </a:r>
            <a:r>
              <a:rPr lang="ru-RU" sz="1400" i="1" dirty="0"/>
              <a:t>, 2008</a:t>
            </a:r>
            <a:endParaRPr lang="en-US" sz="1400" i="1" dirty="0"/>
          </a:p>
          <a:p>
            <a:pPr algn="r"/>
            <a:r>
              <a:rPr lang="en-US" sz="1400" i="1" dirty="0" err="1"/>
              <a:t>Guardino</a:t>
            </a:r>
            <a:r>
              <a:rPr lang="en-US" sz="1400" i="1" dirty="0"/>
              <a:t> J.M. Primo Gastro: The Pocket GI/Liver Companion, 2008</a:t>
            </a:r>
          </a:p>
        </p:txBody>
      </p:sp>
    </p:spTree>
    <p:extLst>
      <p:ext uri="{BB962C8B-B14F-4D97-AF65-F5344CB8AC3E}">
        <p14:creationId xmlns:p14="http://schemas.microsoft.com/office/powerpoint/2010/main" val="9719150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en-US" b="1" dirty="0"/>
              <a:t>Hepatitis C – Definition</a:t>
            </a:r>
            <a:endParaRPr lang="uk-UA" dirty="0"/>
          </a:p>
        </p:txBody>
      </p:sp>
      <p:sp>
        <p:nvSpPr>
          <p:cNvPr id="3" name="Объект 2"/>
          <p:cNvSpPr>
            <a:spLocks noGrp="1"/>
          </p:cNvSpPr>
          <p:nvPr>
            <p:ph idx="1"/>
          </p:nvPr>
        </p:nvSpPr>
        <p:spPr/>
        <p:txBody>
          <a:bodyPr/>
          <a:lstStyle/>
          <a:p>
            <a:r>
              <a:rPr lang="en-US" dirty="0"/>
              <a:t>A </a:t>
            </a:r>
            <a:r>
              <a:rPr lang="en-US" dirty="0" err="1"/>
              <a:t>hepatotrophic</a:t>
            </a:r>
            <a:r>
              <a:rPr lang="en-US" dirty="0"/>
              <a:t> virus</a:t>
            </a:r>
          </a:p>
          <a:p>
            <a:r>
              <a:rPr lang="en-US" dirty="0"/>
              <a:t>The liver is the primary site of infection, replication and cellular damage</a:t>
            </a:r>
          </a:p>
          <a:p>
            <a:r>
              <a:rPr lang="en-US" dirty="0"/>
              <a:t>Chronic hepatitis: presence of clinical, biochemical, and serologic abnormalities for up to 6 months</a:t>
            </a:r>
          </a:p>
        </p:txBody>
      </p:sp>
      <p:sp>
        <p:nvSpPr>
          <p:cNvPr id="5" name="Прямоугольник 4"/>
          <p:cNvSpPr/>
          <p:nvPr/>
        </p:nvSpPr>
        <p:spPr>
          <a:xfrm>
            <a:off x="4056847" y="6216853"/>
            <a:ext cx="7959143" cy="523220"/>
          </a:xfrm>
          <a:prstGeom prst="rect">
            <a:avLst/>
          </a:prstGeom>
        </p:spPr>
        <p:txBody>
          <a:bodyPr wrap="square">
            <a:spAutoFit/>
          </a:bodyPr>
          <a:lstStyle/>
          <a:p>
            <a:pPr algn="r"/>
            <a:r>
              <a:rPr lang="en-US" sz="1400" i="1" dirty="0" err="1"/>
              <a:t>Habermann</a:t>
            </a:r>
            <a:r>
              <a:rPr lang="en-US" sz="1400" i="1" dirty="0"/>
              <a:t> T</a:t>
            </a:r>
            <a:r>
              <a:rPr lang="ru-RU" sz="1400" i="1" dirty="0"/>
              <a:t>.</a:t>
            </a:r>
            <a:r>
              <a:rPr lang="en-US" sz="1400" i="1" dirty="0"/>
              <a:t>M., Ghosh A</a:t>
            </a:r>
            <a:r>
              <a:rPr lang="ru-RU" sz="1400" i="1" dirty="0"/>
              <a:t>.</a:t>
            </a:r>
            <a:r>
              <a:rPr lang="en-US" sz="1400" i="1" dirty="0"/>
              <a:t>K. Mayo Clinic internal medicine concise textbook</a:t>
            </a:r>
            <a:r>
              <a:rPr lang="ru-RU" sz="1400" i="1" dirty="0"/>
              <a:t>, 2008</a:t>
            </a:r>
            <a:endParaRPr lang="en-US" sz="1400" i="1" dirty="0"/>
          </a:p>
          <a:p>
            <a:pPr algn="r"/>
            <a:r>
              <a:rPr lang="en-US" sz="1400" i="1" dirty="0" err="1"/>
              <a:t>Guardino</a:t>
            </a:r>
            <a:r>
              <a:rPr lang="en-US" sz="1400" i="1" dirty="0"/>
              <a:t> J.M. Primo Gastro: The Pocket GI/Liver Companion, 2008</a:t>
            </a:r>
          </a:p>
        </p:txBody>
      </p:sp>
    </p:spTree>
    <p:extLst>
      <p:ext uri="{BB962C8B-B14F-4D97-AF65-F5344CB8AC3E}">
        <p14:creationId xmlns:p14="http://schemas.microsoft.com/office/powerpoint/2010/main" val="41823086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en-US" b="1" dirty="0"/>
              <a:t>Hepatitis C – Epidemiology</a:t>
            </a:r>
            <a:endParaRPr lang="uk-UA" dirty="0"/>
          </a:p>
        </p:txBody>
      </p:sp>
      <p:sp>
        <p:nvSpPr>
          <p:cNvPr id="3" name="Объект 2"/>
          <p:cNvSpPr>
            <a:spLocks noGrp="1"/>
          </p:cNvSpPr>
          <p:nvPr>
            <p:ph idx="1"/>
          </p:nvPr>
        </p:nvSpPr>
        <p:spPr/>
        <p:txBody>
          <a:bodyPr/>
          <a:lstStyle/>
          <a:p>
            <a:r>
              <a:rPr lang="en-US" dirty="0"/>
              <a:t>Blood transfusion before 1985: 1/20 (5%) got HCV; After 1990: 1/200,000 (.0005%) got HCV! Has been and remains a very low risk</a:t>
            </a:r>
          </a:p>
          <a:p>
            <a:r>
              <a:rPr lang="en-US" dirty="0"/>
              <a:t>The number of new cases of HCV has decreased dramatically over the last 10 years</a:t>
            </a:r>
          </a:p>
          <a:p>
            <a:r>
              <a:rPr lang="en-US" dirty="0"/>
              <a:t>Acute Hepatitis C leads to: Chronicity of HCV 70-85%, </a:t>
            </a:r>
          </a:p>
          <a:p>
            <a:r>
              <a:rPr lang="en-US" dirty="0"/>
              <a:t>Recovery of HCV 15-30% (HCV is a chronic disease)</a:t>
            </a:r>
          </a:p>
        </p:txBody>
      </p:sp>
      <p:sp>
        <p:nvSpPr>
          <p:cNvPr id="5" name="Прямоугольник 4"/>
          <p:cNvSpPr/>
          <p:nvPr/>
        </p:nvSpPr>
        <p:spPr>
          <a:xfrm>
            <a:off x="4056847" y="6216853"/>
            <a:ext cx="7959143" cy="523220"/>
          </a:xfrm>
          <a:prstGeom prst="rect">
            <a:avLst/>
          </a:prstGeom>
        </p:spPr>
        <p:txBody>
          <a:bodyPr wrap="square">
            <a:spAutoFit/>
          </a:bodyPr>
          <a:lstStyle/>
          <a:p>
            <a:pPr algn="r"/>
            <a:r>
              <a:rPr lang="en-US" sz="1400" i="1" dirty="0" err="1"/>
              <a:t>Habermann</a:t>
            </a:r>
            <a:r>
              <a:rPr lang="en-US" sz="1400" i="1" dirty="0"/>
              <a:t> T</a:t>
            </a:r>
            <a:r>
              <a:rPr lang="ru-RU" sz="1400" i="1" dirty="0"/>
              <a:t>.</a:t>
            </a:r>
            <a:r>
              <a:rPr lang="en-US" sz="1400" i="1" dirty="0"/>
              <a:t>M., Ghosh A</a:t>
            </a:r>
            <a:r>
              <a:rPr lang="ru-RU" sz="1400" i="1" dirty="0"/>
              <a:t>.</a:t>
            </a:r>
            <a:r>
              <a:rPr lang="en-US" sz="1400" i="1" dirty="0"/>
              <a:t>K. Mayo Clinic internal medicine concise textbook</a:t>
            </a:r>
            <a:r>
              <a:rPr lang="ru-RU" sz="1400" i="1" dirty="0"/>
              <a:t>, 2008</a:t>
            </a:r>
            <a:endParaRPr lang="en-US" sz="1400" i="1" dirty="0"/>
          </a:p>
          <a:p>
            <a:pPr algn="r"/>
            <a:r>
              <a:rPr lang="en-US" sz="1400" i="1" dirty="0" err="1"/>
              <a:t>Guardino</a:t>
            </a:r>
            <a:r>
              <a:rPr lang="en-US" sz="1400" i="1" dirty="0"/>
              <a:t> J.M. Primo Gastro: The Pocket GI/Liver Companion, 2008</a:t>
            </a:r>
          </a:p>
        </p:txBody>
      </p:sp>
    </p:spTree>
    <p:extLst>
      <p:ext uri="{BB962C8B-B14F-4D97-AF65-F5344CB8AC3E}">
        <p14:creationId xmlns:p14="http://schemas.microsoft.com/office/powerpoint/2010/main" val="37585909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928654"/>
          </a:xfrm>
        </p:spPr>
        <p:txBody>
          <a:bodyPr/>
          <a:lstStyle/>
          <a:p>
            <a:pPr algn="ctr"/>
            <a:r>
              <a:rPr lang="en-US" dirty="0"/>
              <a:t>Geographic distribution of HCV infection</a:t>
            </a:r>
            <a:endParaRPr lang="uk-UA" dirty="0"/>
          </a:p>
        </p:txBody>
      </p:sp>
      <p:sp>
        <p:nvSpPr>
          <p:cNvPr id="3" name="Объект 2"/>
          <p:cNvSpPr>
            <a:spLocks noGrp="1"/>
          </p:cNvSpPr>
          <p:nvPr>
            <p:ph idx="1"/>
          </p:nvPr>
        </p:nvSpPr>
        <p:spPr/>
        <p:txBody>
          <a:bodyPr/>
          <a:lstStyle/>
          <a:p>
            <a:endParaRPr lang="uk-UA"/>
          </a:p>
        </p:txBody>
      </p:sp>
      <p:pic>
        <p:nvPicPr>
          <p:cNvPr id="4" name="Рисунок 3"/>
          <p:cNvPicPr>
            <a:picLocks noChangeAspect="1"/>
          </p:cNvPicPr>
          <p:nvPr/>
        </p:nvPicPr>
        <p:blipFill>
          <a:blip r:embed="rId2"/>
          <a:stretch>
            <a:fillRect/>
          </a:stretch>
        </p:blipFill>
        <p:spPr>
          <a:xfrm>
            <a:off x="1635919" y="1098040"/>
            <a:ext cx="8920162" cy="5615046"/>
          </a:xfrm>
          <a:prstGeom prst="rect">
            <a:avLst/>
          </a:prstGeom>
        </p:spPr>
      </p:pic>
    </p:spTree>
    <p:extLst>
      <p:ext uri="{BB962C8B-B14F-4D97-AF65-F5344CB8AC3E}">
        <p14:creationId xmlns:p14="http://schemas.microsoft.com/office/powerpoint/2010/main" val="17227053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en-US" b="1" dirty="0"/>
              <a:t>Hepatitis C – Etiology</a:t>
            </a:r>
            <a:endParaRPr lang="uk-UA" dirty="0"/>
          </a:p>
        </p:txBody>
      </p:sp>
      <p:sp>
        <p:nvSpPr>
          <p:cNvPr id="3" name="Объект 2"/>
          <p:cNvSpPr>
            <a:spLocks noGrp="1"/>
          </p:cNvSpPr>
          <p:nvPr>
            <p:ph idx="1"/>
          </p:nvPr>
        </p:nvSpPr>
        <p:spPr>
          <a:xfrm>
            <a:off x="838200" y="1542289"/>
            <a:ext cx="10515600" cy="4914448"/>
          </a:xfrm>
        </p:spPr>
        <p:txBody>
          <a:bodyPr>
            <a:normAutofit/>
          </a:bodyPr>
          <a:lstStyle/>
          <a:p>
            <a:r>
              <a:rPr lang="en-US" dirty="0"/>
              <a:t>Virus: </a:t>
            </a:r>
          </a:p>
          <a:p>
            <a:pPr lvl="1"/>
            <a:r>
              <a:rPr lang="en-US" dirty="0"/>
              <a:t>RNA, linear gene shape, envelope, 50 nm in size; </a:t>
            </a:r>
          </a:p>
          <a:p>
            <a:pPr lvl="1"/>
            <a:r>
              <a:rPr lang="en-US" dirty="0"/>
              <a:t>Several genotypes identified, most common: 1-3</a:t>
            </a:r>
          </a:p>
          <a:p>
            <a:r>
              <a:rPr lang="en-US" dirty="0"/>
              <a:t>Transmission: </a:t>
            </a:r>
          </a:p>
          <a:p>
            <a:pPr lvl="1"/>
            <a:r>
              <a:rPr lang="en-US" dirty="0"/>
              <a:t>percutaneous &gt;&gt;&gt; sexual; </a:t>
            </a:r>
          </a:p>
          <a:p>
            <a:pPr lvl="1"/>
            <a:r>
              <a:rPr lang="en-US" dirty="0"/>
              <a:t>~ 20% without a clear precipitant</a:t>
            </a:r>
          </a:p>
          <a:p>
            <a:pPr lvl="1"/>
            <a:r>
              <a:rPr lang="en-US" dirty="0"/>
              <a:t>Needle stick risk: HBV &gt; HCV &gt; HIV</a:t>
            </a:r>
          </a:p>
          <a:p>
            <a:r>
              <a:rPr lang="en-US" dirty="0"/>
              <a:t>Incubation: 1-4 months</a:t>
            </a:r>
          </a:p>
        </p:txBody>
      </p:sp>
      <p:sp>
        <p:nvSpPr>
          <p:cNvPr id="5" name="Прямоугольник 4"/>
          <p:cNvSpPr/>
          <p:nvPr/>
        </p:nvSpPr>
        <p:spPr>
          <a:xfrm>
            <a:off x="4056847" y="6216853"/>
            <a:ext cx="7959143" cy="523220"/>
          </a:xfrm>
          <a:prstGeom prst="rect">
            <a:avLst/>
          </a:prstGeom>
        </p:spPr>
        <p:txBody>
          <a:bodyPr wrap="square">
            <a:spAutoFit/>
          </a:bodyPr>
          <a:lstStyle/>
          <a:p>
            <a:pPr algn="r"/>
            <a:r>
              <a:rPr lang="en-US" sz="1400" i="1" dirty="0" err="1"/>
              <a:t>Habermann</a:t>
            </a:r>
            <a:r>
              <a:rPr lang="en-US" sz="1400" i="1" dirty="0"/>
              <a:t> T</a:t>
            </a:r>
            <a:r>
              <a:rPr lang="ru-RU" sz="1400" i="1" dirty="0"/>
              <a:t>.</a:t>
            </a:r>
            <a:r>
              <a:rPr lang="en-US" sz="1400" i="1" dirty="0"/>
              <a:t>M., Ghosh A</a:t>
            </a:r>
            <a:r>
              <a:rPr lang="ru-RU" sz="1400" i="1" dirty="0"/>
              <a:t>.</a:t>
            </a:r>
            <a:r>
              <a:rPr lang="en-US" sz="1400" i="1" dirty="0"/>
              <a:t>K. Mayo Clinic internal medicine concise textbook</a:t>
            </a:r>
            <a:r>
              <a:rPr lang="ru-RU" sz="1400" i="1" dirty="0"/>
              <a:t>, 2008</a:t>
            </a:r>
            <a:endParaRPr lang="en-US" sz="1400" i="1" dirty="0"/>
          </a:p>
          <a:p>
            <a:pPr algn="r"/>
            <a:r>
              <a:rPr lang="en-US" sz="1400" i="1" dirty="0" err="1"/>
              <a:t>Guardino</a:t>
            </a:r>
            <a:r>
              <a:rPr lang="en-US" sz="1400" i="1" dirty="0"/>
              <a:t> J.M. Primo Gastro: The Pocket GI/Liver Companion, 2008</a:t>
            </a:r>
          </a:p>
        </p:txBody>
      </p:sp>
    </p:spTree>
    <p:extLst>
      <p:ext uri="{BB962C8B-B14F-4D97-AF65-F5344CB8AC3E}">
        <p14:creationId xmlns:p14="http://schemas.microsoft.com/office/powerpoint/2010/main" val="40115647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en-US" b="1" dirty="0"/>
              <a:t>Hepatitis D (delta) – Definition</a:t>
            </a:r>
            <a:endParaRPr lang="uk-UA" dirty="0"/>
          </a:p>
        </p:txBody>
      </p:sp>
      <p:sp>
        <p:nvSpPr>
          <p:cNvPr id="3" name="Объект 2"/>
          <p:cNvSpPr>
            <a:spLocks noGrp="1"/>
          </p:cNvSpPr>
          <p:nvPr>
            <p:ph idx="1"/>
          </p:nvPr>
        </p:nvSpPr>
        <p:spPr/>
        <p:txBody>
          <a:bodyPr/>
          <a:lstStyle/>
          <a:p>
            <a:r>
              <a:rPr lang="en-US" dirty="0"/>
              <a:t>A </a:t>
            </a:r>
            <a:r>
              <a:rPr lang="en-US" dirty="0" err="1"/>
              <a:t>hepatotrophic</a:t>
            </a:r>
            <a:r>
              <a:rPr lang="en-US" dirty="0"/>
              <a:t> virus</a:t>
            </a:r>
          </a:p>
          <a:p>
            <a:r>
              <a:rPr lang="en-US" dirty="0"/>
              <a:t>The liver is the primary site of infection, replication and cellular damage</a:t>
            </a:r>
          </a:p>
          <a:p>
            <a:r>
              <a:rPr lang="en-US" dirty="0"/>
              <a:t>requires the presence of </a:t>
            </a:r>
            <a:r>
              <a:rPr lang="en-US" dirty="0" err="1"/>
              <a:t>HBsAg</a:t>
            </a:r>
            <a:r>
              <a:rPr lang="en-US" dirty="0"/>
              <a:t> to replicate</a:t>
            </a:r>
          </a:p>
        </p:txBody>
      </p:sp>
      <p:sp>
        <p:nvSpPr>
          <p:cNvPr id="5" name="Прямоугольник 4"/>
          <p:cNvSpPr/>
          <p:nvPr/>
        </p:nvSpPr>
        <p:spPr>
          <a:xfrm>
            <a:off x="4056847" y="6216853"/>
            <a:ext cx="7959143" cy="523220"/>
          </a:xfrm>
          <a:prstGeom prst="rect">
            <a:avLst/>
          </a:prstGeom>
        </p:spPr>
        <p:txBody>
          <a:bodyPr wrap="square">
            <a:spAutoFit/>
          </a:bodyPr>
          <a:lstStyle/>
          <a:p>
            <a:pPr algn="r"/>
            <a:r>
              <a:rPr lang="en-US" sz="1400" i="1" dirty="0" err="1"/>
              <a:t>Habermann</a:t>
            </a:r>
            <a:r>
              <a:rPr lang="en-US" sz="1400" i="1" dirty="0"/>
              <a:t> T</a:t>
            </a:r>
            <a:r>
              <a:rPr lang="ru-RU" sz="1400" i="1" dirty="0"/>
              <a:t>.</a:t>
            </a:r>
            <a:r>
              <a:rPr lang="en-US" sz="1400" i="1" dirty="0"/>
              <a:t>M., Ghosh A</a:t>
            </a:r>
            <a:r>
              <a:rPr lang="ru-RU" sz="1400" i="1" dirty="0"/>
              <a:t>.</a:t>
            </a:r>
            <a:r>
              <a:rPr lang="en-US" sz="1400" i="1" dirty="0"/>
              <a:t>K. Mayo Clinic internal medicine concise textbook</a:t>
            </a:r>
            <a:r>
              <a:rPr lang="ru-RU" sz="1400" i="1" dirty="0"/>
              <a:t>, 2008</a:t>
            </a:r>
            <a:endParaRPr lang="en-US" sz="1400" i="1" dirty="0"/>
          </a:p>
          <a:p>
            <a:pPr algn="r"/>
            <a:r>
              <a:rPr lang="en-US" sz="1400" i="1" dirty="0" err="1"/>
              <a:t>Guardino</a:t>
            </a:r>
            <a:r>
              <a:rPr lang="en-US" sz="1400" i="1" dirty="0"/>
              <a:t> J.M. Primo Gastro: The Pocket GI/Liver Companion, 2008</a:t>
            </a:r>
          </a:p>
        </p:txBody>
      </p:sp>
    </p:spTree>
    <p:extLst>
      <p:ext uri="{BB962C8B-B14F-4D97-AF65-F5344CB8AC3E}">
        <p14:creationId xmlns:p14="http://schemas.microsoft.com/office/powerpoint/2010/main" val="10222467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en-US" b="1" dirty="0"/>
              <a:t>Hepatitis D – Etiology</a:t>
            </a:r>
            <a:endParaRPr lang="uk-UA" dirty="0"/>
          </a:p>
        </p:txBody>
      </p:sp>
      <p:sp>
        <p:nvSpPr>
          <p:cNvPr id="3" name="Объект 2"/>
          <p:cNvSpPr>
            <a:spLocks noGrp="1"/>
          </p:cNvSpPr>
          <p:nvPr>
            <p:ph idx="1"/>
          </p:nvPr>
        </p:nvSpPr>
        <p:spPr/>
        <p:txBody>
          <a:bodyPr>
            <a:normAutofit/>
          </a:bodyPr>
          <a:lstStyle/>
          <a:p>
            <a:r>
              <a:rPr lang="en-US" dirty="0"/>
              <a:t>Virus: RNA, circular gene shape, envelope, 43 nm in size</a:t>
            </a:r>
          </a:p>
          <a:p>
            <a:r>
              <a:rPr lang="en-US" dirty="0"/>
              <a:t>Requires HBV: co-infection or superimposed infection</a:t>
            </a:r>
          </a:p>
          <a:p>
            <a:r>
              <a:rPr lang="en-US" dirty="0"/>
              <a:t>Without HBV, it is non-pathogenic</a:t>
            </a:r>
          </a:p>
          <a:p>
            <a:pPr marL="228600" lvl="1">
              <a:spcBef>
                <a:spcPts val="1000"/>
              </a:spcBef>
            </a:pPr>
            <a:r>
              <a:rPr lang="en-US" sz="2800" dirty="0"/>
              <a:t>Have high suspicion if a patient has acute HBV or acute exacerbation of chronic HBV</a:t>
            </a:r>
          </a:p>
          <a:p>
            <a:r>
              <a:rPr lang="en-US" dirty="0"/>
              <a:t>Transmission: percutaneous or sexual</a:t>
            </a:r>
          </a:p>
          <a:p>
            <a:r>
              <a:rPr lang="en-US" dirty="0"/>
              <a:t>IV drug users are the group of HBV patients with highest risk for HDV</a:t>
            </a:r>
          </a:p>
        </p:txBody>
      </p:sp>
      <p:sp>
        <p:nvSpPr>
          <p:cNvPr id="5" name="Прямоугольник 4"/>
          <p:cNvSpPr/>
          <p:nvPr/>
        </p:nvSpPr>
        <p:spPr>
          <a:xfrm>
            <a:off x="4056847" y="6216853"/>
            <a:ext cx="7959143" cy="523220"/>
          </a:xfrm>
          <a:prstGeom prst="rect">
            <a:avLst/>
          </a:prstGeom>
        </p:spPr>
        <p:txBody>
          <a:bodyPr wrap="square">
            <a:spAutoFit/>
          </a:bodyPr>
          <a:lstStyle/>
          <a:p>
            <a:pPr algn="r"/>
            <a:r>
              <a:rPr lang="en-US" sz="1400" i="1" dirty="0" err="1"/>
              <a:t>Habermann</a:t>
            </a:r>
            <a:r>
              <a:rPr lang="en-US" sz="1400" i="1" dirty="0"/>
              <a:t> T</a:t>
            </a:r>
            <a:r>
              <a:rPr lang="ru-RU" sz="1400" i="1" dirty="0"/>
              <a:t>.</a:t>
            </a:r>
            <a:r>
              <a:rPr lang="en-US" sz="1400" i="1" dirty="0"/>
              <a:t>M., Ghosh A</a:t>
            </a:r>
            <a:r>
              <a:rPr lang="ru-RU" sz="1400" i="1" dirty="0"/>
              <a:t>.</a:t>
            </a:r>
            <a:r>
              <a:rPr lang="en-US" sz="1400" i="1" dirty="0"/>
              <a:t>K. Mayo Clinic internal medicine concise textbook</a:t>
            </a:r>
            <a:r>
              <a:rPr lang="ru-RU" sz="1400" i="1" dirty="0"/>
              <a:t>, 2008</a:t>
            </a:r>
            <a:endParaRPr lang="en-US" sz="1400" i="1" dirty="0"/>
          </a:p>
          <a:p>
            <a:pPr algn="r"/>
            <a:r>
              <a:rPr lang="en-US" sz="1400" i="1" dirty="0" err="1"/>
              <a:t>Guardino</a:t>
            </a:r>
            <a:r>
              <a:rPr lang="en-US" sz="1400" i="1" dirty="0"/>
              <a:t> J.M. Primo Gastro: The Pocket GI/Liver Companion, 2008</a:t>
            </a:r>
          </a:p>
        </p:txBody>
      </p:sp>
    </p:spTree>
    <p:extLst>
      <p:ext uri="{BB962C8B-B14F-4D97-AF65-F5344CB8AC3E}">
        <p14:creationId xmlns:p14="http://schemas.microsoft.com/office/powerpoint/2010/main" val="20385899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en-US" b="1" dirty="0"/>
              <a:t>Autoimmune hepatitis (AIH) </a:t>
            </a:r>
            <a:br>
              <a:rPr lang="en-US" b="1" dirty="0"/>
            </a:br>
            <a:r>
              <a:rPr lang="en-US" b="1" dirty="0"/>
              <a:t>Definition </a:t>
            </a:r>
            <a:endParaRPr lang="uk-UA" b="1" dirty="0"/>
          </a:p>
        </p:txBody>
      </p:sp>
      <p:sp>
        <p:nvSpPr>
          <p:cNvPr id="3" name="Объект 2"/>
          <p:cNvSpPr>
            <a:spLocks noGrp="1"/>
          </p:cNvSpPr>
          <p:nvPr>
            <p:ph idx="1"/>
          </p:nvPr>
        </p:nvSpPr>
        <p:spPr/>
        <p:txBody>
          <a:bodyPr>
            <a:normAutofit/>
          </a:bodyPr>
          <a:lstStyle/>
          <a:p>
            <a:r>
              <a:rPr lang="en-US" dirty="0"/>
              <a:t>AIH - an inflammatory liver disease of unknown cause characterized by suppressor T-cell defects with autoantibodies directed against hepatocyte surface antigens.</a:t>
            </a:r>
          </a:p>
          <a:p>
            <a:r>
              <a:rPr lang="en-US" dirty="0"/>
              <a:t>Two types are distinguished by the presence of circulating auto-AB:</a:t>
            </a:r>
          </a:p>
          <a:p>
            <a:pPr lvl="1"/>
            <a:r>
              <a:rPr lang="en-US" dirty="0"/>
              <a:t>Type I</a:t>
            </a:r>
          </a:p>
          <a:p>
            <a:pPr lvl="2"/>
            <a:r>
              <a:rPr lang="en-US" dirty="0"/>
              <a:t>Affects adults or children</a:t>
            </a:r>
          </a:p>
          <a:p>
            <a:pPr lvl="2"/>
            <a:r>
              <a:rPr lang="en-US" dirty="0"/>
              <a:t>Anti-nuclear antibodies (ANA) and/or</a:t>
            </a:r>
          </a:p>
          <a:p>
            <a:pPr lvl="2"/>
            <a:r>
              <a:rPr lang="en-US" dirty="0"/>
              <a:t>Anti-smooth muscle antibodies (SMA) +</a:t>
            </a:r>
            <a:r>
              <a:rPr lang="en-US" dirty="0" err="1"/>
              <a:t>ve</a:t>
            </a:r>
            <a:r>
              <a:rPr lang="en-US" dirty="0"/>
              <a:t> in 80%</a:t>
            </a:r>
          </a:p>
          <a:p>
            <a:pPr lvl="1"/>
            <a:r>
              <a:rPr lang="en-US" dirty="0"/>
              <a:t>Type II</a:t>
            </a:r>
          </a:p>
          <a:p>
            <a:pPr lvl="2"/>
            <a:r>
              <a:rPr lang="en-US" dirty="0"/>
              <a:t>Affects children</a:t>
            </a:r>
          </a:p>
          <a:p>
            <a:pPr lvl="2"/>
            <a:r>
              <a:rPr lang="en-US" dirty="0"/>
              <a:t>Anti-liver/kidney microsomal type 1 (LKM1) antibodies</a:t>
            </a:r>
          </a:p>
          <a:p>
            <a:pPr lvl="2"/>
            <a:endParaRPr lang="uk-UA" dirty="0"/>
          </a:p>
        </p:txBody>
      </p:sp>
      <p:sp>
        <p:nvSpPr>
          <p:cNvPr id="4" name="Прямоугольник 3"/>
          <p:cNvSpPr/>
          <p:nvPr/>
        </p:nvSpPr>
        <p:spPr>
          <a:xfrm>
            <a:off x="7860323" y="6502691"/>
            <a:ext cx="4278607" cy="307777"/>
          </a:xfrm>
          <a:prstGeom prst="rect">
            <a:avLst/>
          </a:prstGeom>
        </p:spPr>
        <p:txBody>
          <a:bodyPr wrap="none">
            <a:spAutoFit/>
          </a:bodyPr>
          <a:lstStyle/>
          <a:p>
            <a:r>
              <a:rPr lang="en-US" sz="1400" i="1" dirty="0"/>
              <a:t>Oxford Handbook of Clinical Medicine, 6th Edition, 2004</a:t>
            </a:r>
            <a:endParaRPr lang="uk-UA" sz="1400" i="1" dirty="0"/>
          </a:p>
        </p:txBody>
      </p:sp>
    </p:spTree>
    <p:extLst>
      <p:ext uri="{BB962C8B-B14F-4D97-AF65-F5344CB8AC3E}">
        <p14:creationId xmlns:p14="http://schemas.microsoft.com/office/powerpoint/2010/main" val="26592870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en-US" b="1" dirty="0"/>
              <a:t>Alcoholic Liver Disease – Definition</a:t>
            </a:r>
            <a:endParaRPr lang="uk-UA" dirty="0"/>
          </a:p>
        </p:txBody>
      </p:sp>
      <p:sp>
        <p:nvSpPr>
          <p:cNvPr id="3" name="Объект 2"/>
          <p:cNvSpPr>
            <a:spLocks noGrp="1"/>
          </p:cNvSpPr>
          <p:nvPr>
            <p:ph idx="1"/>
          </p:nvPr>
        </p:nvSpPr>
        <p:spPr/>
        <p:txBody>
          <a:bodyPr>
            <a:normAutofit fontScale="85000" lnSpcReduction="10000"/>
          </a:bodyPr>
          <a:lstStyle/>
          <a:p>
            <a:r>
              <a:rPr lang="en-US" dirty="0"/>
              <a:t>Clinical spectrum includes fatty liver, alcoholic hepatitis and alcoholic cirrhosis; </a:t>
            </a:r>
          </a:p>
          <a:p>
            <a:r>
              <a:rPr lang="en-US" dirty="0"/>
              <a:t>Dependency: impairment or distress, as manifested by three or more of the following within 12 months: Tolerance, Withdrawal, Desire to cut down, Giving up important social activities, Continued use despite knowing of adverse effects</a:t>
            </a:r>
          </a:p>
          <a:p>
            <a:r>
              <a:rPr lang="en-US" dirty="0"/>
              <a:t>Abuse: impairment or distress, as manifested by one or more of the following within 12 months: Not fulfilling obligation at work/school, Recurrent substance-related legal problems, Continuing situations when physically hazardous</a:t>
            </a:r>
          </a:p>
          <a:p>
            <a:r>
              <a:rPr lang="en-US" dirty="0"/>
              <a:t>Acute Alcohol Toxicity: large quantities of alcohol consumed over a short period can result in acute liver toxicity (acute alcohol poisoning)</a:t>
            </a:r>
          </a:p>
          <a:p>
            <a:r>
              <a:rPr lang="en-US" dirty="0"/>
              <a:t>Alcoholic Hepatitis: usually associated with heavy alcohol consumption for more than 10 years</a:t>
            </a:r>
          </a:p>
        </p:txBody>
      </p:sp>
      <p:sp>
        <p:nvSpPr>
          <p:cNvPr id="5" name="Прямоугольник 4"/>
          <p:cNvSpPr/>
          <p:nvPr/>
        </p:nvSpPr>
        <p:spPr>
          <a:xfrm>
            <a:off x="4056847" y="6216853"/>
            <a:ext cx="7959143" cy="523220"/>
          </a:xfrm>
          <a:prstGeom prst="rect">
            <a:avLst/>
          </a:prstGeom>
        </p:spPr>
        <p:txBody>
          <a:bodyPr wrap="square">
            <a:spAutoFit/>
          </a:bodyPr>
          <a:lstStyle/>
          <a:p>
            <a:pPr algn="r"/>
            <a:r>
              <a:rPr lang="en-US" sz="1400" i="1" dirty="0" err="1"/>
              <a:t>Habermann</a:t>
            </a:r>
            <a:r>
              <a:rPr lang="en-US" sz="1400" i="1" dirty="0"/>
              <a:t> T</a:t>
            </a:r>
            <a:r>
              <a:rPr lang="ru-RU" sz="1400" i="1" dirty="0"/>
              <a:t>.</a:t>
            </a:r>
            <a:r>
              <a:rPr lang="en-US" sz="1400" i="1" dirty="0"/>
              <a:t>M., Ghosh A</a:t>
            </a:r>
            <a:r>
              <a:rPr lang="ru-RU" sz="1400" i="1" dirty="0"/>
              <a:t>.</a:t>
            </a:r>
            <a:r>
              <a:rPr lang="en-US" sz="1400" i="1" dirty="0"/>
              <a:t>K. Mayo Clinic internal medicine concise textbook</a:t>
            </a:r>
            <a:r>
              <a:rPr lang="ru-RU" sz="1400" i="1" dirty="0"/>
              <a:t>, 2008</a:t>
            </a:r>
            <a:endParaRPr lang="en-US" sz="1400" i="1" dirty="0"/>
          </a:p>
          <a:p>
            <a:pPr algn="r"/>
            <a:r>
              <a:rPr lang="en-US" sz="1400" i="1" dirty="0" err="1"/>
              <a:t>Guardino</a:t>
            </a:r>
            <a:r>
              <a:rPr lang="en-US" sz="1400" i="1" dirty="0"/>
              <a:t> J.M. Primo Gastro: The Pocket GI/Liver Companion, 2008</a:t>
            </a:r>
          </a:p>
        </p:txBody>
      </p:sp>
    </p:spTree>
    <p:extLst>
      <p:ext uri="{BB962C8B-B14F-4D97-AF65-F5344CB8AC3E}">
        <p14:creationId xmlns:p14="http://schemas.microsoft.com/office/powerpoint/2010/main" val="468492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en-US" b="1" dirty="0"/>
              <a:t>Alcoholic Liver Disease – Epidemiology</a:t>
            </a:r>
            <a:endParaRPr lang="uk-UA" dirty="0"/>
          </a:p>
        </p:txBody>
      </p:sp>
      <p:sp>
        <p:nvSpPr>
          <p:cNvPr id="3" name="Объект 2"/>
          <p:cNvSpPr>
            <a:spLocks noGrp="1"/>
          </p:cNvSpPr>
          <p:nvPr>
            <p:ph idx="1"/>
          </p:nvPr>
        </p:nvSpPr>
        <p:spPr/>
        <p:txBody>
          <a:bodyPr>
            <a:normAutofit/>
          </a:bodyPr>
          <a:lstStyle/>
          <a:p>
            <a:r>
              <a:rPr lang="en-US" dirty="0"/>
              <a:t>Prevalence of alcohol abuse in general population: 9.4%; Alcohol is implicated in &gt;50% of liver-related deaths</a:t>
            </a:r>
          </a:p>
          <a:p>
            <a:r>
              <a:rPr lang="en-US" dirty="0"/>
              <a:t>Incidence of progressive liver injury or cirrhosis is significantly increased in those who consume &gt;40-60 gm alcohol/day</a:t>
            </a:r>
          </a:p>
        </p:txBody>
      </p:sp>
      <p:sp>
        <p:nvSpPr>
          <p:cNvPr id="5" name="Прямоугольник 4"/>
          <p:cNvSpPr/>
          <p:nvPr/>
        </p:nvSpPr>
        <p:spPr>
          <a:xfrm>
            <a:off x="4056847" y="6216853"/>
            <a:ext cx="7959143" cy="523220"/>
          </a:xfrm>
          <a:prstGeom prst="rect">
            <a:avLst/>
          </a:prstGeom>
        </p:spPr>
        <p:txBody>
          <a:bodyPr wrap="square">
            <a:spAutoFit/>
          </a:bodyPr>
          <a:lstStyle/>
          <a:p>
            <a:pPr algn="r"/>
            <a:r>
              <a:rPr lang="en-US" sz="1400" i="1" dirty="0" err="1"/>
              <a:t>Habermann</a:t>
            </a:r>
            <a:r>
              <a:rPr lang="en-US" sz="1400" i="1" dirty="0"/>
              <a:t> T</a:t>
            </a:r>
            <a:r>
              <a:rPr lang="ru-RU" sz="1400" i="1" dirty="0"/>
              <a:t>.</a:t>
            </a:r>
            <a:r>
              <a:rPr lang="en-US" sz="1400" i="1" dirty="0"/>
              <a:t>M., Ghosh A</a:t>
            </a:r>
            <a:r>
              <a:rPr lang="ru-RU" sz="1400" i="1" dirty="0"/>
              <a:t>.</a:t>
            </a:r>
            <a:r>
              <a:rPr lang="en-US" sz="1400" i="1" dirty="0"/>
              <a:t>K. Mayo Clinic internal medicine concise textbook</a:t>
            </a:r>
            <a:r>
              <a:rPr lang="ru-RU" sz="1400" i="1" dirty="0"/>
              <a:t>, 2008</a:t>
            </a:r>
            <a:endParaRPr lang="en-US" sz="1400" i="1" dirty="0"/>
          </a:p>
          <a:p>
            <a:pPr algn="r"/>
            <a:r>
              <a:rPr lang="en-US" sz="1400" i="1" dirty="0" err="1"/>
              <a:t>Guardino</a:t>
            </a:r>
            <a:r>
              <a:rPr lang="en-US" sz="1400" i="1" dirty="0"/>
              <a:t> J.M. Primo Gastro: The Pocket GI/Liver Companion, 2008</a:t>
            </a:r>
          </a:p>
        </p:txBody>
      </p:sp>
    </p:spTree>
    <p:extLst>
      <p:ext uri="{BB962C8B-B14F-4D97-AF65-F5344CB8AC3E}">
        <p14:creationId xmlns:p14="http://schemas.microsoft.com/office/powerpoint/2010/main" val="4042539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en-US" b="1" dirty="0"/>
              <a:t>Alcoholic Liver Disease – Etiology</a:t>
            </a:r>
            <a:endParaRPr lang="uk-UA" dirty="0"/>
          </a:p>
        </p:txBody>
      </p:sp>
      <p:sp>
        <p:nvSpPr>
          <p:cNvPr id="3" name="Объект 2"/>
          <p:cNvSpPr>
            <a:spLocks noGrp="1"/>
          </p:cNvSpPr>
          <p:nvPr>
            <p:ph idx="1"/>
          </p:nvPr>
        </p:nvSpPr>
        <p:spPr/>
        <p:txBody>
          <a:bodyPr>
            <a:normAutofit/>
          </a:bodyPr>
          <a:lstStyle/>
          <a:p>
            <a:r>
              <a:rPr lang="en-US" dirty="0"/>
              <a:t>Moderate alcohol consumption: &lt;20 gm/day ♀ and &lt;40 gm/day ♂; Heavy alcohol consumption: &gt;20 gm/day ♀ and &gt;80 gm/day ♂</a:t>
            </a:r>
          </a:p>
          <a:p>
            <a:r>
              <a:rPr lang="en-US" dirty="0"/>
              <a:t>60-80 gm/day of ethanol (or 6-8 drinks/day) for 10 years will likely develop cirrhosis in ♂; half as much required in ♀</a:t>
            </a:r>
          </a:p>
          <a:p>
            <a:r>
              <a:rPr lang="en-US" dirty="0"/>
              <a:t>An average alcoholic beverage raises blood alcohol concentration by 15-20 mg/dl, the amount metabolized by the liver in 1 hour</a:t>
            </a:r>
          </a:p>
        </p:txBody>
      </p:sp>
      <p:sp>
        <p:nvSpPr>
          <p:cNvPr id="5" name="Прямоугольник 4"/>
          <p:cNvSpPr/>
          <p:nvPr/>
        </p:nvSpPr>
        <p:spPr>
          <a:xfrm>
            <a:off x="4056847" y="6216853"/>
            <a:ext cx="7959143" cy="523220"/>
          </a:xfrm>
          <a:prstGeom prst="rect">
            <a:avLst/>
          </a:prstGeom>
        </p:spPr>
        <p:txBody>
          <a:bodyPr wrap="square">
            <a:spAutoFit/>
          </a:bodyPr>
          <a:lstStyle/>
          <a:p>
            <a:pPr algn="r"/>
            <a:r>
              <a:rPr lang="en-US" sz="1400" i="1" dirty="0" err="1"/>
              <a:t>Habermann</a:t>
            </a:r>
            <a:r>
              <a:rPr lang="en-US" sz="1400" i="1" dirty="0"/>
              <a:t> T</a:t>
            </a:r>
            <a:r>
              <a:rPr lang="ru-RU" sz="1400" i="1" dirty="0"/>
              <a:t>.</a:t>
            </a:r>
            <a:r>
              <a:rPr lang="en-US" sz="1400" i="1" dirty="0"/>
              <a:t>M., Ghosh A</a:t>
            </a:r>
            <a:r>
              <a:rPr lang="ru-RU" sz="1400" i="1" dirty="0"/>
              <a:t>.</a:t>
            </a:r>
            <a:r>
              <a:rPr lang="en-US" sz="1400" i="1" dirty="0"/>
              <a:t>K. Mayo Clinic internal medicine concise textbook</a:t>
            </a:r>
            <a:r>
              <a:rPr lang="ru-RU" sz="1400" i="1" dirty="0"/>
              <a:t>, 2008</a:t>
            </a:r>
            <a:endParaRPr lang="en-US" sz="1400" i="1" dirty="0"/>
          </a:p>
          <a:p>
            <a:pPr algn="r"/>
            <a:r>
              <a:rPr lang="en-US" sz="1400" i="1" dirty="0" err="1"/>
              <a:t>Guardino</a:t>
            </a:r>
            <a:r>
              <a:rPr lang="en-US" sz="1400" i="1" dirty="0"/>
              <a:t> J.M. Primo Gastro: The Pocket GI/Liver Companion, 2008</a:t>
            </a:r>
          </a:p>
        </p:txBody>
      </p:sp>
    </p:spTree>
    <p:extLst>
      <p:ext uri="{BB962C8B-B14F-4D97-AF65-F5344CB8AC3E}">
        <p14:creationId xmlns:p14="http://schemas.microsoft.com/office/powerpoint/2010/main" val="41935842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en-US" b="1" dirty="0"/>
              <a:t>Alcoholic Liver Disease – Pathophysiology</a:t>
            </a:r>
            <a:endParaRPr lang="uk-UA" dirty="0"/>
          </a:p>
        </p:txBody>
      </p:sp>
      <p:sp>
        <p:nvSpPr>
          <p:cNvPr id="3" name="Объект 2"/>
          <p:cNvSpPr>
            <a:spLocks noGrp="1"/>
          </p:cNvSpPr>
          <p:nvPr>
            <p:ph idx="1"/>
          </p:nvPr>
        </p:nvSpPr>
        <p:spPr/>
        <p:txBody>
          <a:bodyPr>
            <a:normAutofit fontScale="85000" lnSpcReduction="20000"/>
          </a:bodyPr>
          <a:lstStyle/>
          <a:p>
            <a:r>
              <a:rPr lang="en-US" dirty="0"/>
              <a:t>The total amount of alcohol consumed per weight determines who is at risk for alcohol-related disease</a:t>
            </a:r>
          </a:p>
          <a:p>
            <a:r>
              <a:rPr lang="en-US" dirty="0"/>
              <a:t>Alcohol is metabolized mainly via the liver: alcohol dehydrogenase metabolizes to acetaldehyde, which in turn is oxidized by the liver via hepatic aldehyde dehydrogenase and the microsomal ethanol-oxidizing system cytochrome P450 to acetate</a:t>
            </a:r>
          </a:p>
          <a:p>
            <a:r>
              <a:rPr lang="en-US" dirty="0"/>
              <a:t>Most common form of alcoholic liver disease: Fatty liver or hepatic </a:t>
            </a:r>
            <a:r>
              <a:rPr lang="en-US" dirty="0" err="1"/>
              <a:t>steatosis</a:t>
            </a:r>
            <a:r>
              <a:rPr lang="en-US" dirty="0"/>
              <a:t>; Reversible with abstinence from alcohol intake</a:t>
            </a:r>
          </a:p>
          <a:p>
            <a:r>
              <a:rPr lang="en-US" dirty="0"/>
              <a:t>Alcoholic Hepatitis: usually associated with heavy alcohol consumption for more than 10 years</a:t>
            </a:r>
          </a:p>
          <a:p>
            <a:r>
              <a:rPr lang="en-US" dirty="0"/>
              <a:t>Related to toxic effects of acetaldehyde production from hepatic metabolism of alcohol, resulting in </a:t>
            </a:r>
            <a:r>
              <a:rPr lang="en-US" dirty="0" err="1"/>
              <a:t>micronodular</a:t>
            </a:r>
            <a:r>
              <a:rPr lang="en-US" dirty="0"/>
              <a:t> fibrosis</a:t>
            </a:r>
          </a:p>
          <a:p>
            <a:r>
              <a:rPr lang="en-US" dirty="0"/>
              <a:t>Biopsy: hepatocellular disarray, </a:t>
            </a:r>
            <a:r>
              <a:rPr lang="en-US" dirty="0" err="1"/>
              <a:t>Polymorphonuclear</a:t>
            </a:r>
            <a:r>
              <a:rPr lang="en-US" dirty="0"/>
              <a:t> leukocytes, Mallory's hyaline bodies, some cholestasis, fibrosis/necrosis</a:t>
            </a:r>
          </a:p>
        </p:txBody>
      </p:sp>
      <p:sp>
        <p:nvSpPr>
          <p:cNvPr id="5" name="Прямоугольник 4"/>
          <p:cNvSpPr/>
          <p:nvPr/>
        </p:nvSpPr>
        <p:spPr>
          <a:xfrm>
            <a:off x="4056847" y="6216853"/>
            <a:ext cx="7959143" cy="523220"/>
          </a:xfrm>
          <a:prstGeom prst="rect">
            <a:avLst/>
          </a:prstGeom>
        </p:spPr>
        <p:txBody>
          <a:bodyPr wrap="square">
            <a:spAutoFit/>
          </a:bodyPr>
          <a:lstStyle/>
          <a:p>
            <a:pPr algn="r"/>
            <a:r>
              <a:rPr lang="en-US" sz="1400" i="1" dirty="0" err="1"/>
              <a:t>Habermann</a:t>
            </a:r>
            <a:r>
              <a:rPr lang="en-US" sz="1400" i="1" dirty="0"/>
              <a:t> T</a:t>
            </a:r>
            <a:r>
              <a:rPr lang="ru-RU" sz="1400" i="1" dirty="0"/>
              <a:t>.</a:t>
            </a:r>
            <a:r>
              <a:rPr lang="en-US" sz="1400" i="1" dirty="0"/>
              <a:t>M., Ghosh A</a:t>
            </a:r>
            <a:r>
              <a:rPr lang="ru-RU" sz="1400" i="1" dirty="0"/>
              <a:t>.</a:t>
            </a:r>
            <a:r>
              <a:rPr lang="en-US" sz="1400" i="1" dirty="0"/>
              <a:t>K. Mayo Clinic internal medicine concise textbook</a:t>
            </a:r>
            <a:r>
              <a:rPr lang="ru-RU" sz="1400" i="1" dirty="0"/>
              <a:t>, 2008</a:t>
            </a:r>
            <a:endParaRPr lang="en-US" sz="1400" i="1" dirty="0"/>
          </a:p>
          <a:p>
            <a:pPr algn="r"/>
            <a:r>
              <a:rPr lang="en-US" sz="1400" i="1" dirty="0" err="1"/>
              <a:t>Guardino</a:t>
            </a:r>
            <a:r>
              <a:rPr lang="en-US" sz="1400" i="1" dirty="0"/>
              <a:t> J.M. Primo Gastro: The Pocket GI/Liver Companion, 2008</a:t>
            </a:r>
          </a:p>
        </p:txBody>
      </p:sp>
    </p:spTree>
    <p:extLst>
      <p:ext uri="{BB962C8B-B14F-4D97-AF65-F5344CB8AC3E}">
        <p14:creationId xmlns:p14="http://schemas.microsoft.com/office/powerpoint/2010/main" val="22070390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b="1" dirty="0"/>
              <a:t>Symptoms of chronic hepatitis</a:t>
            </a:r>
            <a:br>
              <a:rPr lang="en-US" b="1" dirty="0"/>
            </a:br>
            <a:endParaRPr lang="ru-RU" dirty="0"/>
          </a:p>
        </p:txBody>
      </p:sp>
      <p:sp>
        <p:nvSpPr>
          <p:cNvPr id="3" name="Объект 2"/>
          <p:cNvSpPr>
            <a:spLocks noGrp="1"/>
          </p:cNvSpPr>
          <p:nvPr>
            <p:ph idx="1"/>
          </p:nvPr>
        </p:nvSpPr>
        <p:spPr>
          <a:xfrm>
            <a:off x="161926" y="1133474"/>
            <a:ext cx="7810500" cy="5724525"/>
          </a:xfrm>
        </p:spPr>
        <p:txBody>
          <a:bodyPr>
            <a:normAutofit lnSpcReduction="10000"/>
          </a:bodyPr>
          <a:lstStyle/>
          <a:p>
            <a:pPr>
              <a:lnSpc>
                <a:spcPct val="120000"/>
              </a:lnSpc>
              <a:spcBef>
                <a:spcPts val="0"/>
              </a:spcBef>
            </a:pPr>
            <a:r>
              <a:rPr lang="en-US" dirty="0"/>
              <a:t>In about two thirds of people, chronic hepatitis develops gradually, often without causing any symptoms of a liver disorder until cirrhosis occurs. </a:t>
            </a:r>
          </a:p>
          <a:p>
            <a:pPr>
              <a:lnSpc>
                <a:spcPct val="120000"/>
              </a:lnSpc>
              <a:spcBef>
                <a:spcPts val="0"/>
              </a:spcBef>
            </a:pPr>
            <a:r>
              <a:rPr lang="en-US" dirty="0"/>
              <a:t>In the remaining one third, it develops after acute viral hepatitis that persists or returns (often several weeks later).</a:t>
            </a:r>
          </a:p>
          <a:p>
            <a:pPr>
              <a:lnSpc>
                <a:spcPct val="120000"/>
              </a:lnSpc>
              <a:spcBef>
                <a:spcPts val="0"/>
              </a:spcBef>
            </a:pPr>
            <a:r>
              <a:rPr lang="en-US" dirty="0"/>
              <a:t>Symptoms of chronic hepatitis often include a vague feeling of illness (malaise), poor appetite, and fatigue. </a:t>
            </a:r>
          </a:p>
          <a:p>
            <a:pPr>
              <a:lnSpc>
                <a:spcPct val="120000"/>
              </a:lnSpc>
              <a:spcBef>
                <a:spcPts val="0"/>
              </a:spcBef>
            </a:pPr>
            <a:r>
              <a:rPr lang="en-US" dirty="0"/>
              <a:t>Sometimes affected people also have a low-grade fever and some discomfort in the upper abdomen. </a:t>
            </a:r>
          </a:p>
          <a:p>
            <a:pPr>
              <a:lnSpc>
                <a:spcPct val="120000"/>
              </a:lnSpc>
              <a:spcBef>
                <a:spcPts val="0"/>
              </a:spcBef>
            </a:pPr>
            <a:r>
              <a:rPr lang="en-US" dirty="0"/>
              <a:t>Jaundice is rare.</a:t>
            </a:r>
          </a:p>
        </p:txBody>
      </p:sp>
      <p:pic>
        <p:nvPicPr>
          <p:cNvPr id="4" name="Рисунок 3">
            <a:extLst>
              <a:ext uri="{FF2B5EF4-FFF2-40B4-BE49-F238E27FC236}">
                <a16:creationId xmlns:a16="http://schemas.microsoft.com/office/drawing/2014/main" id="{E212953D-9922-459C-8D2C-2CF6DCD75DD7}"/>
              </a:ext>
            </a:extLst>
          </p:cNvPr>
          <p:cNvPicPr>
            <a:picLocks noChangeAspect="1"/>
          </p:cNvPicPr>
          <p:nvPr/>
        </p:nvPicPr>
        <p:blipFill>
          <a:blip r:embed="rId2"/>
          <a:stretch>
            <a:fillRect/>
          </a:stretch>
        </p:blipFill>
        <p:spPr>
          <a:xfrm>
            <a:off x="8058150" y="0"/>
            <a:ext cx="4133850" cy="7337584"/>
          </a:xfrm>
          <a:prstGeom prst="rect">
            <a:avLst/>
          </a:prstGeom>
        </p:spPr>
      </p:pic>
    </p:spTree>
    <p:extLst>
      <p:ext uri="{BB962C8B-B14F-4D97-AF65-F5344CB8AC3E}">
        <p14:creationId xmlns:p14="http://schemas.microsoft.com/office/powerpoint/2010/main" val="378594386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b="1" dirty="0"/>
              <a:t>Symptoms of chronic hepatitis</a:t>
            </a:r>
            <a:br>
              <a:rPr lang="en-US" b="1" dirty="0"/>
            </a:br>
            <a:endParaRPr lang="ru-RU" dirty="0"/>
          </a:p>
        </p:txBody>
      </p:sp>
      <p:sp>
        <p:nvSpPr>
          <p:cNvPr id="3" name="Объект 2"/>
          <p:cNvSpPr>
            <a:spLocks noGrp="1"/>
          </p:cNvSpPr>
          <p:nvPr>
            <p:ph idx="1"/>
          </p:nvPr>
        </p:nvSpPr>
        <p:spPr>
          <a:xfrm>
            <a:off x="838200" y="992777"/>
            <a:ext cx="11205754" cy="5184186"/>
          </a:xfrm>
        </p:spPr>
        <p:txBody>
          <a:bodyPr>
            <a:noAutofit/>
          </a:bodyPr>
          <a:lstStyle/>
          <a:p>
            <a:pPr marL="0" indent="0">
              <a:lnSpc>
                <a:spcPct val="120000"/>
              </a:lnSpc>
              <a:spcBef>
                <a:spcPts val="0"/>
              </a:spcBef>
              <a:buNone/>
            </a:pPr>
            <a:r>
              <a:rPr lang="en-US" sz="2100" dirty="0"/>
              <a:t>Often, the 1st specific symptoms are those of chronic liver disease or cirrhosis:</a:t>
            </a:r>
          </a:p>
          <a:p>
            <a:pPr>
              <a:lnSpc>
                <a:spcPct val="120000"/>
              </a:lnSpc>
              <a:spcBef>
                <a:spcPts val="0"/>
              </a:spcBef>
            </a:pPr>
            <a:r>
              <a:rPr lang="en-US" sz="2100" dirty="0"/>
              <a:t>Splenomegaly</a:t>
            </a:r>
          </a:p>
          <a:p>
            <a:pPr>
              <a:lnSpc>
                <a:spcPct val="120000"/>
              </a:lnSpc>
              <a:spcBef>
                <a:spcPts val="0"/>
              </a:spcBef>
            </a:pPr>
            <a:r>
              <a:rPr lang="en-US" sz="2100" dirty="0"/>
              <a:t>Small spiderlike blood vessels visible in the skin (spider </a:t>
            </a:r>
            <a:r>
              <a:rPr lang="en-US" sz="2100" dirty="0" err="1"/>
              <a:t>angiomas</a:t>
            </a:r>
            <a:r>
              <a:rPr lang="en-US" sz="2100" dirty="0"/>
              <a:t>)</a:t>
            </a:r>
          </a:p>
          <a:p>
            <a:pPr>
              <a:lnSpc>
                <a:spcPct val="120000"/>
              </a:lnSpc>
              <a:spcBef>
                <a:spcPts val="0"/>
              </a:spcBef>
            </a:pPr>
            <a:r>
              <a:rPr lang="en-US" sz="2100" dirty="0"/>
              <a:t>Redness of the palms</a:t>
            </a:r>
          </a:p>
          <a:p>
            <a:pPr>
              <a:lnSpc>
                <a:spcPct val="120000"/>
              </a:lnSpc>
              <a:spcBef>
                <a:spcPts val="0"/>
              </a:spcBef>
            </a:pPr>
            <a:r>
              <a:rPr lang="en-US" sz="2100" dirty="0"/>
              <a:t>A</a:t>
            </a:r>
            <a:r>
              <a:rPr lang="en-US" sz="2100" u="sng" dirty="0"/>
              <a:t>scites</a:t>
            </a:r>
            <a:endParaRPr lang="en-US" sz="2100" dirty="0"/>
          </a:p>
          <a:p>
            <a:pPr>
              <a:lnSpc>
                <a:spcPct val="120000"/>
              </a:lnSpc>
              <a:spcBef>
                <a:spcPts val="0"/>
              </a:spcBef>
            </a:pPr>
            <a:r>
              <a:rPr lang="en-US" sz="2100" u="sng" dirty="0"/>
              <a:t>Hepatic encephalopathy. </a:t>
            </a:r>
            <a:r>
              <a:rPr lang="en-US" sz="2100" dirty="0"/>
              <a:t>Brain function deteriorates because the badly damaged liver cannot remove toxic substances from the blood as it normally does.</a:t>
            </a:r>
          </a:p>
          <a:p>
            <a:pPr>
              <a:lnSpc>
                <a:spcPct val="120000"/>
              </a:lnSpc>
              <a:spcBef>
                <a:spcPts val="0"/>
              </a:spcBef>
            </a:pPr>
            <a:r>
              <a:rPr lang="en-US" sz="2100" u="sng" dirty="0"/>
              <a:t>Portal hypertension</a:t>
            </a:r>
            <a:r>
              <a:rPr lang="en-US" sz="2100" dirty="0"/>
              <a:t> develops because the large amount of scar tissue in the liver interferes with blood flowing through the liver. As a result, blood backs up in the veins that bring blood to the liver (portal veins), and pressure in these veins increases.</a:t>
            </a:r>
          </a:p>
          <a:p>
            <a:pPr>
              <a:lnSpc>
                <a:spcPct val="120000"/>
              </a:lnSpc>
              <a:spcBef>
                <a:spcPts val="0"/>
              </a:spcBef>
            </a:pPr>
            <a:r>
              <a:rPr lang="en-US" sz="2100" dirty="0"/>
              <a:t>Blood cannot clot as it normally does because the damaged liver can no longer synthesize enough of the proteins that help blood clot.</a:t>
            </a:r>
          </a:p>
          <a:p>
            <a:pPr>
              <a:lnSpc>
                <a:spcPct val="120000"/>
              </a:lnSpc>
              <a:spcBef>
                <a:spcPts val="0"/>
              </a:spcBef>
            </a:pPr>
            <a:r>
              <a:rPr lang="en-US" sz="2100" dirty="0"/>
              <a:t>A few people have </a:t>
            </a:r>
            <a:r>
              <a:rPr lang="en-US" sz="2100" u="sng" dirty="0"/>
              <a:t>jaundice</a:t>
            </a:r>
            <a:r>
              <a:rPr lang="en-US" sz="2100" dirty="0"/>
              <a:t>, itchiness, and light-colored stools. It develop because the damaged liver cannot remove bilirubin from the blood as it normally does and less bilirubin is eliminated in stool.</a:t>
            </a:r>
            <a:endParaRPr lang="ru-RU" sz="2100" dirty="0"/>
          </a:p>
        </p:txBody>
      </p:sp>
    </p:spTree>
    <p:extLst>
      <p:ext uri="{BB962C8B-B14F-4D97-AF65-F5344CB8AC3E}">
        <p14:creationId xmlns:p14="http://schemas.microsoft.com/office/powerpoint/2010/main" val="38510267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b="1" dirty="0"/>
              <a:t>Symptoms of chronic hepatitis</a:t>
            </a:r>
            <a:br>
              <a:rPr lang="en-US" b="1" dirty="0"/>
            </a:br>
            <a:endParaRPr lang="ru-RU" dirty="0"/>
          </a:p>
        </p:txBody>
      </p:sp>
      <p:sp>
        <p:nvSpPr>
          <p:cNvPr id="3" name="Объект 2"/>
          <p:cNvSpPr>
            <a:spLocks noGrp="1"/>
          </p:cNvSpPr>
          <p:nvPr>
            <p:ph idx="1"/>
          </p:nvPr>
        </p:nvSpPr>
        <p:spPr>
          <a:xfrm>
            <a:off x="838200" y="1184179"/>
            <a:ext cx="10515600" cy="4351338"/>
          </a:xfrm>
        </p:spPr>
        <p:txBody>
          <a:bodyPr>
            <a:noAutofit/>
          </a:bodyPr>
          <a:lstStyle/>
          <a:p>
            <a:pPr>
              <a:lnSpc>
                <a:spcPct val="120000"/>
              </a:lnSpc>
              <a:spcBef>
                <a:spcPts val="0"/>
              </a:spcBef>
            </a:pPr>
            <a:r>
              <a:rPr lang="en-US" sz="2400" b="1" dirty="0"/>
              <a:t>Autoimmune hepatitis</a:t>
            </a:r>
            <a:r>
              <a:rPr lang="en-US" sz="2400" dirty="0"/>
              <a:t> may cause extrahepatic symptoms (cessation of menstrual periods, joint pain and swelling, loss of appetite, and nausea). Pts may also suffer from other autoimmune disorders (type I DM, ulcerative colitis, celiac sprue, or autoimmune injury of the thyroid gland or kidneys.</a:t>
            </a:r>
          </a:p>
          <a:p>
            <a:pPr>
              <a:lnSpc>
                <a:spcPct val="120000"/>
              </a:lnSpc>
              <a:spcBef>
                <a:spcPts val="0"/>
              </a:spcBef>
            </a:pPr>
            <a:r>
              <a:rPr lang="en-US" sz="2400" dirty="0"/>
              <a:t>In many people, chronic hepatitis does not progress for years. In others, it gradually worsens. The outlook depends partly on which virus is the cause:</a:t>
            </a:r>
          </a:p>
          <a:p>
            <a:pPr lvl="1">
              <a:lnSpc>
                <a:spcPct val="120000"/>
              </a:lnSpc>
              <a:spcBef>
                <a:spcPts val="0"/>
              </a:spcBef>
            </a:pPr>
            <a:r>
              <a:rPr lang="en-US" sz="1800" b="1" dirty="0"/>
              <a:t>Chronic hepatitis C</a:t>
            </a:r>
            <a:r>
              <a:rPr lang="en-US" sz="1800" dirty="0"/>
              <a:t>, if untreated, causes cirrhosis in 20-30% pts. However, cirrhosis may take decades to develop. The risk of liver cancer is increased usually only if cirrhosis is present.</a:t>
            </a:r>
          </a:p>
          <a:p>
            <a:pPr lvl="1">
              <a:lnSpc>
                <a:spcPct val="120000"/>
              </a:lnSpc>
              <a:spcBef>
                <a:spcPts val="0"/>
              </a:spcBef>
            </a:pPr>
            <a:r>
              <a:rPr lang="en-US" sz="1800" b="1" dirty="0"/>
              <a:t>Chronic hepatitis B</a:t>
            </a:r>
            <a:r>
              <a:rPr lang="en-US" sz="1800" dirty="0"/>
              <a:t> tends to worsen, sometimes rapidly but sometimes over decades, leading to cirrhosis. Chronic hepatitis B also increases the risk of liver cancer whether cirrhosis develops or not. Occasionally, chronic hepatitis B resolves on its own, without treatment.</a:t>
            </a:r>
          </a:p>
          <a:p>
            <a:pPr lvl="1">
              <a:lnSpc>
                <a:spcPct val="120000"/>
              </a:lnSpc>
              <a:spcBef>
                <a:spcPts val="0"/>
              </a:spcBef>
            </a:pPr>
            <a:r>
              <a:rPr lang="en-US" sz="1800" dirty="0"/>
              <a:t>Chronic coinfection with hepatitis B and D, if untreated, causes cirrhosis in up to 70%.</a:t>
            </a:r>
          </a:p>
          <a:p>
            <a:pPr lvl="1">
              <a:lnSpc>
                <a:spcPct val="120000"/>
              </a:lnSpc>
              <a:spcBef>
                <a:spcPts val="0"/>
              </a:spcBef>
            </a:pPr>
            <a:r>
              <a:rPr lang="en-US" sz="1800" b="1" dirty="0"/>
              <a:t>Autoimmune hepatitis </a:t>
            </a:r>
            <a:r>
              <a:rPr lang="en-US" sz="1800" dirty="0"/>
              <a:t>can be effectively treated in most people, but some develop cirrhosis.</a:t>
            </a:r>
          </a:p>
          <a:p>
            <a:pPr lvl="1">
              <a:lnSpc>
                <a:spcPct val="120000"/>
              </a:lnSpc>
              <a:spcBef>
                <a:spcPts val="0"/>
              </a:spcBef>
            </a:pPr>
            <a:r>
              <a:rPr lang="en-US" sz="1800" b="1" dirty="0"/>
              <a:t>Toxic hepatitis may </a:t>
            </a:r>
            <a:r>
              <a:rPr lang="en-US" sz="1800" dirty="0"/>
              <a:t>completely resolve once the toxin is stopped.</a:t>
            </a:r>
          </a:p>
          <a:p>
            <a:pPr>
              <a:lnSpc>
                <a:spcPct val="120000"/>
              </a:lnSpc>
              <a:spcBef>
                <a:spcPts val="0"/>
              </a:spcBef>
            </a:pPr>
            <a:endParaRPr lang="ru-RU" sz="2400" dirty="0"/>
          </a:p>
        </p:txBody>
      </p:sp>
    </p:spTree>
    <p:extLst>
      <p:ext uri="{BB962C8B-B14F-4D97-AF65-F5344CB8AC3E}">
        <p14:creationId xmlns:p14="http://schemas.microsoft.com/office/powerpoint/2010/main" val="8889833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b="1" dirty="0"/>
              <a:t>Diagnosis</a:t>
            </a:r>
            <a:br>
              <a:rPr lang="en-US" b="1" dirty="0"/>
            </a:br>
            <a:endParaRPr lang="ru-RU" dirty="0"/>
          </a:p>
        </p:txBody>
      </p:sp>
      <p:sp>
        <p:nvSpPr>
          <p:cNvPr id="3" name="Объект 2"/>
          <p:cNvSpPr>
            <a:spLocks noGrp="1"/>
          </p:cNvSpPr>
          <p:nvPr>
            <p:ph idx="1"/>
          </p:nvPr>
        </p:nvSpPr>
        <p:spPr>
          <a:xfrm>
            <a:off x="783608" y="1225125"/>
            <a:ext cx="11158182" cy="4351338"/>
          </a:xfrm>
        </p:spPr>
        <p:txBody>
          <a:bodyPr>
            <a:noAutofit/>
          </a:bodyPr>
          <a:lstStyle/>
          <a:p>
            <a:pPr marL="0" indent="0">
              <a:lnSpc>
                <a:spcPct val="120000"/>
              </a:lnSpc>
              <a:spcBef>
                <a:spcPts val="0"/>
              </a:spcBef>
              <a:buNone/>
            </a:pPr>
            <a:r>
              <a:rPr lang="en-US" sz="2400" dirty="0"/>
              <a:t>We can </a:t>
            </a:r>
            <a:r>
              <a:rPr lang="en-US" sz="2400" b="1" dirty="0"/>
              <a:t>suspect </a:t>
            </a:r>
            <a:r>
              <a:rPr lang="en-US" sz="2400" dirty="0"/>
              <a:t>chronic hepatitis when</a:t>
            </a:r>
          </a:p>
          <a:p>
            <a:pPr>
              <a:lnSpc>
                <a:spcPct val="120000"/>
              </a:lnSpc>
              <a:spcBef>
                <a:spcPts val="0"/>
              </a:spcBef>
            </a:pPr>
            <a:r>
              <a:rPr lang="en-US" sz="2400" dirty="0"/>
              <a:t>People have typical symptoms.</a:t>
            </a:r>
          </a:p>
          <a:p>
            <a:pPr>
              <a:lnSpc>
                <a:spcPct val="120000"/>
              </a:lnSpc>
              <a:spcBef>
                <a:spcPts val="0"/>
              </a:spcBef>
            </a:pPr>
            <a:r>
              <a:rPr lang="en-US" sz="2400" dirty="0"/>
              <a:t>Blood tests (done for other reasons) detect elevated liver enzymes.</a:t>
            </a:r>
          </a:p>
          <a:p>
            <a:pPr>
              <a:lnSpc>
                <a:spcPct val="120000"/>
              </a:lnSpc>
              <a:spcBef>
                <a:spcPts val="0"/>
              </a:spcBef>
            </a:pPr>
            <a:r>
              <a:rPr lang="en-US" sz="2400" dirty="0"/>
              <a:t>People have had acute hepatitis before.</a:t>
            </a:r>
          </a:p>
          <a:p>
            <a:pPr>
              <a:lnSpc>
                <a:spcPct val="120000"/>
              </a:lnSpc>
              <a:spcBef>
                <a:spcPts val="0"/>
              </a:spcBef>
            </a:pPr>
            <a:r>
              <a:rPr lang="en-US" sz="2400" dirty="0"/>
              <a:t>Also, everyone born between 1945 and 1965, regardless of whether symptoms are present, should be tested once for hepatitis C. Such testing is recommended because hepatitis C is common among this age group and is often unrecognized.</a:t>
            </a:r>
          </a:p>
          <a:p>
            <a:pPr marL="0" indent="0">
              <a:lnSpc>
                <a:spcPct val="120000"/>
              </a:lnSpc>
              <a:spcBef>
                <a:spcPts val="0"/>
              </a:spcBef>
              <a:buNone/>
            </a:pPr>
            <a:r>
              <a:rPr lang="en-US" sz="2400" b="1" dirty="0"/>
              <a:t>Testing for chronic hepatitis</a:t>
            </a:r>
            <a:r>
              <a:rPr lang="en-US" sz="2400" dirty="0"/>
              <a:t>:</a:t>
            </a:r>
          </a:p>
          <a:p>
            <a:pPr>
              <a:lnSpc>
                <a:spcPct val="120000"/>
              </a:lnSpc>
              <a:spcBef>
                <a:spcPts val="0"/>
              </a:spcBef>
            </a:pPr>
            <a:r>
              <a:rPr lang="en-US" sz="2400" dirty="0"/>
              <a:t>blood tests to determine how well the liver is functioning and whether it is damaged (Liver function tests)</a:t>
            </a:r>
          </a:p>
          <a:p>
            <a:pPr>
              <a:lnSpc>
                <a:spcPct val="120000"/>
              </a:lnSpc>
              <a:spcBef>
                <a:spcPts val="0"/>
              </a:spcBef>
            </a:pPr>
            <a:r>
              <a:rPr lang="en-US" sz="2400" dirty="0"/>
              <a:t>Blood tests are also done to help identify which hepatitis virus is causing the infection</a:t>
            </a:r>
          </a:p>
          <a:p>
            <a:pPr>
              <a:lnSpc>
                <a:spcPct val="120000"/>
              </a:lnSpc>
              <a:spcBef>
                <a:spcPts val="0"/>
              </a:spcBef>
            </a:pPr>
            <a:r>
              <a:rPr lang="en-US" sz="2400" dirty="0"/>
              <a:t>If no virus is identified, tests for other hepatitis are needed (AIH etc.)</a:t>
            </a:r>
          </a:p>
        </p:txBody>
      </p:sp>
    </p:spTree>
    <p:extLst>
      <p:ext uri="{BB962C8B-B14F-4D97-AF65-F5344CB8AC3E}">
        <p14:creationId xmlns:p14="http://schemas.microsoft.com/office/powerpoint/2010/main" val="250532610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b="1" dirty="0"/>
              <a:t>Diagnosis</a:t>
            </a:r>
            <a:br>
              <a:rPr lang="en-US" b="1" dirty="0"/>
            </a:br>
            <a:endParaRPr lang="ru-RU" dirty="0"/>
          </a:p>
        </p:txBody>
      </p:sp>
      <p:sp>
        <p:nvSpPr>
          <p:cNvPr id="3" name="Объект 2"/>
          <p:cNvSpPr>
            <a:spLocks noGrp="1"/>
          </p:cNvSpPr>
          <p:nvPr>
            <p:ph idx="1"/>
          </p:nvPr>
        </p:nvSpPr>
        <p:spPr>
          <a:xfrm>
            <a:off x="524300" y="996287"/>
            <a:ext cx="11353800" cy="5180676"/>
          </a:xfrm>
        </p:spPr>
        <p:txBody>
          <a:bodyPr>
            <a:noAutofit/>
          </a:bodyPr>
          <a:lstStyle/>
          <a:p>
            <a:pPr marL="0" indent="0">
              <a:lnSpc>
                <a:spcPct val="120000"/>
              </a:lnSpc>
              <a:spcBef>
                <a:spcPts val="0"/>
              </a:spcBef>
              <a:buNone/>
            </a:pPr>
            <a:r>
              <a:rPr lang="en-US" sz="2400" b="1" dirty="0"/>
              <a:t>Liver biopsy </a:t>
            </a:r>
            <a:r>
              <a:rPr lang="en-US" sz="2400" dirty="0"/>
              <a:t>may be necessary:</a:t>
            </a:r>
          </a:p>
          <a:p>
            <a:pPr>
              <a:lnSpc>
                <a:spcPct val="120000"/>
              </a:lnSpc>
              <a:spcBef>
                <a:spcPts val="0"/>
              </a:spcBef>
            </a:pPr>
            <a:r>
              <a:rPr lang="en-US" sz="2400" dirty="0"/>
              <a:t>To confirm the diagnosis. The liver biopsy also enables to do the following:</a:t>
            </a:r>
          </a:p>
          <a:p>
            <a:pPr>
              <a:lnSpc>
                <a:spcPct val="120000"/>
              </a:lnSpc>
              <a:spcBef>
                <a:spcPts val="0"/>
              </a:spcBef>
            </a:pPr>
            <a:r>
              <a:rPr lang="en-US" sz="2400" dirty="0"/>
              <a:t>Determine how severe the inflammation is</a:t>
            </a:r>
          </a:p>
          <a:p>
            <a:pPr>
              <a:lnSpc>
                <a:spcPct val="120000"/>
              </a:lnSpc>
              <a:spcBef>
                <a:spcPts val="0"/>
              </a:spcBef>
            </a:pPr>
            <a:r>
              <a:rPr lang="en-US" sz="2400" dirty="0"/>
              <a:t>Determine whether any scarring or cirrhosis has developed</a:t>
            </a:r>
          </a:p>
          <a:p>
            <a:pPr>
              <a:lnSpc>
                <a:spcPct val="120000"/>
              </a:lnSpc>
              <a:spcBef>
                <a:spcPts val="0"/>
              </a:spcBef>
            </a:pPr>
            <a:r>
              <a:rPr lang="en-US" sz="2400" dirty="0"/>
              <a:t>Possibly help identify the cause of hepatitis</a:t>
            </a:r>
          </a:p>
          <a:p>
            <a:pPr marL="0" indent="0">
              <a:lnSpc>
                <a:spcPct val="120000"/>
              </a:lnSpc>
              <a:spcBef>
                <a:spcPts val="0"/>
              </a:spcBef>
              <a:buNone/>
            </a:pPr>
            <a:r>
              <a:rPr lang="en-US" sz="2400" b="1" dirty="0"/>
              <a:t>Other tests </a:t>
            </a:r>
            <a:r>
              <a:rPr lang="en-US" sz="2400" dirty="0"/>
              <a:t>may be done to determine how badly the liver is damaged:</a:t>
            </a:r>
          </a:p>
          <a:p>
            <a:pPr>
              <a:lnSpc>
                <a:spcPct val="120000"/>
              </a:lnSpc>
              <a:spcBef>
                <a:spcPts val="0"/>
              </a:spcBef>
            </a:pPr>
            <a:r>
              <a:rPr lang="en-US" sz="2400" dirty="0"/>
              <a:t>Specialized imaging tests, such as ultrasound </a:t>
            </a:r>
            <a:r>
              <a:rPr lang="en-US" sz="2400" dirty="0" err="1"/>
              <a:t>elastography</a:t>
            </a:r>
            <a:r>
              <a:rPr lang="en-US" sz="2400" dirty="0"/>
              <a:t> and magnetic resonance </a:t>
            </a:r>
            <a:r>
              <a:rPr lang="en-US" sz="2400" dirty="0" err="1"/>
              <a:t>elastography</a:t>
            </a:r>
            <a:endParaRPr lang="en-US" sz="2400" dirty="0"/>
          </a:p>
          <a:p>
            <a:pPr>
              <a:lnSpc>
                <a:spcPct val="120000"/>
              </a:lnSpc>
              <a:spcBef>
                <a:spcPts val="0"/>
              </a:spcBef>
            </a:pPr>
            <a:r>
              <a:rPr lang="en-US" sz="2400" dirty="0"/>
              <a:t>Blood tests for fibrosis markers</a:t>
            </a:r>
          </a:p>
          <a:p>
            <a:pPr marL="0" indent="0">
              <a:lnSpc>
                <a:spcPct val="120000"/>
              </a:lnSpc>
              <a:spcBef>
                <a:spcPts val="0"/>
              </a:spcBef>
              <a:buNone/>
            </a:pPr>
            <a:r>
              <a:rPr lang="en-US" sz="2400" b="1" dirty="0"/>
              <a:t>Screening for liver cancer </a:t>
            </a:r>
            <a:r>
              <a:rPr lang="en-US" sz="2400" dirty="0"/>
              <a:t>(for pts with chronic hepatitis B - every 6 months; for those with chronic hepatitis C - similarly, but only if they have cirrhosis):</a:t>
            </a:r>
          </a:p>
          <a:p>
            <a:pPr>
              <a:lnSpc>
                <a:spcPct val="120000"/>
              </a:lnSpc>
              <a:spcBef>
                <a:spcPts val="0"/>
              </a:spcBef>
            </a:pPr>
            <a:r>
              <a:rPr lang="en-US" sz="2400" dirty="0"/>
              <a:t>Ultrasonography</a:t>
            </a:r>
          </a:p>
          <a:p>
            <a:pPr>
              <a:lnSpc>
                <a:spcPct val="120000"/>
              </a:lnSpc>
              <a:spcBef>
                <a:spcPts val="0"/>
              </a:spcBef>
            </a:pPr>
            <a:r>
              <a:rPr lang="en-US" sz="2400" dirty="0"/>
              <a:t>blood levels of alpha-fetoprotein (liver cancer marker).</a:t>
            </a:r>
          </a:p>
          <a:p>
            <a:pPr>
              <a:lnSpc>
                <a:spcPct val="120000"/>
              </a:lnSpc>
              <a:spcBef>
                <a:spcPts val="0"/>
              </a:spcBef>
            </a:pPr>
            <a:endParaRPr lang="ru-RU" sz="2400" dirty="0"/>
          </a:p>
        </p:txBody>
      </p:sp>
    </p:spTree>
    <p:extLst>
      <p:ext uri="{BB962C8B-B14F-4D97-AF65-F5344CB8AC3E}">
        <p14:creationId xmlns:p14="http://schemas.microsoft.com/office/powerpoint/2010/main" val="393364585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en-US" b="1" dirty="0"/>
              <a:t>Hepatitis B – Clinical Manifestation</a:t>
            </a:r>
            <a:endParaRPr lang="uk-UA" dirty="0"/>
          </a:p>
        </p:txBody>
      </p:sp>
      <p:sp>
        <p:nvSpPr>
          <p:cNvPr id="3" name="Объект 2"/>
          <p:cNvSpPr>
            <a:spLocks noGrp="1"/>
          </p:cNvSpPr>
          <p:nvPr>
            <p:ph idx="1"/>
          </p:nvPr>
        </p:nvSpPr>
        <p:spPr/>
        <p:txBody>
          <a:bodyPr/>
          <a:lstStyle/>
          <a:p>
            <a:r>
              <a:rPr lang="en-US" dirty="0"/>
              <a:t>Natural History: anorexia, nausea, vomiting, fatigue, abdominal pain, mild fever, jaundice, dark urine, light colored stools</a:t>
            </a:r>
          </a:p>
          <a:p>
            <a:pPr lvl="1"/>
            <a:r>
              <a:rPr lang="en-US" dirty="0"/>
              <a:t>Acute: 70% subclinical, 30% jaundice, &lt;1% fulminant hepatitis</a:t>
            </a:r>
          </a:p>
          <a:p>
            <a:pPr lvl="1"/>
            <a:r>
              <a:rPr lang="en-US" dirty="0"/>
              <a:t>Chronic: &lt;5% (adult-acquired), &gt;90% (</a:t>
            </a:r>
            <a:r>
              <a:rPr lang="en-US" dirty="0" err="1"/>
              <a:t>perinatally</a:t>
            </a:r>
            <a:r>
              <a:rPr lang="en-US" dirty="0"/>
              <a:t>-acquired); females are more likely to be chronic carriers</a:t>
            </a:r>
          </a:p>
          <a:p>
            <a:r>
              <a:rPr lang="en-US" dirty="0"/>
              <a:t>Extra-hepatic: </a:t>
            </a:r>
            <a:r>
              <a:rPr lang="en-US" dirty="0" err="1"/>
              <a:t>Polyarteritis</a:t>
            </a:r>
            <a:r>
              <a:rPr lang="en-US" dirty="0"/>
              <a:t> </a:t>
            </a:r>
            <a:r>
              <a:rPr lang="en-US" dirty="0" err="1"/>
              <a:t>Nodosa</a:t>
            </a:r>
            <a:r>
              <a:rPr lang="en-US" dirty="0"/>
              <a:t> (&lt;1%), </a:t>
            </a:r>
            <a:r>
              <a:rPr lang="en-US" dirty="0" err="1"/>
              <a:t>Membranoproliferative</a:t>
            </a:r>
            <a:r>
              <a:rPr lang="en-US" dirty="0"/>
              <a:t> Glomerulonephritis</a:t>
            </a:r>
          </a:p>
        </p:txBody>
      </p:sp>
      <p:sp>
        <p:nvSpPr>
          <p:cNvPr id="5" name="Прямоугольник 4"/>
          <p:cNvSpPr/>
          <p:nvPr/>
        </p:nvSpPr>
        <p:spPr>
          <a:xfrm>
            <a:off x="4056847" y="6216853"/>
            <a:ext cx="7959143" cy="523220"/>
          </a:xfrm>
          <a:prstGeom prst="rect">
            <a:avLst/>
          </a:prstGeom>
        </p:spPr>
        <p:txBody>
          <a:bodyPr wrap="square">
            <a:spAutoFit/>
          </a:bodyPr>
          <a:lstStyle/>
          <a:p>
            <a:pPr algn="r"/>
            <a:r>
              <a:rPr lang="en-US" sz="1400" i="1" dirty="0" err="1"/>
              <a:t>Habermann</a:t>
            </a:r>
            <a:r>
              <a:rPr lang="en-US" sz="1400" i="1" dirty="0"/>
              <a:t> T</a:t>
            </a:r>
            <a:r>
              <a:rPr lang="ru-RU" sz="1400" i="1" dirty="0"/>
              <a:t>.</a:t>
            </a:r>
            <a:r>
              <a:rPr lang="en-US" sz="1400" i="1" dirty="0"/>
              <a:t>M., Ghosh A</a:t>
            </a:r>
            <a:r>
              <a:rPr lang="ru-RU" sz="1400" i="1" dirty="0"/>
              <a:t>.</a:t>
            </a:r>
            <a:r>
              <a:rPr lang="en-US" sz="1400" i="1" dirty="0"/>
              <a:t>K. Mayo Clinic internal medicine concise textbook</a:t>
            </a:r>
            <a:r>
              <a:rPr lang="ru-RU" sz="1400" i="1" dirty="0"/>
              <a:t>, 2008</a:t>
            </a:r>
            <a:endParaRPr lang="en-US" sz="1400" i="1" dirty="0"/>
          </a:p>
          <a:p>
            <a:pPr algn="r"/>
            <a:r>
              <a:rPr lang="en-US" sz="1400" i="1" dirty="0" err="1"/>
              <a:t>Guardino</a:t>
            </a:r>
            <a:r>
              <a:rPr lang="en-US" sz="1400" i="1" dirty="0"/>
              <a:t> J.M. Primo Gastro: The Pocket GI/Liver Companion, 2008</a:t>
            </a:r>
          </a:p>
        </p:txBody>
      </p:sp>
    </p:spTree>
    <p:extLst>
      <p:ext uri="{BB962C8B-B14F-4D97-AF65-F5344CB8AC3E}">
        <p14:creationId xmlns:p14="http://schemas.microsoft.com/office/powerpoint/2010/main" val="130188288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en-US" b="1" dirty="0"/>
              <a:t>Hepatitis B – Serologic Markers</a:t>
            </a:r>
            <a:endParaRPr lang="uk-UA" dirty="0"/>
          </a:p>
        </p:txBody>
      </p:sp>
      <p:graphicFrame>
        <p:nvGraphicFramePr>
          <p:cNvPr id="4" name="Таблица 3"/>
          <p:cNvGraphicFramePr>
            <a:graphicFrameLocks noGrp="1"/>
          </p:cNvGraphicFramePr>
          <p:nvPr/>
        </p:nvGraphicFramePr>
        <p:xfrm>
          <a:off x="347728" y="1994674"/>
          <a:ext cx="11500836" cy="4665486"/>
        </p:xfrm>
        <a:graphic>
          <a:graphicData uri="http://schemas.openxmlformats.org/drawingml/2006/table">
            <a:tbl>
              <a:tblPr firstRow="1" bandRow="1">
                <a:tableStyleId>{5C22544A-7EE6-4342-B048-85BDC9FD1C3A}</a:tableStyleId>
              </a:tblPr>
              <a:tblGrid>
                <a:gridCol w="5750418">
                  <a:extLst>
                    <a:ext uri="{9D8B030D-6E8A-4147-A177-3AD203B41FA5}">
                      <a16:colId xmlns:a16="http://schemas.microsoft.com/office/drawing/2014/main" val="20000"/>
                    </a:ext>
                  </a:extLst>
                </a:gridCol>
                <a:gridCol w="5750418">
                  <a:extLst>
                    <a:ext uri="{9D8B030D-6E8A-4147-A177-3AD203B41FA5}">
                      <a16:colId xmlns:a16="http://schemas.microsoft.com/office/drawing/2014/main" val="20001"/>
                    </a:ext>
                  </a:extLst>
                </a:gridCol>
              </a:tblGrid>
              <a:tr h="457882">
                <a:tc>
                  <a:txBody>
                    <a:bodyPr/>
                    <a:lstStyle/>
                    <a:p>
                      <a:r>
                        <a:rPr lang="en-US" sz="2400" dirty="0"/>
                        <a:t>Test</a:t>
                      </a:r>
                      <a:endParaRPr lang="uk-UA" sz="2400" dirty="0"/>
                    </a:p>
                  </a:txBody>
                  <a:tcPr/>
                </a:tc>
                <a:tc>
                  <a:txBody>
                    <a:bodyPr/>
                    <a:lstStyle/>
                    <a:p>
                      <a:r>
                        <a:rPr lang="en-US" sz="2400" dirty="0"/>
                        <a:t>Interpretation of +</a:t>
                      </a:r>
                      <a:r>
                        <a:rPr lang="en-US" sz="2400" dirty="0" err="1"/>
                        <a:t>ve</a:t>
                      </a:r>
                      <a:r>
                        <a:rPr lang="en-US" sz="2400" dirty="0"/>
                        <a:t> result</a:t>
                      </a:r>
                      <a:endParaRPr lang="uk-UA" sz="2400" dirty="0"/>
                    </a:p>
                  </a:txBody>
                  <a:tcPr/>
                </a:tc>
                <a:extLst>
                  <a:ext uri="{0D108BD9-81ED-4DB2-BD59-A6C34878D82A}">
                    <a16:rowId xmlns:a16="http://schemas.microsoft.com/office/drawing/2014/main" val="10000"/>
                  </a:ext>
                </a:extLst>
              </a:tr>
              <a:tr h="457882">
                <a:tc>
                  <a:txBody>
                    <a:bodyPr/>
                    <a:lstStyle/>
                    <a:p>
                      <a:r>
                        <a:rPr lang="en-US" sz="2400" b="1" dirty="0" err="1"/>
                        <a:t>HBsAg</a:t>
                      </a:r>
                      <a:r>
                        <a:rPr lang="en-US" sz="2400" dirty="0"/>
                        <a:t> – </a:t>
                      </a:r>
                      <a:r>
                        <a:rPr lang="fr-FR" sz="2400" dirty="0"/>
                        <a:t>Hepatitis B surface antigen</a:t>
                      </a:r>
                      <a:endParaRPr lang="uk-UA" sz="2400" dirty="0"/>
                    </a:p>
                  </a:txBody>
                  <a:tcPr/>
                </a:tc>
                <a:tc>
                  <a:txBody>
                    <a:bodyPr/>
                    <a:lstStyle/>
                    <a:p>
                      <a:r>
                        <a:rPr lang="fr-FR" sz="2400" dirty="0"/>
                        <a:t>Current infection</a:t>
                      </a:r>
                      <a:endParaRPr lang="uk-UA" sz="2400" dirty="0"/>
                    </a:p>
                  </a:txBody>
                  <a:tcPr/>
                </a:tc>
                <a:extLst>
                  <a:ext uri="{0D108BD9-81ED-4DB2-BD59-A6C34878D82A}">
                    <a16:rowId xmlns:a16="http://schemas.microsoft.com/office/drawing/2014/main" val="10001"/>
                  </a:ext>
                </a:extLst>
              </a:tr>
              <a:tr h="790317">
                <a:tc>
                  <a:txBody>
                    <a:bodyPr/>
                    <a:lstStyle/>
                    <a:p>
                      <a:r>
                        <a:rPr lang="en-US" sz="2400" b="1" dirty="0"/>
                        <a:t>anti-HBs </a:t>
                      </a:r>
                      <a:r>
                        <a:rPr lang="en-US" sz="2400" dirty="0"/>
                        <a:t>– Antibody to hepatitis B surface </a:t>
                      </a:r>
                      <a:endParaRPr lang="uk-UA" sz="2400" dirty="0"/>
                    </a:p>
                  </a:txBody>
                  <a:tcPr/>
                </a:tc>
                <a:tc>
                  <a:txBody>
                    <a:bodyPr/>
                    <a:lstStyle/>
                    <a:p>
                      <a:r>
                        <a:rPr lang="en-US" sz="2400" dirty="0"/>
                        <a:t>Immunity (immunization or resolved infection</a:t>
                      </a:r>
                      <a:endParaRPr lang="uk-UA" sz="2400" dirty="0"/>
                    </a:p>
                  </a:txBody>
                  <a:tcPr/>
                </a:tc>
                <a:extLst>
                  <a:ext uri="{0D108BD9-81ED-4DB2-BD59-A6C34878D82A}">
                    <a16:rowId xmlns:a16="http://schemas.microsoft.com/office/drawing/2014/main" val="10002"/>
                  </a:ext>
                </a:extLst>
              </a:tr>
              <a:tr h="790317">
                <a:tc>
                  <a:txBody>
                    <a:bodyPr/>
                    <a:lstStyle/>
                    <a:p>
                      <a:r>
                        <a:rPr lang="en-US" sz="2400" b="1" dirty="0"/>
                        <a:t>IgM anti-</a:t>
                      </a:r>
                      <a:r>
                        <a:rPr lang="en-US" sz="2400" b="1" dirty="0" err="1"/>
                        <a:t>HBc</a:t>
                      </a:r>
                      <a:r>
                        <a:rPr lang="en-US" sz="2400" b="1" dirty="0"/>
                        <a:t> </a:t>
                      </a:r>
                      <a:r>
                        <a:rPr lang="en-US" sz="2400" dirty="0"/>
                        <a:t>– IgM antibody to hepatitis B core </a:t>
                      </a:r>
                      <a:endParaRPr lang="uk-UA" sz="2400" dirty="0"/>
                    </a:p>
                  </a:txBody>
                  <a:tcPr/>
                </a:tc>
                <a:tc>
                  <a:txBody>
                    <a:bodyPr/>
                    <a:lstStyle/>
                    <a:p>
                      <a:r>
                        <a:rPr lang="en-US" sz="2400" dirty="0"/>
                        <a:t>Usually recent infection, occasionally “reactivation” of chronic infection</a:t>
                      </a:r>
                      <a:endParaRPr lang="uk-UA" sz="2400" dirty="0"/>
                    </a:p>
                  </a:txBody>
                  <a:tcPr/>
                </a:tc>
                <a:extLst>
                  <a:ext uri="{0D108BD9-81ED-4DB2-BD59-A6C34878D82A}">
                    <a16:rowId xmlns:a16="http://schemas.microsoft.com/office/drawing/2014/main" val="10003"/>
                  </a:ext>
                </a:extLst>
              </a:tr>
              <a:tr h="790317">
                <a:tc>
                  <a:txBody>
                    <a:bodyPr/>
                    <a:lstStyle/>
                    <a:p>
                      <a:r>
                        <a:rPr lang="en-US" sz="2400" b="1" dirty="0"/>
                        <a:t>IgG anti-</a:t>
                      </a:r>
                      <a:r>
                        <a:rPr lang="en-US" sz="2400" b="1" dirty="0" err="1"/>
                        <a:t>HBc</a:t>
                      </a:r>
                      <a:r>
                        <a:rPr lang="en-US" sz="2400" b="1" dirty="0"/>
                        <a:t> </a:t>
                      </a:r>
                      <a:r>
                        <a:rPr lang="en-US" sz="2400" dirty="0"/>
                        <a:t>– IgG antibody to hepatitis B core </a:t>
                      </a:r>
                      <a:endParaRPr lang="uk-UA" sz="2400" dirty="0"/>
                    </a:p>
                  </a:txBody>
                  <a:tcPr/>
                </a:tc>
                <a:tc>
                  <a:txBody>
                    <a:bodyPr/>
                    <a:lstStyle/>
                    <a:p>
                      <a:r>
                        <a:rPr lang="en-US" sz="2400" dirty="0"/>
                        <a:t>Remote infection</a:t>
                      </a:r>
                      <a:endParaRPr lang="uk-UA" sz="2400" dirty="0"/>
                    </a:p>
                  </a:txBody>
                  <a:tcPr/>
                </a:tc>
                <a:extLst>
                  <a:ext uri="{0D108BD9-81ED-4DB2-BD59-A6C34878D82A}">
                    <a16:rowId xmlns:a16="http://schemas.microsoft.com/office/drawing/2014/main" val="10004"/>
                  </a:ext>
                </a:extLst>
              </a:tr>
              <a:tr h="790317">
                <a:tc>
                  <a:txBody>
                    <a:bodyPr/>
                    <a:lstStyle/>
                    <a:p>
                      <a:r>
                        <a:rPr lang="en-US" sz="2400" b="1" dirty="0" err="1"/>
                        <a:t>HBeAg</a:t>
                      </a:r>
                      <a:r>
                        <a:rPr lang="en-US" sz="2400" b="1" dirty="0"/>
                        <a:t> </a:t>
                      </a:r>
                      <a:r>
                        <a:rPr lang="en-US" sz="2400" dirty="0"/>
                        <a:t>– Hepatitis B e antigen and/or </a:t>
                      </a:r>
                      <a:br>
                        <a:rPr lang="en-US" sz="2400" dirty="0"/>
                      </a:br>
                      <a:r>
                        <a:rPr lang="en-US" sz="2400" b="1" dirty="0"/>
                        <a:t>HBV DNA </a:t>
                      </a:r>
                      <a:r>
                        <a:rPr lang="en-US" sz="2400" dirty="0"/>
                        <a:t>&gt;105 viral copies/mL</a:t>
                      </a:r>
                      <a:endParaRPr lang="uk-UA" sz="2400" dirty="0"/>
                    </a:p>
                  </a:txBody>
                  <a:tcPr/>
                </a:tc>
                <a:tc>
                  <a:txBody>
                    <a:bodyPr/>
                    <a:lstStyle/>
                    <a:p>
                      <a:r>
                        <a:rPr lang="en-US" sz="2400" dirty="0"/>
                        <a:t>Active viral replication (high infectivity)</a:t>
                      </a:r>
                      <a:endParaRPr lang="uk-UA" sz="2400" dirty="0"/>
                    </a:p>
                  </a:txBody>
                  <a:tcPr/>
                </a:tc>
                <a:extLst>
                  <a:ext uri="{0D108BD9-81ED-4DB2-BD59-A6C34878D82A}">
                    <a16:rowId xmlns:a16="http://schemas.microsoft.com/office/drawing/2014/main" val="10005"/>
                  </a:ext>
                </a:extLst>
              </a:tr>
              <a:tr h="457882">
                <a:tc>
                  <a:txBody>
                    <a:bodyPr/>
                    <a:lstStyle/>
                    <a:p>
                      <a:r>
                        <a:rPr lang="en-US" sz="2400" b="1" dirty="0"/>
                        <a:t>Anti-</a:t>
                      </a:r>
                      <a:r>
                        <a:rPr lang="en-US" sz="2400" b="1" dirty="0" err="1"/>
                        <a:t>HBe</a:t>
                      </a:r>
                      <a:r>
                        <a:rPr lang="en-US" sz="2400" dirty="0"/>
                        <a:t> – Antibody to hepatitis B e </a:t>
                      </a:r>
                      <a:endParaRPr lang="uk-UA" sz="24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a:t>Remote infection</a:t>
                      </a:r>
                      <a:endParaRPr lang="uk-UA" sz="2400" dirty="0"/>
                    </a:p>
                  </a:txBody>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39016914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928654"/>
          </a:xfrm>
        </p:spPr>
        <p:txBody>
          <a:bodyPr>
            <a:normAutofit/>
          </a:bodyPr>
          <a:lstStyle/>
          <a:p>
            <a:pPr algn="ctr"/>
            <a:r>
              <a:rPr lang="en-US" dirty="0"/>
              <a:t>Serologic profile of chronic HBV infection</a:t>
            </a:r>
            <a:endParaRPr lang="uk-UA" dirty="0"/>
          </a:p>
        </p:txBody>
      </p:sp>
      <p:sp>
        <p:nvSpPr>
          <p:cNvPr id="3" name="Объект 2"/>
          <p:cNvSpPr>
            <a:spLocks noGrp="1"/>
          </p:cNvSpPr>
          <p:nvPr>
            <p:ph idx="1"/>
          </p:nvPr>
        </p:nvSpPr>
        <p:spPr/>
        <p:txBody>
          <a:bodyPr/>
          <a:lstStyle/>
          <a:p>
            <a:endParaRPr lang="uk-UA"/>
          </a:p>
        </p:txBody>
      </p:sp>
      <p:pic>
        <p:nvPicPr>
          <p:cNvPr id="5" name="Рисунок 4"/>
          <p:cNvPicPr>
            <a:picLocks noChangeAspect="1"/>
          </p:cNvPicPr>
          <p:nvPr/>
        </p:nvPicPr>
        <p:blipFill>
          <a:blip r:embed="rId2"/>
          <a:stretch>
            <a:fillRect/>
          </a:stretch>
        </p:blipFill>
        <p:spPr>
          <a:xfrm>
            <a:off x="1138170" y="1293780"/>
            <a:ext cx="9915659" cy="5401102"/>
          </a:xfrm>
          <a:prstGeom prst="rect">
            <a:avLst/>
          </a:prstGeom>
        </p:spPr>
      </p:pic>
    </p:spTree>
    <p:extLst>
      <p:ext uri="{BB962C8B-B14F-4D97-AF65-F5344CB8AC3E}">
        <p14:creationId xmlns:p14="http://schemas.microsoft.com/office/powerpoint/2010/main" val="117237113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en-US" b="1" dirty="0"/>
              <a:t>Hepatitis B – Instrumental studies</a:t>
            </a:r>
            <a:endParaRPr lang="uk-UA" dirty="0"/>
          </a:p>
        </p:txBody>
      </p:sp>
      <p:sp>
        <p:nvSpPr>
          <p:cNvPr id="3" name="Объект 2"/>
          <p:cNvSpPr>
            <a:spLocks noGrp="1"/>
          </p:cNvSpPr>
          <p:nvPr>
            <p:ph idx="1"/>
          </p:nvPr>
        </p:nvSpPr>
        <p:spPr/>
        <p:txBody>
          <a:bodyPr>
            <a:normAutofit/>
          </a:bodyPr>
          <a:lstStyle/>
          <a:p>
            <a:r>
              <a:rPr lang="en-US" sz="3200" dirty="0"/>
              <a:t>Biopsy:</a:t>
            </a:r>
          </a:p>
          <a:p>
            <a:pPr lvl="1"/>
            <a:r>
              <a:rPr lang="en-US" sz="2800" dirty="0"/>
              <a:t>Stages (Fibrosis): 1. portal fibrosis, 2. </a:t>
            </a:r>
            <a:r>
              <a:rPr lang="en-US" sz="2800" dirty="0" err="1"/>
              <a:t>periportal</a:t>
            </a:r>
            <a:r>
              <a:rPr lang="en-US" sz="2800" dirty="0"/>
              <a:t> fibrosis, 3. septal fibrosis, 4. cirrhosis</a:t>
            </a:r>
          </a:p>
          <a:p>
            <a:pPr lvl="1"/>
            <a:r>
              <a:rPr lang="en-US" sz="2800" dirty="0"/>
              <a:t>Grade (Inflammation): 1.minimal lobular, 2.mild portal, 3.moderate piecemeal necrosis, 4.severe portal with piecemeal necrosis</a:t>
            </a:r>
          </a:p>
        </p:txBody>
      </p:sp>
      <p:sp>
        <p:nvSpPr>
          <p:cNvPr id="5" name="Прямоугольник 4"/>
          <p:cNvSpPr/>
          <p:nvPr/>
        </p:nvSpPr>
        <p:spPr>
          <a:xfrm>
            <a:off x="4056847" y="6216853"/>
            <a:ext cx="7959143" cy="523220"/>
          </a:xfrm>
          <a:prstGeom prst="rect">
            <a:avLst/>
          </a:prstGeom>
        </p:spPr>
        <p:txBody>
          <a:bodyPr wrap="square">
            <a:spAutoFit/>
          </a:bodyPr>
          <a:lstStyle/>
          <a:p>
            <a:pPr algn="r"/>
            <a:r>
              <a:rPr lang="en-US" sz="1400" i="1" dirty="0" err="1"/>
              <a:t>Habermann</a:t>
            </a:r>
            <a:r>
              <a:rPr lang="en-US" sz="1400" i="1" dirty="0"/>
              <a:t> T</a:t>
            </a:r>
            <a:r>
              <a:rPr lang="ru-RU" sz="1400" i="1" dirty="0"/>
              <a:t>.</a:t>
            </a:r>
            <a:r>
              <a:rPr lang="en-US" sz="1400" i="1" dirty="0"/>
              <a:t>M., Ghosh A</a:t>
            </a:r>
            <a:r>
              <a:rPr lang="ru-RU" sz="1400" i="1" dirty="0"/>
              <a:t>.</a:t>
            </a:r>
            <a:r>
              <a:rPr lang="en-US" sz="1400" i="1" dirty="0"/>
              <a:t>K. Mayo Clinic internal medicine concise textbook</a:t>
            </a:r>
            <a:r>
              <a:rPr lang="ru-RU" sz="1400" i="1" dirty="0"/>
              <a:t>, 2008</a:t>
            </a:r>
            <a:endParaRPr lang="en-US" sz="1400" i="1" dirty="0"/>
          </a:p>
          <a:p>
            <a:pPr algn="r"/>
            <a:r>
              <a:rPr lang="en-US" sz="1400" i="1" dirty="0" err="1"/>
              <a:t>Guardino</a:t>
            </a:r>
            <a:r>
              <a:rPr lang="en-US" sz="1400" i="1" dirty="0"/>
              <a:t> J.M. Primo Gastro: The Pocket GI/Liver Companion, 2008</a:t>
            </a:r>
          </a:p>
        </p:txBody>
      </p:sp>
    </p:spTree>
    <p:extLst>
      <p:ext uri="{BB962C8B-B14F-4D97-AF65-F5344CB8AC3E}">
        <p14:creationId xmlns:p14="http://schemas.microsoft.com/office/powerpoint/2010/main" val="266921666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en-US" b="1" dirty="0"/>
              <a:t>Hepatitis C – Clinical Manifestation</a:t>
            </a:r>
            <a:endParaRPr lang="uk-UA" dirty="0"/>
          </a:p>
        </p:txBody>
      </p:sp>
      <p:sp>
        <p:nvSpPr>
          <p:cNvPr id="3" name="Объект 2"/>
          <p:cNvSpPr>
            <a:spLocks noGrp="1"/>
          </p:cNvSpPr>
          <p:nvPr>
            <p:ph idx="1"/>
          </p:nvPr>
        </p:nvSpPr>
        <p:spPr/>
        <p:txBody>
          <a:bodyPr>
            <a:normAutofit fontScale="85000" lnSpcReduction="20000"/>
          </a:bodyPr>
          <a:lstStyle/>
          <a:p>
            <a:r>
              <a:rPr lang="en-US" dirty="0"/>
              <a:t>Natural History: anorexia, nausea, vomiting, fatigue, abdominal pain, mild fever; jaundice is much less common compared to HAV/HBV</a:t>
            </a:r>
          </a:p>
          <a:p>
            <a:r>
              <a:rPr lang="en-US" dirty="0"/>
              <a:t>Acute HCV leads to: 75% being subclinical and 25% leading to jaundice; 15-30% lead to full recovery </a:t>
            </a:r>
          </a:p>
          <a:p>
            <a:r>
              <a:rPr lang="en-US" dirty="0"/>
              <a:t>Fulminant HCV hepatitis very rare</a:t>
            </a:r>
          </a:p>
          <a:p>
            <a:r>
              <a:rPr lang="en-US" dirty="0"/>
              <a:t>Chronic HCV leads to: 70-85% continuing to be chronic, 20-30% of whom develop cirrhosis (after ~ 20 </a:t>
            </a:r>
            <a:r>
              <a:rPr lang="en-US" dirty="0" err="1"/>
              <a:t>yrs</a:t>
            </a:r>
            <a:r>
              <a:rPr lang="en-US" dirty="0"/>
              <a:t>)</a:t>
            </a:r>
          </a:p>
          <a:p>
            <a:r>
              <a:rPr lang="en-US" dirty="0"/>
              <a:t>High risk factors of cirrhosis: </a:t>
            </a:r>
            <a:r>
              <a:rPr lang="en-US" dirty="0" err="1"/>
              <a:t>femail</a:t>
            </a:r>
            <a:r>
              <a:rPr lang="en-US" dirty="0"/>
              <a:t>, alcohol use, </a:t>
            </a:r>
            <a:r>
              <a:rPr lang="en-US" dirty="0" err="1"/>
              <a:t>steatosis</a:t>
            </a:r>
            <a:r>
              <a:rPr lang="en-US" dirty="0"/>
              <a:t>, </a:t>
            </a:r>
            <a:r>
              <a:rPr lang="en-US" dirty="0" err="1"/>
              <a:t>coinfection</a:t>
            </a:r>
            <a:r>
              <a:rPr lang="en-US" dirty="0"/>
              <a:t> with HBV or HIV</a:t>
            </a:r>
          </a:p>
          <a:p>
            <a:r>
              <a:rPr lang="en-US" dirty="0"/>
              <a:t>Hepatocellular carcinoma develops in 2-5% of HCV </a:t>
            </a:r>
            <a:r>
              <a:rPr lang="en-US" dirty="0" err="1"/>
              <a:t>cirrhotics</a:t>
            </a:r>
            <a:r>
              <a:rPr lang="en-US" dirty="0"/>
              <a:t>/year (usually after 20-30 </a:t>
            </a:r>
            <a:r>
              <a:rPr lang="en-US" dirty="0" err="1"/>
              <a:t>yrs</a:t>
            </a:r>
            <a:r>
              <a:rPr lang="en-US" dirty="0"/>
              <a:t>)</a:t>
            </a:r>
          </a:p>
          <a:p>
            <a:r>
              <a:rPr lang="en-US" dirty="0"/>
              <a:t>Extra-hepatic (38% have at least one extra-hepatic symptom): </a:t>
            </a:r>
            <a:r>
              <a:rPr lang="en-US" dirty="0" err="1"/>
              <a:t>cryoglobulinemia</a:t>
            </a:r>
            <a:r>
              <a:rPr lang="en-US" dirty="0"/>
              <a:t>, porphyria </a:t>
            </a:r>
            <a:r>
              <a:rPr lang="en-US" dirty="0" err="1"/>
              <a:t>cutanea</a:t>
            </a:r>
            <a:r>
              <a:rPr lang="en-US" dirty="0"/>
              <a:t> </a:t>
            </a:r>
            <a:r>
              <a:rPr lang="en-US" dirty="0" err="1"/>
              <a:t>tarda</a:t>
            </a:r>
            <a:r>
              <a:rPr lang="en-US" dirty="0"/>
              <a:t> (PCT), MPGN, lymphoma, aplastic anemia</a:t>
            </a:r>
          </a:p>
        </p:txBody>
      </p:sp>
      <p:sp>
        <p:nvSpPr>
          <p:cNvPr id="5" name="Прямоугольник 4"/>
          <p:cNvSpPr/>
          <p:nvPr/>
        </p:nvSpPr>
        <p:spPr>
          <a:xfrm>
            <a:off x="4056847" y="6216853"/>
            <a:ext cx="7959143" cy="523220"/>
          </a:xfrm>
          <a:prstGeom prst="rect">
            <a:avLst/>
          </a:prstGeom>
        </p:spPr>
        <p:txBody>
          <a:bodyPr wrap="square">
            <a:spAutoFit/>
          </a:bodyPr>
          <a:lstStyle/>
          <a:p>
            <a:pPr algn="r"/>
            <a:r>
              <a:rPr lang="en-US" sz="1400" i="1" dirty="0" err="1"/>
              <a:t>Habermann</a:t>
            </a:r>
            <a:r>
              <a:rPr lang="en-US" sz="1400" i="1" dirty="0"/>
              <a:t> T</a:t>
            </a:r>
            <a:r>
              <a:rPr lang="ru-RU" sz="1400" i="1" dirty="0"/>
              <a:t>.</a:t>
            </a:r>
            <a:r>
              <a:rPr lang="en-US" sz="1400" i="1" dirty="0"/>
              <a:t>M., Ghosh A</a:t>
            </a:r>
            <a:r>
              <a:rPr lang="ru-RU" sz="1400" i="1" dirty="0"/>
              <a:t>.</a:t>
            </a:r>
            <a:r>
              <a:rPr lang="en-US" sz="1400" i="1" dirty="0"/>
              <a:t>K. Mayo Clinic internal medicine concise textbook</a:t>
            </a:r>
            <a:r>
              <a:rPr lang="ru-RU" sz="1400" i="1" dirty="0"/>
              <a:t>, 2008</a:t>
            </a:r>
            <a:endParaRPr lang="en-US" sz="1400" i="1" dirty="0"/>
          </a:p>
          <a:p>
            <a:pPr algn="r"/>
            <a:r>
              <a:rPr lang="en-US" sz="1400" i="1" dirty="0" err="1"/>
              <a:t>Guardino</a:t>
            </a:r>
            <a:r>
              <a:rPr lang="en-US" sz="1400" i="1" dirty="0"/>
              <a:t> J.M. Primo Gastro: The Pocket GI/Liver Companion, 2008</a:t>
            </a:r>
          </a:p>
        </p:txBody>
      </p:sp>
    </p:spTree>
    <p:extLst>
      <p:ext uri="{BB962C8B-B14F-4D97-AF65-F5344CB8AC3E}">
        <p14:creationId xmlns:p14="http://schemas.microsoft.com/office/powerpoint/2010/main" val="411171524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en-US" b="1" dirty="0"/>
              <a:t>Hepatitis C – Laboratory studies</a:t>
            </a:r>
            <a:endParaRPr lang="uk-UA" dirty="0"/>
          </a:p>
        </p:txBody>
      </p:sp>
      <p:sp>
        <p:nvSpPr>
          <p:cNvPr id="3" name="Объект 2"/>
          <p:cNvSpPr>
            <a:spLocks noGrp="1"/>
          </p:cNvSpPr>
          <p:nvPr>
            <p:ph idx="1"/>
          </p:nvPr>
        </p:nvSpPr>
        <p:spPr/>
        <p:txBody>
          <a:bodyPr>
            <a:normAutofit fontScale="70000" lnSpcReduction="20000"/>
          </a:bodyPr>
          <a:lstStyle/>
          <a:p>
            <a:r>
              <a:rPr lang="en-US" dirty="0"/>
              <a:t>↑ ALT/AST</a:t>
            </a:r>
          </a:p>
          <a:p>
            <a:r>
              <a:rPr lang="en-US" dirty="0"/>
              <a:t>Serologic (ELISA/RIBA) &amp; </a:t>
            </a:r>
            <a:r>
              <a:rPr lang="en-US" dirty="0" err="1"/>
              <a:t>Virologic</a:t>
            </a:r>
            <a:r>
              <a:rPr lang="en-US" dirty="0"/>
              <a:t> (HCV RNA/Genotypes): 4 antigens on HCV virus, body makes antibodies to all 4</a:t>
            </a:r>
          </a:p>
          <a:p>
            <a:r>
              <a:rPr lang="en-US" b="1" dirty="0"/>
              <a:t>anti-HCV </a:t>
            </a:r>
            <a:r>
              <a:rPr lang="en-US" dirty="0"/>
              <a:t>(ELISA): + in 6weeks; The antibody does not imply recovery; May become negative (~ 10%) after recovery. Positive (6 </a:t>
            </a:r>
            <a:r>
              <a:rPr lang="en-US" dirty="0" err="1"/>
              <a:t>wks</a:t>
            </a:r>
            <a:r>
              <a:rPr lang="en-US" dirty="0"/>
              <a:t>) = acute infection OR resolving infection OR false positive. Need to confirm positive anti-HCV (ELISA) with </a:t>
            </a:r>
            <a:r>
              <a:rPr lang="en-US" b="1" dirty="0"/>
              <a:t>HCV Qualitative</a:t>
            </a:r>
          </a:p>
          <a:p>
            <a:r>
              <a:rPr lang="en-US" b="1" dirty="0"/>
              <a:t>HCV RIBA</a:t>
            </a:r>
            <a:r>
              <a:rPr lang="en-US" dirty="0"/>
              <a:t>: used to confirm +anti-HCV ELISA with -HCV Qualitative RNA. Need at least 2 of 4 antibodies for HCV to be positive, ↑ specificity compared to ELISA for antibodies. Positive = infection (ELISA +, but Qualitative doesn't detect, i.e. &lt;50 IU/ml) OR remote/resolved infection. Negative = false positive anti-HCV</a:t>
            </a:r>
          </a:p>
          <a:p>
            <a:r>
              <a:rPr lang="en-US" b="1" dirty="0"/>
              <a:t>HCV Qualitative RNA </a:t>
            </a:r>
            <a:r>
              <a:rPr lang="en-US" dirty="0"/>
              <a:t>(PCR): ↑ sensitivity, gives a yes/no answer, detection is as low as 50 IU/ml Positive (2 </a:t>
            </a:r>
            <a:r>
              <a:rPr lang="en-US" dirty="0" err="1"/>
              <a:t>wks</a:t>
            </a:r>
            <a:r>
              <a:rPr lang="en-US" dirty="0"/>
              <a:t>) = Marker of active infection</a:t>
            </a:r>
          </a:p>
          <a:p>
            <a:r>
              <a:rPr lang="en-US" b="1" dirty="0"/>
              <a:t>HCV Quantitative RNA </a:t>
            </a:r>
            <a:r>
              <a:rPr lang="en-US" dirty="0"/>
              <a:t>(PCR) “Viral load”: gives a numerical answer; &gt;800,000 IU/ml: high; &lt;800,000 IU/ml: low</a:t>
            </a:r>
          </a:p>
          <a:p>
            <a:r>
              <a:rPr lang="en-US" b="1" dirty="0"/>
              <a:t>Genotype </a:t>
            </a:r>
            <a:r>
              <a:rPr lang="en-US" dirty="0"/>
              <a:t>(1-6): Type 1 is about 70%</a:t>
            </a:r>
          </a:p>
        </p:txBody>
      </p:sp>
      <p:sp>
        <p:nvSpPr>
          <p:cNvPr id="5" name="Прямоугольник 4"/>
          <p:cNvSpPr/>
          <p:nvPr/>
        </p:nvSpPr>
        <p:spPr>
          <a:xfrm>
            <a:off x="4056847" y="6216853"/>
            <a:ext cx="7959143" cy="523220"/>
          </a:xfrm>
          <a:prstGeom prst="rect">
            <a:avLst/>
          </a:prstGeom>
        </p:spPr>
        <p:txBody>
          <a:bodyPr wrap="square">
            <a:spAutoFit/>
          </a:bodyPr>
          <a:lstStyle/>
          <a:p>
            <a:pPr algn="r"/>
            <a:r>
              <a:rPr lang="en-US" sz="1400" i="1" dirty="0" err="1"/>
              <a:t>Habermann</a:t>
            </a:r>
            <a:r>
              <a:rPr lang="en-US" sz="1400" i="1" dirty="0"/>
              <a:t> T</a:t>
            </a:r>
            <a:r>
              <a:rPr lang="ru-RU" sz="1400" i="1" dirty="0"/>
              <a:t>.</a:t>
            </a:r>
            <a:r>
              <a:rPr lang="en-US" sz="1400" i="1" dirty="0"/>
              <a:t>M., Ghosh A</a:t>
            </a:r>
            <a:r>
              <a:rPr lang="ru-RU" sz="1400" i="1" dirty="0"/>
              <a:t>.</a:t>
            </a:r>
            <a:r>
              <a:rPr lang="en-US" sz="1400" i="1" dirty="0"/>
              <a:t>K. Mayo Clinic internal medicine concise textbook</a:t>
            </a:r>
            <a:r>
              <a:rPr lang="ru-RU" sz="1400" i="1" dirty="0"/>
              <a:t>, 2008</a:t>
            </a:r>
            <a:endParaRPr lang="en-US" sz="1400" i="1" dirty="0"/>
          </a:p>
          <a:p>
            <a:pPr algn="r"/>
            <a:r>
              <a:rPr lang="en-US" sz="1400" i="1" dirty="0" err="1"/>
              <a:t>Guardino</a:t>
            </a:r>
            <a:r>
              <a:rPr lang="en-US" sz="1400" i="1" dirty="0"/>
              <a:t> J.M. Primo Gastro: The Pocket GI/Liver Companion, 2008</a:t>
            </a:r>
          </a:p>
        </p:txBody>
      </p:sp>
    </p:spTree>
    <p:extLst>
      <p:ext uri="{BB962C8B-B14F-4D97-AF65-F5344CB8AC3E}">
        <p14:creationId xmlns:p14="http://schemas.microsoft.com/office/powerpoint/2010/main" val="330084726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en-US" b="1" dirty="0"/>
              <a:t>Hepatitis C – Instrumental studies</a:t>
            </a:r>
            <a:endParaRPr lang="uk-UA" dirty="0"/>
          </a:p>
        </p:txBody>
      </p:sp>
      <p:sp>
        <p:nvSpPr>
          <p:cNvPr id="3" name="Объект 2"/>
          <p:cNvSpPr>
            <a:spLocks noGrp="1"/>
          </p:cNvSpPr>
          <p:nvPr>
            <p:ph idx="1"/>
          </p:nvPr>
        </p:nvSpPr>
        <p:spPr/>
        <p:txBody>
          <a:bodyPr>
            <a:normAutofit/>
          </a:bodyPr>
          <a:lstStyle/>
          <a:p>
            <a:r>
              <a:rPr lang="en-US" dirty="0"/>
              <a:t>Biopsy: degree of inflammation (grade) &amp; amount of fibrosis (stage); No other test makes this determination accurately</a:t>
            </a:r>
          </a:p>
          <a:p>
            <a:r>
              <a:rPr lang="en-US" dirty="0"/>
              <a:t>Stages (Fibrosis): 1. portal fibrosis, 2. </a:t>
            </a:r>
            <a:r>
              <a:rPr lang="en-US" dirty="0" err="1"/>
              <a:t>periportal</a:t>
            </a:r>
            <a:r>
              <a:rPr lang="en-US" dirty="0"/>
              <a:t> fibrosis, 3. septal fibrosis, 4. cirrhosis</a:t>
            </a:r>
          </a:p>
          <a:p>
            <a:r>
              <a:rPr lang="en-US" dirty="0"/>
              <a:t>Grade (Inflammation): 1. minimal lobular, 2. mild portal, 3. moderate piecemeal necrosis, 4. severe portal with piecemeal necrosis</a:t>
            </a:r>
          </a:p>
        </p:txBody>
      </p:sp>
      <p:sp>
        <p:nvSpPr>
          <p:cNvPr id="5" name="Прямоугольник 4"/>
          <p:cNvSpPr/>
          <p:nvPr/>
        </p:nvSpPr>
        <p:spPr>
          <a:xfrm>
            <a:off x="4056847" y="6216853"/>
            <a:ext cx="7959143" cy="523220"/>
          </a:xfrm>
          <a:prstGeom prst="rect">
            <a:avLst/>
          </a:prstGeom>
        </p:spPr>
        <p:txBody>
          <a:bodyPr wrap="square">
            <a:spAutoFit/>
          </a:bodyPr>
          <a:lstStyle/>
          <a:p>
            <a:pPr algn="r"/>
            <a:r>
              <a:rPr lang="en-US" sz="1400" i="1" dirty="0" err="1"/>
              <a:t>Habermann</a:t>
            </a:r>
            <a:r>
              <a:rPr lang="en-US" sz="1400" i="1" dirty="0"/>
              <a:t> T</a:t>
            </a:r>
            <a:r>
              <a:rPr lang="ru-RU" sz="1400" i="1" dirty="0"/>
              <a:t>.</a:t>
            </a:r>
            <a:r>
              <a:rPr lang="en-US" sz="1400" i="1" dirty="0"/>
              <a:t>M., Ghosh A</a:t>
            </a:r>
            <a:r>
              <a:rPr lang="ru-RU" sz="1400" i="1" dirty="0"/>
              <a:t>.</a:t>
            </a:r>
            <a:r>
              <a:rPr lang="en-US" sz="1400" i="1" dirty="0"/>
              <a:t>K. Mayo Clinic internal medicine concise textbook</a:t>
            </a:r>
            <a:r>
              <a:rPr lang="ru-RU" sz="1400" i="1" dirty="0"/>
              <a:t>, 2008</a:t>
            </a:r>
            <a:endParaRPr lang="en-US" sz="1400" i="1" dirty="0"/>
          </a:p>
          <a:p>
            <a:pPr algn="r"/>
            <a:r>
              <a:rPr lang="en-US" sz="1400" i="1" dirty="0" err="1"/>
              <a:t>Guardino</a:t>
            </a:r>
            <a:r>
              <a:rPr lang="en-US" sz="1400" i="1" dirty="0"/>
              <a:t> J.M. Primo Gastro: The Pocket GI/Liver Companion, 2008</a:t>
            </a:r>
          </a:p>
        </p:txBody>
      </p:sp>
    </p:spTree>
    <p:extLst>
      <p:ext uri="{BB962C8B-B14F-4D97-AF65-F5344CB8AC3E}">
        <p14:creationId xmlns:p14="http://schemas.microsoft.com/office/powerpoint/2010/main" val="211666439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en-US" b="1" dirty="0"/>
              <a:t>Hepatitis D – Clinical Manifestation</a:t>
            </a:r>
            <a:endParaRPr lang="uk-UA" dirty="0"/>
          </a:p>
        </p:txBody>
      </p:sp>
      <p:sp>
        <p:nvSpPr>
          <p:cNvPr id="3" name="Объект 2"/>
          <p:cNvSpPr>
            <a:spLocks noGrp="1"/>
          </p:cNvSpPr>
          <p:nvPr>
            <p:ph idx="1"/>
          </p:nvPr>
        </p:nvSpPr>
        <p:spPr/>
        <p:txBody>
          <a:bodyPr/>
          <a:lstStyle/>
          <a:p>
            <a:r>
              <a:rPr lang="en-US" dirty="0"/>
              <a:t>Natural History: more severe hepatitis, </a:t>
            </a:r>
          </a:p>
          <a:p>
            <a:r>
              <a:rPr lang="en-US" dirty="0"/>
              <a:t>Faster progression to cirrhosis</a:t>
            </a:r>
          </a:p>
        </p:txBody>
      </p:sp>
      <p:sp>
        <p:nvSpPr>
          <p:cNvPr id="5" name="Прямоугольник 4"/>
          <p:cNvSpPr/>
          <p:nvPr/>
        </p:nvSpPr>
        <p:spPr>
          <a:xfrm>
            <a:off x="4056847" y="6216853"/>
            <a:ext cx="7959143" cy="523220"/>
          </a:xfrm>
          <a:prstGeom prst="rect">
            <a:avLst/>
          </a:prstGeom>
        </p:spPr>
        <p:txBody>
          <a:bodyPr wrap="square">
            <a:spAutoFit/>
          </a:bodyPr>
          <a:lstStyle/>
          <a:p>
            <a:pPr algn="r"/>
            <a:r>
              <a:rPr lang="en-US" sz="1400" i="1" dirty="0" err="1"/>
              <a:t>Habermann</a:t>
            </a:r>
            <a:r>
              <a:rPr lang="en-US" sz="1400" i="1" dirty="0"/>
              <a:t> T</a:t>
            </a:r>
            <a:r>
              <a:rPr lang="ru-RU" sz="1400" i="1" dirty="0"/>
              <a:t>.</a:t>
            </a:r>
            <a:r>
              <a:rPr lang="en-US" sz="1400" i="1" dirty="0"/>
              <a:t>M., Ghosh A</a:t>
            </a:r>
            <a:r>
              <a:rPr lang="ru-RU" sz="1400" i="1" dirty="0"/>
              <a:t>.</a:t>
            </a:r>
            <a:r>
              <a:rPr lang="en-US" sz="1400" i="1" dirty="0"/>
              <a:t>K. Mayo Clinic internal medicine concise textbook</a:t>
            </a:r>
            <a:r>
              <a:rPr lang="ru-RU" sz="1400" i="1" dirty="0"/>
              <a:t>, 2008</a:t>
            </a:r>
            <a:endParaRPr lang="en-US" sz="1400" i="1" dirty="0"/>
          </a:p>
          <a:p>
            <a:pPr algn="r"/>
            <a:r>
              <a:rPr lang="en-US" sz="1400" i="1" dirty="0" err="1"/>
              <a:t>Guardino</a:t>
            </a:r>
            <a:r>
              <a:rPr lang="en-US" sz="1400" i="1" dirty="0"/>
              <a:t> J.M. Primo Gastro: The Pocket GI/Liver Companion, 2008</a:t>
            </a:r>
          </a:p>
        </p:txBody>
      </p:sp>
    </p:spTree>
    <p:extLst>
      <p:ext uri="{BB962C8B-B14F-4D97-AF65-F5344CB8AC3E}">
        <p14:creationId xmlns:p14="http://schemas.microsoft.com/office/powerpoint/2010/main" val="358244653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en-US" b="1" dirty="0"/>
              <a:t>Hepatitis D – Laboratory studies</a:t>
            </a:r>
            <a:endParaRPr lang="uk-UA" dirty="0"/>
          </a:p>
        </p:txBody>
      </p:sp>
      <p:sp>
        <p:nvSpPr>
          <p:cNvPr id="3" name="Объект 2"/>
          <p:cNvSpPr>
            <a:spLocks noGrp="1"/>
          </p:cNvSpPr>
          <p:nvPr>
            <p:ph idx="1"/>
          </p:nvPr>
        </p:nvSpPr>
        <p:spPr/>
        <p:txBody>
          <a:bodyPr/>
          <a:lstStyle/>
          <a:p>
            <a:r>
              <a:rPr lang="en-US" dirty="0"/>
              <a:t>anti-HDV (ELISA)</a:t>
            </a:r>
          </a:p>
        </p:txBody>
      </p:sp>
      <p:sp>
        <p:nvSpPr>
          <p:cNvPr id="5" name="Прямоугольник 4"/>
          <p:cNvSpPr/>
          <p:nvPr/>
        </p:nvSpPr>
        <p:spPr>
          <a:xfrm>
            <a:off x="4056847" y="6216853"/>
            <a:ext cx="7959143" cy="523220"/>
          </a:xfrm>
          <a:prstGeom prst="rect">
            <a:avLst/>
          </a:prstGeom>
        </p:spPr>
        <p:txBody>
          <a:bodyPr wrap="square">
            <a:spAutoFit/>
          </a:bodyPr>
          <a:lstStyle/>
          <a:p>
            <a:pPr algn="r"/>
            <a:r>
              <a:rPr lang="en-US" sz="1400" i="1" dirty="0" err="1"/>
              <a:t>Habermann</a:t>
            </a:r>
            <a:r>
              <a:rPr lang="en-US" sz="1400" i="1" dirty="0"/>
              <a:t> T</a:t>
            </a:r>
            <a:r>
              <a:rPr lang="ru-RU" sz="1400" i="1" dirty="0"/>
              <a:t>.</a:t>
            </a:r>
            <a:r>
              <a:rPr lang="en-US" sz="1400" i="1" dirty="0"/>
              <a:t>M., Ghosh A</a:t>
            </a:r>
            <a:r>
              <a:rPr lang="ru-RU" sz="1400" i="1" dirty="0"/>
              <a:t>.</a:t>
            </a:r>
            <a:r>
              <a:rPr lang="en-US" sz="1400" i="1" dirty="0"/>
              <a:t>K. Mayo Clinic internal medicine concise textbook</a:t>
            </a:r>
            <a:r>
              <a:rPr lang="ru-RU" sz="1400" i="1" dirty="0"/>
              <a:t>, 2008</a:t>
            </a:r>
            <a:endParaRPr lang="en-US" sz="1400" i="1" dirty="0"/>
          </a:p>
          <a:p>
            <a:pPr algn="r"/>
            <a:r>
              <a:rPr lang="en-US" sz="1400" i="1" dirty="0" err="1"/>
              <a:t>Guardino</a:t>
            </a:r>
            <a:r>
              <a:rPr lang="en-US" sz="1400" i="1" dirty="0"/>
              <a:t> J.M. Primo Gastro: The Pocket GI/Liver Companion, 2008</a:t>
            </a:r>
          </a:p>
        </p:txBody>
      </p:sp>
    </p:spTree>
    <p:extLst>
      <p:ext uri="{BB962C8B-B14F-4D97-AF65-F5344CB8AC3E}">
        <p14:creationId xmlns:p14="http://schemas.microsoft.com/office/powerpoint/2010/main" val="419979125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9418" y="180432"/>
            <a:ext cx="12033160" cy="928654"/>
          </a:xfrm>
        </p:spPr>
        <p:txBody>
          <a:bodyPr>
            <a:normAutofit fontScale="90000"/>
          </a:bodyPr>
          <a:lstStyle/>
          <a:p>
            <a:pPr algn="ctr"/>
            <a:r>
              <a:rPr lang="en-US" sz="4000" dirty="0"/>
              <a:t>Serologic profile of HDV superinfection on chronic HBV infection </a:t>
            </a:r>
            <a:endParaRPr lang="uk-UA" sz="4000" dirty="0"/>
          </a:p>
        </p:txBody>
      </p:sp>
      <p:sp>
        <p:nvSpPr>
          <p:cNvPr id="3" name="Объект 2"/>
          <p:cNvSpPr>
            <a:spLocks noGrp="1"/>
          </p:cNvSpPr>
          <p:nvPr>
            <p:ph idx="1"/>
          </p:nvPr>
        </p:nvSpPr>
        <p:spPr/>
        <p:txBody>
          <a:bodyPr/>
          <a:lstStyle/>
          <a:p>
            <a:endParaRPr lang="uk-UA"/>
          </a:p>
        </p:txBody>
      </p:sp>
      <p:pic>
        <p:nvPicPr>
          <p:cNvPr id="5" name="Рисунок 4"/>
          <p:cNvPicPr>
            <a:picLocks noChangeAspect="1"/>
          </p:cNvPicPr>
          <p:nvPr/>
        </p:nvPicPr>
        <p:blipFill>
          <a:blip r:embed="rId2"/>
          <a:stretch>
            <a:fillRect/>
          </a:stretch>
        </p:blipFill>
        <p:spPr>
          <a:xfrm>
            <a:off x="1372571" y="1109086"/>
            <a:ext cx="9446855" cy="5426137"/>
          </a:xfrm>
          <a:prstGeom prst="rect">
            <a:avLst/>
          </a:prstGeom>
        </p:spPr>
      </p:pic>
    </p:spTree>
    <p:extLst>
      <p:ext uri="{BB962C8B-B14F-4D97-AF65-F5344CB8AC3E}">
        <p14:creationId xmlns:p14="http://schemas.microsoft.com/office/powerpoint/2010/main" val="225103334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en-US" b="1" dirty="0"/>
              <a:t>Autoimmune hepatitis (AIH) </a:t>
            </a:r>
            <a:br>
              <a:rPr lang="en-US" b="1" dirty="0"/>
            </a:br>
            <a:r>
              <a:rPr lang="en-US" b="1" dirty="0"/>
              <a:t>Clinical features</a:t>
            </a:r>
            <a:endParaRPr lang="uk-UA" b="1" dirty="0"/>
          </a:p>
        </p:txBody>
      </p:sp>
      <p:sp>
        <p:nvSpPr>
          <p:cNvPr id="3" name="Объект 2"/>
          <p:cNvSpPr>
            <a:spLocks noGrp="1"/>
          </p:cNvSpPr>
          <p:nvPr>
            <p:ph idx="1"/>
          </p:nvPr>
        </p:nvSpPr>
        <p:spPr/>
        <p:txBody>
          <a:bodyPr>
            <a:normAutofit/>
          </a:bodyPr>
          <a:lstStyle/>
          <a:p>
            <a:r>
              <a:rPr lang="en-US" dirty="0"/>
              <a:t>Predominantly affects young and middle-aged women. </a:t>
            </a:r>
          </a:p>
          <a:p>
            <a:r>
              <a:rPr lang="en-US" dirty="0"/>
              <a:t>25% present with acute hepatitis and features of an autoimmune disease, e.g. fever, malaise, urticarial rash, polyarthritis, pleurisy, or glomerulonephritis. </a:t>
            </a:r>
          </a:p>
          <a:p>
            <a:r>
              <a:rPr lang="en-US" dirty="0"/>
              <a:t>The remainder present insidiously or are asymptomatic and diagnosed incidentally with signs of chronic liver disease.</a:t>
            </a:r>
          </a:p>
          <a:p>
            <a:r>
              <a:rPr lang="en-US" dirty="0" err="1"/>
              <a:t>Amenorrhoea</a:t>
            </a:r>
            <a:r>
              <a:rPr lang="en-US" dirty="0"/>
              <a:t> is common.</a:t>
            </a:r>
            <a:endParaRPr lang="uk-UA" dirty="0"/>
          </a:p>
        </p:txBody>
      </p:sp>
      <p:sp>
        <p:nvSpPr>
          <p:cNvPr id="4" name="Прямоугольник 3"/>
          <p:cNvSpPr/>
          <p:nvPr/>
        </p:nvSpPr>
        <p:spPr>
          <a:xfrm>
            <a:off x="7860323" y="6489812"/>
            <a:ext cx="4278607" cy="307777"/>
          </a:xfrm>
          <a:prstGeom prst="rect">
            <a:avLst/>
          </a:prstGeom>
        </p:spPr>
        <p:txBody>
          <a:bodyPr wrap="none">
            <a:spAutoFit/>
          </a:bodyPr>
          <a:lstStyle/>
          <a:p>
            <a:r>
              <a:rPr lang="en-US" sz="1400" i="1" dirty="0"/>
              <a:t>Oxford Handbook of Clinical Medicine, 6th Edition, 2004</a:t>
            </a:r>
            <a:endParaRPr lang="uk-UA" sz="1400" i="1" dirty="0"/>
          </a:p>
        </p:txBody>
      </p:sp>
    </p:spTree>
    <p:extLst>
      <p:ext uri="{BB962C8B-B14F-4D97-AF65-F5344CB8AC3E}">
        <p14:creationId xmlns:p14="http://schemas.microsoft.com/office/powerpoint/2010/main" val="402076582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en-US" b="1" dirty="0"/>
              <a:t>Autoimmune hepatitis (AIH) </a:t>
            </a:r>
            <a:br>
              <a:rPr lang="en-US" b="1" dirty="0"/>
            </a:br>
            <a:r>
              <a:rPr lang="en-US" b="1" dirty="0"/>
              <a:t>Associations</a:t>
            </a:r>
            <a:endParaRPr lang="uk-UA" b="1" dirty="0"/>
          </a:p>
        </p:txBody>
      </p:sp>
      <p:sp>
        <p:nvSpPr>
          <p:cNvPr id="3" name="Объект 2"/>
          <p:cNvSpPr>
            <a:spLocks noGrp="1"/>
          </p:cNvSpPr>
          <p:nvPr>
            <p:ph idx="1"/>
          </p:nvPr>
        </p:nvSpPr>
        <p:spPr/>
        <p:txBody>
          <a:bodyPr>
            <a:normAutofit/>
          </a:bodyPr>
          <a:lstStyle/>
          <a:p>
            <a:r>
              <a:rPr lang="en-US" dirty="0"/>
              <a:t>Pernicious </a:t>
            </a:r>
            <a:r>
              <a:rPr lang="en-US" dirty="0" err="1"/>
              <a:t>anaemia</a:t>
            </a:r>
            <a:endParaRPr lang="en-US" dirty="0"/>
          </a:p>
          <a:p>
            <a:r>
              <a:rPr lang="en-US" dirty="0"/>
              <a:t>Autoimmune </a:t>
            </a:r>
            <a:r>
              <a:rPr lang="en-US" dirty="0" err="1"/>
              <a:t>haemolysis</a:t>
            </a:r>
            <a:endParaRPr lang="en-US" dirty="0"/>
          </a:p>
          <a:p>
            <a:r>
              <a:rPr lang="en-US" dirty="0"/>
              <a:t>Ulcerative colitis</a:t>
            </a:r>
          </a:p>
          <a:p>
            <a:r>
              <a:rPr lang="en-US" dirty="0"/>
              <a:t>Diabetes</a:t>
            </a:r>
          </a:p>
          <a:p>
            <a:r>
              <a:rPr lang="en-US" dirty="0"/>
              <a:t>Glomerulonephritis</a:t>
            </a:r>
          </a:p>
          <a:p>
            <a:r>
              <a:rPr lang="en-US" dirty="0"/>
              <a:t>HLA A1, B8, &amp; DR3 haplotype</a:t>
            </a:r>
          </a:p>
          <a:p>
            <a:r>
              <a:rPr lang="en-US" dirty="0"/>
              <a:t>Autoimmune thyroiditis</a:t>
            </a:r>
            <a:endParaRPr lang="uk-UA" dirty="0"/>
          </a:p>
        </p:txBody>
      </p:sp>
      <p:sp>
        <p:nvSpPr>
          <p:cNvPr id="5" name="Прямоугольник 4"/>
          <p:cNvSpPr/>
          <p:nvPr/>
        </p:nvSpPr>
        <p:spPr>
          <a:xfrm>
            <a:off x="7860323" y="6502691"/>
            <a:ext cx="4278607" cy="307777"/>
          </a:xfrm>
          <a:prstGeom prst="rect">
            <a:avLst/>
          </a:prstGeom>
        </p:spPr>
        <p:txBody>
          <a:bodyPr wrap="none">
            <a:spAutoFit/>
          </a:bodyPr>
          <a:lstStyle/>
          <a:p>
            <a:r>
              <a:rPr lang="en-US" sz="1400" i="1" dirty="0"/>
              <a:t>Oxford Handbook of Clinical Medicine, 6th Edition, 2004</a:t>
            </a:r>
            <a:endParaRPr lang="uk-UA" sz="1400" i="1" dirty="0"/>
          </a:p>
        </p:txBody>
      </p:sp>
    </p:spTree>
    <p:extLst>
      <p:ext uri="{BB962C8B-B14F-4D97-AF65-F5344CB8AC3E}">
        <p14:creationId xmlns:p14="http://schemas.microsoft.com/office/powerpoint/2010/main" val="388823185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en-US" b="1" dirty="0"/>
              <a:t>Autoimmune hepatitis (AIH) </a:t>
            </a:r>
            <a:br>
              <a:rPr lang="en-US" b="1" dirty="0"/>
            </a:br>
            <a:r>
              <a:rPr lang="en-US" b="1" dirty="0"/>
              <a:t>Tests</a:t>
            </a:r>
            <a:endParaRPr lang="uk-UA" b="1" dirty="0"/>
          </a:p>
        </p:txBody>
      </p:sp>
      <p:sp>
        <p:nvSpPr>
          <p:cNvPr id="3" name="Объект 2"/>
          <p:cNvSpPr>
            <a:spLocks noGrp="1"/>
          </p:cNvSpPr>
          <p:nvPr>
            <p:ph idx="1"/>
          </p:nvPr>
        </p:nvSpPr>
        <p:spPr/>
        <p:txBody>
          <a:bodyPr>
            <a:normAutofit/>
          </a:bodyPr>
          <a:lstStyle/>
          <a:p>
            <a:r>
              <a:rPr lang="en-US" dirty="0"/>
              <a:t>Abnormal liver function tests (AST increasing</a:t>
            </a:r>
            <a:r>
              <a:rPr lang="uk-UA" dirty="0"/>
              <a:t>),</a:t>
            </a:r>
            <a:endParaRPr lang="en-US" dirty="0"/>
          </a:p>
          <a:p>
            <a:r>
              <a:rPr lang="en-US" dirty="0" err="1"/>
              <a:t>Hypergammaglobulinaemia</a:t>
            </a:r>
            <a:r>
              <a:rPr lang="en-US" dirty="0"/>
              <a:t> (especially IgG), </a:t>
            </a:r>
          </a:p>
          <a:p>
            <a:r>
              <a:rPr lang="en-US" dirty="0"/>
              <a:t>+</a:t>
            </a:r>
            <a:r>
              <a:rPr lang="en-US" dirty="0" err="1"/>
              <a:t>ve</a:t>
            </a:r>
            <a:r>
              <a:rPr lang="en-US" dirty="0"/>
              <a:t> autoantibodies (ANA, SMA, or LKM1). </a:t>
            </a:r>
          </a:p>
          <a:p>
            <a:r>
              <a:rPr lang="en-US" dirty="0"/>
              <a:t>Other autoantibodies, </a:t>
            </a:r>
            <a:r>
              <a:rPr lang="en-US" dirty="0" err="1"/>
              <a:t>eg</a:t>
            </a:r>
            <a:r>
              <a:rPr lang="en-US" dirty="0"/>
              <a:t> anti-soluble liver antigen (SLA) and </a:t>
            </a:r>
            <a:r>
              <a:rPr lang="en-US" dirty="0" err="1"/>
              <a:t>antimeasles</a:t>
            </a:r>
            <a:r>
              <a:rPr lang="en-US" dirty="0"/>
              <a:t> virus may be seen. </a:t>
            </a:r>
          </a:p>
          <a:p>
            <a:r>
              <a:rPr lang="en-US" dirty="0" err="1"/>
              <a:t>Anaemia</a:t>
            </a:r>
            <a:endParaRPr lang="en-US" dirty="0"/>
          </a:p>
          <a:p>
            <a:r>
              <a:rPr lang="en-US" dirty="0" err="1"/>
              <a:t>Hypersplenism</a:t>
            </a:r>
            <a:r>
              <a:rPr lang="en-US" dirty="0"/>
              <a:t>  </a:t>
            </a:r>
          </a:p>
          <a:p>
            <a:r>
              <a:rPr lang="en-US" dirty="0"/>
              <a:t>Liver biopsy shows mononuclear infiltrate of portal and </a:t>
            </a:r>
            <a:r>
              <a:rPr lang="en-US" dirty="0" err="1"/>
              <a:t>periportal</a:t>
            </a:r>
            <a:r>
              <a:rPr lang="en-US" dirty="0"/>
              <a:t> areas + piecemeal necrosis, fibrosis, or cirrhosis</a:t>
            </a:r>
            <a:endParaRPr lang="uk-UA" dirty="0"/>
          </a:p>
        </p:txBody>
      </p:sp>
      <p:sp>
        <p:nvSpPr>
          <p:cNvPr id="5" name="Прямоугольник 4"/>
          <p:cNvSpPr/>
          <p:nvPr/>
        </p:nvSpPr>
        <p:spPr>
          <a:xfrm>
            <a:off x="7860323" y="6502691"/>
            <a:ext cx="4278607" cy="307777"/>
          </a:xfrm>
          <a:prstGeom prst="rect">
            <a:avLst/>
          </a:prstGeom>
        </p:spPr>
        <p:txBody>
          <a:bodyPr wrap="none">
            <a:spAutoFit/>
          </a:bodyPr>
          <a:lstStyle/>
          <a:p>
            <a:r>
              <a:rPr lang="en-US" sz="1400" i="1" dirty="0"/>
              <a:t>Oxford Handbook of Clinical Medicine, 6th Edition, 2004</a:t>
            </a:r>
            <a:endParaRPr lang="uk-UA" sz="1400" i="1" dirty="0"/>
          </a:p>
        </p:txBody>
      </p:sp>
    </p:spTree>
    <p:extLst>
      <p:ext uri="{BB962C8B-B14F-4D97-AF65-F5344CB8AC3E}">
        <p14:creationId xmlns:p14="http://schemas.microsoft.com/office/powerpoint/2010/main" val="215421055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en-US" b="1" dirty="0"/>
              <a:t>Alcoholic Liver Disease </a:t>
            </a:r>
            <a:br>
              <a:rPr lang="en-US" b="1" dirty="0"/>
            </a:br>
            <a:r>
              <a:rPr lang="en-US" b="1" dirty="0"/>
              <a:t>Clinical Manifestations</a:t>
            </a:r>
            <a:endParaRPr lang="uk-UA" dirty="0"/>
          </a:p>
        </p:txBody>
      </p:sp>
      <p:sp>
        <p:nvSpPr>
          <p:cNvPr id="3" name="Объект 2"/>
          <p:cNvSpPr>
            <a:spLocks noGrp="1"/>
          </p:cNvSpPr>
          <p:nvPr>
            <p:ph idx="1"/>
          </p:nvPr>
        </p:nvSpPr>
        <p:spPr/>
        <p:txBody>
          <a:bodyPr>
            <a:normAutofit/>
          </a:bodyPr>
          <a:lstStyle/>
          <a:p>
            <a:r>
              <a:rPr lang="en-US" dirty="0" err="1"/>
              <a:t>Extrahepatic</a:t>
            </a:r>
            <a:r>
              <a:rPr lang="en-US" dirty="0"/>
              <a:t> manifestations of alcoholic liver disease: Ascites, Spider </a:t>
            </a:r>
            <a:r>
              <a:rPr lang="en-US" dirty="0" err="1"/>
              <a:t>angiomata</a:t>
            </a:r>
            <a:r>
              <a:rPr lang="en-US" dirty="0"/>
              <a:t>, Hypogonadism, Gynecomastia, Encephalopathy, Palmer Erythema, </a:t>
            </a:r>
            <a:r>
              <a:rPr lang="en-US" dirty="0" err="1"/>
              <a:t>Asterixis</a:t>
            </a:r>
            <a:endParaRPr lang="en-US" dirty="0"/>
          </a:p>
          <a:p>
            <a:r>
              <a:rPr lang="en-US" dirty="0"/>
              <a:t>Fatty liver or hepatic </a:t>
            </a:r>
            <a:r>
              <a:rPr lang="en-US" dirty="0" err="1"/>
              <a:t>steatosis</a:t>
            </a:r>
            <a:r>
              <a:rPr lang="en-US" dirty="0"/>
              <a:t>: First clinical manifestation is asymptomatic hepatomegaly</a:t>
            </a:r>
          </a:p>
          <a:p>
            <a:r>
              <a:rPr lang="en-US" dirty="0"/>
              <a:t>Alcoholic Hepatitis: range of presentation is anicteric hepatomegaly to fulminant/acute liver failure</a:t>
            </a:r>
          </a:p>
          <a:p>
            <a:pPr lvl="1"/>
            <a:r>
              <a:rPr lang="en-US" dirty="0"/>
              <a:t>Jaundice, fever, hepatomegaly, high WBC (25% present with infection and manifestations of portal hypertension, i.e. ascites)</a:t>
            </a:r>
          </a:p>
          <a:p>
            <a:pPr lvl="1"/>
            <a:r>
              <a:rPr lang="en-US" dirty="0"/>
              <a:t>Up to 30% of patients are infected with HCV as well</a:t>
            </a:r>
          </a:p>
        </p:txBody>
      </p:sp>
      <p:sp>
        <p:nvSpPr>
          <p:cNvPr id="5" name="Прямоугольник 4"/>
          <p:cNvSpPr/>
          <p:nvPr/>
        </p:nvSpPr>
        <p:spPr>
          <a:xfrm>
            <a:off x="4056847" y="6216853"/>
            <a:ext cx="7959143" cy="523220"/>
          </a:xfrm>
          <a:prstGeom prst="rect">
            <a:avLst/>
          </a:prstGeom>
        </p:spPr>
        <p:txBody>
          <a:bodyPr wrap="square">
            <a:spAutoFit/>
          </a:bodyPr>
          <a:lstStyle/>
          <a:p>
            <a:pPr algn="r"/>
            <a:r>
              <a:rPr lang="en-US" sz="1400" i="1" dirty="0" err="1"/>
              <a:t>Habermann</a:t>
            </a:r>
            <a:r>
              <a:rPr lang="en-US" sz="1400" i="1" dirty="0"/>
              <a:t> T</a:t>
            </a:r>
            <a:r>
              <a:rPr lang="ru-RU" sz="1400" i="1" dirty="0"/>
              <a:t>.</a:t>
            </a:r>
            <a:r>
              <a:rPr lang="en-US" sz="1400" i="1" dirty="0"/>
              <a:t>M., Ghosh A</a:t>
            </a:r>
            <a:r>
              <a:rPr lang="ru-RU" sz="1400" i="1" dirty="0"/>
              <a:t>.</a:t>
            </a:r>
            <a:r>
              <a:rPr lang="en-US" sz="1400" i="1" dirty="0"/>
              <a:t>K. Mayo Clinic internal medicine concise textbook</a:t>
            </a:r>
            <a:r>
              <a:rPr lang="ru-RU" sz="1400" i="1" dirty="0"/>
              <a:t>, 2008</a:t>
            </a:r>
            <a:endParaRPr lang="en-US" sz="1400" i="1" dirty="0"/>
          </a:p>
          <a:p>
            <a:pPr algn="r"/>
            <a:r>
              <a:rPr lang="en-US" sz="1400" i="1" dirty="0" err="1"/>
              <a:t>Guardino</a:t>
            </a:r>
            <a:r>
              <a:rPr lang="en-US" sz="1400" i="1" dirty="0"/>
              <a:t> J.M. Primo Gastro: The Pocket GI/Liver Companion, 2008</a:t>
            </a:r>
          </a:p>
        </p:txBody>
      </p:sp>
    </p:spTree>
    <p:extLst>
      <p:ext uri="{BB962C8B-B14F-4D97-AF65-F5344CB8AC3E}">
        <p14:creationId xmlns:p14="http://schemas.microsoft.com/office/powerpoint/2010/main" val="278196079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en-US" b="1" dirty="0"/>
              <a:t>Alcoholic Liver Disease </a:t>
            </a:r>
            <a:br>
              <a:rPr lang="en-US" b="1" dirty="0"/>
            </a:br>
            <a:r>
              <a:rPr lang="en-US" b="1" dirty="0"/>
              <a:t>Laboratory &amp; Instrumental Studies</a:t>
            </a:r>
            <a:endParaRPr lang="uk-UA" dirty="0"/>
          </a:p>
        </p:txBody>
      </p:sp>
      <p:sp>
        <p:nvSpPr>
          <p:cNvPr id="3" name="Объект 2"/>
          <p:cNvSpPr>
            <a:spLocks noGrp="1"/>
          </p:cNvSpPr>
          <p:nvPr>
            <p:ph idx="1"/>
          </p:nvPr>
        </p:nvSpPr>
        <p:spPr/>
        <p:txBody>
          <a:bodyPr>
            <a:normAutofit/>
          </a:bodyPr>
          <a:lstStyle/>
          <a:p>
            <a:r>
              <a:rPr lang="en-US" dirty="0"/>
              <a:t>Fatty liver or hepatic </a:t>
            </a:r>
            <a:r>
              <a:rPr lang="en-US" dirty="0" err="1"/>
              <a:t>steatosis</a:t>
            </a:r>
            <a:r>
              <a:rPr lang="en-US" dirty="0"/>
              <a:t>: AST:ALT &gt;2:1 - This abnormality usually resolves after several days of abstinence</a:t>
            </a:r>
          </a:p>
          <a:p>
            <a:r>
              <a:rPr lang="en-US" dirty="0"/>
              <a:t>Alcoholic Hepatitis: moderate elevation of AST to 2-5 times the upper limits of normal</a:t>
            </a:r>
          </a:p>
          <a:p>
            <a:r>
              <a:rPr lang="en-US" dirty="0"/>
              <a:t>Liver biopsy: often not needed due to advances in non-invasive studies; indicated if diagnosis is uncertain (</a:t>
            </a:r>
            <a:r>
              <a:rPr lang="en-US" dirty="0" err="1"/>
              <a:t>transjugular</a:t>
            </a:r>
            <a:r>
              <a:rPr lang="en-US" dirty="0"/>
              <a:t> approach is best)</a:t>
            </a:r>
          </a:p>
          <a:p>
            <a:pPr lvl="1"/>
            <a:r>
              <a:rPr lang="en-US" dirty="0"/>
              <a:t>Helps differentiate Hemochromatosis, Wilson's, AIH, HCV</a:t>
            </a:r>
          </a:p>
          <a:p>
            <a:pPr lvl="1"/>
            <a:r>
              <a:rPr lang="en-US" dirty="0"/>
              <a:t>Demonstrates: </a:t>
            </a:r>
            <a:r>
              <a:rPr lang="en-US" dirty="0" err="1"/>
              <a:t>centrilobular</a:t>
            </a:r>
            <a:r>
              <a:rPr lang="en-US" dirty="0"/>
              <a:t> PMNs and hepatocyte swelling, ballooning degeneration, </a:t>
            </a:r>
            <a:r>
              <a:rPr lang="en-US" dirty="0" err="1"/>
              <a:t>macrovesicular</a:t>
            </a:r>
            <a:r>
              <a:rPr lang="en-US" dirty="0"/>
              <a:t> </a:t>
            </a:r>
            <a:r>
              <a:rPr lang="en-US" dirty="0" err="1"/>
              <a:t>steatosis</a:t>
            </a:r>
            <a:r>
              <a:rPr lang="en-US" dirty="0"/>
              <a:t> and Mallory bodies</a:t>
            </a:r>
          </a:p>
        </p:txBody>
      </p:sp>
      <p:sp>
        <p:nvSpPr>
          <p:cNvPr id="5" name="Прямоугольник 4"/>
          <p:cNvSpPr/>
          <p:nvPr/>
        </p:nvSpPr>
        <p:spPr>
          <a:xfrm>
            <a:off x="4056847" y="6216853"/>
            <a:ext cx="7959143" cy="523220"/>
          </a:xfrm>
          <a:prstGeom prst="rect">
            <a:avLst/>
          </a:prstGeom>
        </p:spPr>
        <p:txBody>
          <a:bodyPr wrap="square">
            <a:spAutoFit/>
          </a:bodyPr>
          <a:lstStyle/>
          <a:p>
            <a:pPr algn="r"/>
            <a:r>
              <a:rPr lang="en-US" sz="1400" i="1" dirty="0" err="1"/>
              <a:t>Habermann</a:t>
            </a:r>
            <a:r>
              <a:rPr lang="en-US" sz="1400" i="1" dirty="0"/>
              <a:t> T</a:t>
            </a:r>
            <a:r>
              <a:rPr lang="ru-RU" sz="1400" i="1" dirty="0"/>
              <a:t>.</a:t>
            </a:r>
            <a:r>
              <a:rPr lang="en-US" sz="1400" i="1" dirty="0"/>
              <a:t>M., Ghosh A</a:t>
            </a:r>
            <a:r>
              <a:rPr lang="ru-RU" sz="1400" i="1" dirty="0"/>
              <a:t>.</a:t>
            </a:r>
            <a:r>
              <a:rPr lang="en-US" sz="1400" i="1" dirty="0"/>
              <a:t>K. Mayo Clinic internal medicine concise textbook</a:t>
            </a:r>
            <a:r>
              <a:rPr lang="ru-RU" sz="1400" i="1" dirty="0"/>
              <a:t>, 2008</a:t>
            </a:r>
            <a:endParaRPr lang="en-US" sz="1400" i="1" dirty="0"/>
          </a:p>
          <a:p>
            <a:pPr algn="r"/>
            <a:r>
              <a:rPr lang="en-US" sz="1400" i="1" dirty="0" err="1"/>
              <a:t>Guardino</a:t>
            </a:r>
            <a:r>
              <a:rPr lang="en-US" sz="1400" i="1" dirty="0"/>
              <a:t> J.M. Primo Gastro: The Pocket GI/Liver Companion, 2008</a:t>
            </a:r>
          </a:p>
        </p:txBody>
      </p:sp>
    </p:spTree>
    <p:extLst>
      <p:ext uri="{BB962C8B-B14F-4D97-AF65-F5344CB8AC3E}">
        <p14:creationId xmlns:p14="http://schemas.microsoft.com/office/powerpoint/2010/main" val="73452375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b="1" dirty="0"/>
              <a:t>Treatment</a:t>
            </a:r>
            <a:br>
              <a:rPr lang="en-US" b="1" dirty="0"/>
            </a:br>
            <a:endParaRPr lang="ru-RU" dirty="0"/>
          </a:p>
        </p:txBody>
      </p:sp>
      <p:sp>
        <p:nvSpPr>
          <p:cNvPr id="3" name="Объект 2"/>
          <p:cNvSpPr>
            <a:spLocks noGrp="1"/>
          </p:cNvSpPr>
          <p:nvPr>
            <p:ph idx="1"/>
          </p:nvPr>
        </p:nvSpPr>
        <p:spPr>
          <a:xfrm>
            <a:off x="838200" y="1149531"/>
            <a:ext cx="10515600" cy="5027432"/>
          </a:xfrm>
        </p:spPr>
        <p:txBody>
          <a:bodyPr>
            <a:noAutofit/>
          </a:bodyPr>
          <a:lstStyle/>
          <a:p>
            <a:pPr>
              <a:lnSpc>
                <a:spcPct val="120000"/>
              </a:lnSpc>
              <a:spcBef>
                <a:spcPts val="0"/>
              </a:spcBef>
            </a:pPr>
            <a:r>
              <a:rPr lang="en-US" sz="2400" dirty="0"/>
              <a:t>Treatment of the cause (such as antiviral drugs for hepatitis B or C)</a:t>
            </a:r>
          </a:p>
          <a:p>
            <a:pPr>
              <a:lnSpc>
                <a:spcPct val="120000"/>
              </a:lnSpc>
              <a:spcBef>
                <a:spcPts val="0"/>
              </a:spcBef>
            </a:pPr>
            <a:r>
              <a:rPr lang="en-US" sz="2400" dirty="0"/>
              <a:t>Treatment of complications</a:t>
            </a:r>
          </a:p>
          <a:p>
            <a:pPr>
              <a:lnSpc>
                <a:spcPct val="120000"/>
              </a:lnSpc>
              <a:spcBef>
                <a:spcPts val="0"/>
              </a:spcBef>
            </a:pPr>
            <a:r>
              <a:rPr lang="en-US" sz="2400" dirty="0"/>
              <a:t>Treatment of chronic hepatitis focuses on treating the cause and managing the complications, such as ascites and hepatic encephalopathy.</a:t>
            </a:r>
          </a:p>
          <a:p>
            <a:pPr>
              <a:lnSpc>
                <a:spcPct val="120000"/>
              </a:lnSpc>
              <a:spcBef>
                <a:spcPts val="0"/>
              </a:spcBef>
            </a:pPr>
            <a:r>
              <a:rPr lang="en-US" sz="2400" dirty="0"/>
              <a:t>If a drug is the cause, the drug is stopped. If another disorder is the cause, it is treated.</a:t>
            </a:r>
          </a:p>
        </p:txBody>
      </p:sp>
    </p:spTree>
    <p:extLst>
      <p:ext uri="{BB962C8B-B14F-4D97-AF65-F5344CB8AC3E}">
        <p14:creationId xmlns:p14="http://schemas.microsoft.com/office/powerpoint/2010/main" val="391782841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b="1" dirty="0"/>
              <a:t>Treatment</a:t>
            </a:r>
            <a:br>
              <a:rPr lang="en-US" b="1" dirty="0"/>
            </a:br>
            <a:endParaRPr lang="ru-RU" dirty="0"/>
          </a:p>
        </p:txBody>
      </p:sp>
      <p:sp>
        <p:nvSpPr>
          <p:cNvPr id="3" name="Объект 2"/>
          <p:cNvSpPr>
            <a:spLocks noGrp="1"/>
          </p:cNvSpPr>
          <p:nvPr>
            <p:ph idx="1"/>
          </p:nvPr>
        </p:nvSpPr>
        <p:spPr>
          <a:xfrm>
            <a:off x="838200" y="1149531"/>
            <a:ext cx="10515600" cy="5027432"/>
          </a:xfrm>
        </p:spPr>
        <p:txBody>
          <a:bodyPr>
            <a:noAutofit/>
          </a:bodyPr>
          <a:lstStyle/>
          <a:p>
            <a:pPr marL="0" indent="0">
              <a:lnSpc>
                <a:spcPct val="120000"/>
              </a:lnSpc>
              <a:spcBef>
                <a:spcPts val="0"/>
              </a:spcBef>
              <a:buNone/>
            </a:pPr>
            <a:r>
              <a:rPr lang="en-US" sz="2400" b="1" dirty="0"/>
              <a:t>Hepatitis B and C</a:t>
            </a:r>
          </a:p>
          <a:p>
            <a:pPr>
              <a:lnSpc>
                <a:spcPct val="120000"/>
              </a:lnSpc>
              <a:spcBef>
                <a:spcPts val="0"/>
              </a:spcBef>
            </a:pPr>
            <a:r>
              <a:rPr lang="en-US" sz="2400" dirty="0"/>
              <a:t>If chronic hepatitis B or chronic hepatitis C is worsening or if liver enzyme levels are high, people are usually given antiviral drugs.</a:t>
            </a:r>
          </a:p>
          <a:p>
            <a:pPr>
              <a:lnSpc>
                <a:spcPct val="120000"/>
              </a:lnSpc>
              <a:spcBef>
                <a:spcPts val="0"/>
              </a:spcBef>
            </a:pPr>
            <a:r>
              <a:rPr lang="en-US" sz="2400" dirty="0"/>
              <a:t>In some people, hepatitis B tends to recur once drug treatment is stopped and may be even more severe. Thus, these people may need to take an antiviral drug indefinitely.</a:t>
            </a:r>
          </a:p>
          <a:p>
            <a:pPr>
              <a:lnSpc>
                <a:spcPct val="120000"/>
              </a:lnSpc>
              <a:spcBef>
                <a:spcPts val="0"/>
              </a:spcBef>
            </a:pPr>
            <a:r>
              <a:rPr lang="en-US" sz="2400" dirty="0"/>
              <a:t>For chronic hepatitis C, treatment can last from 8 to 24 weeks. Treating hepatitis C can eliminate the virus from the body and thus stop inflammation and prevent scarring, which can lead to cirrhosis.</a:t>
            </a:r>
          </a:p>
        </p:txBody>
      </p:sp>
    </p:spTree>
    <p:extLst>
      <p:ext uri="{BB962C8B-B14F-4D97-AF65-F5344CB8AC3E}">
        <p14:creationId xmlns:p14="http://schemas.microsoft.com/office/powerpoint/2010/main" val="304925223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b="1" dirty="0"/>
              <a:t>Antiviral drugs</a:t>
            </a:r>
            <a:endParaRPr lang="ru-RU" b="1" dirty="0"/>
          </a:p>
        </p:txBody>
      </p:sp>
      <p:sp>
        <p:nvSpPr>
          <p:cNvPr id="3" name="Объект 2"/>
          <p:cNvSpPr>
            <a:spLocks noGrp="1"/>
          </p:cNvSpPr>
          <p:nvPr>
            <p:ph idx="1"/>
          </p:nvPr>
        </p:nvSpPr>
        <p:spPr/>
        <p:txBody>
          <a:bodyPr>
            <a:normAutofit fontScale="77500" lnSpcReduction="20000"/>
          </a:bodyPr>
          <a:lstStyle/>
          <a:p>
            <a:r>
              <a:rPr lang="en-US" dirty="0"/>
              <a:t>Injectable </a:t>
            </a:r>
            <a:r>
              <a:rPr lang="en-US" b="1" dirty="0"/>
              <a:t>interferon alpha</a:t>
            </a:r>
            <a:r>
              <a:rPr lang="en-US" dirty="0"/>
              <a:t> was the first therapy approved for chronic hepatitis B.</a:t>
            </a:r>
          </a:p>
          <a:p>
            <a:r>
              <a:rPr lang="en-US" b="1" dirty="0" err="1"/>
              <a:t>Pegylated</a:t>
            </a:r>
            <a:r>
              <a:rPr lang="en-US" b="1" dirty="0"/>
              <a:t> interferon</a:t>
            </a:r>
            <a:r>
              <a:rPr lang="en-US" dirty="0"/>
              <a:t> is dosed just once a week as a SC injection and is both more convenient and effective than standard interferon.</a:t>
            </a:r>
            <a:r>
              <a:rPr lang="en-US" baseline="30000" dirty="0">
                <a:hlinkClick r:id="rId2"/>
              </a:rPr>
              <a:t>[</a:t>
            </a:r>
            <a:r>
              <a:rPr lang="en-US" dirty="0"/>
              <a:t>Although it does not develop resistance as do many of the oral antivirals, it is poorly tolerated and requires close monitoring. PEG IFN is not effective in patients with high levels of viral activity and cannot be used in immunosuppressed patients or those with cirrhosis.</a:t>
            </a:r>
          </a:p>
          <a:p>
            <a:r>
              <a:rPr lang="en-US" dirty="0"/>
              <a:t>Oral nucleoside analogues: </a:t>
            </a:r>
            <a:r>
              <a:rPr lang="en-US" b="1" dirty="0"/>
              <a:t>Lamivudine, </a:t>
            </a:r>
            <a:r>
              <a:rPr lang="en-US" b="1" dirty="0" err="1"/>
              <a:t>Adefovir</a:t>
            </a:r>
            <a:r>
              <a:rPr lang="en-US" b="1" dirty="0"/>
              <a:t> </a:t>
            </a:r>
            <a:r>
              <a:rPr lang="en-US" b="1" dirty="0" err="1"/>
              <a:t>dipivoxil</a:t>
            </a:r>
            <a:r>
              <a:rPr lang="en-US" b="1" dirty="0"/>
              <a:t>, </a:t>
            </a:r>
            <a:r>
              <a:rPr lang="en-US" b="1" dirty="0" err="1"/>
              <a:t>Entecavir</a:t>
            </a:r>
            <a:r>
              <a:rPr lang="en-US" b="1" dirty="0"/>
              <a:t>, </a:t>
            </a:r>
            <a:r>
              <a:rPr lang="en-US" b="1" dirty="0" err="1"/>
              <a:t>Telbivudine</a:t>
            </a:r>
            <a:r>
              <a:rPr lang="en-US" b="1" dirty="0"/>
              <a:t>, </a:t>
            </a:r>
            <a:r>
              <a:rPr lang="en-US" b="1" dirty="0" err="1"/>
              <a:t>Tenofovir</a:t>
            </a:r>
            <a:endParaRPr lang="en-US" b="1" dirty="0"/>
          </a:p>
          <a:p>
            <a:pPr marL="0" indent="0">
              <a:buNone/>
            </a:pPr>
            <a:r>
              <a:rPr lang="en-US" dirty="0"/>
              <a:t>A number of direct acting antiviral agents have been licensed and approved for use in recent years for hepatitis C. </a:t>
            </a:r>
          </a:p>
          <a:p>
            <a:r>
              <a:rPr lang="en-US" dirty="0"/>
              <a:t>NS3/4A protease inhibitors (</a:t>
            </a:r>
            <a:r>
              <a:rPr lang="en-US" b="1" dirty="0"/>
              <a:t>telaprevir, boceprevir, simeprevir)</a:t>
            </a:r>
          </a:p>
          <a:p>
            <a:r>
              <a:rPr lang="en-US" dirty="0"/>
              <a:t>NS5A inhibitors (</a:t>
            </a:r>
            <a:r>
              <a:rPr lang="en-US" b="1" dirty="0"/>
              <a:t>ledipasvir, daclatasvir)</a:t>
            </a:r>
            <a:endParaRPr lang="en-US" dirty="0"/>
          </a:p>
          <a:p>
            <a:r>
              <a:rPr lang="en-US" dirty="0"/>
              <a:t>NS5B polymerase inhibitors (</a:t>
            </a:r>
            <a:r>
              <a:rPr lang="en-US" b="1" dirty="0"/>
              <a:t>sofosbuvir, dasabuvir)</a:t>
            </a:r>
            <a:endParaRPr lang="en-US" dirty="0"/>
          </a:p>
        </p:txBody>
      </p:sp>
    </p:spTree>
    <p:extLst>
      <p:ext uri="{BB962C8B-B14F-4D97-AF65-F5344CB8AC3E}">
        <p14:creationId xmlns:p14="http://schemas.microsoft.com/office/powerpoint/2010/main" val="250663030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b="1" dirty="0"/>
              <a:t>Treatment</a:t>
            </a:r>
            <a:br>
              <a:rPr lang="en-US" b="1" dirty="0"/>
            </a:br>
            <a:endParaRPr lang="ru-RU" dirty="0"/>
          </a:p>
        </p:txBody>
      </p:sp>
      <p:sp>
        <p:nvSpPr>
          <p:cNvPr id="3" name="Объект 2"/>
          <p:cNvSpPr>
            <a:spLocks noGrp="1"/>
          </p:cNvSpPr>
          <p:nvPr>
            <p:ph idx="1"/>
          </p:nvPr>
        </p:nvSpPr>
        <p:spPr>
          <a:xfrm>
            <a:off x="838200" y="1149531"/>
            <a:ext cx="10515600" cy="5027432"/>
          </a:xfrm>
        </p:spPr>
        <p:txBody>
          <a:bodyPr>
            <a:noAutofit/>
          </a:bodyPr>
          <a:lstStyle/>
          <a:p>
            <a:pPr marL="0" indent="0">
              <a:lnSpc>
                <a:spcPct val="120000"/>
              </a:lnSpc>
              <a:spcBef>
                <a:spcPts val="0"/>
              </a:spcBef>
              <a:buNone/>
            </a:pPr>
            <a:r>
              <a:rPr lang="en-US" sz="2400" b="1" dirty="0"/>
              <a:t>Nonalcoholic </a:t>
            </a:r>
            <a:r>
              <a:rPr lang="en-US" sz="2400" b="1" dirty="0" err="1"/>
              <a:t>steatohepatitis</a:t>
            </a:r>
            <a:endParaRPr lang="en-US" sz="2400" b="1" dirty="0"/>
          </a:p>
          <a:p>
            <a:pPr marL="0" indent="0">
              <a:lnSpc>
                <a:spcPct val="120000"/>
              </a:lnSpc>
              <a:spcBef>
                <a:spcPts val="0"/>
              </a:spcBef>
              <a:buNone/>
            </a:pPr>
            <a:r>
              <a:rPr lang="en-US" sz="2400" dirty="0"/>
              <a:t>Treatment focuses on managing the conditions that contribute to it and may include:</a:t>
            </a:r>
          </a:p>
          <a:p>
            <a:pPr>
              <a:lnSpc>
                <a:spcPct val="120000"/>
              </a:lnSpc>
              <a:spcBef>
                <a:spcPts val="0"/>
              </a:spcBef>
            </a:pPr>
            <a:r>
              <a:rPr lang="en-US" sz="2400" dirty="0"/>
              <a:t>Losing weight</a:t>
            </a:r>
          </a:p>
          <a:p>
            <a:pPr>
              <a:lnSpc>
                <a:spcPct val="120000"/>
              </a:lnSpc>
              <a:spcBef>
                <a:spcPts val="0"/>
              </a:spcBef>
            </a:pPr>
            <a:r>
              <a:rPr lang="en-US" sz="2400" dirty="0"/>
              <a:t>Eating a healthy diet (which can help control weight, diabetes, and possibly lipid levels)</a:t>
            </a:r>
          </a:p>
          <a:p>
            <a:pPr>
              <a:lnSpc>
                <a:spcPct val="120000"/>
              </a:lnSpc>
              <a:spcBef>
                <a:spcPts val="0"/>
              </a:spcBef>
            </a:pPr>
            <a:r>
              <a:rPr lang="en-US" sz="2400" dirty="0"/>
              <a:t>Taking drugs to treat diabetes</a:t>
            </a:r>
          </a:p>
          <a:p>
            <a:pPr>
              <a:lnSpc>
                <a:spcPct val="120000"/>
              </a:lnSpc>
              <a:spcBef>
                <a:spcPts val="0"/>
              </a:spcBef>
            </a:pPr>
            <a:r>
              <a:rPr lang="en-US" sz="2400" dirty="0"/>
              <a:t>Taking drugs to lower lipid levels</a:t>
            </a:r>
          </a:p>
          <a:p>
            <a:pPr>
              <a:lnSpc>
                <a:spcPct val="120000"/>
              </a:lnSpc>
              <a:spcBef>
                <a:spcPts val="0"/>
              </a:spcBef>
            </a:pPr>
            <a:r>
              <a:rPr lang="en-US" sz="2400" dirty="0"/>
              <a:t>Not taking drugs that can contribute to the disorder (such as tamoxifen, corticosteroids, and synthetic estrogens)</a:t>
            </a:r>
          </a:p>
        </p:txBody>
      </p:sp>
    </p:spTree>
    <p:extLst>
      <p:ext uri="{BB962C8B-B14F-4D97-AF65-F5344CB8AC3E}">
        <p14:creationId xmlns:p14="http://schemas.microsoft.com/office/powerpoint/2010/main" val="83887122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b="1" dirty="0"/>
              <a:t>Treatment</a:t>
            </a:r>
            <a:br>
              <a:rPr lang="en-US" b="1" dirty="0"/>
            </a:br>
            <a:endParaRPr lang="ru-RU" dirty="0"/>
          </a:p>
        </p:txBody>
      </p:sp>
      <p:sp>
        <p:nvSpPr>
          <p:cNvPr id="3" name="Объект 2"/>
          <p:cNvSpPr>
            <a:spLocks noGrp="1"/>
          </p:cNvSpPr>
          <p:nvPr>
            <p:ph idx="1"/>
          </p:nvPr>
        </p:nvSpPr>
        <p:spPr>
          <a:xfrm>
            <a:off x="838200" y="1149531"/>
            <a:ext cx="10515600" cy="5027432"/>
          </a:xfrm>
        </p:spPr>
        <p:txBody>
          <a:bodyPr>
            <a:noAutofit/>
          </a:bodyPr>
          <a:lstStyle/>
          <a:p>
            <a:pPr marL="0" indent="0">
              <a:lnSpc>
                <a:spcPct val="120000"/>
              </a:lnSpc>
              <a:spcBef>
                <a:spcPts val="0"/>
              </a:spcBef>
              <a:buNone/>
            </a:pPr>
            <a:r>
              <a:rPr lang="en-US" sz="2400" b="1" dirty="0"/>
              <a:t>Autoimmune hepatitis</a:t>
            </a:r>
          </a:p>
          <a:p>
            <a:pPr>
              <a:lnSpc>
                <a:spcPct val="120000"/>
              </a:lnSpc>
              <a:spcBef>
                <a:spcPts val="0"/>
              </a:spcBef>
            </a:pPr>
            <a:r>
              <a:rPr lang="en-US" sz="2400" dirty="0"/>
              <a:t>Usually, corticosteroids (such as prednisone) are used to treat autoimmune hepatitis, sometimes with azathioprine, a drug used to suppress the immune system. These drugs suppress the inflammation, relieve symptoms, and improve long-term survival. Nevertheless, scarring in the liver may gradually worsen.</a:t>
            </a:r>
          </a:p>
          <a:p>
            <a:pPr>
              <a:lnSpc>
                <a:spcPct val="120000"/>
              </a:lnSpc>
              <a:spcBef>
                <a:spcPts val="0"/>
              </a:spcBef>
            </a:pPr>
            <a:r>
              <a:rPr lang="en-US" sz="2400" dirty="0"/>
              <a:t>Stopping these drugs usually leads to recurrence of the inflammation, so most people have to take the drugs indefinitely. However, taking corticosteroids for a long time can have significant side effects. So doctors usually gradually reduce the dose of the corticosteroid so that people can stop taking it. People then take azathioprine or </a:t>
            </a:r>
            <a:r>
              <a:rPr lang="en-US" sz="2400" dirty="0" err="1"/>
              <a:t>mycophenolate</a:t>
            </a:r>
            <a:r>
              <a:rPr lang="en-US" sz="2400" dirty="0"/>
              <a:t> indefinitely.</a:t>
            </a:r>
          </a:p>
        </p:txBody>
      </p:sp>
    </p:spTree>
    <p:extLst>
      <p:ext uri="{BB962C8B-B14F-4D97-AF65-F5344CB8AC3E}">
        <p14:creationId xmlns:p14="http://schemas.microsoft.com/office/powerpoint/2010/main" val="70422914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b="1" dirty="0"/>
              <a:t>Treatment</a:t>
            </a:r>
            <a:br>
              <a:rPr lang="en-US" b="1" dirty="0"/>
            </a:br>
            <a:endParaRPr lang="ru-RU" dirty="0"/>
          </a:p>
        </p:txBody>
      </p:sp>
      <p:sp>
        <p:nvSpPr>
          <p:cNvPr id="3" name="Объект 2"/>
          <p:cNvSpPr>
            <a:spLocks noGrp="1"/>
          </p:cNvSpPr>
          <p:nvPr>
            <p:ph idx="1"/>
          </p:nvPr>
        </p:nvSpPr>
        <p:spPr>
          <a:xfrm>
            <a:off x="838200" y="1149531"/>
            <a:ext cx="10515600" cy="5027432"/>
          </a:xfrm>
        </p:spPr>
        <p:txBody>
          <a:bodyPr>
            <a:noAutofit/>
          </a:bodyPr>
          <a:lstStyle/>
          <a:p>
            <a:pPr marL="0" indent="0">
              <a:lnSpc>
                <a:spcPct val="120000"/>
              </a:lnSpc>
              <a:spcBef>
                <a:spcPts val="0"/>
              </a:spcBef>
              <a:buNone/>
            </a:pPr>
            <a:r>
              <a:rPr lang="en-US" sz="2400" b="1" dirty="0"/>
              <a:t>Treatment of complications</a:t>
            </a:r>
          </a:p>
          <a:p>
            <a:pPr>
              <a:lnSpc>
                <a:spcPct val="120000"/>
              </a:lnSpc>
              <a:spcBef>
                <a:spcPts val="0"/>
              </a:spcBef>
            </a:pPr>
            <a:r>
              <a:rPr lang="en-US" sz="2400" dirty="0"/>
              <a:t>Regardless of the cause or type of chronic hepatitis, cirrhosis, liver failure, and their complications require treatment.</a:t>
            </a:r>
          </a:p>
          <a:p>
            <a:pPr>
              <a:lnSpc>
                <a:spcPct val="120000"/>
              </a:lnSpc>
              <a:spcBef>
                <a:spcPts val="0"/>
              </a:spcBef>
            </a:pPr>
            <a:r>
              <a:rPr lang="en-US" sz="2400" dirty="0"/>
              <a:t>Treating ascites involves restricting salt consumption and taking a drug that helps the kidneys excrete more sodium and water into the urine (a diuretic).</a:t>
            </a:r>
          </a:p>
          <a:p>
            <a:pPr>
              <a:lnSpc>
                <a:spcPct val="120000"/>
              </a:lnSpc>
              <a:spcBef>
                <a:spcPts val="0"/>
              </a:spcBef>
            </a:pPr>
            <a:r>
              <a:rPr lang="en-US" sz="2400" dirty="0"/>
              <a:t>Treating hepatic encephalopathy involves taking drugs to help the body eliminate the toxic substances that can cause the brain function to deteriorate.</a:t>
            </a:r>
          </a:p>
          <a:p>
            <a:pPr marL="0" indent="0">
              <a:lnSpc>
                <a:spcPct val="120000"/>
              </a:lnSpc>
              <a:spcBef>
                <a:spcPts val="0"/>
              </a:spcBef>
              <a:buNone/>
            </a:pPr>
            <a:endParaRPr lang="en-US" sz="2400" b="1" dirty="0"/>
          </a:p>
          <a:p>
            <a:pPr marL="0" indent="0">
              <a:lnSpc>
                <a:spcPct val="120000"/>
              </a:lnSpc>
              <a:spcBef>
                <a:spcPts val="0"/>
              </a:spcBef>
              <a:buNone/>
            </a:pPr>
            <a:r>
              <a:rPr lang="en-US" sz="2400" b="1" dirty="0"/>
              <a:t>Liver transplantation </a:t>
            </a:r>
            <a:r>
              <a:rPr lang="en-US" sz="2400" dirty="0"/>
              <a:t>may be considered for people with severe liver failure.</a:t>
            </a:r>
          </a:p>
        </p:txBody>
      </p:sp>
    </p:spTree>
    <p:extLst>
      <p:ext uri="{BB962C8B-B14F-4D97-AF65-F5344CB8AC3E}">
        <p14:creationId xmlns:p14="http://schemas.microsoft.com/office/powerpoint/2010/main" val="229111381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en-US" b="1" dirty="0"/>
              <a:t>Hepatitis B – Complications &amp; Prognosis</a:t>
            </a:r>
            <a:endParaRPr lang="uk-UA" dirty="0"/>
          </a:p>
        </p:txBody>
      </p:sp>
      <p:sp>
        <p:nvSpPr>
          <p:cNvPr id="3" name="Объект 2"/>
          <p:cNvSpPr>
            <a:spLocks noGrp="1"/>
          </p:cNvSpPr>
          <p:nvPr>
            <p:ph idx="1"/>
          </p:nvPr>
        </p:nvSpPr>
        <p:spPr/>
        <p:txBody>
          <a:bodyPr>
            <a:normAutofit fontScale="85000" lnSpcReduction="20000"/>
          </a:bodyPr>
          <a:lstStyle/>
          <a:p>
            <a:r>
              <a:rPr lang="en-US" dirty="0"/>
              <a:t>Can lead to chronic infection, more likely to be associated with developing cirrhosis – Chronicity rates: neonates approaching 100%, children 70%, healthy adults: 1%</a:t>
            </a:r>
          </a:p>
          <a:p>
            <a:r>
              <a:rPr lang="en-US" dirty="0"/>
              <a:t>Increased risk of primary hepatocellular carcinoma</a:t>
            </a:r>
          </a:p>
          <a:p>
            <a:r>
              <a:rPr lang="en-US" dirty="0" err="1"/>
              <a:t>Polyarteritis</a:t>
            </a:r>
            <a:r>
              <a:rPr lang="en-US" dirty="0"/>
              <a:t> </a:t>
            </a:r>
            <a:r>
              <a:rPr lang="en-US" dirty="0" err="1"/>
              <a:t>Nodosa</a:t>
            </a:r>
            <a:r>
              <a:rPr lang="en-US" dirty="0"/>
              <a:t> (PAN): acute or chronic systemic necrotizing medium-vessel vasculitis without granuloma formation- Approximately 25% of PAN patients have </a:t>
            </a:r>
            <a:r>
              <a:rPr lang="en-US" dirty="0" err="1"/>
              <a:t>HBsAg</a:t>
            </a:r>
            <a:r>
              <a:rPr lang="en-US" dirty="0"/>
              <a:t>; </a:t>
            </a:r>
          </a:p>
          <a:p>
            <a:r>
              <a:rPr lang="en-US" dirty="0"/>
              <a:t>Acute Polyarthritis-Dermatitis Syndrome: acute, severe, symmetric, involving both large and small joints, urticarial rash is usually present</a:t>
            </a:r>
          </a:p>
          <a:p>
            <a:r>
              <a:rPr lang="en-US" dirty="0" err="1"/>
              <a:t>Cryoglobulinemia</a:t>
            </a:r>
            <a:r>
              <a:rPr lang="en-US" dirty="0"/>
              <a:t>: most associated with hepatitis C, only 5% of essential mixed </a:t>
            </a:r>
            <a:r>
              <a:rPr lang="en-US" dirty="0" err="1"/>
              <a:t>cryoglobulinemia</a:t>
            </a:r>
            <a:r>
              <a:rPr lang="en-US" dirty="0"/>
              <a:t> is due to hepatitis B</a:t>
            </a:r>
          </a:p>
          <a:p>
            <a:r>
              <a:rPr lang="en-US" dirty="0"/>
              <a:t>Membranous Glomerulonephritis: </a:t>
            </a:r>
            <a:r>
              <a:rPr lang="en-US" dirty="0" err="1"/>
              <a:t>nephrotic</a:t>
            </a:r>
            <a:r>
              <a:rPr lang="en-US" dirty="0"/>
              <a:t> range proteinuria, worse prognosis in men</a:t>
            </a:r>
          </a:p>
        </p:txBody>
      </p:sp>
      <p:sp>
        <p:nvSpPr>
          <p:cNvPr id="5" name="Прямоугольник 4"/>
          <p:cNvSpPr/>
          <p:nvPr/>
        </p:nvSpPr>
        <p:spPr>
          <a:xfrm>
            <a:off x="4056847" y="6216853"/>
            <a:ext cx="7959143" cy="523220"/>
          </a:xfrm>
          <a:prstGeom prst="rect">
            <a:avLst/>
          </a:prstGeom>
        </p:spPr>
        <p:txBody>
          <a:bodyPr wrap="square">
            <a:spAutoFit/>
          </a:bodyPr>
          <a:lstStyle/>
          <a:p>
            <a:pPr algn="r"/>
            <a:r>
              <a:rPr lang="en-US" sz="1400" i="1" dirty="0" err="1"/>
              <a:t>Habermann</a:t>
            </a:r>
            <a:r>
              <a:rPr lang="en-US" sz="1400" i="1" dirty="0"/>
              <a:t> T</a:t>
            </a:r>
            <a:r>
              <a:rPr lang="ru-RU" sz="1400" i="1" dirty="0"/>
              <a:t>.</a:t>
            </a:r>
            <a:r>
              <a:rPr lang="en-US" sz="1400" i="1" dirty="0"/>
              <a:t>M., Ghosh A</a:t>
            </a:r>
            <a:r>
              <a:rPr lang="ru-RU" sz="1400" i="1" dirty="0"/>
              <a:t>.</a:t>
            </a:r>
            <a:r>
              <a:rPr lang="en-US" sz="1400" i="1" dirty="0"/>
              <a:t>K. Mayo Clinic internal medicine concise textbook</a:t>
            </a:r>
            <a:r>
              <a:rPr lang="ru-RU" sz="1400" i="1" dirty="0"/>
              <a:t>, 2008</a:t>
            </a:r>
            <a:endParaRPr lang="en-US" sz="1400" i="1" dirty="0"/>
          </a:p>
          <a:p>
            <a:pPr algn="r"/>
            <a:r>
              <a:rPr lang="en-US" sz="1400" i="1" dirty="0" err="1"/>
              <a:t>Guardino</a:t>
            </a:r>
            <a:r>
              <a:rPr lang="en-US" sz="1400" i="1" dirty="0"/>
              <a:t> J.M. Primo Gastro: The Pocket GI/Liver Companion, 2008</a:t>
            </a:r>
          </a:p>
        </p:txBody>
      </p:sp>
    </p:spTree>
    <p:extLst>
      <p:ext uri="{BB962C8B-B14F-4D97-AF65-F5344CB8AC3E}">
        <p14:creationId xmlns:p14="http://schemas.microsoft.com/office/powerpoint/2010/main" val="42401867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en-US" b="1" dirty="0"/>
              <a:t>Hepatitis C – Complications</a:t>
            </a:r>
            <a:endParaRPr lang="uk-UA" dirty="0"/>
          </a:p>
        </p:txBody>
      </p:sp>
      <p:sp>
        <p:nvSpPr>
          <p:cNvPr id="3" name="Объект 2"/>
          <p:cNvSpPr>
            <a:spLocks noGrp="1"/>
          </p:cNvSpPr>
          <p:nvPr>
            <p:ph idx="1"/>
          </p:nvPr>
        </p:nvSpPr>
        <p:spPr/>
        <p:txBody>
          <a:bodyPr>
            <a:normAutofit fontScale="77500" lnSpcReduction="20000"/>
          </a:bodyPr>
          <a:lstStyle/>
          <a:p>
            <a:r>
              <a:rPr lang="en-US" dirty="0"/>
              <a:t>Can lead to chronic infection, more likely to be associated with developing cirrhosis</a:t>
            </a:r>
          </a:p>
          <a:p>
            <a:r>
              <a:rPr lang="en-US" dirty="0"/>
              <a:t>Increased risk of primary hepatocellular carcinoma and </a:t>
            </a:r>
            <a:r>
              <a:rPr lang="en-US" dirty="0" err="1"/>
              <a:t>cholangiocarcinoma</a:t>
            </a:r>
            <a:r>
              <a:rPr lang="en-US" dirty="0"/>
              <a:t>; Most get cirrhosis before HCC (unlike Hepatitis B)</a:t>
            </a:r>
          </a:p>
          <a:p>
            <a:r>
              <a:rPr lang="en-US" dirty="0" err="1"/>
              <a:t>Cryoglobulinemia</a:t>
            </a:r>
            <a:r>
              <a:rPr lang="en-US" dirty="0"/>
              <a:t>: 10-60% of HCV patients</a:t>
            </a:r>
          </a:p>
          <a:p>
            <a:pPr lvl="1"/>
            <a:r>
              <a:rPr lang="en-US" dirty="0"/>
              <a:t>Immunoglobulins that precipitate at cold temps as they flow through vessels: small vessel vasculitis (</a:t>
            </a:r>
            <a:r>
              <a:rPr lang="en-US" dirty="0" err="1"/>
              <a:t>leukocytoclastic</a:t>
            </a:r>
            <a:r>
              <a:rPr lang="en-US" dirty="0"/>
              <a:t> vasculitis)</a:t>
            </a:r>
          </a:p>
          <a:p>
            <a:pPr lvl="1"/>
            <a:r>
              <a:rPr lang="en-US" dirty="0" err="1"/>
              <a:t>Cryoglobulins</a:t>
            </a:r>
            <a:r>
              <a:rPr lang="en-US" dirty="0"/>
              <a:t> improve with treatment of HCV</a:t>
            </a:r>
          </a:p>
          <a:p>
            <a:r>
              <a:rPr lang="en-US" dirty="0" err="1"/>
              <a:t>Nonerosive</a:t>
            </a:r>
            <a:r>
              <a:rPr lang="en-US" dirty="0"/>
              <a:t> Polyarthritis: 5-10% of HCV patients; intermittent, mono-or </a:t>
            </a:r>
            <a:r>
              <a:rPr lang="en-US" dirty="0" err="1"/>
              <a:t>oligoarthritis</a:t>
            </a:r>
            <a:r>
              <a:rPr lang="en-US" dirty="0"/>
              <a:t> affecting large and medium joints</a:t>
            </a:r>
          </a:p>
          <a:p>
            <a:r>
              <a:rPr lang="en-US" dirty="0"/>
              <a:t>Autoantibody production: RF, ANA, </a:t>
            </a:r>
            <a:r>
              <a:rPr lang="en-US" dirty="0" err="1"/>
              <a:t>Anticardiolipin</a:t>
            </a:r>
            <a:r>
              <a:rPr lang="en-US" dirty="0"/>
              <a:t> antibody, ASMA, </a:t>
            </a:r>
            <a:r>
              <a:rPr lang="en-US" dirty="0" err="1"/>
              <a:t>Antithyroid</a:t>
            </a:r>
            <a:r>
              <a:rPr lang="en-US" dirty="0"/>
              <a:t>, Anti-LKM1</a:t>
            </a:r>
          </a:p>
          <a:p>
            <a:r>
              <a:rPr lang="en-US" dirty="0"/>
              <a:t>Porphyria </a:t>
            </a:r>
            <a:r>
              <a:rPr lang="en-US" dirty="0" err="1"/>
              <a:t>Cutanea</a:t>
            </a:r>
            <a:r>
              <a:rPr lang="en-US" dirty="0"/>
              <a:t> </a:t>
            </a:r>
            <a:r>
              <a:rPr lang="en-US" dirty="0" err="1"/>
              <a:t>Tarda</a:t>
            </a:r>
            <a:endParaRPr lang="en-US" dirty="0"/>
          </a:p>
          <a:p>
            <a:r>
              <a:rPr lang="en-US" dirty="0" err="1"/>
              <a:t>Membranoproliferative</a:t>
            </a:r>
            <a:r>
              <a:rPr lang="en-US" dirty="0"/>
              <a:t> Glomerulonephritis: worse prognosis in men</a:t>
            </a:r>
          </a:p>
        </p:txBody>
      </p:sp>
      <p:sp>
        <p:nvSpPr>
          <p:cNvPr id="5" name="Прямоугольник 4"/>
          <p:cNvSpPr/>
          <p:nvPr/>
        </p:nvSpPr>
        <p:spPr>
          <a:xfrm>
            <a:off x="4056847" y="6216853"/>
            <a:ext cx="7959143" cy="523220"/>
          </a:xfrm>
          <a:prstGeom prst="rect">
            <a:avLst/>
          </a:prstGeom>
        </p:spPr>
        <p:txBody>
          <a:bodyPr wrap="square">
            <a:spAutoFit/>
          </a:bodyPr>
          <a:lstStyle/>
          <a:p>
            <a:pPr algn="r"/>
            <a:r>
              <a:rPr lang="en-US" sz="1400" i="1" dirty="0" err="1"/>
              <a:t>Habermann</a:t>
            </a:r>
            <a:r>
              <a:rPr lang="en-US" sz="1400" i="1" dirty="0"/>
              <a:t> T</a:t>
            </a:r>
            <a:r>
              <a:rPr lang="ru-RU" sz="1400" i="1" dirty="0"/>
              <a:t>.</a:t>
            </a:r>
            <a:r>
              <a:rPr lang="en-US" sz="1400" i="1" dirty="0"/>
              <a:t>M., Ghosh A</a:t>
            </a:r>
            <a:r>
              <a:rPr lang="ru-RU" sz="1400" i="1" dirty="0"/>
              <a:t>.</a:t>
            </a:r>
            <a:r>
              <a:rPr lang="en-US" sz="1400" i="1" dirty="0"/>
              <a:t>K. Mayo Clinic internal medicine concise textbook</a:t>
            </a:r>
            <a:r>
              <a:rPr lang="ru-RU" sz="1400" i="1" dirty="0"/>
              <a:t>, 2008</a:t>
            </a:r>
            <a:endParaRPr lang="en-US" sz="1400" i="1" dirty="0"/>
          </a:p>
          <a:p>
            <a:pPr algn="r"/>
            <a:r>
              <a:rPr lang="en-US" sz="1400" i="1" dirty="0" err="1"/>
              <a:t>Guardino</a:t>
            </a:r>
            <a:r>
              <a:rPr lang="en-US" sz="1400" i="1" dirty="0"/>
              <a:t> J.M. Primo Gastro: The Pocket GI/Liver Companion, 2008</a:t>
            </a:r>
          </a:p>
        </p:txBody>
      </p:sp>
    </p:spTree>
    <p:extLst>
      <p:ext uri="{BB962C8B-B14F-4D97-AF65-F5344CB8AC3E}">
        <p14:creationId xmlns:p14="http://schemas.microsoft.com/office/powerpoint/2010/main" val="16918481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en-US" b="1" dirty="0"/>
              <a:t>Hepatitis C – Prognosis</a:t>
            </a:r>
            <a:endParaRPr lang="uk-UA" dirty="0"/>
          </a:p>
        </p:txBody>
      </p:sp>
      <p:sp>
        <p:nvSpPr>
          <p:cNvPr id="3" name="Объект 2"/>
          <p:cNvSpPr>
            <a:spLocks noGrp="1"/>
          </p:cNvSpPr>
          <p:nvPr>
            <p:ph idx="1"/>
          </p:nvPr>
        </p:nvSpPr>
        <p:spPr/>
        <p:txBody>
          <a:bodyPr/>
          <a:lstStyle/>
          <a:p>
            <a:r>
              <a:rPr lang="en-US" dirty="0"/>
              <a:t>Risk of hepatocellular carcinoma (HCC) with chronicity develops in 2-5% of </a:t>
            </a:r>
            <a:r>
              <a:rPr lang="en-US" dirty="0" err="1"/>
              <a:t>cirrhotics</a:t>
            </a:r>
            <a:r>
              <a:rPr lang="en-US" dirty="0"/>
              <a:t>/year (usually after 20-30 </a:t>
            </a:r>
            <a:r>
              <a:rPr lang="en-US" dirty="0" err="1"/>
              <a:t>yrs</a:t>
            </a:r>
            <a:r>
              <a:rPr lang="en-US" dirty="0"/>
              <a:t>)</a:t>
            </a:r>
          </a:p>
          <a:p>
            <a:r>
              <a:rPr lang="en-US" dirty="0"/>
              <a:t>The risk of relapse after successful treatment is low (&lt;5%)</a:t>
            </a:r>
          </a:p>
        </p:txBody>
      </p:sp>
      <p:sp>
        <p:nvSpPr>
          <p:cNvPr id="5" name="Прямоугольник 4"/>
          <p:cNvSpPr/>
          <p:nvPr/>
        </p:nvSpPr>
        <p:spPr>
          <a:xfrm>
            <a:off x="4056847" y="6216853"/>
            <a:ext cx="7959143" cy="523220"/>
          </a:xfrm>
          <a:prstGeom prst="rect">
            <a:avLst/>
          </a:prstGeom>
        </p:spPr>
        <p:txBody>
          <a:bodyPr wrap="square">
            <a:spAutoFit/>
          </a:bodyPr>
          <a:lstStyle/>
          <a:p>
            <a:pPr algn="r"/>
            <a:r>
              <a:rPr lang="en-US" sz="1400" i="1" dirty="0" err="1"/>
              <a:t>Habermann</a:t>
            </a:r>
            <a:r>
              <a:rPr lang="en-US" sz="1400" i="1" dirty="0"/>
              <a:t> T</a:t>
            </a:r>
            <a:r>
              <a:rPr lang="ru-RU" sz="1400" i="1" dirty="0"/>
              <a:t>.</a:t>
            </a:r>
            <a:r>
              <a:rPr lang="en-US" sz="1400" i="1" dirty="0"/>
              <a:t>M., Ghosh A</a:t>
            </a:r>
            <a:r>
              <a:rPr lang="ru-RU" sz="1400" i="1" dirty="0"/>
              <a:t>.</a:t>
            </a:r>
            <a:r>
              <a:rPr lang="en-US" sz="1400" i="1" dirty="0"/>
              <a:t>K. Mayo Clinic internal medicine concise textbook</a:t>
            </a:r>
            <a:r>
              <a:rPr lang="ru-RU" sz="1400" i="1" dirty="0"/>
              <a:t>, 2008</a:t>
            </a:r>
            <a:endParaRPr lang="en-US" sz="1400" i="1" dirty="0"/>
          </a:p>
          <a:p>
            <a:pPr algn="r"/>
            <a:r>
              <a:rPr lang="en-US" sz="1400" i="1" dirty="0" err="1"/>
              <a:t>Guardino</a:t>
            </a:r>
            <a:r>
              <a:rPr lang="en-US" sz="1400" i="1" dirty="0"/>
              <a:t> J.M. Primo Gastro: The Pocket GI/Liver Companion, 2008</a:t>
            </a:r>
          </a:p>
        </p:txBody>
      </p:sp>
    </p:spTree>
    <p:extLst>
      <p:ext uri="{BB962C8B-B14F-4D97-AF65-F5344CB8AC3E}">
        <p14:creationId xmlns:p14="http://schemas.microsoft.com/office/powerpoint/2010/main" val="93785703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en-US" b="1" dirty="0"/>
              <a:t>Hepatitis D – Prognosis</a:t>
            </a:r>
            <a:endParaRPr lang="uk-UA" dirty="0"/>
          </a:p>
        </p:txBody>
      </p:sp>
      <p:sp>
        <p:nvSpPr>
          <p:cNvPr id="3" name="Объект 2"/>
          <p:cNvSpPr>
            <a:spLocks noGrp="1"/>
          </p:cNvSpPr>
          <p:nvPr>
            <p:ph idx="1"/>
          </p:nvPr>
        </p:nvSpPr>
        <p:spPr/>
        <p:txBody>
          <a:bodyPr/>
          <a:lstStyle/>
          <a:p>
            <a:r>
              <a:rPr lang="en-US" dirty="0"/>
              <a:t>Can lead to chronic infection, </a:t>
            </a:r>
          </a:p>
          <a:p>
            <a:r>
              <a:rPr lang="en-US" dirty="0"/>
              <a:t>More likely to be associated with developing cirrhosis; </a:t>
            </a:r>
          </a:p>
          <a:p>
            <a:r>
              <a:rPr lang="en-US" dirty="0"/>
              <a:t>Increased risk of primary hepatocellular carcinoma</a:t>
            </a:r>
          </a:p>
        </p:txBody>
      </p:sp>
      <p:sp>
        <p:nvSpPr>
          <p:cNvPr id="5" name="Прямоугольник 4"/>
          <p:cNvSpPr/>
          <p:nvPr/>
        </p:nvSpPr>
        <p:spPr>
          <a:xfrm>
            <a:off x="4056847" y="6216853"/>
            <a:ext cx="7959143" cy="523220"/>
          </a:xfrm>
          <a:prstGeom prst="rect">
            <a:avLst/>
          </a:prstGeom>
        </p:spPr>
        <p:txBody>
          <a:bodyPr wrap="square">
            <a:spAutoFit/>
          </a:bodyPr>
          <a:lstStyle/>
          <a:p>
            <a:pPr algn="r"/>
            <a:r>
              <a:rPr lang="en-US" sz="1400" i="1" dirty="0" err="1"/>
              <a:t>Habermann</a:t>
            </a:r>
            <a:r>
              <a:rPr lang="en-US" sz="1400" i="1" dirty="0"/>
              <a:t> T</a:t>
            </a:r>
            <a:r>
              <a:rPr lang="ru-RU" sz="1400" i="1" dirty="0"/>
              <a:t>.</a:t>
            </a:r>
            <a:r>
              <a:rPr lang="en-US" sz="1400" i="1" dirty="0"/>
              <a:t>M., Ghosh A</a:t>
            </a:r>
            <a:r>
              <a:rPr lang="ru-RU" sz="1400" i="1" dirty="0"/>
              <a:t>.</a:t>
            </a:r>
            <a:r>
              <a:rPr lang="en-US" sz="1400" i="1" dirty="0"/>
              <a:t>K. Mayo Clinic internal medicine concise textbook</a:t>
            </a:r>
            <a:r>
              <a:rPr lang="ru-RU" sz="1400" i="1" dirty="0"/>
              <a:t>, 2008</a:t>
            </a:r>
            <a:endParaRPr lang="en-US" sz="1400" i="1" dirty="0"/>
          </a:p>
          <a:p>
            <a:pPr algn="r"/>
            <a:r>
              <a:rPr lang="en-US" sz="1400" i="1" dirty="0" err="1"/>
              <a:t>Guardino</a:t>
            </a:r>
            <a:r>
              <a:rPr lang="en-US" sz="1400" i="1" dirty="0"/>
              <a:t> J.M. Primo Gastro: The Pocket GI/Liver Companion, 2008</a:t>
            </a:r>
          </a:p>
        </p:txBody>
      </p:sp>
    </p:spTree>
    <p:extLst>
      <p:ext uri="{BB962C8B-B14F-4D97-AF65-F5344CB8AC3E}">
        <p14:creationId xmlns:p14="http://schemas.microsoft.com/office/powerpoint/2010/main" val="166936593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en-US" b="1" dirty="0"/>
              <a:t>Alcoholic Liver Disease </a:t>
            </a:r>
            <a:br>
              <a:rPr lang="en-US" b="1" dirty="0"/>
            </a:br>
            <a:r>
              <a:rPr lang="en-US" b="1" dirty="0"/>
              <a:t>Prognosis</a:t>
            </a:r>
            <a:endParaRPr lang="uk-UA" dirty="0"/>
          </a:p>
        </p:txBody>
      </p:sp>
      <p:sp>
        <p:nvSpPr>
          <p:cNvPr id="3" name="Объект 2"/>
          <p:cNvSpPr>
            <a:spLocks noGrp="1"/>
          </p:cNvSpPr>
          <p:nvPr>
            <p:ph idx="1"/>
          </p:nvPr>
        </p:nvSpPr>
        <p:spPr/>
        <p:txBody>
          <a:bodyPr>
            <a:normAutofit/>
          </a:bodyPr>
          <a:lstStyle/>
          <a:p>
            <a:r>
              <a:rPr lang="en-US"/>
              <a:t>Cirrhosis</a:t>
            </a:r>
            <a:r>
              <a:rPr lang="en-US" dirty="0"/>
              <a:t>: accounts for 75% of deaths due to alcoholism</a:t>
            </a:r>
          </a:p>
        </p:txBody>
      </p:sp>
      <p:sp>
        <p:nvSpPr>
          <p:cNvPr id="5" name="Прямоугольник 4"/>
          <p:cNvSpPr/>
          <p:nvPr/>
        </p:nvSpPr>
        <p:spPr>
          <a:xfrm>
            <a:off x="4056847" y="6216853"/>
            <a:ext cx="7959143" cy="523220"/>
          </a:xfrm>
          <a:prstGeom prst="rect">
            <a:avLst/>
          </a:prstGeom>
        </p:spPr>
        <p:txBody>
          <a:bodyPr wrap="square">
            <a:spAutoFit/>
          </a:bodyPr>
          <a:lstStyle/>
          <a:p>
            <a:pPr algn="r"/>
            <a:r>
              <a:rPr lang="en-US" sz="1400" i="1" dirty="0" err="1"/>
              <a:t>Habermann</a:t>
            </a:r>
            <a:r>
              <a:rPr lang="en-US" sz="1400" i="1" dirty="0"/>
              <a:t> T</a:t>
            </a:r>
            <a:r>
              <a:rPr lang="ru-RU" sz="1400" i="1" dirty="0"/>
              <a:t>.</a:t>
            </a:r>
            <a:r>
              <a:rPr lang="en-US" sz="1400" i="1" dirty="0"/>
              <a:t>M., Ghosh A</a:t>
            </a:r>
            <a:r>
              <a:rPr lang="ru-RU" sz="1400" i="1" dirty="0"/>
              <a:t>.</a:t>
            </a:r>
            <a:r>
              <a:rPr lang="en-US" sz="1400" i="1" dirty="0"/>
              <a:t>K. Mayo Clinic internal medicine concise textbook</a:t>
            </a:r>
            <a:r>
              <a:rPr lang="ru-RU" sz="1400" i="1" dirty="0"/>
              <a:t>, 2008</a:t>
            </a:r>
            <a:endParaRPr lang="en-US" sz="1400" i="1" dirty="0"/>
          </a:p>
          <a:p>
            <a:pPr algn="r"/>
            <a:r>
              <a:rPr lang="en-US" sz="1400" i="1" dirty="0" err="1"/>
              <a:t>Guardino</a:t>
            </a:r>
            <a:r>
              <a:rPr lang="en-US" sz="1400" i="1" dirty="0"/>
              <a:t> J.M. Primo Gastro: The Pocket GI/Liver Companion, 2008</a:t>
            </a:r>
          </a:p>
        </p:txBody>
      </p:sp>
    </p:spTree>
    <p:extLst>
      <p:ext uri="{BB962C8B-B14F-4D97-AF65-F5344CB8AC3E}">
        <p14:creationId xmlns:p14="http://schemas.microsoft.com/office/powerpoint/2010/main" val="73247943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99F9DEE-484F-4DD0-B809-EA60B4540D9C}"/>
              </a:ext>
            </a:extLst>
          </p:cNvPr>
          <p:cNvSpPr>
            <a:spLocks noGrp="1"/>
          </p:cNvSpPr>
          <p:nvPr>
            <p:ph type="title"/>
          </p:nvPr>
        </p:nvSpPr>
        <p:spPr/>
        <p:txBody>
          <a:bodyPr/>
          <a:lstStyle/>
          <a:p>
            <a:endParaRPr lang="ru-UA"/>
          </a:p>
        </p:txBody>
      </p:sp>
      <p:sp>
        <p:nvSpPr>
          <p:cNvPr id="3" name="Объект 2">
            <a:extLst>
              <a:ext uri="{FF2B5EF4-FFF2-40B4-BE49-F238E27FC236}">
                <a16:creationId xmlns:a16="http://schemas.microsoft.com/office/drawing/2014/main" id="{408BA32F-9A81-47F9-A936-2CEC6FB2B5CD}"/>
              </a:ext>
            </a:extLst>
          </p:cNvPr>
          <p:cNvSpPr>
            <a:spLocks noGrp="1"/>
          </p:cNvSpPr>
          <p:nvPr>
            <p:ph idx="1"/>
          </p:nvPr>
        </p:nvSpPr>
        <p:spPr/>
        <p:txBody>
          <a:bodyPr/>
          <a:lstStyle/>
          <a:p>
            <a:endParaRPr lang="ru-UA"/>
          </a:p>
        </p:txBody>
      </p:sp>
      <p:pic>
        <p:nvPicPr>
          <p:cNvPr id="4" name="Рисунок 3">
            <a:extLst>
              <a:ext uri="{FF2B5EF4-FFF2-40B4-BE49-F238E27FC236}">
                <a16:creationId xmlns:a16="http://schemas.microsoft.com/office/drawing/2014/main" id="{0DD272D8-92AA-491F-B429-E497A3FB5276}"/>
              </a:ext>
            </a:extLst>
          </p:cNvPr>
          <p:cNvPicPr>
            <a:picLocks noChangeAspect="1"/>
          </p:cNvPicPr>
          <p:nvPr/>
        </p:nvPicPr>
        <p:blipFill>
          <a:blip r:embed="rId2"/>
          <a:stretch>
            <a:fillRect/>
          </a:stretch>
        </p:blipFill>
        <p:spPr>
          <a:xfrm>
            <a:off x="95249" y="-1"/>
            <a:ext cx="11953875" cy="6853555"/>
          </a:xfrm>
          <a:prstGeom prst="rect">
            <a:avLst/>
          </a:prstGeom>
        </p:spPr>
      </p:pic>
    </p:spTree>
    <p:extLst>
      <p:ext uri="{BB962C8B-B14F-4D97-AF65-F5344CB8AC3E}">
        <p14:creationId xmlns:p14="http://schemas.microsoft.com/office/powerpoint/2010/main" val="178771812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1DF4E02-5093-4E31-9BB7-E7B66FAAD468}"/>
              </a:ext>
            </a:extLst>
          </p:cNvPr>
          <p:cNvSpPr>
            <a:spLocks noGrp="1"/>
          </p:cNvSpPr>
          <p:nvPr>
            <p:ph type="ctrTitle"/>
          </p:nvPr>
        </p:nvSpPr>
        <p:spPr/>
        <p:txBody>
          <a:bodyPr/>
          <a:lstStyle/>
          <a:p>
            <a:r>
              <a:rPr lang="en-US" i="1" dirty="0"/>
              <a:t>Cirrhosis</a:t>
            </a:r>
            <a:endParaRPr lang="ru-UA" dirty="0"/>
          </a:p>
        </p:txBody>
      </p:sp>
      <p:sp>
        <p:nvSpPr>
          <p:cNvPr id="3" name="Подзаголовок 2">
            <a:extLst>
              <a:ext uri="{FF2B5EF4-FFF2-40B4-BE49-F238E27FC236}">
                <a16:creationId xmlns:a16="http://schemas.microsoft.com/office/drawing/2014/main" id="{979CB890-17B9-4C70-ABAD-6758735E7667}"/>
              </a:ext>
            </a:extLst>
          </p:cNvPr>
          <p:cNvSpPr>
            <a:spLocks noGrp="1"/>
          </p:cNvSpPr>
          <p:nvPr>
            <p:ph type="subTitle" idx="1"/>
          </p:nvPr>
        </p:nvSpPr>
        <p:spPr/>
        <p:txBody>
          <a:bodyPr/>
          <a:lstStyle/>
          <a:p>
            <a:endParaRPr lang="ru-UA"/>
          </a:p>
        </p:txBody>
      </p:sp>
    </p:spTree>
    <p:extLst>
      <p:ext uri="{BB962C8B-B14F-4D97-AF65-F5344CB8AC3E}">
        <p14:creationId xmlns:p14="http://schemas.microsoft.com/office/powerpoint/2010/main" val="239368892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35BACA8-79E5-452D-93A6-5CDB98BAF482}"/>
              </a:ext>
            </a:extLst>
          </p:cNvPr>
          <p:cNvSpPr>
            <a:spLocks noGrp="1"/>
          </p:cNvSpPr>
          <p:nvPr>
            <p:ph type="title"/>
          </p:nvPr>
        </p:nvSpPr>
        <p:spPr/>
        <p:txBody>
          <a:bodyPr/>
          <a:lstStyle/>
          <a:p>
            <a:endParaRPr lang="ru-UA"/>
          </a:p>
        </p:txBody>
      </p:sp>
      <p:sp>
        <p:nvSpPr>
          <p:cNvPr id="3" name="Объект 2">
            <a:extLst>
              <a:ext uri="{FF2B5EF4-FFF2-40B4-BE49-F238E27FC236}">
                <a16:creationId xmlns:a16="http://schemas.microsoft.com/office/drawing/2014/main" id="{C14FFB58-5A3F-4E36-A3B2-7732EFF64A75}"/>
              </a:ext>
            </a:extLst>
          </p:cNvPr>
          <p:cNvSpPr>
            <a:spLocks noGrp="1"/>
          </p:cNvSpPr>
          <p:nvPr>
            <p:ph idx="1"/>
          </p:nvPr>
        </p:nvSpPr>
        <p:spPr/>
        <p:txBody>
          <a:bodyPr>
            <a:normAutofit/>
          </a:bodyPr>
          <a:lstStyle/>
          <a:p>
            <a:r>
              <a:rPr lang="en-US" dirty="0"/>
              <a:t>Cirrhosis of the liver is an irreversible alteration of hepatic architecture, characterized by diffuse fibrosis and areas of nodular regeneration. </a:t>
            </a:r>
          </a:p>
          <a:p>
            <a:r>
              <a:rPr lang="en-US" dirty="0"/>
              <a:t>Cirrhosis and its complications is one of the top 10 causes of mortality.</a:t>
            </a:r>
          </a:p>
          <a:p>
            <a:r>
              <a:rPr lang="en-US" dirty="0"/>
              <a:t>These nodules can be micronodular (&lt;3 mm) or macronodular (&gt;3 mm). </a:t>
            </a:r>
          </a:p>
          <a:p>
            <a:r>
              <a:rPr lang="en-US" dirty="0"/>
              <a:t>Features of both micronodular and macronodular cirrhosis are frequently present in the same liver. </a:t>
            </a:r>
          </a:p>
        </p:txBody>
      </p:sp>
    </p:spTree>
    <p:extLst>
      <p:ext uri="{BB962C8B-B14F-4D97-AF65-F5344CB8AC3E}">
        <p14:creationId xmlns:p14="http://schemas.microsoft.com/office/powerpoint/2010/main" val="392397214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D9023C1-FAD6-4165-A214-3B884CC6395F}"/>
              </a:ext>
            </a:extLst>
          </p:cNvPr>
          <p:cNvSpPr>
            <a:spLocks noGrp="1"/>
          </p:cNvSpPr>
          <p:nvPr>
            <p:ph type="title"/>
          </p:nvPr>
        </p:nvSpPr>
        <p:spPr/>
        <p:txBody>
          <a:bodyPr/>
          <a:lstStyle/>
          <a:p>
            <a:r>
              <a:rPr lang="en-US" b="1" dirty="0"/>
              <a:t>Etiology and Pathogenesis</a:t>
            </a:r>
            <a:endParaRPr lang="ru-UA" dirty="0"/>
          </a:p>
        </p:txBody>
      </p:sp>
      <p:sp>
        <p:nvSpPr>
          <p:cNvPr id="3" name="Объект 2">
            <a:extLst>
              <a:ext uri="{FF2B5EF4-FFF2-40B4-BE49-F238E27FC236}">
                <a16:creationId xmlns:a16="http://schemas.microsoft.com/office/drawing/2014/main" id="{842E2512-0347-4C28-A941-44F54705297B}"/>
              </a:ext>
            </a:extLst>
          </p:cNvPr>
          <p:cNvSpPr>
            <a:spLocks noGrp="1"/>
          </p:cNvSpPr>
          <p:nvPr>
            <p:ph idx="1"/>
          </p:nvPr>
        </p:nvSpPr>
        <p:spPr/>
        <p:txBody>
          <a:bodyPr>
            <a:normAutofit fontScale="92500" lnSpcReduction="10000"/>
          </a:bodyPr>
          <a:lstStyle/>
          <a:p>
            <a:r>
              <a:rPr lang="en-US" dirty="0"/>
              <a:t>The relationship between alcohol abuse and cirrhosis is well established. </a:t>
            </a:r>
          </a:p>
          <a:p>
            <a:r>
              <a:rPr lang="en-US" dirty="0"/>
              <a:t>Ethanol is a hepatotoxin that leads to the development of fatty liver, alcoholic hepatitis, and ultimately, cirrhosis.</a:t>
            </a:r>
          </a:p>
          <a:p>
            <a:r>
              <a:rPr lang="en-US" dirty="0"/>
              <a:t>The pathogenesis may differ depending on the underlying causes of the liver disease. </a:t>
            </a:r>
          </a:p>
          <a:p>
            <a:r>
              <a:rPr lang="en-US" dirty="0"/>
              <a:t>In general, there is ongoing chronic inflammation either due to toxins (alcohol and drugs), infections (hepatitis virus, parasites), autoimmune phenomenon (chronic active hepatitis, primary biliary cirrhosis), or biliary obstruction (common bile duct stone, primary sclerosing cholangitis), and recently well-recognized chronic inflammation caused by nonalcoholic fatty liver disease with the subsequent development of diffuse fibrosis and cirrhosis.</a:t>
            </a:r>
            <a:endParaRPr lang="ru-UA" dirty="0"/>
          </a:p>
        </p:txBody>
      </p:sp>
    </p:spTree>
    <p:extLst>
      <p:ext uri="{BB962C8B-B14F-4D97-AF65-F5344CB8AC3E}">
        <p14:creationId xmlns:p14="http://schemas.microsoft.com/office/powerpoint/2010/main" val="425084396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4118DF8-D570-4A8D-9223-1AA53E90193F}"/>
              </a:ext>
            </a:extLst>
          </p:cNvPr>
          <p:cNvSpPr>
            <a:spLocks noGrp="1"/>
          </p:cNvSpPr>
          <p:nvPr>
            <p:ph type="title"/>
          </p:nvPr>
        </p:nvSpPr>
        <p:spPr/>
        <p:txBody>
          <a:bodyPr/>
          <a:lstStyle/>
          <a:p>
            <a:endParaRPr lang="ru-UA"/>
          </a:p>
        </p:txBody>
      </p:sp>
      <p:sp>
        <p:nvSpPr>
          <p:cNvPr id="3" name="Объект 2">
            <a:extLst>
              <a:ext uri="{FF2B5EF4-FFF2-40B4-BE49-F238E27FC236}">
                <a16:creationId xmlns:a16="http://schemas.microsoft.com/office/drawing/2014/main" id="{6C8933F2-B4F7-46FC-8FB2-7E2A5D2ED18D}"/>
              </a:ext>
            </a:extLst>
          </p:cNvPr>
          <p:cNvSpPr>
            <a:spLocks noGrp="1"/>
          </p:cNvSpPr>
          <p:nvPr>
            <p:ph idx="1"/>
          </p:nvPr>
        </p:nvSpPr>
        <p:spPr/>
        <p:txBody>
          <a:bodyPr/>
          <a:lstStyle/>
          <a:p>
            <a:endParaRPr lang="ru-UA"/>
          </a:p>
        </p:txBody>
      </p:sp>
      <p:pic>
        <p:nvPicPr>
          <p:cNvPr id="5" name="Рисунок 4">
            <a:extLst>
              <a:ext uri="{FF2B5EF4-FFF2-40B4-BE49-F238E27FC236}">
                <a16:creationId xmlns:a16="http://schemas.microsoft.com/office/drawing/2014/main" id="{F8326577-5BEF-48FF-99BA-AF2079C69370}"/>
              </a:ext>
            </a:extLst>
          </p:cNvPr>
          <p:cNvPicPr>
            <a:picLocks noChangeAspect="1"/>
          </p:cNvPicPr>
          <p:nvPr/>
        </p:nvPicPr>
        <p:blipFill>
          <a:blip r:embed="rId2"/>
          <a:stretch>
            <a:fillRect/>
          </a:stretch>
        </p:blipFill>
        <p:spPr>
          <a:xfrm>
            <a:off x="1209675" y="365125"/>
            <a:ext cx="9277350" cy="6127633"/>
          </a:xfrm>
          <a:prstGeom prst="rect">
            <a:avLst/>
          </a:prstGeom>
        </p:spPr>
      </p:pic>
    </p:spTree>
    <p:extLst>
      <p:ext uri="{BB962C8B-B14F-4D97-AF65-F5344CB8AC3E}">
        <p14:creationId xmlns:p14="http://schemas.microsoft.com/office/powerpoint/2010/main" val="98463388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909B48A-2C92-48F8-B935-2025FE23F2F5}"/>
              </a:ext>
            </a:extLst>
          </p:cNvPr>
          <p:cNvSpPr>
            <a:spLocks noGrp="1"/>
          </p:cNvSpPr>
          <p:nvPr>
            <p:ph type="title"/>
          </p:nvPr>
        </p:nvSpPr>
        <p:spPr/>
        <p:txBody>
          <a:bodyPr/>
          <a:lstStyle/>
          <a:p>
            <a:endParaRPr lang="ru-UA"/>
          </a:p>
        </p:txBody>
      </p:sp>
      <p:sp>
        <p:nvSpPr>
          <p:cNvPr id="3" name="Объект 2">
            <a:extLst>
              <a:ext uri="{FF2B5EF4-FFF2-40B4-BE49-F238E27FC236}">
                <a16:creationId xmlns:a16="http://schemas.microsoft.com/office/drawing/2014/main" id="{08FDBC53-7E64-449D-81EF-1748962B7CAC}"/>
              </a:ext>
            </a:extLst>
          </p:cNvPr>
          <p:cNvSpPr>
            <a:spLocks noGrp="1"/>
          </p:cNvSpPr>
          <p:nvPr>
            <p:ph idx="1"/>
          </p:nvPr>
        </p:nvSpPr>
        <p:spPr/>
        <p:txBody>
          <a:bodyPr/>
          <a:lstStyle/>
          <a:p>
            <a:endParaRPr lang="ru-UA" dirty="0"/>
          </a:p>
        </p:txBody>
      </p:sp>
      <p:pic>
        <p:nvPicPr>
          <p:cNvPr id="4" name="Рисунок 3">
            <a:extLst>
              <a:ext uri="{FF2B5EF4-FFF2-40B4-BE49-F238E27FC236}">
                <a16:creationId xmlns:a16="http://schemas.microsoft.com/office/drawing/2014/main" id="{54B3A959-522D-4455-9739-AAC80AC9965B}"/>
              </a:ext>
            </a:extLst>
          </p:cNvPr>
          <p:cNvPicPr>
            <a:picLocks noChangeAspect="1"/>
          </p:cNvPicPr>
          <p:nvPr/>
        </p:nvPicPr>
        <p:blipFill>
          <a:blip r:embed="rId2"/>
          <a:stretch>
            <a:fillRect/>
          </a:stretch>
        </p:blipFill>
        <p:spPr>
          <a:xfrm>
            <a:off x="1276350" y="241750"/>
            <a:ext cx="9630378" cy="6368600"/>
          </a:xfrm>
          <a:prstGeom prst="rect">
            <a:avLst/>
          </a:prstGeom>
        </p:spPr>
      </p:pic>
    </p:spTree>
    <p:extLst>
      <p:ext uri="{BB962C8B-B14F-4D97-AF65-F5344CB8AC3E}">
        <p14:creationId xmlns:p14="http://schemas.microsoft.com/office/powerpoint/2010/main" val="246043077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58CECCC-B04E-4DA6-A310-23242A6AC5A5}"/>
              </a:ext>
            </a:extLst>
          </p:cNvPr>
          <p:cNvSpPr>
            <a:spLocks noGrp="1"/>
          </p:cNvSpPr>
          <p:nvPr>
            <p:ph type="title"/>
          </p:nvPr>
        </p:nvSpPr>
        <p:spPr/>
        <p:txBody>
          <a:bodyPr/>
          <a:lstStyle/>
          <a:p>
            <a:r>
              <a:rPr lang="en-US" dirty="0"/>
              <a:t>Causes of Cirrhosis</a:t>
            </a:r>
            <a:endParaRPr lang="ru-UA" dirty="0"/>
          </a:p>
        </p:txBody>
      </p:sp>
      <p:sp>
        <p:nvSpPr>
          <p:cNvPr id="3" name="Объект 2">
            <a:extLst>
              <a:ext uri="{FF2B5EF4-FFF2-40B4-BE49-F238E27FC236}">
                <a16:creationId xmlns:a16="http://schemas.microsoft.com/office/drawing/2014/main" id="{076C3F3D-B409-4DAF-9EA7-AB72055963CB}"/>
              </a:ext>
            </a:extLst>
          </p:cNvPr>
          <p:cNvSpPr>
            <a:spLocks noGrp="1"/>
          </p:cNvSpPr>
          <p:nvPr>
            <p:ph idx="1"/>
          </p:nvPr>
        </p:nvSpPr>
        <p:spPr/>
        <p:txBody>
          <a:bodyPr>
            <a:normAutofit fontScale="85000" lnSpcReduction="20000"/>
          </a:bodyPr>
          <a:lstStyle/>
          <a:p>
            <a:r>
              <a:rPr lang="en-US" b="1" dirty="0"/>
              <a:t>Infections</a:t>
            </a:r>
            <a:r>
              <a:rPr lang="en-US" dirty="0"/>
              <a:t>: Hepatitis B, hepatitis C, possibly other viruses, schistosomiasis</a:t>
            </a:r>
          </a:p>
          <a:p>
            <a:r>
              <a:rPr lang="en-US" b="1" dirty="0"/>
              <a:t>Drugs and toxins</a:t>
            </a:r>
            <a:r>
              <a:rPr lang="en-US" dirty="0"/>
              <a:t>: Alcohol, methyldopa, methotrexate, isoniazid, amiodarone</a:t>
            </a:r>
          </a:p>
          <a:p>
            <a:r>
              <a:rPr lang="en-US" b="1" dirty="0"/>
              <a:t>Biliary obstruction</a:t>
            </a:r>
            <a:r>
              <a:rPr lang="en-US" dirty="0"/>
              <a:t>: Primary and secondary sclerosing cholangitis, cystic fibrosis, biliary atresia, common bile duct stones</a:t>
            </a:r>
          </a:p>
          <a:p>
            <a:r>
              <a:rPr lang="en-US" b="1" dirty="0"/>
              <a:t>Metabolic disorders</a:t>
            </a:r>
            <a:r>
              <a:rPr lang="en-US" dirty="0"/>
              <a:t>: Hereditary hemochromatosis, Wilson’s disease, </a:t>
            </a:r>
            <a:r>
              <a:rPr lang="el-GR" dirty="0"/>
              <a:t>α1-</a:t>
            </a:r>
            <a:r>
              <a:rPr lang="en-US" dirty="0"/>
              <a:t>antitrypsin deficiency, cystic fibrosis, glycogen storage disease</a:t>
            </a:r>
          </a:p>
          <a:p>
            <a:r>
              <a:rPr lang="en-US" b="1" dirty="0"/>
              <a:t>Autoimmune diseases</a:t>
            </a:r>
            <a:r>
              <a:rPr lang="en-US" dirty="0"/>
              <a:t>: Chronic active hepatitis, primary biliary cirrhosis</a:t>
            </a:r>
          </a:p>
          <a:p>
            <a:r>
              <a:rPr lang="en-US" b="1" dirty="0"/>
              <a:t>Cardiovascular</a:t>
            </a:r>
            <a:r>
              <a:rPr lang="en-US" dirty="0"/>
              <a:t>: Chronic right heart failure, Budd-Chiari syndrome, </a:t>
            </a:r>
            <a:r>
              <a:rPr lang="en-US" dirty="0" err="1"/>
              <a:t>veno</a:t>
            </a:r>
            <a:r>
              <a:rPr lang="en-US" dirty="0"/>
              <a:t>-occlusive disease</a:t>
            </a:r>
          </a:p>
          <a:p>
            <a:r>
              <a:rPr lang="en-US" b="1" dirty="0"/>
              <a:t>Miscellaneous</a:t>
            </a:r>
            <a:r>
              <a:rPr lang="en-US" dirty="0"/>
              <a:t>: Nonalcoholic fatty liver disease, sarcoidosis, jejunoileal bypass, neonatal hepatitis</a:t>
            </a:r>
          </a:p>
          <a:p>
            <a:r>
              <a:rPr lang="en-US" b="1" dirty="0"/>
              <a:t>Cryptogenic</a:t>
            </a:r>
            <a:r>
              <a:rPr lang="en-US" dirty="0"/>
              <a:t>: Unknown cause</a:t>
            </a:r>
            <a:endParaRPr lang="ru-UA" dirty="0"/>
          </a:p>
        </p:txBody>
      </p:sp>
    </p:spTree>
    <p:extLst>
      <p:ext uri="{BB962C8B-B14F-4D97-AF65-F5344CB8AC3E}">
        <p14:creationId xmlns:p14="http://schemas.microsoft.com/office/powerpoint/2010/main" val="370722676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F373EA1-5446-4349-A7BD-74BAF128A9CA}"/>
              </a:ext>
            </a:extLst>
          </p:cNvPr>
          <p:cNvSpPr>
            <a:spLocks noGrp="1"/>
          </p:cNvSpPr>
          <p:nvPr>
            <p:ph type="title"/>
          </p:nvPr>
        </p:nvSpPr>
        <p:spPr/>
        <p:txBody>
          <a:bodyPr/>
          <a:lstStyle/>
          <a:p>
            <a:r>
              <a:rPr lang="en-US" b="1" dirty="0"/>
              <a:t>Clinical Presentation</a:t>
            </a:r>
            <a:endParaRPr lang="ru-UA" dirty="0"/>
          </a:p>
        </p:txBody>
      </p:sp>
      <p:sp>
        <p:nvSpPr>
          <p:cNvPr id="3" name="Объект 2">
            <a:extLst>
              <a:ext uri="{FF2B5EF4-FFF2-40B4-BE49-F238E27FC236}">
                <a16:creationId xmlns:a16="http://schemas.microsoft.com/office/drawing/2014/main" id="{6D8EC499-113D-440F-96DD-B1393B5650ED}"/>
              </a:ext>
            </a:extLst>
          </p:cNvPr>
          <p:cNvSpPr>
            <a:spLocks noGrp="1"/>
          </p:cNvSpPr>
          <p:nvPr>
            <p:ph idx="1"/>
          </p:nvPr>
        </p:nvSpPr>
        <p:spPr/>
        <p:txBody>
          <a:bodyPr>
            <a:normAutofit lnSpcReduction="10000"/>
          </a:bodyPr>
          <a:lstStyle/>
          <a:p>
            <a:r>
              <a:rPr lang="en-US" dirty="0"/>
              <a:t>Patients may be entirely asymptomatic or may present with nonspecific constitutional symptoms, or symptoms of liver failure, complications of portal hypertension, or both.</a:t>
            </a:r>
          </a:p>
          <a:p>
            <a:r>
              <a:rPr lang="en-US" dirty="0"/>
              <a:t>Nonspecific symptoms include weakness, lethargy, anorexia, weight loss, abdominal pain, loss of libido, altered sleep-wake pattern, and nausea or vomiting.</a:t>
            </a:r>
          </a:p>
          <a:p>
            <a:r>
              <a:rPr lang="en-US" dirty="0"/>
              <a:t>Specific symptoms due to hepatic synthetic dysfunction and portal hypertension include jaundice, pruritus, coagulopathy leading to easy bruising, fluid retention with ankle edema, ascites, gastroesophageal variceal bleeding leading to hematemesis or melena, and symptoms of hepatic encephalopathy ranging from mild confusion to coma.</a:t>
            </a:r>
            <a:endParaRPr lang="ru-UA" dirty="0"/>
          </a:p>
        </p:txBody>
      </p:sp>
    </p:spTree>
    <p:extLst>
      <p:ext uri="{BB962C8B-B14F-4D97-AF65-F5344CB8AC3E}">
        <p14:creationId xmlns:p14="http://schemas.microsoft.com/office/powerpoint/2010/main" val="179709328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C8BEEC4-1867-486A-928F-693596586923}"/>
              </a:ext>
            </a:extLst>
          </p:cNvPr>
          <p:cNvSpPr>
            <a:spLocks noGrp="1"/>
          </p:cNvSpPr>
          <p:nvPr>
            <p:ph type="title"/>
          </p:nvPr>
        </p:nvSpPr>
        <p:spPr/>
        <p:txBody>
          <a:bodyPr/>
          <a:lstStyle/>
          <a:p>
            <a:r>
              <a:rPr lang="en-US" dirty="0"/>
              <a:t>Physical examination</a:t>
            </a:r>
            <a:endParaRPr lang="ru-UA" dirty="0"/>
          </a:p>
        </p:txBody>
      </p:sp>
      <p:sp>
        <p:nvSpPr>
          <p:cNvPr id="3" name="Объект 2">
            <a:extLst>
              <a:ext uri="{FF2B5EF4-FFF2-40B4-BE49-F238E27FC236}">
                <a16:creationId xmlns:a16="http://schemas.microsoft.com/office/drawing/2014/main" id="{0D0EB2E0-187D-430F-8467-72F0B9995F97}"/>
              </a:ext>
            </a:extLst>
          </p:cNvPr>
          <p:cNvSpPr>
            <a:spLocks noGrp="1"/>
          </p:cNvSpPr>
          <p:nvPr>
            <p:ph idx="1"/>
          </p:nvPr>
        </p:nvSpPr>
        <p:spPr/>
        <p:txBody>
          <a:bodyPr>
            <a:normAutofit/>
          </a:bodyPr>
          <a:lstStyle/>
          <a:p>
            <a:r>
              <a:rPr lang="en-US" dirty="0"/>
              <a:t>patients may have stigmata of chronic liver disease such as </a:t>
            </a:r>
            <a:r>
              <a:rPr lang="en-US" dirty="0" err="1"/>
              <a:t>Dupuytren’s</a:t>
            </a:r>
            <a:r>
              <a:rPr lang="en-US" dirty="0"/>
              <a:t> contractures, palmar erythema, spider angiomas, parotid enlargement, and bruising. </a:t>
            </a:r>
          </a:p>
          <a:p>
            <a:r>
              <a:rPr lang="en-US" dirty="0"/>
              <a:t>Palpation of the abdomen may reveal an enlarged or shrunken liver, splenomegaly, ascites, or dilated superficial anterior abdominal wall veins. </a:t>
            </a:r>
          </a:p>
          <a:p>
            <a:r>
              <a:rPr lang="en-US" dirty="0"/>
              <a:t>Male patients may show signs of feminization (gynecomastia), testicular atrophy, and loss of body hair. </a:t>
            </a:r>
          </a:p>
          <a:p>
            <a:r>
              <a:rPr lang="en-US" dirty="0"/>
              <a:t>Patients with hepatic encephalopathy may present with a “flapping tremor” or asterixis.</a:t>
            </a:r>
            <a:endParaRPr lang="ru-UA" dirty="0"/>
          </a:p>
        </p:txBody>
      </p:sp>
    </p:spTree>
    <p:extLst>
      <p:ext uri="{BB962C8B-B14F-4D97-AF65-F5344CB8AC3E}">
        <p14:creationId xmlns:p14="http://schemas.microsoft.com/office/powerpoint/2010/main" val="268138681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318C3BC-B232-4926-8562-7FC6980734A5}"/>
              </a:ext>
            </a:extLst>
          </p:cNvPr>
          <p:cNvSpPr>
            <a:spLocks noGrp="1"/>
          </p:cNvSpPr>
          <p:nvPr>
            <p:ph type="title"/>
          </p:nvPr>
        </p:nvSpPr>
        <p:spPr>
          <a:xfrm>
            <a:off x="152401" y="365125"/>
            <a:ext cx="3633678" cy="1325563"/>
          </a:xfrm>
        </p:spPr>
        <p:txBody>
          <a:bodyPr>
            <a:normAutofit/>
          </a:bodyPr>
          <a:lstStyle/>
          <a:p>
            <a:r>
              <a:rPr lang="en-US" dirty="0" err="1"/>
              <a:t>Dupuytren’s</a:t>
            </a:r>
            <a:r>
              <a:rPr lang="en-US" dirty="0"/>
              <a:t> contractures</a:t>
            </a:r>
            <a:endParaRPr lang="ru-UA" dirty="0"/>
          </a:p>
        </p:txBody>
      </p:sp>
      <p:sp>
        <p:nvSpPr>
          <p:cNvPr id="3" name="Объект 2">
            <a:extLst>
              <a:ext uri="{FF2B5EF4-FFF2-40B4-BE49-F238E27FC236}">
                <a16:creationId xmlns:a16="http://schemas.microsoft.com/office/drawing/2014/main" id="{FC2F5351-A958-4A48-9E80-A61A078F176E}"/>
              </a:ext>
            </a:extLst>
          </p:cNvPr>
          <p:cNvSpPr>
            <a:spLocks noGrp="1"/>
          </p:cNvSpPr>
          <p:nvPr>
            <p:ph idx="1"/>
          </p:nvPr>
        </p:nvSpPr>
        <p:spPr/>
        <p:txBody>
          <a:bodyPr/>
          <a:lstStyle/>
          <a:p>
            <a:endParaRPr lang="ru-UA" dirty="0"/>
          </a:p>
        </p:txBody>
      </p:sp>
      <p:pic>
        <p:nvPicPr>
          <p:cNvPr id="4" name="Рисунок 3">
            <a:extLst>
              <a:ext uri="{FF2B5EF4-FFF2-40B4-BE49-F238E27FC236}">
                <a16:creationId xmlns:a16="http://schemas.microsoft.com/office/drawing/2014/main" id="{206C48E9-39BE-4797-9895-CA0F563EE58B}"/>
              </a:ext>
            </a:extLst>
          </p:cNvPr>
          <p:cNvPicPr>
            <a:picLocks noChangeAspect="1"/>
          </p:cNvPicPr>
          <p:nvPr/>
        </p:nvPicPr>
        <p:blipFill>
          <a:blip r:embed="rId2"/>
          <a:stretch>
            <a:fillRect/>
          </a:stretch>
        </p:blipFill>
        <p:spPr>
          <a:xfrm>
            <a:off x="3700353" y="0"/>
            <a:ext cx="8491647" cy="6858000"/>
          </a:xfrm>
          <a:prstGeom prst="rect">
            <a:avLst/>
          </a:prstGeom>
        </p:spPr>
      </p:pic>
    </p:spTree>
    <p:extLst>
      <p:ext uri="{BB962C8B-B14F-4D97-AF65-F5344CB8AC3E}">
        <p14:creationId xmlns:p14="http://schemas.microsoft.com/office/powerpoint/2010/main" val="284068237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A9A683C-BA76-4FFB-8923-AF0B667BA6B0}"/>
              </a:ext>
            </a:extLst>
          </p:cNvPr>
          <p:cNvSpPr>
            <a:spLocks noGrp="1"/>
          </p:cNvSpPr>
          <p:nvPr>
            <p:ph type="title"/>
          </p:nvPr>
        </p:nvSpPr>
        <p:spPr>
          <a:xfrm>
            <a:off x="0" y="442872"/>
            <a:ext cx="10515600" cy="1325563"/>
          </a:xfrm>
        </p:spPr>
        <p:txBody>
          <a:bodyPr/>
          <a:lstStyle/>
          <a:p>
            <a:r>
              <a:rPr lang="en-US" b="1" dirty="0"/>
              <a:t>Palmar erythema</a:t>
            </a:r>
            <a:endParaRPr lang="ru-UA" dirty="0"/>
          </a:p>
        </p:txBody>
      </p:sp>
      <p:sp>
        <p:nvSpPr>
          <p:cNvPr id="3" name="Объект 2">
            <a:extLst>
              <a:ext uri="{FF2B5EF4-FFF2-40B4-BE49-F238E27FC236}">
                <a16:creationId xmlns:a16="http://schemas.microsoft.com/office/drawing/2014/main" id="{03F4982F-10F4-4365-87D5-F22A74EE7F55}"/>
              </a:ext>
            </a:extLst>
          </p:cNvPr>
          <p:cNvSpPr>
            <a:spLocks noGrp="1"/>
          </p:cNvSpPr>
          <p:nvPr>
            <p:ph idx="1"/>
          </p:nvPr>
        </p:nvSpPr>
        <p:spPr>
          <a:xfrm>
            <a:off x="219076" y="1825625"/>
            <a:ext cx="3943350" cy="4351338"/>
          </a:xfrm>
        </p:spPr>
        <p:txBody>
          <a:bodyPr/>
          <a:lstStyle/>
          <a:p>
            <a:r>
              <a:rPr lang="en-US" dirty="0"/>
              <a:t>This figure shows palmar erythema in a patient with alcoholic cirrhosis. </a:t>
            </a:r>
          </a:p>
          <a:p>
            <a:r>
              <a:rPr lang="en-US" dirty="0"/>
              <a:t>The erythema is peripheral over the palm with central pallor.</a:t>
            </a:r>
            <a:endParaRPr lang="ru-UA" dirty="0"/>
          </a:p>
        </p:txBody>
      </p:sp>
      <p:pic>
        <p:nvPicPr>
          <p:cNvPr id="4" name="Рисунок 3">
            <a:extLst>
              <a:ext uri="{FF2B5EF4-FFF2-40B4-BE49-F238E27FC236}">
                <a16:creationId xmlns:a16="http://schemas.microsoft.com/office/drawing/2014/main" id="{58667F1F-57BC-4D3F-8874-8E1408F96DBC}"/>
              </a:ext>
            </a:extLst>
          </p:cNvPr>
          <p:cNvPicPr>
            <a:picLocks noChangeAspect="1"/>
          </p:cNvPicPr>
          <p:nvPr/>
        </p:nvPicPr>
        <p:blipFill>
          <a:blip r:embed="rId2"/>
          <a:stretch>
            <a:fillRect/>
          </a:stretch>
        </p:blipFill>
        <p:spPr>
          <a:xfrm>
            <a:off x="4162425" y="779024"/>
            <a:ext cx="7915274" cy="4923675"/>
          </a:xfrm>
          <a:prstGeom prst="rect">
            <a:avLst/>
          </a:prstGeom>
        </p:spPr>
      </p:pic>
    </p:spTree>
    <p:extLst>
      <p:ext uri="{BB962C8B-B14F-4D97-AF65-F5344CB8AC3E}">
        <p14:creationId xmlns:p14="http://schemas.microsoft.com/office/powerpoint/2010/main" val="183469206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BF3AF2A-FD08-48A0-8B10-F82DD81132D9}"/>
              </a:ext>
            </a:extLst>
          </p:cNvPr>
          <p:cNvSpPr>
            <a:spLocks noGrp="1"/>
          </p:cNvSpPr>
          <p:nvPr>
            <p:ph type="title"/>
          </p:nvPr>
        </p:nvSpPr>
        <p:spPr>
          <a:xfrm>
            <a:off x="838200" y="209551"/>
            <a:ext cx="10515600" cy="1481138"/>
          </a:xfrm>
        </p:spPr>
        <p:txBody>
          <a:bodyPr/>
          <a:lstStyle/>
          <a:p>
            <a:r>
              <a:rPr lang="en-US" b="1" dirty="0"/>
              <a:t>Spider angioma</a:t>
            </a:r>
            <a:endParaRPr lang="ru-UA" dirty="0"/>
          </a:p>
        </p:txBody>
      </p:sp>
      <p:sp>
        <p:nvSpPr>
          <p:cNvPr id="3" name="Объект 2">
            <a:extLst>
              <a:ext uri="{FF2B5EF4-FFF2-40B4-BE49-F238E27FC236}">
                <a16:creationId xmlns:a16="http://schemas.microsoft.com/office/drawing/2014/main" id="{7E21A5F3-F91F-46BE-B851-851679C0E703}"/>
              </a:ext>
            </a:extLst>
          </p:cNvPr>
          <p:cNvSpPr>
            <a:spLocks noGrp="1"/>
          </p:cNvSpPr>
          <p:nvPr>
            <p:ph idx="1"/>
          </p:nvPr>
        </p:nvSpPr>
        <p:spPr>
          <a:xfrm>
            <a:off x="0" y="1825625"/>
            <a:ext cx="3710043" cy="4351338"/>
          </a:xfrm>
        </p:spPr>
        <p:txBody>
          <a:bodyPr/>
          <a:lstStyle/>
          <a:p>
            <a:r>
              <a:rPr lang="en-US" dirty="0"/>
              <a:t>This figure shows a spider angioma in a patient with hepatitis C cirrhosis. </a:t>
            </a:r>
          </a:p>
          <a:p>
            <a:r>
              <a:rPr lang="en-US" dirty="0"/>
              <a:t>With release of central compression, the arteriole fills from the center and spreads out peripherally.</a:t>
            </a:r>
            <a:endParaRPr lang="ru-UA" dirty="0"/>
          </a:p>
        </p:txBody>
      </p:sp>
      <p:pic>
        <p:nvPicPr>
          <p:cNvPr id="4" name="Рисунок 3">
            <a:extLst>
              <a:ext uri="{FF2B5EF4-FFF2-40B4-BE49-F238E27FC236}">
                <a16:creationId xmlns:a16="http://schemas.microsoft.com/office/drawing/2014/main" id="{DF9D3A34-17FB-4B24-AC85-99890CEBA1B9}"/>
              </a:ext>
            </a:extLst>
          </p:cNvPr>
          <p:cNvPicPr>
            <a:picLocks noChangeAspect="1"/>
          </p:cNvPicPr>
          <p:nvPr/>
        </p:nvPicPr>
        <p:blipFill>
          <a:blip r:embed="rId2"/>
          <a:stretch>
            <a:fillRect/>
          </a:stretch>
        </p:blipFill>
        <p:spPr>
          <a:xfrm>
            <a:off x="3710043" y="1181101"/>
            <a:ext cx="8481958" cy="5676900"/>
          </a:xfrm>
          <a:prstGeom prst="rect">
            <a:avLst/>
          </a:prstGeom>
        </p:spPr>
      </p:pic>
    </p:spTree>
    <p:extLst>
      <p:ext uri="{BB962C8B-B14F-4D97-AF65-F5344CB8AC3E}">
        <p14:creationId xmlns:p14="http://schemas.microsoft.com/office/powerpoint/2010/main" val="117003694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B33715C-EB4C-4044-BA62-B184CE795586}"/>
              </a:ext>
            </a:extLst>
          </p:cNvPr>
          <p:cNvSpPr>
            <a:spLocks noGrp="1"/>
          </p:cNvSpPr>
          <p:nvPr>
            <p:ph type="title"/>
          </p:nvPr>
        </p:nvSpPr>
        <p:spPr/>
        <p:txBody>
          <a:bodyPr/>
          <a:lstStyle/>
          <a:p>
            <a:r>
              <a:rPr lang="en-US" b="1" dirty="0"/>
              <a:t>Diagnostic</a:t>
            </a:r>
            <a:endParaRPr lang="ru-UA" dirty="0"/>
          </a:p>
        </p:txBody>
      </p:sp>
      <p:sp>
        <p:nvSpPr>
          <p:cNvPr id="3" name="Объект 2">
            <a:extLst>
              <a:ext uri="{FF2B5EF4-FFF2-40B4-BE49-F238E27FC236}">
                <a16:creationId xmlns:a16="http://schemas.microsoft.com/office/drawing/2014/main" id="{5EED9204-BDD8-40C2-8733-E9A23B70AAA3}"/>
              </a:ext>
            </a:extLst>
          </p:cNvPr>
          <p:cNvSpPr>
            <a:spLocks noGrp="1"/>
          </p:cNvSpPr>
          <p:nvPr>
            <p:ph idx="1"/>
          </p:nvPr>
        </p:nvSpPr>
        <p:spPr/>
        <p:txBody>
          <a:bodyPr>
            <a:normAutofit fontScale="85000" lnSpcReduction="20000"/>
          </a:bodyPr>
          <a:lstStyle/>
          <a:p>
            <a:r>
              <a:rPr lang="en-US" dirty="0"/>
              <a:t>The </a:t>
            </a:r>
            <a:r>
              <a:rPr lang="en-US" b="1" dirty="0"/>
              <a:t>complete blood cell count </a:t>
            </a:r>
            <a:r>
              <a:rPr lang="en-US" dirty="0"/>
              <a:t>may show anemia, leukopenia, or thrombocytopenia. </a:t>
            </a:r>
          </a:p>
          <a:p>
            <a:r>
              <a:rPr lang="en-US" dirty="0"/>
              <a:t>Hypersplenism causes both leukopenia and thrombocytopenia. </a:t>
            </a:r>
          </a:p>
          <a:p>
            <a:r>
              <a:rPr lang="en-US" dirty="0"/>
              <a:t>Chronic blood loss and vitamin deficiency can cause anemia. </a:t>
            </a:r>
          </a:p>
          <a:p>
            <a:r>
              <a:rPr lang="en-US" dirty="0"/>
              <a:t>Prolongation of the prothrombin time occurs secondary to vitamin K deficiency or impaired clotting factor synthesis.</a:t>
            </a:r>
          </a:p>
          <a:p>
            <a:r>
              <a:rPr lang="en-US" b="1" dirty="0"/>
              <a:t>Serum biochemistry </a:t>
            </a:r>
            <a:r>
              <a:rPr lang="en-US" dirty="0"/>
              <a:t>often demonstrates an elevated bilirubin level and a low albumin level. </a:t>
            </a:r>
          </a:p>
          <a:p>
            <a:r>
              <a:rPr lang="en-US" dirty="0"/>
              <a:t>Elevated AST and ALT levels are found in patients with autoimmune hepatitis, viral hepatitis, alcoholic hepatitis, and drug-induced liver injury. </a:t>
            </a:r>
          </a:p>
          <a:p>
            <a:r>
              <a:rPr lang="en-US" dirty="0"/>
              <a:t>Patients with cholestatic liver disease usually have elevated alkaline phosphatase, γ-</a:t>
            </a:r>
            <a:r>
              <a:rPr lang="en-US" dirty="0" err="1"/>
              <a:t>glutamyltransferase</a:t>
            </a:r>
            <a:r>
              <a:rPr lang="en-US" dirty="0"/>
              <a:t>, and conjugated bilirubin levels.</a:t>
            </a:r>
            <a:endParaRPr lang="ru-UA" dirty="0"/>
          </a:p>
        </p:txBody>
      </p:sp>
    </p:spTree>
    <p:extLst>
      <p:ext uri="{BB962C8B-B14F-4D97-AF65-F5344CB8AC3E}">
        <p14:creationId xmlns:p14="http://schemas.microsoft.com/office/powerpoint/2010/main" val="238637538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B33715C-EB4C-4044-BA62-B184CE795586}"/>
              </a:ext>
            </a:extLst>
          </p:cNvPr>
          <p:cNvSpPr>
            <a:spLocks noGrp="1"/>
          </p:cNvSpPr>
          <p:nvPr>
            <p:ph type="title"/>
          </p:nvPr>
        </p:nvSpPr>
        <p:spPr/>
        <p:txBody>
          <a:bodyPr/>
          <a:lstStyle/>
          <a:p>
            <a:r>
              <a:rPr lang="en-US" b="1" dirty="0"/>
              <a:t>Diagnostic</a:t>
            </a:r>
            <a:endParaRPr lang="ru-UA" dirty="0"/>
          </a:p>
        </p:txBody>
      </p:sp>
      <p:sp>
        <p:nvSpPr>
          <p:cNvPr id="3" name="Объект 2">
            <a:extLst>
              <a:ext uri="{FF2B5EF4-FFF2-40B4-BE49-F238E27FC236}">
                <a16:creationId xmlns:a16="http://schemas.microsoft.com/office/drawing/2014/main" id="{5EED9204-BDD8-40C2-8733-E9A23B70AAA3}"/>
              </a:ext>
            </a:extLst>
          </p:cNvPr>
          <p:cNvSpPr>
            <a:spLocks noGrp="1"/>
          </p:cNvSpPr>
          <p:nvPr>
            <p:ph idx="1"/>
          </p:nvPr>
        </p:nvSpPr>
        <p:spPr/>
        <p:txBody>
          <a:bodyPr>
            <a:normAutofit fontScale="92500" lnSpcReduction="20000"/>
          </a:bodyPr>
          <a:lstStyle/>
          <a:p>
            <a:r>
              <a:rPr lang="en-US" dirty="0"/>
              <a:t>Serologic tests are necessary to establish cause: viral serology for hepatitis B (HBsAg), C (anti-HCV Ab), and quantitative DNA and RNA levels, respectively, to define the activity status;</a:t>
            </a:r>
          </a:p>
          <a:p>
            <a:r>
              <a:rPr lang="en-US" dirty="0"/>
              <a:t>iron studies and </a:t>
            </a:r>
            <a:r>
              <a:rPr lang="en-US" i="1" dirty="0"/>
              <a:t>HFE </a:t>
            </a:r>
            <a:r>
              <a:rPr lang="en-US" dirty="0"/>
              <a:t>gene analysis for hereditary hemochromatosis; </a:t>
            </a:r>
          </a:p>
          <a:p>
            <a:r>
              <a:rPr lang="en-US" dirty="0"/>
              <a:t>serum and 24-hour urine copper, ceruloplasmin level for Wilson’s disease;</a:t>
            </a:r>
          </a:p>
          <a:p>
            <a:r>
              <a:rPr lang="el-GR" dirty="0"/>
              <a:t>α1-</a:t>
            </a:r>
            <a:r>
              <a:rPr lang="en-US" dirty="0"/>
              <a:t>antitrypsin level and genotype for </a:t>
            </a:r>
            <a:r>
              <a:rPr lang="el-GR" dirty="0"/>
              <a:t>α1-</a:t>
            </a:r>
            <a:r>
              <a:rPr lang="en-US" dirty="0"/>
              <a:t>antitrypsin deficiency. </a:t>
            </a:r>
          </a:p>
          <a:p>
            <a:r>
              <a:rPr lang="en-US" dirty="0"/>
              <a:t>Serum autoantibodies (antinuclear antibody, </a:t>
            </a:r>
            <a:r>
              <a:rPr lang="en-US" dirty="0" err="1"/>
              <a:t>antismooth</a:t>
            </a:r>
            <a:r>
              <a:rPr lang="en-US" dirty="0"/>
              <a:t> muscle antibody, antimitochondrial antibody and anti-liver-kidney microsomal antibody) and quantitative serum immunoglobulins levels may help to diagnose autoimmune liver disease. </a:t>
            </a:r>
          </a:p>
          <a:p>
            <a:r>
              <a:rPr lang="en-US" dirty="0"/>
              <a:t>Periodic evaluation of tumor markers is indicated to detect complicating primary hepatocellular carcinoma (alpha-fetoprotein, carcinoembryonic antigen, CA 19-9).</a:t>
            </a:r>
            <a:endParaRPr lang="ru-UA" dirty="0"/>
          </a:p>
        </p:txBody>
      </p:sp>
    </p:spTree>
    <p:extLst>
      <p:ext uri="{BB962C8B-B14F-4D97-AF65-F5344CB8AC3E}">
        <p14:creationId xmlns:p14="http://schemas.microsoft.com/office/powerpoint/2010/main" val="333726678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B33715C-EB4C-4044-BA62-B184CE795586}"/>
              </a:ext>
            </a:extLst>
          </p:cNvPr>
          <p:cNvSpPr>
            <a:spLocks noGrp="1"/>
          </p:cNvSpPr>
          <p:nvPr>
            <p:ph type="title"/>
          </p:nvPr>
        </p:nvSpPr>
        <p:spPr/>
        <p:txBody>
          <a:bodyPr/>
          <a:lstStyle/>
          <a:p>
            <a:r>
              <a:rPr lang="en-US" b="1" dirty="0"/>
              <a:t>Diagnostic</a:t>
            </a:r>
            <a:endParaRPr lang="ru-UA" dirty="0"/>
          </a:p>
        </p:txBody>
      </p:sp>
      <p:sp>
        <p:nvSpPr>
          <p:cNvPr id="3" name="Объект 2">
            <a:extLst>
              <a:ext uri="{FF2B5EF4-FFF2-40B4-BE49-F238E27FC236}">
                <a16:creationId xmlns:a16="http://schemas.microsoft.com/office/drawing/2014/main" id="{5EED9204-BDD8-40C2-8733-E9A23B70AAA3}"/>
              </a:ext>
            </a:extLst>
          </p:cNvPr>
          <p:cNvSpPr>
            <a:spLocks noGrp="1"/>
          </p:cNvSpPr>
          <p:nvPr>
            <p:ph idx="1"/>
          </p:nvPr>
        </p:nvSpPr>
        <p:spPr/>
        <p:txBody>
          <a:bodyPr>
            <a:normAutofit fontScale="92500" lnSpcReduction="20000"/>
          </a:bodyPr>
          <a:lstStyle/>
          <a:p>
            <a:r>
              <a:rPr lang="en-US" b="1" dirty="0"/>
              <a:t>Radiologic studies </a:t>
            </a:r>
            <a:r>
              <a:rPr lang="en-US" dirty="0"/>
              <a:t>(ultrasound with Doppler, CT, MRI) provide additional diagnostic information. </a:t>
            </a:r>
          </a:p>
          <a:p>
            <a:r>
              <a:rPr lang="en-US" b="1" dirty="0"/>
              <a:t>Histologic examination </a:t>
            </a:r>
            <a:r>
              <a:rPr lang="en-US" dirty="0"/>
              <a:t>of the liver biopsy specimen is often key for diagnosis.</a:t>
            </a:r>
          </a:p>
          <a:p>
            <a:r>
              <a:rPr lang="en-US" dirty="0"/>
              <a:t>Micronodules, fatty infiltration, and Mallory’s hyaline usually accompany alcoholic cirrhosis.</a:t>
            </a:r>
          </a:p>
          <a:p>
            <a:r>
              <a:rPr lang="en-US" dirty="0"/>
              <a:t>Primary biliary cirrhosis, primary and secondary sclerosing cholangitis, and autoimmune hepatitis have typical histologic findings. </a:t>
            </a:r>
          </a:p>
          <a:p>
            <a:r>
              <a:rPr lang="en-US" dirty="0"/>
              <a:t>Liver biopsy is necessary to stage the disease, to help determine the prognosis, and to guide optimum therapy.</a:t>
            </a:r>
          </a:p>
          <a:p>
            <a:r>
              <a:rPr lang="en-US" dirty="0"/>
              <a:t>The measurement of liver stiffness with </a:t>
            </a:r>
            <a:r>
              <a:rPr lang="en-US" b="1" dirty="0"/>
              <a:t>transient elastography </a:t>
            </a:r>
            <a:r>
              <a:rPr lang="en-US" dirty="0"/>
              <a:t>and its correlation to fibrosis – is a simple and reliable noninvasive method for assessment of liver fibrosis</a:t>
            </a:r>
            <a:endParaRPr lang="ru-UA" dirty="0"/>
          </a:p>
        </p:txBody>
      </p:sp>
    </p:spTree>
    <p:extLst>
      <p:ext uri="{BB962C8B-B14F-4D97-AF65-F5344CB8AC3E}">
        <p14:creationId xmlns:p14="http://schemas.microsoft.com/office/powerpoint/2010/main" val="238899473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D0BD72A-DFD4-4373-A0B6-0EB6FB59039B}"/>
              </a:ext>
            </a:extLst>
          </p:cNvPr>
          <p:cNvSpPr>
            <a:spLocks noGrp="1"/>
          </p:cNvSpPr>
          <p:nvPr>
            <p:ph type="title"/>
          </p:nvPr>
        </p:nvSpPr>
        <p:spPr/>
        <p:txBody>
          <a:bodyPr/>
          <a:lstStyle/>
          <a:p>
            <a:r>
              <a:rPr lang="en-US" b="1" dirty="0"/>
              <a:t>Management and Therapy</a:t>
            </a:r>
            <a:endParaRPr lang="ru-UA" dirty="0"/>
          </a:p>
        </p:txBody>
      </p:sp>
      <p:sp>
        <p:nvSpPr>
          <p:cNvPr id="3" name="Объект 2">
            <a:extLst>
              <a:ext uri="{FF2B5EF4-FFF2-40B4-BE49-F238E27FC236}">
                <a16:creationId xmlns:a16="http://schemas.microsoft.com/office/drawing/2014/main" id="{FF4B7051-DABA-409F-9D35-157A7C39A983}"/>
              </a:ext>
            </a:extLst>
          </p:cNvPr>
          <p:cNvSpPr>
            <a:spLocks noGrp="1"/>
          </p:cNvSpPr>
          <p:nvPr>
            <p:ph idx="1"/>
          </p:nvPr>
        </p:nvSpPr>
        <p:spPr/>
        <p:txBody>
          <a:bodyPr>
            <a:normAutofit fontScale="92500" lnSpcReduction="10000"/>
          </a:bodyPr>
          <a:lstStyle/>
          <a:p>
            <a:r>
              <a:rPr lang="en-US" dirty="0"/>
              <a:t>Withdrawal of the causative agent (e.g., alcohol, drugs)</a:t>
            </a:r>
          </a:p>
          <a:p>
            <a:r>
              <a:rPr lang="en-US" dirty="0"/>
              <a:t>Treatment of the specific underlying cause (e.g., antiviral therapy for viral hepatitis, prednisone or azathioprine </a:t>
            </a:r>
            <a:r>
              <a:rPr lang="da-DK" dirty="0"/>
              <a:t>for autoimmune hepatitis, phlebotomy for </a:t>
            </a:r>
            <a:r>
              <a:rPr lang="en-US" dirty="0"/>
              <a:t>hemochromatosis, d-penicillamine or </a:t>
            </a:r>
            <a:r>
              <a:rPr lang="en-US" dirty="0" err="1"/>
              <a:t>trientine</a:t>
            </a:r>
            <a:r>
              <a:rPr lang="en-US" dirty="0"/>
              <a:t> for Wilson’s disease)</a:t>
            </a:r>
          </a:p>
          <a:p>
            <a:r>
              <a:rPr lang="en-US" dirty="0"/>
              <a:t>Treatment of underlying risks for NAFLD (obesity, diabetes, hyperlipidemia, drugs)</a:t>
            </a:r>
          </a:p>
          <a:p>
            <a:r>
              <a:rPr lang="en-US" dirty="0"/>
              <a:t>Treatment of decompensated cirrhosis: ascites, infection, gastrointestinal hemorrhage, hepatic encephalopathy, and hepatorenal syndrome</a:t>
            </a:r>
          </a:p>
          <a:p>
            <a:r>
              <a:rPr lang="en-US" dirty="0"/>
              <a:t>Orthotopic liver transplantation for decompensated cirrhosis if the patient is a suitable candidate</a:t>
            </a:r>
            <a:endParaRPr lang="ru-UA" dirty="0"/>
          </a:p>
        </p:txBody>
      </p:sp>
    </p:spTree>
    <p:extLst>
      <p:ext uri="{BB962C8B-B14F-4D97-AF65-F5344CB8AC3E}">
        <p14:creationId xmlns:p14="http://schemas.microsoft.com/office/powerpoint/2010/main" val="413229379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08D34D3-DBBA-4416-AC53-0AA694EE956A}"/>
              </a:ext>
            </a:extLst>
          </p:cNvPr>
          <p:cNvSpPr>
            <a:spLocks noGrp="1"/>
          </p:cNvSpPr>
          <p:nvPr>
            <p:ph type="title"/>
          </p:nvPr>
        </p:nvSpPr>
        <p:spPr/>
        <p:txBody>
          <a:bodyPr/>
          <a:lstStyle/>
          <a:p>
            <a:r>
              <a:rPr lang="en-US" b="1" dirty="0"/>
              <a:t>Ascites</a:t>
            </a:r>
            <a:endParaRPr lang="ru-UA" dirty="0"/>
          </a:p>
        </p:txBody>
      </p:sp>
      <p:sp>
        <p:nvSpPr>
          <p:cNvPr id="3" name="Объект 2">
            <a:extLst>
              <a:ext uri="{FF2B5EF4-FFF2-40B4-BE49-F238E27FC236}">
                <a16:creationId xmlns:a16="http://schemas.microsoft.com/office/drawing/2014/main" id="{1740330C-FA56-4FB5-9BBE-2AB89DA0ECC2}"/>
              </a:ext>
            </a:extLst>
          </p:cNvPr>
          <p:cNvSpPr>
            <a:spLocks noGrp="1"/>
          </p:cNvSpPr>
          <p:nvPr>
            <p:ph idx="1"/>
          </p:nvPr>
        </p:nvSpPr>
        <p:spPr/>
        <p:txBody>
          <a:bodyPr>
            <a:normAutofit/>
          </a:bodyPr>
          <a:lstStyle/>
          <a:p>
            <a:r>
              <a:rPr lang="en-US" dirty="0"/>
              <a:t>Patients with cirrhosis in whom ascites develops need a diagnostic (10 to 20 mL) abdominal paracentesis.</a:t>
            </a:r>
          </a:p>
          <a:p>
            <a:r>
              <a:rPr lang="en-US" dirty="0"/>
              <a:t>The factors producing ascites in cirrhosis are a low serum albumin level, hepatic outflow block with overproduction of lymph, and portal venous hypertension.</a:t>
            </a:r>
          </a:p>
          <a:p>
            <a:r>
              <a:rPr lang="en-US" dirty="0"/>
              <a:t>Ascites can be mild, moderate, or severe on the basis of the amount of fluid in the peritoneal cavity</a:t>
            </a:r>
            <a:endParaRPr lang="ru-UA" dirty="0"/>
          </a:p>
        </p:txBody>
      </p:sp>
    </p:spTree>
    <p:extLst>
      <p:ext uri="{BB962C8B-B14F-4D97-AF65-F5344CB8AC3E}">
        <p14:creationId xmlns:p14="http://schemas.microsoft.com/office/powerpoint/2010/main" val="418854968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id="{B9480570-D232-4C61-9497-321763518A6B}"/>
              </a:ext>
            </a:extLst>
          </p:cNvPr>
          <p:cNvPicPr>
            <a:picLocks noChangeAspect="1"/>
          </p:cNvPicPr>
          <p:nvPr/>
        </p:nvPicPr>
        <p:blipFill>
          <a:blip r:embed="rId2"/>
          <a:stretch>
            <a:fillRect/>
          </a:stretch>
        </p:blipFill>
        <p:spPr>
          <a:xfrm>
            <a:off x="3971925" y="0"/>
            <a:ext cx="8137696" cy="6848710"/>
          </a:xfrm>
          <a:prstGeom prst="rect">
            <a:avLst/>
          </a:prstGeom>
        </p:spPr>
      </p:pic>
      <p:sp>
        <p:nvSpPr>
          <p:cNvPr id="2" name="Заголовок 1">
            <a:extLst>
              <a:ext uri="{FF2B5EF4-FFF2-40B4-BE49-F238E27FC236}">
                <a16:creationId xmlns:a16="http://schemas.microsoft.com/office/drawing/2014/main" id="{308D34D3-DBBA-4416-AC53-0AA694EE956A}"/>
              </a:ext>
            </a:extLst>
          </p:cNvPr>
          <p:cNvSpPr>
            <a:spLocks noGrp="1"/>
          </p:cNvSpPr>
          <p:nvPr>
            <p:ph type="title"/>
          </p:nvPr>
        </p:nvSpPr>
        <p:spPr>
          <a:xfrm>
            <a:off x="323849" y="681037"/>
            <a:ext cx="10182225" cy="1325563"/>
          </a:xfrm>
        </p:spPr>
        <p:txBody>
          <a:bodyPr/>
          <a:lstStyle/>
          <a:p>
            <a:r>
              <a:rPr lang="en-US" b="1" dirty="0"/>
              <a:t>Ascites </a:t>
            </a:r>
            <a:br>
              <a:rPr lang="en-US" b="1" dirty="0"/>
            </a:br>
            <a:r>
              <a:rPr lang="en-US" b="1" dirty="0"/>
              <a:t>pathophysiology</a:t>
            </a:r>
            <a:endParaRPr lang="ru-UA" dirty="0"/>
          </a:p>
        </p:txBody>
      </p:sp>
    </p:spTree>
    <p:extLst>
      <p:ext uri="{BB962C8B-B14F-4D97-AF65-F5344CB8AC3E}">
        <p14:creationId xmlns:p14="http://schemas.microsoft.com/office/powerpoint/2010/main" val="226428630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08D34D3-DBBA-4416-AC53-0AA694EE956A}"/>
              </a:ext>
            </a:extLst>
          </p:cNvPr>
          <p:cNvSpPr>
            <a:spLocks noGrp="1"/>
          </p:cNvSpPr>
          <p:nvPr>
            <p:ph type="title"/>
          </p:nvPr>
        </p:nvSpPr>
        <p:spPr>
          <a:xfrm>
            <a:off x="9420224" y="45978"/>
            <a:ext cx="2571797" cy="1325563"/>
          </a:xfrm>
        </p:spPr>
        <p:txBody>
          <a:bodyPr/>
          <a:lstStyle/>
          <a:p>
            <a:r>
              <a:rPr lang="en-US" b="1" dirty="0"/>
              <a:t>Ascites </a:t>
            </a:r>
            <a:br>
              <a:rPr lang="en-US" b="1" dirty="0"/>
            </a:br>
            <a:r>
              <a:rPr lang="en-US" b="1" dirty="0"/>
              <a:t>stages</a:t>
            </a:r>
            <a:endParaRPr lang="ru-UA" dirty="0"/>
          </a:p>
        </p:txBody>
      </p:sp>
      <p:pic>
        <p:nvPicPr>
          <p:cNvPr id="3" name="Рисунок 2">
            <a:extLst>
              <a:ext uri="{FF2B5EF4-FFF2-40B4-BE49-F238E27FC236}">
                <a16:creationId xmlns:a16="http://schemas.microsoft.com/office/drawing/2014/main" id="{496B829F-3DE1-48BA-968B-2C73BA95D2A4}"/>
              </a:ext>
            </a:extLst>
          </p:cNvPr>
          <p:cNvPicPr>
            <a:picLocks noChangeAspect="1"/>
          </p:cNvPicPr>
          <p:nvPr/>
        </p:nvPicPr>
        <p:blipFill>
          <a:blip r:embed="rId2"/>
          <a:stretch>
            <a:fillRect/>
          </a:stretch>
        </p:blipFill>
        <p:spPr>
          <a:xfrm>
            <a:off x="74389" y="-57329"/>
            <a:ext cx="3518299" cy="2774996"/>
          </a:xfrm>
          <a:prstGeom prst="rect">
            <a:avLst/>
          </a:prstGeom>
        </p:spPr>
      </p:pic>
      <p:pic>
        <p:nvPicPr>
          <p:cNvPr id="5" name="Рисунок 4">
            <a:extLst>
              <a:ext uri="{FF2B5EF4-FFF2-40B4-BE49-F238E27FC236}">
                <a16:creationId xmlns:a16="http://schemas.microsoft.com/office/drawing/2014/main" id="{F8E474F9-2D1B-4C4B-AC43-210C15545525}"/>
              </a:ext>
            </a:extLst>
          </p:cNvPr>
          <p:cNvPicPr>
            <a:picLocks noChangeAspect="1"/>
          </p:cNvPicPr>
          <p:nvPr/>
        </p:nvPicPr>
        <p:blipFill>
          <a:blip r:embed="rId3"/>
          <a:stretch>
            <a:fillRect/>
          </a:stretch>
        </p:blipFill>
        <p:spPr>
          <a:xfrm>
            <a:off x="209503" y="2717667"/>
            <a:ext cx="3248072" cy="4148415"/>
          </a:xfrm>
          <a:prstGeom prst="rect">
            <a:avLst/>
          </a:prstGeom>
        </p:spPr>
      </p:pic>
      <p:pic>
        <p:nvPicPr>
          <p:cNvPr id="6" name="Рисунок 5">
            <a:extLst>
              <a:ext uri="{FF2B5EF4-FFF2-40B4-BE49-F238E27FC236}">
                <a16:creationId xmlns:a16="http://schemas.microsoft.com/office/drawing/2014/main" id="{F24DE493-B6CE-4CE3-91C2-9D3033DD83A2}"/>
              </a:ext>
            </a:extLst>
          </p:cNvPr>
          <p:cNvPicPr>
            <a:picLocks noChangeAspect="1"/>
          </p:cNvPicPr>
          <p:nvPr/>
        </p:nvPicPr>
        <p:blipFill>
          <a:blip r:embed="rId4"/>
          <a:stretch>
            <a:fillRect/>
          </a:stretch>
        </p:blipFill>
        <p:spPr>
          <a:xfrm>
            <a:off x="8600738" y="2078491"/>
            <a:ext cx="3391284" cy="4635191"/>
          </a:xfrm>
          <a:prstGeom prst="rect">
            <a:avLst/>
          </a:prstGeom>
        </p:spPr>
      </p:pic>
      <p:pic>
        <p:nvPicPr>
          <p:cNvPr id="8" name="Рисунок 7">
            <a:extLst>
              <a:ext uri="{FF2B5EF4-FFF2-40B4-BE49-F238E27FC236}">
                <a16:creationId xmlns:a16="http://schemas.microsoft.com/office/drawing/2014/main" id="{3EF13C82-268A-45F9-9CEB-39CF3E6D744F}"/>
              </a:ext>
            </a:extLst>
          </p:cNvPr>
          <p:cNvPicPr>
            <a:picLocks noChangeAspect="1"/>
          </p:cNvPicPr>
          <p:nvPr/>
        </p:nvPicPr>
        <p:blipFill>
          <a:blip r:embed="rId5"/>
          <a:stretch>
            <a:fillRect/>
          </a:stretch>
        </p:blipFill>
        <p:spPr>
          <a:xfrm>
            <a:off x="4483878" y="190499"/>
            <a:ext cx="3047334" cy="6581775"/>
          </a:xfrm>
          <a:prstGeom prst="rect">
            <a:avLst/>
          </a:prstGeom>
        </p:spPr>
      </p:pic>
    </p:spTree>
    <p:extLst>
      <p:ext uri="{BB962C8B-B14F-4D97-AF65-F5344CB8AC3E}">
        <p14:creationId xmlns:p14="http://schemas.microsoft.com/office/powerpoint/2010/main" val="299073744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6D5D0E5-7B29-4244-96B7-930A464F5EF1}"/>
              </a:ext>
            </a:extLst>
          </p:cNvPr>
          <p:cNvSpPr>
            <a:spLocks noGrp="1"/>
          </p:cNvSpPr>
          <p:nvPr>
            <p:ph type="title"/>
          </p:nvPr>
        </p:nvSpPr>
        <p:spPr/>
        <p:txBody>
          <a:bodyPr/>
          <a:lstStyle/>
          <a:p>
            <a:r>
              <a:rPr lang="en-US" b="1" dirty="0"/>
              <a:t>Ascites - treatment</a:t>
            </a:r>
            <a:endParaRPr lang="ru-UA" b="1" dirty="0"/>
          </a:p>
        </p:txBody>
      </p:sp>
      <p:sp>
        <p:nvSpPr>
          <p:cNvPr id="3" name="Объект 2">
            <a:extLst>
              <a:ext uri="{FF2B5EF4-FFF2-40B4-BE49-F238E27FC236}">
                <a16:creationId xmlns:a16="http://schemas.microsoft.com/office/drawing/2014/main" id="{628877B7-1FC6-4C71-8396-B3459115A629}"/>
              </a:ext>
            </a:extLst>
          </p:cNvPr>
          <p:cNvSpPr>
            <a:spLocks noGrp="1"/>
          </p:cNvSpPr>
          <p:nvPr>
            <p:ph idx="1"/>
          </p:nvPr>
        </p:nvSpPr>
        <p:spPr/>
        <p:txBody>
          <a:bodyPr>
            <a:normAutofit fontScale="92500" lnSpcReduction="20000"/>
          </a:bodyPr>
          <a:lstStyle/>
          <a:p>
            <a:r>
              <a:rPr lang="en-US" dirty="0"/>
              <a:t>The initial treatment includes restriction of dietary sodium intake and the use of oral diuretics. Sodium is usually limited to 2 g per day. </a:t>
            </a:r>
          </a:p>
          <a:p>
            <a:r>
              <a:rPr lang="en-US" dirty="0"/>
              <a:t>Diuretics include spironolactone and furosemide. The maximum spironolactone dose is 400 mg/day, and for furosemide, 160 mg/day. Amiloride, 10 to 20 mg/day, is an alternative to spironolactone if there are side effects such as tender gynecomastia.</a:t>
            </a:r>
          </a:p>
          <a:p>
            <a:r>
              <a:rPr lang="en-US" dirty="0"/>
              <a:t>Large-volume paracentesis can be used before alternative therapies such as </a:t>
            </a:r>
            <a:r>
              <a:rPr lang="en-US" dirty="0" err="1"/>
              <a:t>transjugular</a:t>
            </a:r>
            <a:r>
              <a:rPr lang="en-US" dirty="0"/>
              <a:t> intrahepatic portosystemic shunt (TIPS) or </a:t>
            </a:r>
            <a:r>
              <a:rPr lang="en-US" dirty="0" err="1"/>
              <a:t>peritoneovenous</a:t>
            </a:r>
            <a:r>
              <a:rPr lang="en-US" dirty="0"/>
              <a:t> shunt. </a:t>
            </a:r>
          </a:p>
          <a:p>
            <a:r>
              <a:rPr lang="en-US" dirty="0"/>
              <a:t>The development of a newer polytetrafluoroethylene-covered stent may provide better results in shunt dysfunction rates and patient survival. </a:t>
            </a:r>
          </a:p>
          <a:p>
            <a:r>
              <a:rPr lang="en-US" dirty="0"/>
              <a:t>The TIPS procedure has gained wide popularity and provides a bridge to liver transplantation in patients with advanced cirrhosis. </a:t>
            </a:r>
          </a:p>
        </p:txBody>
      </p:sp>
    </p:spTree>
    <p:extLst>
      <p:ext uri="{BB962C8B-B14F-4D97-AF65-F5344CB8AC3E}">
        <p14:creationId xmlns:p14="http://schemas.microsoft.com/office/powerpoint/2010/main" val="413076465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70B02B6-5AC7-4F46-A87F-603502FF63A0}"/>
              </a:ext>
            </a:extLst>
          </p:cNvPr>
          <p:cNvSpPr>
            <a:spLocks noGrp="1"/>
          </p:cNvSpPr>
          <p:nvPr>
            <p:ph type="title"/>
          </p:nvPr>
        </p:nvSpPr>
        <p:spPr/>
        <p:txBody>
          <a:bodyPr/>
          <a:lstStyle/>
          <a:p>
            <a:r>
              <a:rPr lang="en-US" b="1" dirty="0"/>
              <a:t>Gastrointestinal Hemorrhage</a:t>
            </a:r>
            <a:br>
              <a:rPr lang="en-US" b="1" dirty="0"/>
            </a:br>
            <a:endParaRPr lang="ru-UA" dirty="0"/>
          </a:p>
        </p:txBody>
      </p:sp>
      <p:sp>
        <p:nvSpPr>
          <p:cNvPr id="3" name="Объект 2">
            <a:extLst>
              <a:ext uri="{FF2B5EF4-FFF2-40B4-BE49-F238E27FC236}">
                <a16:creationId xmlns:a16="http://schemas.microsoft.com/office/drawing/2014/main" id="{7F8C1508-E561-42D6-AF6C-B495CF91E6DC}"/>
              </a:ext>
            </a:extLst>
          </p:cNvPr>
          <p:cNvSpPr>
            <a:spLocks noGrp="1"/>
          </p:cNvSpPr>
          <p:nvPr>
            <p:ph idx="1"/>
          </p:nvPr>
        </p:nvSpPr>
        <p:spPr>
          <a:xfrm>
            <a:off x="217229" y="3455085"/>
            <a:ext cx="2878396" cy="4351338"/>
          </a:xfrm>
        </p:spPr>
        <p:txBody>
          <a:bodyPr>
            <a:normAutofit/>
          </a:bodyPr>
          <a:lstStyle/>
          <a:p>
            <a:r>
              <a:rPr lang="en-US" dirty="0"/>
              <a:t>Endoscopic Appearance of Esophageal Varices with Evidence of Recent Hemorrhage</a:t>
            </a:r>
            <a:endParaRPr lang="ru-UA" dirty="0"/>
          </a:p>
        </p:txBody>
      </p:sp>
      <p:pic>
        <p:nvPicPr>
          <p:cNvPr id="4" name="Рисунок 3">
            <a:extLst>
              <a:ext uri="{FF2B5EF4-FFF2-40B4-BE49-F238E27FC236}">
                <a16:creationId xmlns:a16="http://schemas.microsoft.com/office/drawing/2014/main" id="{A4A6FE64-4D5D-45DA-9D47-7029421B1FBE}"/>
              </a:ext>
            </a:extLst>
          </p:cNvPr>
          <p:cNvPicPr>
            <a:picLocks noChangeAspect="1"/>
          </p:cNvPicPr>
          <p:nvPr/>
        </p:nvPicPr>
        <p:blipFill>
          <a:blip r:embed="rId2"/>
          <a:stretch>
            <a:fillRect/>
          </a:stretch>
        </p:blipFill>
        <p:spPr>
          <a:xfrm>
            <a:off x="2976049" y="2506663"/>
            <a:ext cx="9215951" cy="4351338"/>
          </a:xfrm>
          <a:prstGeom prst="rect">
            <a:avLst/>
          </a:prstGeom>
        </p:spPr>
      </p:pic>
      <p:sp>
        <p:nvSpPr>
          <p:cNvPr id="5" name="Прямоугольник 4">
            <a:extLst>
              <a:ext uri="{FF2B5EF4-FFF2-40B4-BE49-F238E27FC236}">
                <a16:creationId xmlns:a16="http://schemas.microsoft.com/office/drawing/2014/main" id="{D1009C4F-5EA2-4B07-A132-B797149AB929}"/>
              </a:ext>
            </a:extLst>
          </p:cNvPr>
          <p:cNvSpPr/>
          <p:nvPr/>
        </p:nvSpPr>
        <p:spPr>
          <a:xfrm>
            <a:off x="342900" y="1381809"/>
            <a:ext cx="11382375" cy="1077218"/>
          </a:xfrm>
          <a:prstGeom prst="rect">
            <a:avLst/>
          </a:prstGeom>
        </p:spPr>
        <p:txBody>
          <a:bodyPr wrap="square">
            <a:spAutoFit/>
          </a:bodyPr>
          <a:lstStyle/>
          <a:p>
            <a:pPr marL="285750" indent="-285750">
              <a:buFont typeface="Arial" panose="020B0604020202020204" pitchFamily="34" charset="0"/>
              <a:buChar char="•"/>
            </a:pPr>
            <a:r>
              <a:rPr lang="en-US" sz="3200" dirty="0"/>
              <a:t>Gastroesophageal variceal bleeding is the most ominous complication of cirrhosis.</a:t>
            </a:r>
          </a:p>
        </p:txBody>
      </p:sp>
    </p:spTree>
    <p:extLst>
      <p:ext uri="{BB962C8B-B14F-4D97-AF65-F5344CB8AC3E}">
        <p14:creationId xmlns:p14="http://schemas.microsoft.com/office/powerpoint/2010/main" val="258638335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70B02B6-5AC7-4F46-A87F-603502FF63A0}"/>
              </a:ext>
            </a:extLst>
          </p:cNvPr>
          <p:cNvSpPr>
            <a:spLocks noGrp="1"/>
          </p:cNvSpPr>
          <p:nvPr>
            <p:ph type="title"/>
          </p:nvPr>
        </p:nvSpPr>
        <p:spPr/>
        <p:txBody>
          <a:bodyPr/>
          <a:lstStyle/>
          <a:p>
            <a:r>
              <a:rPr lang="en-US" b="1" dirty="0"/>
              <a:t>Gastrointestinal Hemorrhage – treatment </a:t>
            </a:r>
            <a:br>
              <a:rPr lang="en-US" b="1" dirty="0"/>
            </a:br>
            <a:endParaRPr lang="ru-UA" dirty="0"/>
          </a:p>
        </p:txBody>
      </p:sp>
      <p:sp>
        <p:nvSpPr>
          <p:cNvPr id="7" name="Объект 6">
            <a:extLst>
              <a:ext uri="{FF2B5EF4-FFF2-40B4-BE49-F238E27FC236}">
                <a16:creationId xmlns:a16="http://schemas.microsoft.com/office/drawing/2014/main" id="{8F682801-93B2-4FFC-8F91-C715063F32B4}"/>
              </a:ext>
            </a:extLst>
          </p:cNvPr>
          <p:cNvSpPr>
            <a:spLocks noGrp="1"/>
          </p:cNvSpPr>
          <p:nvPr>
            <p:ph idx="1"/>
          </p:nvPr>
        </p:nvSpPr>
        <p:spPr/>
        <p:txBody>
          <a:bodyPr>
            <a:normAutofit/>
          </a:bodyPr>
          <a:lstStyle/>
          <a:p>
            <a:r>
              <a:rPr lang="en-US" dirty="0"/>
              <a:t>Initial management of suspected variceal bleeding requires immediate hospitalization, volume resuscitation, and airway protection for massive bleeding.</a:t>
            </a:r>
          </a:p>
          <a:p>
            <a:r>
              <a:rPr lang="en-US" dirty="0"/>
              <a:t>If the diagnosis is reasonably certain, pharmacologic therapy with somatostatin or its analogue octreotide can be initiated.</a:t>
            </a:r>
          </a:p>
          <a:p>
            <a:r>
              <a:rPr lang="en-US" dirty="0"/>
              <a:t>If endoscopy confirms esophageal varices, endoscopic therapy with either variceal ligation or sclerotherapy is indicated.</a:t>
            </a:r>
          </a:p>
          <a:p>
            <a:r>
              <a:rPr lang="en-US" dirty="0"/>
              <a:t>Options to prevent recurrent variceal bleeding include endoscopic ligation or sclerotherapy, nonselective β-blockers (propranolol, nadolol), surgical shunts, TIPS, and liver transplantation.</a:t>
            </a:r>
            <a:endParaRPr lang="ru-UA" dirty="0"/>
          </a:p>
        </p:txBody>
      </p:sp>
    </p:spTree>
    <p:extLst>
      <p:ext uri="{BB962C8B-B14F-4D97-AF65-F5344CB8AC3E}">
        <p14:creationId xmlns:p14="http://schemas.microsoft.com/office/powerpoint/2010/main" val="245081397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58B32B3-1BE9-46B3-A426-EC8914C7FCA1}"/>
              </a:ext>
            </a:extLst>
          </p:cNvPr>
          <p:cNvSpPr>
            <a:spLocks noGrp="1"/>
          </p:cNvSpPr>
          <p:nvPr>
            <p:ph type="title"/>
          </p:nvPr>
        </p:nvSpPr>
        <p:spPr/>
        <p:txBody>
          <a:bodyPr/>
          <a:lstStyle/>
          <a:p>
            <a:r>
              <a:rPr lang="en-US" b="1" dirty="0"/>
              <a:t>Hepatic Encephalopathy</a:t>
            </a:r>
            <a:br>
              <a:rPr lang="en-US" b="1" dirty="0"/>
            </a:br>
            <a:endParaRPr lang="ru-UA" dirty="0"/>
          </a:p>
        </p:txBody>
      </p:sp>
      <p:sp>
        <p:nvSpPr>
          <p:cNvPr id="3" name="Объект 2">
            <a:extLst>
              <a:ext uri="{FF2B5EF4-FFF2-40B4-BE49-F238E27FC236}">
                <a16:creationId xmlns:a16="http://schemas.microsoft.com/office/drawing/2014/main" id="{3E079A94-30EF-45B4-BB69-70A216F7534E}"/>
              </a:ext>
            </a:extLst>
          </p:cNvPr>
          <p:cNvSpPr>
            <a:spLocks noGrp="1"/>
          </p:cNvSpPr>
          <p:nvPr>
            <p:ph idx="1"/>
          </p:nvPr>
        </p:nvSpPr>
        <p:spPr/>
        <p:txBody>
          <a:bodyPr>
            <a:normAutofit fontScale="85000" lnSpcReduction="20000"/>
          </a:bodyPr>
          <a:lstStyle/>
          <a:p>
            <a:r>
              <a:rPr lang="en-US" dirty="0"/>
              <a:t>Hepatic encephalopathy represents a constellation of reversible neurologic signs and symptoms accompanying advanced, decompensated liver disease or extensive portosystemic shunting. </a:t>
            </a:r>
          </a:p>
          <a:p>
            <a:r>
              <a:rPr lang="en-US" dirty="0"/>
              <a:t>The pathogenesis attributable to toxic compounds that are derived from the metabolism of nitrogenous substrates in the gut that bypass the liver through an anatomic and functional shunt.</a:t>
            </a:r>
          </a:p>
          <a:p>
            <a:r>
              <a:rPr lang="en-US" dirty="0"/>
              <a:t>The four stages of hepatic encephalopathy are based on mental status and neurologic findings:</a:t>
            </a:r>
          </a:p>
          <a:p>
            <a:r>
              <a:rPr lang="en-US" dirty="0"/>
              <a:t>Stage 1: Mild confusion and incoordination are present.</a:t>
            </a:r>
          </a:p>
          <a:p>
            <a:r>
              <a:rPr lang="en-US" dirty="0"/>
              <a:t>Stage 2: Asterixis is consistently present and the patient has obvious personality changes.</a:t>
            </a:r>
          </a:p>
          <a:p>
            <a:r>
              <a:rPr lang="en-US" dirty="0"/>
              <a:t>Stage 3: The patient is somnolent and is disoriented on arousal.</a:t>
            </a:r>
          </a:p>
          <a:p>
            <a:r>
              <a:rPr lang="en-US" dirty="0"/>
              <a:t>Stage 4: The patient is comatose.</a:t>
            </a:r>
          </a:p>
        </p:txBody>
      </p:sp>
    </p:spTree>
    <p:extLst>
      <p:ext uri="{BB962C8B-B14F-4D97-AF65-F5344CB8AC3E}">
        <p14:creationId xmlns:p14="http://schemas.microsoft.com/office/powerpoint/2010/main" val="266512979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58B32B3-1BE9-46B3-A426-EC8914C7FCA1}"/>
              </a:ext>
            </a:extLst>
          </p:cNvPr>
          <p:cNvSpPr>
            <a:spLocks noGrp="1"/>
          </p:cNvSpPr>
          <p:nvPr>
            <p:ph type="title"/>
          </p:nvPr>
        </p:nvSpPr>
        <p:spPr/>
        <p:txBody>
          <a:bodyPr/>
          <a:lstStyle/>
          <a:p>
            <a:r>
              <a:rPr lang="en-US" b="1" dirty="0"/>
              <a:t>Hepatic Encephalopathy – treatment </a:t>
            </a:r>
            <a:br>
              <a:rPr lang="en-US" b="1" dirty="0"/>
            </a:br>
            <a:endParaRPr lang="ru-UA" dirty="0"/>
          </a:p>
        </p:txBody>
      </p:sp>
      <p:sp>
        <p:nvSpPr>
          <p:cNvPr id="3" name="Объект 2">
            <a:extLst>
              <a:ext uri="{FF2B5EF4-FFF2-40B4-BE49-F238E27FC236}">
                <a16:creationId xmlns:a16="http://schemas.microsoft.com/office/drawing/2014/main" id="{3E079A94-30EF-45B4-BB69-70A216F7534E}"/>
              </a:ext>
            </a:extLst>
          </p:cNvPr>
          <p:cNvSpPr>
            <a:spLocks noGrp="1"/>
          </p:cNvSpPr>
          <p:nvPr>
            <p:ph idx="1"/>
          </p:nvPr>
        </p:nvSpPr>
        <p:spPr/>
        <p:txBody>
          <a:bodyPr>
            <a:normAutofit fontScale="92500" lnSpcReduction="20000"/>
          </a:bodyPr>
          <a:lstStyle/>
          <a:p>
            <a:r>
              <a:rPr lang="en-US" dirty="0"/>
              <a:t>Management includes identification and correction of any precipitating factor, restriction of dietary protein to 40 g/day, and administration of lactulose. </a:t>
            </a:r>
          </a:p>
          <a:p>
            <a:r>
              <a:rPr lang="en-US" dirty="0"/>
              <a:t>Antibiotics to decontaminate the gut, such as neomycin, metronidazole, amoxicillin, and rifaximin, can be added if there is no response to dietary manipulation and lactulose or if there is intolerance to lactulose. </a:t>
            </a:r>
          </a:p>
          <a:p>
            <a:r>
              <a:rPr lang="en-US" dirty="0"/>
              <a:t>Rifaximin, a </a:t>
            </a:r>
            <a:r>
              <a:rPr lang="en-US" dirty="0" err="1"/>
              <a:t>nonaminoglycoside</a:t>
            </a:r>
            <a:r>
              <a:rPr lang="en-US" dirty="0"/>
              <a:t> antibiotic derived from rifamycin, has gained popularity because it is not absorbed from the gut, thereby eliminating potential toxicities of other antibiotics (renal failure, ototoxicity, and peripheral neuropathy) and has broad-spectrum antibacterial coverage. </a:t>
            </a:r>
          </a:p>
          <a:p>
            <a:r>
              <a:rPr lang="en-US" dirty="0"/>
              <a:t>Patients with severe refractory hepatic encephalopathy need urgent liver transplantation.</a:t>
            </a:r>
          </a:p>
          <a:p>
            <a:pPr marL="0" indent="0">
              <a:buNone/>
            </a:pPr>
            <a:endParaRPr lang="en-US" dirty="0"/>
          </a:p>
        </p:txBody>
      </p:sp>
    </p:spTree>
    <p:extLst>
      <p:ext uri="{BB962C8B-B14F-4D97-AF65-F5344CB8AC3E}">
        <p14:creationId xmlns:p14="http://schemas.microsoft.com/office/powerpoint/2010/main" val="123942156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B3BAF7B-064E-4681-BE91-97146B2DCFEF}"/>
              </a:ext>
            </a:extLst>
          </p:cNvPr>
          <p:cNvSpPr>
            <a:spLocks noGrp="1"/>
          </p:cNvSpPr>
          <p:nvPr>
            <p:ph type="title"/>
          </p:nvPr>
        </p:nvSpPr>
        <p:spPr/>
        <p:txBody>
          <a:bodyPr/>
          <a:lstStyle/>
          <a:p>
            <a:r>
              <a:rPr lang="en-US" b="1" dirty="0"/>
              <a:t>Hepatorenal syndrome </a:t>
            </a:r>
            <a:endParaRPr lang="ru-UA" b="1" dirty="0"/>
          </a:p>
        </p:txBody>
      </p:sp>
      <p:sp>
        <p:nvSpPr>
          <p:cNvPr id="3" name="Объект 2">
            <a:extLst>
              <a:ext uri="{FF2B5EF4-FFF2-40B4-BE49-F238E27FC236}">
                <a16:creationId xmlns:a16="http://schemas.microsoft.com/office/drawing/2014/main" id="{CA380E5E-69B5-4855-8DA1-4E44AC908BA4}"/>
              </a:ext>
            </a:extLst>
          </p:cNvPr>
          <p:cNvSpPr>
            <a:spLocks noGrp="1"/>
          </p:cNvSpPr>
          <p:nvPr>
            <p:ph idx="1"/>
          </p:nvPr>
        </p:nvSpPr>
        <p:spPr/>
        <p:txBody>
          <a:bodyPr>
            <a:normAutofit fontScale="92500" lnSpcReduction="20000"/>
          </a:bodyPr>
          <a:lstStyle/>
          <a:p>
            <a:r>
              <a:rPr lang="en-US" dirty="0"/>
              <a:t>Hepatorenal syndrome is a distinct type of progressive acute renal failure that develops in a patient with cirrhosis in whom all other causes of renal dysfunction have been excluded. </a:t>
            </a:r>
          </a:p>
          <a:p>
            <a:r>
              <a:rPr lang="en-US" dirty="0"/>
              <a:t>It is a functional type of renal failure. </a:t>
            </a:r>
          </a:p>
          <a:p>
            <a:r>
              <a:rPr lang="en-US" dirty="0"/>
              <a:t>If the liver disease improves, normal renal function returns.</a:t>
            </a:r>
          </a:p>
          <a:p>
            <a:r>
              <a:rPr lang="en-US" dirty="0"/>
              <a:t>The pathogenesis of the hepatorenal syndrome is unknown.</a:t>
            </a:r>
          </a:p>
          <a:p>
            <a:r>
              <a:rPr lang="en-US" dirty="0"/>
              <a:t>Hyponatremia and azotemia are characteristic. </a:t>
            </a:r>
          </a:p>
          <a:p>
            <a:r>
              <a:rPr lang="en-US" dirty="0"/>
              <a:t>The urinary sodium concentration is less than 10 </a:t>
            </a:r>
            <a:r>
              <a:rPr lang="en-US" dirty="0" err="1"/>
              <a:t>mEq</a:t>
            </a:r>
            <a:r>
              <a:rPr lang="en-US" dirty="0"/>
              <a:t>/L. </a:t>
            </a:r>
          </a:p>
          <a:p>
            <a:r>
              <a:rPr lang="en-US" dirty="0"/>
              <a:t>The urinary sediment is unremarkable. </a:t>
            </a:r>
          </a:p>
          <a:p>
            <a:r>
              <a:rPr lang="en-US" dirty="0"/>
              <a:t>Other important chemical findings include a urine-to-plasma creatinine ratio of more than 30 and a urine-to-plasma osmolality ratio of more than 1.</a:t>
            </a:r>
            <a:endParaRPr lang="ru-UA" dirty="0"/>
          </a:p>
        </p:txBody>
      </p:sp>
    </p:spTree>
    <p:extLst>
      <p:ext uri="{BB962C8B-B14F-4D97-AF65-F5344CB8AC3E}">
        <p14:creationId xmlns:p14="http://schemas.microsoft.com/office/powerpoint/2010/main" val="316491243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B3BAF7B-064E-4681-BE91-97146B2DCFEF}"/>
              </a:ext>
            </a:extLst>
          </p:cNvPr>
          <p:cNvSpPr>
            <a:spLocks noGrp="1"/>
          </p:cNvSpPr>
          <p:nvPr>
            <p:ph type="title"/>
          </p:nvPr>
        </p:nvSpPr>
        <p:spPr/>
        <p:txBody>
          <a:bodyPr/>
          <a:lstStyle/>
          <a:p>
            <a:r>
              <a:rPr lang="en-US" b="1" dirty="0"/>
              <a:t>Hepatorenal syndrome – treatment  </a:t>
            </a:r>
            <a:endParaRPr lang="ru-UA" b="1" dirty="0"/>
          </a:p>
        </p:txBody>
      </p:sp>
      <p:sp>
        <p:nvSpPr>
          <p:cNvPr id="3" name="Объект 2">
            <a:extLst>
              <a:ext uri="{FF2B5EF4-FFF2-40B4-BE49-F238E27FC236}">
                <a16:creationId xmlns:a16="http://schemas.microsoft.com/office/drawing/2014/main" id="{CA380E5E-69B5-4855-8DA1-4E44AC908BA4}"/>
              </a:ext>
            </a:extLst>
          </p:cNvPr>
          <p:cNvSpPr>
            <a:spLocks noGrp="1"/>
          </p:cNvSpPr>
          <p:nvPr>
            <p:ph idx="1"/>
          </p:nvPr>
        </p:nvSpPr>
        <p:spPr/>
        <p:txBody>
          <a:bodyPr>
            <a:normAutofit/>
          </a:bodyPr>
          <a:lstStyle/>
          <a:p>
            <a:r>
              <a:rPr lang="en-US" dirty="0"/>
              <a:t>In the management of hepatorenal syndrome, specific causes for renal failure should be excluded (i.e., acute </a:t>
            </a:r>
            <a:r>
              <a:rPr lang="pt-BR" dirty="0"/>
              <a:t>tubular necrosis, prerenal azotemia from intravascular </a:t>
            </a:r>
            <a:r>
              <a:rPr lang="en-US" dirty="0"/>
              <a:t>volume depletion, drug-induced nephrotoxicity, or preexisting chronic renal disease). </a:t>
            </a:r>
          </a:p>
          <a:p>
            <a:r>
              <a:rPr lang="en-US" dirty="0"/>
              <a:t>Renal replacement therapy should be considered for patients who are potential candidates for liver transplantation. </a:t>
            </a:r>
          </a:p>
          <a:p>
            <a:r>
              <a:rPr lang="en-US" dirty="0"/>
              <a:t>Experimental forms of </a:t>
            </a:r>
            <a:r>
              <a:rPr lang="it-IT" dirty="0"/>
              <a:t>therapy include prostaglandin E1, dopamine, terlipressin, </a:t>
            </a:r>
            <a:r>
              <a:rPr lang="en-US" dirty="0" err="1"/>
              <a:t>peritoneovenous</a:t>
            </a:r>
            <a:r>
              <a:rPr lang="en-US" dirty="0"/>
              <a:t> shunt, and TIPS.</a:t>
            </a:r>
            <a:endParaRPr lang="ru-UA" dirty="0"/>
          </a:p>
        </p:txBody>
      </p:sp>
    </p:spTree>
    <p:extLst>
      <p:ext uri="{BB962C8B-B14F-4D97-AF65-F5344CB8AC3E}">
        <p14:creationId xmlns:p14="http://schemas.microsoft.com/office/powerpoint/2010/main" val="163899950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8E3C20C-D5A4-4D8F-8BC0-398FEF529895}"/>
              </a:ext>
            </a:extLst>
          </p:cNvPr>
          <p:cNvSpPr>
            <a:spLocks noGrp="1"/>
          </p:cNvSpPr>
          <p:nvPr>
            <p:ph type="title"/>
          </p:nvPr>
        </p:nvSpPr>
        <p:spPr/>
        <p:txBody>
          <a:bodyPr/>
          <a:lstStyle/>
          <a:p>
            <a:r>
              <a:rPr lang="en-US" b="1" dirty="0"/>
              <a:t>Liver transplantation</a:t>
            </a:r>
            <a:endParaRPr lang="ru-UA" b="1" dirty="0"/>
          </a:p>
        </p:txBody>
      </p:sp>
      <p:sp>
        <p:nvSpPr>
          <p:cNvPr id="3" name="Объект 2">
            <a:extLst>
              <a:ext uri="{FF2B5EF4-FFF2-40B4-BE49-F238E27FC236}">
                <a16:creationId xmlns:a16="http://schemas.microsoft.com/office/drawing/2014/main" id="{E0268969-EF5D-4D70-8016-C1D9E274DB51}"/>
              </a:ext>
            </a:extLst>
          </p:cNvPr>
          <p:cNvSpPr>
            <a:spLocks noGrp="1"/>
          </p:cNvSpPr>
          <p:nvPr>
            <p:ph idx="1"/>
          </p:nvPr>
        </p:nvSpPr>
        <p:spPr/>
        <p:txBody>
          <a:bodyPr>
            <a:normAutofit fontScale="70000" lnSpcReduction="20000"/>
          </a:bodyPr>
          <a:lstStyle/>
          <a:p>
            <a:r>
              <a:rPr lang="en-US" dirty="0"/>
              <a:t>Liver transplantation  is no longer experimental and is considered the standard of care for patients with advanced cirrhosis. </a:t>
            </a:r>
          </a:p>
          <a:p>
            <a:r>
              <a:rPr lang="en-US" dirty="0"/>
              <a:t>With improved surgical technique and better immunosuppressive drugs, it has become a successful therapy for end-stage liver disease with long-term survival rates approaching 90% and excellent quality of life.</a:t>
            </a:r>
          </a:p>
          <a:p>
            <a:r>
              <a:rPr lang="en-US" dirty="0"/>
              <a:t>Unfortunately, the gap between the numbers of deceased donors and recipients continues to widen.</a:t>
            </a:r>
          </a:p>
          <a:p>
            <a:r>
              <a:rPr lang="en-US" dirty="0"/>
              <a:t>Living donor liver transplantation (LDLT) is used by many transplantation centers worldwide.</a:t>
            </a:r>
          </a:p>
          <a:p>
            <a:r>
              <a:rPr lang="en-US" dirty="0"/>
              <a:t>First used in a child in 1989, LDLT has become a viable alternative for pediatric recipients. </a:t>
            </a:r>
          </a:p>
          <a:p>
            <a:r>
              <a:rPr lang="en-US" dirty="0"/>
              <a:t>Over the past decade, LDLT has been used successfully in adult recipients with patient and graft survivals similar to those with deceased donor liver transplantation.</a:t>
            </a:r>
          </a:p>
          <a:p>
            <a:r>
              <a:rPr lang="en-US" dirty="0"/>
              <a:t>The rate-limiting factor is the availability of suitable donors for this procedure. </a:t>
            </a:r>
          </a:p>
          <a:p>
            <a:r>
              <a:rPr lang="en-US" dirty="0"/>
              <a:t>With appropriate donor and recipient selection, further refinement in surgical technique, and increasing experience, LDLT may give superior results. </a:t>
            </a:r>
          </a:p>
        </p:txBody>
      </p:sp>
    </p:spTree>
    <p:extLst>
      <p:ext uri="{BB962C8B-B14F-4D97-AF65-F5344CB8AC3E}">
        <p14:creationId xmlns:p14="http://schemas.microsoft.com/office/powerpoint/2010/main" val="306170824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8E3C20C-D5A4-4D8F-8BC0-398FEF529895}"/>
              </a:ext>
            </a:extLst>
          </p:cNvPr>
          <p:cNvSpPr>
            <a:spLocks noGrp="1"/>
          </p:cNvSpPr>
          <p:nvPr>
            <p:ph type="title"/>
          </p:nvPr>
        </p:nvSpPr>
        <p:spPr>
          <a:xfrm rot="16200000">
            <a:off x="-1726803" y="2330052"/>
            <a:ext cx="5691981" cy="1325563"/>
          </a:xfrm>
        </p:spPr>
        <p:txBody>
          <a:bodyPr>
            <a:noAutofit/>
          </a:bodyPr>
          <a:lstStyle/>
          <a:p>
            <a:r>
              <a:rPr lang="en-US" b="1" dirty="0"/>
              <a:t>Liver transplantation</a:t>
            </a:r>
            <a:endParaRPr lang="ru-UA" b="1" dirty="0"/>
          </a:p>
        </p:txBody>
      </p:sp>
      <p:sp>
        <p:nvSpPr>
          <p:cNvPr id="5" name="Объект 4">
            <a:extLst>
              <a:ext uri="{FF2B5EF4-FFF2-40B4-BE49-F238E27FC236}">
                <a16:creationId xmlns:a16="http://schemas.microsoft.com/office/drawing/2014/main" id="{8BC99452-C550-4458-98CB-9A4C76B6B7D9}"/>
              </a:ext>
            </a:extLst>
          </p:cNvPr>
          <p:cNvSpPr>
            <a:spLocks noGrp="1"/>
          </p:cNvSpPr>
          <p:nvPr>
            <p:ph idx="1"/>
          </p:nvPr>
        </p:nvSpPr>
        <p:spPr/>
        <p:txBody>
          <a:bodyPr/>
          <a:lstStyle/>
          <a:p>
            <a:endParaRPr lang="ru-UA"/>
          </a:p>
        </p:txBody>
      </p:sp>
      <p:pic>
        <p:nvPicPr>
          <p:cNvPr id="6" name="Рисунок 5">
            <a:extLst>
              <a:ext uri="{FF2B5EF4-FFF2-40B4-BE49-F238E27FC236}">
                <a16:creationId xmlns:a16="http://schemas.microsoft.com/office/drawing/2014/main" id="{DA350FF5-8563-4D28-A8A8-D9F3BCEA5DD5}"/>
              </a:ext>
            </a:extLst>
          </p:cNvPr>
          <p:cNvPicPr>
            <a:picLocks noChangeAspect="1"/>
          </p:cNvPicPr>
          <p:nvPr/>
        </p:nvPicPr>
        <p:blipFill>
          <a:blip r:embed="rId2"/>
          <a:stretch>
            <a:fillRect/>
          </a:stretch>
        </p:blipFill>
        <p:spPr>
          <a:xfrm>
            <a:off x="2001713" y="476250"/>
            <a:ext cx="10104562" cy="6110288"/>
          </a:xfrm>
          <a:prstGeom prst="rect">
            <a:avLst/>
          </a:prstGeom>
        </p:spPr>
      </p:pic>
    </p:spTree>
    <p:extLst>
      <p:ext uri="{BB962C8B-B14F-4D97-AF65-F5344CB8AC3E}">
        <p14:creationId xmlns:p14="http://schemas.microsoft.com/office/powerpoint/2010/main" val="569062263"/>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1564</TotalTime>
  <Words>7128</Words>
  <Application>Microsoft Office PowerPoint</Application>
  <PresentationFormat>Широкоэкранный</PresentationFormat>
  <Paragraphs>492</Paragraphs>
  <Slides>82</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82</vt:i4>
      </vt:variant>
    </vt:vector>
  </HeadingPairs>
  <TitlesOfParts>
    <vt:vector size="86" baseType="lpstr">
      <vt:lpstr>Arial</vt:lpstr>
      <vt:lpstr>Calibri</vt:lpstr>
      <vt:lpstr>Calibri Light</vt:lpstr>
      <vt:lpstr>Тема Office</vt:lpstr>
      <vt:lpstr>Chronic hepatitis &amp; Cirrhosis </vt:lpstr>
      <vt:lpstr>Hepatitis is inflammation of the liver tissue</vt:lpstr>
      <vt:lpstr>Chronic hepatitis is inflammation of the liver that lasts at least 6 months</vt:lpstr>
      <vt:lpstr>Causes</vt:lpstr>
      <vt:lpstr>Causes</vt:lpstr>
      <vt:lpstr>Causes</vt:lpstr>
      <vt:lpstr>Causes</vt:lpstr>
      <vt:lpstr>Worldwide Deaths from Chronic Viral Hepatitis as Compared with Deaths from Tuberculosis, HIV Infection, and Malaria.</vt:lpstr>
      <vt:lpstr>Hepatitis B – Definition</vt:lpstr>
      <vt:lpstr>Hepatitis B – Epidemiology</vt:lpstr>
      <vt:lpstr>Geographic distribution of HBV infection</vt:lpstr>
      <vt:lpstr>Hepatitis B – Etiology</vt:lpstr>
      <vt:lpstr>Hepatitis C – Definition</vt:lpstr>
      <vt:lpstr>Hepatitis C – Epidemiology</vt:lpstr>
      <vt:lpstr>Geographic distribution of HCV infection</vt:lpstr>
      <vt:lpstr>Hepatitis C – Etiology</vt:lpstr>
      <vt:lpstr>Hepatitis D (delta) – Definition</vt:lpstr>
      <vt:lpstr>Hepatitis D – Etiology</vt:lpstr>
      <vt:lpstr>Autoimmune hepatitis (AIH)  Definition </vt:lpstr>
      <vt:lpstr>Alcoholic Liver Disease – Definition</vt:lpstr>
      <vt:lpstr>Alcoholic Liver Disease – Epidemiology</vt:lpstr>
      <vt:lpstr>Alcoholic Liver Disease – Etiology</vt:lpstr>
      <vt:lpstr>Alcoholic Liver Disease – Pathophysiology</vt:lpstr>
      <vt:lpstr>Symptoms of chronic hepatitis </vt:lpstr>
      <vt:lpstr>Symptoms of chronic hepatitis </vt:lpstr>
      <vt:lpstr>Symptoms of chronic hepatitis </vt:lpstr>
      <vt:lpstr>Diagnosis </vt:lpstr>
      <vt:lpstr>Diagnosis </vt:lpstr>
      <vt:lpstr>Hepatitis B – Clinical Manifestation</vt:lpstr>
      <vt:lpstr>Hepatitis B – Serologic Markers</vt:lpstr>
      <vt:lpstr>Serologic profile of chronic HBV infection</vt:lpstr>
      <vt:lpstr>Hepatitis B – Instrumental studies</vt:lpstr>
      <vt:lpstr>Hepatitis C – Clinical Manifestation</vt:lpstr>
      <vt:lpstr>Hepatitis C – Laboratory studies</vt:lpstr>
      <vt:lpstr>Hepatitis C – Instrumental studies</vt:lpstr>
      <vt:lpstr>Hepatitis D – Clinical Manifestation</vt:lpstr>
      <vt:lpstr>Hepatitis D – Laboratory studies</vt:lpstr>
      <vt:lpstr>Serologic profile of HDV superinfection on chronic HBV infection </vt:lpstr>
      <vt:lpstr>Autoimmune hepatitis (AIH)  Clinical features</vt:lpstr>
      <vt:lpstr>Autoimmune hepatitis (AIH)  Associations</vt:lpstr>
      <vt:lpstr>Autoimmune hepatitis (AIH)  Tests</vt:lpstr>
      <vt:lpstr>Alcoholic Liver Disease  Clinical Manifestations</vt:lpstr>
      <vt:lpstr>Alcoholic Liver Disease  Laboratory &amp; Instrumental Studies</vt:lpstr>
      <vt:lpstr>Treatment </vt:lpstr>
      <vt:lpstr>Treatment </vt:lpstr>
      <vt:lpstr>Antiviral drugs</vt:lpstr>
      <vt:lpstr>Treatment </vt:lpstr>
      <vt:lpstr>Treatment </vt:lpstr>
      <vt:lpstr>Treatment </vt:lpstr>
      <vt:lpstr>Hepatitis B – Complications &amp; Prognosis</vt:lpstr>
      <vt:lpstr>Hepatitis C – Complications</vt:lpstr>
      <vt:lpstr>Hepatitis C – Prognosis</vt:lpstr>
      <vt:lpstr>Hepatitis D – Prognosis</vt:lpstr>
      <vt:lpstr>Alcoholic Liver Disease  Prognosis</vt:lpstr>
      <vt:lpstr>Презентация PowerPoint</vt:lpstr>
      <vt:lpstr>Cirrhosis</vt:lpstr>
      <vt:lpstr>Презентация PowerPoint</vt:lpstr>
      <vt:lpstr>Etiology and Pathogenesis</vt:lpstr>
      <vt:lpstr>Презентация PowerPoint</vt:lpstr>
      <vt:lpstr>Презентация PowerPoint</vt:lpstr>
      <vt:lpstr>Causes of Cirrhosis</vt:lpstr>
      <vt:lpstr>Clinical Presentation</vt:lpstr>
      <vt:lpstr>Physical examination</vt:lpstr>
      <vt:lpstr>Dupuytren’s contractures</vt:lpstr>
      <vt:lpstr>Palmar erythema</vt:lpstr>
      <vt:lpstr>Spider angioma</vt:lpstr>
      <vt:lpstr>Diagnostic</vt:lpstr>
      <vt:lpstr>Diagnostic</vt:lpstr>
      <vt:lpstr>Diagnostic</vt:lpstr>
      <vt:lpstr>Management and Therapy</vt:lpstr>
      <vt:lpstr>Ascites</vt:lpstr>
      <vt:lpstr>Ascites  pathophysiology</vt:lpstr>
      <vt:lpstr>Ascites  stages</vt:lpstr>
      <vt:lpstr>Ascites - treatment</vt:lpstr>
      <vt:lpstr>Gastrointestinal Hemorrhage </vt:lpstr>
      <vt:lpstr>Gastrointestinal Hemorrhage – treatment  </vt:lpstr>
      <vt:lpstr>Hepatic Encephalopathy </vt:lpstr>
      <vt:lpstr>Hepatic Encephalopathy – treatment  </vt:lpstr>
      <vt:lpstr>Hepatorenal syndrome </vt:lpstr>
      <vt:lpstr>Hepatorenal syndrome – treatment  </vt:lpstr>
      <vt:lpstr>Liver transplantation</vt:lpstr>
      <vt:lpstr>Liver transplantation</vt:lpstr>
    </vt:vector>
  </TitlesOfParts>
  <Company>SPecialiST RePack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admin</dc:creator>
  <cp:lastModifiedBy>Leonid Kholopov</cp:lastModifiedBy>
  <cp:revision>32</cp:revision>
  <dcterms:created xsi:type="dcterms:W3CDTF">2019-10-03T09:42:50Z</dcterms:created>
  <dcterms:modified xsi:type="dcterms:W3CDTF">2023-05-22T08:29:45Z</dcterms:modified>
</cp:coreProperties>
</file>