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/>
          <p:nvPr/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406502" y="1847987"/>
            <a:ext cx="8331000" cy="42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ru-RU" sz="36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ЗАГАЛЬНІ ПРИНЦИПИ БІОЛОГІЧНОЇ РЕГУЛЯЦІЇ. РЕФЛЕКТОРНИЙ ПРИНЦИП ДІЯЛЬНОСТІ ЦНС. ЗБУДЖЕННЯ ТА ГАЛЬМУВАННЯ В ЦНС. ПРИНЦИПИ КООРДИНАЦІЇ РЕФЛЕКТОРНОЇ ДІЯЛЬНОСТІ</a:t>
            </a:r>
            <a:br>
              <a:rPr lang="ru-RU" sz="36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6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Доц. Ольга Кащенко</a:t>
            </a:r>
            <a:endParaRPr sz="36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7272" y="11"/>
            <a:ext cx="2987675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263" y="272499"/>
            <a:ext cx="2411413" cy="126841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788505" y="706536"/>
            <a:ext cx="3400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lang="ru-RU" sz="3400" b="1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lang="ru-RU" sz="3200" b="1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кція</a:t>
            </a:r>
            <a:r>
              <a:rPr lang="ru-RU" sz="29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</a:t>
            </a:r>
            <a:endParaRPr sz="3200" b="1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8135936" cy="519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Функції</a:t>
            </a:r>
            <a:r>
              <a:rPr lang="ru-RU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нейрона: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сприйняття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обробка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зберігання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передача та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інтеграція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інформацїї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Будова нейрона: 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Arial"/>
              <a:buNone/>
            </a:pPr>
            <a:r>
              <a:rPr lang="ru-RU" sz="2000" b="1" u="sng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Тіло</a:t>
            </a:r>
            <a:r>
              <a:rPr lang="ru-RU" sz="2000" b="1" u="sng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нейрона (сома)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Arial"/>
              <a:buNone/>
            </a:pPr>
            <a:r>
              <a:rPr lang="ru-RU" sz="2000" b="1" u="sng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Аксон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довгий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відросток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проведення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збудження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тіла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нейрона до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виконавчого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органу.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Arial"/>
              <a:buNone/>
            </a:pPr>
            <a:r>
              <a:rPr lang="ru-RU" sz="2000" b="1" u="sng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Дендрити</a:t>
            </a:r>
            <a:r>
              <a:rPr lang="ru-RU" sz="20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— як правило,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короткі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і сильно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розгалуджені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відростки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які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передают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збудження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тіла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нейрона. </a:t>
            </a:r>
            <a:endParaRPr dirty="0"/>
          </a:p>
          <a:p>
            <a:pPr marL="342900" lvl="0" indent="-342900" algn="just" rtl="0">
              <a:spcBef>
                <a:spcPts val="475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Arial"/>
              <a:buNone/>
            </a:pPr>
            <a:r>
              <a:rPr lang="ru-RU" sz="2000" b="1" u="sng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Аксональний</a:t>
            </a:r>
            <a:r>
              <a:rPr lang="ru-RU" sz="2000" b="1" u="sng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холмик 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ділянка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аксона,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прилягає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соми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де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відбувається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генерація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нервного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імпульсу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dirty="0"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68313" y="476250"/>
            <a:ext cx="8135937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Нейрон </a:t>
            </a:r>
            <a: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структурна і функціональна одиниця нервової системи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277813" y="260350"/>
            <a:ext cx="8229600" cy="316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складі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нервової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системи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окрім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нейронів</a:t>
            </a:r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є </a:t>
            </a:r>
            <a:r>
              <a:rPr lang="ru-RU" sz="2400" b="1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гліальні</a:t>
            </a:r>
            <a:r>
              <a:rPr lang="ru-RU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клітини</a:t>
            </a:r>
            <a:r>
              <a:rPr lang="ru-RU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2400" b="1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нейроглія</a:t>
            </a:r>
            <a:r>
              <a:rPr lang="ru-RU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r>
              <a:rPr lang="ru-RU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Ї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хня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кількість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у 10-50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разів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перевищує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кількість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нейронів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342900" lvl="0" indent="-3429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 ЦНС 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містяться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три </a:t>
            </a:r>
            <a:r>
              <a:rPr lang="ru-RU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головні</a:t>
            </a:r>
            <a:r>
              <a:rPr lang="ru-RU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типи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гліальних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Клітини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мікроглії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клітини-санітари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нагадують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тканинні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макрофаги. Вони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походять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імовірно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з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кісткового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мозку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потрапляють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до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нервової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системи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по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кровоносних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судинах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Функцією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олігодендроцитів</a:t>
            </a:r>
            <a:r>
              <a:rPr lang="ru-RU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є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утворення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мієліну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Астроцити</a:t>
            </a:r>
            <a:r>
              <a:rPr lang="ru-RU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розповсюджені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по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всьому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головному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мозку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їх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поділяють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на два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підтипи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волокнисті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та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протоплазматичні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(транспорт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речовин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із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крові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до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нейронів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342900" lvl="0" indent="-342900" algn="just" rtl="0">
              <a:spcBef>
                <a:spcPts val="363"/>
              </a:spcBef>
              <a:spcAft>
                <a:spcPts val="0"/>
              </a:spcAft>
              <a:buClr>
                <a:srgbClr val="4F6128"/>
              </a:buClr>
              <a:buSzPts val="1800"/>
              <a:buFont typeface="Arial"/>
              <a:buChar char="•"/>
            </a:pPr>
            <a:r>
              <a:rPr lang="ru-RU" sz="1800" b="1" dirty="0" err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Функція</a:t>
            </a:r>
            <a:r>
              <a:rPr lang="ru-RU" sz="1800" b="1" dirty="0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dirty="0" err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нейроглії</a:t>
            </a:r>
            <a:r>
              <a:rPr lang="ru-RU" sz="1800" b="1" dirty="0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опорна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трофічна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захисна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обмін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речовин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участь у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процесах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пям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lang="ru-RU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яті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539750" y="549275"/>
            <a:ext cx="8229600" cy="50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 В ЦНС </a:t>
            </a:r>
            <a:br>
              <a:rPr lang="ru-RU" sz="3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95288" y="260350"/>
            <a:ext cx="8229600" cy="514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52400" algn="just" rtl="0">
              <a:spcBef>
                <a:spcPts val="475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ru-RU" sz="2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активний нервовий процес, що призводить до пригнічення або попередження виникнення нової хвилі збудження.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just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Одна з характерних рис гальмівного процесу - відсутність здатності до активного поширення збудження по нервових структурам.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just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Явища гальмування в нервових центрах (ЦНС) були вперше відкриті в 1862 році І. М. Сеченовим ("сеченовське гальмування").</a:t>
            </a:r>
            <a:endParaRPr/>
          </a:p>
          <a:p>
            <a:pPr marL="342900" lvl="0" indent="-139700" algn="just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 1880 році німецький фізіолог Ф. Гольц встановив гальмування спінальних рефлексів.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just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 здійснюється: </a:t>
            </a:r>
            <a:r>
              <a:rPr lang="ru-RU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клітинами Реншоу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(гальмівними клітинами спинного мозку, які гальмують активність альфа-мотонейронів спинного мозку), </a:t>
            </a:r>
            <a:r>
              <a:rPr lang="ru-RU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клітинами Пуркін</a:t>
            </a:r>
            <a:r>
              <a:rPr lang="ru-RU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lang="ru-RU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є 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(гальмівні клітини в мозочку)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just" rtl="0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 </a:t>
            </a:r>
            <a:r>
              <a:rPr lang="ru-RU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корзинчастими клітинами.</a:t>
            </a:r>
            <a:endParaRPr/>
          </a:p>
        </p:txBody>
      </p:sp>
      <p:pic>
        <p:nvPicPr>
          <p:cNvPr id="77" name="Google Shape;77;p16" descr="Purkinje Cell ClipArt ET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3938" y="4805363"/>
            <a:ext cx="2592387" cy="205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 descr="Vascular Multiple Sclerosis Hypothesis and Treatment Question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6325" y="4805363"/>
            <a:ext cx="2987675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Сеченівське гальмування (центральне) </a:t>
            </a:r>
            <a:br>
              <a:rPr lang="ru-RU" sz="3900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</a:br>
            <a:endParaRPr sz="3900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625282" y="1824705"/>
            <a:ext cx="3324111" cy="429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визначався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латентний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час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згинального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рефлексу при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зануренні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кінцівки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з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слабкий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розчин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сірчаної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кислоти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dirty="0"/>
          </a:p>
          <a:p>
            <a:pPr marL="0" lvl="0" indent="-101600" algn="ctr" rtl="0">
              <a:spcBef>
                <a:spcPts val="3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показано,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латентний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час рефлексу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збільшується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якщо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зоровий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бугор (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проміжний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мозок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попередньо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покласти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кристалик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повареної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солі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01600" algn="ctr" rtl="0">
              <a:spcBef>
                <a:spcPts val="3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Сеченівське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»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приклад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первинного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тобто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протікає</a:t>
            </a:r>
            <a:r>
              <a:rPr lang="ru-RU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за </a:t>
            </a:r>
            <a:r>
              <a:rPr lang="ru-RU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участю</a:t>
            </a:r>
            <a:r>
              <a:rPr lang="ru-RU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гальмівних</a:t>
            </a:r>
            <a:r>
              <a:rPr lang="ru-RU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нейронів</a:t>
            </a:r>
            <a:r>
              <a:rPr lang="ru-RU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01600" algn="ctr" rtl="0">
              <a:spcBef>
                <a:spcPts val="3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Первинне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ще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називають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центральним</a:t>
            </a:r>
            <a:r>
              <a:rPr lang="ru-RU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t="1394" r="5940"/>
          <a:stretch/>
        </p:blipFill>
        <p:spPr>
          <a:xfrm>
            <a:off x="4387944" y="865936"/>
            <a:ext cx="4627464" cy="5949953"/>
          </a:xfrm>
          <a:prstGeom prst="rect">
            <a:avLst/>
          </a:prstGeom>
          <a:solidFill>
            <a:srgbClr val="EFEFEF"/>
          </a:solidFill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88" name="Google Shape;88;p17"/>
          <p:cNvSpPr txBox="1"/>
          <p:nvPr/>
        </p:nvSpPr>
        <p:spPr>
          <a:xfrm>
            <a:off x="4387946" y="2374429"/>
            <a:ext cx="1269000" cy="78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збудження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спінального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нейрону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4500061" y="476978"/>
            <a:ext cx="708354" cy="6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6534048" y="2357242"/>
            <a:ext cx="1416300" cy="81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гальмування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спінального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нерона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95288" y="83661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000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00025" algn="just" rtl="0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Char char="•"/>
            </a:pPr>
            <a:r>
              <a:rPr lang="ru-RU" sz="22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Центральне гальмування </a:t>
            </a:r>
            <a:r>
              <a:rPr lang="ru-RU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(первинне) - нервовий процес, що виникає в ЦНС і призводить до ослаблення чи запобігання збудження.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00025" algn="just" rtl="0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00025" algn="just" rtl="0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Відповідно до сучасних уявлень центральне гальмування пов'язано з дією гальмівних нейронів або синапсів, які продукують гальмівні медіатори (гліцин, гаммааминомасляна кислота), які діючи: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00025" algn="just" rtl="0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а) на постсинаптичну мембрану викликають особливий тип електричних змін, названих </a:t>
            </a:r>
            <a:r>
              <a:rPr lang="ru-RU" sz="22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гальмівними постсинаптичними потенціалами</a:t>
            </a:r>
            <a:r>
              <a:rPr lang="ru-RU" sz="2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(ГПСП);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00025" algn="just" rtl="0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б) на пресинаптичну мембрану викликають її гиперполяризацію (підвищення МПС).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179388" y="981075"/>
            <a:ext cx="8229600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3600"/>
              <a:buFont typeface="Calibri"/>
              <a:buNone/>
            </a:pPr>
            <a:r>
              <a:rPr lang="ru-RU" sz="3600" b="1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Постсинаптичне гальмування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250825" y="1700213"/>
            <a:ext cx="8229600" cy="507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ru-RU" sz="23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Постсинаптичне гальмування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нервовий процес, зумовлений дією на постсинаптичну мембрану (ПСМ) специфічних гальмівних медіаторів </a:t>
            </a:r>
            <a:r>
              <a:rPr lang="ru-RU" sz="20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(гліцин, гаммааміномасляна кислота)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що виділяються спеціалізованими пресинаптичними нервовими закінченнями.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Гальмівний медіатор короткочасно підвищує проникність постсинаптичної мембрани до іонів К + і (або) CI- (більшою мірою)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збільшуючи вихід К + з клітини і (або),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Збільшуючи вхід CI- в клітку.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!!! 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 будь-якому випадку формується гіперполяризація постсинаптичної мембрани (МП зростає)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цей момент на постсинаптичній мембрані реєструються гальмівні постсинаптичні потенціали (ГПСП).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Гиперполяризація мембрани знижує її чутливість до збудливого медіатора.</a:t>
            </a:r>
            <a:endParaRPr/>
          </a:p>
        </p:txBody>
      </p:sp>
      <p:sp>
        <p:nvSpPr>
          <p:cNvPr id="102" name="Google Shape;102;p19"/>
          <p:cNvSpPr txBox="1"/>
          <p:nvPr/>
        </p:nvSpPr>
        <p:spPr>
          <a:xfrm>
            <a:off x="611188" y="115888"/>
            <a:ext cx="82296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3600"/>
              <a:buFont typeface="Calibri"/>
              <a:buNone/>
            </a:pPr>
            <a:r>
              <a:rPr lang="ru-RU" sz="3600" b="1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Види центрального гальмування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-88534" y="-49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ru-RU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Види постсинаптичного гальмування </a:t>
            </a:r>
            <a:br>
              <a:rPr lang="ru-RU" sz="3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250825" y="3213100"/>
            <a:ext cx="8713788" cy="309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375"/>
              </a:spcBef>
              <a:spcAft>
                <a:spcPts val="0"/>
              </a:spcAft>
              <a:buClr>
                <a:srgbClr val="5F497A"/>
              </a:buClr>
              <a:buSzPts val="1900"/>
              <a:buFont typeface="Arial"/>
              <a:buNone/>
            </a:pPr>
            <a:r>
              <a:rPr lang="ru-RU" sz="1900" b="1" i="1" u="sng" dirty="0" err="1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Латеральне</a:t>
            </a:r>
            <a:r>
              <a:rPr lang="ru-RU" sz="1900" b="1" i="1" u="sng" dirty="0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 (Г): </a:t>
            </a:r>
            <a:endParaRPr dirty="0"/>
          </a:p>
          <a:p>
            <a:pPr marL="0" lvl="0" indent="-120650" algn="just" rtl="0"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</a:pP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гальмівна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клітина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гальмує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розташовані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поряд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Подібні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явища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розвиваються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між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біполярними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та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гангліозними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клітинами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сітківки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створює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умови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для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більш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чіткого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бачення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предмета.</a:t>
            </a:r>
            <a:endParaRPr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20650" algn="just" rtl="0"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</a:pP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Латеральне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утворює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гальмівну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зону, яка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оточує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збуджений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центр.</a:t>
            </a:r>
            <a:endParaRPr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375"/>
              </a:spcBef>
              <a:spcAft>
                <a:spcPts val="0"/>
              </a:spcAft>
              <a:buClr>
                <a:srgbClr val="5F497A"/>
              </a:buClr>
              <a:buSzPts val="1900"/>
              <a:buFont typeface="Arial"/>
              <a:buNone/>
            </a:pPr>
            <a:r>
              <a:rPr lang="ru-RU" sz="1900" b="1" i="1" u="sng" dirty="0" err="1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Реципрокне</a:t>
            </a:r>
            <a:r>
              <a:rPr lang="ru-RU" sz="1900" b="1" i="1" u="sng" dirty="0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 (А):</a:t>
            </a:r>
            <a:endParaRPr dirty="0"/>
          </a:p>
          <a:p>
            <a:pPr marL="0" lvl="0" indent="0" algn="just" rtl="0"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взаємне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при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якому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збудження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однієї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групи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нервових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забезпечує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інших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через </a:t>
            </a:r>
            <a:r>
              <a:rPr lang="ru-RU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втавний</a:t>
            </a:r>
            <a:r>
              <a:rPr lang="ru-RU" sz="19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нейрон.</a:t>
            </a:r>
            <a:endParaRPr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1275" y="692150"/>
            <a:ext cx="5292725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/>
          <p:nvPr/>
        </p:nvSpPr>
        <p:spPr>
          <a:xfrm>
            <a:off x="63685" y="987245"/>
            <a:ext cx="3743325" cy="2586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1" u="sng" dirty="0" err="1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Зворотнє</a:t>
            </a:r>
            <a:r>
              <a:rPr lang="ru-RU" sz="1800" b="1" i="1" u="sng" dirty="0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 (Б):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Гальмівні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діють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ті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ж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нейрони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які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їх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активують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Типовий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приклад -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мотонейронах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спинного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мозку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клітинами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Реншоу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широко представлено при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роботі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м'язів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згиначів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розгиначів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забезпечуючи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почергове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скорочення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розслаблення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м'язів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4356100" y="3017838"/>
            <a:ext cx="4572000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Темн</a:t>
            </a:r>
            <a:r>
              <a:rPr lang="uk-UA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і</a:t>
            </a:r>
            <a:r>
              <a:rPr lang="ru-RU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нейрони</a:t>
            </a:r>
            <a:r>
              <a:rPr lang="ru-RU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1800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збуджувальні</a:t>
            </a:r>
            <a:r>
              <a:rPr lang="ru-RU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800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світлі</a:t>
            </a:r>
            <a:r>
              <a:rPr lang="ru-RU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1800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гальмівні</a:t>
            </a:r>
            <a:r>
              <a:rPr lang="ru-RU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95288" y="19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ru-RU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Пресинаптичне гальмування</a:t>
            </a:r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468313" y="76517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Розвивається на пресинаптичної мембрані.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  Здійснюється за допомогою спеціальних </a:t>
            </a:r>
            <a:r>
              <a:rPr lang="ru-RU" sz="1800" b="1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гальмівних нейронів.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 Структурною основою цього гальмування є </a:t>
            </a:r>
            <a:r>
              <a:rPr lang="ru-RU" sz="1800" b="1" u="sng">
                <a:solidFill>
                  <a:srgbClr val="8064A2"/>
                </a:solidFill>
                <a:latin typeface="Calibri"/>
                <a:ea typeface="Calibri"/>
                <a:cs typeface="Calibri"/>
                <a:sym typeface="Calibri"/>
              </a:rPr>
              <a:t>аксоаксонні синапси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утворені закінченнями аксонів гальмівних нейронів. В закінченнях пресинаптического гальмівного аксона вивільняється медіатор, який викликає гіперполяризацію збуджуючих закінчень за рахунок збільшення проникності їх мембрани для CI. </a:t>
            </a:r>
            <a:endParaRPr/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Гиперполяризація викликає «пригнічення» деполяризації, що призводить до  </a:t>
            </a:r>
            <a:r>
              <a:rPr lang="ru-RU" sz="1800" b="1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пригнічення процесу вивільнення медіатора 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збудливими нервовими закінченнями і зниження амплітуди збуджуючого постсинаптичного потенціалу.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Calibri"/>
              <a:buNone/>
            </a:pPr>
            <a:r>
              <a:rPr lang="ru-RU" sz="36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Значення гальмування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95288" y="126841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Гальмування виконує </a:t>
            </a:r>
            <a:r>
              <a:rPr lang="ru-RU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охоронну</a:t>
            </a: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роль, його відсутність призвела б до виснаження медіаторів і препинення діяльності ЦНС.</a:t>
            </a:r>
            <a:endParaRPr/>
          </a:p>
          <a:p>
            <a:pPr marL="342900" lvl="0" indent="-342900" algn="just" rtl="0">
              <a:spcBef>
                <a:spcPts val="638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Відіграє важливу роль в обробці інформації, яка надходить до ЦНС (вибірковість залучення мозкових структур в обробку інформації, блокування широкої іррадіації збудження та ін).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body" idx="1"/>
          </p:nvPr>
        </p:nvSpPr>
        <p:spPr>
          <a:xfrm>
            <a:off x="457200" y="476250"/>
            <a:ext cx="5003800" cy="5649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ru-RU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Конвергенція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(лат. зближення) – це процес, коли збудження від кількох аферентних нейронів спрямовується на один ефекторний нейрон (А).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spcBef>
                <a:spcPts val="4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spcBef>
                <a:spcPts val="4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spcBef>
                <a:spcPts val="4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spcBef>
                <a:spcPts val="475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ru-RU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Дивергенція</a:t>
            </a: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(лат. розходження) – здатність одного нейрона утворювати багато синаптичних зв’язків із різними нейронами (Б).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spcBef>
                <a:spcPts val="638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spcBef>
                <a:spcPts val="638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6088" y="692150"/>
            <a:ext cx="3438525" cy="4608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Координація рефлекторних процесів</a:t>
            </a:r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468313" y="1125538"/>
            <a:ext cx="8229600" cy="547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1" i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Координація рефлекторних процесів 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взаємодія між нервовими центрами, які беруть участь у здійсненні складного рефлекторного акту.   </a:t>
            </a:r>
            <a:endParaRPr/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al"/>
              <a:buChar char="•"/>
            </a:pPr>
            <a:r>
              <a:rPr lang="ru-RU" sz="1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Механізми координаційних процесів: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Практично всі властивості нервових центрів: трансформація ритму, суммація, післядія, конвергенція, дивергенція, центральне гальмування і збудження та ін. </a:t>
            </a:r>
            <a:endParaRPr/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Взаємозв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язок між процесами збудження і гальмування, які проявляються в </a:t>
            </a:r>
            <a:r>
              <a:rPr lang="ru-RU" sz="18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індукції. </a:t>
            </a:r>
            <a:endParaRPr/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Розрізняють два види індукції - </a:t>
            </a:r>
            <a:r>
              <a:rPr lang="ru-RU" sz="18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одночасну і послідовну. </a:t>
            </a:r>
            <a:endParaRPr/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lang="ru-RU" sz="1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а) негативна одночасна індукція 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полягає в тому, що якщо в якому-небудь нервовому центрі розвивається збудження, то навколо цього вогнища збудження, індукується протилежний процес - процес гальмування. </a:t>
            </a:r>
            <a:endParaRPr/>
          </a:p>
          <a:p>
            <a:pPr marL="0" lvl="0" indent="-114300" algn="just" rtl="0">
              <a:spcBef>
                <a:spcPts val="363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lang="ru-RU" sz="1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  б) позитивна одночасна індукція 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виявляється в тому, що якщо в нервовому центрі розвинулося гальмування, то навколо цієї ділянки індукується збудження.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Координація рефлекторних процесів (продовження)</a:t>
            </a:r>
            <a:endParaRPr sz="3200">
              <a:solidFill>
                <a:srgbClr val="4F61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8229600" cy="500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2.2. Послідовна індукція може бути також позитивною і негативною: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Arial"/>
              <a:buChar char="•"/>
            </a:pPr>
            <a:r>
              <a:rPr lang="ru-RU" sz="1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а) послідовна негативна індукція 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полягає в тому, що якщо в нервовому центрі сформувався процес збудження, який потім його залишає, то в подальшому на цьому місці легше розвивається протилежний процес - гальмування. </a:t>
            </a:r>
            <a:endParaRPr/>
          </a:p>
          <a:p>
            <a:pPr marL="342900" lvl="0" indent="-342900" algn="just" rtl="0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Arial"/>
              <a:buChar char="•"/>
            </a:pPr>
            <a:r>
              <a:rPr lang="ru-RU" sz="1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б) послідовна позитивна індукція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виявляється в тому, що якщо в нервовому центрі розвинувся процес гальмування, який потім його залишив, то в це місці нервової системи в подальшому легко розвивається процес збудження. Причому, чим сильніше розвиваються процеси збудження або гальмування, тим індукція більш виражена. 3. У координації рефлекторних процесів велике значення мають реципрокні відносини, які одночасно в 1896 році були відкриті Введенським і Шеррінгтоном.</a:t>
            </a:r>
            <a:endParaRPr/>
          </a:p>
          <a:p>
            <a:pPr marL="342900" lvl="0" indent="-342900" algn="just" rtl="0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 У координації рефлекторних процесів велике значення мають </a:t>
            </a:r>
            <a:r>
              <a:rPr lang="ru-RU" sz="1800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реципрокні відносини</a:t>
            </a: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які одночасно в 1896 році були відкриті Введенським і Шеррінгтоном.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(збудження центру згиначів через вставні нейрони спричиняє одночасне гальмування центру розгиначів)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body" idx="1"/>
          </p:nvPr>
        </p:nvSpPr>
        <p:spPr>
          <a:xfrm>
            <a:off x="468313" y="148431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lang="ru-RU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4. Механізм зворотного зв'язку. </a:t>
            </a: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основі механізму зворотного зв'язку лежать </a:t>
            </a:r>
            <a:r>
              <a:rPr lang="ru-RU" i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вторинні аферентні шляхи</a:t>
            </a:r>
            <a:r>
              <a:rPr lang="ru-RU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по яких інформація від робочого органу надходить назад в центр, сигналізуючи про його функціональний стан. </a:t>
            </a:r>
            <a:endParaRPr/>
          </a:p>
        </p:txBody>
      </p:sp>
      <p:sp>
        <p:nvSpPr>
          <p:cNvPr id="147" name="Google Shape;147;p26"/>
          <p:cNvSpPr/>
          <p:nvPr/>
        </p:nvSpPr>
        <p:spPr>
          <a:xfrm>
            <a:off x="1258888" y="188913"/>
            <a:ext cx="6913562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Координація рефлекторних процесів (продовження)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Calibri"/>
              <a:buNone/>
            </a:pPr>
            <a:r>
              <a:rPr lang="ru-RU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5. Принцип домінанти</a:t>
            </a:r>
            <a:endParaRPr/>
          </a:p>
        </p:txBody>
      </p:sp>
      <p:sp>
        <p:nvSpPr>
          <p:cNvPr id="153" name="Google Shape;153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Принцип домінанти був сформульований А. Ухтомским в 1926 році як механізм функціонування нервових центрів, згідно з яким для діяльності нервової системи як єдиного цілого, необхідне існування </a:t>
            </a:r>
            <a:r>
              <a:rPr lang="ru-RU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домінантного вогнища збудження в ЦНС.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lang="ru-RU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 ЦНС існує лише один домінуючий осередок збудження, який визначає характер поточної реакції.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Домінанта є своєрідним засобом спілкування організму з навколишнім середовищем. У природних умовах існування організму людини і тварин в кожен даний момент домінанта може одночасно охоплювати системи багатьох рефлексів. </a:t>
            </a:r>
            <a:endParaRPr/>
          </a:p>
          <a:p>
            <a:pPr marL="342900" lvl="0" indent="-34290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 зв'язку з цим виникають різні домінанти - харчова, статева, рухова та ін. Наприклад, під час харчової домінанти, осередок збудження локалізований в харчовому центрі, під час рухової - в руховому.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6000"/>
              <a:buFont typeface="Arial"/>
              <a:buNone/>
            </a:pPr>
            <a:r>
              <a:rPr lang="ru-RU" sz="60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ДЯКУЮ ЗА УВАГУ!</a:t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6688" y="0"/>
            <a:ext cx="2627312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286125"/>
            <a:ext cx="9144000" cy="3530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813"/>
            <a:ext cx="2484438" cy="146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1327</Words>
  <Application>Microsoft Office PowerPoint</Application>
  <PresentationFormat>Экран (4:3)</PresentationFormat>
  <Paragraphs>101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ЗАГАЛЬНІ ПРИНЦИПИ БІОЛОГІЧНОЇ РЕГУЛЯЦІЇ. РЕФЛЕКТОРНИЙ ПРИНЦИП ДІЯЛЬНОСТІ ЦНС. ЗБУДЖЕННЯ ТА ГАЛЬМУВАННЯ В ЦНС. ПРИНЦИПИ КООРДИНАЦІЇ РЕФЛЕКТОРНОЇ ДІЯЛЬНОСТІ                                        Доц. Ольга Кащенко</vt:lpstr>
      <vt:lpstr>Презентация PowerPoint</vt:lpstr>
      <vt:lpstr>Презентация PowerPoint</vt:lpstr>
      <vt:lpstr>ГАЛЬМУВАННЯ В ЦНС  </vt:lpstr>
      <vt:lpstr>Сеченівське гальмування (центральне)  </vt:lpstr>
      <vt:lpstr>Презентация PowerPoint</vt:lpstr>
      <vt:lpstr>Постсинаптичне гальмування</vt:lpstr>
      <vt:lpstr>Види постсинаптичного гальмування  </vt:lpstr>
      <vt:lpstr>Пресинаптичне гальмування</vt:lpstr>
      <vt:lpstr>Значення гальмування</vt:lpstr>
      <vt:lpstr>Презентация PowerPoint</vt:lpstr>
      <vt:lpstr>Координація рефлекторних процесів</vt:lpstr>
      <vt:lpstr>Координація рефлекторних процесів (продовження)</vt:lpstr>
      <vt:lpstr>Презентация PowerPoint</vt:lpstr>
      <vt:lpstr>5. Принцип домінанти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ЗАГАЛЬНІ ПРИНЦИПИ БІОЛОГІЧНОЇ РЕГУЛЯЦІЇ. РЕФЛЕКТОРНИЙ ПРИНЦИП ДІЯЛЬНОСТІ ЦНС. ЗБУДЖЕННЯ ТА ГАЛЬМУВАННЯ В ЦНС. ПРИНЦИПИ КООРДИНАЦІЇ РЕФЛЕКТОРНОЇ ДІЯЛЬНОСТІ                                        Ас. Оксана Денисенко</dc:title>
  <cp:lastModifiedBy>Ольга Анатоліївна Кащенко</cp:lastModifiedBy>
  <cp:revision>3</cp:revision>
  <dcterms:modified xsi:type="dcterms:W3CDTF">2024-01-28T18:45:41Z</dcterms:modified>
</cp:coreProperties>
</file>