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9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5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tableStyles" Target="tableStyles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en-US" sz="4400" b="0" strike="noStrike" spc="-1"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8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81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en-US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82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83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58A49EC9-AE9B-478C-A50B-3F85EDAF96C8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CustomShape 1"/>
          <p:cNvSpPr/>
          <p:nvPr/>
        </p:nvSpPr>
        <p:spPr>
          <a:xfrm>
            <a:off x="3886200" y="8686800"/>
            <a:ext cx="2971080" cy="456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1000" algn="l"/>
                <a:tab pos="890280" algn="l"/>
                <a:tab pos="1339560" algn="l"/>
                <a:tab pos="1788840" algn="l"/>
                <a:tab pos="2238120" algn="l"/>
                <a:tab pos="2687400" algn="l"/>
                <a:tab pos="3136680" algn="l"/>
                <a:tab pos="3585960" algn="l"/>
                <a:tab pos="4035240" algn="l"/>
                <a:tab pos="4484520" algn="l"/>
                <a:tab pos="4933800" algn="l"/>
                <a:tab pos="5383080" algn="l"/>
                <a:tab pos="5832360" algn="l"/>
                <a:tab pos="6281640" algn="l"/>
                <a:tab pos="6730920" algn="l"/>
                <a:tab pos="7180200" algn="l"/>
                <a:tab pos="7629480" algn="l"/>
                <a:tab pos="8078760" algn="l"/>
                <a:tab pos="8528040" algn="l"/>
                <a:tab pos="8976960" algn="l"/>
                <a:tab pos="8978760" algn="l"/>
                <a:tab pos="9428040" algn="l"/>
                <a:tab pos="9877320" algn="l"/>
                <a:tab pos="10326600" algn="l"/>
                <a:tab pos="10775880" algn="l"/>
              </a:tabLst>
            </a:pPr>
            <a:fld id="{112CAB68-0696-426B-9C7B-E1B1A4E59D69}" type="slidenum">
              <a:rPr lang="ru-RU" sz="1200" b="0" strike="noStrike" spc="-1">
                <a:solidFill>
                  <a:srgbClr val="000000"/>
                </a:solidFill>
                <a:latin typeface="Times New Roman"/>
              </a:rPr>
              <a:t>1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2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 w="0">
            <a:noFill/>
          </a:ln>
        </p:spPr>
      </p:sp>
      <p:sp>
        <p:nvSpPr>
          <p:cNvPr id="222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1ACA33A4-FF3A-4FB8-95CA-454594A84BD1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2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24" name="CustomShape 2"/>
          <p:cNvSpPr/>
          <p:nvPr/>
        </p:nvSpPr>
        <p:spPr>
          <a:xfrm>
            <a:off x="3886200" y="8686800"/>
            <a:ext cx="297072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5018D334-A0DD-4201-A3B5-D14A671FB69F}" type="slidenum">
              <a:rPr lang="ru-RU" sz="1200" b="0" strike="noStrike" spc="-1">
                <a:solidFill>
                  <a:srgbClr val="FFFFFF"/>
                </a:solidFill>
                <a:latin typeface="Times New Roman"/>
                <a:ea typeface="Microsoft YaHei"/>
              </a:rPr>
              <a:t>2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2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366388BA-E4B8-46D2-8DEE-BD38939222C4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3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28" name="CustomShape 2"/>
          <p:cNvSpPr/>
          <p:nvPr/>
        </p:nvSpPr>
        <p:spPr>
          <a:xfrm>
            <a:off x="3886200" y="8686800"/>
            <a:ext cx="297072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4D162B26-9230-4559-A763-0CAB8A544293}" type="slidenum">
              <a:rPr lang="ru-RU" sz="1200" b="0" strike="noStrike" spc="-1">
                <a:solidFill>
                  <a:srgbClr val="FFFFFF"/>
                </a:solidFill>
                <a:latin typeface="Times New Roman"/>
                <a:ea typeface="Microsoft YaHei"/>
              </a:rPr>
              <a:t>3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2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230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C4421F05-894C-41B5-9C73-2C9AAC8A76B7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4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32" name="CustomShape 2"/>
          <p:cNvSpPr/>
          <p:nvPr/>
        </p:nvSpPr>
        <p:spPr>
          <a:xfrm>
            <a:off x="3886200" y="8686800"/>
            <a:ext cx="297072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4AF4C426-42DD-409B-8546-D605B64799BF}" type="slidenum">
              <a:rPr lang="ru-RU" sz="1200" b="0" strike="noStrike" spc="-1">
                <a:solidFill>
                  <a:srgbClr val="FFFFFF"/>
                </a:solidFill>
                <a:latin typeface="Times New Roman"/>
                <a:ea typeface="Microsoft YaHei"/>
              </a:rPr>
              <a:t>4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3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23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D3969B8A-F039-4587-938A-33A4ABF496AB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5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36" name="CustomShape 2"/>
          <p:cNvSpPr/>
          <p:nvPr/>
        </p:nvSpPr>
        <p:spPr>
          <a:xfrm>
            <a:off x="3886200" y="8686800"/>
            <a:ext cx="297072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9A7CCAF1-0C3B-4852-A9AC-090C36C9C67F}" type="slidenum">
              <a:rPr lang="ru-RU" sz="1200" b="0" strike="noStrike" spc="-1">
                <a:solidFill>
                  <a:srgbClr val="FFFFFF"/>
                </a:solidFill>
                <a:latin typeface="Times New Roman"/>
                <a:ea typeface="Microsoft YaHei"/>
              </a:rPr>
              <a:t>5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3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238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D411C968-B7A1-45C5-86DF-23759E9B72A4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6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40" name="CustomShape 2"/>
          <p:cNvSpPr/>
          <p:nvPr/>
        </p:nvSpPr>
        <p:spPr>
          <a:xfrm>
            <a:off x="3886200" y="8686800"/>
            <a:ext cx="297072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0549EA42-9C54-44A7-80D5-2BD8CF1BB37C}" type="slidenum">
              <a:rPr lang="ru-RU" sz="1200" b="0" strike="noStrike" spc="-1">
                <a:solidFill>
                  <a:srgbClr val="FFFFFF"/>
                </a:solidFill>
                <a:latin typeface="Times New Roman"/>
                <a:ea typeface="Microsoft YaHei"/>
              </a:rPr>
              <a:t>6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16299395-46F0-4515-B1BD-AE94EDD75BC5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7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44" name="CustomShape 2"/>
          <p:cNvSpPr/>
          <p:nvPr/>
        </p:nvSpPr>
        <p:spPr>
          <a:xfrm>
            <a:off x="3886200" y="8686800"/>
            <a:ext cx="297072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FDD4AEBB-CE1A-485A-919C-B9671C840475}" type="slidenum">
              <a:rPr lang="ru-RU" sz="1200" b="0" strike="noStrike" spc="-1">
                <a:solidFill>
                  <a:srgbClr val="FFFFFF"/>
                </a:solidFill>
                <a:latin typeface="Times New Roman"/>
                <a:ea typeface="Microsoft YaHei"/>
              </a:rPr>
              <a:t>7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4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246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073ECAFF-FC72-4D12-A0C5-7D6C2BF182FE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8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48" name="CustomShape 2"/>
          <p:cNvSpPr/>
          <p:nvPr/>
        </p:nvSpPr>
        <p:spPr>
          <a:xfrm>
            <a:off x="3886200" y="8686800"/>
            <a:ext cx="297072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FC369EF3-D001-4BC1-B17B-D08201FC4809}" type="slidenum">
              <a:rPr lang="ru-RU" sz="1200" b="0" strike="noStrike" spc="-1">
                <a:solidFill>
                  <a:srgbClr val="FFFFFF"/>
                </a:solidFill>
                <a:latin typeface="Times New Roman"/>
                <a:ea typeface="Microsoft YaHei"/>
              </a:rPr>
              <a:t>8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4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250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98F2DA34-D50C-40FA-A80C-E814F818F103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9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52" name="CustomShape 2"/>
          <p:cNvSpPr/>
          <p:nvPr/>
        </p:nvSpPr>
        <p:spPr>
          <a:xfrm>
            <a:off x="3886200" y="8686800"/>
            <a:ext cx="297072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14E597AE-1B9A-4B55-AFDC-11128DC72490}" type="slidenum">
              <a:rPr lang="ru-RU" sz="1200" b="0" strike="noStrike" spc="-1">
                <a:solidFill>
                  <a:srgbClr val="FFFFFF"/>
                </a:solidFill>
                <a:latin typeface="Times New Roman"/>
                <a:ea typeface="Microsoft YaHei"/>
              </a:rPr>
              <a:t>9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5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25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816A7345-B5D5-43AD-9586-09E1A7636B16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10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56" name="CustomShape 2"/>
          <p:cNvSpPr/>
          <p:nvPr/>
        </p:nvSpPr>
        <p:spPr>
          <a:xfrm>
            <a:off x="3886200" y="8686800"/>
            <a:ext cx="297072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5E03E105-D758-434E-9323-12492B6CDAFC}" type="slidenum">
              <a:rPr lang="ru-RU" sz="1200" b="0" strike="noStrike" spc="-1">
                <a:solidFill>
                  <a:srgbClr val="FFFFFF"/>
                </a:solidFill>
                <a:latin typeface="Times New Roman"/>
                <a:ea typeface="Microsoft YaHei"/>
              </a:rPr>
              <a:t>10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5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258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53B3B2FA-D8AA-421E-B286-22B780D7A28E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11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60" name="CustomShape 2"/>
          <p:cNvSpPr/>
          <p:nvPr/>
        </p:nvSpPr>
        <p:spPr>
          <a:xfrm>
            <a:off x="3886200" y="8686800"/>
            <a:ext cx="297072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AB9D1EAE-727C-4B65-BCEE-47192A41AC22}" type="slidenum">
              <a:rPr lang="ru-RU" sz="1200" b="0" strike="noStrike" spc="-1">
                <a:solidFill>
                  <a:srgbClr val="FFFFFF"/>
                </a:solidFill>
                <a:latin typeface="Times New Roman"/>
                <a:ea typeface="Microsoft YaHei"/>
              </a:rPr>
              <a:t>11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6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262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7A40E7BF-1BA4-4F37-9F58-F8970CE10468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12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64" name="CustomShape 2"/>
          <p:cNvSpPr/>
          <p:nvPr/>
        </p:nvSpPr>
        <p:spPr>
          <a:xfrm>
            <a:off x="3886200" y="8686800"/>
            <a:ext cx="297072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590EF695-2A07-47FC-895A-30200D465F84}" type="slidenum">
              <a:rPr lang="ru-RU" sz="1200" b="0" strike="noStrike" spc="-1">
                <a:solidFill>
                  <a:srgbClr val="FFFFFF"/>
                </a:solidFill>
                <a:latin typeface="Times New Roman"/>
                <a:ea typeface="Microsoft YaHei"/>
              </a:rPr>
              <a:t>12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6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003042CB-BA98-4578-8235-FAF4454C9583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13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68" name="CustomShape 2"/>
          <p:cNvSpPr/>
          <p:nvPr/>
        </p:nvSpPr>
        <p:spPr>
          <a:xfrm>
            <a:off x="3886200" y="8686800"/>
            <a:ext cx="297072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3B15FA8A-EA6C-4F81-BB89-70706FEC3680}" type="slidenum">
              <a:rPr lang="ru-RU" sz="1200" b="0" strike="noStrike" spc="-1">
                <a:solidFill>
                  <a:srgbClr val="FFFFFF"/>
                </a:solidFill>
                <a:latin typeface="Times New Roman"/>
                <a:ea typeface="Microsoft YaHei"/>
              </a:rPr>
              <a:t>13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6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270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06C8B702-31CE-47A4-975F-AD74A206BDC4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14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72" name="CustomShape 2"/>
          <p:cNvSpPr/>
          <p:nvPr/>
        </p:nvSpPr>
        <p:spPr>
          <a:xfrm>
            <a:off x="3886200" y="8686800"/>
            <a:ext cx="297072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FAC48636-5862-4188-91FC-F281B96A992B}" type="slidenum">
              <a:rPr lang="ru-RU" sz="1200" b="0" strike="noStrike" spc="-1">
                <a:solidFill>
                  <a:srgbClr val="FFFFFF"/>
                </a:solidFill>
                <a:latin typeface="Times New Roman"/>
                <a:ea typeface="Microsoft YaHei"/>
              </a:rPr>
              <a:t>14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7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27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53B43FD3-8BCB-49B9-90D9-1B4CAC406AD9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15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76" name="CustomShape 2"/>
          <p:cNvSpPr/>
          <p:nvPr/>
        </p:nvSpPr>
        <p:spPr>
          <a:xfrm>
            <a:off x="3886200" y="8686800"/>
            <a:ext cx="297072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725CE81F-78D9-4101-A9F7-90482A643D71}" type="slidenum">
              <a:rPr lang="ru-RU" sz="1200" b="0" strike="noStrike" spc="-1">
                <a:solidFill>
                  <a:srgbClr val="FFFFFF"/>
                </a:solidFill>
                <a:latin typeface="Times New Roman"/>
                <a:ea typeface="Microsoft YaHei"/>
              </a:rPr>
              <a:t>15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7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278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DDE98797-0610-4354-B47D-4F9F27BD40C6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16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80" name="CustomShape 2"/>
          <p:cNvSpPr/>
          <p:nvPr/>
        </p:nvSpPr>
        <p:spPr>
          <a:xfrm>
            <a:off x="3886200" y="8686800"/>
            <a:ext cx="297072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70572155-8DC6-4EBE-9F17-F2D22B1EF808}" type="slidenum">
              <a:rPr lang="ru-RU" sz="1200" b="0" strike="noStrike" spc="-1">
                <a:solidFill>
                  <a:srgbClr val="FFFFFF"/>
                </a:solidFill>
                <a:latin typeface="Times New Roman"/>
                <a:ea typeface="Microsoft YaHei"/>
              </a:rPr>
              <a:t>16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8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282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2CDCF57A-FEA7-4846-88AA-F174E978AE46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17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84" name="CustomShape 2"/>
          <p:cNvSpPr/>
          <p:nvPr/>
        </p:nvSpPr>
        <p:spPr>
          <a:xfrm>
            <a:off x="3886200" y="8686800"/>
            <a:ext cx="297072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61EFC476-22B7-4601-B497-46DA8A887DF1}" type="slidenum">
              <a:rPr lang="ru-RU" sz="1200" b="0" strike="noStrike" spc="-1">
                <a:solidFill>
                  <a:srgbClr val="FFFFFF"/>
                </a:solidFill>
                <a:latin typeface="Times New Roman"/>
                <a:ea typeface="Microsoft YaHei"/>
              </a:rPr>
              <a:t>17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286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E2035453-F284-437C-ADB7-A31F8F9DF8A4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18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88" name="CustomShape 2"/>
          <p:cNvSpPr/>
          <p:nvPr/>
        </p:nvSpPr>
        <p:spPr>
          <a:xfrm>
            <a:off x="3886200" y="8686800"/>
            <a:ext cx="297072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83A4C05A-4251-4077-81C6-F6772C17BBE3}" type="slidenum">
              <a:rPr lang="ru-RU" sz="1200" b="0" strike="noStrike" spc="-1">
                <a:solidFill>
                  <a:srgbClr val="FFFFFF"/>
                </a:solidFill>
                <a:latin typeface="Times New Roman"/>
                <a:ea typeface="Microsoft YaHei"/>
              </a:rPr>
              <a:t>18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8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290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15F54BBC-0C78-4A60-A18D-C06A9435CB25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19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92" name="CustomShape 2"/>
          <p:cNvSpPr/>
          <p:nvPr/>
        </p:nvSpPr>
        <p:spPr>
          <a:xfrm>
            <a:off x="3886200" y="8686800"/>
            <a:ext cx="297072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573443BB-0802-4BC3-97ED-8F60F1A6A59F}" type="slidenum">
              <a:rPr lang="ru-RU" sz="1200" b="0" strike="noStrike" spc="-1">
                <a:solidFill>
                  <a:srgbClr val="FFFFFF"/>
                </a:solidFill>
                <a:latin typeface="Times New Roman"/>
                <a:ea typeface="Microsoft YaHei"/>
              </a:rPr>
              <a:t>19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9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29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F3DD449E-2071-4D87-9B38-69D36A50CA94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20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96" name="CustomShape 2"/>
          <p:cNvSpPr/>
          <p:nvPr/>
        </p:nvSpPr>
        <p:spPr>
          <a:xfrm>
            <a:off x="3886200" y="8686800"/>
            <a:ext cx="297072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56F2AF26-F294-41D9-971F-E2571303102C}" type="slidenum">
              <a:rPr lang="ru-RU" sz="1200" b="0" strike="noStrike" spc="-1">
                <a:solidFill>
                  <a:srgbClr val="FFFFFF"/>
                </a:solidFill>
                <a:latin typeface="Times New Roman"/>
                <a:ea typeface="Microsoft YaHei"/>
              </a:rPr>
              <a:t>20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9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298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A71B93CE-ADAB-47DA-9FC2-5FFE1B7A6E77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21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00" name="CustomShape 2"/>
          <p:cNvSpPr/>
          <p:nvPr/>
        </p:nvSpPr>
        <p:spPr>
          <a:xfrm>
            <a:off x="3886200" y="8686800"/>
            <a:ext cx="297072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A56A2C4B-A425-433C-8318-528A068E3FD5}" type="slidenum">
              <a:rPr lang="ru-RU" sz="1200" b="0" strike="noStrike" spc="-1">
                <a:solidFill>
                  <a:srgbClr val="FFFFFF"/>
                </a:solidFill>
                <a:latin typeface="Times New Roman"/>
                <a:ea typeface="Microsoft YaHei"/>
              </a:rPr>
              <a:t>21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0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302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FB3F2717-CBF8-4AA1-B763-190DE437B2E7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22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04" name="CustomShape 2"/>
          <p:cNvSpPr/>
          <p:nvPr/>
        </p:nvSpPr>
        <p:spPr>
          <a:xfrm>
            <a:off x="3886200" y="8686800"/>
            <a:ext cx="297072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07C5E9DD-E4F5-4FBD-819D-8D1361A1B033}" type="slidenum">
              <a:rPr lang="ru-RU" sz="1200" b="0" strike="noStrike" spc="-1">
                <a:solidFill>
                  <a:srgbClr val="FFFFFF"/>
                </a:solidFill>
                <a:latin typeface="Times New Roman"/>
                <a:ea typeface="Microsoft YaHei"/>
              </a:rPr>
              <a:t>22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0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306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B8428FCF-8E32-4055-9B38-F97C430DD9B6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23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08" name="CustomShape 2"/>
          <p:cNvSpPr/>
          <p:nvPr/>
        </p:nvSpPr>
        <p:spPr>
          <a:xfrm>
            <a:off x="3886200" y="8686800"/>
            <a:ext cx="297072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BF202AB5-C38E-4B50-B6D0-9E63CE32295E}" type="slidenum">
              <a:rPr lang="ru-RU" sz="1200" b="0" strike="noStrike" spc="-1">
                <a:solidFill>
                  <a:srgbClr val="FFFFFF"/>
                </a:solidFill>
                <a:latin typeface="Times New Roman"/>
                <a:ea typeface="Microsoft YaHei"/>
              </a:rPr>
              <a:t>23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310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0141C559-882F-4315-BE1B-ABB837C433A8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24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1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313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4B143456-C4CA-4771-9A8F-882BC8944A03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25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1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316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13B2AC2D-A519-461D-9E1D-0FF1F4595A94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26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1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319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4163DADE-DE26-4826-B01D-8A37693CE5CF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27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2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322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CC1F4D6C-0EE7-4DE4-B757-1806029A8B26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28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2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325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7B9517C8-A24B-48AB-AC79-AD4F0B381BFF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29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2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328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AA91C5C9-C977-440A-9F6E-2419788CCC7B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30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3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331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03AEFEC6-E30C-415B-99FF-08C245A6660C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31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3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33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BBCA65CC-F36B-4826-99A6-EA57E8EBF476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32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3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337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F98F3B02-11F0-473A-8BFC-92C915B29AE6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33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3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340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D3797A0E-8097-4874-BEA7-89FED46E3AC4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34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4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343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CCDCF37A-245F-469B-A9BB-B82E6DA2F76D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35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4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346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DAFB7A01-2733-4D17-B29B-19904B52DE38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36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4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349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AC6BC25A-6EA5-418C-9482-5A9EF0298B96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37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5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352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623979A2-8A2C-458A-ADE6-C88C237ABACF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38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5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355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0FDBC3B5-B911-4AA0-954E-615814006883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39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5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358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64E10CFF-49B3-41EC-8D2D-E9B47051F6B8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40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6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361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408877EE-5316-4BA1-B273-6E4405D765BA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41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6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36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74353B06-3030-40DC-B559-05E74BE2AE82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42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6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367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317A0DEC-6FFE-4EF3-9C62-7086631C564E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43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6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370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7BDEE910-0A05-4326-A879-EA16FBB6B455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44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7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373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B9476350-4E01-4628-B1CF-77CDFF0DB1E4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45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7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376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EF9ABEC2-E7BD-43E6-A313-5406A517C5E5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46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7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379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CC94A3E8-F244-482F-957A-4501C946EA8A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47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8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382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21C90A38-FD65-4427-88B6-95607F84542D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48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8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385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9EA02866-7139-4A14-9D43-ACA18F4AC57F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49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8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388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C21C7169-A6D9-4D9F-B0DC-CDF8F25D80A1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50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9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391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79A56E50-EEAB-40D5-BD77-D2996997B3B8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51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9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39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7D5F631A-B6D1-4E73-A0C1-AC0062393D80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52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9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397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260F5D97-FF20-49D0-B957-635863AFA280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53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9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400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4208F95B-7310-4B6D-81F4-E596BB9EF810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54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40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403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2008023F-8CC0-4C5F-BE55-A0372226DCFE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55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40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406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44BCD062-A21B-4817-9C09-75CC59A85717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56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40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409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D3A44F1B-98AF-4A25-8D1A-13DCCE812D69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57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41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412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7647F2BB-02E5-4A23-A754-C34EE76F2A97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58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41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415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07827B28-56CC-4FE3-9FE1-A8B0F9188B48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59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41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418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26F899DF-04C2-45A5-ABE2-9CA851094476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60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42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421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1E1C8DCE-6DE4-408F-B138-0AE0249D790A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61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42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42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B942F89F-AEF7-486E-8BD6-D17E5BCF273E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62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42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427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3948EB50-C73B-4685-B02E-A1CF1E80CC81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63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42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430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731BD8C4-48AC-4D46-9E92-764C0100AA64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64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43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433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4F0F5AC8-8B49-4AB3-A6A6-99FAFAF9642C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65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43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436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A9EB3AB6-B1B9-4868-98C1-48EFCADA9813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66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4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439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F3F5C2BB-A9A4-4AF6-8F18-61EAB6C8946A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67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4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442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77C624F6-5993-463F-BD22-A0D7E1366E27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68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44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445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F71A691C-C2F8-4778-A140-1DDBE3BF589B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69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44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448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3A87E732-6E5F-4061-AC22-CC4351A66270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70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45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451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C230DC0D-C2A5-48FF-822F-400E97302848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71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45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45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13D047A2-424C-44FD-BF16-63ED63F3C8F2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72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45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457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95046E36-58E7-4D9D-AF04-61987199D445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73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45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460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4D960E91-B844-4EAA-80D9-25D76E664DC5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74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46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463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D8E219AC-C50D-4F07-BA86-83836BCE7DF0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75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46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466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EF6F604E-531D-41E7-A532-0DDBCF1EBC34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76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46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469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EE7866E5-FC7F-4DD1-B52F-7E26E7394769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77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47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472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4FEE9924-B782-49CF-AB28-119BAA3B8196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78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47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475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41443B51-0AEA-40AB-A23A-AFE251336F22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79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47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478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5D410F85-77BD-4AAE-9033-C015FB4F3050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80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48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481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EC023C19-76C2-41AE-AD2A-79F092DEE36C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81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48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48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63745E43-191E-45F0-8550-9D8A5F705818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82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48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487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AC9889A7-DF94-4A64-A870-92F30CA48301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83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48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490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624FF5FD-6D23-411D-BD88-AED0BE307695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84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49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493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4541FE76-4D0A-4BA8-8599-16DE0CC6074D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85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49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496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4121F356-3B03-4E94-B5C7-4F1DB2A4D722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86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49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499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A911A44F-6E2E-4D37-BC77-61AFF9BAB786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87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50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502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TextShape 1"/>
          <p:cNvSpPr/>
          <p:nvPr/>
        </p:nvSpPr>
        <p:spPr>
          <a:xfrm>
            <a:off x="3886200" y="8686800"/>
            <a:ext cx="2967480" cy="452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fld id="{FA799AED-F57D-4DB8-BC66-CC7A4001952F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Microsoft YaHei"/>
              </a:rPr>
              <a:t>88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50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  <a:ln w="0">
            <a:noFill/>
          </a:ln>
        </p:spPr>
      </p:sp>
      <p:sp>
        <p:nvSpPr>
          <p:cNvPr id="505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6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7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04920" y="6245280"/>
            <a:ext cx="2284920" cy="4752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" name="CustomShape 2"/>
          <p:cNvSpPr/>
          <p:nvPr/>
        </p:nvSpPr>
        <p:spPr>
          <a:xfrm>
            <a:off x="3124080" y="6245280"/>
            <a:ext cx="2894400" cy="4752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en-US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ustomShape 1"/>
          <p:cNvSpPr/>
          <p:nvPr/>
        </p:nvSpPr>
        <p:spPr>
          <a:xfrm>
            <a:off x="301680" y="228600"/>
            <a:ext cx="8536680" cy="59428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5" name="TextShape 2"/>
          <p:cNvSpPr/>
          <p:nvPr/>
        </p:nvSpPr>
        <p:spPr>
          <a:xfrm>
            <a:off x="301320" y="228600"/>
            <a:ext cx="8505000" cy="137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marL="398160" indent="-33120" algn="ctr">
              <a:lnSpc>
                <a:spcPct val="150000"/>
              </a:lnSpc>
              <a:buNone/>
              <a:tabLst>
                <a:tab pos="0" algn="l"/>
              </a:tabLst>
            </a:pPr>
            <a:endParaRPr lang="en-US" sz="2000" b="0" strike="noStrike" spc="-1" dirty="0">
              <a:latin typeface="Arial"/>
            </a:endParaRPr>
          </a:p>
        </p:txBody>
      </p:sp>
      <p:sp>
        <p:nvSpPr>
          <p:cNvPr id="86" name="TextShape 3"/>
          <p:cNvSpPr/>
          <p:nvPr/>
        </p:nvSpPr>
        <p:spPr>
          <a:xfrm>
            <a:off x="379080" y="1525680"/>
            <a:ext cx="8535240" cy="441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  <a:tab pos="442800" algn="l"/>
                <a:tab pos="892080" algn="l"/>
                <a:tab pos="1341360" algn="l"/>
                <a:tab pos="1790640" algn="l"/>
                <a:tab pos="2239920" algn="l"/>
                <a:tab pos="2689200" algn="l"/>
                <a:tab pos="3138480" algn="l"/>
                <a:tab pos="3587400" algn="l"/>
                <a:tab pos="4036680" algn="l"/>
                <a:tab pos="4485960" algn="l"/>
                <a:tab pos="4935240" algn="l"/>
                <a:tab pos="5384520" algn="l"/>
                <a:tab pos="5833800" algn="l"/>
                <a:tab pos="6283080" algn="l"/>
                <a:tab pos="6732360" algn="l"/>
                <a:tab pos="7181640" algn="l"/>
                <a:tab pos="7630920" algn="l"/>
                <a:tab pos="8080200" algn="l"/>
                <a:tab pos="8529480" algn="l"/>
                <a:tab pos="8978760" algn="l"/>
                <a:tab pos="9144000" algn="l"/>
                <a:tab pos="9601200" algn="l"/>
                <a:tab pos="10058400" algn="l"/>
                <a:tab pos="10515600" algn="l"/>
              </a:tabLst>
            </a:pPr>
            <a:r>
              <a:rPr lang="uk-UA" sz="2200" b="0" strike="noStrike" spc="-1" dirty="0">
                <a:solidFill>
                  <a:srgbClr val="FFBF00"/>
                </a:solidFill>
                <a:latin typeface="Times New Roman"/>
                <a:ea typeface="Times New Roman"/>
              </a:rPr>
              <a:t>Лекція за темою:</a:t>
            </a: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  <a:tab pos="442800" algn="l"/>
                <a:tab pos="892080" algn="l"/>
                <a:tab pos="1341360" algn="l"/>
                <a:tab pos="1790640" algn="l"/>
                <a:tab pos="2239920" algn="l"/>
                <a:tab pos="2689200" algn="l"/>
                <a:tab pos="3138480" algn="l"/>
                <a:tab pos="3587400" algn="l"/>
                <a:tab pos="4036680" algn="l"/>
                <a:tab pos="4485960" algn="l"/>
                <a:tab pos="4935240" algn="l"/>
                <a:tab pos="5384520" algn="l"/>
                <a:tab pos="5833800" algn="l"/>
                <a:tab pos="6283080" algn="l"/>
                <a:tab pos="6732360" algn="l"/>
                <a:tab pos="7181640" algn="l"/>
                <a:tab pos="7630920" algn="l"/>
                <a:tab pos="8080200" algn="l"/>
                <a:tab pos="8529480" algn="l"/>
                <a:tab pos="8978760" algn="l"/>
                <a:tab pos="9144000" algn="l"/>
                <a:tab pos="9601200" algn="l"/>
                <a:tab pos="10058400" algn="l"/>
                <a:tab pos="10515600" algn="l"/>
              </a:tabLst>
            </a:pPr>
            <a:endParaRPr lang="en-US" sz="2200" b="0" strike="noStrike" spc="-1" dirty="0">
              <a:latin typeface="Arial"/>
            </a:endParaRPr>
          </a:p>
          <a:p>
            <a:pPr marL="342720" indent="-341280" algn="ctr">
              <a:lnSpc>
                <a:spcPct val="93000"/>
              </a:lnSpc>
              <a:buNone/>
              <a:tabLst>
                <a:tab pos="0" algn="l"/>
              </a:tabLst>
            </a:pPr>
            <a:r>
              <a:rPr lang="uk-UA" sz="2200" b="1" strike="noStrike" spc="-1" dirty="0">
                <a:solidFill>
                  <a:srgbClr val="FFBF00"/>
                </a:solidFill>
                <a:latin typeface="Times New Roman"/>
                <a:ea typeface="Times New Roman"/>
              </a:rPr>
              <a:t>ІНФЕКЦІЙНІ І ПАРАЗИТАРНІ ХВОРОБИ.  ХАРАКТЕРИСТИКА ІНФЕКЦІЙНОГО ПРОЦЕСУ. КИШКОВІ ІНФЕКЦІЙНІ ХВОРОБИ.</a:t>
            </a:r>
            <a:endParaRPr lang="en-US" sz="2200" b="0" strike="noStrike" spc="-1" dirty="0">
              <a:latin typeface="Arial"/>
            </a:endParaRPr>
          </a:p>
          <a:p>
            <a:pPr marL="342720" indent="-341280" algn="ctr">
              <a:lnSpc>
                <a:spcPct val="93000"/>
              </a:lnSpc>
              <a:buNone/>
              <a:tabLst>
                <a:tab pos="0" algn="l"/>
              </a:tabLst>
            </a:pPr>
            <a:endParaRPr lang="en-US" sz="2200" b="0" strike="noStrike" spc="-1" dirty="0">
              <a:latin typeface="Arial"/>
            </a:endParaRPr>
          </a:p>
          <a:p>
            <a:pPr marL="342720" indent="-341280" algn="ctr">
              <a:lnSpc>
                <a:spcPct val="93000"/>
              </a:lnSpc>
              <a:buNone/>
              <a:tabLst>
                <a:tab pos="0" algn="l"/>
              </a:tabLst>
            </a:pPr>
            <a:endParaRPr lang="en-US" sz="2200" b="0" strike="noStrike" spc="-1" dirty="0">
              <a:latin typeface="Arial"/>
            </a:endParaRPr>
          </a:p>
          <a:p>
            <a:pPr marL="342720" indent="-341280" algn="ctr">
              <a:lnSpc>
                <a:spcPct val="93000"/>
              </a:lnSpc>
              <a:buNone/>
              <a:tabLst>
                <a:tab pos="0" algn="l"/>
              </a:tabLst>
            </a:pPr>
            <a:endParaRPr lang="en-US" sz="2200" b="0" strike="noStrike" spc="-1" dirty="0">
              <a:latin typeface="Arial"/>
            </a:endParaRPr>
          </a:p>
          <a:p>
            <a:pPr marL="342720" indent="-341280" algn="ctr">
              <a:lnSpc>
                <a:spcPct val="93000"/>
              </a:lnSpc>
              <a:buNone/>
              <a:tabLst>
                <a:tab pos="0" algn="l"/>
              </a:tabLst>
            </a:pPr>
            <a:endParaRPr lang="en-US" sz="2200" b="0" strike="noStrike" spc="-1" dirty="0">
              <a:latin typeface="Arial"/>
            </a:endParaRPr>
          </a:p>
          <a:p>
            <a:pPr marL="342720" indent="-341280" algn="ctr">
              <a:lnSpc>
                <a:spcPct val="93000"/>
              </a:lnSpc>
              <a:buNone/>
              <a:tabLst>
                <a:tab pos="0" algn="l"/>
              </a:tabLst>
            </a:pPr>
            <a:endParaRPr lang="en-US" sz="2200" b="0" strike="noStrike" spc="-1" dirty="0">
              <a:latin typeface="Arial"/>
            </a:endParaRPr>
          </a:p>
          <a:p>
            <a:pPr marL="342720" indent="-341280" algn="ctr">
              <a:lnSpc>
                <a:spcPct val="93000"/>
              </a:lnSpc>
              <a:buNone/>
              <a:tabLst>
                <a:tab pos="0" algn="l"/>
              </a:tabLst>
            </a:pPr>
            <a:endParaRPr lang="en-US" sz="2200" b="0" strike="noStrike" spc="-1" dirty="0">
              <a:latin typeface="Arial"/>
            </a:endParaRPr>
          </a:p>
          <a:p>
            <a:pPr marL="342720" indent="-341280" algn="ctr">
              <a:lnSpc>
                <a:spcPct val="93000"/>
              </a:lnSpc>
              <a:buNone/>
              <a:tabLst>
                <a:tab pos="0" algn="l"/>
              </a:tabLst>
            </a:pPr>
            <a:r>
              <a:rPr lang="uk-UA" sz="2200" b="1" strike="noStrike" spc="-1" dirty="0">
                <a:solidFill>
                  <a:srgbClr val="FFBF00"/>
                </a:solidFill>
                <a:latin typeface="Times New Roman"/>
                <a:ea typeface="Times New Roman"/>
              </a:rPr>
              <a:t>                                                                   </a:t>
            </a:r>
            <a:r>
              <a:rPr lang="uk-UA" sz="2200" b="1" strike="noStrike" spc="-1" dirty="0" err="1">
                <a:solidFill>
                  <a:srgbClr val="FFBF00"/>
                </a:solidFill>
                <a:latin typeface="Times New Roman"/>
                <a:ea typeface="Times New Roman"/>
              </a:rPr>
              <a:t>К.мед.н</a:t>
            </a:r>
            <a:r>
              <a:rPr lang="uk-UA" sz="2200" b="1" strike="noStrike" spc="-1" dirty="0">
                <a:solidFill>
                  <a:srgbClr val="FFBF00"/>
                </a:solidFill>
                <a:latin typeface="Times New Roman"/>
                <a:ea typeface="Times New Roman"/>
              </a:rPr>
              <a:t>. </a:t>
            </a:r>
            <a:r>
              <a:rPr lang="uk-UA" sz="2200" b="1" strike="noStrike" spc="-1" dirty="0" err="1">
                <a:solidFill>
                  <a:srgbClr val="FFBF00"/>
                </a:solidFill>
                <a:latin typeface="Times New Roman"/>
                <a:ea typeface="Times New Roman"/>
              </a:rPr>
              <a:t>Нарбутова</a:t>
            </a:r>
            <a:r>
              <a:rPr lang="uk-UA" sz="2200" b="1" strike="noStrike" spc="-1" dirty="0">
                <a:solidFill>
                  <a:srgbClr val="FFBF00"/>
                </a:solidFill>
                <a:latin typeface="Times New Roman"/>
                <a:ea typeface="Times New Roman"/>
              </a:rPr>
              <a:t> Т.Є</a:t>
            </a:r>
            <a:r>
              <a:rPr lang="uk-UA" sz="2200" b="1" strike="noStrike" spc="-1" dirty="0" smtClean="0">
                <a:solidFill>
                  <a:srgbClr val="FFBF00"/>
                </a:solidFill>
                <a:latin typeface="Times New Roman"/>
                <a:ea typeface="Times New Roman"/>
              </a:rPr>
              <a:t>.</a:t>
            </a:r>
          </a:p>
          <a:p>
            <a:pPr marL="342720" indent="-341280" algn="ctr">
              <a:lnSpc>
                <a:spcPct val="93000"/>
              </a:lnSpc>
              <a:buNone/>
              <a:tabLst>
                <a:tab pos="0" algn="l"/>
              </a:tabLst>
            </a:pPr>
            <a:endParaRPr lang="uk-UA" sz="2200" b="1" spc="-1" dirty="0">
              <a:solidFill>
                <a:srgbClr val="FFBF00"/>
              </a:solidFill>
              <a:latin typeface="Times New Roman"/>
            </a:endParaRPr>
          </a:p>
          <a:p>
            <a:pPr marL="342720" indent="-341280" algn="ctr">
              <a:lnSpc>
                <a:spcPct val="93000"/>
              </a:lnSpc>
              <a:buNone/>
              <a:tabLst>
                <a:tab pos="0" algn="l"/>
              </a:tabLst>
            </a:pPr>
            <a:r>
              <a:rPr lang="uk-UA" sz="2200" b="1" strike="noStrike" spc="-1" dirty="0" smtClean="0">
                <a:solidFill>
                  <a:srgbClr val="FFBF00"/>
                </a:solidFill>
                <a:latin typeface="Times New Roman"/>
              </a:rPr>
              <a:t>Одеса 2023</a:t>
            </a:r>
            <a:endParaRPr lang="en-US" sz="2200" b="0" strike="noStrike" spc="-1" dirty="0">
              <a:latin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9079" y="244372"/>
            <a:ext cx="82782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alt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національний медичний університет</a:t>
            </a:r>
            <a:br>
              <a:rPr lang="uk-UA" alt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</a:t>
            </a:r>
            <a:r>
              <a:rPr lang="ru-RU" alt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uk-UA" alt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істології</a:t>
            </a:r>
            <a:r>
              <a:rPr lang="uk-UA" alt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цитології, ембріології та  патологічної морфології з курсом судової медицини 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304920" y="228600"/>
            <a:ext cx="8509680" cy="9435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4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Інфекційні захворювання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88" name="CustomShape 2"/>
          <p:cNvSpPr/>
          <p:nvPr/>
        </p:nvSpPr>
        <p:spPr>
          <a:xfrm>
            <a:off x="301680" y="1143000"/>
            <a:ext cx="8539560" cy="49550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Інфекційними називають хвороби, що викликаються інфекційними агентами - вірусами, бактеріями, грибами.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При потрапляні в організм найпростіших і глистів говорять про інвазійні захворювання.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Інфекційний процес дуже складний, і його розвиток визначають як особливості збудника, так і реактивний стан макроорганізму</a:t>
            </a: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CustomShape 1"/>
          <p:cNvSpPr/>
          <p:nvPr/>
        </p:nvSpPr>
        <p:spPr>
          <a:xfrm>
            <a:off x="301680" y="457200"/>
            <a:ext cx="8539560" cy="56408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Особливості мікроорганізму - збудника інфекційного стану - визначаються не тільки його будовою, хімічною структурою, антигенними властивостями, але й характером взаємодії з організмом господаря.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  Результат цієї взаємодії значною мірою залежить від стану систем захисту організму -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фагоцитарної (нейтрофіли і моноцитарні фагоцити) імунної, особливо системи гуморального імунітету</a:t>
            </a: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301680" y="457200"/>
            <a:ext cx="8539560" cy="56408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Співіснування мікро- і макроорганізмів може бути 3-х видів: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1) симбіоз - співіснування мікроба і макроорганізму в інтересах кожного.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2) коменсалізм - мікроб і макроорганізм не чинять взаємного впливу один на одного.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3) паразитизм - життя мікроба за рахунок макроорганізму, що веде до розвитку хвороби.</a:t>
            </a: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301680" y="457200"/>
            <a:ext cx="8539560" cy="56408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Під впливом різних екзогенних та ендогенних факторів взаємини між мікро- і макроорганізмом можуть бути порушені на користь мікроорганізму, який набуває патогенних властивостей. У цих умовах індиферетний коменсал, або не шкідливий симбіонт, стає паразитом і викликає захворювання.</a:t>
            </a: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CustomShape 1"/>
          <p:cNvSpPr/>
          <p:nvPr/>
        </p:nvSpPr>
        <p:spPr>
          <a:xfrm>
            <a:off x="301680" y="457200"/>
            <a:ext cx="8539560" cy="56408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Такі ситуації виникають при лікуванні багатьма препаратами, але насамперед антибіотиками, які порушують встановлену рівновагу мікробної флори. Інфекційна хвороба може бути і результатом ослаблення фагоцитарної та імунної систем організму, що зустрічається, наприклад, при лікуванні імунодепресантами та цитостатичними засобами.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CustomShape 1"/>
          <p:cNvSpPr/>
          <p:nvPr/>
        </p:nvSpPr>
        <p:spPr>
          <a:xfrm>
            <a:off x="301680" y="457200"/>
            <a:ext cx="8539560" cy="56408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Більшість збудників хвороб потрапляє в організм людини із зовнішнього середовища через вхідні ворота, наприклад, через кишечник, з їжею, через легені з повітрям, при укусах комах, через пошкоджену шкіру або слизові оболонки і т. д. У таких випадках говорять про екзогенну інфекцію 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Зараження може бути ендогенним шляхом, тоді мова йде про ендогенну інфекцію, або аутоінфекцію.</a:t>
            </a: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CustomShape 1"/>
          <p:cNvSpPr/>
          <p:nvPr/>
        </p:nvSpPr>
        <p:spPr>
          <a:xfrm>
            <a:off x="301680" y="457200"/>
            <a:ext cx="8539560" cy="56408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Різні інфекційні агенти викликають різні тканинні реакції, що особливо демонстративні при бактеріальних і вірусних інфекціях.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Бактерії, проникнувши в тканини, зазвичай викликають запалення.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Віруси, підпорядковуючи клітини господаря механізмам свого розмноження (репродукції), можуть вести до дистрофії і некрозу клітин, а також до їх проліферації і трансформації.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301680" y="457200"/>
            <a:ext cx="8539560" cy="56408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При інфекційному процесі незалежно від характеру збудника з'являються імунні реакції, спрямовані на руйнування і елімінацію </a:t>
            </a:r>
            <a:r>
              <a:rPr lang="uk-UA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і</a:t>
            </a: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нфекта. Циркулючі у крові антитіла утворюються у відповідь на антигенну стимуляцію імунної системи. З'єднання антигену з антитілом в присутності комплементу виробляють антимікробну і антитоксичну дію, що забезпечує після інфекціоний гуморальний імунітет.</a:t>
            </a: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CustomShape 1"/>
          <p:cNvSpPr/>
          <p:nvPr/>
        </p:nvSpPr>
        <p:spPr>
          <a:xfrm>
            <a:off x="301680" y="457200"/>
            <a:ext cx="8539560" cy="56408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У той же час тривалий антигенний вплив при інфекційному захворюванні веде до сенсибілізації організму, придушенню реакцій гіперчутливості як негайного, так і уповільненого (алергічні реакції) типу. З цього випливає, що тканинні ушкодження при інфекційних захворюваннях можуть розвиватися не тільки під впливом інфекта, а й у зв'язку з реакціями гіперчутливості.</a:t>
            </a: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CustomShape 1"/>
          <p:cNvSpPr/>
          <p:nvPr/>
        </p:nvSpPr>
        <p:spPr>
          <a:xfrm>
            <a:off x="304920" y="228600"/>
            <a:ext cx="8509680" cy="9435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4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Клініко-морфологічна характеристика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98" name="CustomShape 2"/>
          <p:cNvSpPr/>
          <p:nvPr/>
        </p:nvSpPr>
        <p:spPr>
          <a:xfrm>
            <a:off x="301680" y="1752480"/>
            <a:ext cx="8539560" cy="43455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Для інфекційних захворювань характерний ряд загальних ознак:</a:t>
            </a:r>
            <a:endParaRPr lang="en-US" sz="3000" b="0" strike="noStrike" spc="-1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1) кожне інфекційне захворювання має свого збудника, який виявляється в крові або екскретів хворого</a:t>
            </a:r>
            <a:endParaRPr lang="en-US" sz="3000" b="0" strike="noStrike" spc="-1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2) збудник інфекційної хвороби має вхідні ворота, характерні для кожної інфекції</a:t>
            </a: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CustomShape 1"/>
          <p:cNvSpPr/>
          <p:nvPr/>
        </p:nvSpPr>
        <p:spPr>
          <a:xfrm>
            <a:off x="301680" y="304920"/>
            <a:ext cx="8539560" cy="5793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90000"/>
              </a:lnSpc>
              <a:spcBef>
                <a:spcPts val="799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2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3) при інфекційній хворобі спостерігається утворення первинного афекту (вогнища), який зазвичай з'являється у вхідних воротах. Первинний афект являє собою вогнище запалення. При лімфогенному поширенні інфекції виникає запалення як відвідних лімфатичних судин (лімфангіт), так і регіонарних лімфатичних вузлів (лімфаденіт).</a:t>
            </a:r>
            <a:endParaRPr lang="en-US" sz="32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99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CustomShape 1"/>
          <p:cNvSpPr/>
          <p:nvPr/>
        </p:nvSpPr>
        <p:spPr>
          <a:xfrm>
            <a:off x="301680" y="304920"/>
            <a:ext cx="8539560" cy="5793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2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Поєднання первинного афекту, лімфангіта і лімфаденіту при інфекційному захворюванні дозволяє говорити про первинний інфекційний комплекс. При одних інфекціях він виражений (туберкульоз, сифіліс, туляремія), при інших - фактично не виникає, процес відразу приймає генералізований характер (висипний і поворотний тифи, малярія).</a:t>
            </a:r>
            <a:endParaRPr lang="en-US" sz="32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CustomShape 1"/>
          <p:cNvSpPr/>
          <p:nvPr/>
        </p:nvSpPr>
        <p:spPr>
          <a:xfrm>
            <a:off x="301680" y="304920"/>
            <a:ext cx="8539560" cy="5793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90000"/>
              </a:lnSpc>
              <a:spcBef>
                <a:spcPts val="799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2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4) Шлях поширення інфекції з первинного вогнища або комплексу може бути</a:t>
            </a:r>
            <a:endParaRPr lang="en-US" sz="32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99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2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-лімфогенним</a:t>
            </a:r>
            <a:endParaRPr lang="en-US" sz="32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99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2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-гематогенним</a:t>
            </a:r>
            <a:endParaRPr lang="en-US" sz="32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99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2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-інтраканалікулярним</a:t>
            </a:r>
            <a:endParaRPr lang="en-US" sz="32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99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2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-періневральним</a:t>
            </a:r>
            <a:endParaRPr lang="en-US" sz="32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99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2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-контактним</a:t>
            </a:r>
            <a:endParaRPr lang="en-US" sz="32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99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CustomShape 1"/>
          <p:cNvSpPr/>
          <p:nvPr/>
        </p:nvSpPr>
        <p:spPr>
          <a:xfrm>
            <a:off x="301680" y="304920"/>
            <a:ext cx="8539560" cy="5793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90000"/>
              </a:lnSpc>
              <a:spcBef>
                <a:spcPts val="799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2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5) Кожна інфекційна хвороба характеризується місцевими змінами, які розвиваються в певній тканині або органі (в товстій кишці при дизентерії, в клітинах передніх рогів спинного мозку при поліомієліті, в стінках дрібних судин при висипному тифі) і в тій чи іншій мірі типові для даної хвороби .</a:t>
            </a: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CustomShape 1"/>
          <p:cNvSpPr/>
          <p:nvPr/>
        </p:nvSpPr>
        <p:spPr>
          <a:xfrm>
            <a:off x="228600" y="228600"/>
            <a:ext cx="8539560" cy="5793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90000"/>
              </a:lnSpc>
              <a:spcBef>
                <a:spcPts val="799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2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6) При інфекційних хворобах розвивається ряд загальних змін:</a:t>
            </a:r>
            <a:endParaRPr lang="en-US" sz="32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99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2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-шкірні висипання</a:t>
            </a:r>
            <a:endParaRPr lang="en-US" sz="32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99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2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-васкуліти</a:t>
            </a:r>
            <a:endParaRPr lang="en-US" sz="32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99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2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-гіперпластичні процеси в лімфатичних вузлах, селезінці, кістковому мозку</a:t>
            </a:r>
            <a:endParaRPr lang="en-US" sz="32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99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2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-запальні процеси в проміжній тканині</a:t>
            </a:r>
            <a:endParaRPr lang="en-US" sz="32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99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2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-дистрофічні зміни в паренхіматозних органах</a:t>
            </a:r>
            <a:endParaRPr lang="en-US" sz="32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99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CustomShape 1"/>
          <p:cNvSpPr/>
          <p:nvPr/>
        </p:nvSpPr>
        <p:spPr>
          <a:xfrm>
            <a:off x="304920" y="228600"/>
            <a:ext cx="8509680" cy="9435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4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Класифікація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105" name="CustomShape 2"/>
          <p:cNvSpPr/>
          <p:nvPr/>
        </p:nvSpPr>
        <p:spPr>
          <a:xfrm>
            <a:off x="301680" y="1143000"/>
            <a:ext cx="8539560" cy="49550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Інфекційні хвороби поділяють за кількома ознаками.</a:t>
            </a:r>
            <a:endParaRPr lang="en-US" sz="3000" b="0" strike="noStrike" spc="-1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За біологічною ознакою: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-антропонози - інфекційні хвороби, що зустрічаються тільки у людини.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-антропозоонози - інфекційні хвороби, що виникають у людини і тварин.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-біоценози - група антропонозів і антропозоонозів, що передаються через укуси комах, які є місцем розмноження збудника.</a:t>
            </a: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CustomShape 1"/>
          <p:cNvSpPr/>
          <p:nvPr/>
        </p:nvSpPr>
        <p:spPr>
          <a:xfrm>
            <a:off x="301680" y="304920"/>
            <a:ext cx="8539560" cy="5793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За етіологічною ознакою:</a:t>
            </a:r>
            <a:endParaRPr lang="en-US" sz="3000" b="0" strike="noStrike" spc="-1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-вірусні інфекції</a:t>
            </a:r>
            <a:endParaRPr lang="en-US" sz="3000" b="0" strike="noStrike" spc="-1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-рикетсіозні інфекції</a:t>
            </a:r>
            <a:endParaRPr lang="en-US" sz="3000" b="0" strike="noStrike" spc="-1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-бактеріальні інфекції</a:t>
            </a:r>
            <a:endParaRPr lang="en-US" sz="3000" b="0" strike="noStrike" spc="-1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-грибкові інфекції</a:t>
            </a:r>
            <a:endParaRPr lang="en-US" sz="3000" b="0" strike="noStrike" spc="-1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-протозойні інфекції</a:t>
            </a:r>
            <a:endParaRPr lang="en-US" sz="3000" b="0" strike="noStrike" spc="-1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-паразитарні інфекції</a:t>
            </a:r>
            <a:endParaRPr lang="en-US" sz="3000" b="0" strike="noStrike" spc="-1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ustomShape 1"/>
          <p:cNvSpPr/>
          <p:nvPr/>
        </p:nvSpPr>
        <p:spPr>
          <a:xfrm>
            <a:off x="301680" y="304920"/>
            <a:ext cx="8539560" cy="5793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За механізмом передачі:</a:t>
            </a:r>
            <a:endParaRPr lang="en-US" sz="3000" b="0" strike="noStrike" spc="-1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-кишкові інфекції</a:t>
            </a:r>
            <a:endParaRPr lang="en-US" sz="3000" b="0" strike="noStrike" spc="-1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-інфекції дихальних шляхів</a:t>
            </a:r>
            <a:endParaRPr lang="en-US" sz="3000" b="0" strike="noStrike" spc="-1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-трансмісивні інфекції («кров'яні»)</a:t>
            </a:r>
            <a:endParaRPr lang="en-US" sz="3000" b="0" strike="noStrike" spc="-1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-інфекції шкірних покривів, клітковини і м'язів тіла</a:t>
            </a:r>
            <a:endParaRPr lang="en-US" sz="3000" b="0" strike="noStrike" spc="-1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-інфекції з різними механізмами передачі</a:t>
            </a: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CustomShape 1"/>
          <p:cNvSpPr/>
          <p:nvPr/>
        </p:nvSpPr>
        <p:spPr>
          <a:xfrm>
            <a:off x="301680" y="304920"/>
            <a:ext cx="8539560" cy="5793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За характером клініко-анатомічних проявів розрізняють інфекції з переважним ураженням: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-покривів (шкіри і її придатків, зовнішніх слизових оболонок), клітковини і м'язів тіла.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-дихальних шляхів.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-травного тракту.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-нервової системи.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-серцево-судинної системи.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-системи крові та інших тканин внутрішнього середовища організму.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pos="569880" algn="l"/>
                <a:tab pos="1484280" algn="l"/>
                <a:tab pos="2398680" algn="l"/>
                <a:tab pos="3313080" algn="l"/>
                <a:tab pos="4227480" algn="l"/>
                <a:tab pos="5141880" algn="l"/>
                <a:tab pos="6056280" algn="l"/>
                <a:tab pos="6970680" algn="l"/>
                <a:tab pos="7885080" algn="l"/>
                <a:tab pos="8799480" algn="l"/>
                <a:tab pos="971388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-сечостатевих шляхів.</a:t>
            </a: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CustomShape 1"/>
          <p:cNvSpPr/>
          <p:nvPr/>
        </p:nvSpPr>
        <p:spPr>
          <a:xfrm>
            <a:off x="301680" y="304920"/>
            <a:ext cx="8539560" cy="5793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9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За характером перебігу розрізняють інфекції:</a:t>
            </a:r>
            <a:endParaRPr lang="en-US" sz="3000" b="0" strike="noStrike" spc="-1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-гострі</a:t>
            </a:r>
            <a:endParaRPr lang="en-US" sz="3000" b="0" strike="noStrike" spc="-1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-хронічні</a:t>
            </a:r>
            <a:endParaRPr lang="en-US" sz="3000" b="0" strike="noStrike" spc="-1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-латентні (приховані)</a:t>
            </a:r>
            <a:endParaRPr lang="en-US" sz="3000" b="0" strike="noStrike" spc="-1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-повільні</a:t>
            </a: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CustomShape 1"/>
          <p:cNvSpPr/>
          <p:nvPr/>
        </p:nvSpPr>
        <p:spPr>
          <a:xfrm>
            <a:off x="304920" y="228600"/>
            <a:ext cx="8509680" cy="9435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4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Кишкові інфекції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111" name="CustomShape 2"/>
          <p:cNvSpPr/>
          <p:nvPr/>
        </p:nvSpPr>
        <p:spPr>
          <a:xfrm>
            <a:off x="301680" y="1143000"/>
            <a:ext cx="8539560" cy="49550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90000"/>
              </a:lnSpc>
              <a:spcBef>
                <a:spcPts val="700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8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Інфекційні захворювання, для яких характерний фекально-оральний шлях зараження і локалізація основних морфологічних змін в кишечнику.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8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Механізм зараження водний і харчовий, рідше побутовий.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8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Джерело захворювання - хвора людина або бактеріоносій.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8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Провідний клінічний прояв – діарея.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8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Частіше хворіють діти.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8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Розвитку кишкових інфекцій сприяє недостатність захисних бар'єрів шлунково-кишкового тракту.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endParaRPr lang="en-US" sz="2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CustomShape 1"/>
          <p:cNvSpPr/>
          <p:nvPr/>
        </p:nvSpPr>
        <p:spPr>
          <a:xfrm>
            <a:off x="301680" y="228600"/>
            <a:ext cx="8509680" cy="13244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400" b="0" strike="noStrike" spc="-1">
                <a:solidFill>
                  <a:srgbClr val="FFCC00"/>
                </a:solidFill>
                <a:latin typeface="comic"/>
                <a:ea typeface="Microsoft YaHei"/>
              </a:rPr>
              <a:t>Етіологія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113" name="CustomShape 2"/>
          <p:cNvSpPr/>
          <p:nvPr/>
        </p:nvSpPr>
        <p:spPr>
          <a:xfrm>
            <a:off x="301680" y="2057400"/>
            <a:ext cx="8539560" cy="40406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2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За етіологією можуть бути: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2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-вірусними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2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-бактеріальними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2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-грибковими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200" b="0" strike="noStrike" spc="-1">
                <a:solidFill>
                  <a:srgbClr val="FFCC66"/>
                </a:solidFill>
                <a:latin typeface="comic"/>
                <a:ea typeface="Microsoft YaHei"/>
              </a:rPr>
              <a:t>-протозойними</a:t>
            </a: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CustomShape 1"/>
          <p:cNvSpPr/>
          <p:nvPr/>
        </p:nvSpPr>
        <p:spPr>
          <a:xfrm>
            <a:off x="301680" y="228600"/>
            <a:ext cx="8509680" cy="13244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Бактеріальні кишкові інфекції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15" name="CustomShape 2"/>
          <p:cNvSpPr/>
          <p:nvPr/>
        </p:nvSpPr>
        <p:spPr>
          <a:xfrm>
            <a:off x="285840" y="1428840"/>
            <a:ext cx="8539560" cy="5180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en-US" sz="2400" b="1" strike="noStrike" spc="-1">
                <a:solidFill>
                  <a:srgbClr val="FFFF00"/>
                </a:solidFill>
                <a:latin typeface="Times New Roman"/>
                <a:ea typeface="Microsoft YaHei"/>
              </a:rPr>
              <a:t>Є найчастішими кишковими інфекціями</a:t>
            </a:r>
            <a:endParaRPr lang="en-US" sz="24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en-US" sz="2400" b="1" strike="noStrike" spc="-1">
                <a:solidFill>
                  <a:srgbClr val="FFFF00"/>
                </a:solidFill>
                <a:latin typeface="Times New Roman"/>
                <a:ea typeface="Microsoft YaHei"/>
              </a:rPr>
              <a:t>Серед етіологічних факторів найбільш важливу роль</a:t>
            </a:r>
            <a:endParaRPr lang="en-US" sz="24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en-US" sz="2400" b="1" strike="noStrike" spc="-1">
                <a:solidFill>
                  <a:srgbClr val="FFFF00"/>
                </a:solidFill>
                <a:latin typeface="Times New Roman"/>
                <a:ea typeface="Microsoft YaHei"/>
              </a:rPr>
              <a:t>відіграють</a:t>
            </a:r>
            <a:r>
              <a:rPr lang="uk-UA" sz="2400" b="1" strike="noStrike" spc="-1">
                <a:solidFill>
                  <a:srgbClr val="FFFF00"/>
                </a:solidFill>
                <a:latin typeface="Times New Roman"/>
                <a:ea typeface="Microsoft YaHei"/>
              </a:rPr>
              <a:t> </a:t>
            </a:r>
            <a:r>
              <a:rPr lang="en-US" sz="2400" b="1" strike="noStrike" spc="-1">
                <a:solidFill>
                  <a:srgbClr val="FFFF00"/>
                </a:solidFill>
                <a:latin typeface="Times New Roman"/>
                <a:ea typeface="Microsoft YaHei"/>
              </a:rPr>
              <a:t>грамнегативні мікроорганізми, що входить в</a:t>
            </a:r>
            <a:endParaRPr lang="en-US" sz="24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en-US" sz="2400" b="1" strike="noStrike" spc="-1">
                <a:solidFill>
                  <a:srgbClr val="FFFF00"/>
                </a:solidFill>
                <a:latin typeface="Times New Roman"/>
                <a:ea typeface="Microsoft YaHei"/>
              </a:rPr>
              <a:t>сімейство</a:t>
            </a:r>
            <a:r>
              <a:rPr lang="uk-UA" sz="2400" b="1" strike="noStrike" spc="-1">
                <a:solidFill>
                  <a:srgbClr val="FFFF00"/>
                </a:solidFill>
                <a:latin typeface="Times New Roman"/>
                <a:ea typeface="Microsoft YaHei"/>
              </a:rPr>
              <a:t> </a:t>
            </a:r>
            <a:r>
              <a:rPr lang="en-US" sz="2400" b="1" strike="noStrike" spc="-1">
                <a:solidFill>
                  <a:srgbClr val="FFFF00"/>
                </a:solidFill>
                <a:latin typeface="Times New Roman"/>
                <a:ea typeface="Microsoft YaHei"/>
              </a:rPr>
              <a:t>ентеробактерій: </a:t>
            </a:r>
            <a:endParaRPr lang="en-US" sz="24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uk-UA" sz="2400" b="1" strike="noStrike" spc="-1">
                <a:solidFill>
                  <a:srgbClr val="FFFF00"/>
                </a:solidFill>
                <a:latin typeface="Times New Roman"/>
                <a:ea typeface="Microsoft YaHei"/>
              </a:rPr>
              <a:t>-</a:t>
            </a:r>
            <a:r>
              <a:rPr lang="en-US" sz="2400" b="1" strike="noStrike" spc="-1">
                <a:solidFill>
                  <a:srgbClr val="FFFF00"/>
                </a:solidFill>
                <a:latin typeface="Times New Roman"/>
                <a:ea typeface="Microsoft YaHei"/>
              </a:rPr>
              <a:t>Escherichia</a:t>
            </a:r>
            <a:endParaRPr lang="en-US" sz="24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en-US" sz="2400" b="1" strike="noStrike" spc="-1">
                <a:solidFill>
                  <a:srgbClr val="FFFF00"/>
                </a:solidFill>
                <a:latin typeface="Times New Roman"/>
                <a:ea typeface="Microsoft YaHei"/>
              </a:rPr>
              <a:t> </a:t>
            </a:r>
            <a:r>
              <a:rPr lang="uk-UA" sz="2400" b="1" strike="noStrike" spc="-1">
                <a:solidFill>
                  <a:srgbClr val="FFFF00"/>
                </a:solidFill>
                <a:latin typeface="Times New Roman"/>
                <a:ea typeface="Microsoft YaHei"/>
              </a:rPr>
              <a:t>-</a:t>
            </a:r>
            <a:r>
              <a:rPr lang="en-US" sz="2400" b="1" strike="noStrike" spc="-1">
                <a:solidFill>
                  <a:srgbClr val="FFFF00"/>
                </a:solidFill>
                <a:latin typeface="Times New Roman"/>
                <a:ea typeface="Microsoft YaHei"/>
              </a:rPr>
              <a:t>Salmonella</a:t>
            </a:r>
            <a:endParaRPr lang="en-US" sz="24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en-US" sz="2400" b="1" strike="noStrike" spc="-1">
                <a:solidFill>
                  <a:srgbClr val="FFFF00"/>
                </a:solidFill>
                <a:latin typeface="Times New Roman"/>
                <a:ea typeface="Microsoft YaHei"/>
              </a:rPr>
              <a:t> </a:t>
            </a:r>
            <a:r>
              <a:rPr lang="uk-UA" sz="2400" b="1" strike="noStrike" spc="-1">
                <a:solidFill>
                  <a:srgbClr val="FFFF00"/>
                </a:solidFill>
                <a:latin typeface="Times New Roman"/>
                <a:ea typeface="Microsoft YaHei"/>
              </a:rPr>
              <a:t>-</a:t>
            </a:r>
            <a:r>
              <a:rPr lang="en-US" sz="2400" b="1" strike="noStrike" spc="-1">
                <a:solidFill>
                  <a:srgbClr val="FFFF00"/>
                </a:solidFill>
                <a:latin typeface="Times New Roman"/>
                <a:ea typeface="Microsoft YaHei"/>
              </a:rPr>
              <a:t>Shigella</a:t>
            </a:r>
            <a:endParaRPr lang="en-US" sz="24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en-US" sz="2400" b="1" strike="noStrike" spc="-1">
                <a:solidFill>
                  <a:srgbClr val="FFFF00"/>
                </a:solidFill>
                <a:latin typeface="Times New Roman"/>
                <a:ea typeface="Microsoft YaHei"/>
              </a:rPr>
              <a:t> </a:t>
            </a:r>
            <a:r>
              <a:rPr lang="uk-UA" sz="2400" b="1" strike="noStrike" spc="-1">
                <a:solidFill>
                  <a:srgbClr val="FFFF00"/>
                </a:solidFill>
                <a:latin typeface="Times New Roman"/>
                <a:ea typeface="Microsoft YaHei"/>
              </a:rPr>
              <a:t>-</a:t>
            </a:r>
            <a:r>
              <a:rPr lang="en-US" sz="2400" b="1" strike="noStrike" spc="-1">
                <a:solidFill>
                  <a:srgbClr val="FFFF00"/>
                </a:solidFill>
                <a:latin typeface="Times New Roman"/>
                <a:ea typeface="Microsoft YaHei"/>
              </a:rPr>
              <a:t>Enterobacter</a:t>
            </a:r>
            <a:endParaRPr lang="en-US" sz="24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uk-UA" sz="2400" b="1" strike="noStrike" spc="-1">
                <a:solidFill>
                  <a:srgbClr val="FFFF00"/>
                </a:solidFill>
                <a:latin typeface="Times New Roman"/>
                <a:ea typeface="Microsoft YaHei"/>
              </a:rPr>
              <a:t>-</a:t>
            </a:r>
            <a:r>
              <a:rPr lang="en-US" sz="2400" b="1" strike="noStrike" spc="-1">
                <a:solidFill>
                  <a:srgbClr val="FFFF00"/>
                </a:solidFill>
                <a:latin typeface="Times New Roman"/>
                <a:ea typeface="Microsoft YaHei"/>
              </a:rPr>
              <a:t>Proteus</a:t>
            </a:r>
            <a:endParaRPr lang="en-US" sz="24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uk-UA" sz="2400" b="1" strike="noStrike" spc="-1">
                <a:solidFill>
                  <a:srgbClr val="FFFF00"/>
                </a:solidFill>
                <a:latin typeface="Times New Roman"/>
                <a:ea typeface="Microsoft YaHei"/>
              </a:rPr>
              <a:t>-</a:t>
            </a:r>
            <a:r>
              <a:rPr lang="en-US" sz="2400" b="1" strike="noStrike" spc="-1">
                <a:solidFill>
                  <a:srgbClr val="FFFF00"/>
                </a:solidFill>
                <a:latin typeface="Times New Roman"/>
                <a:ea typeface="Microsoft YaHei"/>
              </a:rPr>
              <a:t>Yersinia і т. Д.</a:t>
            </a:r>
            <a:endParaRPr lang="en-US" sz="24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CustomShape 1"/>
          <p:cNvSpPr/>
          <p:nvPr/>
        </p:nvSpPr>
        <p:spPr>
          <a:xfrm>
            <a:off x="301680" y="228600"/>
            <a:ext cx="8509680" cy="13244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Патогенез 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17" name="CustomShape 2"/>
          <p:cNvSpPr/>
          <p:nvPr/>
        </p:nvSpPr>
        <p:spPr>
          <a:xfrm>
            <a:off x="301680" y="1447920"/>
            <a:ext cx="8539560" cy="5180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Патогенез кишкових інфекцій, викликаних грамнегативними мікроорганізмами, багато в чому визначається дією токсинів.</a:t>
            </a:r>
            <a:endParaRPr lang="en-US" sz="30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А) Ентеротоксин (екзотоксин), специфічно зв'язуючись з рецепторами ентероцитів, активує аденилатциклазу, що призводить до секреції в просвіт кишки іонів натрію, хлору і води з розвитком діареї. Цей ефект найяскравіше виражений при холері.</a:t>
            </a:r>
            <a:endParaRPr lang="en-US" sz="30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</a:tabLst>
            </a:pP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CustomShape 1"/>
          <p:cNvSpPr/>
          <p:nvPr/>
        </p:nvSpPr>
        <p:spPr>
          <a:xfrm>
            <a:off x="301680" y="457200"/>
            <a:ext cx="8539560" cy="6171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ru-RU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Б) Ендотоксин (його ліпополісахаридний компонент) підсилює місцеві прояви захворювання, у тому числі водну діарею, стимулюючи аденілатциклазну систему, а при розвитку ендотоксинемії може призвести до ендотоксичного (септичного) шоку з розгорнутою картиною ДВЗ-синдрому</a:t>
            </a:r>
            <a:endParaRPr lang="en-US" sz="2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CustomShape 1"/>
          <p:cNvSpPr/>
          <p:nvPr/>
        </p:nvSpPr>
        <p:spPr>
          <a:xfrm>
            <a:off x="301680" y="457200"/>
            <a:ext cx="8539560" cy="6171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1280" indent="-339480" algn="ctr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Дія ендотоксину обумовлена:</a:t>
            </a:r>
            <a:endParaRPr lang="en-US" sz="30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en-US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1) </a:t>
            </a:r>
            <a:r>
              <a:rPr lang="uk-UA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з</a:t>
            </a:r>
            <a:r>
              <a:rPr lang="en-US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вільненням похідних арахідонової кислоти (простагландинів) і цитокінів (таких, як інтерлейкін-1 і фактор некрозу пухлини) у великих концентраціях</a:t>
            </a:r>
            <a:r>
              <a:rPr lang="uk-UA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.</a:t>
            </a:r>
            <a:endParaRPr lang="en-US" sz="28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en-US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2) стимуляцією NO-синтетази в ендотелії і гладком'язових клітинах судинної стінки, що супроводжується синтезом окису азоту (NO), що викликає стійку вазодилатацію та гіпотензію</a:t>
            </a:r>
            <a:r>
              <a:rPr lang="uk-UA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.</a:t>
            </a:r>
            <a:endParaRPr lang="en-US" sz="28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en-US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3) активацією системи комплементу із звільненням анафілотоксинів С3а / С5а</a:t>
            </a:r>
            <a:endParaRPr lang="en-US" sz="28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endParaRPr lang="en-US" sz="2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ustomShape 1"/>
          <p:cNvSpPr/>
          <p:nvPr/>
        </p:nvSpPr>
        <p:spPr>
          <a:xfrm>
            <a:off x="301680" y="457200"/>
            <a:ext cx="8539560" cy="6171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en-US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4</a:t>
            </a:r>
            <a:r>
              <a:rPr lang="en-US" sz="32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) активацією нейтрофілів, що призводить до пошкодження ендотелію і значному підвищенню проникності капілярів</a:t>
            </a:r>
            <a:r>
              <a:rPr lang="uk-UA" sz="32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.</a:t>
            </a:r>
            <a:endParaRPr lang="en-US" sz="32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en-US" sz="32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5) активацією фактора XII (Хагемана), який запускає процес згортання, що може призвести до розвитку ДВЗ-синдрому</a:t>
            </a:r>
            <a:r>
              <a:rPr lang="uk-UA" sz="32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.</a:t>
            </a: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ustomShape 1"/>
          <p:cNvSpPr/>
          <p:nvPr/>
        </p:nvSpPr>
        <p:spPr>
          <a:xfrm>
            <a:off x="301680" y="457200"/>
            <a:ext cx="8539560" cy="6171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1280" indent="-339480" algn="ctr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По патогенезу та клініко-морфологічним проявами виділяють:</a:t>
            </a:r>
            <a:endParaRPr lang="en-US" sz="30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en-US" sz="1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1</a:t>
            </a:r>
            <a:r>
              <a:rPr lang="en-US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) захворювання, що супроводжуються генералізацією </a:t>
            </a:r>
            <a:r>
              <a:rPr lang="uk-UA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і</a:t>
            </a:r>
            <a:r>
              <a:rPr lang="en-US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нфекта (виходом його в кров), циклічністю течії і вираженими загальними проявами (черевний тиф, сальмонельози)</a:t>
            </a:r>
            <a:endParaRPr lang="en-US" sz="28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en-US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2) «місцеві» інфекції, збудники яких не виходять за межі кишечника (дизентерія, холера)</a:t>
            </a:r>
            <a:r>
              <a:rPr lang="uk-UA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.</a:t>
            </a:r>
            <a:endParaRPr lang="en-US" sz="2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CustomShape 1"/>
          <p:cNvSpPr/>
          <p:nvPr/>
        </p:nvSpPr>
        <p:spPr>
          <a:xfrm>
            <a:off x="301680" y="457200"/>
            <a:ext cx="8539560" cy="6171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1280" indent="-339480" algn="ctr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Серед бактеріальних кишкових інфекцій найважливішими є:</a:t>
            </a:r>
            <a:endParaRPr lang="en-US" sz="30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uk-UA" sz="32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</a:t>
            </a:r>
            <a:r>
              <a:rPr lang="en-US" sz="32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черевний тиф</a:t>
            </a:r>
            <a:endParaRPr lang="en-US" sz="32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uk-UA" sz="32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</a:t>
            </a:r>
            <a:r>
              <a:rPr lang="en-US" sz="32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сальмонельоз</a:t>
            </a:r>
            <a:endParaRPr lang="en-US" sz="32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uk-UA" sz="32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</a:t>
            </a:r>
            <a:r>
              <a:rPr lang="en-US" sz="32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шигели (дизентерія)</a:t>
            </a:r>
            <a:endParaRPr lang="en-US" sz="32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uk-UA" sz="32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</a:t>
            </a:r>
            <a:r>
              <a:rPr lang="en-US" sz="32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колібацилярна інфекція</a:t>
            </a:r>
            <a:endParaRPr lang="en-US" sz="32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ru-RU" sz="3200" b="1" strike="noStrike" spc="-1">
                <a:solidFill>
                  <a:srgbClr val="FFFF00"/>
                </a:solidFill>
                <a:latin typeface="Arial"/>
                <a:ea typeface="Microsoft YaHei"/>
              </a:rPr>
              <a:t>-єрсиніоз</a:t>
            </a:r>
            <a:endParaRPr lang="en-US" sz="32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uk-UA" sz="32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</a:t>
            </a:r>
            <a:r>
              <a:rPr lang="en-US" sz="32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холера</a:t>
            </a: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301680" y="228600"/>
            <a:ext cx="8509680" cy="13244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Черевний тиф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24" name="CustomShape 2"/>
          <p:cNvSpPr/>
          <p:nvPr/>
        </p:nvSpPr>
        <p:spPr>
          <a:xfrm>
            <a:off x="301680" y="1447920"/>
            <a:ext cx="8539560" cy="5180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ru-RU" sz="32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Черевний тиф - гостре інфекційне захворювання з циклічним перебігом, що характеризується частими змінами в тонкій (рідше в ободовій) кишці і загальними змінами у зв'язку з бактеріємією.</a:t>
            </a:r>
            <a:endParaRPr lang="en-US" sz="32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en-US" sz="32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Етіологія - S. typhi abdominalis з роду сальмонел</a:t>
            </a:r>
            <a:endParaRPr lang="en-US" sz="32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en-US" sz="32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Джерело - хвора людина або носій</a:t>
            </a:r>
            <a:r>
              <a:rPr lang="uk-UA" sz="32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.</a:t>
            </a:r>
            <a:endParaRPr lang="en-US" sz="32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en-US" sz="32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Механізми зараження - водний і харчовий (рідше)</a:t>
            </a:r>
            <a:r>
              <a:rPr lang="uk-UA" sz="32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.</a:t>
            </a: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CustomShape 1"/>
          <p:cNvSpPr/>
          <p:nvPr/>
        </p:nvSpPr>
        <p:spPr>
          <a:xfrm>
            <a:off x="301680" y="228600"/>
            <a:ext cx="8509680" cy="13244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Патогенез</a:t>
            </a:r>
            <a:r>
              <a:rPr lang="en-US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 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26" name="CustomShape 2"/>
          <p:cNvSpPr/>
          <p:nvPr/>
        </p:nvSpPr>
        <p:spPr>
          <a:xfrm>
            <a:off x="301680" y="1447920"/>
            <a:ext cx="8539560" cy="5180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Збудник розмножується в термінальному відділі клубової кишки.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Проникає в слизову оболонку кишки (між ентероцитами), мінімально пошкоджуючи її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Впроваджується в лімфоїдний апарат кишки (групові та поодинокі лімфоїдні фолікули, лімфатичні судини і регіонарні лімфатичні вузли) з розвитком в них місцевих змін - первинного інфекційного комплексу.</a:t>
            </a: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CustomShape 1"/>
          <p:cNvSpPr/>
          <p:nvPr/>
        </p:nvSpPr>
        <p:spPr>
          <a:xfrm>
            <a:off x="301680" y="304920"/>
            <a:ext cx="8539560" cy="6323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Наприкінці 1-го - початку 2-го тижня: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а) розвивається бактеріємія, що трива</a:t>
            </a:r>
            <a:r>
              <a:rPr lang="uk-UA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є</a:t>
            </a:r>
            <a:r>
              <a:rPr lang="ru-RU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 від декількох днів до декількох тижнів (стає позитивною гемокультура).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б) з'являються антитіла до збудника (стає позитивною реакція аглютинації Відаля)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в) збудниа починає виводитись з сечею і потім, розвивається бактеріохолія, спостерігається масивне надходження сальмонел з жовчю в кишку і виведення її з калом.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г) повторне масивне проникнення збудника у лімфоїдний апарат кишки при сенсибілізації супроводжується гіпералергічними реакціями негайного типу і призводить до розвитку некротичних і виразкових процесів в кишці</a:t>
            </a:r>
            <a:endParaRPr lang="en-US" sz="2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CustomShape 1"/>
          <p:cNvSpPr/>
          <p:nvPr/>
        </p:nvSpPr>
        <p:spPr>
          <a:xfrm>
            <a:off x="301680" y="228600"/>
            <a:ext cx="8509680" cy="13244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Патологічная анатомія</a:t>
            </a:r>
            <a:r>
              <a:rPr lang="en-US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 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29" name="CustomShape 2"/>
          <p:cNvSpPr/>
          <p:nvPr/>
        </p:nvSpPr>
        <p:spPr>
          <a:xfrm>
            <a:off x="301680" y="1447920"/>
            <a:ext cx="8539560" cy="5180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80000"/>
              </a:lnSpc>
              <a:spcBef>
                <a:spcPts val="726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9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Загальні і місцеві зміни</a:t>
            </a:r>
            <a:endParaRPr lang="en-US" sz="29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26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9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Місцеві зміни:</a:t>
            </a:r>
            <a:endParaRPr lang="en-US" sz="29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26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9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Локалізуються переважно в термінальному відділі клубової кишки (ілеотиф), в клубовій та ободовій кишці (ілеоколотиф), зрідка - в товстій кишці (колотиф).</a:t>
            </a:r>
            <a:endParaRPr lang="en-US" sz="29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26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9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Виділяють 5 стадій місцевих змін:</a:t>
            </a:r>
            <a:endParaRPr lang="en-US" sz="29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26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9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-мозговидне набухання</a:t>
            </a:r>
            <a:endParaRPr lang="en-US" sz="29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26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9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-некроз</a:t>
            </a:r>
            <a:endParaRPr lang="en-US" sz="29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26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9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-утворення виразок</a:t>
            </a:r>
            <a:endParaRPr lang="en-US" sz="29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26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9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-чисті виразки</a:t>
            </a:r>
            <a:endParaRPr lang="en-US" sz="29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26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9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-загоєння</a:t>
            </a:r>
            <a:endParaRPr lang="en-US" sz="29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CustomShape 1"/>
          <p:cNvSpPr/>
          <p:nvPr/>
        </p:nvSpPr>
        <p:spPr>
          <a:xfrm>
            <a:off x="301680" y="304920"/>
            <a:ext cx="8539560" cy="6323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1) Стадія мозковидного набухання - гостре продуктивне гранульоматозне запалення в лімфоїдному апараті кишки з розвитком макрофагальних гранульом («черевнотифозні гранульоми»), що складаються з великих макрофагів з обширною блідо-рожевою цитоплазмою, що містять збудник («черевнотифозні клітини»); в слизовій оболонці кишки виникає катаральне запалення.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Гранульоми виникають в групових і солітарних фолікулах, по ходу лімфатичних судин стінки кишки і в регіонарних лімфатичних вузлах</a:t>
            </a: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CustomShape 1"/>
          <p:cNvSpPr/>
          <p:nvPr/>
        </p:nvSpPr>
        <p:spPr>
          <a:xfrm>
            <a:off x="5715000" y="2362320"/>
            <a:ext cx="3126240" cy="42660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Мозкоподібне набухання з некрозом пеєрових бляшок при черевному тифі</a:t>
            </a:r>
            <a:endParaRPr lang="en-US" sz="3000" b="0" strike="noStrike" spc="-1">
              <a:latin typeface="Arial"/>
            </a:endParaRPr>
          </a:p>
        </p:txBody>
      </p:sp>
      <p:pic>
        <p:nvPicPr>
          <p:cNvPr id="132" name="Picture 2"/>
          <p:cNvPicPr/>
          <p:nvPr/>
        </p:nvPicPr>
        <p:blipFill>
          <a:blip r:embed="rId3"/>
          <a:stretch/>
        </p:blipFill>
        <p:spPr>
          <a:xfrm>
            <a:off x="609480" y="533520"/>
            <a:ext cx="4550400" cy="609480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CustomShape 1"/>
          <p:cNvSpPr/>
          <p:nvPr/>
        </p:nvSpPr>
        <p:spPr>
          <a:xfrm>
            <a:off x="301680" y="304920"/>
            <a:ext cx="8539560" cy="6323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4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Групові та солітарні фолікули збільшуються в обсязі, вибухають в просвіт кишки, поверхня їх з борознами і звивинами, нагадує поверхню головного мозку («мозкоподібне набухання»)</a:t>
            </a:r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CustomShape 1"/>
          <p:cNvSpPr/>
          <p:nvPr/>
        </p:nvSpPr>
        <p:spPr>
          <a:xfrm>
            <a:off x="609480" y="5638680"/>
            <a:ext cx="8231760" cy="9896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Зруйнована Пеєрова бляшка при черевному тифі</a:t>
            </a:r>
            <a:endParaRPr lang="en-US" sz="3000" b="0" strike="noStrike" spc="-1">
              <a:latin typeface="Arial"/>
            </a:endParaRPr>
          </a:p>
        </p:txBody>
      </p:sp>
      <p:pic>
        <p:nvPicPr>
          <p:cNvPr id="135" name="Picture 2"/>
          <p:cNvPicPr/>
          <p:nvPr/>
        </p:nvPicPr>
        <p:blipFill>
          <a:blip r:embed="rId3"/>
          <a:stretch/>
        </p:blipFill>
        <p:spPr>
          <a:xfrm>
            <a:off x="838080" y="304920"/>
            <a:ext cx="7430040" cy="496476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CustomShape 1"/>
          <p:cNvSpPr/>
          <p:nvPr/>
        </p:nvSpPr>
        <p:spPr>
          <a:xfrm>
            <a:off x="301680" y="304920"/>
            <a:ext cx="8539560" cy="6323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2) Стадія некрозу виникає на 2-му тижні захворювання; некрозу зазнають черевнотифозні гранульоми в лімфоїдних фолікулах, по ходу лімфатичних судин в м'язовому шарі і лімфатичних вузлах.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3) Стадія утворення виразок супроводжується відторгненням некротичних мас; перші виразки з'являються в термінальному відділі клубової кишки, краї їх нерівні, прикриті некротичними масами - «брудні виразки»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4) Стадія «чистих виразок», які набувають правильну форму, витягнуті по довжині кишки.</a:t>
            </a: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CustomShape 1"/>
          <p:cNvSpPr/>
          <p:nvPr/>
        </p:nvSpPr>
        <p:spPr>
          <a:xfrm>
            <a:off x="301680" y="304920"/>
            <a:ext cx="8539560" cy="6323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5) У стадії загоєння на місці виразки формується злегка пігментований ледь помітний рубчик, вкритий епітелієм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У лімфатичних вузлах фокуси некрозу зазвичай петрифікуються.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Часто стадійність перебігу черевного тифу порушується: одномоментно в кишці виявляються різностадійні зміни, однак більш старі зміни завжди розташовуються ближче до ілеоцекального кутка, тобто дистальніше.</a:t>
            </a: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CustomShape 1"/>
          <p:cNvSpPr/>
          <p:nvPr/>
        </p:nvSpPr>
        <p:spPr>
          <a:xfrm>
            <a:off x="301680" y="304920"/>
            <a:ext cx="8539560" cy="6323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Загальні зміни: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пов'язані з бактеріємією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а) характерні для черевного тифу: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брюшнотифозна екзантема - розеольозно-папульозний висип на шкірі живота і тулуба, з'являється на 7-11-й день, мікроскопічно представлений гіперемією, набряком і лімфоїдно-макрофагальною інфільтрацією сосочкового шару дерми; містить сальмонели;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черевнотифозні гранульоми переважно знаходяться в селезінці, лімфатичних вузлах, кістковому мозку, легенях, жовчному міхурі.</a:t>
            </a: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CustomShape 1"/>
          <p:cNvSpPr/>
          <p:nvPr/>
        </p:nvSpPr>
        <p:spPr>
          <a:xfrm>
            <a:off x="609480" y="5638680"/>
            <a:ext cx="8231760" cy="9896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Лімфатичний вузол при черевному тифі</a:t>
            </a:r>
            <a:endParaRPr lang="en-US" sz="3000" b="0" strike="noStrike" spc="-1">
              <a:latin typeface="Arial"/>
            </a:endParaRPr>
          </a:p>
        </p:txBody>
      </p:sp>
      <p:pic>
        <p:nvPicPr>
          <p:cNvPr id="140" name="Picture 2"/>
          <p:cNvPicPr/>
          <p:nvPr/>
        </p:nvPicPr>
        <p:blipFill>
          <a:blip r:embed="rId3"/>
          <a:stretch/>
        </p:blipFill>
        <p:spPr>
          <a:xfrm>
            <a:off x="1295280" y="316080"/>
            <a:ext cx="6171120" cy="47120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CustomShape 1"/>
          <p:cNvSpPr/>
          <p:nvPr/>
        </p:nvSpPr>
        <p:spPr>
          <a:xfrm>
            <a:off x="609480" y="5638680"/>
            <a:ext cx="8231760" cy="9896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en-US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Жовчний міхур при черевному тифі, мікроскопічна картина</a:t>
            </a:r>
            <a:endParaRPr lang="en-US" sz="3000" b="0" strike="noStrike" spc="-1">
              <a:latin typeface="Arial"/>
            </a:endParaRPr>
          </a:p>
        </p:txBody>
      </p:sp>
      <p:pic>
        <p:nvPicPr>
          <p:cNvPr id="142" name="Picture 2"/>
          <p:cNvPicPr/>
          <p:nvPr/>
        </p:nvPicPr>
        <p:blipFill>
          <a:blip r:embed="rId3"/>
          <a:stretch/>
        </p:blipFill>
        <p:spPr>
          <a:xfrm>
            <a:off x="1447920" y="304920"/>
            <a:ext cx="6552000" cy="497412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CustomShape 1"/>
          <p:cNvSpPr/>
          <p:nvPr/>
        </p:nvSpPr>
        <p:spPr>
          <a:xfrm>
            <a:off x="301680" y="304920"/>
            <a:ext cx="8539560" cy="6323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зрідка при переважанні позакишкових гранульоматозних змін над характерними кишковими проявами може розвинутися пневмотиф, ларінготиф або холангіотиф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б) властиві будь-якому інфекційному захворюванню: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-гіперплазія селезінки і лімфатичних вузлів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-дистрофія паренхіматозних органів</a:t>
            </a: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ustomShape 1"/>
          <p:cNvSpPr/>
          <p:nvPr/>
        </p:nvSpPr>
        <p:spPr>
          <a:xfrm>
            <a:off x="301680" y="228600"/>
            <a:ext cx="8509680" cy="5324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Ускладнення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45" name="CustomShape 2"/>
          <p:cNvSpPr/>
          <p:nvPr/>
        </p:nvSpPr>
        <p:spPr>
          <a:xfrm>
            <a:off x="301680" y="914400"/>
            <a:ext cx="8539560" cy="57139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Кишкові і позакишкові ускладнення</a:t>
            </a:r>
            <a:endParaRPr lang="en-US" sz="3000" b="0" strike="noStrike" spc="-1">
              <a:latin typeface="Arial"/>
            </a:endParaRPr>
          </a:p>
          <a:p>
            <a:pPr algn="ctr"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u="sng" strike="noStrike" spc="-1">
                <a:solidFill>
                  <a:srgbClr val="FFCC00"/>
                </a:solidFill>
                <a:uFillTx/>
                <a:latin typeface="Arial"/>
                <a:ea typeface="Microsoft YaHei"/>
              </a:rPr>
              <a:t>Кишкові</a:t>
            </a: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: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-кровотеча (частіше на третьому тижні)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-прорив виразки (частіше на 4-му тижні).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-характерні численні перфорації.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-перитоніт внаслідок перфорації виразки,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-некроз брижових лімфатичних вузлів</a:t>
            </a:r>
            <a:endParaRPr lang="en-US" sz="3000" b="0" strike="noStrike" spc="-1">
              <a:latin typeface="Arial"/>
            </a:endParaRPr>
          </a:p>
          <a:p>
            <a:pPr algn="ctr"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u="sng" strike="noStrike" spc="-1">
                <a:solidFill>
                  <a:srgbClr val="FFCC00"/>
                </a:solidFill>
                <a:uFillTx/>
                <a:latin typeface="Arial"/>
                <a:ea typeface="Microsoft YaHei"/>
              </a:rPr>
              <a:t>Позакишкові: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-бронхопневмонія (частіше пов'язана з вторинною інфекцією).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-гнійний перихондрит гортані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-воскоподібний некроз прямих м'язів живота</a:t>
            </a: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ustomShape 1"/>
          <p:cNvSpPr/>
          <p:nvPr/>
        </p:nvSpPr>
        <p:spPr>
          <a:xfrm>
            <a:off x="609480" y="5638680"/>
            <a:ext cx="8231760" cy="9896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Холецистит при черевному тифі з перфорацією в тонку кишку</a:t>
            </a:r>
            <a:endParaRPr lang="en-US" sz="3000" b="0" strike="noStrike" spc="-1">
              <a:latin typeface="Arial"/>
            </a:endParaRPr>
          </a:p>
        </p:txBody>
      </p:sp>
      <p:pic>
        <p:nvPicPr>
          <p:cNvPr id="147" name="Picture 2"/>
          <p:cNvPicPr/>
          <p:nvPr/>
        </p:nvPicPr>
        <p:blipFill>
          <a:blip r:embed="rId3"/>
          <a:stretch/>
        </p:blipFill>
        <p:spPr>
          <a:xfrm>
            <a:off x="609480" y="638280"/>
            <a:ext cx="7695000" cy="430272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CustomShape 1"/>
          <p:cNvSpPr/>
          <p:nvPr/>
        </p:nvSpPr>
        <p:spPr>
          <a:xfrm>
            <a:off x="301680" y="914400"/>
            <a:ext cx="8539560" cy="57139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-гнійний остеомієліт та внутрішньом'язові абсцеси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-черевнотифозний сепсис (часто при цьому кишкові зміни відсутні - typhus sine typho)</a:t>
            </a: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CustomShape 1"/>
          <p:cNvSpPr/>
          <p:nvPr/>
        </p:nvSpPr>
        <p:spPr>
          <a:xfrm>
            <a:off x="301680" y="228600"/>
            <a:ext cx="8509680" cy="13244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Сальмонельоз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50" name="CustomShape 2"/>
          <p:cNvSpPr/>
          <p:nvPr/>
        </p:nvSpPr>
        <p:spPr>
          <a:xfrm>
            <a:off x="301680" y="1447920"/>
            <a:ext cx="8539560" cy="5180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1280" indent="-339480" algn="ctr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ru-RU" sz="3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Поширений у всіх країнах.</a:t>
            </a:r>
            <a:endParaRPr lang="en-US" sz="36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en-US" sz="3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З сальмонельозом пов'язано 30</a:t>
            </a:r>
            <a:r>
              <a:rPr lang="uk-UA" sz="3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</a:t>
            </a:r>
            <a:r>
              <a:rPr lang="en-US" sz="3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50% всіх гострих кишкових інфекцій</a:t>
            </a:r>
            <a:r>
              <a:rPr lang="uk-UA" sz="3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.</a:t>
            </a:r>
            <a:endParaRPr lang="en-US" sz="36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en-US" sz="3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Термін «сальмонельоз» об'єднує велику групу кишкових інфекцій з поліморфними клінічними проявами, викликаних представниками роду сальмонел (відомо більше 2,5 тис. Видів)</a:t>
            </a:r>
            <a:endParaRPr lang="en-US" sz="36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CustomShape 1"/>
          <p:cNvSpPr/>
          <p:nvPr/>
        </p:nvSpPr>
        <p:spPr>
          <a:xfrm>
            <a:off x="301680" y="228600"/>
            <a:ext cx="8509680" cy="13244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Етіологія</a:t>
            </a:r>
            <a:r>
              <a:rPr lang="en-US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 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52" name="CustomShape 2"/>
          <p:cNvSpPr/>
          <p:nvPr/>
        </p:nvSpPr>
        <p:spPr>
          <a:xfrm>
            <a:off x="301680" y="1447920"/>
            <a:ext cx="8539560" cy="5180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ru-RU" sz="3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Найчастіші збудники:</a:t>
            </a:r>
            <a:endParaRPr lang="en-US" sz="36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uk-UA" sz="3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</a:t>
            </a:r>
            <a:r>
              <a:rPr lang="en-US" sz="3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S. typhimurium</a:t>
            </a:r>
            <a:endParaRPr lang="en-US" sz="36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uk-UA" sz="3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</a:t>
            </a:r>
            <a:r>
              <a:rPr lang="en-US" sz="3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S. enteritidis (Gartneri)</a:t>
            </a:r>
            <a:endParaRPr lang="en-US" sz="36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uk-UA" sz="3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</a:t>
            </a:r>
            <a:r>
              <a:rPr lang="en-US" sz="3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S. cholerae suis</a:t>
            </a:r>
            <a:endParaRPr lang="en-US" sz="36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en-US" sz="3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Особливості збудника: убіквітарн</a:t>
            </a:r>
            <a:r>
              <a:rPr lang="uk-UA" sz="3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ий</a:t>
            </a:r>
            <a:r>
              <a:rPr lang="en-US" sz="3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, поліпатогенни</a:t>
            </a:r>
            <a:r>
              <a:rPr lang="uk-UA" sz="3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й</a:t>
            </a:r>
            <a:r>
              <a:rPr lang="en-US" sz="3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 - хворіють люди, тварини (у тому числі домашні), птиці </a:t>
            </a:r>
            <a:r>
              <a:rPr lang="en-US" sz="32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та ін</a:t>
            </a:r>
            <a:r>
              <a:rPr lang="uk-UA" sz="32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.</a:t>
            </a: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ustomShape 1"/>
          <p:cNvSpPr/>
          <p:nvPr/>
        </p:nvSpPr>
        <p:spPr>
          <a:xfrm>
            <a:off x="301680" y="228600"/>
            <a:ext cx="8509680" cy="9896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Патогенез</a:t>
            </a:r>
            <a:r>
              <a:rPr lang="en-US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 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54" name="CustomShape 2"/>
          <p:cNvSpPr/>
          <p:nvPr/>
        </p:nvSpPr>
        <p:spPr>
          <a:xfrm>
            <a:off x="301680" y="1219320"/>
            <a:ext cx="8539560" cy="54090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Зараження відбувається при вживанні в їжу зараженого м'яса тварин, птахів, яєць, яєчного порошку, копченої риби, устриць, молочних продуктів та ін.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Інкубаційний період - 12 - 36 год.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Сальмонели потрапляють в тонку кишку, впроваджуються в епітелій, далі проникають у власну пластинку слизової оболонки, захоплюються макрофагами, розмножуються. Розвивається гострий ентерит, відбувається виділення ендотоксину. Можлива короткочасна бактеріємія.</a:t>
            </a: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CustomShape 1"/>
          <p:cNvSpPr/>
          <p:nvPr/>
        </p:nvSpPr>
        <p:spPr>
          <a:xfrm>
            <a:off x="301680" y="1219320"/>
            <a:ext cx="8539560" cy="54090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Розвиток клінічних ознак захворювання пов'язаний з ендотоксинами і ендотоксинемією: підвищується температура тіла, виникають водна діарея і гіпотонія, підвищується згортання крові, у важких випадках може розвинутися ендотоксичний шок.</a:t>
            </a: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ustomShape 1"/>
          <p:cNvSpPr/>
          <p:nvPr/>
        </p:nvSpPr>
        <p:spPr>
          <a:xfrm>
            <a:off x="301680" y="228600"/>
            <a:ext cx="8509680" cy="13244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Патологічна анатомія</a:t>
            </a:r>
            <a:r>
              <a:rPr lang="en-US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 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57" name="CustomShape 2"/>
          <p:cNvSpPr/>
          <p:nvPr/>
        </p:nvSpPr>
        <p:spPr>
          <a:xfrm>
            <a:off x="301680" y="1447920"/>
            <a:ext cx="8539560" cy="5180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</a:tabLst>
            </a:pPr>
            <a:r>
              <a:rPr lang="ru-RU" sz="4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Виділяють дві форми перебігу сальмонельозу:</a:t>
            </a:r>
            <a:endParaRPr lang="en-US" sz="40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</a:tabLst>
            </a:pPr>
            <a:r>
              <a:rPr lang="ru-RU" sz="4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-гастроінтестинальна</a:t>
            </a:r>
            <a:endParaRPr lang="en-US" sz="40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</a:tabLst>
            </a:pPr>
            <a:r>
              <a:rPr lang="ru-RU" sz="4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-генералізована</a:t>
            </a:r>
            <a:endParaRPr lang="en-US" sz="4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CustomShape 1"/>
          <p:cNvSpPr/>
          <p:nvPr/>
        </p:nvSpPr>
        <p:spPr>
          <a:xfrm>
            <a:off x="301680" y="228600"/>
            <a:ext cx="8509680" cy="13244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Гастроинтестинальная форма</a:t>
            </a:r>
            <a:r>
              <a:rPr lang="en-US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 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59" name="CustomShape 2"/>
          <p:cNvSpPr/>
          <p:nvPr/>
        </p:nvSpPr>
        <p:spPr>
          <a:xfrm>
            <a:off x="301680" y="1447920"/>
            <a:ext cx="8539560" cy="5180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Найгостріший гастроентерит з блювотою, діареєю і швидким розвитком зневоднення (cholera nostras - домашня холера)</a:t>
            </a:r>
            <a:endParaRPr lang="en-US" sz="30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en-US" sz="1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При тяжкому перебігу запалення набуває геморагічний характер</a:t>
            </a:r>
            <a:endParaRPr lang="en-US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CustomShape 1"/>
          <p:cNvSpPr/>
          <p:nvPr/>
        </p:nvSpPr>
        <p:spPr>
          <a:xfrm>
            <a:off x="301680" y="228600"/>
            <a:ext cx="8509680" cy="13244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Генералізована форма</a:t>
            </a:r>
            <a:r>
              <a:rPr lang="en-US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 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61" name="CustomShape 2"/>
          <p:cNvSpPr/>
          <p:nvPr/>
        </p:nvSpPr>
        <p:spPr>
          <a:xfrm>
            <a:off x="301680" y="1447920"/>
            <a:ext cx="8539560" cy="5180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зустрічається рідко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а) Септикопіємічний варіант -сальмонельозний сепсис (септикопіемія) з розвитком численних абсцесів у внутрішніх органах. Супроводжується високою летальністю.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б) Черевно-тифозний, або тифоподібний варіант -в кишечнику і лімфатичних вузлах відбуваються зміни, подібні таким як при черевному тифі, але виражені значно слабше.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CustomShape 1"/>
          <p:cNvSpPr/>
          <p:nvPr/>
        </p:nvSpPr>
        <p:spPr>
          <a:xfrm>
            <a:off x="301680" y="228600"/>
            <a:ext cx="8509680" cy="13244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Ускладнення</a:t>
            </a:r>
            <a:r>
              <a:rPr lang="en-US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 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63" name="CustomShape 2"/>
          <p:cNvSpPr/>
          <p:nvPr/>
        </p:nvSpPr>
        <p:spPr>
          <a:xfrm>
            <a:off x="301680" y="1447920"/>
            <a:ext cx="8539560" cy="5180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-токсико- інфекційний шок.</a:t>
            </a:r>
            <a:endParaRPr lang="en-US" sz="30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-гостра ниркова недостатность.</a:t>
            </a:r>
            <a:endParaRPr lang="en-US" sz="30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-на тлі антибіотикотерапії - дисбактеріоз</a:t>
            </a: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301680" y="228600"/>
            <a:ext cx="8509680" cy="13244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4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Дизентерія (шигельози</a:t>
            </a:r>
            <a:r>
              <a:rPr lang="ru-RU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)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65" name="CustomShape 2"/>
          <p:cNvSpPr/>
          <p:nvPr/>
        </p:nvSpPr>
        <p:spPr>
          <a:xfrm>
            <a:off x="301680" y="1447920"/>
            <a:ext cx="8539560" cy="5180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en-US" sz="3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Етіологія частіше пов'язана з 4 видами шигел:</a:t>
            </a:r>
            <a:endParaRPr lang="en-US" sz="36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en-US" sz="3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S. dysenteriae</a:t>
            </a:r>
            <a:endParaRPr lang="en-US" sz="36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en-US" sz="3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S. flexneri</a:t>
            </a:r>
            <a:endParaRPr lang="en-US" sz="36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en-US" sz="3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S. sonnei</a:t>
            </a:r>
            <a:endParaRPr lang="en-US" sz="36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en-US" sz="3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S. boydi</a:t>
            </a:r>
            <a:endParaRPr lang="en-US" sz="36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CustomShape 1"/>
          <p:cNvSpPr/>
          <p:nvPr/>
        </p:nvSpPr>
        <p:spPr>
          <a:xfrm>
            <a:off x="301680" y="228600"/>
            <a:ext cx="8509680" cy="8370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Патогенез</a:t>
            </a:r>
            <a:r>
              <a:rPr lang="en-US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 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67" name="CustomShape 2"/>
          <p:cNvSpPr/>
          <p:nvPr/>
        </p:nvSpPr>
        <p:spPr>
          <a:xfrm>
            <a:off x="301680" y="990720"/>
            <a:ext cx="8539560" cy="56376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Джерело - хвора людина або бацилоносій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Механізм зараження: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а) S. dysenteriae передається переважно контактно-побутовим шляхом.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б) S. flexneri - водним і контактно-побутовим шляхом.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в) S. sonnei - харчовим (молочним) шляхом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Інкубаційний період - 1-7 днів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Розвиток захворювання пов'язано з цитопатичною дією шигели і продукцією токсинів - екзо- і ендотоксинів.</a:t>
            </a: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CustomShape 1"/>
          <p:cNvSpPr/>
          <p:nvPr/>
        </p:nvSpPr>
        <p:spPr>
          <a:xfrm>
            <a:off x="301680" y="304920"/>
            <a:ext cx="8539560" cy="6323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Ендотоксин надає цитотоксичну (пошкоджує клітини), ентеротоксичну (підвищує секрецію ентероцитів) і нейротоксичну (пошкоджує інтрамуральні ганглії кишки) дію.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У товстій кишці шигели проникають в епітелій (колоноцити) і розмножуються; при руйнуванні епітеліальної клітини шигели впроваджуються в сусідні колоноцити. Це призводить до появи ерозій.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Вазопаралітичні ефект токсинів сприяє підвищенню судинної проникності і ексудації, яка призводить до розвитку фібринозного запалення.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Бактеріємія при дизентерії не розвивається</a:t>
            </a:r>
            <a:endParaRPr lang="en-US" sz="2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CustomShape 1"/>
          <p:cNvSpPr/>
          <p:nvPr/>
        </p:nvSpPr>
        <p:spPr>
          <a:xfrm>
            <a:off x="301680" y="228600"/>
            <a:ext cx="8509680" cy="8370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Патологічна анатомія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70" name="CustomShape 2"/>
          <p:cNvSpPr/>
          <p:nvPr/>
        </p:nvSpPr>
        <p:spPr>
          <a:xfrm>
            <a:off x="301680" y="1066680"/>
            <a:ext cx="8539560" cy="55616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Розрізняють загальні і місцеві зміни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Місцеві зміни представлені колітом з ураженням слизової оболонки прямої, сигмовидної і низхідній ободової (рідше) кишки. Ступінь прояву коліту знижується в напрямку до ободової кишки.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Розрізняють 4 стадії розвитку дизентерійного коліту: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1) катаральний коліт (тривалість 2-3 дні)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2) фібринозний коліт (тривалість 5-10 днів), може бути крупозним або дифтеричним.</a:t>
            </a: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CustomShape 1"/>
          <p:cNvSpPr/>
          <p:nvPr/>
        </p:nvSpPr>
        <p:spPr>
          <a:xfrm>
            <a:off x="301680" y="304920"/>
            <a:ext cx="8539560" cy="6323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3) стадія утворення виразок - виразковий коліт (10-12-й день хвороби), виразки мають химерну форму і різну глибину.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4) стадія загоєння виразок (3-4-й тиждень захворювання):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а) у випадку невеликих виразкових дефектів можлива повна регенерація.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б) при наявності глибоких виразок утворюються грубі рубці, що призводять до деформації кишки і звуження її просвіту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Описані вище зміни характерні для дизентерії S. dysenteriae, що протікає найбільш важко.</a:t>
            </a: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CustomShape 1"/>
          <p:cNvSpPr/>
          <p:nvPr/>
        </p:nvSpPr>
        <p:spPr>
          <a:xfrm>
            <a:off x="301680" y="304920"/>
            <a:ext cx="8539560" cy="6323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uk-UA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Для дизентерії, викликаної S. flexneri и S. sonnei, характерний катаральний коліт з локалізацією в дистальних відділах кишки.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uk-UA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У дітей при дизентерії виникає фолікулярний і фолікулярно-виразковий коліт, при якому в солітарних фолікулах кишки розвиваються гіперплазія лімфоїдної тканини, центральний некроз и гнійне розплавлення з наступною виразкою.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uk-UA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У ослаблених хворих при приєднанні до фібринозного коліту анаеробної інфекції може розвинутися гангренозними коліт.</a:t>
            </a: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CustomShape 1"/>
          <p:cNvSpPr/>
          <p:nvPr/>
        </p:nvSpPr>
        <p:spPr>
          <a:xfrm>
            <a:off x="301680" y="304920"/>
            <a:ext cx="8539560" cy="6323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uk-UA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У ряді випадків можливий розвиток хронічних форм дизентерійного коліту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uk-UA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У регіональних лімфатичних вузлах при дизентерії виникає лімфаденіт.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endParaRPr lang="en-US" sz="3000" b="0" strike="noStrike" spc="-1">
              <a:latin typeface="Arial"/>
            </a:endParaRPr>
          </a:p>
          <a:p>
            <a:pPr algn="ctr"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uk-UA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Загальні зміни: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uk-UA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-помірна гіперплазія селезінки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uk-UA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-жирова дистрофія (іноді – дрібно вогнищеві некрози) печінки і міокарда</a:t>
            </a: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CustomShape 1"/>
          <p:cNvSpPr/>
          <p:nvPr/>
        </p:nvSpPr>
        <p:spPr>
          <a:xfrm>
            <a:off x="301680" y="228600"/>
            <a:ext cx="8509680" cy="9896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Ускладнення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75" name="CustomShape 2"/>
          <p:cNvSpPr/>
          <p:nvPr/>
        </p:nvSpPr>
        <p:spPr>
          <a:xfrm>
            <a:off x="301680" y="1143000"/>
            <a:ext cx="8539560" cy="54853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80000"/>
              </a:lnSpc>
              <a:spcBef>
                <a:spcPts val="700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uk-UA" sz="2800" b="1" u="sng" strike="noStrike" spc="-1">
                <a:solidFill>
                  <a:srgbClr val="FFCC00"/>
                </a:solidFill>
                <a:uFillTx/>
                <a:latin typeface="Arial"/>
                <a:ea typeface="Microsoft YaHei"/>
              </a:rPr>
              <a:t>К</a:t>
            </a:r>
            <a:r>
              <a:rPr lang="en-US" sz="2800" b="1" u="sng" strike="noStrike" spc="-1">
                <a:solidFill>
                  <a:srgbClr val="FFCC00"/>
                </a:solidFill>
                <a:uFillTx/>
                <a:latin typeface="Arial"/>
                <a:ea typeface="Microsoft YaHei"/>
              </a:rPr>
              <a:t>ишкові</a:t>
            </a:r>
            <a:r>
              <a:rPr lang="en-US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: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-перфорація виразок з розвитком перитоніту або парапроктиту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-флегмона кишки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-внутрішньокишкова кровотеча (рідко)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-рубцеві стенози кишки</a:t>
            </a:r>
            <a:endParaRPr lang="en-US" sz="2800" b="0" strike="noStrike" spc="-1">
              <a:latin typeface="Arial"/>
            </a:endParaRPr>
          </a:p>
          <a:p>
            <a:pPr algn="ctr">
              <a:lnSpc>
                <a:spcPct val="80000"/>
              </a:lnSpc>
              <a:spcBef>
                <a:spcPts val="700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800" b="1" u="sng" strike="noStrike" spc="-1">
                <a:solidFill>
                  <a:srgbClr val="FFCC00"/>
                </a:solidFill>
                <a:uFillTx/>
                <a:latin typeface="Arial"/>
                <a:ea typeface="Microsoft YaHei"/>
              </a:rPr>
              <a:t>Позакишкові</a:t>
            </a:r>
            <a:r>
              <a:rPr lang="ru-RU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: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uk-UA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-бронхопневмонія</a:t>
            </a:r>
            <a:r>
              <a:rPr lang="ru-RU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 (пов'язана з вторинною інфекцією)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-пієлонефрит (може бути шигельозним)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-серозні (токсичні) артрити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-пілефлебітичні абсцеси печінки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-при хронічному перебігу амілоїдоз, виснаження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endParaRPr lang="en-US" sz="2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CustomShape 1"/>
          <p:cNvSpPr/>
          <p:nvPr/>
        </p:nvSpPr>
        <p:spPr>
          <a:xfrm>
            <a:off x="301680" y="228600"/>
            <a:ext cx="8509680" cy="13244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Кишкова колі-інфекція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77" name="CustomShape 2"/>
          <p:cNvSpPr/>
          <p:nvPr/>
        </p:nvSpPr>
        <p:spPr>
          <a:xfrm>
            <a:off x="301680" y="1447920"/>
            <a:ext cx="8539560" cy="5180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649"/>
              </a:spcBef>
              <a:buNone/>
              <a:tabLst>
                <a:tab pos="0" algn="l"/>
              </a:tabLst>
            </a:pPr>
            <a:r>
              <a:rPr lang="ru-RU" sz="2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Колі-ентерит (колі-ентероколіт, кишкова колі-інфекція) - захворювання, що зустрічається виключно у дітей до 2 років.</a:t>
            </a:r>
            <a:endParaRPr lang="en-US" sz="26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649"/>
              </a:spcBef>
              <a:buNone/>
              <a:tabLst>
                <a:tab pos="0" algn="l"/>
              </a:tabLst>
            </a:pPr>
            <a:r>
              <a:rPr lang="ru-RU" sz="2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Збудники - ентеропатогенні штами кишкової палички E. coli О111, О55, О119 та ін., Здатні продукувати термостабільний і термолабільний токсини, під дією яких розвивається діарея. Також має ентероінвазиву дію, результатом якої є ураження слизової оболонки, ураження аналогічне дизентерійному, на всьому протязі шлунково-кишкового тракту.</a:t>
            </a:r>
            <a:endParaRPr lang="en-US" sz="26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649"/>
              </a:spcBef>
              <a:buNone/>
              <a:tabLst>
                <a:tab pos="0" algn="l"/>
              </a:tabLst>
            </a:pPr>
            <a:r>
              <a:rPr lang="ru-RU" sz="2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Джерело зараження - хворі люди</a:t>
            </a:r>
            <a:endParaRPr lang="en-US" sz="26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649"/>
              </a:spcBef>
              <a:buNone/>
              <a:tabLst>
                <a:tab pos="0" algn="l"/>
              </a:tabLst>
            </a:pPr>
            <a:r>
              <a:rPr lang="ru-RU" sz="2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Інфікування відбувається через продукти харчування, насамперед – молоко.</a:t>
            </a:r>
            <a:endParaRPr lang="en-US" sz="26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CustomShape 1"/>
          <p:cNvSpPr/>
          <p:nvPr/>
        </p:nvSpPr>
        <p:spPr>
          <a:xfrm>
            <a:off x="301680" y="228600"/>
            <a:ext cx="8509680" cy="9896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Патологічна анатомія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79" name="CustomShape 2"/>
          <p:cNvSpPr/>
          <p:nvPr/>
        </p:nvSpPr>
        <p:spPr>
          <a:xfrm>
            <a:off x="301680" y="1143000"/>
            <a:ext cx="8539560" cy="54853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Місцеві зміни - структурні зміни, що виявляються при мікроскопічному вивченні органів травлення.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У шлунку виникає картина катарального гастриту зі сплощеням покривного епітелію, дистрофічними змінами залоз епітелію, лімфоплазмоцитарною інфільтрацією з домішками нейтрофілів власної пластинки слизової оболонки.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ustomShape 1"/>
          <p:cNvSpPr/>
          <p:nvPr/>
        </p:nvSpPr>
        <p:spPr>
          <a:xfrm>
            <a:off x="301680" y="380880"/>
            <a:ext cx="8539560" cy="62474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У тонкій кишці, відзначають виражені дистрофічні і некробіотичні зміни в епітелії ворсинок з десквамацією його у вигляді пластів, в результаті чого ворсинки стають оголеними. У власній пластинці слизової оболонки помірний набряк, інфільтрація лімфоцитами, плазмоцитами, еозинофілами і нейтрофілами у вигляді осередкових скупчень.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Загальні зміни насамперед пов'язані з втратою організмом великої кількості рідини, з токсикозом, а також інтраканалікулярною дисемінацією збудника в організмі.</a:t>
            </a: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CustomShape 1"/>
          <p:cNvSpPr/>
          <p:nvPr/>
        </p:nvSpPr>
        <p:spPr>
          <a:xfrm>
            <a:off x="301680" y="380880"/>
            <a:ext cx="8539560" cy="62474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Шкіра стає сухою, зморшкуватою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У печінці та міокарді розвивається жирова дистрофія.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У селезінці і лімфатичних вузлах - гіпертрофія ретикулоцитів, повнокров'я, набряк, іноді клітини мієлоїдного ряду.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У вилочковоій залозі - акцидентальна інволюція з наступною атрофією і склерозом, у надниркових залозах - атрофія коркової речовини за рахунок пучкової зони.</a:t>
            </a: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CustomShape 1"/>
          <p:cNvSpPr/>
          <p:nvPr/>
        </p:nvSpPr>
        <p:spPr>
          <a:xfrm>
            <a:off x="301680" y="228600"/>
            <a:ext cx="8509680" cy="13244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Ускладнення</a:t>
            </a:r>
            <a:r>
              <a:rPr lang="en-US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 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83" name="CustomShape 2"/>
          <p:cNvSpPr/>
          <p:nvPr/>
        </p:nvSpPr>
        <p:spPr>
          <a:xfrm>
            <a:off x="301680" y="1447920"/>
            <a:ext cx="8539560" cy="5180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При </a:t>
            </a:r>
            <a:r>
              <a:rPr lang="uk-UA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інтраканалікулярній</a:t>
            </a: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 дисемінації </a:t>
            </a:r>
            <a:r>
              <a:rPr lang="uk-UA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кишкові палички потрапляють в легені, і там розвивається  вогнищева пневмонія, в розвитку якої велику роль відіграє змішана бактеріальна флора. Якщо захворювання викликають </a:t>
            </a: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ентероінвазивні штами ешерихій, то клінічно і морфологічно захворювання протікає як шигельози. У зв'язку з цим розвиваються ускладнення, характерні для шигельозів.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endParaRPr lang="en-US" sz="3000" b="0" strike="noStrike" spc="-1">
              <a:latin typeface="Arial"/>
            </a:endParaRPr>
          </a:p>
          <a:p>
            <a:pPr algn="ctr"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Смерть настає при різкому зневодненні або від ускладнень.</a:t>
            </a: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CustomShape 1"/>
          <p:cNvSpPr/>
          <p:nvPr/>
        </p:nvSpPr>
        <p:spPr>
          <a:xfrm>
            <a:off x="301680" y="228600"/>
            <a:ext cx="8509680" cy="13244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Єрсиніоз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85" name="CustomShape 2"/>
          <p:cNvSpPr/>
          <p:nvPr/>
        </p:nvSpPr>
        <p:spPr>
          <a:xfrm>
            <a:off x="301680" y="1447920"/>
            <a:ext cx="8539560" cy="5180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80000"/>
              </a:lnSpc>
              <a:spcBef>
                <a:spcPts val="649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Гостре інфекційне захворювання, що характеризується ураженням шлунка і кишечника з схильністю до генералізації процесу і ураженням різних органів.</a:t>
            </a:r>
            <a:endParaRPr lang="en-US" sz="26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649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Найбільш часто зустрічається в північній Європі і північній Америці, але розповсюджене у всьому світі. Становить 1-3% всіх гострих бактеріальних ентеритів.</a:t>
            </a:r>
            <a:endParaRPr lang="en-US" sz="26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649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Природним резервуаром в природі є гризуни, кішки, собаки, свині, велика і дрібна рогата худоба, птахи.</a:t>
            </a:r>
            <a:endParaRPr lang="en-US" sz="26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649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Джерелом зараження є хворі ієрсиніозом та носії. Основний шлях зараження харчовий: найчастіше з напівфабрикатами м'яса, овочами і молоком.</a:t>
            </a:r>
            <a:endParaRPr lang="en-US" sz="26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CustomShape 1"/>
          <p:cNvSpPr/>
          <p:nvPr/>
        </p:nvSpPr>
        <p:spPr>
          <a:xfrm>
            <a:off x="301680" y="228600"/>
            <a:ext cx="8509680" cy="13244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Етіологія і патогенез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87" name="CustomShape 2"/>
          <p:cNvSpPr/>
          <p:nvPr/>
        </p:nvSpPr>
        <p:spPr>
          <a:xfrm>
            <a:off x="301680" y="1447920"/>
            <a:ext cx="8539560" cy="5180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80000"/>
              </a:lnSpc>
              <a:spcBef>
                <a:spcPts val="649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Збудниками є Yersinia enterocolitica і Yersinia pseudotuberculosis. Зараження відбувається алементарним шляхом, ієрсинії проникають в тонку кишку, переважно в область ілеоцекального кута і червоподібного відростка, де вони, проникаючи в стінку, викликають ентерит. Потім ієрсинії лімфогенним шляхом проникають в мезентеріальні лімфатичні вузли, розмножуються там, накопичуються, сприяючи розвитку мезентеріального лімфаденіту. Далі відбувається прорив бактерій з лімфатичного русла в кров, що веде до дисемінації інфекції, ураження внутрішніх органів та інтоксикації. Адекватна імунна реакція зазвичай веде до одужання.</a:t>
            </a:r>
            <a:endParaRPr lang="en-US" sz="26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CustomShape 1"/>
          <p:cNvSpPr/>
          <p:nvPr/>
        </p:nvSpPr>
        <p:spPr>
          <a:xfrm>
            <a:off x="301680" y="228600"/>
            <a:ext cx="8509680" cy="13244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Патологічна анатомія</a:t>
            </a:r>
            <a:r>
              <a:rPr lang="en-US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 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89" name="CustomShape 2"/>
          <p:cNvSpPr/>
          <p:nvPr/>
        </p:nvSpPr>
        <p:spPr>
          <a:xfrm>
            <a:off x="301680" y="1447920"/>
            <a:ext cx="8539560" cy="5180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1280" indent="-339480">
              <a:lnSpc>
                <a:spcPct val="80000"/>
              </a:lnSpc>
              <a:spcBef>
                <a:spcPts val="649"/>
              </a:spcBef>
              <a:buNone/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</a:tabLst>
            </a:pPr>
            <a:r>
              <a:rPr lang="ru-RU" sz="3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Виділяють 3 клініко-анатомічні форми ієрсиніозу:</a:t>
            </a:r>
            <a:endParaRPr lang="en-US" sz="36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</a:tabLst>
            </a:pPr>
            <a:r>
              <a:rPr lang="ru-RU" sz="3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-гастроентероколітична</a:t>
            </a:r>
            <a:endParaRPr lang="en-US" sz="36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</a:tabLst>
            </a:pPr>
            <a:r>
              <a:rPr lang="ru-RU" sz="3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-апендикулярна</a:t>
            </a:r>
            <a:endParaRPr lang="en-US" sz="36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</a:tabLst>
            </a:pPr>
            <a:r>
              <a:rPr lang="ru-RU" sz="3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-септична</a:t>
            </a:r>
            <a:endParaRPr lang="en-US" sz="36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CustomShape 1"/>
          <p:cNvSpPr/>
          <p:nvPr/>
        </p:nvSpPr>
        <p:spPr>
          <a:xfrm>
            <a:off x="301680" y="228600"/>
            <a:ext cx="8509680" cy="13244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Гастроентероколітична форма</a:t>
            </a:r>
            <a:r>
              <a:rPr lang="en-US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 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91" name="CustomShape 2"/>
          <p:cNvSpPr/>
          <p:nvPr/>
        </p:nvSpPr>
        <p:spPr>
          <a:xfrm>
            <a:off x="301680" y="1447920"/>
            <a:ext cx="8539560" cy="5180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1280" indent="-339480">
              <a:lnSpc>
                <a:spcPct val="80000"/>
              </a:lnSpc>
              <a:spcBef>
                <a:spcPts val="649"/>
              </a:spcBef>
              <a:buNone/>
              <a:tabLst>
                <a:tab pos="0" algn="l"/>
              </a:tabLst>
            </a:pPr>
            <a:r>
              <a:rPr lang="ru-RU" sz="24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Розвивається у немовлят і дітей раннього віку</a:t>
            </a:r>
            <a:endParaRPr lang="en-US" sz="24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649"/>
              </a:spcBef>
              <a:buNone/>
              <a:tabLst>
                <a:tab pos="0" algn="l"/>
              </a:tabLst>
            </a:pPr>
            <a:r>
              <a:rPr lang="ru-RU" sz="2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Переважним симптомом є гостра водяниста діарея, що триває 3 - 14 днів. У частини дітей у випорожненнях виявляють кров. Морфологічні зміни виявляють в шлунку, тонкій і товстій кишці, однак переважно страждає термінальний відділ клубової кишки, в якій розвивається катаральний, рідше катарально-виразковий ентерит. При цьому слизова оболонка кишки набрякла, просвіт її звужений, в області гіперплазованих групових лімфоїдних фолікулів визначаються круглі виразки. Іноді в процес втягується сліпа кишка, в ній виникають зміни за типом псевдомембранозного коліту.</a:t>
            </a:r>
            <a:endParaRPr lang="en-US" sz="26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CustomShape 1"/>
          <p:cNvSpPr/>
          <p:nvPr/>
        </p:nvSpPr>
        <p:spPr>
          <a:xfrm>
            <a:off x="301680" y="457200"/>
            <a:ext cx="8539560" cy="6171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Гістологічно у всіх шарах стінки кишки виявляється інфільтрація нейтрофілами, еозинофілами, макрофагами, плазматичними клітинами і лімфоцитами. На дні виразок знаходять ієрсинії і поліморфноядерні лейкоцити.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Мезентеріальні лімфатичні вузли збільшені, спаяні в пакети, мікроскопічно в них відзначається дифузна нейтрофільна інфільтрація. Іноді виявляють мікроабсцеси.</a:t>
            </a:r>
            <a:endParaRPr lang="en-US" sz="30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Печінка збільшена, гепатоцити в стані жирової дистрофії, зрідка розвивається гострий гепатит.</a:t>
            </a: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CustomShape 1"/>
          <p:cNvSpPr/>
          <p:nvPr/>
        </p:nvSpPr>
        <p:spPr>
          <a:xfrm>
            <a:off x="301680" y="457200"/>
            <a:ext cx="8539560" cy="6171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1280" indent="-339480">
              <a:lnSpc>
                <a:spcPct val="80000"/>
              </a:lnSpc>
              <a:spcBef>
                <a:spcPts val="649"/>
              </a:spcBef>
              <a:buNone/>
              <a:tabLst>
                <a:tab pos="0" algn="l"/>
              </a:tabLst>
            </a:pPr>
            <a:r>
              <a:rPr lang="uk-UA" sz="32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Селезінка збільшена в 1,5 - 2 рази, в ній відзначаються гіперплазія червоної пульпи і редукція лімфоїдної тканини. Виявляються великі зародкові центри.</a:t>
            </a:r>
            <a:endParaRPr lang="en-US" sz="32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649"/>
              </a:spcBef>
              <a:buNone/>
              <a:tabLst>
                <a:tab pos="0" algn="l"/>
              </a:tabLst>
            </a:pPr>
            <a:r>
              <a:rPr lang="uk-UA" sz="32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Дуже часто уражаються судини. У зв'язку з пошкодженням  іммунокомплексу  розвиваються васкуліти, тромбоваскуліти, фібриноїдний некроз. Наслідком системних васкулітів є висип, який при ієрсиніозі розвивається у 95% хворих, рідше гломерулонефрит.</a:t>
            </a:r>
            <a:endParaRPr lang="en-US" sz="32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649"/>
              </a:spcBef>
              <a:buNone/>
              <a:tabLst>
                <a:tab pos="0" algn="l"/>
              </a:tabLst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CustomShape 1"/>
          <p:cNvSpPr/>
          <p:nvPr/>
        </p:nvSpPr>
        <p:spPr>
          <a:xfrm>
            <a:off x="301680" y="228600"/>
            <a:ext cx="8509680" cy="13244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Апендикулярна форма</a:t>
            </a:r>
            <a:r>
              <a:rPr lang="en-US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 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95" name="CustomShape 2"/>
          <p:cNvSpPr/>
          <p:nvPr/>
        </p:nvSpPr>
        <p:spPr>
          <a:xfrm>
            <a:off x="301680" y="1447920"/>
            <a:ext cx="8539560" cy="5180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1280" indent="-339480">
              <a:lnSpc>
                <a:spcPct val="80000"/>
              </a:lnSpc>
              <a:spcBef>
                <a:spcPts val="649"/>
              </a:spcBef>
              <a:buNone/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601"/>
              </a:spcBef>
              <a:buNone/>
              <a:tabLst>
                <a:tab pos="0" algn="l"/>
              </a:tabLst>
            </a:pPr>
            <a:r>
              <a:rPr lang="ru-RU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Характерна для дітей більш старшого віку і молодих людей.</a:t>
            </a:r>
            <a:endParaRPr lang="en-US" sz="28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601"/>
              </a:spcBef>
              <a:buNone/>
              <a:tabLst>
                <a:tab pos="0" algn="l"/>
              </a:tabLst>
            </a:pPr>
            <a:r>
              <a:rPr lang="ru-RU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Розвивається больовий синдром у правому нижньому квадранті черевної порожнини і характерні висока температура і лейкоцитоз. Клініцисти діагностують це як гострий апендицит. У стінці відростка знаходять густу інфільтрацію нейтрофілами, еозинофілами, гістіоцитами, а іноді ієрсиніозні гранульоми з макрофагів, епітеліоїдних клітин, гігантських клітин Пирогова - Лангханса і характерне для них гнійне розплавлення з каріорексисом.</a:t>
            </a:r>
            <a:endParaRPr lang="en-US" sz="2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CustomShape 1"/>
          <p:cNvSpPr/>
          <p:nvPr/>
        </p:nvSpPr>
        <p:spPr>
          <a:xfrm>
            <a:off x="301680" y="228600"/>
            <a:ext cx="8509680" cy="8370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Септична форма</a:t>
            </a:r>
            <a:r>
              <a:rPr lang="en-US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 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97" name="CustomShape 2"/>
          <p:cNvSpPr/>
          <p:nvPr/>
        </p:nvSpPr>
        <p:spPr>
          <a:xfrm>
            <a:off x="301680" y="1066680"/>
            <a:ext cx="8539560" cy="55616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Протікає по типу септицемії, характеризується переважним ураженням печінки та селезінки, в яких спостерігаються розлади кровообігу, дрібні абсцеси і ділянки некрозу з помірною гранулематозною реакцією. Можливі деструкція і запальна інфільтрація жовчних проток, системне ураження судин з ділянками фібриноїдного некрозу і наявністю навколо них гігантоклітинних або епітеліо і одноклітинних гранульом, а також часте ураження суглобів що може призвести до важких інвалідизуючих гнійних артритів. Смертність при цій формі досягає 50%</a:t>
            </a:r>
            <a:endParaRPr lang="en-US" sz="2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CustomShape 1"/>
          <p:cNvSpPr/>
          <p:nvPr/>
        </p:nvSpPr>
        <p:spPr>
          <a:xfrm>
            <a:off x="301680" y="380880"/>
            <a:ext cx="8539560" cy="62474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1280" indent="-339480">
              <a:lnSpc>
                <a:spcPct val="80000"/>
              </a:lnSpc>
              <a:spcBef>
                <a:spcPts val="649"/>
              </a:spcBef>
              <a:buNone/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Ієрсиніоз, що викликається Y. pseudotuberculosis, подібний за клініко-морфологічним проявом з Гастроентероколіту, але прогноз при ньому значно сприятливіший. Ця форма ієрсиніозу зазвичай зустрічається в осіб старше 40 років, частіше у жінок.</a:t>
            </a:r>
            <a:endParaRPr lang="en-US" sz="30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Гістологічно виявляють зміни, характерні для однієї з форм гострого апендициту, термінальний ілеіт і брижовий лімфаденіт</a:t>
            </a: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CustomShape 1"/>
          <p:cNvSpPr/>
          <p:nvPr/>
        </p:nvSpPr>
        <p:spPr>
          <a:xfrm>
            <a:off x="301680" y="228600"/>
            <a:ext cx="8509680" cy="13244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Ускладнення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00" name="CustomShape 2"/>
          <p:cNvSpPr/>
          <p:nvPr/>
        </p:nvSpPr>
        <p:spPr>
          <a:xfrm>
            <a:off x="301680" y="1447920"/>
            <a:ext cx="8539560" cy="5180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</a:tabLst>
            </a:pPr>
            <a:r>
              <a:rPr lang="ru-RU" sz="3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Зазвичай носять інфекційно-алергічний характер. У ранньому періоді хвороби можлива перфорація виразок, перитоніт, пневмонія, жовтяниця, в пізньому періоді - вузлувата еритема, синдром Рейтера, міокардит.</a:t>
            </a:r>
            <a:endParaRPr lang="en-US" sz="36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CustomShape 1"/>
          <p:cNvSpPr/>
          <p:nvPr/>
        </p:nvSpPr>
        <p:spPr>
          <a:xfrm>
            <a:off x="301680" y="228600"/>
            <a:ext cx="8509680" cy="13244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Наслідки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02" name="CustomShape 2"/>
          <p:cNvSpPr/>
          <p:nvPr/>
        </p:nvSpPr>
        <p:spPr>
          <a:xfrm>
            <a:off x="301680" y="1447920"/>
            <a:ext cx="8539560" cy="5180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ru-RU" sz="3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Зазвичай сприятливі, але хвороба може рецидивувати або приймати хронічний характер.</a:t>
            </a:r>
            <a:endParaRPr lang="en-US" sz="36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endParaRPr lang="en-US" sz="3600" b="0" strike="noStrike" spc="-1">
              <a:latin typeface="Arial"/>
            </a:endParaRPr>
          </a:p>
          <a:p>
            <a:pPr marL="341280" indent="-339480" algn="ctr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en-US" sz="3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Смерть настає при септичній формі</a:t>
            </a:r>
            <a:endParaRPr lang="en-US" sz="36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CustomShape 1"/>
          <p:cNvSpPr/>
          <p:nvPr/>
        </p:nvSpPr>
        <p:spPr>
          <a:xfrm>
            <a:off x="301680" y="228600"/>
            <a:ext cx="8509680" cy="13244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Холера</a:t>
            </a:r>
            <a:r>
              <a:rPr lang="en-US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 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04" name="CustomShape 2"/>
          <p:cNvSpPr/>
          <p:nvPr/>
        </p:nvSpPr>
        <p:spPr>
          <a:xfrm>
            <a:off x="301680" y="1447920"/>
            <a:ext cx="8539560" cy="5180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ru-RU" sz="32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Холера - гостре інфекційне захворювання з групи карантинних, характеризується переважно ураженням шлунка і тонкої кишки</a:t>
            </a:r>
            <a:endParaRPr lang="en-US" sz="3200" b="0" strike="noStrike" spc="-1">
              <a:latin typeface="Arial"/>
            </a:endParaRPr>
          </a:p>
          <a:p>
            <a:pPr marL="341280" indent="-339480" algn="ctr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en-US" sz="32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Поширення холери носить характер епідемій і пандемій</a:t>
            </a:r>
            <a:r>
              <a:rPr lang="uk-UA" sz="32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!!!!!!!</a:t>
            </a:r>
            <a:endParaRPr lang="en-US" sz="32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endParaRPr lang="en-US" sz="32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en-US" sz="32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Етіологія:</a:t>
            </a:r>
            <a:endParaRPr lang="en-US" sz="32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uk-UA" sz="32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</a:t>
            </a:r>
            <a:r>
              <a:rPr lang="en-US" sz="32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вібріон азіатської холери (вібріон Коха)</a:t>
            </a:r>
            <a:endParaRPr lang="en-US" sz="32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pos="0" algn="l"/>
              </a:tabLst>
            </a:pPr>
            <a:r>
              <a:rPr lang="uk-UA" sz="32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</a:t>
            </a:r>
            <a:r>
              <a:rPr lang="en-US" sz="32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вібріон Ель-Тор (з цим збудником пов'язана остання пандемія)</a:t>
            </a: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CustomShape 1"/>
          <p:cNvSpPr/>
          <p:nvPr/>
        </p:nvSpPr>
        <p:spPr>
          <a:xfrm>
            <a:off x="301680" y="228600"/>
            <a:ext cx="8509680" cy="13244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Патогенез</a:t>
            </a:r>
            <a:r>
              <a:rPr lang="en-US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 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06" name="CustomShape 2"/>
          <p:cNvSpPr/>
          <p:nvPr/>
        </p:nvSpPr>
        <p:spPr>
          <a:xfrm>
            <a:off x="301680" y="1447920"/>
            <a:ext cx="8539560" cy="5180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80000"/>
              </a:lnSpc>
              <a:spcBef>
                <a:spcPts val="60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4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Джерело - хвора людина або вібріононосій (Ель-Тор)</a:t>
            </a:r>
            <a:endParaRPr lang="en-US" sz="24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60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4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Резервуар - вода (Ель-Тор)</a:t>
            </a:r>
            <a:endParaRPr lang="en-US" sz="24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60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4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Шлях зараження - фекально-оральний (частіше водний)</a:t>
            </a:r>
            <a:endParaRPr lang="en-US" sz="24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60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4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Інкубаційний період - 1-6 днів</a:t>
            </a:r>
            <a:endParaRPr lang="en-US" sz="24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60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4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Вібріон потрапляє в дванадцятипалу кишку, розмножується, виділяючи екзотоксин - холероген, який, активуючи аденілатциклазну систему ентероцитів, призводить до секреції в просвіт кишки іонів натрію, хлору і води (ізотонічної рідини); розвивається профузна діарея, яка обумовлює зневоднення, гіповолемічний шок, метаболічний ацидоз і тканинну гіпоксію.</a:t>
            </a:r>
            <a:endParaRPr lang="en-US" sz="24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CustomShape 1"/>
          <p:cNvSpPr/>
          <p:nvPr/>
        </p:nvSpPr>
        <p:spPr>
          <a:xfrm>
            <a:off x="301680" y="228600"/>
            <a:ext cx="8509680" cy="13244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Клініко-морфологічні стадії холери</a:t>
            </a:r>
            <a:r>
              <a:rPr lang="en-US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 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08" name="CustomShape 2"/>
          <p:cNvSpPr/>
          <p:nvPr/>
        </p:nvSpPr>
        <p:spPr>
          <a:xfrm>
            <a:off x="301680" y="1447920"/>
            <a:ext cx="8539560" cy="5180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1280" indent="-339480">
              <a:lnSpc>
                <a:spcPct val="80000"/>
              </a:lnSpc>
              <a:spcBef>
                <a:spcPts val="601"/>
              </a:spcBef>
              <a:buNone/>
              <a:tabLst>
                <a:tab pos="0" algn="l"/>
              </a:tabLst>
            </a:pPr>
            <a:r>
              <a:rPr lang="ru-RU" sz="24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1) Холерний ентерит супроводжується важкою діареєю,морфологічно виявляються серозний набряк ворсин тонкої кишки, набухання ентероцитів, невелика кількість  лімфоїдно-клітинного інфільтрату з домішкою нейтрофілів (запальна реакція виражена незначно, оскільки холерний токсин інгібує хемотаксис нейтрофілів і фагоцитоз).</a:t>
            </a:r>
            <a:endParaRPr lang="en-US" sz="24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601"/>
              </a:spcBef>
              <a:buNone/>
              <a:tabLst>
                <a:tab pos="0" algn="l"/>
              </a:tabLst>
            </a:pPr>
            <a:r>
              <a:rPr lang="ru-RU" sz="24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При електронній мікроскопії видно набряк базальних відділів ентероцитів зі зміщенням органел в апікальний відділ.</a:t>
            </a:r>
            <a:endParaRPr lang="en-US" sz="24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CustomShape 1"/>
          <p:cNvSpPr/>
          <p:nvPr/>
        </p:nvSpPr>
        <p:spPr>
          <a:xfrm>
            <a:off x="301680" y="304920"/>
            <a:ext cx="8539560" cy="6323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80000"/>
              </a:lnSpc>
              <a:spcBef>
                <a:spcPts val="649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2) холерний гастроентерит до діареї приєднується блювота, посилюється дегідратація</a:t>
            </a:r>
            <a:endParaRPr lang="en-US" sz="26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649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3) холерний алгід розгорнута картина зневоднення: зниження артеріального тиску, згущення крові (колірний показник більше одиниці, лейкоцитоз), характерний вигляд хворого: «рука прачки», «поза гладіатора», «обличчя Гіппократа», </a:t>
            </a:r>
            <a:endParaRPr lang="en-US" sz="26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649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в тонкій кишці виражене повнокров'я, вакуолізація і злущування епітеліальних клітин,</a:t>
            </a:r>
            <a:endParaRPr lang="en-US" sz="26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649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в просвіті кишки рідина, що має вигляд рисового відвару.</a:t>
            </a:r>
            <a:endParaRPr lang="en-US" sz="26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649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селезінка зменшена, маленька, щільна</a:t>
            </a:r>
            <a:endParaRPr lang="en-US" sz="2600" b="0" strike="noStrike" spc="-1">
              <a:latin typeface="Arial"/>
            </a:endParaRPr>
          </a:p>
          <a:p>
            <a:pPr>
              <a:lnSpc>
                <a:spcPct val="80000"/>
              </a:lnSpc>
              <a:spcBef>
                <a:spcPts val="649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6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виражені дистрофічні зміни внутрішніх органів</a:t>
            </a:r>
            <a:endParaRPr lang="en-US" sz="26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609480" y="5638680"/>
            <a:ext cx="8231760" cy="9896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Характерні прояви холери - «рука прачки», «обличчя Гіппократа»</a:t>
            </a:r>
            <a:endParaRPr lang="en-US" sz="3000" b="0" strike="noStrike" spc="-1">
              <a:latin typeface="Arial"/>
            </a:endParaRPr>
          </a:p>
        </p:txBody>
      </p:sp>
      <p:pic>
        <p:nvPicPr>
          <p:cNvPr id="211" name="Picture 2"/>
          <p:cNvPicPr/>
          <p:nvPr/>
        </p:nvPicPr>
        <p:blipFill>
          <a:blip r:embed="rId3"/>
          <a:stretch/>
        </p:blipFill>
        <p:spPr>
          <a:xfrm>
            <a:off x="914400" y="304920"/>
            <a:ext cx="7619040" cy="503280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CustomShape 1"/>
          <p:cNvSpPr/>
          <p:nvPr/>
        </p:nvSpPr>
        <p:spPr>
          <a:xfrm>
            <a:off x="609480" y="5638680"/>
            <a:ext cx="8231760" cy="9896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Патологічно зміненена кишка при холері. Секреція слизу підвищена</a:t>
            </a:r>
            <a:endParaRPr lang="en-US" sz="3000" b="0" strike="noStrike" spc="-1">
              <a:latin typeface="Arial"/>
            </a:endParaRPr>
          </a:p>
        </p:txBody>
      </p:sp>
      <p:pic>
        <p:nvPicPr>
          <p:cNvPr id="213" name="Picture 2"/>
          <p:cNvPicPr/>
          <p:nvPr/>
        </p:nvPicPr>
        <p:blipFill>
          <a:blip r:embed="rId3"/>
          <a:stretch/>
        </p:blipFill>
        <p:spPr>
          <a:xfrm>
            <a:off x="380880" y="378000"/>
            <a:ext cx="7390440" cy="485028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CustomShape 1"/>
          <p:cNvSpPr/>
          <p:nvPr/>
        </p:nvSpPr>
        <p:spPr>
          <a:xfrm>
            <a:off x="301680" y="228600"/>
            <a:ext cx="8509680" cy="13244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Специфічні ускладнення холери</a:t>
            </a:r>
            <a:r>
              <a:rPr lang="en-US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 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15" name="CustomShape 2"/>
          <p:cNvSpPr/>
          <p:nvPr/>
        </p:nvSpPr>
        <p:spPr>
          <a:xfrm>
            <a:off x="301680" y="1447920"/>
            <a:ext cx="8539560" cy="5180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1280" indent="-339480">
              <a:lnSpc>
                <a:spcPct val="80000"/>
              </a:lnSpc>
              <a:spcBef>
                <a:spcPts val="601"/>
              </a:spcBef>
              <a:buNone/>
              <a:tabLst>
                <a:tab pos="0" algn="l"/>
              </a:tabLst>
            </a:pPr>
            <a:r>
              <a:rPr lang="ru-RU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1) Холерний тифоїд розвивається на тлі сенсибілізації до вібріону в товстій кишці розвивається дифтеричний коліт,</a:t>
            </a:r>
            <a:endParaRPr lang="en-US" sz="28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601"/>
              </a:spcBef>
              <a:buNone/>
              <a:tabLst>
                <a:tab pos="0" algn="l"/>
              </a:tabLst>
            </a:pPr>
            <a:r>
              <a:rPr lang="ru-RU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в нирках виникає інтракапіллярний продуктивний гломерулонефрит,</a:t>
            </a:r>
            <a:endParaRPr lang="en-US" sz="28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601"/>
              </a:spcBef>
              <a:buNone/>
              <a:tabLst>
                <a:tab pos="0" algn="l"/>
              </a:tabLst>
            </a:pPr>
            <a:r>
              <a:rPr lang="ru-RU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характерне збільшення селезінки внаслідок гіперплазії пульпи.</a:t>
            </a:r>
            <a:endParaRPr lang="en-US" sz="28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601"/>
              </a:spcBef>
              <a:buNone/>
              <a:tabLst>
                <a:tab pos="0" algn="l"/>
              </a:tabLst>
            </a:pPr>
            <a:r>
              <a:rPr lang="ru-RU" sz="28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2) хлоргідропенічна уремія (некротичний нефроз з кортикальними некрозами)</a:t>
            </a:r>
            <a:endParaRPr lang="en-US" sz="2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CustomShape 1"/>
          <p:cNvSpPr/>
          <p:nvPr/>
        </p:nvSpPr>
        <p:spPr>
          <a:xfrm>
            <a:off x="301680" y="228600"/>
            <a:ext cx="8509680" cy="13244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Неспецифічні ускладнення холери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17" name="CustomShape 2"/>
          <p:cNvSpPr/>
          <p:nvPr/>
        </p:nvSpPr>
        <p:spPr>
          <a:xfrm>
            <a:off x="301680" y="1447920"/>
            <a:ext cx="8539560" cy="5180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1280" indent="-339480">
              <a:lnSpc>
                <a:spcPct val="80000"/>
              </a:lnSpc>
              <a:spcBef>
                <a:spcPts val="601"/>
              </a:spcBef>
              <a:buNone/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Пов'язані з приєднанням вторинної інфекції найбільш часто розвиваються </a:t>
            </a:r>
            <a:endParaRPr lang="en-US" sz="30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-вогнищева пневмонія</a:t>
            </a:r>
            <a:endParaRPr lang="en-US" sz="30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-абсцеси,</a:t>
            </a:r>
            <a:endParaRPr lang="en-US" sz="30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-флегмони</a:t>
            </a:r>
            <a:endParaRPr lang="en-US" sz="30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-бешиха</a:t>
            </a:r>
            <a:endParaRPr lang="en-US" sz="30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pos="0" algn="l"/>
              </a:tabLst>
            </a:pPr>
            <a:r>
              <a:rPr lang="ru-RU" sz="30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-сепсис</a:t>
            </a:r>
            <a:endParaRPr lang="en-US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CustomShape 1"/>
          <p:cNvSpPr/>
          <p:nvPr/>
        </p:nvSpPr>
        <p:spPr>
          <a:xfrm>
            <a:off x="301680" y="228600"/>
            <a:ext cx="8509680" cy="13244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000" b="1" strike="noStrike" spc="-1">
                <a:solidFill>
                  <a:srgbClr val="FFCC00"/>
                </a:solidFill>
                <a:latin typeface="comic"/>
                <a:ea typeface="Microsoft YaHei"/>
              </a:rPr>
              <a:t>Патоморфоз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19" name="CustomShape 2"/>
          <p:cNvSpPr/>
          <p:nvPr/>
        </p:nvSpPr>
        <p:spPr>
          <a:xfrm>
            <a:off x="301680" y="1447920"/>
            <a:ext cx="8539560" cy="5180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1280" indent="-339480">
              <a:lnSpc>
                <a:spcPct val="80000"/>
              </a:lnSpc>
              <a:spcBef>
                <a:spcPts val="601"/>
              </a:spcBef>
              <a:buNone/>
              <a:tabLst>
                <a:tab pos="0" algn="l"/>
              </a:tabLst>
            </a:pPr>
            <a:r>
              <a:rPr lang="ru-RU" sz="32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Для сучасної холери, спричиненої вібріоном Ель-Тор, характерно часте вібріоно носійство, більш легкий прояв хвороби, рідкісний розвиток ускладнень.</a:t>
            </a:r>
            <a:endParaRPr lang="en-US" sz="3200" b="0" strike="noStrike" spc="-1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601"/>
              </a:spcBef>
              <a:buNone/>
              <a:tabLst>
                <a:tab pos="0" algn="l"/>
              </a:tabLst>
            </a:pPr>
            <a:r>
              <a:rPr lang="ru-RU" sz="3200" b="1" strike="noStrike" spc="-1">
                <a:solidFill>
                  <a:srgbClr val="FFCC00"/>
                </a:solidFill>
                <a:latin typeface="Arial"/>
                <a:ea typeface="Microsoft YaHei"/>
              </a:rPr>
              <a:t>Летальність при правильному лікуванні становить менше 1%, тоді як у минулому помирав кожен третій хворий</a:t>
            </a: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4723</TotalTime>
  <Words>4220</Words>
  <Application>Microsoft Office PowerPoint</Application>
  <PresentationFormat>Экран (4:3)</PresentationFormat>
  <Paragraphs>480</Paragraphs>
  <Slides>88</Slides>
  <Notes>88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88</vt:i4>
      </vt:variant>
    </vt:vector>
  </HeadingPairs>
  <TitlesOfParts>
    <vt:vector size="97" baseType="lpstr">
      <vt:lpstr>Microsoft YaHei</vt:lpstr>
      <vt:lpstr>Arial</vt:lpstr>
      <vt:lpstr>comic</vt:lpstr>
      <vt:lpstr>DejaVu Sans</vt:lpstr>
      <vt:lpstr>Symbol</vt:lpstr>
      <vt:lpstr>Times New Roman</vt:lpstr>
      <vt:lpstr>Wingdings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Алиса</dc:creator>
  <dc:description/>
  <cp:lastModifiedBy>Admin</cp:lastModifiedBy>
  <cp:revision>3894</cp:revision>
  <cp:lastPrinted>1601-01-01T00:00:00Z</cp:lastPrinted>
  <dcterms:created xsi:type="dcterms:W3CDTF">1601-01-01T00:00:00Z</dcterms:created>
  <dcterms:modified xsi:type="dcterms:W3CDTF">2024-01-31T09:24:20Z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i4>0</vt:i4>
  </property>
  <property fmtid="{D5CDD505-2E9C-101B-9397-08002B2CF9AE}" pid="3" name="HyperlinksChanged">
    <vt:bool>false</vt:bool>
  </property>
  <property fmtid="{D5CDD505-2E9C-101B-9397-08002B2CF9AE}" pid="4" name="LinksUpToDate">
    <vt:bool>false</vt:bool>
  </property>
  <property fmtid="{D5CDD505-2E9C-101B-9397-08002B2CF9AE}" pid="5" name="MMClips">
    <vt:i4>0</vt:i4>
  </property>
  <property fmtid="{D5CDD505-2E9C-101B-9397-08002B2CF9AE}" pid="6" name="Notes">
    <vt:i4>89</vt:i4>
  </property>
  <property fmtid="{D5CDD505-2E9C-101B-9397-08002B2CF9AE}" pid="7" name="PresentationFormat">
    <vt:lpwstr>Экран (4:3)</vt:lpwstr>
  </property>
  <property fmtid="{D5CDD505-2E9C-101B-9397-08002B2CF9AE}" pid="8" name="ScaleCrop">
    <vt:bool>false</vt:bool>
  </property>
  <property fmtid="{D5CDD505-2E9C-101B-9397-08002B2CF9AE}" pid="9" name="ShareDoc">
    <vt:bool>false</vt:bool>
  </property>
  <property fmtid="{D5CDD505-2E9C-101B-9397-08002B2CF9AE}" pid="10" name="Slides">
    <vt:i4>89</vt:i4>
  </property>
  <property fmtid="{D5CDD505-2E9C-101B-9397-08002B2CF9AE}" pid="11" name="Version">
    <vt:i4>1</vt:i4>
  </property>
</Properties>
</file>