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76"/>
  </p:notesMasterIdLst>
  <p:sldIdLst>
    <p:sldId id="334" r:id="rId2"/>
    <p:sldId id="264" r:id="rId3"/>
    <p:sldId id="263" r:id="rId4"/>
    <p:sldId id="262" r:id="rId5"/>
    <p:sldId id="325" r:id="rId6"/>
    <p:sldId id="265" r:id="rId7"/>
    <p:sldId id="278" r:id="rId8"/>
    <p:sldId id="261" r:id="rId9"/>
    <p:sldId id="259" r:id="rId10"/>
    <p:sldId id="258" r:id="rId11"/>
    <p:sldId id="326" r:id="rId12"/>
    <p:sldId id="257" r:id="rId13"/>
    <p:sldId id="266" r:id="rId14"/>
    <p:sldId id="312" r:id="rId15"/>
    <p:sldId id="279" r:id="rId16"/>
    <p:sldId id="280" r:id="rId17"/>
    <p:sldId id="331" r:id="rId18"/>
    <p:sldId id="327" r:id="rId19"/>
    <p:sldId id="282" r:id="rId20"/>
    <p:sldId id="285" r:id="rId21"/>
    <p:sldId id="318" r:id="rId22"/>
    <p:sldId id="284" r:id="rId23"/>
    <p:sldId id="283" r:id="rId24"/>
    <p:sldId id="313" r:id="rId25"/>
    <p:sldId id="281" r:id="rId26"/>
    <p:sldId id="287" r:id="rId27"/>
    <p:sldId id="286" r:id="rId28"/>
    <p:sldId id="317" r:id="rId29"/>
    <p:sldId id="322" r:id="rId30"/>
    <p:sldId id="296" r:id="rId31"/>
    <p:sldId id="333" r:id="rId32"/>
    <p:sldId id="332" r:id="rId33"/>
    <p:sldId id="319" r:id="rId34"/>
    <p:sldId id="302" r:id="rId35"/>
    <p:sldId id="330" r:id="rId36"/>
    <p:sldId id="301" r:id="rId37"/>
    <p:sldId id="329" r:id="rId38"/>
    <p:sldId id="300" r:id="rId39"/>
    <p:sldId id="299" r:id="rId40"/>
    <p:sldId id="321" r:id="rId41"/>
    <p:sldId id="310" r:id="rId42"/>
    <p:sldId id="316" r:id="rId43"/>
    <p:sldId id="324" r:id="rId44"/>
    <p:sldId id="309" r:id="rId45"/>
    <p:sldId id="320" r:id="rId46"/>
    <p:sldId id="323" r:id="rId47"/>
    <p:sldId id="298" r:id="rId48"/>
    <p:sldId id="297" r:id="rId49"/>
    <p:sldId id="303" r:id="rId50"/>
    <p:sldId id="304" r:id="rId51"/>
    <p:sldId id="305" r:id="rId52"/>
    <p:sldId id="306" r:id="rId53"/>
    <p:sldId id="328" r:id="rId54"/>
    <p:sldId id="307" r:id="rId55"/>
    <p:sldId id="308" r:id="rId56"/>
    <p:sldId id="267" r:id="rId57"/>
    <p:sldId id="269" r:id="rId58"/>
    <p:sldId id="271" r:id="rId59"/>
    <p:sldId id="272" r:id="rId60"/>
    <p:sldId id="273" r:id="rId61"/>
    <p:sldId id="270" r:id="rId62"/>
    <p:sldId id="275" r:id="rId63"/>
    <p:sldId id="276" r:id="rId64"/>
    <p:sldId id="277" r:id="rId65"/>
    <p:sldId id="274" r:id="rId66"/>
    <p:sldId id="289" r:id="rId67"/>
    <p:sldId id="290" r:id="rId68"/>
    <p:sldId id="291" r:id="rId69"/>
    <p:sldId id="292" r:id="rId70"/>
    <p:sldId id="293" r:id="rId71"/>
    <p:sldId id="295" r:id="rId72"/>
    <p:sldId id="294" r:id="rId73"/>
    <p:sldId id="314" r:id="rId74"/>
    <p:sldId id="315" r:id="rId7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2F8"/>
    <a:srgbClr val="FF6565"/>
    <a:srgbClr val="FF7D7D"/>
    <a:srgbClr val="FFCC00"/>
    <a:srgbClr val="7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7" autoAdjust="0"/>
  </p:normalViewPr>
  <p:slideViewPr>
    <p:cSldViewPr>
      <p:cViewPr varScale="1">
        <p:scale>
          <a:sx n="65" d="100"/>
          <a:sy n="65" d="100"/>
        </p:scale>
        <p:origin x="153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2C87A3-D09A-4BED-BD43-1A3227734EB9}" type="datetimeFigureOut">
              <a:rPr lang="ru-RU" smtClean="0"/>
              <a:t>01.02.2024</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2D2ACE-B454-4DEF-9098-8177640CBDC7}" type="slidenum">
              <a:rPr lang="ru-RU" smtClean="0"/>
              <a:t>‹#›</a:t>
            </a:fld>
            <a:endParaRPr lang="ru-RU"/>
          </a:p>
        </p:txBody>
      </p:sp>
    </p:spTree>
    <p:extLst>
      <p:ext uri="{BB962C8B-B14F-4D97-AF65-F5344CB8AC3E}">
        <p14:creationId xmlns:p14="http://schemas.microsoft.com/office/powerpoint/2010/main" val="3863872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10"/>
          <p:cNvSpPr>
            <a:spLocks noGrp="1" noChangeArrowheads="1"/>
          </p:cNvSpPr>
          <p:nvPr>
            <p:ph type="sldNum"/>
          </p:nvPr>
        </p:nvSpPr>
        <p:spPr>
          <a:ln/>
        </p:spPr>
        <p:txBody>
          <a:bodyPr/>
          <a:lstStyle/>
          <a:p>
            <a:fld id="{0D3E7B01-FD7D-4405-9E16-00118135C4C9}" type="slidenum">
              <a:rPr lang="en-US" altLang="ru-RU"/>
              <a:pPr/>
              <a:t>1</a:t>
            </a:fld>
            <a:endParaRPr lang="en-US" altLang="ru-RU"/>
          </a:p>
        </p:txBody>
      </p:sp>
      <p:sp>
        <p:nvSpPr>
          <p:cNvPr id="38913" name="Text Box 1"/>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
        <p:nvSpPr>
          <p:cNvPr id="38914" name="Rectangle 2"/>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5" name="Text Box 3"/>
          <p:cNvSpPr txBox="1">
            <a:spLocks noChangeArrowheads="1"/>
          </p:cNvSpPr>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Tree>
    <p:extLst>
      <p:ext uri="{BB962C8B-B14F-4D97-AF65-F5344CB8AC3E}">
        <p14:creationId xmlns:p14="http://schemas.microsoft.com/office/powerpoint/2010/main" val="3718929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7FC77554-64DD-415F-A578-05C25186922B}" type="datetimeFigureOut">
              <a:rPr lang="ru-RU" smtClean="0"/>
              <a:pPr/>
              <a:t>01.02.2024</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E18BD2AE-5997-4C96-8579-A9202BBE14EF}"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FC77554-64DD-415F-A578-05C25186922B}" type="datetimeFigureOut">
              <a:rPr lang="ru-RU" smtClean="0"/>
              <a:pPr/>
              <a:t>01.02.2024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18BD2AE-5997-4C96-8579-A9202BBE14E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FC77554-64DD-415F-A578-05C25186922B}" type="datetimeFigureOut">
              <a:rPr lang="ru-RU" smtClean="0"/>
              <a:pPr/>
              <a:t>01.02.2024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18BD2AE-5997-4C96-8579-A9202BBE14EF}"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FC77554-64DD-415F-A578-05C25186922B}" type="datetimeFigureOut">
              <a:rPr lang="ru-RU" smtClean="0"/>
              <a:pPr/>
              <a:t>01.02.2024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18BD2AE-5997-4C96-8579-A9202BBE14EF}"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FC77554-64DD-415F-A578-05C25186922B}" type="datetimeFigureOut">
              <a:rPr lang="ru-RU" smtClean="0"/>
              <a:pPr/>
              <a:t>01.02.2024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18BD2AE-5997-4C96-8579-A9202BBE14EF}"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FC77554-64DD-415F-A578-05C25186922B}" type="datetimeFigureOut">
              <a:rPr lang="ru-RU" smtClean="0"/>
              <a:pPr/>
              <a:t>01.02.2024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18BD2AE-5997-4C96-8579-A9202BBE14E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FC77554-64DD-415F-A578-05C25186922B}" type="datetimeFigureOut">
              <a:rPr lang="ru-RU" smtClean="0"/>
              <a:pPr/>
              <a:t>01.02.2024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18BD2AE-5997-4C96-8579-A9202BBE14E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FC77554-64DD-415F-A578-05C25186922B}" type="datetimeFigureOut">
              <a:rPr lang="ru-RU" smtClean="0"/>
              <a:pPr/>
              <a:t>01.02.2024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18BD2AE-5997-4C96-8579-A9202BBE14EF}"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FC77554-64DD-415F-A578-05C25186922B}" type="datetimeFigureOut">
              <a:rPr lang="ru-RU" smtClean="0"/>
              <a:pPr/>
              <a:t>01.02.2024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E18BD2AE-5997-4C96-8579-A9202BBE14EF}"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FC77554-64DD-415F-A578-05C25186922B}" type="datetimeFigureOut">
              <a:rPr lang="ru-RU" smtClean="0"/>
              <a:pPr/>
              <a:t>01.02.2024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18BD2AE-5997-4C96-8579-A9202BBE14E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FC77554-64DD-415F-A578-05C25186922B}" type="datetimeFigureOut">
              <a:rPr lang="ru-RU" smtClean="0"/>
              <a:pPr/>
              <a:t>01.02.2024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18BD2AE-5997-4C96-8579-A9202BBE14EF}"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6481" y="979303"/>
            <a:ext cx="8220960" cy="1561124"/>
          </a:xfrm>
        </p:spPr>
        <p:txBody>
          <a:bodyPr/>
          <a:lstStyle/>
          <a:p>
            <a:r>
              <a:rPr lang="ru-RU" smtClean="0"/>
              <a:t>Образец заголовка</a:t>
            </a:r>
            <a:endParaRPr lang="ru-RU"/>
          </a:p>
        </p:txBody>
      </p:sp>
      <p:sp>
        <p:nvSpPr>
          <p:cNvPr id="3" name="Дата 2"/>
          <p:cNvSpPr>
            <a:spLocks noGrp="1"/>
          </p:cNvSpPr>
          <p:nvPr>
            <p:ph type="dt" idx="10"/>
          </p:nvPr>
        </p:nvSpPr>
        <p:spPr>
          <a:xfrm>
            <a:off x="456481" y="6247376"/>
            <a:ext cx="2122560" cy="465169"/>
          </a:xfrm>
        </p:spPr>
        <p:txBody>
          <a:bodyPr/>
          <a:lstStyle>
            <a:lvl1pPr>
              <a:defRPr/>
            </a:lvl1pPr>
          </a:lstStyle>
          <a:p>
            <a:endParaRPr lang="en-US" altLang="ru-RU"/>
          </a:p>
        </p:txBody>
      </p:sp>
      <p:sp>
        <p:nvSpPr>
          <p:cNvPr id="4" name="Нижний колонтитул 3"/>
          <p:cNvSpPr>
            <a:spLocks noGrp="1"/>
          </p:cNvSpPr>
          <p:nvPr>
            <p:ph type="ftr" idx="11"/>
          </p:nvPr>
        </p:nvSpPr>
        <p:spPr>
          <a:xfrm>
            <a:off x="3127680" y="6247376"/>
            <a:ext cx="2891520" cy="465169"/>
          </a:xfrm>
        </p:spPr>
        <p:txBody>
          <a:bodyPr/>
          <a:lstStyle>
            <a:lvl1pPr>
              <a:defRPr/>
            </a:lvl1pPr>
          </a:lstStyle>
          <a:p>
            <a:endParaRPr lang="en-US" altLang="ru-RU"/>
          </a:p>
        </p:txBody>
      </p:sp>
      <p:sp>
        <p:nvSpPr>
          <p:cNvPr id="5" name="Номер слайда 4"/>
          <p:cNvSpPr>
            <a:spLocks noGrp="1"/>
          </p:cNvSpPr>
          <p:nvPr>
            <p:ph type="sldNum" idx="12"/>
          </p:nvPr>
        </p:nvSpPr>
        <p:spPr>
          <a:xfrm>
            <a:off x="6556321" y="6247376"/>
            <a:ext cx="2122560" cy="465169"/>
          </a:xfrm>
        </p:spPr>
        <p:txBody>
          <a:bodyPr/>
          <a:lstStyle>
            <a:lvl1pPr>
              <a:defRPr/>
            </a:lvl1pPr>
          </a:lstStyle>
          <a:p>
            <a:fld id="{9A3CB5B8-3F00-4274-992E-23BC489A156C}" type="slidenum">
              <a:rPr lang="en-US" altLang="ru-RU"/>
              <a:pPr/>
              <a:t>‹#›</a:t>
            </a:fld>
            <a:endParaRPr lang="en-US" altLang="ru-RU"/>
          </a:p>
        </p:txBody>
      </p:sp>
    </p:spTree>
    <p:extLst>
      <p:ext uri="{BB962C8B-B14F-4D97-AF65-F5344CB8AC3E}">
        <p14:creationId xmlns:p14="http://schemas.microsoft.com/office/powerpoint/2010/main" val="671105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FC77554-64DD-415F-A578-05C25186922B}" type="datetimeFigureOut">
              <a:rPr lang="ru-RU" smtClean="0"/>
              <a:pPr/>
              <a:t>01.02.2024</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18BD2AE-5997-4C96-8579-A9202BBE14EF}"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pathology.vcu.edu/education/em/em2/01em_28_wb.jpg" TargetMode="Externa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www.patient.co.uk/DisplayConcepts.asp?WordId=PROTEUS&amp;MaxResults=50" TargetMode="External"/><Relationship Id="rId2" Type="http://schemas.openxmlformats.org/officeDocument/2006/relationships/hyperlink" Target="http://www.patient.co.uk/DisplayConcepts.asp?WordId=URINARY%20TRACT%20INFECTION&amp;MaxResults=50" TargetMode="External"/><Relationship Id="rId1" Type="http://schemas.openxmlformats.org/officeDocument/2006/relationships/slideLayout" Target="../slideLayouts/slideLayout2.xml"/><Relationship Id="rId4" Type="http://schemas.openxmlformats.org/officeDocument/2006/relationships/hyperlink" Target="http://www.patient.co.uk/DisplayConcepts.asp?WordId=ENTEROCOCCUS&amp;MaxResults=50"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1"/>
          <p:cNvSpPr txBox="1">
            <a:spLocks noChangeArrowheads="1"/>
          </p:cNvSpPr>
          <p:nvPr/>
        </p:nvSpPr>
        <p:spPr bwMode="auto">
          <a:xfrm>
            <a:off x="273601" y="207720"/>
            <a:ext cx="7744320" cy="53913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sz="1633"/>
          </a:p>
        </p:txBody>
      </p:sp>
      <p:sp>
        <p:nvSpPr>
          <p:cNvPr id="18434" name="Rectangle 2"/>
          <p:cNvSpPr>
            <a:spLocks noGrp="1" noChangeArrowheads="1"/>
          </p:cNvSpPr>
          <p:nvPr>
            <p:ph type="title" idx="4294967295"/>
          </p:nvPr>
        </p:nvSpPr>
        <p:spPr>
          <a:xfrm>
            <a:off x="273601" y="158761"/>
            <a:ext cx="7715520" cy="1300320"/>
          </a:xfrm>
          <a:ln/>
        </p:spPr>
        <p:txBody>
          <a:bodyPr vert="horz" lIns="81638" tIns="42452" rIns="81638" bIns="42452" anchor="b">
            <a:normAutofit fontScale="90000"/>
          </a:bodyPr>
          <a:lstStyle/>
          <a:p>
            <a:pPr marL="361446" indent="-28800" algn="ctr">
              <a:lnSpc>
                <a:spcPct val="150000"/>
              </a:lnSpc>
              <a:tabLst>
                <a:tab pos="361446" algn="l"/>
                <a:tab pos="776172" algn="l"/>
                <a:tab pos="1190898" algn="l"/>
                <a:tab pos="1605624" algn="l"/>
                <a:tab pos="2020350" algn="l"/>
                <a:tab pos="2435076" algn="l"/>
                <a:tab pos="2849803" algn="l"/>
                <a:tab pos="3264529" algn="l"/>
                <a:tab pos="3679255" algn="l"/>
                <a:tab pos="4093981" algn="l"/>
                <a:tab pos="4508707" algn="l"/>
                <a:tab pos="4923433" algn="l"/>
                <a:tab pos="5338159" algn="l"/>
                <a:tab pos="5752885" algn="l"/>
                <a:tab pos="6167611" algn="l"/>
                <a:tab pos="6582338" algn="l"/>
                <a:tab pos="6997064" algn="l"/>
                <a:tab pos="7411790" algn="l"/>
                <a:tab pos="7826516" algn="l"/>
                <a:tab pos="8241242" algn="l"/>
                <a:tab pos="8655968" algn="l"/>
              </a:tabLst>
            </a:pPr>
            <a:r>
              <a:rPr lang="uk-UA" altLang="ru-RU" sz="1814" dirty="0" err="1">
                <a:solidFill>
                  <a:srgbClr val="FFFF00"/>
                </a:solidFill>
                <a:latin typeface="Times New Roman" panose="02020603050405020304" pitchFamily="18" charset="0"/>
                <a:cs typeface="Times New Roman" panose="02020603050405020304" pitchFamily="18" charset="0"/>
              </a:rPr>
              <a:t>Odessa</a:t>
            </a:r>
            <a:r>
              <a:rPr lang="uk-UA" altLang="ru-RU" sz="1814" dirty="0">
                <a:solidFill>
                  <a:srgbClr val="FFFF00"/>
                </a:solidFill>
                <a:latin typeface="Times New Roman" panose="02020603050405020304" pitchFamily="18" charset="0"/>
                <a:cs typeface="Times New Roman" panose="02020603050405020304" pitchFamily="18" charset="0"/>
              </a:rPr>
              <a:t> </a:t>
            </a:r>
            <a:r>
              <a:rPr lang="uk-UA" altLang="ru-RU" sz="1814" dirty="0" err="1">
                <a:solidFill>
                  <a:srgbClr val="FFFF00"/>
                </a:solidFill>
                <a:latin typeface="Times New Roman" panose="02020603050405020304" pitchFamily="18" charset="0"/>
                <a:cs typeface="Times New Roman" panose="02020603050405020304" pitchFamily="18" charset="0"/>
              </a:rPr>
              <a:t>National</a:t>
            </a:r>
            <a:r>
              <a:rPr lang="uk-UA" altLang="ru-RU" sz="1814" dirty="0">
                <a:solidFill>
                  <a:srgbClr val="FFFF00"/>
                </a:solidFill>
                <a:latin typeface="Times New Roman" panose="02020603050405020304" pitchFamily="18" charset="0"/>
                <a:cs typeface="Times New Roman" panose="02020603050405020304" pitchFamily="18" charset="0"/>
              </a:rPr>
              <a:t> </a:t>
            </a:r>
            <a:r>
              <a:rPr lang="uk-UA" altLang="ru-RU" sz="1814" dirty="0" err="1">
                <a:solidFill>
                  <a:srgbClr val="FFFF00"/>
                </a:solidFill>
                <a:latin typeface="Times New Roman" panose="02020603050405020304" pitchFamily="18" charset="0"/>
                <a:cs typeface="Times New Roman" panose="02020603050405020304" pitchFamily="18" charset="0"/>
              </a:rPr>
              <a:t>Medical</a:t>
            </a:r>
            <a:r>
              <a:rPr lang="uk-UA" altLang="ru-RU" sz="1814" dirty="0">
                <a:solidFill>
                  <a:srgbClr val="FFFF00"/>
                </a:solidFill>
                <a:latin typeface="Times New Roman" panose="02020603050405020304" pitchFamily="18" charset="0"/>
                <a:cs typeface="Times New Roman" panose="02020603050405020304" pitchFamily="18" charset="0"/>
              </a:rPr>
              <a:t> </a:t>
            </a:r>
            <a:r>
              <a:rPr lang="uk-UA" altLang="ru-RU" sz="1814" dirty="0" err="1">
                <a:solidFill>
                  <a:srgbClr val="FFFF00"/>
                </a:solidFill>
                <a:latin typeface="Times New Roman" panose="02020603050405020304" pitchFamily="18" charset="0"/>
                <a:cs typeface="Times New Roman" panose="02020603050405020304" pitchFamily="18" charset="0"/>
              </a:rPr>
              <a:t>University</a:t>
            </a:r>
            <a:r>
              <a:rPr lang="uk-UA" altLang="ru-RU" sz="1814" dirty="0">
                <a:solidFill>
                  <a:srgbClr val="FFFF00"/>
                </a:solidFill>
                <a:latin typeface="Times New Roman" panose="02020603050405020304" pitchFamily="18" charset="0"/>
                <a:cs typeface="Times New Roman" panose="02020603050405020304" pitchFamily="18" charset="0"/>
              </a:rPr>
              <a:t/>
            </a:r>
            <a:br>
              <a:rPr lang="uk-UA" altLang="ru-RU" sz="1814" dirty="0">
                <a:solidFill>
                  <a:srgbClr val="FFFF00"/>
                </a:solidFill>
                <a:latin typeface="Times New Roman" panose="02020603050405020304" pitchFamily="18" charset="0"/>
                <a:cs typeface="Times New Roman" panose="02020603050405020304" pitchFamily="18" charset="0"/>
              </a:rPr>
            </a:br>
            <a:r>
              <a:rPr lang="uk-UA" altLang="ru-RU" sz="1814" dirty="0" err="1">
                <a:solidFill>
                  <a:srgbClr val="FFFF00"/>
                </a:solidFill>
                <a:latin typeface="Times New Roman" panose="02020603050405020304" pitchFamily="18" charset="0"/>
                <a:cs typeface="Times New Roman" panose="02020603050405020304" pitchFamily="18" charset="0"/>
              </a:rPr>
              <a:t>Department</a:t>
            </a:r>
            <a:r>
              <a:rPr lang="uk-UA" altLang="ru-RU" sz="1814" dirty="0">
                <a:solidFill>
                  <a:srgbClr val="FFFF00"/>
                </a:solidFill>
                <a:latin typeface="Times New Roman" panose="02020603050405020304" pitchFamily="18" charset="0"/>
                <a:cs typeface="Times New Roman" panose="02020603050405020304" pitchFamily="18" charset="0"/>
              </a:rPr>
              <a:t> </a:t>
            </a:r>
            <a:r>
              <a:rPr lang="uk-UA" altLang="ru-RU" sz="1814" dirty="0" err="1">
                <a:solidFill>
                  <a:srgbClr val="FFFF00"/>
                </a:solidFill>
                <a:latin typeface="Times New Roman" panose="02020603050405020304" pitchFamily="18" charset="0"/>
                <a:cs typeface="Times New Roman" panose="02020603050405020304" pitchFamily="18" charset="0"/>
              </a:rPr>
              <a:t>of</a:t>
            </a:r>
            <a:r>
              <a:rPr lang="uk-UA" altLang="ru-RU" sz="1814" dirty="0">
                <a:solidFill>
                  <a:srgbClr val="FFFF00"/>
                </a:solidFill>
                <a:latin typeface="Times New Roman" panose="02020603050405020304" pitchFamily="18" charset="0"/>
                <a:cs typeface="Times New Roman" panose="02020603050405020304" pitchFamily="18" charset="0"/>
              </a:rPr>
              <a:t> </a:t>
            </a:r>
            <a:r>
              <a:rPr lang="en-US" altLang="ru-RU" sz="1814" dirty="0">
                <a:solidFill>
                  <a:srgbClr val="FFFF00"/>
                </a:solidFill>
                <a:latin typeface="Times New Roman" panose="02020603050405020304" pitchFamily="18" charset="0"/>
                <a:cs typeface="Times New Roman" panose="02020603050405020304" pitchFamily="18" charset="0"/>
              </a:rPr>
              <a:t>histology, cytology, embryology and pathological morphology with a course of forensic medicine</a:t>
            </a:r>
            <a:endParaRPr lang="uk-UA" altLang="ru-RU" sz="1814" dirty="0">
              <a:solidFill>
                <a:srgbClr val="FFFF00"/>
              </a:solidFill>
              <a:latin typeface="Times New Roman" panose="02020603050405020304" pitchFamily="18" charset="0"/>
              <a:cs typeface="Times New Roman" panose="02020603050405020304" pitchFamily="18" charset="0"/>
            </a:endParaRPr>
          </a:p>
        </p:txBody>
      </p:sp>
      <p:sp>
        <p:nvSpPr>
          <p:cNvPr id="18435" name="Rectangle 3"/>
          <p:cNvSpPr>
            <a:spLocks noGrp="1" noChangeArrowheads="1"/>
          </p:cNvSpPr>
          <p:nvPr>
            <p:ph type="subTitle" idx="4294967295"/>
          </p:nvPr>
        </p:nvSpPr>
        <p:spPr>
          <a:xfrm>
            <a:off x="344161" y="1384201"/>
            <a:ext cx="7742880" cy="4007520"/>
          </a:xfrm>
          <a:ln/>
        </p:spPr>
        <p:txBody>
          <a:bodyPr vert="horz" tIns="0" anchor="ctr">
            <a:normAutofit lnSpcReduction="10000"/>
          </a:bodyPr>
          <a:lstStyle/>
          <a:p>
            <a:pPr marL="0" indent="0" algn="ctr" eaLnBrk="0">
              <a:spcBef>
                <a:spcPts val="726"/>
              </a:spcBef>
              <a:buClrTx/>
              <a:buNone/>
              <a:tabLst>
                <a:tab pos="0" algn="l"/>
                <a:tab pos="102242" algn="l"/>
                <a:tab pos="516968" algn="l"/>
                <a:tab pos="931694" algn="l"/>
                <a:tab pos="1346420" algn="l"/>
                <a:tab pos="1761146" algn="l"/>
                <a:tab pos="2175873" algn="l"/>
                <a:tab pos="2590599" algn="l"/>
                <a:tab pos="3005325" algn="l"/>
                <a:tab pos="3420051" algn="l"/>
                <a:tab pos="3834777" algn="l"/>
                <a:tab pos="4249503" algn="l"/>
                <a:tab pos="4664229" algn="l"/>
                <a:tab pos="5078955" algn="l"/>
                <a:tab pos="5493682" algn="l"/>
                <a:tab pos="5908408" algn="l"/>
                <a:tab pos="6323134" algn="l"/>
                <a:tab pos="6737860" algn="l"/>
                <a:tab pos="7152586" algn="l"/>
                <a:tab pos="7567312" algn="l"/>
                <a:tab pos="7982038" algn="l"/>
              </a:tabLst>
            </a:pPr>
            <a:r>
              <a:rPr lang="uk-UA" altLang="ru-RU" sz="1996" dirty="0" err="1">
                <a:solidFill>
                  <a:srgbClr val="FFBF00"/>
                </a:solidFill>
                <a:latin typeface="Times New Roman" panose="02020603050405020304" pitchFamily="18" charset="0"/>
                <a:cs typeface="Times New Roman" panose="02020603050405020304" pitchFamily="18" charset="0"/>
              </a:rPr>
              <a:t>Lecture</a:t>
            </a:r>
            <a:r>
              <a:rPr lang="uk-UA" altLang="ru-RU" sz="1996" dirty="0">
                <a:solidFill>
                  <a:srgbClr val="FFBF00"/>
                </a:solidFill>
                <a:latin typeface="Times New Roman" panose="02020603050405020304" pitchFamily="18" charset="0"/>
                <a:cs typeface="Times New Roman" panose="02020603050405020304" pitchFamily="18" charset="0"/>
              </a:rPr>
              <a:t> </a:t>
            </a:r>
            <a:r>
              <a:rPr lang="uk-UA" altLang="ru-RU" sz="1996" dirty="0" err="1">
                <a:solidFill>
                  <a:srgbClr val="FFBF00"/>
                </a:solidFill>
                <a:latin typeface="Times New Roman" panose="02020603050405020304" pitchFamily="18" charset="0"/>
                <a:cs typeface="Times New Roman" panose="02020603050405020304" pitchFamily="18" charset="0"/>
              </a:rPr>
              <a:t>on</a:t>
            </a:r>
            <a:r>
              <a:rPr lang="uk-UA" altLang="ru-RU" sz="1996" dirty="0">
                <a:solidFill>
                  <a:srgbClr val="FFBF00"/>
                </a:solidFill>
                <a:latin typeface="Times New Roman" panose="02020603050405020304" pitchFamily="18" charset="0"/>
                <a:cs typeface="Times New Roman" panose="02020603050405020304" pitchFamily="18" charset="0"/>
              </a:rPr>
              <a:t> </a:t>
            </a:r>
            <a:r>
              <a:rPr lang="uk-UA" altLang="ru-RU" sz="1996" dirty="0" err="1">
                <a:solidFill>
                  <a:srgbClr val="FFBF00"/>
                </a:solidFill>
                <a:latin typeface="Times New Roman" panose="02020603050405020304" pitchFamily="18" charset="0"/>
                <a:cs typeface="Times New Roman" panose="02020603050405020304" pitchFamily="18" charset="0"/>
              </a:rPr>
              <a:t>the</a:t>
            </a:r>
            <a:r>
              <a:rPr lang="uk-UA" altLang="ru-RU" sz="1996" dirty="0">
                <a:solidFill>
                  <a:srgbClr val="FFBF00"/>
                </a:solidFill>
                <a:latin typeface="Times New Roman" panose="02020603050405020304" pitchFamily="18" charset="0"/>
                <a:cs typeface="Times New Roman" panose="02020603050405020304" pitchFamily="18" charset="0"/>
              </a:rPr>
              <a:t> </a:t>
            </a:r>
            <a:r>
              <a:rPr lang="uk-UA" altLang="ru-RU" sz="1996" dirty="0" err="1">
                <a:solidFill>
                  <a:srgbClr val="FFBF00"/>
                </a:solidFill>
                <a:latin typeface="Times New Roman" panose="02020603050405020304" pitchFamily="18" charset="0"/>
                <a:cs typeface="Times New Roman" panose="02020603050405020304" pitchFamily="18" charset="0"/>
              </a:rPr>
              <a:t>topic</a:t>
            </a:r>
            <a:r>
              <a:rPr lang="uk-UA" altLang="ru-RU" sz="1996" dirty="0">
                <a:solidFill>
                  <a:srgbClr val="FFBF00"/>
                </a:solidFill>
                <a:latin typeface="Times New Roman" panose="02020603050405020304" pitchFamily="18" charset="0"/>
                <a:cs typeface="Times New Roman" panose="02020603050405020304" pitchFamily="18" charset="0"/>
              </a:rPr>
              <a:t>:</a:t>
            </a:r>
          </a:p>
          <a:p>
            <a:pPr marL="0" indent="0" algn="ctr" eaLnBrk="0">
              <a:spcBef>
                <a:spcPts val="726"/>
              </a:spcBef>
              <a:buClrTx/>
              <a:buNone/>
              <a:tabLst>
                <a:tab pos="0" algn="l"/>
                <a:tab pos="102242" algn="l"/>
                <a:tab pos="516968" algn="l"/>
                <a:tab pos="931694" algn="l"/>
                <a:tab pos="1346420" algn="l"/>
                <a:tab pos="1761146" algn="l"/>
                <a:tab pos="2175873" algn="l"/>
                <a:tab pos="2590599" algn="l"/>
                <a:tab pos="3005325" algn="l"/>
                <a:tab pos="3420051" algn="l"/>
                <a:tab pos="3834777" algn="l"/>
                <a:tab pos="4249503" algn="l"/>
                <a:tab pos="4664229" algn="l"/>
                <a:tab pos="5078955" algn="l"/>
                <a:tab pos="5493682" algn="l"/>
                <a:tab pos="5908408" algn="l"/>
                <a:tab pos="6323134" algn="l"/>
                <a:tab pos="6737860" algn="l"/>
                <a:tab pos="7152586" algn="l"/>
                <a:tab pos="7567312" algn="l"/>
                <a:tab pos="7982038" algn="l"/>
              </a:tabLst>
            </a:pPr>
            <a:endParaRPr lang="uk-UA" altLang="ru-RU" sz="1996" dirty="0">
              <a:solidFill>
                <a:srgbClr val="FFBF00"/>
              </a:solidFill>
              <a:latin typeface="Times New Roman" panose="02020603050405020304" pitchFamily="18" charset="0"/>
              <a:cs typeface="Times New Roman" panose="02020603050405020304" pitchFamily="18" charset="0"/>
            </a:endParaRPr>
          </a:p>
          <a:p>
            <a:pPr indent="-308165" algn="ctr">
              <a:spcBef>
                <a:spcPct val="0"/>
              </a:spcBef>
              <a:buClrTx/>
              <a:buNone/>
              <a:tabLst>
                <a:tab pos="0" algn="l"/>
                <a:tab pos="102242" algn="l"/>
                <a:tab pos="516968" algn="l"/>
                <a:tab pos="931694" algn="l"/>
                <a:tab pos="1346420" algn="l"/>
                <a:tab pos="1761146" algn="l"/>
                <a:tab pos="2175873" algn="l"/>
                <a:tab pos="2590599" algn="l"/>
                <a:tab pos="3005325" algn="l"/>
                <a:tab pos="3420051" algn="l"/>
                <a:tab pos="3834777" algn="l"/>
                <a:tab pos="4249503" algn="l"/>
                <a:tab pos="4664229" algn="l"/>
                <a:tab pos="5078955" algn="l"/>
                <a:tab pos="5493682" algn="l"/>
                <a:tab pos="5908408" algn="l"/>
                <a:tab pos="6323134" algn="l"/>
                <a:tab pos="6737860" algn="l"/>
                <a:tab pos="7152586" algn="l"/>
                <a:tab pos="7567312" algn="l"/>
                <a:tab pos="7982038" algn="l"/>
              </a:tabLst>
            </a:pPr>
            <a:r>
              <a:rPr lang="uk-UA" altLang="ru-RU" sz="1996" dirty="0" err="1" smtClean="0">
                <a:solidFill>
                  <a:srgbClr val="FFBF00"/>
                </a:solidFill>
                <a:latin typeface="Times New Roman" panose="02020603050405020304" pitchFamily="18" charset="0"/>
                <a:cs typeface="Times New Roman" panose="02020603050405020304" pitchFamily="18" charset="0"/>
              </a:rPr>
              <a:t>Kidney</a:t>
            </a:r>
            <a:r>
              <a:rPr lang="uk-UA" altLang="ru-RU" sz="1996" dirty="0" smtClean="0">
                <a:solidFill>
                  <a:srgbClr val="FFBF00"/>
                </a:solidFill>
                <a:latin typeface="Times New Roman" panose="02020603050405020304" pitchFamily="18" charset="0"/>
                <a:cs typeface="Times New Roman" panose="02020603050405020304" pitchFamily="18" charset="0"/>
              </a:rPr>
              <a:t> </a:t>
            </a:r>
            <a:r>
              <a:rPr lang="uk-UA" altLang="ru-RU" sz="1996" dirty="0" err="1">
                <a:solidFill>
                  <a:srgbClr val="FFBF00"/>
                </a:solidFill>
                <a:latin typeface="Times New Roman" panose="02020603050405020304" pitchFamily="18" charset="0"/>
                <a:cs typeface="Times New Roman" panose="02020603050405020304" pitchFamily="18" charset="0"/>
              </a:rPr>
              <a:t>disease</a:t>
            </a:r>
            <a:r>
              <a:rPr lang="uk-UA" altLang="ru-RU" sz="1996" dirty="0" smtClean="0">
                <a:solidFill>
                  <a:srgbClr val="FFBF00"/>
                </a:solidFill>
                <a:latin typeface="Times New Roman" panose="02020603050405020304" pitchFamily="18" charset="0"/>
                <a:cs typeface="Times New Roman" panose="02020603050405020304" pitchFamily="18" charset="0"/>
              </a:rPr>
              <a:t>.  </a:t>
            </a:r>
          </a:p>
          <a:p>
            <a:pPr indent="-308165" algn="ctr">
              <a:spcBef>
                <a:spcPct val="0"/>
              </a:spcBef>
              <a:buClrTx/>
              <a:buNone/>
              <a:tabLst>
                <a:tab pos="0" algn="l"/>
                <a:tab pos="102242" algn="l"/>
                <a:tab pos="516968" algn="l"/>
                <a:tab pos="931694" algn="l"/>
                <a:tab pos="1346420" algn="l"/>
                <a:tab pos="1761146" algn="l"/>
                <a:tab pos="2175873" algn="l"/>
                <a:tab pos="2590599" algn="l"/>
                <a:tab pos="3005325" algn="l"/>
                <a:tab pos="3420051" algn="l"/>
                <a:tab pos="3834777" algn="l"/>
                <a:tab pos="4249503" algn="l"/>
                <a:tab pos="4664229" algn="l"/>
                <a:tab pos="5078955" algn="l"/>
                <a:tab pos="5493682" algn="l"/>
                <a:tab pos="5908408" algn="l"/>
                <a:tab pos="6323134" algn="l"/>
                <a:tab pos="6737860" algn="l"/>
                <a:tab pos="7152586" algn="l"/>
                <a:tab pos="7567312" algn="l"/>
                <a:tab pos="7982038" algn="l"/>
              </a:tabLst>
            </a:pPr>
            <a:endParaRPr lang="uk-UA" altLang="ru-RU" sz="1996" dirty="0">
              <a:solidFill>
                <a:srgbClr val="FFBF00"/>
              </a:solidFill>
              <a:latin typeface="Times New Roman" panose="02020603050405020304" pitchFamily="18" charset="0"/>
              <a:cs typeface="Times New Roman" panose="02020603050405020304" pitchFamily="18" charset="0"/>
            </a:endParaRPr>
          </a:p>
          <a:p>
            <a:pPr indent="-308165" algn="ctr">
              <a:spcBef>
                <a:spcPct val="0"/>
              </a:spcBef>
              <a:buClrTx/>
              <a:buNone/>
              <a:tabLst>
                <a:tab pos="0" algn="l"/>
                <a:tab pos="102242" algn="l"/>
                <a:tab pos="516968" algn="l"/>
                <a:tab pos="931694" algn="l"/>
                <a:tab pos="1346420" algn="l"/>
                <a:tab pos="1761146" algn="l"/>
                <a:tab pos="2175873" algn="l"/>
                <a:tab pos="2590599" algn="l"/>
                <a:tab pos="3005325" algn="l"/>
                <a:tab pos="3420051" algn="l"/>
                <a:tab pos="3834777" algn="l"/>
                <a:tab pos="4249503" algn="l"/>
                <a:tab pos="4664229" algn="l"/>
                <a:tab pos="5078955" algn="l"/>
                <a:tab pos="5493682" algn="l"/>
                <a:tab pos="5908408" algn="l"/>
                <a:tab pos="6323134" algn="l"/>
                <a:tab pos="6737860" algn="l"/>
                <a:tab pos="7152586" algn="l"/>
                <a:tab pos="7567312" algn="l"/>
                <a:tab pos="7982038" algn="l"/>
              </a:tabLst>
            </a:pPr>
            <a:endParaRPr lang="uk-UA" altLang="ru-RU" sz="1996" dirty="0" smtClean="0">
              <a:solidFill>
                <a:srgbClr val="FFBF00"/>
              </a:solidFill>
              <a:latin typeface="Times New Roman" panose="02020603050405020304" pitchFamily="18" charset="0"/>
              <a:cs typeface="Times New Roman" panose="02020603050405020304" pitchFamily="18" charset="0"/>
            </a:endParaRPr>
          </a:p>
          <a:p>
            <a:pPr indent="-308165" algn="ctr">
              <a:spcBef>
                <a:spcPct val="0"/>
              </a:spcBef>
              <a:buClrTx/>
              <a:buNone/>
              <a:tabLst>
                <a:tab pos="0" algn="l"/>
                <a:tab pos="102242" algn="l"/>
                <a:tab pos="516968" algn="l"/>
                <a:tab pos="931694" algn="l"/>
                <a:tab pos="1346420" algn="l"/>
                <a:tab pos="1761146" algn="l"/>
                <a:tab pos="2175873" algn="l"/>
                <a:tab pos="2590599" algn="l"/>
                <a:tab pos="3005325" algn="l"/>
                <a:tab pos="3420051" algn="l"/>
                <a:tab pos="3834777" algn="l"/>
                <a:tab pos="4249503" algn="l"/>
                <a:tab pos="4664229" algn="l"/>
                <a:tab pos="5078955" algn="l"/>
                <a:tab pos="5493682" algn="l"/>
                <a:tab pos="5908408" algn="l"/>
                <a:tab pos="6323134" algn="l"/>
                <a:tab pos="6737860" algn="l"/>
                <a:tab pos="7152586" algn="l"/>
                <a:tab pos="7567312" algn="l"/>
                <a:tab pos="7982038" algn="l"/>
              </a:tabLst>
            </a:pPr>
            <a:endParaRPr lang="uk-UA" altLang="ru-RU" sz="1996" dirty="0">
              <a:solidFill>
                <a:srgbClr val="FFBF00"/>
              </a:solidFill>
              <a:latin typeface="Times New Roman" panose="02020603050405020304" pitchFamily="18" charset="0"/>
              <a:cs typeface="Times New Roman" panose="02020603050405020304" pitchFamily="18" charset="0"/>
            </a:endParaRPr>
          </a:p>
          <a:p>
            <a:pPr indent="-308165" algn="ctr">
              <a:spcBef>
                <a:spcPct val="0"/>
              </a:spcBef>
              <a:buClrTx/>
              <a:buFont typeface="Wingdings" panose="05000000000000000000" pitchFamily="2" charset="2"/>
              <a:buNone/>
              <a:tabLst>
                <a:tab pos="0" algn="l"/>
                <a:tab pos="102242" algn="l"/>
                <a:tab pos="516968" algn="l"/>
                <a:tab pos="931694" algn="l"/>
                <a:tab pos="1346420" algn="l"/>
                <a:tab pos="1761146" algn="l"/>
                <a:tab pos="2175873" algn="l"/>
                <a:tab pos="2590599" algn="l"/>
                <a:tab pos="3005325" algn="l"/>
                <a:tab pos="3420051" algn="l"/>
                <a:tab pos="3834777" algn="l"/>
                <a:tab pos="4249503" algn="l"/>
                <a:tab pos="4664229" algn="l"/>
                <a:tab pos="5078955" algn="l"/>
                <a:tab pos="5493682" algn="l"/>
                <a:tab pos="5908408" algn="l"/>
                <a:tab pos="6323134" algn="l"/>
                <a:tab pos="6737860" algn="l"/>
                <a:tab pos="7152586" algn="l"/>
                <a:tab pos="7567312" algn="l"/>
                <a:tab pos="7982038" algn="l"/>
              </a:tabLst>
              <a:defRPr/>
            </a:pPr>
            <a:r>
              <a:rPr lang="en-US" altLang="ru-RU" sz="2000" dirty="0">
                <a:solidFill>
                  <a:srgbClr val="FFFF00"/>
                </a:solidFill>
                <a:latin typeface="Times New Roman" panose="02020603050405020304" pitchFamily="18" charset="0"/>
                <a:cs typeface="Times New Roman" panose="02020603050405020304" pitchFamily="18" charset="0"/>
              </a:rPr>
              <a:t>PhD in Medicine, Associate Professor of the department </a:t>
            </a:r>
          </a:p>
          <a:p>
            <a:pPr indent="-308165" algn="ctr">
              <a:spcBef>
                <a:spcPct val="0"/>
              </a:spcBef>
              <a:buClrTx/>
              <a:buFont typeface="Wingdings" panose="05000000000000000000" pitchFamily="2" charset="2"/>
              <a:buNone/>
              <a:tabLst>
                <a:tab pos="0" algn="l"/>
                <a:tab pos="102242" algn="l"/>
                <a:tab pos="516968" algn="l"/>
                <a:tab pos="931694" algn="l"/>
                <a:tab pos="1346420" algn="l"/>
                <a:tab pos="1761146" algn="l"/>
                <a:tab pos="2175873" algn="l"/>
                <a:tab pos="2590599" algn="l"/>
                <a:tab pos="3005325" algn="l"/>
                <a:tab pos="3420051" algn="l"/>
                <a:tab pos="3834777" algn="l"/>
                <a:tab pos="4249503" algn="l"/>
                <a:tab pos="4664229" algn="l"/>
                <a:tab pos="5078955" algn="l"/>
                <a:tab pos="5493682" algn="l"/>
                <a:tab pos="5908408" algn="l"/>
                <a:tab pos="6323134" algn="l"/>
                <a:tab pos="6737860" algn="l"/>
                <a:tab pos="7152586" algn="l"/>
                <a:tab pos="7567312" algn="l"/>
                <a:tab pos="7982038" algn="l"/>
              </a:tabLst>
              <a:defRPr/>
            </a:pPr>
            <a:r>
              <a:rPr lang="en-US" altLang="ru-RU" sz="2000" dirty="0" err="1" smtClean="0">
                <a:solidFill>
                  <a:srgbClr val="FFFF00"/>
                </a:solidFill>
                <a:latin typeface="Times New Roman" panose="02020603050405020304" pitchFamily="18" charset="0"/>
                <a:cs typeface="Times New Roman" panose="02020603050405020304" pitchFamily="18" charset="0"/>
              </a:rPr>
              <a:t>Narbutova</a:t>
            </a:r>
            <a:r>
              <a:rPr lang="en-US" altLang="ru-RU" sz="2000" dirty="0" smtClean="0">
                <a:solidFill>
                  <a:srgbClr val="FFFF00"/>
                </a:solidFill>
                <a:latin typeface="Times New Roman" panose="02020603050405020304" pitchFamily="18" charset="0"/>
                <a:cs typeface="Times New Roman" panose="02020603050405020304" pitchFamily="18" charset="0"/>
              </a:rPr>
              <a:t> Tamara</a:t>
            </a:r>
            <a:endParaRPr lang="en-US" altLang="ru-RU" sz="2000" dirty="0">
              <a:solidFill>
                <a:srgbClr val="FFFF00"/>
              </a:solidFill>
              <a:latin typeface="Times New Roman" panose="02020603050405020304" pitchFamily="18" charset="0"/>
              <a:cs typeface="Times New Roman" panose="02020603050405020304" pitchFamily="18" charset="0"/>
            </a:endParaRPr>
          </a:p>
          <a:p>
            <a:pPr indent="-308165" algn="ctr">
              <a:spcBef>
                <a:spcPct val="0"/>
              </a:spcBef>
              <a:buClrTx/>
              <a:buNone/>
              <a:tabLst>
                <a:tab pos="0" algn="l"/>
                <a:tab pos="102242" algn="l"/>
                <a:tab pos="516968" algn="l"/>
                <a:tab pos="931694" algn="l"/>
                <a:tab pos="1346420" algn="l"/>
                <a:tab pos="1761146" algn="l"/>
                <a:tab pos="2175873" algn="l"/>
                <a:tab pos="2590599" algn="l"/>
                <a:tab pos="3005325" algn="l"/>
                <a:tab pos="3420051" algn="l"/>
                <a:tab pos="3834777" algn="l"/>
                <a:tab pos="4249503" algn="l"/>
                <a:tab pos="4664229" algn="l"/>
                <a:tab pos="5078955" algn="l"/>
                <a:tab pos="5493682" algn="l"/>
                <a:tab pos="5908408" algn="l"/>
                <a:tab pos="6323134" algn="l"/>
                <a:tab pos="6737860" algn="l"/>
                <a:tab pos="7152586" algn="l"/>
                <a:tab pos="7567312" algn="l"/>
                <a:tab pos="7982038" algn="l"/>
              </a:tabLst>
            </a:pPr>
            <a:endParaRPr lang="uk-UA" altLang="ru-RU" sz="1996" dirty="0" smtClean="0">
              <a:solidFill>
                <a:srgbClr val="FFBF00"/>
              </a:solidFill>
              <a:latin typeface="Times New Roman" panose="02020603050405020304" pitchFamily="18" charset="0"/>
              <a:cs typeface="Times New Roman" panose="02020603050405020304" pitchFamily="18" charset="0"/>
            </a:endParaRPr>
          </a:p>
          <a:p>
            <a:pPr indent="-308165" algn="ctr">
              <a:spcBef>
                <a:spcPct val="0"/>
              </a:spcBef>
              <a:buClrTx/>
              <a:buNone/>
              <a:tabLst>
                <a:tab pos="0" algn="l"/>
                <a:tab pos="102242" algn="l"/>
                <a:tab pos="516968" algn="l"/>
                <a:tab pos="931694" algn="l"/>
                <a:tab pos="1346420" algn="l"/>
                <a:tab pos="1761146" algn="l"/>
                <a:tab pos="2175873" algn="l"/>
                <a:tab pos="2590599" algn="l"/>
                <a:tab pos="3005325" algn="l"/>
                <a:tab pos="3420051" algn="l"/>
                <a:tab pos="3834777" algn="l"/>
                <a:tab pos="4249503" algn="l"/>
                <a:tab pos="4664229" algn="l"/>
                <a:tab pos="5078955" algn="l"/>
                <a:tab pos="5493682" algn="l"/>
                <a:tab pos="5908408" algn="l"/>
                <a:tab pos="6323134" algn="l"/>
                <a:tab pos="6737860" algn="l"/>
                <a:tab pos="7152586" algn="l"/>
                <a:tab pos="7567312" algn="l"/>
                <a:tab pos="7982038" algn="l"/>
              </a:tabLst>
            </a:pPr>
            <a:endParaRPr lang="uk-UA" altLang="ru-RU" sz="1996" dirty="0">
              <a:solidFill>
                <a:srgbClr val="FFBF00"/>
              </a:solidFill>
              <a:latin typeface="Times New Roman" panose="02020603050405020304" pitchFamily="18" charset="0"/>
              <a:cs typeface="Times New Roman" panose="02020603050405020304" pitchFamily="18" charset="0"/>
            </a:endParaRPr>
          </a:p>
          <a:p>
            <a:pPr indent="-308165" algn="ctr">
              <a:spcBef>
                <a:spcPct val="0"/>
              </a:spcBef>
              <a:buClrTx/>
              <a:buNone/>
              <a:tabLst>
                <a:tab pos="0" algn="l"/>
                <a:tab pos="102242" algn="l"/>
                <a:tab pos="516968" algn="l"/>
                <a:tab pos="931694" algn="l"/>
                <a:tab pos="1346420" algn="l"/>
                <a:tab pos="1761146" algn="l"/>
                <a:tab pos="2175873" algn="l"/>
                <a:tab pos="2590599" algn="l"/>
                <a:tab pos="3005325" algn="l"/>
                <a:tab pos="3420051" algn="l"/>
                <a:tab pos="3834777" algn="l"/>
                <a:tab pos="4249503" algn="l"/>
                <a:tab pos="4664229" algn="l"/>
                <a:tab pos="5078955" algn="l"/>
                <a:tab pos="5493682" algn="l"/>
                <a:tab pos="5908408" algn="l"/>
                <a:tab pos="6323134" algn="l"/>
                <a:tab pos="6737860" algn="l"/>
                <a:tab pos="7152586" algn="l"/>
                <a:tab pos="7567312" algn="l"/>
                <a:tab pos="7982038" algn="l"/>
              </a:tabLst>
            </a:pPr>
            <a:endParaRPr lang="uk-UA" altLang="ru-RU" sz="1996" dirty="0" smtClean="0">
              <a:solidFill>
                <a:srgbClr val="FFBF00"/>
              </a:solidFill>
              <a:latin typeface="Times New Roman" panose="02020603050405020304" pitchFamily="18" charset="0"/>
              <a:cs typeface="Times New Roman" panose="02020603050405020304" pitchFamily="18" charset="0"/>
            </a:endParaRPr>
          </a:p>
          <a:p>
            <a:pPr indent="-308165" algn="ctr">
              <a:spcBef>
                <a:spcPct val="0"/>
              </a:spcBef>
              <a:buClrTx/>
              <a:buNone/>
              <a:tabLst>
                <a:tab pos="0" algn="l"/>
                <a:tab pos="102242" algn="l"/>
                <a:tab pos="516968" algn="l"/>
                <a:tab pos="931694" algn="l"/>
                <a:tab pos="1346420" algn="l"/>
                <a:tab pos="1761146" algn="l"/>
                <a:tab pos="2175873" algn="l"/>
                <a:tab pos="2590599" algn="l"/>
                <a:tab pos="3005325" algn="l"/>
                <a:tab pos="3420051" algn="l"/>
                <a:tab pos="3834777" algn="l"/>
                <a:tab pos="4249503" algn="l"/>
                <a:tab pos="4664229" algn="l"/>
                <a:tab pos="5078955" algn="l"/>
                <a:tab pos="5493682" algn="l"/>
                <a:tab pos="5908408" algn="l"/>
                <a:tab pos="6323134" algn="l"/>
                <a:tab pos="6737860" algn="l"/>
                <a:tab pos="7152586" algn="l"/>
                <a:tab pos="7567312" algn="l"/>
                <a:tab pos="7982038" algn="l"/>
              </a:tabLst>
            </a:pPr>
            <a:endParaRPr lang="uk-UA" altLang="ru-RU" sz="1996" dirty="0">
              <a:solidFill>
                <a:srgbClr val="FFBF00"/>
              </a:solidFill>
              <a:latin typeface="Times New Roman" panose="02020603050405020304" pitchFamily="18" charset="0"/>
              <a:cs typeface="Times New Roman" panose="02020603050405020304" pitchFamily="18" charset="0"/>
            </a:endParaRPr>
          </a:p>
          <a:p>
            <a:pPr indent="-308165" algn="ctr">
              <a:spcBef>
                <a:spcPct val="0"/>
              </a:spcBef>
              <a:buClrTx/>
              <a:buNone/>
              <a:tabLst>
                <a:tab pos="0" algn="l"/>
                <a:tab pos="102242" algn="l"/>
                <a:tab pos="516968" algn="l"/>
                <a:tab pos="931694" algn="l"/>
                <a:tab pos="1346420" algn="l"/>
                <a:tab pos="1761146" algn="l"/>
                <a:tab pos="2175873" algn="l"/>
                <a:tab pos="2590599" algn="l"/>
                <a:tab pos="3005325" algn="l"/>
                <a:tab pos="3420051" algn="l"/>
                <a:tab pos="3834777" algn="l"/>
                <a:tab pos="4249503" algn="l"/>
                <a:tab pos="4664229" algn="l"/>
                <a:tab pos="5078955" algn="l"/>
                <a:tab pos="5493682" algn="l"/>
                <a:tab pos="5908408" algn="l"/>
                <a:tab pos="6323134" algn="l"/>
                <a:tab pos="6737860" algn="l"/>
                <a:tab pos="7152586" algn="l"/>
                <a:tab pos="7567312" algn="l"/>
                <a:tab pos="7982038" algn="l"/>
              </a:tabLst>
            </a:pPr>
            <a:r>
              <a:rPr lang="uk-UA" altLang="ru-RU" sz="1996" dirty="0" smtClean="0">
                <a:solidFill>
                  <a:srgbClr val="FFBF00"/>
                </a:solidFill>
                <a:latin typeface="Times New Roman" panose="02020603050405020304" pitchFamily="18" charset="0"/>
                <a:cs typeface="Times New Roman" panose="02020603050405020304" pitchFamily="18" charset="0"/>
              </a:rPr>
              <a:t>2023</a:t>
            </a:r>
            <a:endParaRPr lang="uk-UA" altLang="ru-RU" sz="1996" dirty="0">
              <a:solidFill>
                <a:srgbClr val="FFB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044507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0"/>
            <a:ext cx="8858312" cy="6324600"/>
          </a:xfrm>
        </p:spPr>
        <p:txBody>
          <a:bodyPr>
            <a:normAutofit/>
          </a:bodyPr>
          <a:lstStyle/>
          <a:p>
            <a:pPr>
              <a:buNone/>
            </a:pPr>
            <a:r>
              <a:rPr lang="en-US" sz="3600" b="1" u="sng" dirty="0" smtClean="0">
                <a:solidFill>
                  <a:srgbClr val="FF7D7D"/>
                </a:solidFill>
              </a:rPr>
              <a:t>Diseases of the kidney are characterized </a:t>
            </a:r>
          </a:p>
          <a:p>
            <a:pPr>
              <a:buNone/>
            </a:pPr>
            <a:r>
              <a:rPr lang="en-US" sz="3600" b="1" u="sng" dirty="0" smtClean="0">
                <a:solidFill>
                  <a:srgbClr val="FF7D7D"/>
                </a:solidFill>
              </a:rPr>
              <a:t>by the injury of basic morphologic components: </a:t>
            </a:r>
          </a:p>
          <a:p>
            <a:pPr>
              <a:buClr>
                <a:srgbClr val="002060"/>
              </a:buClr>
              <a:buFont typeface="Wingdings" pitchFamily="2" charset="2"/>
              <a:buChar char="ü"/>
            </a:pPr>
            <a:r>
              <a:rPr lang="en-US" sz="3600" dirty="0" smtClean="0">
                <a:solidFill>
                  <a:srgbClr val="FFFF00"/>
                </a:solidFill>
              </a:rPr>
              <a:t>glomeruli,</a:t>
            </a:r>
            <a:r>
              <a:rPr lang="en-US" sz="3600" dirty="0" smtClean="0">
                <a:solidFill>
                  <a:srgbClr val="002060"/>
                </a:solidFill>
              </a:rPr>
              <a:t> </a:t>
            </a:r>
          </a:p>
          <a:p>
            <a:pPr>
              <a:buClr>
                <a:srgbClr val="002060"/>
              </a:buClr>
              <a:buFont typeface="Wingdings" pitchFamily="2" charset="2"/>
              <a:buChar char="ü"/>
            </a:pPr>
            <a:r>
              <a:rPr lang="en-US" sz="3600" dirty="0" smtClean="0">
                <a:solidFill>
                  <a:srgbClr val="002060"/>
                </a:solidFill>
              </a:rPr>
              <a:t> </a:t>
            </a:r>
            <a:r>
              <a:rPr lang="en-US" sz="3600" dirty="0" smtClean="0">
                <a:solidFill>
                  <a:srgbClr val="FFFF00"/>
                </a:solidFill>
              </a:rPr>
              <a:t>tubules,</a:t>
            </a:r>
            <a:r>
              <a:rPr lang="en-US" sz="3600" dirty="0" smtClean="0">
                <a:solidFill>
                  <a:srgbClr val="002060"/>
                </a:solidFill>
              </a:rPr>
              <a:t>  </a:t>
            </a:r>
          </a:p>
          <a:p>
            <a:pPr>
              <a:buClr>
                <a:srgbClr val="002060"/>
              </a:buClr>
              <a:buFont typeface="Wingdings" pitchFamily="2" charset="2"/>
              <a:buChar char="ü"/>
            </a:pPr>
            <a:r>
              <a:rPr lang="en-US" sz="3600" dirty="0" err="1" smtClean="0">
                <a:solidFill>
                  <a:srgbClr val="FFFF00"/>
                </a:solidFill>
              </a:rPr>
              <a:t>interstitium</a:t>
            </a:r>
            <a:r>
              <a:rPr lang="en-US" sz="3600" dirty="0" smtClean="0">
                <a:solidFill>
                  <a:srgbClr val="002060"/>
                </a:solidFill>
              </a:rPr>
              <a:t>, and </a:t>
            </a:r>
          </a:p>
          <a:p>
            <a:pPr>
              <a:buClr>
                <a:srgbClr val="002060"/>
              </a:buClr>
              <a:buFont typeface="Wingdings" pitchFamily="2" charset="2"/>
              <a:buChar char="ü"/>
            </a:pPr>
            <a:r>
              <a:rPr lang="en-US" sz="3600" dirty="0" smtClean="0">
                <a:solidFill>
                  <a:srgbClr val="FFFF00"/>
                </a:solidFill>
              </a:rPr>
              <a:t>blood vessels</a:t>
            </a:r>
            <a:r>
              <a:rPr lang="en-US" sz="3600" dirty="0" smtClean="0">
                <a:solidFill>
                  <a:srgbClr val="002060"/>
                </a:solidFill>
              </a:rPr>
              <a:t>. </a:t>
            </a:r>
          </a:p>
          <a:p>
            <a:r>
              <a:rPr lang="en-US" sz="3600" dirty="0" smtClean="0">
                <a:solidFill>
                  <a:srgbClr val="002060"/>
                </a:solidFill>
              </a:rPr>
              <a:t>The clinical manifestations of renal diseases can be grouped into well-defined syndromes.</a:t>
            </a:r>
            <a:endParaRPr lang="ru-RU" sz="3600" dirty="0" smtClean="0">
              <a:solidFill>
                <a:srgbClr val="002060"/>
              </a:solidFill>
            </a:endParaRP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a:bodyPr>
          <a:lstStyle/>
          <a:p>
            <a:pPr lvl="0">
              <a:buClr>
                <a:schemeClr val="tx2">
                  <a:lumMod val="10000"/>
                </a:schemeClr>
              </a:buClr>
              <a:buFont typeface="Wingdings" pitchFamily="2" charset="2"/>
              <a:buChar char="Ø"/>
            </a:pPr>
            <a:r>
              <a:rPr lang="en-US" sz="3600" b="1" u="sng" dirty="0" smtClean="0">
                <a:solidFill>
                  <a:srgbClr val="002060"/>
                </a:solidFill>
              </a:rPr>
              <a:t>Acute nephritic syndrome </a:t>
            </a:r>
            <a:r>
              <a:rPr lang="en-US" sz="3600" dirty="0" smtClean="0">
                <a:solidFill>
                  <a:srgbClr val="FFFF00"/>
                </a:solidFill>
              </a:rPr>
              <a:t>is a glomerular syndrome dominated by the acute inset of usually grossly visible </a:t>
            </a:r>
            <a:r>
              <a:rPr lang="en-US" sz="3600" dirty="0" err="1" smtClean="0">
                <a:solidFill>
                  <a:srgbClr val="FFFF00"/>
                </a:solidFill>
              </a:rPr>
              <a:t>hematuria</a:t>
            </a:r>
            <a:r>
              <a:rPr lang="en-US" sz="3600" dirty="0" smtClean="0">
                <a:solidFill>
                  <a:srgbClr val="FFFF00"/>
                </a:solidFill>
              </a:rPr>
              <a:t> (red blood cells in urine), mild to moderate </a:t>
            </a:r>
            <a:r>
              <a:rPr lang="en-US" sz="3600" dirty="0" err="1" smtClean="0">
                <a:solidFill>
                  <a:srgbClr val="FFFF00"/>
                </a:solidFill>
              </a:rPr>
              <a:t>proteinuria</a:t>
            </a:r>
            <a:r>
              <a:rPr lang="en-US" sz="3600" dirty="0" smtClean="0">
                <a:solidFill>
                  <a:srgbClr val="FFFF00"/>
                </a:solidFill>
              </a:rPr>
              <a:t>, and hypertension; it is the classic presentation of acute </a:t>
            </a:r>
            <a:r>
              <a:rPr lang="en-US" sz="3600" dirty="0" err="1" smtClean="0">
                <a:solidFill>
                  <a:srgbClr val="FFFF00"/>
                </a:solidFill>
              </a:rPr>
              <a:t>poststreptococcal</a:t>
            </a:r>
            <a:r>
              <a:rPr lang="en-US" sz="3600" dirty="0" smtClean="0">
                <a:solidFill>
                  <a:srgbClr val="FFFF00"/>
                </a:solidFill>
              </a:rPr>
              <a:t> glomerulonephritis (GN).</a:t>
            </a:r>
            <a:endParaRPr lang="ru-RU" sz="3600" dirty="0" smtClean="0">
              <a:solidFill>
                <a:srgbClr val="FFFF00"/>
              </a:solidFill>
            </a:endParaRPr>
          </a:p>
          <a:p>
            <a:pPr lvl="0">
              <a:buClr>
                <a:schemeClr val="tx2">
                  <a:lumMod val="10000"/>
                </a:schemeClr>
              </a:buClr>
              <a:buFont typeface="Wingdings" pitchFamily="2" charset="2"/>
              <a:buChar char="Ø"/>
            </a:pPr>
            <a:r>
              <a:rPr lang="en-US" sz="3600" b="1" dirty="0" smtClean="0">
                <a:solidFill>
                  <a:srgbClr val="002060"/>
                </a:solidFill>
              </a:rPr>
              <a:t>The nephrotic syndrome </a:t>
            </a:r>
            <a:r>
              <a:rPr lang="en-US" sz="3600" dirty="0" smtClean="0">
                <a:solidFill>
                  <a:srgbClr val="FFFF00"/>
                </a:solidFill>
              </a:rPr>
              <a:t>is characterized by heavy </a:t>
            </a:r>
            <a:r>
              <a:rPr lang="en-US" sz="3600" dirty="0" err="1" smtClean="0">
                <a:solidFill>
                  <a:srgbClr val="FFFF00"/>
                </a:solidFill>
              </a:rPr>
              <a:t>proteinuria</a:t>
            </a:r>
            <a:r>
              <a:rPr lang="en-US" sz="3600" dirty="0" smtClean="0">
                <a:solidFill>
                  <a:srgbClr val="FFFF00"/>
                </a:solidFill>
              </a:rPr>
              <a:t>, </a:t>
            </a:r>
            <a:r>
              <a:rPr lang="en-US" sz="3600" dirty="0" err="1" smtClean="0">
                <a:solidFill>
                  <a:srgbClr val="FFFF00"/>
                </a:solidFill>
              </a:rPr>
              <a:t>hypoalbuminuria</a:t>
            </a:r>
            <a:r>
              <a:rPr lang="en-US" sz="3600" dirty="0" smtClean="0">
                <a:solidFill>
                  <a:srgbClr val="FFFF00"/>
                </a:solidFill>
              </a:rPr>
              <a:t>, severe edema, </a:t>
            </a:r>
            <a:r>
              <a:rPr lang="en-US" sz="3600" dirty="0" err="1" smtClean="0">
                <a:solidFill>
                  <a:srgbClr val="FFFF00"/>
                </a:solidFill>
              </a:rPr>
              <a:t>hyperlipidemia</a:t>
            </a:r>
            <a:r>
              <a:rPr lang="en-US" sz="3600" dirty="0" smtClean="0">
                <a:solidFill>
                  <a:srgbClr val="FFFF00"/>
                </a:solidFill>
              </a:rPr>
              <a:t>, and </a:t>
            </a:r>
            <a:r>
              <a:rPr lang="en-US" sz="3600" dirty="0" err="1" smtClean="0">
                <a:solidFill>
                  <a:srgbClr val="FFFF00"/>
                </a:solidFill>
              </a:rPr>
              <a:t>lipiduria</a:t>
            </a:r>
            <a:r>
              <a:rPr lang="en-US" sz="3600" dirty="0" smtClean="0">
                <a:solidFill>
                  <a:srgbClr val="FFFF00"/>
                </a:solidFill>
              </a:rPr>
              <a:t>.</a:t>
            </a:r>
            <a:endParaRPr lang="ru-RU" sz="3600" dirty="0" smtClean="0">
              <a:solidFill>
                <a:srgbClr val="FFFF00"/>
              </a:solidFill>
            </a:endParaRPr>
          </a:p>
          <a:p>
            <a:pPr>
              <a:buClr>
                <a:schemeClr val="tx2">
                  <a:lumMod val="10000"/>
                </a:schemeClr>
              </a:buClr>
              <a:buFont typeface="Wingdings" pitchFamily="2" charset="2"/>
              <a:buChar char="Ø"/>
            </a:pPr>
            <a:endParaRPr lang="ru-RU" dirty="0">
              <a:solidFill>
                <a:srgbClr val="FFFF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324600"/>
          </a:xfrm>
        </p:spPr>
        <p:txBody>
          <a:bodyPr>
            <a:noAutofit/>
          </a:bodyPr>
          <a:lstStyle/>
          <a:p>
            <a:pPr lvl="0">
              <a:buClr>
                <a:srgbClr val="002060"/>
              </a:buClr>
              <a:buFont typeface="Wingdings" pitchFamily="2" charset="2"/>
              <a:buChar char="Ø"/>
            </a:pPr>
            <a:r>
              <a:rPr lang="en-US" sz="3600" b="1" u="sng" dirty="0" smtClean="0">
                <a:solidFill>
                  <a:srgbClr val="002060"/>
                </a:solidFill>
              </a:rPr>
              <a:t>Chronic </a:t>
            </a:r>
            <a:r>
              <a:rPr lang="ru-RU" sz="3600" b="1" u="sng" dirty="0" smtClean="0">
                <a:solidFill>
                  <a:srgbClr val="002060"/>
                </a:solidFill>
              </a:rPr>
              <a:t> </a:t>
            </a:r>
            <a:r>
              <a:rPr lang="en-US" sz="3600" b="1" u="sng" dirty="0" smtClean="0">
                <a:solidFill>
                  <a:srgbClr val="002060"/>
                </a:solidFill>
              </a:rPr>
              <a:t>renal </a:t>
            </a:r>
            <a:r>
              <a:rPr lang="ru-RU" sz="3600" b="1" u="sng" dirty="0" smtClean="0">
                <a:solidFill>
                  <a:srgbClr val="002060"/>
                </a:solidFill>
              </a:rPr>
              <a:t> </a:t>
            </a:r>
            <a:r>
              <a:rPr lang="en-US" sz="3600" b="1" u="sng" dirty="0" smtClean="0">
                <a:solidFill>
                  <a:srgbClr val="002060"/>
                </a:solidFill>
              </a:rPr>
              <a:t>failure</a:t>
            </a:r>
            <a:r>
              <a:rPr lang="en-US" sz="3600" dirty="0" smtClean="0">
                <a:solidFill>
                  <a:srgbClr val="FFFF00"/>
                </a:solidFill>
              </a:rPr>
              <a:t>, characterized by prolonged symptoms and signs of uremia, is the final result of all chronic renal diseases.</a:t>
            </a:r>
            <a:endParaRPr lang="ru-RU" sz="3600" dirty="0" smtClean="0">
              <a:solidFill>
                <a:srgbClr val="FFFF00"/>
              </a:solidFill>
            </a:endParaRPr>
          </a:p>
          <a:p>
            <a:pPr lvl="0">
              <a:buClr>
                <a:schemeClr val="tx2">
                  <a:lumMod val="10000"/>
                </a:schemeClr>
              </a:buClr>
              <a:buFont typeface="Wingdings" pitchFamily="2" charset="2"/>
              <a:buChar char="Ø"/>
            </a:pPr>
            <a:r>
              <a:rPr lang="en-US" sz="3600" b="1" u="sng" dirty="0" smtClean="0">
                <a:solidFill>
                  <a:srgbClr val="002060"/>
                </a:solidFill>
              </a:rPr>
              <a:t>Asymptomatic </a:t>
            </a:r>
            <a:r>
              <a:rPr lang="en-US" sz="3600" b="1" u="sng" dirty="0" err="1" smtClean="0">
                <a:solidFill>
                  <a:srgbClr val="002060"/>
                </a:solidFill>
              </a:rPr>
              <a:t>hematuria</a:t>
            </a:r>
            <a:r>
              <a:rPr lang="en-US" sz="3600" b="1" u="sng" dirty="0" smtClean="0">
                <a:solidFill>
                  <a:srgbClr val="002060"/>
                </a:solidFill>
              </a:rPr>
              <a:t> or </a:t>
            </a:r>
            <a:r>
              <a:rPr lang="en-US" sz="3600" b="1" u="sng" dirty="0" err="1" smtClean="0">
                <a:solidFill>
                  <a:srgbClr val="002060"/>
                </a:solidFill>
              </a:rPr>
              <a:t>proteinuria</a:t>
            </a:r>
            <a:r>
              <a:rPr lang="en-US" sz="3600" dirty="0" smtClean="0">
                <a:solidFill>
                  <a:srgbClr val="FFFF00"/>
                </a:solidFill>
              </a:rPr>
              <a:t>, or a combination of them, is usually manifestation of glomerular abnormalities.</a:t>
            </a:r>
            <a:endParaRPr lang="ru-RU" sz="3600" dirty="0" smtClean="0">
              <a:solidFill>
                <a:srgbClr val="FFFF00"/>
              </a:solidFill>
            </a:endParaRPr>
          </a:p>
          <a:p>
            <a:pPr lvl="0">
              <a:buClr>
                <a:schemeClr val="tx2">
                  <a:lumMod val="10000"/>
                </a:schemeClr>
              </a:buClr>
              <a:buFont typeface="Wingdings" pitchFamily="2" charset="2"/>
              <a:buChar char="Ø"/>
            </a:pPr>
            <a:r>
              <a:rPr lang="en-US" sz="3600" b="1" u="sng" dirty="0" smtClean="0">
                <a:solidFill>
                  <a:srgbClr val="002060"/>
                </a:solidFill>
              </a:rPr>
              <a:t>Acute </a:t>
            </a:r>
            <a:r>
              <a:rPr lang="ru-RU" sz="3600" b="1" u="sng" dirty="0" smtClean="0">
                <a:solidFill>
                  <a:srgbClr val="002060"/>
                </a:solidFill>
              </a:rPr>
              <a:t> </a:t>
            </a:r>
            <a:r>
              <a:rPr lang="en-US" sz="3600" b="1" u="sng" dirty="0" smtClean="0">
                <a:solidFill>
                  <a:srgbClr val="002060"/>
                </a:solidFill>
              </a:rPr>
              <a:t>renal </a:t>
            </a:r>
            <a:r>
              <a:rPr lang="ru-RU" sz="3600" b="1" u="sng" dirty="0" smtClean="0">
                <a:solidFill>
                  <a:srgbClr val="002060"/>
                </a:solidFill>
              </a:rPr>
              <a:t> </a:t>
            </a:r>
            <a:r>
              <a:rPr lang="en-US" sz="3600" b="1" u="sng" dirty="0" smtClean="0">
                <a:solidFill>
                  <a:srgbClr val="002060"/>
                </a:solidFill>
              </a:rPr>
              <a:t>failure </a:t>
            </a:r>
            <a:r>
              <a:rPr lang="en-US" sz="3600" dirty="0" smtClean="0">
                <a:solidFill>
                  <a:srgbClr val="FFFF00"/>
                </a:solidFill>
              </a:rPr>
              <a:t>is dominated by </a:t>
            </a:r>
            <a:r>
              <a:rPr lang="en-US" sz="3600" dirty="0" err="1" smtClean="0">
                <a:solidFill>
                  <a:srgbClr val="FFFF00"/>
                </a:solidFill>
              </a:rPr>
              <a:t>oliguria</a:t>
            </a:r>
            <a:r>
              <a:rPr lang="en-US" sz="3600" dirty="0" smtClean="0">
                <a:solidFill>
                  <a:srgbClr val="FFFF00"/>
                </a:solidFill>
              </a:rPr>
              <a:t> or </a:t>
            </a:r>
            <a:r>
              <a:rPr lang="en-US" sz="3600" dirty="0" err="1" smtClean="0">
                <a:solidFill>
                  <a:srgbClr val="FFFF00"/>
                </a:solidFill>
              </a:rPr>
              <a:t>anuria</a:t>
            </a:r>
            <a:r>
              <a:rPr lang="en-US" sz="3600" dirty="0" smtClean="0">
                <a:solidFill>
                  <a:srgbClr val="FFFF00"/>
                </a:solidFill>
              </a:rPr>
              <a:t>, with recent onset of </a:t>
            </a:r>
            <a:r>
              <a:rPr lang="en-US" sz="3600" dirty="0" err="1" smtClean="0">
                <a:solidFill>
                  <a:srgbClr val="FFFF00"/>
                </a:solidFill>
              </a:rPr>
              <a:t>azotemia</a:t>
            </a:r>
            <a:r>
              <a:rPr lang="en-US" sz="3600" dirty="0" smtClean="0">
                <a:solidFill>
                  <a:srgbClr val="FFFF00"/>
                </a:solidFill>
              </a:rPr>
              <a:t>. It can result from glomerular injury, interstitial injury, or acute tubular necrosis.</a:t>
            </a:r>
            <a:endParaRPr lang="ru-RU" sz="3600" dirty="0" smtClean="0">
              <a:solidFill>
                <a:srgbClr val="FFFF00"/>
              </a:solidFill>
            </a:endParaRPr>
          </a:p>
          <a:p>
            <a:pPr>
              <a:buClr>
                <a:srgbClr val="002060"/>
              </a:buClr>
              <a:buFont typeface="Wingdings" pitchFamily="2" charset="2"/>
              <a:buChar char="Ø"/>
            </a:pPr>
            <a:endParaRPr lang="ru-RU" sz="3600" dirty="0">
              <a:solidFill>
                <a:srgbClr val="FFFF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lnSpcReduction="10000"/>
          </a:bodyPr>
          <a:lstStyle/>
          <a:p>
            <a:pPr lvl="0">
              <a:buClr>
                <a:srgbClr val="002060"/>
              </a:buClr>
              <a:buFont typeface="Wingdings" pitchFamily="2" charset="2"/>
              <a:buChar char="Ø"/>
            </a:pPr>
            <a:r>
              <a:rPr lang="en-US" sz="3200" b="1" u="sng" dirty="0" smtClean="0">
                <a:solidFill>
                  <a:srgbClr val="002060"/>
                </a:solidFill>
              </a:rPr>
              <a:t>Renal tubular defects </a:t>
            </a:r>
            <a:r>
              <a:rPr lang="en-US" sz="3200" dirty="0" smtClean="0">
                <a:solidFill>
                  <a:srgbClr val="FFFF00"/>
                </a:solidFill>
              </a:rPr>
              <a:t>are dominated by </a:t>
            </a:r>
            <a:r>
              <a:rPr lang="en-US" sz="3200" dirty="0" err="1" smtClean="0">
                <a:solidFill>
                  <a:srgbClr val="FFFF00"/>
                </a:solidFill>
              </a:rPr>
              <a:t>polyuria</a:t>
            </a:r>
            <a:r>
              <a:rPr lang="en-US" sz="3200" dirty="0" smtClean="0">
                <a:solidFill>
                  <a:srgbClr val="FFFF00"/>
                </a:solidFill>
              </a:rPr>
              <a:t>, </a:t>
            </a:r>
            <a:r>
              <a:rPr lang="en-US" sz="3200" dirty="0" err="1" smtClean="0">
                <a:solidFill>
                  <a:srgbClr val="FFFF00"/>
                </a:solidFill>
              </a:rPr>
              <a:t>nocturia</a:t>
            </a:r>
            <a:r>
              <a:rPr lang="en-US" sz="3200" dirty="0" smtClean="0">
                <a:solidFill>
                  <a:srgbClr val="FFFF00"/>
                </a:solidFill>
              </a:rPr>
              <a:t>, and </a:t>
            </a:r>
            <a:r>
              <a:rPr lang="en-US" sz="3200" dirty="0" err="1" smtClean="0">
                <a:solidFill>
                  <a:srgbClr val="FFFF00"/>
                </a:solidFill>
              </a:rPr>
              <a:t>electrilyte</a:t>
            </a:r>
            <a:r>
              <a:rPr lang="en-US" sz="3200" dirty="0" smtClean="0">
                <a:solidFill>
                  <a:srgbClr val="FFFF00"/>
                </a:solidFill>
              </a:rPr>
              <a:t> disorders. They are the result of either diseases directly affecting tubular structure or defects in specific tubular infection. The latter may be </a:t>
            </a:r>
            <a:r>
              <a:rPr lang="en-US" sz="3200" dirty="0" err="1" smtClean="0">
                <a:solidFill>
                  <a:srgbClr val="FFFF00"/>
                </a:solidFill>
              </a:rPr>
              <a:t>inheridited</a:t>
            </a:r>
            <a:r>
              <a:rPr lang="en-US" sz="3200" dirty="0" smtClean="0">
                <a:solidFill>
                  <a:srgbClr val="FFFF00"/>
                </a:solidFill>
              </a:rPr>
              <a:t> or acquired.</a:t>
            </a:r>
            <a:endParaRPr lang="ru-RU" sz="3200" dirty="0" smtClean="0">
              <a:solidFill>
                <a:srgbClr val="FFFF00"/>
              </a:solidFill>
            </a:endParaRPr>
          </a:p>
          <a:p>
            <a:pPr lvl="0">
              <a:buClr>
                <a:srgbClr val="002060"/>
              </a:buClr>
              <a:buFont typeface="Wingdings" pitchFamily="2" charset="2"/>
              <a:buChar char="Ø"/>
            </a:pPr>
            <a:r>
              <a:rPr lang="en-US" sz="3200" b="1" u="sng" dirty="0" smtClean="0">
                <a:solidFill>
                  <a:srgbClr val="002060"/>
                </a:solidFill>
              </a:rPr>
              <a:t>Urinary </a:t>
            </a:r>
            <a:r>
              <a:rPr lang="ru-RU" sz="3200" b="1" u="sng" dirty="0" smtClean="0">
                <a:solidFill>
                  <a:srgbClr val="002060"/>
                </a:solidFill>
              </a:rPr>
              <a:t> </a:t>
            </a:r>
            <a:r>
              <a:rPr lang="en-US" sz="3200" b="1" u="sng" dirty="0" smtClean="0">
                <a:solidFill>
                  <a:srgbClr val="002060"/>
                </a:solidFill>
              </a:rPr>
              <a:t>tract </a:t>
            </a:r>
            <a:r>
              <a:rPr lang="ru-RU" sz="3200" b="1" u="sng" dirty="0" smtClean="0">
                <a:solidFill>
                  <a:srgbClr val="002060"/>
                </a:solidFill>
              </a:rPr>
              <a:t> </a:t>
            </a:r>
            <a:r>
              <a:rPr lang="en-US" sz="3200" b="1" u="sng" dirty="0" smtClean="0">
                <a:solidFill>
                  <a:srgbClr val="002060"/>
                </a:solidFill>
              </a:rPr>
              <a:t>infection </a:t>
            </a:r>
            <a:r>
              <a:rPr lang="en-US" sz="3200" dirty="0" smtClean="0">
                <a:solidFill>
                  <a:srgbClr val="FFFF00"/>
                </a:solidFill>
              </a:rPr>
              <a:t>is characterized by </a:t>
            </a:r>
            <a:r>
              <a:rPr lang="en-US" sz="3200" dirty="0" err="1" smtClean="0">
                <a:solidFill>
                  <a:srgbClr val="FFFF00"/>
                </a:solidFill>
              </a:rPr>
              <a:t>bacteriuria</a:t>
            </a:r>
            <a:r>
              <a:rPr lang="en-US" sz="3200" dirty="0" smtClean="0">
                <a:solidFill>
                  <a:srgbClr val="FFFF00"/>
                </a:solidFill>
              </a:rPr>
              <a:t> and </a:t>
            </a:r>
            <a:r>
              <a:rPr lang="en-US" sz="3200" dirty="0" err="1" smtClean="0">
                <a:solidFill>
                  <a:srgbClr val="FFFF00"/>
                </a:solidFill>
              </a:rPr>
              <a:t>pyuria</a:t>
            </a:r>
            <a:r>
              <a:rPr lang="en-US" sz="3200" dirty="0" smtClean="0">
                <a:solidFill>
                  <a:srgbClr val="FFFF00"/>
                </a:solidFill>
              </a:rPr>
              <a:t>. The infection may be symptomatic or asymptomatic, and it may affect the kidney or the bladder only.</a:t>
            </a:r>
            <a:endParaRPr lang="ru-RU" sz="3200" dirty="0" smtClean="0">
              <a:solidFill>
                <a:srgbClr val="FFFF00"/>
              </a:solidFill>
            </a:endParaRPr>
          </a:p>
          <a:p>
            <a:pPr lvl="0">
              <a:buClr>
                <a:srgbClr val="002060"/>
              </a:buClr>
              <a:buFont typeface="Wingdings" pitchFamily="2" charset="2"/>
              <a:buChar char="Ø"/>
            </a:pPr>
            <a:r>
              <a:rPr lang="en-US" sz="3200" b="1" u="sng" dirty="0" err="1" smtClean="0">
                <a:solidFill>
                  <a:srgbClr val="002060"/>
                </a:solidFill>
              </a:rPr>
              <a:t>Nephrolitiasis</a:t>
            </a:r>
            <a:r>
              <a:rPr lang="en-US" sz="3200" b="1" u="sng" dirty="0" smtClean="0">
                <a:solidFill>
                  <a:srgbClr val="002060"/>
                </a:solidFill>
              </a:rPr>
              <a:t> (renal stone) </a:t>
            </a:r>
            <a:r>
              <a:rPr lang="en-US" sz="3200" dirty="0" smtClean="0">
                <a:solidFill>
                  <a:srgbClr val="FFFF00"/>
                </a:solidFill>
              </a:rPr>
              <a:t>is manifested by renal colic, </a:t>
            </a:r>
            <a:r>
              <a:rPr lang="en-US" sz="3200" dirty="0" err="1" smtClean="0">
                <a:solidFill>
                  <a:srgbClr val="FFFF00"/>
                </a:solidFill>
              </a:rPr>
              <a:t>hematuria</a:t>
            </a:r>
            <a:r>
              <a:rPr lang="en-US" sz="3200" dirty="0" smtClean="0">
                <a:solidFill>
                  <a:srgbClr val="FFFF00"/>
                </a:solidFill>
              </a:rPr>
              <a:t>, and recurrent stone formation</a:t>
            </a:r>
            <a:endParaRPr lang="ru-RU" sz="3200" dirty="0" smtClean="0">
              <a:solidFill>
                <a:srgbClr val="FFFF00"/>
              </a:solidFill>
            </a:endParaRPr>
          </a:p>
          <a:p>
            <a:pPr>
              <a:buClr>
                <a:srgbClr val="002060"/>
              </a:buClr>
              <a:buFont typeface="Wingdings" pitchFamily="2" charset="2"/>
              <a:buChar char="Ø"/>
            </a:pPr>
            <a:r>
              <a:rPr lang="en-US" sz="3200" dirty="0" smtClean="0">
                <a:solidFill>
                  <a:srgbClr val="FFFF00"/>
                </a:solidFill>
              </a:rPr>
              <a:t> </a:t>
            </a:r>
            <a:r>
              <a:rPr lang="en-US" sz="3200" b="1" u="sng" dirty="0" smtClean="0">
                <a:solidFill>
                  <a:srgbClr val="002060"/>
                </a:solidFill>
              </a:rPr>
              <a:t>Tumors </a:t>
            </a:r>
            <a:endParaRPr lang="ru-RU" sz="3200" b="1" u="sng" dirty="0" smtClean="0">
              <a:solidFill>
                <a:srgbClr val="002060"/>
              </a:solidFill>
            </a:endParaRPr>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a:bodyPr>
          <a:lstStyle/>
          <a:p>
            <a:pPr>
              <a:buNone/>
            </a:pPr>
            <a:r>
              <a:rPr lang="en-US" sz="4000" b="1" i="1" u="sng" dirty="0" smtClean="0">
                <a:solidFill>
                  <a:srgbClr val="FF7D7D"/>
                </a:solidFill>
              </a:rPr>
              <a:t>Glomerular injury</a:t>
            </a:r>
            <a:r>
              <a:rPr lang="en-US" sz="4000" u="sng" dirty="0" smtClean="0">
                <a:solidFill>
                  <a:srgbClr val="FF7D7D"/>
                </a:solidFill>
              </a:rPr>
              <a:t> </a:t>
            </a:r>
            <a:r>
              <a:rPr lang="en-US" dirty="0" smtClean="0">
                <a:solidFill>
                  <a:srgbClr val="FFFF00"/>
                </a:solidFill>
              </a:rPr>
              <a:t>is a major cause of renal disease and may be primary and secondary.</a:t>
            </a:r>
            <a:endParaRPr lang="ru-RU" dirty="0" smtClean="0">
              <a:solidFill>
                <a:srgbClr val="FFFF00"/>
              </a:solidFill>
            </a:endParaRPr>
          </a:p>
          <a:p>
            <a:pPr marL="514350" lvl="0" indent="-514350">
              <a:buClr>
                <a:srgbClr val="002060"/>
              </a:buClr>
              <a:buFont typeface="+mj-lt"/>
              <a:buAutoNum type="arabicPeriod"/>
            </a:pPr>
            <a:r>
              <a:rPr lang="en-US" b="1" u="sng" dirty="0" smtClean="0">
                <a:solidFill>
                  <a:srgbClr val="002060"/>
                </a:solidFill>
              </a:rPr>
              <a:t>Primary glomerular diseases </a:t>
            </a:r>
            <a:r>
              <a:rPr lang="en-US" dirty="0" smtClean="0">
                <a:solidFill>
                  <a:srgbClr val="FFFF00"/>
                </a:solidFill>
              </a:rPr>
              <a:t>are characterized by primary injury of the glomeruli (acute and chronic glomerulonephritis (GN), lipoid </a:t>
            </a:r>
            <a:r>
              <a:rPr lang="en-US" dirty="0" err="1" smtClean="0">
                <a:solidFill>
                  <a:srgbClr val="FFFF00"/>
                </a:solidFill>
              </a:rPr>
              <a:t>nephrosis</a:t>
            </a:r>
            <a:r>
              <a:rPr lang="en-US" dirty="0" smtClean="0">
                <a:solidFill>
                  <a:srgbClr val="FFFF00"/>
                </a:solidFill>
              </a:rPr>
              <a:t>, etc.).</a:t>
            </a:r>
            <a:endParaRPr lang="ru-RU" dirty="0" smtClean="0">
              <a:solidFill>
                <a:srgbClr val="FFFF00"/>
              </a:solidFill>
            </a:endParaRPr>
          </a:p>
          <a:p>
            <a:pPr marL="514350" lvl="0" indent="-514350">
              <a:buClr>
                <a:srgbClr val="002060"/>
              </a:buClr>
              <a:buFont typeface="+mj-lt"/>
              <a:buAutoNum type="arabicPeriod"/>
            </a:pPr>
            <a:r>
              <a:rPr lang="en-US" dirty="0" smtClean="0">
                <a:solidFill>
                  <a:srgbClr val="FFFF00"/>
                </a:solidFill>
              </a:rPr>
              <a:t>In </a:t>
            </a:r>
            <a:r>
              <a:rPr lang="en-US" b="1" u="sng" dirty="0" smtClean="0">
                <a:solidFill>
                  <a:srgbClr val="002060"/>
                </a:solidFill>
              </a:rPr>
              <a:t>secondary glomerular diseases </a:t>
            </a:r>
            <a:r>
              <a:rPr lang="en-US" dirty="0" smtClean="0">
                <a:solidFill>
                  <a:srgbClr val="FFFF00"/>
                </a:solidFill>
              </a:rPr>
              <a:t>the kidney is one of many organs and systems damaged by a systemic disease (Systemic lupus </a:t>
            </a:r>
            <a:r>
              <a:rPr lang="en-US" dirty="0" err="1" smtClean="0">
                <a:solidFill>
                  <a:srgbClr val="FFFF00"/>
                </a:solidFill>
              </a:rPr>
              <a:t>erythematous</a:t>
            </a:r>
            <a:r>
              <a:rPr lang="en-US" dirty="0" smtClean="0">
                <a:solidFill>
                  <a:srgbClr val="FFFF00"/>
                </a:solidFill>
              </a:rPr>
              <a:t>, diabetes mellitus, </a:t>
            </a:r>
            <a:r>
              <a:rPr lang="en-US" dirty="0" err="1" smtClean="0">
                <a:solidFill>
                  <a:srgbClr val="FFFF00"/>
                </a:solidFill>
              </a:rPr>
              <a:t>amyloidosis</a:t>
            </a:r>
            <a:r>
              <a:rPr lang="en-US" dirty="0" smtClean="0">
                <a:solidFill>
                  <a:srgbClr val="FFFF00"/>
                </a:solidFill>
              </a:rPr>
              <a:t>, etc.)</a:t>
            </a:r>
            <a:endParaRPr lang="ru-RU" dirty="0" smtClean="0">
              <a:solidFill>
                <a:srgbClr val="FFFF00"/>
              </a:solidFill>
            </a:endParaRPr>
          </a:p>
          <a:p>
            <a:pPr>
              <a:buNone/>
            </a:pPr>
            <a:r>
              <a:rPr lang="en-US" b="1" i="1" dirty="0" smtClean="0">
                <a:solidFill>
                  <a:srgbClr val="FF7D7D"/>
                </a:solidFill>
              </a:rPr>
              <a:t>Pathogenesis of glomerular injury</a:t>
            </a:r>
            <a:endParaRPr lang="ru-RU" dirty="0" smtClean="0">
              <a:solidFill>
                <a:srgbClr val="FF7D7D"/>
              </a:solidFill>
            </a:endParaRPr>
          </a:p>
          <a:p>
            <a:r>
              <a:rPr lang="en-US" dirty="0" smtClean="0">
                <a:solidFill>
                  <a:srgbClr val="FFFF00"/>
                </a:solidFill>
              </a:rPr>
              <a:t>The consequences of injury at different sites within the </a:t>
            </a:r>
            <a:r>
              <a:rPr lang="en-US" dirty="0" err="1" smtClean="0">
                <a:solidFill>
                  <a:srgbClr val="FFFF00"/>
                </a:solidFill>
              </a:rPr>
              <a:t>glomerulus</a:t>
            </a:r>
            <a:r>
              <a:rPr lang="en-US" dirty="0" smtClean="0">
                <a:solidFill>
                  <a:srgbClr val="FFFF00"/>
                </a:solidFill>
              </a:rPr>
              <a:t> can be assessed when compared with the normal physiologic role of the main cells involved, i.e. </a:t>
            </a:r>
            <a:r>
              <a:rPr lang="en-US" b="1" i="1" u="sng" dirty="0" smtClean="0">
                <a:solidFill>
                  <a:schemeClr val="accent1">
                    <a:lumMod val="50000"/>
                  </a:schemeClr>
                </a:solidFill>
              </a:rPr>
              <a:t>endothelial, </a:t>
            </a:r>
            <a:r>
              <a:rPr lang="en-US" b="1" i="1" u="sng" dirty="0" err="1" smtClean="0">
                <a:solidFill>
                  <a:schemeClr val="accent1">
                    <a:lumMod val="50000"/>
                  </a:schemeClr>
                </a:solidFill>
              </a:rPr>
              <a:t>mesangial</a:t>
            </a:r>
            <a:r>
              <a:rPr lang="en-US" b="1" i="1" u="sng" dirty="0" smtClean="0">
                <a:solidFill>
                  <a:schemeClr val="accent1">
                    <a:lumMod val="50000"/>
                  </a:schemeClr>
                </a:solidFill>
              </a:rPr>
              <a:t>, visceral epithelial, </a:t>
            </a:r>
            <a:r>
              <a:rPr lang="en-US" dirty="0" smtClean="0">
                <a:solidFill>
                  <a:srgbClr val="FFFF00"/>
                </a:solidFill>
              </a:rPr>
              <a:t>and</a:t>
            </a:r>
            <a:r>
              <a:rPr lang="ru-RU" b="1" u="sng" dirty="0" smtClean="0">
                <a:solidFill>
                  <a:srgbClr val="FFFF00"/>
                </a:solidFill>
              </a:rPr>
              <a:t> </a:t>
            </a:r>
            <a:r>
              <a:rPr lang="en-US" b="1" i="1" u="sng" dirty="0" smtClean="0">
                <a:solidFill>
                  <a:schemeClr val="accent1">
                    <a:lumMod val="50000"/>
                  </a:schemeClr>
                </a:solidFill>
              </a:rPr>
              <a:t>parietal epithelial cells </a:t>
            </a:r>
            <a:r>
              <a:rPr lang="en-US" b="1" u="sng" dirty="0" smtClean="0">
                <a:solidFill>
                  <a:schemeClr val="accent1">
                    <a:lumMod val="50000"/>
                  </a:schemeClr>
                </a:solidFill>
              </a:rPr>
              <a:t>as well as of the </a:t>
            </a:r>
            <a:r>
              <a:rPr lang="en-US" b="1" i="1" u="sng" dirty="0" smtClean="0">
                <a:solidFill>
                  <a:schemeClr val="accent1">
                    <a:lumMod val="50000"/>
                  </a:schemeClr>
                </a:solidFill>
              </a:rPr>
              <a:t>GBM.</a:t>
            </a:r>
            <a:endParaRPr lang="ru-RU" b="1" u="sng" dirty="0" smtClean="0">
              <a:solidFill>
                <a:schemeClr val="accent1">
                  <a:lumMod val="50000"/>
                </a:schemeClr>
              </a:solidFill>
            </a:endParaRP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57232"/>
          </a:xfrm>
        </p:spPr>
        <p:txBody>
          <a:bodyPr>
            <a:normAutofit fontScale="90000"/>
          </a:bodyPr>
          <a:lstStyle/>
          <a:p>
            <a:pPr algn="ctr"/>
            <a:r>
              <a:rPr lang="en-US" sz="4800" b="1" u="sng" dirty="0" smtClean="0">
                <a:solidFill>
                  <a:srgbClr val="FF7D7D"/>
                </a:solidFill>
              </a:rPr>
              <a:t>Normal </a:t>
            </a:r>
            <a:r>
              <a:rPr lang="en-US" sz="4800" b="1" u="sng" dirty="0" err="1" smtClean="0">
                <a:solidFill>
                  <a:srgbClr val="FF7D7D"/>
                </a:solidFill>
              </a:rPr>
              <a:t>ultrastructure</a:t>
            </a:r>
            <a:r>
              <a:rPr lang="en-US" sz="4800" b="1" u="sng" dirty="0" smtClean="0">
                <a:solidFill>
                  <a:srgbClr val="FF7D7D"/>
                </a:solidFill>
              </a:rPr>
              <a:t> of </a:t>
            </a:r>
            <a:r>
              <a:rPr lang="en-US" sz="4800" b="1" u="sng" dirty="0" err="1" smtClean="0">
                <a:solidFill>
                  <a:srgbClr val="FF7D7D"/>
                </a:solidFill>
              </a:rPr>
              <a:t>glomerulus</a:t>
            </a:r>
            <a:endParaRPr lang="ru-RU" sz="4800" b="1" u="sng" dirty="0">
              <a:solidFill>
                <a:srgbClr val="FF7D7D"/>
              </a:solidFill>
            </a:endParaRPr>
          </a:p>
        </p:txBody>
      </p:sp>
      <p:pic>
        <p:nvPicPr>
          <p:cNvPr id="1026" name="Picture 2" descr="C:\Documents and Settings\Я\Рабочий стол\lekture\norm.jpg"/>
          <p:cNvPicPr>
            <a:picLocks noGrp="1" noChangeAspect="1" noChangeArrowheads="1"/>
          </p:cNvPicPr>
          <p:nvPr>
            <p:ph idx="1"/>
          </p:nvPr>
        </p:nvPicPr>
        <p:blipFill>
          <a:blip r:embed="rId2" cstate="print"/>
          <a:srcRect/>
          <a:stretch>
            <a:fillRect/>
          </a:stretch>
        </p:blipFill>
        <p:spPr bwMode="auto">
          <a:xfrm rot="10800000">
            <a:off x="3000364" y="1142984"/>
            <a:ext cx="4000529" cy="5324492"/>
          </a:xfrm>
          <a:prstGeom prst="rect">
            <a:avLst/>
          </a:prstGeom>
          <a:noFill/>
          <a:ln w="28575">
            <a:solidFill>
              <a:schemeClr val="accent1">
                <a:lumMod val="50000"/>
              </a:schemeClr>
            </a:solidFill>
          </a:ln>
        </p:spPr>
      </p:pic>
      <p:cxnSp>
        <p:nvCxnSpPr>
          <p:cNvPr id="5" name="Прямая соединительная линия 4"/>
          <p:cNvCxnSpPr/>
          <p:nvPr/>
        </p:nvCxnSpPr>
        <p:spPr>
          <a:xfrm rot="10800000" flipH="1">
            <a:off x="3000364" y="3857628"/>
            <a:ext cx="4000529" cy="1588"/>
          </a:xfrm>
          <a:prstGeom prst="line">
            <a:avLst/>
          </a:prstGeom>
          <a:ln w="762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a:bodyPr>
          <a:lstStyle/>
          <a:p>
            <a:pPr>
              <a:buNone/>
            </a:pPr>
            <a:r>
              <a:rPr lang="en-US" sz="3200" dirty="0" smtClean="0">
                <a:solidFill>
                  <a:srgbClr val="FFFF00"/>
                </a:solidFill>
              </a:rPr>
              <a:t>There are two basic mechanisms of glomerular injury:</a:t>
            </a:r>
            <a:r>
              <a:rPr lang="ru-RU" sz="3200" dirty="0" smtClean="0">
                <a:solidFill>
                  <a:srgbClr val="FFFF00"/>
                </a:solidFill>
              </a:rPr>
              <a:t> </a:t>
            </a:r>
            <a:r>
              <a:rPr lang="en-US" sz="3200" dirty="0" smtClean="0">
                <a:solidFill>
                  <a:srgbClr val="FFFF00"/>
                </a:solidFill>
              </a:rPr>
              <a:t> </a:t>
            </a:r>
            <a:r>
              <a:rPr lang="en-US" sz="3200" b="1" dirty="0" smtClean="0">
                <a:solidFill>
                  <a:srgbClr val="FFFF00"/>
                </a:solidFill>
              </a:rPr>
              <a:t>immune</a:t>
            </a:r>
            <a:r>
              <a:rPr lang="ru-RU" sz="3200" b="1" dirty="0" smtClean="0">
                <a:solidFill>
                  <a:srgbClr val="FFFF00"/>
                </a:solidFill>
              </a:rPr>
              <a:t>  </a:t>
            </a:r>
            <a:r>
              <a:rPr lang="en-US" sz="3200" b="1" dirty="0" smtClean="0">
                <a:solidFill>
                  <a:srgbClr val="FFFF00"/>
                </a:solidFill>
              </a:rPr>
              <a:t> and</a:t>
            </a:r>
            <a:r>
              <a:rPr lang="ru-RU" sz="3200" b="1" dirty="0" smtClean="0">
                <a:solidFill>
                  <a:srgbClr val="FFFF00"/>
                </a:solidFill>
              </a:rPr>
              <a:t> </a:t>
            </a:r>
            <a:r>
              <a:rPr lang="en-US" sz="3200" b="1" dirty="0" smtClean="0">
                <a:solidFill>
                  <a:srgbClr val="FFFF00"/>
                </a:solidFill>
              </a:rPr>
              <a:t> </a:t>
            </a:r>
            <a:r>
              <a:rPr lang="en-US" sz="3200" b="1" dirty="0" err="1" smtClean="0">
                <a:solidFill>
                  <a:srgbClr val="FFFF00"/>
                </a:solidFill>
              </a:rPr>
              <a:t>nonimmune</a:t>
            </a:r>
            <a:r>
              <a:rPr lang="en-US" sz="3200" b="1" dirty="0" smtClean="0">
                <a:solidFill>
                  <a:srgbClr val="FFFF00"/>
                </a:solidFill>
              </a:rPr>
              <a:t>.</a:t>
            </a:r>
            <a:endParaRPr lang="ru-RU" sz="3200" b="1" dirty="0" smtClean="0">
              <a:solidFill>
                <a:srgbClr val="FFFF00"/>
              </a:solidFill>
            </a:endParaRPr>
          </a:p>
          <a:p>
            <a:pPr algn="ctr">
              <a:buNone/>
            </a:pPr>
            <a:r>
              <a:rPr lang="en-US" sz="3200" b="1" i="1" u="sng" dirty="0" smtClean="0">
                <a:solidFill>
                  <a:schemeClr val="accent1">
                    <a:lumMod val="50000"/>
                  </a:schemeClr>
                </a:solidFill>
              </a:rPr>
              <a:t>Immune mechanisms</a:t>
            </a:r>
            <a:endParaRPr lang="ru-RU" sz="3200" b="1" dirty="0" smtClean="0">
              <a:solidFill>
                <a:schemeClr val="accent1">
                  <a:lumMod val="50000"/>
                </a:schemeClr>
              </a:solidFill>
            </a:endParaRPr>
          </a:p>
          <a:p>
            <a:pPr>
              <a:buNone/>
            </a:pPr>
            <a:r>
              <a:rPr lang="en-US" sz="3200" b="1" u="sng" dirty="0" smtClean="0">
                <a:solidFill>
                  <a:srgbClr val="FF7D7D"/>
                </a:solidFill>
              </a:rPr>
              <a:t>A. </a:t>
            </a:r>
            <a:r>
              <a:rPr lang="ru-RU" sz="3200" b="1" u="sng" dirty="0" smtClean="0">
                <a:solidFill>
                  <a:srgbClr val="FF7D7D"/>
                </a:solidFill>
              </a:rPr>
              <a:t> </a:t>
            </a:r>
            <a:r>
              <a:rPr lang="en-US" sz="3200" b="1" u="sng" dirty="0" smtClean="0">
                <a:solidFill>
                  <a:srgbClr val="FF7D7D"/>
                </a:solidFill>
              </a:rPr>
              <a:t>Antibody-mediated</a:t>
            </a:r>
            <a:r>
              <a:rPr lang="ru-RU" sz="3200" b="1" u="sng" dirty="0" smtClean="0">
                <a:solidFill>
                  <a:srgbClr val="FF7D7D"/>
                </a:solidFill>
              </a:rPr>
              <a:t> </a:t>
            </a:r>
            <a:r>
              <a:rPr lang="en-US" sz="3200" b="1" u="sng" dirty="0" smtClean="0">
                <a:solidFill>
                  <a:srgbClr val="FF7D7D"/>
                </a:solidFill>
              </a:rPr>
              <a:t> glomerular</a:t>
            </a:r>
            <a:r>
              <a:rPr lang="ru-RU" sz="3200" b="1" u="sng" dirty="0" smtClean="0">
                <a:solidFill>
                  <a:srgbClr val="FF7D7D"/>
                </a:solidFill>
              </a:rPr>
              <a:t> </a:t>
            </a:r>
            <a:r>
              <a:rPr lang="en-US" sz="3200" b="1" u="sng" dirty="0" smtClean="0">
                <a:solidFill>
                  <a:srgbClr val="FF7D7D"/>
                </a:solidFill>
              </a:rPr>
              <a:t> injury</a:t>
            </a:r>
            <a:endParaRPr lang="ru-RU" sz="3200" u="sng" dirty="0" smtClean="0">
              <a:solidFill>
                <a:srgbClr val="FF7D7D"/>
              </a:solidFill>
            </a:endParaRPr>
          </a:p>
          <a:p>
            <a:pPr>
              <a:buNone/>
            </a:pPr>
            <a:r>
              <a:rPr lang="en-US" sz="3200" b="1" dirty="0" smtClean="0">
                <a:solidFill>
                  <a:srgbClr val="FFCC00"/>
                </a:solidFill>
              </a:rPr>
              <a:t>1. Immune complex disease.</a:t>
            </a:r>
            <a:endParaRPr lang="ru-RU" sz="3200" dirty="0" smtClean="0">
              <a:solidFill>
                <a:srgbClr val="FFCC00"/>
              </a:solidFill>
            </a:endParaRPr>
          </a:p>
          <a:p>
            <a:pPr>
              <a:buClr>
                <a:srgbClr val="002060"/>
              </a:buClr>
              <a:buFont typeface="Wingdings" pitchFamily="2" charset="2"/>
              <a:buChar char="Ø"/>
            </a:pPr>
            <a:r>
              <a:rPr lang="en-US" dirty="0" smtClean="0">
                <a:solidFill>
                  <a:srgbClr val="002060"/>
                </a:solidFill>
              </a:rPr>
              <a:t>The deposition of Ag-</a:t>
            </a:r>
            <a:r>
              <a:rPr lang="en-US" dirty="0" err="1" smtClean="0">
                <a:solidFill>
                  <a:srgbClr val="002060"/>
                </a:solidFill>
              </a:rPr>
              <a:t>Ab</a:t>
            </a:r>
            <a:r>
              <a:rPr lang="en-US" dirty="0" smtClean="0">
                <a:solidFill>
                  <a:srgbClr val="002060"/>
                </a:solidFill>
              </a:rPr>
              <a:t> complexes in glomeruli is a </a:t>
            </a:r>
            <a:r>
              <a:rPr lang="en-US" dirty="0" smtClean="0">
                <a:solidFill>
                  <a:srgbClr val="FFFF00"/>
                </a:solidFill>
              </a:rPr>
              <a:t>major mechanism of glomerular injury</a:t>
            </a:r>
            <a:r>
              <a:rPr lang="en-US" dirty="0" smtClean="0">
                <a:solidFill>
                  <a:srgbClr val="002060"/>
                </a:solidFill>
              </a:rPr>
              <a:t>, whether they are formed</a:t>
            </a:r>
            <a:r>
              <a:rPr lang="ru-RU" dirty="0" smtClean="0">
                <a:solidFill>
                  <a:srgbClr val="002060"/>
                </a:solidFill>
              </a:rPr>
              <a:t>  </a:t>
            </a:r>
            <a:r>
              <a:rPr lang="en-US" dirty="0" smtClean="0">
                <a:solidFill>
                  <a:srgbClr val="002060"/>
                </a:solidFill>
              </a:rPr>
              <a:t> </a:t>
            </a:r>
            <a:r>
              <a:rPr lang="en-US" i="1" dirty="0" smtClean="0">
                <a:solidFill>
                  <a:srgbClr val="FFFF00"/>
                </a:solidFill>
              </a:rPr>
              <a:t>“in situ”</a:t>
            </a:r>
            <a:r>
              <a:rPr lang="en-US" dirty="0" smtClean="0">
                <a:solidFill>
                  <a:srgbClr val="FFFF00"/>
                </a:solidFill>
              </a:rPr>
              <a:t> </a:t>
            </a:r>
            <a:r>
              <a:rPr lang="en-US" dirty="0" smtClean="0">
                <a:solidFill>
                  <a:srgbClr val="002060"/>
                </a:solidFill>
              </a:rPr>
              <a:t>with glomerular antigens or are trapped circulating complexes.</a:t>
            </a:r>
            <a:endParaRPr lang="ru-RU" dirty="0" smtClean="0">
              <a:solidFill>
                <a:srgbClr val="002060"/>
              </a:solidFill>
            </a:endParaRPr>
          </a:p>
          <a:p>
            <a:pPr>
              <a:buClr>
                <a:srgbClr val="002060"/>
              </a:buClr>
              <a:buFont typeface="Wingdings" pitchFamily="2" charset="2"/>
              <a:buChar char="Ø"/>
            </a:pPr>
            <a:r>
              <a:rPr lang="en-US" dirty="0" smtClean="0">
                <a:solidFill>
                  <a:srgbClr val="002060"/>
                </a:solidFill>
              </a:rPr>
              <a:t>Immunologic mechanisms underlying glomerular injury are primarily </a:t>
            </a:r>
            <a:r>
              <a:rPr lang="en-US" i="1" dirty="0" smtClean="0">
                <a:solidFill>
                  <a:srgbClr val="FFFF00"/>
                </a:solidFill>
              </a:rPr>
              <a:t>antibody-mediated</a:t>
            </a:r>
            <a:r>
              <a:rPr lang="en-US" i="1" dirty="0" smtClean="0">
                <a:solidFill>
                  <a:srgbClr val="002060"/>
                </a:solidFill>
              </a:rPr>
              <a:t> </a:t>
            </a:r>
            <a:r>
              <a:rPr lang="en-US" dirty="0" smtClean="0">
                <a:solidFill>
                  <a:srgbClr val="002060"/>
                </a:solidFill>
              </a:rPr>
              <a:t>(immune-complex disease). More recently there has been evidence to suggest that </a:t>
            </a:r>
            <a:r>
              <a:rPr lang="en-US" i="1" dirty="0" smtClean="0">
                <a:solidFill>
                  <a:srgbClr val="FFFF00"/>
                </a:solidFill>
              </a:rPr>
              <a:t>cell-mediated immune reactions </a:t>
            </a:r>
            <a:r>
              <a:rPr lang="en-US" dirty="0" smtClean="0">
                <a:solidFill>
                  <a:srgbClr val="002060"/>
                </a:solidFill>
              </a:rPr>
              <a:t>in the form of delayed type hypersensitivity can cause glomerular injury.</a:t>
            </a:r>
            <a:endParaRPr lang="ru-RU" dirty="0" smtClean="0">
              <a:solidFill>
                <a:srgbClr val="00206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357166"/>
            <a:ext cx="9286908" cy="6500834"/>
          </a:xfrm>
        </p:spPr>
        <p:txBody>
          <a:bodyPr/>
          <a:lstStyle/>
          <a:p>
            <a:pPr lvl="0">
              <a:buClr>
                <a:srgbClr val="002060"/>
              </a:buClr>
              <a:buFont typeface="Wingdings" pitchFamily="2" charset="2"/>
              <a:buChar char="Ø"/>
            </a:pPr>
            <a:endParaRPr lang="ru-RU" sz="2800" b="1" u="sng" dirty="0" smtClean="0">
              <a:solidFill>
                <a:srgbClr val="002060"/>
              </a:solidFill>
            </a:endParaRPr>
          </a:p>
          <a:p>
            <a:pPr lvl="0">
              <a:buClr>
                <a:srgbClr val="002060"/>
              </a:buClr>
              <a:buFont typeface="Wingdings" pitchFamily="2" charset="2"/>
              <a:buChar char="Ø"/>
            </a:pPr>
            <a:r>
              <a:rPr lang="en-US" sz="2800" b="1" u="sng" dirty="0" smtClean="0">
                <a:solidFill>
                  <a:srgbClr val="00B0F0"/>
                </a:solidFill>
              </a:rPr>
              <a:t>Local</a:t>
            </a:r>
            <a:r>
              <a:rPr lang="ru-RU" sz="2800" b="1" u="sng" dirty="0" smtClean="0">
                <a:solidFill>
                  <a:srgbClr val="00B0F0"/>
                </a:solidFill>
              </a:rPr>
              <a:t> </a:t>
            </a:r>
            <a:r>
              <a:rPr lang="en-US" sz="2800" b="1" u="sng" dirty="0" smtClean="0">
                <a:solidFill>
                  <a:srgbClr val="00B0F0"/>
                </a:solidFill>
              </a:rPr>
              <a:t> immune </a:t>
            </a:r>
            <a:r>
              <a:rPr lang="ru-RU" sz="2800" b="1" u="sng" dirty="0" smtClean="0">
                <a:solidFill>
                  <a:srgbClr val="00B0F0"/>
                </a:solidFill>
              </a:rPr>
              <a:t> </a:t>
            </a:r>
            <a:r>
              <a:rPr lang="en-US" sz="2800" b="1" u="sng" dirty="0" smtClean="0">
                <a:solidFill>
                  <a:srgbClr val="00B0F0"/>
                </a:solidFill>
              </a:rPr>
              <a:t>complex </a:t>
            </a:r>
            <a:r>
              <a:rPr lang="ru-RU" sz="2800" b="1" u="sng" dirty="0" smtClean="0">
                <a:solidFill>
                  <a:srgbClr val="00B0F0"/>
                </a:solidFill>
              </a:rPr>
              <a:t> </a:t>
            </a:r>
            <a:r>
              <a:rPr lang="en-US" sz="2800" b="1" u="sng" dirty="0" smtClean="0">
                <a:solidFill>
                  <a:srgbClr val="00B0F0"/>
                </a:solidFill>
              </a:rPr>
              <a:t>deposits</a:t>
            </a:r>
            <a:r>
              <a:rPr lang="en-US" sz="2800" b="1" dirty="0" smtClean="0">
                <a:solidFill>
                  <a:srgbClr val="00B0F0"/>
                </a:solidFill>
              </a:rPr>
              <a:t>. </a:t>
            </a:r>
            <a:r>
              <a:rPr lang="en-US" sz="2800" dirty="0" smtClean="0">
                <a:solidFill>
                  <a:srgbClr val="FFFF00"/>
                </a:solidFill>
              </a:rPr>
              <a:t>Formation of glomerular deposits of immune complex “</a:t>
            </a:r>
            <a:r>
              <a:rPr lang="en-US" sz="2800" i="1" dirty="0" smtClean="0">
                <a:solidFill>
                  <a:srgbClr val="FFFF00"/>
                </a:solidFill>
              </a:rPr>
              <a:t>in situ”</a:t>
            </a:r>
            <a:endParaRPr lang="ru-RU" sz="2800" dirty="0" smtClean="0">
              <a:solidFill>
                <a:srgbClr val="FFFF00"/>
              </a:solidFill>
            </a:endParaRPr>
          </a:p>
          <a:p>
            <a:pPr lvl="0">
              <a:buClr>
                <a:srgbClr val="002060"/>
              </a:buClr>
              <a:buFont typeface="Wingdings" pitchFamily="2" charset="2"/>
              <a:buChar char="Ø"/>
            </a:pPr>
            <a:r>
              <a:rPr lang="en-US" sz="2800" b="1" u="sng" dirty="0" smtClean="0">
                <a:solidFill>
                  <a:srgbClr val="00B0F0"/>
                </a:solidFill>
              </a:rPr>
              <a:t>Circulating</a:t>
            </a:r>
            <a:r>
              <a:rPr lang="ru-RU" sz="2800" b="1" u="sng" dirty="0" smtClean="0">
                <a:solidFill>
                  <a:srgbClr val="00B0F0"/>
                </a:solidFill>
              </a:rPr>
              <a:t> </a:t>
            </a:r>
            <a:r>
              <a:rPr lang="en-US" sz="2800" b="1" u="sng" dirty="0" smtClean="0">
                <a:solidFill>
                  <a:srgbClr val="00B0F0"/>
                </a:solidFill>
              </a:rPr>
              <a:t> immune complex deposits</a:t>
            </a:r>
            <a:r>
              <a:rPr lang="en-US" sz="2800" b="1" dirty="0" smtClean="0">
                <a:solidFill>
                  <a:srgbClr val="00B0F0"/>
                </a:solidFill>
              </a:rPr>
              <a:t>. </a:t>
            </a:r>
            <a:r>
              <a:rPr lang="en-US" sz="2800" dirty="0" smtClean="0">
                <a:solidFill>
                  <a:srgbClr val="FFFF00"/>
                </a:solidFill>
              </a:rPr>
              <a:t>Circulating immune complexes cause glomerular damage under certain circumstances</a:t>
            </a:r>
            <a:endParaRPr lang="ru-RU" sz="2800" dirty="0" smtClean="0">
              <a:solidFill>
                <a:srgbClr val="FFFF00"/>
              </a:solidFill>
            </a:endParaRPr>
          </a:p>
          <a:p>
            <a:r>
              <a:rPr lang="en-US" sz="2800" dirty="0" smtClean="0"/>
              <a:t>Immune complex GN is observed in the following diseases:</a:t>
            </a:r>
            <a:endParaRPr lang="ru-RU" sz="2800" dirty="0" smtClean="0"/>
          </a:p>
          <a:p>
            <a:pPr lvl="1">
              <a:buClr>
                <a:srgbClr val="002060"/>
              </a:buClr>
              <a:buFont typeface="Wingdings" pitchFamily="2" charset="2"/>
              <a:buChar char="Ø"/>
            </a:pPr>
            <a:r>
              <a:rPr lang="en-US" i="1" dirty="0" smtClean="0">
                <a:solidFill>
                  <a:srgbClr val="FF7D7D"/>
                </a:solidFill>
              </a:rPr>
              <a:t>Primary GN, </a:t>
            </a:r>
            <a:r>
              <a:rPr lang="en-US" dirty="0" smtClean="0">
                <a:solidFill>
                  <a:srgbClr val="002060"/>
                </a:solidFill>
              </a:rPr>
              <a:t>e.g. acute diffuse proliferative GN, membranous GN, </a:t>
            </a:r>
            <a:r>
              <a:rPr lang="en-US" dirty="0" err="1" smtClean="0">
                <a:solidFill>
                  <a:srgbClr val="002060"/>
                </a:solidFill>
              </a:rPr>
              <a:t>membranoproliferative</a:t>
            </a:r>
            <a:r>
              <a:rPr lang="en-US" dirty="0" smtClean="0">
                <a:solidFill>
                  <a:srgbClr val="002060"/>
                </a:solidFill>
              </a:rPr>
              <a:t> GN,</a:t>
            </a:r>
            <a:r>
              <a:rPr lang="ru-RU" dirty="0" smtClean="0">
                <a:solidFill>
                  <a:srgbClr val="002060"/>
                </a:solidFill>
              </a:rPr>
              <a:t> </a:t>
            </a:r>
            <a:r>
              <a:rPr lang="en-US" dirty="0" smtClean="0">
                <a:solidFill>
                  <a:srgbClr val="002060"/>
                </a:solidFill>
              </a:rPr>
              <a:t> </a:t>
            </a:r>
            <a:r>
              <a:rPr lang="en-US" dirty="0" err="1" smtClean="0">
                <a:solidFill>
                  <a:srgbClr val="002060"/>
                </a:solidFill>
              </a:rPr>
              <a:t>IgA</a:t>
            </a:r>
            <a:r>
              <a:rPr lang="en-US" dirty="0" smtClean="0">
                <a:solidFill>
                  <a:srgbClr val="002060"/>
                </a:solidFill>
              </a:rPr>
              <a:t> nephropathy and some cases of rapidly progressive GN and focal GN.</a:t>
            </a:r>
            <a:endParaRPr lang="ru-RU" dirty="0" smtClean="0">
              <a:solidFill>
                <a:srgbClr val="002060"/>
              </a:solidFill>
            </a:endParaRPr>
          </a:p>
          <a:p>
            <a:pPr lvl="1">
              <a:buClr>
                <a:srgbClr val="002060"/>
              </a:buClr>
              <a:buFont typeface="Wingdings" pitchFamily="2" charset="2"/>
              <a:buChar char="Ø"/>
            </a:pPr>
            <a:r>
              <a:rPr lang="en-US" i="1" dirty="0" smtClean="0">
                <a:solidFill>
                  <a:srgbClr val="FF7D7D"/>
                </a:solidFill>
              </a:rPr>
              <a:t>Systemic </a:t>
            </a:r>
            <a:r>
              <a:rPr lang="en-US" dirty="0" smtClean="0">
                <a:solidFill>
                  <a:srgbClr val="FF7D7D"/>
                </a:solidFill>
              </a:rPr>
              <a:t>diseases, </a:t>
            </a:r>
            <a:r>
              <a:rPr lang="en-US" dirty="0" smtClean="0">
                <a:solidFill>
                  <a:srgbClr val="002060"/>
                </a:solidFill>
              </a:rPr>
              <a:t>e.g. glomerular disease in SLE, </a:t>
            </a:r>
            <a:r>
              <a:rPr lang="ru-RU" dirty="0" smtClean="0">
                <a:solidFill>
                  <a:srgbClr val="002060"/>
                </a:solidFill>
              </a:rPr>
              <a:t> </a:t>
            </a:r>
            <a:r>
              <a:rPr lang="en-US" dirty="0" smtClean="0">
                <a:solidFill>
                  <a:srgbClr val="002060"/>
                </a:solidFill>
              </a:rPr>
              <a:t>malaria, syphilis,</a:t>
            </a:r>
            <a:r>
              <a:rPr lang="ru-RU" dirty="0" smtClean="0">
                <a:solidFill>
                  <a:srgbClr val="002060"/>
                </a:solidFill>
              </a:rPr>
              <a:t> </a:t>
            </a:r>
            <a:r>
              <a:rPr lang="en-US" dirty="0" smtClean="0">
                <a:solidFill>
                  <a:srgbClr val="002060"/>
                </a:solidFill>
              </a:rPr>
              <a:t> hepatitis, </a:t>
            </a:r>
            <a:r>
              <a:rPr lang="ru-RU" dirty="0" smtClean="0">
                <a:solidFill>
                  <a:srgbClr val="002060"/>
                </a:solidFill>
              </a:rPr>
              <a:t>  </a:t>
            </a:r>
            <a:r>
              <a:rPr lang="en-US" dirty="0" err="1" smtClean="0">
                <a:solidFill>
                  <a:srgbClr val="002060"/>
                </a:solidFill>
              </a:rPr>
              <a:t>Henoch-Schonlein</a:t>
            </a:r>
            <a:r>
              <a:rPr lang="en-US" dirty="0" smtClean="0">
                <a:solidFill>
                  <a:srgbClr val="002060"/>
                </a:solidFill>
              </a:rPr>
              <a:t> </a:t>
            </a:r>
            <a:r>
              <a:rPr lang="ru-RU" dirty="0" smtClean="0">
                <a:solidFill>
                  <a:srgbClr val="002060"/>
                </a:solidFill>
              </a:rPr>
              <a:t> </a:t>
            </a:r>
            <a:r>
              <a:rPr lang="en-US" dirty="0" err="1" smtClean="0">
                <a:solidFill>
                  <a:srgbClr val="002060"/>
                </a:solidFill>
              </a:rPr>
              <a:t>purpura</a:t>
            </a:r>
            <a:r>
              <a:rPr lang="en-US" dirty="0" smtClean="0">
                <a:solidFill>
                  <a:srgbClr val="002060"/>
                </a:solidFill>
              </a:rPr>
              <a:t> and </a:t>
            </a:r>
            <a:r>
              <a:rPr lang="ru-RU" dirty="0" smtClean="0">
                <a:solidFill>
                  <a:srgbClr val="002060"/>
                </a:solidFill>
              </a:rPr>
              <a:t>  </a:t>
            </a:r>
            <a:r>
              <a:rPr lang="en-US" dirty="0" smtClean="0">
                <a:solidFill>
                  <a:srgbClr val="002060"/>
                </a:solidFill>
              </a:rPr>
              <a:t>idiopathic mixed </a:t>
            </a:r>
            <a:r>
              <a:rPr lang="ru-RU" dirty="0" smtClean="0">
                <a:solidFill>
                  <a:srgbClr val="002060"/>
                </a:solidFill>
              </a:rPr>
              <a:t> </a:t>
            </a:r>
            <a:r>
              <a:rPr lang="en-US" dirty="0" err="1" smtClean="0">
                <a:solidFill>
                  <a:srgbClr val="002060"/>
                </a:solidFill>
              </a:rPr>
              <a:t>cryoglobulinemia</a:t>
            </a:r>
            <a:r>
              <a:rPr lang="en-US" dirty="0" smtClean="0">
                <a:solidFill>
                  <a:srgbClr val="002060"/>
                </a:solidFill>
              </a:rPr>
              <a:t>.</a:t>
            </a:r>
            <a:endParaRPr lang="ru-RU" dirty="0" smtClean="0">
              <a:solidFill>
                <a:srgbClr val="002060"/>
              </a:solidFill>
            </a:endParaRPr>
          </a:p>
          <a:p>
            <a:endParaRPr lang="ru-RU" dirty="0"/>
          </a:p>
        </p:txBody>
      </p:sp>
      <p:sp>
        <p:nvSpPr>
          <p:cNvPr id="4" name="Прямоугольник 3"/>
          <p:cNvSpPr/>
          <p:nvPr/>
        </p:nvSpPr>
        <p:spPr>
          <a:xfrm>
            <a:off x="285720" y="0"/>
            <a:ext cx="8572560" cy="954107"/>
          </a:xfrm>
          <a:prstGeom prst="rect">
            <a:avLst/>
          </a:prstGeom>
        </p:spPr>
        <p:txBody>
          <a:bodyPr wrap="square">
            <a:spAutoFit/>
          </a:bodyPr>
          <a:lstStyle/>
          <a:p>
            <a:pPr>
              <a:buClr>
                <a:srgbClr val="002060"/>
              </a:buClr>
              <a:buNone/>
            </a:pPr>
            <a:r>
              <a:rPr lang="en-US" sz="2800" b="1" dirty="0" smtClean="0">
                <a:solidFill>
                  <a:srgbClr val="FF7D7D"/>
                </a:solidFill>
              </a:rPr>
              <a:t>Glomerular deposits are formed by one of the following </a:t>
            </a:r>
            <a:r>
              <a:rPr lang="en-US" sz="2800" b="1" i="1" dirty="0" smtClean="0">
                <a:solidFill>
                  <a:srgbClr val="FF7D7D"/>
                </a:solidFill>
              </a:rPr>
              <a:t>two mechanisms:</a:t>
            </a:r>
            <a:endParaRPr lang="ru-RU" sz="2800" b="1" dirty="0" smtClean="0">
              <a:solidFill>
                <a:srgbClr val="FF7D7D"/>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0"/>
            <a:ext cx="8929718" cy="6858000"/>
          </a:xfrm>
        </p:spPr>
        <p:txBody>
          <a:bodyPr>
            <a:normAutofit/>
          </a:bodyPr>
          <a:lstStyle/>
          <a:p>
            <a:pPr>
              <a:buNone/>
            </a:pPr>
            <a:r>
              <a:rPr lang="en-US" sz="2800" b="1" u="sng" dirty="0" smtClean="0">
                <a:solidFill>
                  <a:srgbClr val="FFCC00"/>
                </a:solidFill>
              </a:rPr>
              <a:t>2.</a:t>
            </a:r>
            <a:r>
              <a:rPr lang="ru-RU" sz="2800" b="1" u="sng" dirty="0" smtClean="0">
                <a:solidFill>
                  <a:srgbClr val="FFCC00"/>
                </a:solidFill>
              </a:rPr>
              <a:t>  </a:t>
            </a:r>
            <a:r>
              <a:rPr lang="en-US" sz="2800" b="1" u="sng" dirty="0" smtClean="0">
                <a:solidFill>
                  <a:srgbClr val="FFCC00"/>
                </a:solidFill>
              </a:rPr>
              <a:t>Anti- GBM </a:t>
            </a:r>
            <a:r>
              <a:rPr lang="ru-RU" sz="2800" b="1" u="sng" dirty="0" smtClean="0">
                <a:solidFill>
                  <a:srgbClr val="FFCC00"/>
                </a:solidFill>
              </a:rPr>
              <a:t> </a:t>
            </a:r>
            <a:r>
              <a:rPr lang="en-US" sz="2800" b="1" u="sng" dirty="0" smtClean="0">
                <a:solidFill>
                  <a:srgbClr val="FFCC00"/>
                </a:solidFill>
              </a:rPr>
              <a:t>disease. </a:t>
            </a:r>
          </a:p>
          <a:p>
            <a:pPr>
              <a:buClr>
                <a:srgbClr val="002060"/>
              </a:buClr>
              <a:buFont typeface="Wingdings" pitchFamily="2" charset="2"/>
              <a:buChar char="Ø"/>
            </a:pPr>
            <a:r>
              <a:rPr lang="en-US" dirty="0" smtClean="0">
                <a:solidFill>
                  <a:srgbClr val="002060"/>
                </a:solidFill>
              </a:rPr>
              <a:t>Less than 5% cases of human GN are associated with anti-GBM antibodies. The component of GBM acting as antigen appears to component of collagen IV of the basement membrane.</a:t>
            </a:r>
            <a:endParaRPr lang="ru-RU" dirty="0" smtClean="0">
              <a:solidFill>
                <a:srgbClr val="002060"/>
              </a:solidFill>
            </a:endParaRPr>
          </a:p>
          <a:p>
            <a:pPr lvl="0">
              <a:buClr>
                <a:srgbClr val="002060"/>
              </a:buClr>
              <a:buFont typeface="Wingdings" pitchFamily="2" charset="2"/>
              <a:buChar char="Ø"/>
            </a:pPr>
            <a:r>
              <a:rPr lang="en-US" dirty="0" smtClean="0">
                <a:solidFill>
                  <a:srgbClr val="002060"/>
                </a:solidFill>
              </a:rPr>
              <a:t>Anti-GBM disease is classically characterized by </a:t>
            </a:r>
            <a:r>
              <a:rPr lang="en-US" b="1" i="1" u="sng" dirty="0" smtClean="0">
                <a:solidFill>
                  <a:srgbClr val="002060"/>
                </a:solidFill>
              </a:rPr>
              <a:t>homogeneous linear deposits </a:t>
            </a:r>
            <a:r>
              <a:rPr lang="en-US" dirty="0" smtClean="0">
                <a:solidFill>
                  <a:srgbClr val="002060"/>
                </a:solidFill>
              </a:rPr>
              <a:t>of anti-GBM antibodies (mostly </a:t>
            </a:r>
            <a:r>
              <a:rPr lang="en-US" dirty="0" err="1" smtClean="0">
                <a:solidFill>
                  <a:srgbClr val="002060"/>
                </a:solidFill>
              </a:rPr>
              <a:t>IgG</a:t>
            </a:r>
            <a:r>
              <a:rPr lang="en-US" dirty="0" smtClean="0">
                <a:solidFill>
                  <a:srgbClr val="002060"/>
                </a:solidFill>
              </a:rPr>
              <a:t>; rarely </a:t>
            </a:r>
            <a:r>
              <a:rPr lang="en-US" dirty="0" err="1" smtClean="0">
                <a:solidFill>
                  <a:srgbClr val="002060"/>
                </a:solidFill>
              </a:rPr>
              <a:t>IgA</a:t>
            </a:r>
            <a:r>
              <a:rPr lang="en-US" dirty="0" smtClean="0">
                <a:solidFill>
                  <a:srgbClr val="002060"/>
                </a:solidFill>
              </a:rPr>
              <a:t> and </a:t>
            </a:r>
            <a:r>
              <a:rPr lang="en-US" dirty="0" err="1" smtClean="0">
                <a:solidFill>
                  <a:srgbClr val="002060"/>
                </a:solidFill>
              </a:rPr>
              <a:t>IgM</a:t>
            </a:r>
            <a:r>
              <a:rPr lang="en-US" dirty="0" smtClean="0">
                <a:solidFill>
                  <a:srgbClr val="002060"/>
                </a:solidFill>
              </a:rPr>
              <a:t>) and complement (mainly C3) along the glomerular basement membrane.</a:t>
            </a:r>
            <a:endParaRPr lang="ru-RU" dirty="0" smtClean="0">
              <a:solidFill>
                <a:srgbClr val="002060"/>
              </a:solidFill>
            </a:endParaRPr>
          </a:p>
          <a:p>
            <a:pPr lvl="0">
              <a:buClr>
                <a:srgbClr val="002060"/>
              </a:buClr>
              <a:buFont typeface="Wingdings" pitchFamily="2" charset="2"/>
              <a:buChar char="Ø"/>
            </a:pPr>
            <a:r>
              <a:rPr lang="en-US" dirty="0" smtClean="0">
                <a:solidFill>
                  <a:srgbClr val="002060"/>
                </a:solidFill>
              </a:rPr>
              <a:t>Anti-GBM disease is characteristically exemplified by glomerular injury in </a:t>
            </a:r>
            <a:r>
              <a:rPr lang="en-US" dirty="0" err="1" smtClean="0">
                <a:solidFill>
                  <a:srgbClr val="00B0F0"/>
                </a:solidFill>
              </a:rPr>
              <a:t>Goodpasture’s</a:t>
            </a:r>
            <a:r>
              <a:rPr lang="en-US" dirty="0" smtClean="0">
                <a:solidFill>
                  <a:srgbClr val="00B0F0"/>
                </a:solidFill>
              </a:rPr>
              <a:t> syndrome</a:t>
            </a:r>
            <a:r>
              <a:rPr lang="en-US" dirty="0" smtClean="0">
                <a:solidFill>
                  <a:srgbClr val="002060"/>
                </a:solidFill>
              </a:rPr>
              <a:t>. About half to two-third of the patients with renal lesions in </a:t>
            </a:r>
            <a:r>
              <a:rPr lang="en-US" dirty="0" err="1" smtClean="0">
                <a:solidFill>
                  <a:srgbClr val="002060"/>
                </a:solidFill>
              </a:rPr>
              <a:t>Goodpasture’s</a:t>
            </a:r>
            <a:r>
              <a:rPr lang="en-US" dirty="0" smtClean="0">
                <a:solidFill>
                  <a:srgbClr val="002060"/>
                </a:solidFill>
              </a:rPr>
              <a:t> syndrome have pulmonary hemorrhage mediated by cross-reacting </a:t>
            </a:r>
            <a:r>
              <a:rPr lang="en-US" dirty="0" err="1" smtClean="0">
                <a:solidFill>
                  <a:srgbClr val="002060"/>
                </a:solidFill>
              </a:rPr>
              <a:t>autoantibodies</a:t>
            </a:r>
            <a:r>
              <a:rPr lang="en-US" dirty="0" smtClean="0">
                <a:solidFill>
                  <a:srgbClr val="002060"/>
                </a:solidFill>
              </a:rPr>
              <a:t> against alveolar basement membrane.</a:t>
            </a:r>
            <a:endParaRPr lang="ru-RU" dirty="0" smtClean="0">
              <a:solidFill>
                <a:srgbClr val="002060"/>
              </a:solidFill>
            </a:endParaRPr>
          </a:p>
          <a:p>
            <a:pPr>
              <a:buClr>
                <a:srgbClr val="002060"/>
              </a:buClr>
              <a:buNone/>
            </a:pPr>
            <a:r>
              <a:rPr lang="en-US" b="1" dirty="0" smtClean="0">
                <a:solidFill>
                  <a:srgbClr val="002060"/>
                </a:solidFill>
              </a:rPr>
              <a:t>		</a:t>
            </a:r>
            <a:endParaRPr lang="ru-RU" dirty="0">
              <a:solidFill>
                <a:srgbClr val="00206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buNone/>
            </a:pPr>
            <a:r>
              <a:rPr lang="en-US" sz="3200" b="1" u="sng" dirty="0" smtClean="0">
                <a:solidFill>
                  <a:srgbClr val="FFCC00"/>
                </a:solidFill>
              </a:rPr>
              <a:t>3. Alternative</a:t>
            </a:r>
            <a:r>
              <a:rPr lang="ru-RU" sz="3200" b="1" u="sng" dirty="0" smtClean="0">
                <a:solidFill>
                  <a:srgbClr val="FFCC00"/>
                </a:solidFill>
              </a:rPr>
              <a:t> </a:t>
            </a:r>
            <a:r>
              <a:rPr lang="en-US" sz="3200" b="1" u="sng" dirty="0" smtClean="0">
                <a:solidFill>
                  <a:srgbClr val="FFCC00"/>
                </a:solidFill>
              </a:rPr>
              <a:t> pathway disease. </a:t>
            </a:r>
          </a:p>
          <a:p>
            <a:pPr>
              <a:buNone/>
            </a:pPr>
            <a:r>
              <a:rPr lang="en-US" sz="3200" dirty="0" smtClean="0"/>
              <a:t>The complement system, </a:t>
            </a:r>
            <a:r>
              <a:rPr lang="ru-RU" sz="3200" dirty="0" smtClean="0"/>
              <a:t> </a:t>
            </a:r>
            <a:r>
              <a:rPr lang="en-US" sz="3200" dirty="0" smtClean="0"/>
              <a:t>in particular C3, contributes to glomerular injury in the majority of </a:t>
            </a:r>
            <a:r>
              <a:rPr lang="ru-RU" sz="3200" dirty="0" smtClean="0"/>
              <a:t> </a:t>
            </a:r>
            <a:r>
              <a:rPr lang="en-US" sz="3200" dirty="0" smtClean="0"/>
              <a:t>forms of GN.</a:t>
            </a:r>
            <a:endParaRPr lang="ru-RU" sz="3200" dirty="0" smtClean="0"/>
          </a:p>
          <a:p>
            <a:pPr lvl="0">
              <a:buClr>
                <a:srgbClr val="002060"/>
              </a:buClr>
              <a:buFont typeface="Wingdings" pitchFamily="2" charset="2"/>
              <a:buChar char="Ø"/>
            </a:pPr>
            <a:r>
              <a:rPr lang="en-US" sz="3200" dirty="0" smtClean="0">
                <a:solidFill>
                  <a:srgbClr val="002060"/>
                </a:solidFill>
              </a:rPr>
              <a:t>The deposits in alternate pathway of the disease are characteristically electron-dense, glomerular lesions in such cases are referred to as dense-deposit disease.</a:t>
            </a:r>
            <a:endParaRPr lang="ru-RU" sz="3200" dirty="0" smtClean="0">
              <a:solidFill>
                <a:srgbClr val="002060"/>
              </a:solidFill>
            </a:endParaRPr>
          </a:p>
          <a:p>
            <a:pPr lvl="0">
              <a:buClr>
                <a:srgbClr val="002060"/>
              </a:buClr>
              <a:buFont typeface="Wingdings" pitchFamily="2" charset="2"/>
              <a:buChar char="Ø"/>
            </a:pPr>
            <a:r>
              <a:rPr lang="en-US" sz="3200" dirty="0" smtClean="0">
                <a:solidFill>
                  <a:srgbClr val="002060"/>
                </a:solidFill>
              </a:rPr>
              <a:t>Alternate pathway disease occurs in most cases of type II </a:t>
            </a:r>
            <a:r>
              <a:rPr lang="en-US" sz="3200" dirty="0" err="1" smtClean="0">
                <a:solidFill>
                  <a:srgbClr val="002060"/>
                </a:solidFill>
              </a:rPr>
              <a:t>membranoproliferative</a:t>
            </a:r>
            <a:r>
              <a:rPr lang="en-US" sz="3200" dirty="0" smtClean="0">
                <a:solidFill>
                  <a:srgbClr val="002060"/>
                </a:solidFill>
              </a:rPr>
              <a:t> GN, some patients of rapidly progressive GN, </a:t>
            </a:r>
            <a:r>
              <a:rPr lang="ru-RU" sz="3200" dirty="0" smtClean="0">
                <a:solidFill>
                  <a:srgbClr val="002060"/>
                </a:solidFill>
              </a:rPr>
              <a:t> </a:t>
            </a:r>
            <a:r>
              <a:rPr lang="en-US" sz="3200" dirty="0" smtClean="0">
                <a:solidFill>
                  <a:srgbClr val="002060"/>
                </a:solidFill>
              </a:rPr>
              <a:t>acute diffuse proliferative GN, </a:t>
            </a:r>
            <a:r>
              <a:rPr lang="en-US" sz="3200" dirty="0" err="1" smtClean="0">
                <a:solidFill>
                  <a:srgbClr val="002060"/>
                </a:solidFill>
              </a:rPr>
              <a:t>IgA</a:t>
            </a:r>
            <a:r>
              <a:rPr lang="en-US" sz="3200" dirty="0" smtClean="0">
                <a:solidFill>
                  <a:srgbClr val="002060"/>
                </a:solidFill>
              </a:rPr>
              <a:t> nephropathy and in SLE.</a:t>
            </a:r>
            <a:endParaRPr lang="ru-RU" sz="3200" dirty="0" smtClean="0">
              <a:solidFill>
                <a:srgbClr val="002060"/>
              </a:solidFill>
            </a:endParaRP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a:bodyPr>
          <a:lstStyle/>
          <a:p>
            <a:pPr>
              <a:buNone/>
            </a:pPr>
            <a:r>
              <a:rPr lang="en-US" sz="2800" b="1" u="sng" dirty="0" smtClean="0">
                <a:solidFill>
                  <a:srgbClr val="FFCC00"/>
                </a:solidFill>
              </a:rPr>
              <a:t>4. Other mechanisms of antibody-mediated injury.</a:t>
            </a:r>
          </a:p>
          <a:p>
            <a:pPr>
              <a:buNone/>
            </a:pPr>
            <a:r>
              <a:rPr lang="en-US" sz="2800" b="1" dirty="0" smtClean="0">
                <a:solidFill>
                  <a:srgbClr val="FFFF00"/>
                </a:solidFill>
              </a:rPr>
              <a:t> </a:t>
            </a:r>
            <a:r>
              <a:rPr lang="en-US" sz="2800" dirty="0" smtClean="0"/>
              <a:t>A few </a:t>
            </a:r>
            <a:r>
              <a:rPr lang="en-US" sz="2800" dirty="0" err="1" smtClean="0"/>
              <a:t>autoantibodies</a:t>
            </a:r>
            <a:r>
              <a:rPr lang="en-US" sz="2800" dirty="0" smtClean="0"/>
              <a:t> have been implicated in some patients of glomerulonephritis:</a:t>
            </a:r>
            <a:endParaRPr lang="ru-RU" sz="2800" dirty="0" smtClean="0"/>
          </a:p>
          <a:p>
            <a:pPr>
              <a:buClr>
                <a:srgbClr val="002060"/>
              </a:buClr>
              <a:buFont typeface="Wingdings" pitchFamily="2" charset="2"/>
              <a:buChar char="Ø"/>
            </a:pPr>
            <a:r>
              <a:rPr lang="en-US" sz="2800" b="1" u="sng" dirty="0" smtClean="0">
                <a:solidFill>
                  <a:schemeClr val="accent1">
                    <a:lumMod val="50000"/>
                  </a:schemeClr>
                </a:solidFill>
              </a:rPr>
              <a:t>Anti-</a:t>
            </a:r>
            <a:r>
              <a:rPr lang="en-US" sz="2800" b="1" u="sng" dirty="0" err="1" smtClean="0">
                <a:solidFill>
                  <a:schemeClr val="accent1">
                    <a:lumMod val="50000"/>
                  </a:schemeClr>
                </a:solidFill>
              </a:rPr>
              <a:t>neutrophil</a:t>
            </a:r>
            <a:r>
              <a:rPr lang="en-US" sz="2800" b="1" u="sng" dirty="0" smtClean="0">
                <a:solidFill>
                  <a:schemeClr val="accent1">
                    <a:lumMod val="50000"/>
                  </a:schemeClr>
                </a:solidFill>
              </a:rPr>
              <a:t> cytoplasmic antibodies (ANCA). </a:t>
            </a:r>
            <a:r>
              <a:rPr lang="en-US" sz="2800" dirty="0" smtClean="0">
                <a:solidFill>
                  <a:srgbClr val="002060"/>
                </a:solidFill>
              </a:rPr>
              <a:t>About 40% cases of rapidly progressive GN are deficient in </a:t>
            </a:r>
            <a:r>
              <a:rPr lang="en-US" sz="2800" dirty="0" err="1" smtClean="0">
                <a:solidFill>
                  <a:srgbClr val="002060"/>
                </a:solidFill>
              </a:rPr>
              <a:t>immunoglobulins</a:t>
            </a:r>
            <a:r>
              <a:rPr lang="en-US" sz="2800" dirty="0" smtClean="0">
                <a:solidFill>
                  <a:srgbClr val="002060"/>
                </a:solidFill>
              </a:rPr>
              <a:t> in glomeruli and are positive for ANCA against </a:t>
            </a:r>
            <a:r>
              <a:rPr lang="en-US" sz="2800" dirty="0" err="1" smtClean="0">
                <a:solidFill>
                  <a:srgbClr val="002060"/>
                </a:solidFill>
              </a:rPr>
              <a:t>neutrophil</a:t>
            </a:r>
            <a:r>
              <a:rPr lang="en-US" sz="2800" dirty="0" smtClean="0">
                <a:solidFill>
                  <a:srgbClr val="002060"/>
                </a:solidFill>
              </a:rPr>
              <a:t> cytoplasmic antigens in their circulation. ANCA causes endothelial injury by generation of reactive oxygen radicals.</a:t>
            </a:r>
            <a:endParaRPr lang="ru-RU" sz="2800" dirty="0" smtClean="0">
              <a:solidFill>
                <a:srgbClr val="002060"/>
              </a:solidFill>
            </a:endParaRPr>
          </a:p>
          <a:p>
            <a:pPr>
              <a:buClr>
                <a:srgbClr val="002060"/>
              </a:buClr>
              <a:buFont typeface="Wingdings" pitchFamily="2" charset="2"/>
              <a:buChar char="Ø"/>
            </a:pPr>
            <a:r>
              <a:rPr lang="en-US" sz="2800" b="1" u="sng" dirty="0" smtClean="0">
                <a:solidFill>
                  <a:schemeClr val="accent1">
                    <a:lumMod val="50000"/>
                  </a:schemeClr>
                </a:solidFill>
              </a:rPr>
              <a:t>Anti-endothelial cell antibodies (AECA). </a:t>
            </a:r>
            <a:r>
              <a:rPr lang="en-US" sz="2800" dirty="0" err="1" smtClean="0">
                <a:solidFill>
                  <a:srgbClr val="002060"/>
                </a:solidFill>
              </a:rPr>
              <a:t>Autoantibodies</a:t>
            </a:r>
            <a:r>
              <a:rPr lang="en-US" sz="2800" dirty="0" smtClean="0">
                <a:solidFill>
                  <a:srgbClr val="002060"/>
                </a:solidFill>
              </a:rPr>
              <a:t> against endothelial antigens have been detected in circulation are several inflammatory </a:t>
            </a:r>
            <a:r>
              <a:rPr lang="en-US" sz="2800" dirty="0" err="1" smtClean="0">
                <a:solidFill>
                  <a:srgbClr val="002060"/>
                </a:solidFill>
              </a:rPr>
              <a:t>vasculitis</a:t>
            </a:r>
            <a:r>
              <a:rPr lang="en-US" sz="2800" dirty="0" smtClean="0">
                <a:solidFill>
                  <a:srgbClr val="002060"/>
                </a:solidFill>
              </a:rPr>
              <a:t> and glomerulonephritis.</a:t>
            </a:r>
            <a:endParaRPr lang="ru-RU" sz="2800" dirty="0" smtClean="0">
              <a:solidFill>
                <a:srgbClr val="002060"/>
              </a:solidFill>
            </a:endParaRPr>
          </a:p>
          <a:p>
            <a:endParaRPr lang="ru-RU" sz="2800" dirty="0" smtClean="0"/>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a:bodyPr>
          <a:lstStyle/>
          <a:p>
            <a:pPr>
              <a:buNone/>
            </a:pPr>
            <a:r>
              <a:rPr lang="en-US" sz="4000" b="1" u="sng" dirty="0" smtClean="0">
                <a:solidFill>
                  <a:srgbClr val="FF7D7D"/>
                </a:solidFill>
              </a:rPr>
              <a:t>B. Cell-mediated Glomerular Injury</a:t>
            </a:r>
            <a:endParaRPr lang="ru-RU" sz="4000" u="sng" dirty="0" smtClean="0">
              <a:solidFill>
                <a:srgbClr val="FF7D7D"/>
              </a:solidFill>
            </a:endParaRPr>
          </a:p>
          <a:p>
            <a:r>
              <a:rPr lang="en-US" sz="3200" dirty="0" smtClean="0">
                <a:solidFill>
                  <a:srgbClr val="002060"/>
                </a:solidFill>
              </a:rPr>
              <a:t>Recent evidence suggests that cell-mediated immune reactions in the form of delayed hypersensitivity may be involved in causing glomerular injury, particularly in cases with deficient </a:t>
            </a:r>
            <a:r>
              <a:rPr lang="en-US" sz="3200" dirty="0" err="1" smtClean="0">
                <a:solidFill>
                  <a:srgbClr val="002060"/>
                </a:solidFill>
              </a:rPr>
              <a:t>immunoglobulins</a:t>
            </a:r>
            <a:r>
              <a:rPr lang="en-US" sz="3200" dirty="0" smtClean="0">
                <a:solidFill>
                  <a:srgbClr val="FFFF00"/>
                </a:solidFill>
              </a:rPr>
              <a:t>.</a:t>
            </a:r>
            <a:endParaRPr lang="ru-RU" sz="3200" dirty="0" smtClean="0">
              <a:solidFill>
                <a:srgbClr val="FFFF00"/>
              </a:solidFill>
            </a:endParaRPr>
          </a:p>
          <a:p>
            <a:pPr>
              <a:buNone/>
            </a:pPr>
            <a:r>
              <a:rPr lang="en-US" sz="3600" b="1" u="sng" dirty="0" smtClean="0">
                <a:solidFill>
                  <a:srgbClr val="FF7D7D"/>
                </a:solidFill>
              </a:rPr>
              <a:t>C. </a:t>
            </a:r>
            <a:r>
              <a:rPr lang="ru-RU" sz="3600" b="1" u="sng" dirty="0" smtClean="0">
                <a:solidFill>
                  <a:srgbClr val="FF7D7D"/>
                </a:solidFill>
              </a:rPr>
              <a:t> </a:t>
            </a:r>
            <a:r>
              <a:rPr lang="en-US" sz="3600" b="1" u="sng" dirty="0" smtClean="0">
                <a:solidFill>
                  <a:srgbClr val="FF7D7D"/>
                </a:solidFill>
              </a:rPr>
              <a:t>Secondary </a:t>
            </a:r>
            <a:r>
              <a:rPr lang="ru-RU" sz="3600" b="1" u="sng" dirty="0" smtClean="0">
                <a:solidFill>
                  <a:srgbClr val="FF7D7D"/>
                </a:solidFill>
              </a:rPr>
              <a:t> </a:t>
            </a:r>
            <a:r>
              <a:rPr lang="en-US" sz="3600" b="1" u="sng" dirty="0" err="1" smtClean="0">
                <a:solidFill>
                  <a:srgbClr val="FF7D7D"/>
                </a:solidFill>
              </a:rPr>
              <a:t>pathogenetic</a:t>
            </a:r>
            <a:r>
              <a:rPr lang="en-US" sz="3600" b="1" u="sng" dirty="0" smtClean="0">
                <a:solidFill>
                  <a:srgbClr val="FF7D7D"/>
                </a:solidFill>
              </a:rPr>
              <a:t> </a:t>
            </a:r>
            <a:r>
              <a:rPr lang="ru-RU" sz="3600" b="1" u="sng" dirty="0" smtClean="0">
                <a:solidFill>
                  <a:srgbClr val="FF7D7D"/>
                </a:solidFill>
              </a:rPr>
              <a:t> </a:t>
            </a:r>
            <a:r>
              <a:rPr lang="en-US" sz="3600" b="1" u="sng" dirty="0" smtClean="0">
                <a:solidFill>
                  <a:srgbClr val="FF7D7D"/>
                </a:solidFill>
              </a:rPr>
              <a:t>mechanisms</a:t>
            </a:r>
            <a:endParaRPr lang="ru-RU" sz="3600" u="sng" dirty="0" smtClean="0">
              <a:solidFill>
                <a:srgbClr val="FF7D7D"/>
              </a:solidFill>
            </a:endParaRPr>
          </a:p>
          <a:p>
            <a:r>
              <a:rPr lang="en-US" sz="3200" dirty="0" smtClean="0">
                <a:solidFill>
                  <a:srgbClr val="002060"/>
                </a:solidFill>
              </a:rPr>
              <a:t>Secondary </a:t>
            </a:r>
            <a:r>
              <a:rPr lang="en-US" sz="3200" dirty="0" err="1" smtClean="0">
                <a:solidFill>
                  <a:srgbClr val="002060"/>
                </a:solidFill>
              </a:rPr>
              <a:t>pathogenetic</a:t>
            </a:r>
            <a:r>
              <a:rPr lang="en-US" sz="3200" dirty="0" smtClean="0">
                <a:solidFill>
                  <a:srgbClr val="002060"/>
                </a:solidFill>
              </a:rPr>
              <a:t> mechanisms are a number of mediators of immunologic glomerular injury, such as: </a:t>
            </a:r>
            <a:r>
              <a:rPr lang="en-US" sz="3200" dirty="0" err="1" smtClean="0">
                <a:solidFill>
                  <a:srgbClr val="002060"/>
                </a:solidFill>
              </a:rPr>
              <a:t>neutrophils</a:t>
            </a:r>
            <a:r>
              <a:rPr lang="en-US" sz="3200" dirty="0" smtClean="0">
                <a:solidFill>
                  <a:srgbClr val="002060"/>
                </a:solidFill>
              </a:rPr>
              <a:t>, mononuclear phagocytes, complement system, platelets, </a:t>
            </a:r>
            <a:r>
              <a:rPr lang="en-US" sz="3200" dirty="0" err="1" smtClean="0">
                <a:solidFill>
                  <a:srgbClr val="002060"/>
                </a:solidFill>
              </a:rPr>
              <a:t>mesangial</a:t>
            </a:r>
            <a:r>
              <a:rPr lang="en-US" sz="3200" dirty="0" smtClean="0">
                <a:solidFill>
                  <a:srgbClr val="002060"/>
                </a:solidFill>
              </a:rPr>
              <a:t> cells, and coagulation system.</a:t>
            </a:r>
            <a:endParaRPr lang="ru-RU" sz="3200" dirty="0" smtClean="0">
              <a:solidFill>
                <a:srgbClr val="002060"/>
              </a:solidFill>
            </a:endParaRPr>
          </a:p>
          <a:p>
            <a:endParaRPr lang="ru-RU"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f9"/>
          <p:cNvPicPr>
            <a:picLocks noChangeAspect="1" noChangeArrowheads="1"/>
          </p:cNvPicPr>
          <p:nvPr/>
        </p:nvPicPr>
        <p:blipFill>
          <a:blip r:embed="rId2" cstate="print"/>
          <a:srcRect/>
          <a:stretch>
            <a:fillRect/>
          </a:stretch>
        </p:blipFill>
        <p:spPr bwMode="auto">
          <a:xfrm>
            <a:off x="152400" y="0"/>
            <a:ext cx="5381625" cy="3581400"/>
          </a:xfrm>
          <a:prstGeom prst="rect">
            <a:avLst/>
          </a:prstGeom>
          <a:noFill/>
          <a:ln w="9525">
            <a:noFill/>
            <a:miter lim="800000"/>
            <a:headEnd/>
            <a:tailEnd/>
          </a:ln>
        </p:spPr>
      </p:pic>
      <p:sp>
        <p:nvSpPr>
          <p:cNvPr id="12293" name="Text Box 5"/>
          <p:cNvSpPr txBox="1">
            <a:spLocks noChangeArrowheads="1"/>
          </p:cNvSpPr>
          <p:nvPr/>
        </p:nvSpPr>
        <p:spPr bwMode="auto">
          <a:xfrm>
            <a:off x="5638800" y="1219200"/>
            <a:ext cx="3276600" cy="396875"/>
          </a:xfrm>
          <a:prstGeom prst="rect">
            <a:avLst/>
          </a:prstGeom>
          <a:noFill/>
          <a:ln w="9525">
            <a:noFill/>
            <a:miter lim="800000"/>
            <a:headEnd/>
            <a:tailEnd/>
          </a:ln>
          <a:effectLst/>
        </p:spPr>
        <p:txBody>
          <a:bodyPr>
            <a:spAutoFit/>
          </a:bodyPr>
          <a:lstStyle/>
          <a:p>
            <a:pPr>
              <a:spcBef>
                <a:spcPct val="50000"/>
              </a:spcBef>
            </a:pPr>
            <a:r>
              <a:rPr lang="en-US" sz="2000" b="1">
                <a:effectLst>
                  <a:outerShdw blurRad="38100" dist="38100" dir="2700000" algn="tl">
                    <a:srgbClr val="000000"/>
                  </a:outerShdw>
                </a:effectLst>
              </a:rPr>
              <a:t>Anti-GBM crescent</a:t>
            </a:r>
            <a:r>
              <a:rPr lang="ru-RU" sz="2000" b="1">
                <a:effectLst>
                  <a:outerShdw blurRad="38100" dist="38100" dir="2700000" algn="tl">
                    <a:srgbClr val="000000"/>
                  </a:outerShdw>
                </a:effectLst>
              </a:rPr>
              <a:t> </a:t>
            </a:r>
          </a:p>
        </p:txBody>
      </p:sp>
      <p:pic>
        <p:nvPicPr>
          <p:cNvPr id="12294" name="Picture 6" descr="f10"/>
          <p:cNvPicPr>
            <a:picLocks noChangeAspect="1" noChangeArrowheads="1"/>
          </p:cNvPicPr>
          <p:nvPr/>
        </p:nvPicPr>
        <p:blipFill>
          <a:blip r:embed="rId3" cstate="print"/>
          <a:srcRect/>
          <a:stretch>
            <a:fillRect/>
          </a:stretch>
        </p:blipFill>
        <p:spPr bwMode="auto">
          <a:xfrm>
            <a:off x="142875" y="3276600"/>
            <a:ext cx="5419725" cy="3581400"/>
          </a:xfrm>
          <a:prstGeom prst="rect">
            <a:avLst/>
          </a:prstGeom>
          <a:noFill/>
          <a:ln w="9525">
            <a:noFill/>
            <a:miter lim="800000"/>
            <a:headEnd/>
            <a:tailEnd/>
          </a:ln>
        </p:spPr>
      </p:pic>
      <p:sp>
        <p:nvSpPr>
          <p:cNvPr id="12295" name="Text Box 7"/>
          <p:cNvSpPr txBox="1">
            <a:spLocks noChangeArrowheads="1"/>
          </p:cNvSpPr>
          <p:nvPr/>
        </p:nvSpPr>
        <p:spPr bwMode="auto">
          <a:xfrm>
            <a:off x="5791200" y="4648200"/>
            <a:ext cx="3124200" cy="1006475"/>
          </a:xfrm>
          <a:prstGeom prst="rect">
            <a:avLst/>
          </a:prstGeom>
          <a:noFill/>
          <a:ln w="9525">
            <a:noFill/>
            <a:miter lim="800000"/>
            <a:headEnd/>
            <a:tailEnd/>
          </a:ln>
          <a:effectLst/>
        </p:spPr>
        <p:txBody>
          <a:bodyPr>
            <a:spAutoFit/>
          </a:bodyPr>
          <a:lstStyle/>
          <a:p>
            <a:pPr>
              <a:spcBef>
                <a:spcPct val="50000"/>
              </a:spcBef>
            </a:pPr>
            <a:r>
              <a:rPr lang="en-US" sz="2000" b="1">
                <a:effectLst>
                  <a:outerShdw blurRad="38100" dist="38100" dir="2700000" algn="tl">
                    <a:srgbClr val="000000"/>
                  </a:outerShdw>
                </a:effectLst>
              </a:rPr>
              <a:t>Anti-GBM. (Immunofluorescence stain.)</a:t>
            </a:r>
            <a:r>
              <a:rPr lang="ru-RU" sz="2000" b="1">
                <a:effectLst>
                  <a:outerShdw blurRad="38100" dist="38100" dir="2700000" algn="tl">
                    <a:srgbClr val="000000"/>
                  </a:outerShdw>
                </a:effectLst>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0" y="0"/>
            <a:ext cx="9144000" cy="6572272"/>
          </a:xfrm>
        </p:spPr>
        <p:txBody>
          <a:bodyPr>
            <a:noAutofit/>
          </a:bodyPr>
          <a:lstStyle/>
          <a:p>
            <a:pPr algn="ctr">
              <a:buNone/>
            </a:pPr>
            <a:r>
              <a:rPr lang="en-US" sz="3200" b="1" i="1" u="sng" dirty="0" err="1" smtClean="0">
                <a:solidFill>
                  <a:srgbClr val="002060"/>
                </a:solidFill>
              </a:rPr>
              <a:t>Nonimmune</a:t>
            </a:r>
            <a:r>
              <a:rPr lang="en-US" sz="3200" b="1" i="1" u="sng" dirty="0" smtClean="0">
                <a:solidFill>
                  <a:srgbClr val="002060"/>
                </a:solidFill>
              </a:rPr>
              <a:t> mechanisms</a:t>
            </a:r>
            <a:endParaRPr lang="ru-RU" sz="3200" dirty="0" smtClean="0">
              <a:solidFill>
                <a:srgbClr val="002060"/>
              </a:solidFill>
            </a:endParaRPr>
          </a:p>
          <a:p>
            <a:pPr lvl="0">
              <a:buClr>
                <a:srgbClr val="002060"/>
              </a:buClr>
              <a:buFont typeface="Wingdings" pitchFamily="2" charset="2"/>
              <a:buChar char="Ø"/>
            </a:pPr>
            <a:r>
              <a:rPr lang="en-US" sz="3600" b="1" dirty="0" smtClean="0">
                <a:solidFill>
                  <a:srgbClr val="FFFF00"/>
                </a:solidFill>
              </a:rPr>
              <a:t>Metabolic</a:t>
            </a:r>
            <a:r>
              <a:rPr lang="en-US" sz="3600" dirty="0" smtClean="0">
                <a:solidFill>
                  <a:srgbClr val="FFFF00"/>
                </a:solidFill>
              </a:rPr>
              <a:t> </a:t>
            </a:r>
            <a:r>
              <a:rPr lang="en-US" sz="3600" dirty="0" smtClean="0">
                <a:solidFill>
                  <a:srgbClr val="002060"/>
                </a:solidFill>
              </a:rPr>
              <a:t>glomerular</a:t>
            </a:r>
            <a:r>
              <a:rPr lang="en-US" sz="3600" dirty="0" smtClean="0">
                <a:solidFill>
                  <a:srgbClr val="FFFF00"/>
                </a:solidFill>
              </a:rPr>
              <a:t> </a:t>
            </a:r>
            <a:r>
              <a:rPr lang="en-US" sz="3600" dirty="0" smtClean="0">
                <a:solidFill>
                  <a:srgbClr val="002060"/>
                </a:solidFill>
              </a:rPr>
              <a:t>injury, e.g. diabetic nephropathy.</a:t>
            </a:r>
            <a:endParaRPr lang="ru-RU" sz="3600" dirty="0" smtClean="0">
              <a:solidFill>
                <a:srgbClr val="002060"/>
              </a:solidFill>
            </a:endParaRPr>
          </a:p>
          <a:p>
            <a:pPr lvl="0">
              <a:buClr>
                <a:srgbClr val="002060"/>
              </a:buClr>
              <a:buFont typeface="Wingdings" pitchFamily="2" charset="2"/>
              <a:buChar char="Ø"/>
            </a:pPr>
            <a:r>
              <a:rPr lang="en-US" sz="3600" b="1" dirty="0" smtClean="0">
                <a:solidFill>
                  <a:srgbClr val="FFFF00"/>
                </a:solidFill>
              </a:rPr>
              <a:t>Hemodynamic</a:t>
            </a:r>
            <a:r>
              <a:rPr lang="en-US" sz="3600" dirty="0" smtClean="0">
                <a:solidFill>
                  <a:srgbClr val="FFFF00"/>
                </a:solidFill>
              </a:rPr>
              <a:t> </a:t>
            </a:r>
            <a:r>
              <a:rPr lang="en-US" sz="3600" dirty="0" smtClean="0">
                <a:solidFill>
                  <a:srgbClr val="002060"/>
                </a:solidFill>
              </a:rPr>
              <a:t>glomerular injury, e.g. systemic hypertension.</a:t>
            </a:r>
            <a:endParaRPr lang="ru-RU" sz="3600" dirty="0" smtClean="0">
              <a:solidFill>
                <a:srgbClr val="002060"/>
              </a:solidFill>
            </a:endParaRPr>
          </a:p>
          <a:p>
            <a:pPr lvl="0">
              <a:buClr>
                <a:srgbClr val="002060"/>
              </a:buClr>
              <a:buFont typeface="Wingdings" pitchFamily="2" charset="2"/>
              <a:buChar char="Ø"/>
            </a:pPr>
            <a:r>
              <a:rPr lang="en-US" sz="3600" b="1" dirty="0" smtClean="0">
                <a:solidFill>
                  <a:srgbClr val="FFFF00"/>
                </a:solidFill>
              </a:rPr>
              <a:t>Deposition diseases</a:t>
            </a:r>
            <a:r>
              <a:rPr lang="en-US" sz="3600" dirty="0" smtClean="0">
                <a:solidFill>
                  <a:srgbClr val="002060"/>
                </a:solidFill>
              </a:rPr>
              <a:t>, e.g. </a:t>
            </a:r>
            <a:r>
              <a:rPr lang="en-US" sz="3600" dirty="0" err="1" smtClean="0">
                <a:solidFill>
                  <a:srgbClr val="002060"/>
                </a:solidFill>
              </a:rPr>
              <a:t>cryoglobulinaemia</a:t>
            </a:r>
            <a:r>
              <a:rPr lang="en-US" sz="3600" dirty="0" smtClean="0">
                <a:solidFill>
                  <a:srgbClr val="002060"/>
                </a:solidFill>
              </a:rPr>
              <a:t>, </a:t>
            </a:r>
            <a:r>
              <a:rPr lang="en-US" sz="3600" dirty="0" err="1" smtClean="0">
                <a:solidFill>
                  <a:srgbClr val="002060"/>
                </a:solidFill>
              </a:rPr>
              <a:t>amyloidosis</a:t>
            </a:r>
            <a:r>
              <a:rPr lang="en-US" sz="3600" dirty="0" smtClean="0">
                <a:solidFill>
                  <a:srgbClr val="002060"/>
                </a:solidFill>
              </a:rPr>
              <a:t>.</a:t>
            </a:r>
            <a:endParaRPr lang="ru-RU" sz="3600" dirty="0" smtClean="0">
              <a:solidFill>
                <a:srgbClr val="002060"/>
              </a:solidFill>
            </a:endParaRPr>
          </a:p>
          <a:p>
            <a:pPr lvl="0">
              <a:buClr>
                <a:srgbClr val="002060"/>
              </a:buClr>
              <a:buFont typeface="Wingdings" pitchFamily="2" charset="2"/>
              <a:buChar char="Ø"/>
            </a:pPr>
            <a:r>
              <a:rPr lang="en-US" sz="3600" b="1" dirty="0" smtClean="0">
                <a:solidFill>
                  <a:srgbClr val="FFFF00"/>
                </a:solidFill>
              </a:rPr>
              <a:t>Infectious diseases</a:t>
            </a:r>
            <a:r>
              <a:rPr lang="en-US" sz="3600" dirty="0" smtClean="0">
                <a:solidFill>
                  <a:srgbClr val="002060"/>
                </a:solidFill>
              </a:rPr>
              <a:t>, e.g. HBV, HCV, HIV.</a:t>
            </a:r>
            <a:endParaRPr lang="ru-RU" sz="3600" dirty="0" smtClean="0">
              <a:solidFill>
                <a:srgbClr val="002060"/>
              </a:solidFill>
            </a:endParaRPr>
          </a:p>
          <a:p>
            <a:pPr lvl="0">
              <a:buClr>
                <a:srgbClr val="002060"/>
              </a:buClr>
              <a:buFont typeface="Wingdings" pitchFamily="2" charset="2"/>
              <a:buChar char="Ø"/>
            </a:pPr>
            <a:r>
              <a:rPr lang="en-US" sz="3600" b="1" dirty="0" smtClean="0">
                <a:solidFill>
                  <a:srgbClr val="FFFF00"/>
                </a:solidFill>
              </a:rPr>
              <a:t>Inherited glomerular diseases</a:t>
            </a:r>
            <a:r>
              <a:rPr lang="en-US" sz="3600" dirty="0" smtClean="0">
                <a:solidFill>
                  <a:srgbClr val="002060"/>
                </a:solidFill>
              </a:rPr>
              <a:t>, e.g. </a:t>
            </a:r>
            <a:r>
              <a:rPr lang="en-US" sz="3600" dirty="0" err="1" smtClean="0">
                <a:solidFill>
                  <a:srgbClr val="002060"/>
                </a:solidFill>
              </a:rPr>
              <a:t>Alport’s</a:t>
            </a:r>
            <a:r>
              <a:rPr lang="en-US" sz="3600" dirty="0" smtClean="0">
                <a:solidFill>
                  <a:srgbClr val="002060"/>
                </a:solidFill>
              </a:rPr>
              <a:t> syndrome, nail-patella syndrome.</a:t>
            </a:r>
            <a:endParaRPr lang="ru-RU" sz="3600" dirty="0" smtClean="0">
              <a:solidFill>
                <a:srgbClr val="002060"/>
              </a:solidFill>
            </a:endParaRPr>
          </a:p>
          <a:p>
            <a:pPr>
              <a:buNone/>
            </a:pPr>
            <a:endParaRPr lang="ru-RU" sz="3200" dirty="0">
              <a:solidFill>
                <a:srgbClr val="00206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0"/>
            <a:ext cx="9001156" cy="6858000"/>
          </a:xfrm>
        </p:spPr>
        <p:txBody>
          <a:bodyPr>
            <a:normAutofit/>
          </a:bodyPr>
          <a:lstStyle/>
          <a:p>
            <a:pPr algn="ctr">
              <a:buNone/>
            </a:pPr>
            <a:r>
              <a:rPr lang="en-US" sz="4000" b="1" u="sng" dirty="0" smtClean="0">
                <a:solidFill>
                  <a:srgbClr val="FF7D7D"/>
                </a:solidFill>
              </a:rPr>
              <a:t>Acute Glomerulonephritis</a:t>
            </a:r>
            <a:endParaRPr lang="ru-RU" sz="4000" b="1" u="sng" dirty="0" smtClean="0">
              <a:solidFill>
                <a:srgbClr val="FF7D7D"/>
              </a:solidFill>
            </a:endParaRPr>
          </a:p>
          <a:p>
            <a:pPr lvl="0" algn="just">
              <a:buClr>
                <a:srgbClr val="002060"/>
              </a:buClr>
              <a:buFont typeface="Wingdings" pitchFamily="2" charset="2"/>
              <a:buChar char="Ø"/>
            </a:pPr>
            <a:r>
              <a:rPr lang="en-US" sz="3200" dirty="0" smtClean="0">
                <a:solidFill>
                  <a:srgbClr val="002060"/>
                </a:solidFill>
              </a:rPr>
              <a:t>Anatomically is characterized by </a:t>
            </a:r>
            <a:r>
              <a:rPr lang="en-US" sz="3200" dirty="0" smtClean="0">
                <a:solidFill>
                  <a:srgbClr val="FFFF00"/>
                </a:solidFill>
              </a:rPr>
              <a:t>inflammatory alterations in the glomeruli and clinically </a:t>
            </a:r>
            <a:r>
              <a:rPr lang="en-US" sz="3200" dirty="0" smtClean="0">
                <a:solidFill>
                  <a:srgbClr val="002060"/>
                </a:solidFill>
              </a:rPr>
              <a:t>by a complex of findings classically </a:t>
            </a:r>
            <a:r>
              <a:rPr lang="en-US" sz="3200" dirty="0" err="1" smtClean="0">
                <a:solidFill>
                  <a:srgbClr val="002060"/>
                </a:solidFill>
              </a:rPr>
              <a:t>reffered</a:t>
            </a:r>
            <a:r>
              <a:rPr lang="en-US" sz="3200" dirty="0" smtClean="0">
                <a:solidFill>
                  <a:srgbClr val="002060"/>
                </a:solidFill>
              </a:rPr>
              <a:t> to as the syndrome of acute nephritis.</a:t>
            </a:r>
            <a:endParaRPr lang="ru-RU" sz="3200" dirty="0" smtClean="0">
              <a:solidFill>
                <a:srgbClr val="002060"/>
              </a:solidFill>
            </a:endParaRPr>
          </a:p>
          <a:p>
            <a:pPr lvl="0" algn="just">
              <a:buClr>
                <a:srgbClr val="002060"/>
              </a:buClr>
              <a:buFont typeface="Wingdings" pitchFamily="2" charset="2"/>
              <a:buChar char="Ø"/>
            </a:pPr>
            <a:r>
              <a:rPr lang="en-US" sz="3200" dirty="0" err="1" smtClean="0">
                <a:solidFill>
                  <a:srgbClr val="002060"/>
                </a:solidFill>
              </a:rPr>
              <a:t>Nonrenal</a:t>
            </a:r>
            <a:r>
              <a:rPr lang="en-US" sz="3200" dirty="0" smtClean="0">
                <a:solidFill>
                  <a:srgbClr val="002060"/>
                </a:solidFill>
              </a:rPr>
              <a:t> features, such  as: </a:t>
            </a:r>
            <a:r>
              <a:rPr lang="en-US" sz="3200" dirty="0" smtClean="0">
                <a:solidFill>
                  <a:srgbClr val="FFFF00"/>
                </a:solidFill>
              </a:rPr>
              <a:t>arterial hypertension, hypotrophy of right heart, </a:t>
            </a:r>
            <a:r>
              <a:rPr lang="en-US" sz="3200" dirty="0" err="1" smtClean="0">
                <a:solidFill>
                  <a:srgbClr val="FFFF00"/>
                </a:solidFill>
              </a:rPr>
              <a:t>disproteinemia</a:t>
            </a:r>
            <a:r>
              <a:rPr lang="en-US" sz="3200" dirty="0" smtClean="0">
                <a:solidFill>
                  <a:srgbClr val="FFFF00"/>
                </a:solidFill>
              </a:rPr>
              <a:t>, edema, </a:t>
            </a:r>
            <a:r>
              <a:rPr lang="en-US" sz="3200" dirty="0" err="1" smtClean="0">
                <a:solidFill>
                  <a:srgbClr val="FFFF00"/>
                </a:solidFill>
              </a:rPr>
              <a:t>hypernitrogenemia</a:t>
            </a:r>
            <a:r>
              <a:rPr lang="en-US" sz="3200" dirty="0" smtClean="0">
                <a:solidFill>
                  <a:srgbClr val="FFFF00"/>
                </a:solidFill>
              </a:rPr>
              <a:t> and uremia are presence.</a:t>
            </a:r>
            <a:endParaRPr lang="ru-RU" sz="3200" dirty="0" smtClean="0">
              <a:solidFill>
                <a:srgbClr val="FFFF00"/>
              </a:solidFill>
            </a:endParaRPr>
          </a:p>
          <a:p>
            <a:pPr lvl="0" algn="just">
              <a:buClr>
                <a:srgbClr val="002060"/>
              </a:buClr>
              <a:buFont typeface="Wingdings" pitchFamily="2" charset="2"/>
              <a:buChar char="Ø"/>
            </a:pPr>
            <a:r>
              <a:rPr lang="en-US" sz="3200" dirty="0" smtClean="0">
                <a:solidFill>
                  <a:srgbClr val="002060"/>
                </a:solidFill>
              </a:rPr>
              <a:t>It is </a:t>
            </a:r>
            <a:r>
              <a:rPr lang="en-US" sz="3200" dirty="0" smtClean="0">
                <a:solidFill>
                  <a:srgbClr val="FFFF00"/>
                </a:solidFill>
              </a:rPr>
              <a:t>infectious-allergic </a:t>
            </a:r>
            <a:r>
              <a:rPr lang="en-US" sz="3200" dirty="0" smtClean="0">
                <a:solidFill>
                  <a:srgbClr val="002060"/>
                </a:solidFill>
              </a:rPr>
              <a:t>or </a:t>
            </a:r>
            <a:r>
              <a:rPr lang="en-US" sz="3200" dirty="0" smtClean="0">
                <a:solidFill>
                  <a:srgbClr val="FFFF00"/>
                </a:solidFill>
              </a:rPr>
              <a:t>unknown</a:t>
            </a:r>
            <a:r>
              <a:rPr lang="en-US" sz="3200" dirty="0" smtClean="0">
                <a:solidFill>
                  <a:srgbClr val="002060"/>
                </a:solidFill>
              </a:rPr>
              <a:t> etiology disease with double </a:t>
            </a:r>
            <a:r>
              <a:rPr lang="en-US" sz="3200" dirty="0" err="1" smtClean="0">
                <a:solidFill>
                  <a:srgbClr val="002060"/>
                </a:solidFill>
              </a:rPr>
              <a:t>nonsuppurative</a:t>
            </a:r>
            <a:r>
              <a:rPr lang="en-US" sz="3200" dirty="0" smtClean="0">
                <a:solidFill>
                  <a:srgbClr val="002060"/>
                </a:solidFill>
              </a:rPr>
              <a:t> </a:t>
            </a:r>
            <a:r>
              <a:rPr lang="en-US" sz="3200" dirty="0" err="1" smtClean="0">
                <a:solidFill>
                  <a:srgbClr val="002060"/>
                </a:solidFill>
              </a:rPr>
              <a:t>glomerulitis</a:t>
            </a:r>
            <a:r>
              <a:rPr lang="en-US" sz="3200" dirty="0" smtClean="0">
                <a:solidFill>
                  <a:srgbClr val="002060"/>
                </a:solidFill>
              </a:rPr>
              <a:t>.</a:t>
            </a:r>
            <a:endParaRPr lang="ru-RU" sz="3200" dirty="0" smtClean="0">
              <a:solidFill>
                <a:srgbClr val="002060"/>
              </a:solidFill>
            </a:endParaRPr>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0"/>
            <a:ext cx="8929718" cy="6715148"/>
          </a:xfrm>
        </p:spPr>
        <p:txBody>
          <a:bodyPr/>
          <a:lstStyle/>
          <a:p>
            <a:pPr lvl="0">
              <a:buClr>
                <a:srgbClr val="002060"/>
              </a:buClr>
              <a:buFont typeface="Wingdings" pitchFamily="2" charset="2"/>
              <a:buChar char="Ø"/>
            </a:pPr>
            <a:r>
              <a:rPr lang="en-US" sz="3200" dirty="0" smtClean="0">
                <a:solidFill>
                  <a:srgbClr val="002060"/>
                </a:solidFill>
              </a:rPr>
              <a:t>The nephritic patient usually presents with </a:t>
            </a:r>
            <a:r>
              <a:rPr lang="en-US" sz="3200" dirty="0" err="1" smtClean="0">
                <a:solidFill>
                  <a:srgbClr val="FFFF00"/>
                </a:solidFill>
              </a:rPr>
              <a:t>hematuria</a:t>
            </a:r>
            <a:r>
              <a:rPr lang="en-US" sz="3200" dirty="0" smtClean="0">
                <a:solidFill>
                  <a:srgbClr val="FFFF00"/>
                </a:solidFill>
              </a:rPr>
              <a:t>, red cell casts in the urine, </a:t>
            </a:r>
            <a:r>
              <a:rPr lang="en-US" sz="3200" dirty="0" err="1" smtClean="0">
                <a:solidFill>
                  <a:srgbClr val="FFFF00"/>
                </a:solidFill>
              </a:rPr>
              <a:t>azotemia</a:t>
            </a:r>
            <a:r>
              <a:rPr lang="en-US" sz="3200" dirty="0" smtClean="0">
                <a:solidFill>
                  <a:srgbClr val="FFFF00"/>
                </a:solidFill>
              </a:rPr>
              <a:t>, </a:t>
            </a:r>
            <a:r>
              <a:rPr lang="en-US" sz="3200" dirty="0" err="1" smtClean="0">
                <a:solidFill>
                  <a:srgbClr val="FFFF00"/>
                </a:solidFill>
              </a:rPr>
              <a:t>oliguria</a:t>
            </a:r>
            <a:r>
              <a:rPr lang="en-US" sz="3200" dirty="0" smtClean="0">
                <a:solidFill>
                  <a:srgbClr val="FFFF00"/>
                </a:solidFill>
              </a:rPr>
              <a:t>, and mild to moderate hypertension.</a:t>
            </a:r>
            <a:endParaRPr lang="ru-RU" sz="3200" dirty="0" smtClean="0">
              <a:solidFill>
                <a:srgbClr val="FFFF00"/>
              </a:solidFill>
            </a:endParaRPr>
          </a:p>
          <a:p>
            <a:pPr lvl="0">
              <a:buClr>
                <a:srgbClr val="002060"/>
              </a:buClr>
              <a:buFont typeface="Wingdings" pitchFamily="2" charset="2"/>
              <a:buChar char="Ø"/>
            </a:pPr>
            <a:r>
              <a:rPr lang="en-US" sz="3200" dirty="0" smtClean="0">
                <a:solidFill>
                  <a:srgbClr val="002060"/>
                </a:solidFill>
              </a:rPr>
              <a:t>The patient also commonly has </a:t>
            </a:r>
            <a:r>
              <a:rPr lang="en-US" sz="3200" dirty="0" err="1" smtClean="0">
                <a:solidFill>
                  <a:srgbClr val="FFFF00"/>
                </a:solidFill>
              </a:rPr>
              <a:t>proteinuria</a:t>
            </a:r>
            <a:r>
              <a:rPr lang="en-US" sz="3200" dirty="0" smtClean="0">
                <a:solidFill>
                  <a:srgbClr val="FFFF00"/>
                </a:solidFill>
              </a:rPr>
              <a:t> and edema</a:t>
            </a:r>
            <a:r>
              <a:rPr lang="en-US" sz="3200" dirty="0" smtClean="0">
                <a:solidFill>
                  <a:srgbClr val="002060"/>
                </a:solidFill>
              </a:rPr>
              <a:t>, but these are not as several those encountered in the </a:t>
            </a:r>
            <a:r>
              <a:rPr lang="en-US" sz="3200" b="1" dirty="0" smtClean="0">
                <a:solidFill>
                  <a:srgbClr val="FFFF00"/>
                </a:solidFill>
              </a:rPr>
              <a:t>nephrotic syndrome. </a:t>
            </a:r>
            <a:endParaRPr lang="ru-RU" sz="3200" b="1" dirty="0" smtClean="0">
              <a:solidFill>
                <a:srgbClr val="FFFF00"/>
              </a:solidFill>
            </a:endParaRPr>
          </a:p>
          <a:p>
            <a:pPr lvl="0">
              <a:buClr>
                <a:srgbClr val="002060"/>
              </a:buClr>
              <a:buFont typeface="Wingdings" pitchFamily="2" charset="2"/>
              <a:buChar char="Ø"/>
            </a:pPr>
            <a:r>
              <a:rPr lang="en-US" sz="3200" dirty="0" smtClean="0">
                <a:solidFill>
                  <a:srgbClr val="002060"/>
                </a:solidFill>
              </a:rPr>
              <a:t>The acute </a:t>
            </a:r>
            <a:r>
              <a:rPr lang="en-US" sz="3200" b="1" dirty="0" smtClean="0">
                <a:solidFill>
                  <a:srgbClr val="FFFF00"/>
                </a:solidFill>
              </a:rPr>
              <a:t>nephritic syndrome </a:t>
            </a:r>
            <a:r>
              <a:rPr lang="en-US" sz="3200" dirty="0" smtClean="0">
                <a:solidFill>
                  <a:srgbClr val="002060"/>
                </a:solidFill>
              </a:rPr>
              <a:t>may occur in such multisystem diseases as </a:t>
            </a:r>
            <a:r>
              <a:rPr lang="en-US" sz="3200" i="1" dirty="0" smtClean="0">
                <a:solidFill>
                  <a:srgbClr val="002060"/>
                </a:solidFill>
              </a:rPr>
              <a:t>SLE</a:t>
            </a:r>
            <a:r>
              <a:rPr lang="en-US" sz="3200" dirty="0" smtClean="0">
                <a:solidFill>
                  <a:srgbClr val="002060"/>
                </a:solidFill>
              </a:rPr>
              <a:t> and </a:t>
            </a:r>
            <a:r>
              <a:rPr lang="en-US" sz="3200" i="1" dirty="0" err="1" smtClean="0">
                <a:solidFill>
                  <a:srgbClr val="002060"/>
                </a:solidFill>
              </a:rPr>
              <a:t>polyarteritis</a:t>
            </a:r>
            <a:r>
              <a:rPr lang="en-US" sz="3200" i="1" dirty="0" smtClean="0">
                <a:solidFill>
                  <a:srgbClr val="002060"/>
                </a:solidFill>
              </a:rPr>
              <a:t> </a:t>
            </a:r>
            <a:r>
              <a:rPr lang="en-US" sz="3200" i="1" dirty="0" err="1" smtClean="0">
                <a:solidFill>
                  <a:srgbClr val="002060"/>
                </a:solidFill>
              </a:rPr>
              <a:t>nodosa</a:t>
            </a:r>
            <a:r>
              <a:rPr lang="en-US" sz="3200" dirty="0" smtClean="0">
                <a:solidFill>
                  <a:srgbClr val="002060"/>
                </a:solidFill>
              </a:rPr>
              <a:t>. </a:t>
            </a:r>
            <a:endParaRPr lang="ru-RU" sz="3200" dirty="0" smtClean="0">
              <a:solidFill>
                <a:srgbClr val="002060"/>
              </a:solidFill>
            </a:endParaRPr>
          </a:p>
          <a:p>
            <a:pPr lvl="0">
              <a:buClr>
                <a:srgbClr val="002060"/>
              </a:buClr>
              <a:buFont typeface="Wingdings" pitchFamily="2" charset="2"/>
              <a:buChar char="Ø"/>
            </a:pPr>
            <a:r>
              <a:rPr lang="en-US" sz="3200" dirty="0" smtClean="0">
                <a:solidFill>
                  <a:srgbClr val="002060"/>
                </a:solidFill>
              </a:rPr>
              <a:t>Typically, however, it is characteristic of </a:t>
            </a:r>
            <a:r>
              <a:rPr lang="en-US" sz="3200" i="1" dirty="0" smtClean="0">
                <a:solidFill>
                  <a:srgbClr val="002060"/>
                </a:solidFill>
              </a:rPr>
              <a:t>acute proliferative GN</a:t>
            </a:r>
            <a:r>
              <a:rPr lang="en-US" sz="3200" dirty="0" smtClean="0">
                <a:solidFill>
                  <a:srgbClr val="002060"/>
                </a:solidFill>
              </a:rPr>
              <a:t> and is an important component of </a:t>
            </a:r>
            <a:r>
              <a:rPr lang="en-US" sz="3200" i="1" dirty="0" err="1" smtClean="0">
                <a:solidFill>
                  <a:srgbClr val="002060"/>
                </a:solidFill>
              </a:rPr>
              <a:t>crescentic</a:t>
            </a:r>
            <a:r>
              <a:rPr lang="en-US" sz="3200" i="1" dirty="0" smtClean="0">
                <a:solidFill>
                  <a:srgbClr val="002060"/>
                </a:solidFill>
              </a:rPr>
              <a:t> GN.</a:t>
            </a:r>
            <a:endParaRPr lang="ru-RU" sz="3200" i="1" dirty="0" smtClean="0">
              <a:solidFill>
                <a:srgbClr val="002060"/>
              </a:solidFill>
            </a:endParaRPr>
          </a:p>
          <a:p>
            <a:pPr>
              <a:buNone/>
            </a:pPr>
            <a:endParaRPr lang="ru-RU" sz="3200" dirty="0" smtClean="0"/>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8686800" cy="6858000"/>
          </a:xfrm>
        </p:spPr>
        <p:txBody>
          <a:bodyPr/>
          <a:lstStyle/>
          <a:p>
            <a:pPr algn="ctr">
              <a:buNone/>
            </a:pPr>
            <a:r>
              <a:rPr lang="en-GB" sz="3200" b="1" i="1" u="sng" dirty="0" smtClean="0">
                <a:solidFill>
                  <a:srgbClr val="FFCC00"/>
                </a:solidFill>
              </a:rPr>
              <a:t>Principles of </a:t>
            </a:r>
            <a:r>
              <a:rPr lang="en-GB" sz="3200" b="1" i="1" u="sng" dirty="0" err="1" smtClean="0">
                <a:solidFill>
                  <a:srgbClr val="FFCC00"/>
                </a:solidFill>
              </a:rPr>
              <a:t>glomeluronephritis</a:t>
            </a:r>
            <a:r>
              <a:rPr lang="en-GB" sz="3200" b="1" i="1" u="sng" dirty="0" smtClean="0">
                <a:solidFill>
                  <a:srgbClr val="FFCC00"/>
                </a:solidFill>
              </a:rPr>
              <a:t> classification</a:t>
            </a:r>
            <a:endParaRPr lang="ru-RU" sz="3200" u="sng" dirty="0" smtClean="0">
              <a:solidFill>
                <a:srgbClr val="FFCC00"/>
              </a:solidFill>
            </a:endParaRPr>
          </a:p>
          <a:p>
            <a:pPr marL="514350" lvl="0" indent="-514350">
              <a:buFont typeface="+mj-lt"/>
              <a:buAutoNum type="arabicPeriod"/>
            </a:pPr>
            <a:r>
              <a:rPr lang="en-GB" sz="3200" dirty="0" smtClean="0">
                <a:solidFill>
                  <a:srgbClr val="002060"/>
                </a:solidFill>
              </a:rPr>
              <a:t>G</a:t>
            </a:r>
            <a:r>
              <a:rPr lang="en-US" sz="3200" dirty="0" smtClean="0">
                <a:solidFill>
                  <a:srgbClr val="002060"/>
                </a:solidFill>
              </a:rPr>
              <a:t>l</a:t>
            </a:r>
            <a:r>
              <a:rPr lang="en-GB" sz="3200" dirty="0" err="1" smtClean="0">
                <a:solidFill>
                  <a:srgbClr val="002060"/>
                </a:solidFill>
              </a:rPr>
              <a:t>omerulonephritis</a:t>
            </a:r>
            <a:r>
              <a:rPr lang="en-GB" sz="3200" dirty="0" smtClean="0">
                <a:solidFill>
                  <a:srgbClr val="002060"/>
                </a:solidFill>
              </a:rPr>
              <a:t>  may be </a:t>
            </a:r>
            <a:r>
              <a:rPr lang="en-GB" sz="3200" dirty="0" smtClean="0">
                <a:solidFill>
                  <a:srgbClr val="FFFF00"/>
                </a:solidFill>
              </a:rPr>
              <a:t>primary or secondary</a:t>
            </a:r>
            <a:r>
              <a:rPr lang="en-GB" sz="3200" dirty="0" smtClean="0">
                <a:solidFill>
                  <a:srgbClr val="002060"/>
                </a:solidFill>
              </a:rPr>
              <a:t>.</a:t>
            </a:r>
            <a:endParaRPr lang="ru-RU" sz="3200" dirty="0" smtClean="0">
              <a:solidFill>
                <a:srgbClr val="002060"/>
              </a:solidFill>
            </a:endParaRPr>
          </a:p>
          <a:p>
            <a:pPr marL="514350" lvl="0" indent="-514350">
              <a:buFont typeface="+mj-lt"/>
              <a:buAutoNum type="arabicPeriod"/>
            </a:pPr>
            <a:r>
              <a:rPr lang="en-GB" sz="3200" dirty="0" smtClean="0">
                <a:solidFill>
                  <a:srgbClr val="002060"/>
                </a:solidFill>
              </a:rPr>
              <a:t>According to the </a:t>
            </a:r>
            <a:r>
              <a:rPr lang="en-GB" sz="3200" u="sng" dirty="0" err="1" smtClean="0">
                <a:solidFill>
                  <a:srgbClr val="002060"/>
                </a:solidFill>
              </a:rPr>
              <a:t>etiology</a:t>
            </a:r>
            <a:r>
              <a:rPr lang="en-GB" sz="3200" u="sng" dirty="0" smtClean="0">
                <a:solidFill>
                  <a:srgbClr val="002060"/>
                </a:solidFill>
              </a:rPr>
              <a:t> </a:t>
            </a:r>
            <a:r>
              <a:rPr lang="en-GB" sz="3200" dirty="0" smtClean="0">
                <a:solidFill>
                  <a:srgbClr val="002060"/>
                </a:solidFill>
              </a:rPr>
              <a:t>it may be </a:t>
            </a:r>
            <a:r>
              <a:rPr lang="en-GB" sz="3200" dirty="0" smtClean="0">
                <a:solidFill>
                  <a:srgbClr val="FFFF00"/>
                </a:solidFill>
              </a:rPr>
              <a:t>bacterial, viral, unclear.</a:t>
            </a:r>
            <a:endParaRPr lang="ru-RU" sz="3200" dirty="0" smtClean="0">
              <a:solidFill>
                <a:srgbClr val="FFFF00"/>
              </a:solidFill>
            </a:endParaRPr>
          </a:p>
          <a:p>
            <a:pPr marL="514350" lvl="0" indent="-514350">
              <a:buFont typeface="+mj-lt"/>
              <a:buAutoNum type="arabicPeriod"/>
            </a:pPr>
            <a:r>
              <a:rPr lang="en-GB" sz="3200" dirty="0" smtClean="0">
                <a:solidFill>
                  <a:srgbClr val="002060"/>
                </a:solidFill>
              </a:rPr>
              <a:t>According to the pathogenesis there are 2 types of </a:t>
            </a:r>
            <a:r>
              <a:rPr lang="en-GB" sz="3200" dirty="0" err="1" smtClean="0">
                <a:solidFill>
                  <a:srgbClr val="002060"/>
                </a:solidFill>
              </a:rPr>
              <a:t>glomeluronephritis</a:t>
            </a:r>
            <a:r>
              <a:rPr lang="en-GB" sz="3200" dirty="0" smtClean="0">
                <a:solidFill>
                  <a:srgbClr val="002060"/>
                </a:solidFill>
              </a:rPr>
              <a:t>: -</a:t>
            </a:r>
            <a:r>
              <a:rPr lang="en-GB" sz="3200" dirty="0" err="1" smtClean="0">
                <a:solidFill>
                  <a:srgbClr val="FFFF00"/>
                </a:solidFill>
              </a:rPr>
              <a:t>immunoassociated</a:t>
            </a:r>
            <a:r>
              <a:rPr lang="en-GB" sz="3200" dirty="0" smtClean="0">
                <a:solidFill>
                  <a:srgbClr val="FFFF00"/>
                </a:solidFill>
              </a:rPr>
              <a:t> and non-</a:t>
            </a:r>
            <a:r>
              <a:rPr lang="en-GB" sz="3200" dirty="0" err="1" smtClean="0">
                <a:solidFill>
                  <a:srgbClr val="FFFF00"/>
                </a:solidFill>
              </a:rPr>
              <a:t>immunoassociated</a:t>
            </a:r>
            <a:r>
              <a:rPr lang="en-GB" sz="3200" dirty="0" smtClean="0">
                <a:solidFill>
                  <a:srgbClr val="FFFF00"/>
                </a:solidFill>
              </a:rPr>
              <a:t>.</a:t>
            </a:r>
            <a:endParaRPr lang="ru-RU" sz="3200" dirty="0" smtClean="0">
              <a:solidFill>
                <a:srgbClr val="FFFF00"/>
              </a:solidFill>
            </a:endParaRPr>
          </a:p>
          <a:p>
            <a:pPr marL="514350" lvl="0" indent="-514350">
              <a:buFont typeface="+mj-lt"/>
              <a:buAutoNum type="arabicPeriod"/>
            </a:pPr>
            <a:r>
              <a:rPr lang="en-GB" sz="3200" dirty="0" smtClean="0">
                <a:solidFill>
                  <a:srgbClr val="002060"/>
                </a:solidFill>
              </a:rPr>
              <a:t>According to the course GN may be classified into </a:t>
            </a:r>
            <a:r>
              <a:rPr lang="en-GB" sz="3200" dirty="0" smtClean="0">
                <a:solidFill>
                  <a:srgbClr val="FFFF00"/>
                </a:solidFill>
              </a:rPr>
              <a:t>acute, sub-acute, chronic.</a:t>
            </a:r>
            <a:endParaRPr lang="ru-RU" sz="3200" dirty="0" smtClean="0">
              <a:solidFill>
                <a:srgbClr val="FFFF00"/>
              </a:solidFill>
            </a:endParaRP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8901082" cy="6858000"/>
          </a:xfrm>
        </p:spPr>
        <p:txBody>
          <a:bodyPr>
            <a:normAutofit/>
          </a:bodyPr>
          <a:lstStyle/>
          <a:p>
            <a:pPr marL="514350" lvl="0" indent="-514350" algn="just">
              <a:buNone/>
            </a:pPr>
            <a:r>
              <a:rPr lang="en-GB" sz="3200" dirty="0" smtClean="0">
                <a:solidFill>
                  <a:srgbClr val="002060"/>
                </a:solidFill>
              </a:rPr>
              <a:t>Glomerular disease is classified according to the histological pattern of damage seen on renal biopsy; hence knowledge of this aspect of histopathology is needed to understand disease. In morphological classification, topography, character, propagation of pathological process are accounted:</a:t>
            </a:r>
            <a:endParaRPr lang="ru-RU" sz="3200" dirty="0" smtClean="0">
              <a:solidFill>
                <a:srgbClr val="002060"/>
              </a:solidFill>
            </a:endParaRPr>
          </a:p>
          <a:p>
            <a:pPr marL="514350" lvl="0" indent="-514350" algn="just">
              <a:buFont typeface="+mj-lt"/>
              <a:buAutoNum type="arabicPeriod"/>
            </a:pPr>
            <a:r>
              <a:rPr lang="en-GB" sz="3200" dirty="0" smtClean="0">
                <a:solidFill>
                  <a:srgbClr val="002060"/>
                </a:solidFill>
              </a:rPr>
              <a:t>According to topography: </a:t>
            </a:r>
            <a:r>
              <a:rPr lang="en-GB" sz="3200" dirty="0" smtClean="0">
                <a:solidFill>
                  <a:srgbClr val="FFFF00"/>
                </a:solidFill>
              </a:rPr>
              <a:t>intra- and </a:t>
            </a:r>
            <a:r>
              <a:rPr lang="en-GB" sz="3200" dirty="0" err="1" smtClean="0">
                <a:solidFill>
                  <a:srgbClr val="FFFF00"/>
                </a:solidFill>
              </a:rPr>
              <a:t>extracapillary</a:t>
            </a:r>
            <a:r>
              <a:rPr lang="en-GB" sz="3200" dirty="0" smtClean="0">
                <a:solidFill>
                  <a:srgbClr val="FFFF00"/>
                </a:solidFill>
              </a:rPr>
              <a:t> </a:t>
            </a:r>
            <a:r>
              <a:rPr lang="ru-RU" sz="3200" dirty="0" smtClean="0">
                <a:solidFill>
                  <a:srgbClr val="FFFF00"/>
                </a:solidFill>
              </a:rPr>
              <a:t> </a:t>
            </a:r>
            <a:r>
              <a:rPr lang="en-GB" sz="3200" dirty="0" smtClean="0">
                <a:solidFill>
                  <a:srgbClr val="FFFF00"/>
                </a:solidFill>
              </a:rPr>
              <a:t>GN.</a:t>
            </a:r>
            <a:endParaRPr lang="ru-RU" sz="3200" dirty="0" smtClean="0">
              <a:solidFill>
                <a:srgbClr val="FFFF00"/>
              </a:solidFill>
            </a:endParaRPr>
          </a:p>
          <a:p>
            <a:pPr marL="514350" lvl="0" indent="-514350" algn="just">
              <a:buFont typeface="+mj-lt"/>
              <a:buAutoNum type="arabicPeriod"/>
            </a:pPr>
            <a:r>
              <a:rPr lang="en-GB" sz="3200" dirty="0" smtClean="0">
                <a:solidFill>
                  <a:srgbClr val="002060"/>
                </a:solidFill>
              </a:rPr>
              <a:t>According to character of inflammation: </a:t>
            </a:r>
            <a:r>
              <a:rPr lang="en-GB" sz="3200" dirty="0" err="1" smtClean="0">
                <a:solidFill>
                  <a:srgbClr val="FFFF00"/>
                </a:solidFill>
              </a:rPr>
              <a:t>nonsuppurative</a:t>
            </a:r>
            <a:r>
              <a:rPr lang="en-GB" sz="3200" dirty="0" smtClean="0">
                <a:solidFill>
                  <a:srgbClr val="FFFF00"/>
                </a:solidFill>
              </a:rPr>
              <a:t> </a:t>
            </a:r>
            <a:r>
              <a:rPr lang="en-GB" sz="3200" dirty="0" err="1" smtClean="0">
                <a:solidFill>
                  <a:srgbClr val="FFFF00"/>
                </a:solidFill>
              </a:rPr>
              <a:t>exudative</a:t>
            </a:r>
            <a:r>
              <a:rPr lang="en-GB" sz="3200" dirty="0" smtClean="0">
                <a:solidFill>
                  <a:srgbClr val="FFFF00"/>
                </a:solidFill>
              </a:rPr>
              <a:t>  and proliferative.</a:t>
            </a:r>
            <a:endParaRPr lang="ru-RU" sz="3200" dirty="0" smtClean="0">
              <a:solidFill>
                <a:srgbClr val="FFFF00"/>
              </a:solidFill>
            </a:endParaRPr>
          </a:p>
          <a:p>
            <a:pPr marL="514350" indent="-514350" algn="just">
              <a:buFont typeface="+mj-lt"/>
              <a:buAutoNum type="arabicPeriod"/>
            </a:pPr>
            <a:r>
              <a:rPr lang="en-GB" sz="3200" dirty="0" smtClean="0">
                <a:solidFill>
                  <a:srgbClr val="002060"/>
                </a:solidFill>
              </a:rPr>
              <a:t>According to propagation: </a:t>
            </a:r>
            <a:r>
              <a:rPr lang="en-GB" sz="3200" dirty="0" smtClean="0">
                <a:solidFill>
                  <a:srgbClr val="FFFF00"/>
                </a:solidFill>
              </a:rPr>
              <a:t>diffuse and local</a:t>
            </a:r>
            <a:endParaRPr lang="ru-RU" sz="3200" dirty="0">
              <a:solidFill>
                <a:srgbClr val="FFFF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572272"/>
          </a:xfrm>
        </p:spPr>
        <p:txBody>
          <a:bodyPr>
            <a:normAutofit/>
          </a:bodyPr>
          <a:lstStyle/>
          <a:p>
            <a:pPr algn="ctr">
              <a:buNone/>
            </a:pPr>
            <a:r>
              <a:rPr lang="en-GB" sz="3600" b="1" u="sng" dirty="0" smtClean="0">
                <a:solidFill>
                  <a:srgbClr val="FF7D7D"/>
                </a:solidFill>
              </a:rPr>
              <a:t>Acute </a:t>
            </a:r>
            <a:r>
              <a:rPr lang="en-GB" sz="3600" b="1" u="sng" dirty="0" err="1" smtClean="0">
                <a:solidFill>
                  <a:srgbClr val="FF7D7D"/>
                </a:solidFill>
              </a:rPr>
              <a:t>poststreptococcal</a:t>
            </a:r>
            <a:r>
              <a:rPr lang="en-GB" sz="3600" b="1" u="sng" dirty="0" smtClean="0">
                <a:solidFill>
                  <a:srgbClr val="FF7D7D"/>
                </a:solidFill>
              </a:rPr>
              <a:t> </a:t>
            </a:r>
            <a:r>
              <a:rPr lang="en-GB" sz="3600" b="1" u="sng" dirty="0" err="1" smtClean="0">
                <a:solidFill>
                  <a:srgbClr val="FF7D7D"/>
                </a:solidFill>
              </a:rPr>
              <a:t>glomerulonephritis</a:t>
            </a:r>
            <a:endParaRPr lang="ru-RU" sz="3600" u="sng" dirty="0" smtClean="0">
              <a:solidFill>
                <a:srgbClr val="FF7D7D"/>
              </a:solidFill>
            </a:endParaRPr>
          </a:p>
          <a:p>
            <a:pPr lvl="0">
              <a:buClr>
                <a:srgbClr val="002060"/>
              </a:buClr>
              <a:buFont typeface="Wingdings" pitchFamily="2" charset="2"/>
              <a:buChar char="Ø"/>
            </a:pPr>
            <a:r>
              <a:rPr lang="en-US" sz="3200" dirty="0" smtClean="0">
                <a:solidFill>
                  <a:srgbClr val="002060"/>
                </a:solidFill>
              </a:rPr>
              <a:t>It usually appears </a:t>
            </a:r>
            <a:r>
              <a:rPr lang="en-US" sz="3200" dirty="0" smtClean="0">
                <a:solidFill>
                  <a:srgbClr val="FFFF00"/>
                </a:solidFill>
              </a:rPr>
              <a:t>1 to 4 weeks after streptococcal infection </a:t>
            </a:r>
            <a:r>
              <a:rPr lang="en-US" sz="3200" dirty="0" smtClean="0">
                <a:solidFill>
                  <a:srgbClr val="002060"/>
                </a:solidFill>
              </a:rPr>
              <a:t>of the pharynx or the skin.</a:t>
            </a:r>
            <a:endParaRPr lang="ru-RU" sz="3200" dirty="0" smtClean="0">
              <a:solidFill>
                <a:srgbClr val="002060"/>
              </a:solidFill>
            </a:endParaRPr>
          </a:p>
          <a:p>
            <a:pPr lvl="0">
              <a:buClr>
                <a:srgbClr val="002060"/>
              </a:buClr>
              <a:buFont typeface="Wingdings" pitchFamily="2" charset="2"/>
              <a:buChar char="Ø"/>
            </a:pPr>
            <a:r>
              <a:rPr lang="en-US" sz="3200" dirty="0" smtClean="0">
                <a:solidFill>
                  <a:srgbClr val="002060"/>
                </a:solidFill>
              </a:rPr>
              <a:t>It occurs most frequently in children of </a:t>
            </a:r>
            <a:r>
              <a:rPr lang="en-US" sz="3200" dirty="0" smtClean="0">
                <a:solidFill>
                  <a:srgbClr val="FFFF00"/>
                </a:solidFill>
              </a:rPr>
              <a:t>6 to 10 years of age</a:t>
            </a:r>
            <a:r>
              <a:rPr lang="en-US" sz="3200" dirty="0" smtClean="0">
                <a:solidFill>
                  <a:srgbClr val="002060"/>
                </a:solidFill>
              </a:rPr>
              <a:t>, but adults of any age can be affected.</a:t>
            </a:r>
            <a:endParaRPr lang="ru-RU" sz="3200" dirty="0" smtClean="0">
              <a:solidFill>
                <a:srgbClr val="002060"/>
              </a:solidFill>
            </a:endParaRPr>
          </a:p>
          <a:p>
            <a:pPr lvl="0">
              <a:buClr>
                <a:srgbClr val="002060"/>
              </a:buClr>
              <a:buFont typeface="Wingdings" pitchFamily="2" charset="2"/>
              <a:buChar char="Ø"/>
            </a:pPr>
            <a:r>
              <a:rPr lang="en-US" sz="3200" dirty="0" smtClean="0">
                <a:solidFill>
                  <a:srgbClr val="002060"/>
                </a:solidFill>
              </a:rPr>
              <a:t>Duration of disease may </a:t>
            </a:r>
            <a:r>
              <a:rPr lang="en-US" sz="3200" dirty="0" smtClean="0">
                <a:solidFill>
                  <a:srgbClr val="FFFF00"/>
                </a:solidFill>
              </a:rPr>
              <a:t>1,5 to 12 </a:t>
            </a:r>
            <a:r>
              <a:rPr lang="en-US" sz="3200" dirty="0" err="1" smtClean="0">
                <a:solidFill>
                  <a:srgbClr val="FFFF00"/>
                </a:solidFill>
              </a:rPr>
              <a:t>monthes</a:t>
            </a:r>
            <a:r>
              <a:rPr lang="en-US" sz="3200" dirty="0" smtClean="0">
                <a:solidFill>
                  <a:srgbClr val="FFFF00"/>
                </a:solidFill>
              </a:rPr>
              <a:t>.</a:t>
            </a:r>
            <a:endParaRPr lang="ru-RU" sz="3200" dirty="0" smtClean="0">
              <a:solidFill>
                <a:srgbClr val="FFFF00"/>
              </a:solidFill>
            </a:endParaRPr>
          </a:p>
          <a:p>
            <a:pPr lvl="0">
              <a:buClr>
                <a:srgbClr val="002060"/>
              </a:buClr>
              <a:buFont typeface="Wingdings" pitchFamily="2" charset="2"/>
              <a:buChar char="Ø"/>
            </a:pPr>
            <a:r>
              <a:rPr lang="en-US" sz="3200" dirty="0" smtClean="0">
                <a:solidFill>
                  <a:srgbClr val="002060"/>
                </a:solidFill>
              </a:rPr>
              <a:t>Gross appearance: Kidney enlarged; cortex broad, pale, without markings; </a:t>
            </a:r>
            <a:r>
              <a:rPr lang="en-US" sz="3200" dirty="0" err="1" smtClean="0">
                <a:solidFill>
                  <a:srgbClr val="002060"/>
                </a:solidFill>
              </a:rPr>
              <a:t>medullary</a:t>
            </a:r>
            <a:r>
              <a:rPr lang="en-US" sz="3200" dirty="0" smtClean="0">
                <a:solidFill>
                  <a:srgbClr val="002060"/>
                </a:solidFill>
              </a:rPr>
              <a:t> rays congested; glomeruli just visible as grey </a:t>
            </a:r>
            <a:r>
              <a:rPr lang="en-US" sz="3200" dirty="0" err="1" smtClean="0">
                <a:solidFill>
                  <a:srgbClr val="002060"/>
                </a:solidFill>
              </a:rPr>
              <a:t>avascular</a:t>
            </a:r>
            <a:r>
              <a:rPr lang="en-US" sz="3200" dirty="0" smtClean="0">
                <a:solidFill>
                  <a:srgbClr val="002060"/>
                </a:solidFill>
              </a:rPr>
              <a:t> dots.</a:t>
            </a:r>
            <a:endParaRPr lang="ru-RU" sz="3200" dirty="0" smtClean="0">
              <a:solidFill>
                <a:srgbClr val="002060"/>
              </a:solidFill>
            </a:endParaRPr>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
            </a:r>
            <a:br>
              <a:rPr lang="en-US" dirty="0" smtClean="0"/>
            </a:br>
            <a:r>
              <a:rPr lang="ru-RU" dirty="0" smtClean="0"/>
              <a:t/>
            </a:r>
            <a:br>
              <a:rPr lang="ru-RU" dirty="0" smtClean="0"/>
            </a:br>
            <a:endParaRPr lang="ru-RU" dirty="0"/>
          </a:p>
        </p:txBody>
      </p:sp>
      <p:sp>
        <p:nvSpPr>
          <p:cNvPr id="3" name="Содержимое 2"/>
          <p:cNvSpPr>
            <a:spLocks noGrp="1"/>
          </p:cNvSpPr>
          <p:nvPr>
            <p:ph idx="1"/>
          </p:nvPr>
        </p:nvSpPr>
        <p:spPr>
          <a:xfrm>
            <a:off x="457200" y="0"/>
            <a:ext cx="8229600" cy="6324600"/>
          </a:xfrm>
        </p:spPr>
        <p:txBody>
          <a:bodyPr>
            <a:normAutofit/>
          </a:bodyPr>
          <a:lstStyle/>
          <a:p>
            <a:r>
              <a:rPr lang="en-US" sz="2800" b="1" dirty="0" smtClean="0">
                <a:solidFill>
                  <a:srgbClr val="002060"/>
                </a:solidFill>
              </a:rPr>
              <a:t>Acute glomerulonephritis.</a:t>
            </a:r>
            <a:r>
              <a:rPr lang="en-US" sz="2800" dirty="0" smtClean="0">
                <a:solidFill>
                  <a:srgbClr val="002060"/>
                </a:solidFill>
              </a:rPr>
              <a:t> A fairly high power view showing the cellular glomeruli. PMNs can be seen.</a:t>
            </a:r>
            <a:endParaRPr lang="ru-RU" sz="2800" dirty="0">
              <a:solidFill>
                <a:srgbClr val="002060"/>
              </a:solidFill>
            </a:endParaRPr>
          </a:p>
        </p:txBody>
      </p:sp>
      <p:pic>
        <p:nvPicPr>
          <p:cNvPr id="4098" name="Picture 28" descr="Acute glomerulonephritis"/>
          <p:cNvPicPr>
            <a:picLocks noChangeAspect="1" noChangeArrowheads="1"/>
          </p:cNvPicPr>
          <p:nvPr/>
        </p:nvPicPr>
        <p:blipFill>
          <a:blip r:embed="rId2" cstate="print"/>
          <a:srcRect/>
          <a:stretch>
            <a:fillRect/>
          </a:stretch>
        </p:blipFill>
        <p:spPr bwMode="auto">
          <a:xfrm>
            <a:off x="1142976" y="1500174"/>
            <a:ext cx="7215238" cy="4857784"/>
          </a:xfrm>
          <a:prstGeom prst="rect">
            <a:avLst/>
          </a:prstGeom>
          <a:noFill/>
          <a:ln w="38100">
            <a:solidFill>
              <a:srgbClr val="002060"/>
            </a:solid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643710"/>
          </a:xfrm>
        </p:spPr>
        <p:txBody>
          <a:bodyPr>
            <a:normAutofit lnSpcReduction="10000"/>
          </a:bodyPr>
          <a:lstStyle/>
          <a:p>
            <a:pPr lvl="0" algn="ctr">
              <a:buNone/>
            </a:pPr>
            <a:r>
              <a:rPr lang="en-US" sz="3300" b="1" dirty="0" smtClean="0">
                <a:solidFill>
                  <a:srgbClr val="002060"/>
                </a:solidFill>
              </a:rPr>
              <a:t>Histological type is </a:t>
            </a:r>
            <a:r>
              <a:rPr lang="en-US" sz="3300" b="1" dirty="0" err="1" smtClean="0">
                <a:solidFill>
                  <a:srgbClr val="002060"/>
                </a:solidFill>
              </a:rPr>
              <a:t>intracapilary</a:t>
            </a:r>
            <a:r>
              <a:rPr lang="en-US" sz="3300" b="1" dirty="0" smtClean="0">
                <a:solidFill>
                  <a:srgbClr val="002060"/>
                </a:solidFill>
              </a:rPr>
              <a:t> proliferative GN</a:t>
            </a:r>
            <a:r>
              <a:rPr lang="en-US" sz="3300" dirty="0" smtClean="0"/>
              <a:t>:</a:t>
            </a:r>
            <a:endParaRPr lang="ru-RU" sz="3300" dirty="0" smtClean="0"/>
          </a:p>
          <a:p>
            <a:pPr lvl="0">
              <a:buClr>
                <a:srgbClr val="002060"/>
              </a:buClr>
              <a:buFont typeface="Wingdings" pitchFamily="2" charset="2"/>
              <a:buChar char="Ø"/>
            </a:pPr>
            <a:r>
              <a:rPr lang="en-US" dirty="0" smtClean="0">
                <a:solidFill>
                  <a:srgbClr val="002060"/>
                </a:solidFill>
              </a:rPr>
              <a:t>Proliferation of </a:t>
            </a:r>
            <a:r>
              <a:rPr lang="en-US" dirty="0" smtClean="0">
                <a:solidFill>
                  <a:srgbClr val="FFFF00"/>
                </a:solidFill>
              </a:rPr>
              <a:t>endothelial</a:t>
            </a:r>
            <a:r>
              <a:rPr lang="en-US" dirty="0" smtClean="0">
                <a:solidFill>
                  <a:srgbClr val="002060"/>
                </a:solidFill>
              </a:rPr>
              <a:t> and </a:t>
            </a:r>
            <a:r>
              <a:rPr lang="en-US" dirty="0" err="1" smtClean="0">
                <a:solidFill>
                  <a:srgbClr val="FFFF00"/>
                </a:solidFill>
              </a:rPr>
              <a:t>mesangial</a:t>
            </a:r>
            <a:r>
              <a:rPr lang="en-US" dirty="0" smtClean="0">
                <a:solidFill>
                  <a:srgbClr val="FFFF00"/>
                </a:solidFill>
              </a:rPr>
              <a:t> </a:t>
            </a:r>
            <a:r>
              <a:rPr lang="en-US" dirty="0" smtClean="0">
                <a:solidFill>
                  <a:srgbClr val="002060"/>
                </a:solidFill>
              </a:rPr>
              <a:t>cells and, in many cases, </a:t>
            </a:r>
            <a:r>
              <a:rPr lang="en-US" dirty="0" smtClean="0">
                <a:solidFill>
                  <a:srgbClr val="FFFF00"/>
                </a:solidFill>
              </a:rPr>
              <a:t>epithelial cells</a:t>
            </a:r>
            <a:r>
              <a:rPr lang="en-US" dirty="0" smtClean="0">
                <a:solidFill>
                  <a:srgbClr val="002060"/>
                </a:solidFill>
              </a:rPr>
              <a:t>.</a:t>
            </a:r>
            <a:endParaRPr lang="ru-RU" dirty="0" smtClean="0">
              <a:solidFill>
                <a:srgbClr val="002060"/>
              </a:solidFill>
            </a:endParaRPr>
          </a:p>
          <a:p>
            <a:pPr lvl="0">
              <a:buClr>
                <a:srgbClr val="002060"/>
              </a:buClr>
              <a:buFont typeface="Wingdings" pitchFamily="2" charset="2"/>
              <a:buChar char="Ø"/>
            </a:pPr>
            <a:r>
              <a:rPr lang="en-US" dirty="0" smtClean="0">
                <a:solidFill>
                  <a:srgbClr val="D0D2F8"/>
                </a:solidFill>
              </a:rPr>
              <a:t>Diffuse infiltration </a:t>
            </a:r>
            <a:r>
              <a:rPr lang="en-US" dirty="0" smtClean="0">
                <a:solidFill>
                  <a:srgbClr val="002060"/>
                </a:solidFill>
              </a:rPr>
              <a:t>by </a:t>
            </a:r>
            <a:r>
              <a:rPr lang="en-US" dirty="0" smtClean="0">
                <a:solidFill>
                  <a:srgbClr val="FFFF00"/>
                </a:solidFill>
              </a:rPr>
              <a:t>leukocytes, </a:t>
            </a:r>
            <a:r>
              <a:rPr lang="en-US" dirty="0" err="1" smtClean="0">
                <a:solidFill>
                  <a:srgbClr val="FFFF00"/>
                </a:solidFill>
              </a:rPr>
              <a:t>neutrophils</a:t>
            </a:r>
            <a:r>
              <a:rPr lang="en-US" dirty="0" smtClean="0">
                <a:solidFill>
                  <a:srgbClr val="FFFF00"/>
                </a:solidFill>
              </a:rPr>
              <a:t> and </a:t>
            </a:r>
            <a:r>
              <a:rPr lang="en-US" dirty="0" err="1" smtClean="0">
                <a:solidFill>
                  <a:srgbClr val="FFFF00"/>
                </a:solidFill>
              </a:rPr>
              <a:t>monocytes</a:t>
            </a:r>
            <a:r>
              <a:rPr lang="en-US" dirty="0" smtClean="0">
                <a:solidFill>
                  <a:srgbClr val="002060"/>
                </a:solidFill>
              </a:rPr>
              <a:t>.  involving all lobules of all glomeruli.</a:t>
            </a:r>
            <a:endParaRPr lang="ru-RU" dirty="0" smtClean="0">
              <a:solidFill>
                <a:srgbClr val="002060"/>
              </a:solidFill>
            </a:endParaRPr>
          </a:p>
          <a:p>
            <a:pPr lvl="0">
              <a:buClr>
                <a:srgbClr val="002060"/>
              </a:buClr>
              <a:buFont typeface="Wingdings" pitchFamily="2" charset="2"/>
              <a:buChar char="Ø"/>
            </a:pPr>
            <a:r>
              <a:rPr lang="en-US" dirty="0" smtClean="0">
                <a:solidFill>
                  <a:srgbClr val="002060"/>
                </a:solidFill>
              </a:rPr>
              <a:t>Combination of proliferation, swelling, and </a:t>
            </a:r>
            <a:r>
              <a:rPr lang="en-US" dirty="0" err="1" smtClean="0">
                <a:solidFill>
                  <a:srgbClr val="002060"/>
                </a:solidFill>
              </a:rPr>
              <a:t>leukocytic</a:t>
            </a:r>
            <a:r>
              <a:rPr lang="en-US" dirty="0" smtClean="0">
                <a:solidFill>
                  <a:srgbClr val="002060"/>
                </a:solidFill>
              </a:rPr>
              <a:t> infiltration obliterates the capillary lumen.</a:t>
            </a:r>
            <a:endParaRPr lang="ru-RU" dirty="0" smtClean="0">
              <a:solidFill>
                <a:srgbClr val="002060"/>
              </a:solidFill>
            </a:endParaRPr>
          </a:p>
          <a:p>
            <a:pPr lvl="0">
              <a:buClr>
                <a:srgbClr val="002060"/>
              </a:buClr>
              <a:buFont typeface="Wingdings" pitchFamily="2" charset="2"/>
              <a:buChar char="Ø"/>
            </a:pPr>
            <a:r>
              <a:rPr lang="en-US" dirty="0" smtClean="0">
                <a:solidFill>
                  <a:srgbClr val="002060"/>
                </a:solidFill>
              </a:rPr>
              <a:t>Special stains can demonstrate small </a:t>
            </a:r>
            <a:r>
              <a:rPr lang="en-US" dirty="0" err="1" smtClean="0">
                <a:solidFill>
                  <a:srgbClr val="FFFF00"/>
                </a:solidFill>
              </a:rPr>
              <a:t>deposites</a:t>
            </a:r>
            <a:r>
              <a:rPr lang="en-US" dirty="0" smtClean="0">
                <a:solidFill>
                  <a:srgbClr val="FFFF00"/>
                </a:solidFill>
              </a:rPr>
              <a:t> </a:t>
            </a:r>
            <a:r>
              <a:rPr lang="en-US" dirty="0" smtClean="0">
                <a:solidFill>
                  <a:srgbClr val="002060"/>
                </a:solidFill>
              </a:rPr>
              <a:t>of </a:t>
            </a:r>
            <a:r>
              <a:rPr lang="en-US" dirty="0" smtClean="0">
                <a:solidFill>
                  <a:srgbClr val="FFFF00"/>
                </a:solidFill>
              </a:rPr>
              <a:t>fibrin </a:t>
            </a:r>
            <a:r>
              <a:rPr lang="en-US" dirty="0" smtClean="0">
                <a:solidFill>
                  <a:srgbClr val="002060"/>
                </a:solidFill>
              </a:rPr>
              <a:t>within capillary </a:t>
            </a:r>
            <a:r>
              <a:rPr lang="en-US" dirty="0" err="1" smtClean="0">
                <a:solidFill>
                  <a:srgbClr val="002060"/>
                </a:solidFill>
              </a:rPr>
              <a:t>lumina</a:t>
            </a:r>
            <a:r>
              <a:rPr lang="en-US" dirty="0" smtClean="0">
                <a:solidFill>
                  <a:srgbClr val="002060"/>
                </a:solidFill>
              </a:rPr>
              <a:t> and </a:t>
            </a:r>
            <a:r>
              <a:rPr lang="en-US" dirty="0" err="1" smtClean="0">
                <a:solidFill>
                  <a:srgbClr val="002060"/>
                </a:solidFill>
              </a:rPr>
              <a:t>mesangium</a:t>
            </a:r>
            <a:r>
              <a:rPr lang="en-US" dirty="0" smtClean="0">
                <a:solidFill>
                  <a:srgbClr val="002060"/>
                </a:solidFill>
              </a:rPr>
              <a:t>.</a:t>
            </a:r>
            <a:endParaRPr lang="ru-RU" dirty="0" smtClean="0">
              <a:solidFill>
                <a:srgbClr val="002060"/>
              </a:solidFill>
            </a:endParaRPr>
          </a:p>
          <a:p>
            <a:pPr lvl="0">
              <a:buClr>
                <a:srgbClr val="002060"/>
              </a:buClr>
              <a:buFont typeface="Wingdings" pitchFamily="2" charset="2"/>
              <a:buChar char="Ø"/>
            </a:pPr>
            <a:r>
              <a:rPr lang="en-US" dirty="0" smtClean="0">
                <a:solidFill>
                  <a:srgbClr val="002060"/>
                </a:solidFill>
              </a:rPr>
              <a:t>There may be interstitial edema and inflammation, and the tubes often contain red cell coasts and may show evidence of degeneration.</a:t>
            </a:r>
            <a:endParaRPr lang="ru-RU" dirty="0" smtClean="0">
              <a:solidFill>
                <a:srgbClr val="002060"/>
              </a:solidFill>
            </a:endParaRPr>
          </a:p>
          <a:p>
            <a:pPr lvl="0">
              <a:buClr>
                <a:srgbClr val="002060"/>
              </a:buClr>
              <a:buFont typeface="Wingdings" pitchFamily="2" charset="2"/>
              <a:buChar char="Ø"/>
            </a:pPr>
            <a:r>
              <a:rPr lang="en-US" dirty="0" smtClean="0">
                <a:solidFill>
                  <a:srgbClr val="002060"/>
                </a:solidFill>
              </a:rPr>
              <a:t>By </a:t>
            </a:r>
            <a:r>
              <a:rPr lang="en-US" dirty="0" err="1" smtClean="0">
                <a:solidFill>
                  <a:srgbClr val="002060"/>
                </a:solidFill>
              </a:rPr>
              <a:t>immunofluorescence</a:t>
            </a:r>
            <a:r>
              <a:rPr lang="en-US" dirty="0" smtClean="0">
                <a:solidFill>
                  <a:srgbClr val="002060"/>
                </a:solidFill>
              </a:rPr>
              <a:t> microscopy there are glandular deposits of </a:t>
            </a:r>
            <a:r>
              <a:rPr lang="en-US" dirty="0" err="1" smtClean="0">
                <a:solidFill>
                  <a:srgbClr val="002060"/>
                </a:solidFill>
              </a:rPr>
              <a:t>IgG</a:t>
            </a:r>
            <a:r>
              <a:rPr lang="en-US" dirty="0" smtClean="0">
                <a:solidFill>
                  <a:srgbClr val="002060"/>
                </a:solidFill>
              </a:rPr>
              <a:t>, </a:t>
            </a:r>
            <a:r>
              <a:rPr lang="en-US" dirty="0" err="1" smtClean="0">
                <a:solidFill>
                  <a:srgbClr val="002060"/>
                </a:solidFill>
              </a:rPr>
              <a:t>IgM</a:t>
            </a:r>
            <a:r>
              <a:rPr lang="en-US" dirty="0" smtClean="0">
                <a:solidFill>
                  <a:srgbClr val="002060"/>
                </a:solidFill>
              </a:rPr>
              <a:t>, and C3 in the </a:t>
            </a:r>
            <a:r>
              <a:rPr lang="en-US" dirty="0" err="1" smtClean="0">
                <a:solidFill>
                  <a:srgbClr val="002060"/>
                </a:solidFill>
              </a:rPr>
              <a:t>mesangium</a:t>
            </a:r>
            <a:r>
              <a:rPr lang="en-US" dirty="0" smtClean="0">
                <a:solidFill>
                  <a:srgbClr val="002060"/>
                </a:solidFill>
              </a:rPr>
              <a:t> and along the basement membrane. </a:t>
            </a:r>
            <a:endParaRPr lang="ru-RU" dirty="0" smtClean="0">
              <a:solidFill>
                <a:srgbClr val="002060"/>
              </a:solidFill>
            </a:endParaRPr>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71942"/>
            <a:ext cx="8229600" cy="2500330"/>
          </a:xfrm>
        </p:spPr>
        <p:txBody>
          <a:bodyPr>
            <a:normAutofit/>
          </a:bodyPr>
          <a:lstStyle/>
          <a:p>
            <a:pPr algn="ctr"/>
            <a:r>
              <a:rPr lang="en-US" sz="3200" b="1" dirty="0" smtClean="0">
                <a:solidFill>
                  <a:srgbClr val="002060"/>
                </a:solidFill>
              </a:rPr>
              <a:t>Acute proliferative glomerulonephritis</a:t>
            </a:r>
            <a:r>
              <a:rPr lang="en-US" sz="2800" b="1" dirty="0" smtClean="0">
                <a:solidFill>
                  <a:srgbClr val="002060"/>
                </a:solidFill>
              </a:rPr>
              <a:t>. </a:t>
            </a:r>
            <a:r>
              <a:rPr lang="en-US" sz="2800" dirty="0" smtClean="0">
                <a:solidFill>
                  <a:srgbClr val="002060"/>
                </a:solidFill>
              </a:rPr>
              <a:t/>
            </a:r>
            <a:br>
              <a:rPr lang="en-US" sz="2800" dirty="0" smtClean="0">
                <a:solidFill>
                  <a:srgbClr val="002060"/>
                </a:solidFill>
              </a:rPr>
            </a:br>
            <a:r>
              <a:rPr lang="en-US" sz="2800" dirty="0" smtClean="0">
                <a:solidFill>
                  <a:srgbClr val="002060"/>
                </a:solidFill>
              </a:rPr>
              <a:t>A. normal </a:t>
            </a:r>
            <a:r>
              <a:rPr lang="en-US" sz="2800" dirty="0" err="1" smtClean="0">
                <a:solidFill>
                  <a:srgbClr val="002060"/>
                </a:solidFill>
              </a:rPr>
              <a:t>glomerulus</a:t>
            </a:r>
            <a:r>
              <a:rPr lang="en-US" sz="2800" dirty="0" smtClean="0">
                <a:solidFill>
                  <a:srgbClr val="002060"/>
                </a:solidFill>
              </a:rPr>
              <a:t>. B. glomerular </a:t>
            </a:r>
            <a:r>
              <a:rPr lang="en-US" sz="2800" dirty="0" err="1" smtClean="0">
                <a:solidFill>
                  <a:srgbClr val="002060"/>
                </a:solidFill>
              </a:rPr>
              <a:t>hypercellularity</a:t>
            </a:r>
            <a:r>
              <a:rPr lang="en-US" sz="2800" dirty="0" smtClean="0">
                <a:solidFill>
                  <a:srgbClr val="002060"/>
                </a:solidFill>
              </a:rPr>
              <a:t> is due to </a:t>
            </a:r>
            <a:r>
              <a:rPr lang="en-US" sz="2800" dirty="0" err="1" smtClean="0">
                <a:solidFill>
                  <a:srgbClr val="002060"/>
                </a:solidFill>
              </a:rPr>
              <a:t>intracapillary</a:t>
            </a:r>
            <a:r>
              <a:rPr lang="en-US" sz="2800" dirty="0" smtClean="0">
                <a:solidFill>
                  <a:srgbClr val="002060"/>
                </a:solidFill>
              </a:rPr>
              <a:t> </a:t>
            </a:r>
            <a:r>
              <a:rPr lang="en-US" sz="2800" dirty="0" err="1" smtClean="0">
                <a:solidFill>
                  <a:srgbClr val="002060"/>
                </a:solidFill>
              </a:rPr>
              <a:t>leucoytes</a:t>
            </a:r>
            <a:r>
              <a:rPr lang="en-US" sz="2800" dirty="0" smtClean="0">
                <a:solidFill>
                  <a:srgbClr val="002060"/>
                </a:solidFill>
              </a:rPr>
              <a:t> and proliferation of intrinsic glomerular cells.</a:t>
            </a:r>
            <a:endParaRPr lang="ru-RU" sz="2800" dirty="0">
              <a:solidFill>
                <a:srgbClr val="002060"/>
              </a:solidFill>
            </a:endParaRPr>
          </a:p>
        </p:txBody>
      </p:sp>
      <p:pic>
        <p:nvPicPr>
          <p:cNvPr id="1026" name="Picture 2" descr="C:\Documents and Settings\Я\Рабочий стол\lekture\1 001.jpg"/>
          <p:cNvPicPr>
            <a:picLocks noGrp="1" noChangeAspect="1" noChangeArrowheads="1"/>
          </p:cNvPicPr>
          <p:nvPr>
            <p:ph idx="1"/>
          </p:nvPr>
        </p:nvPicPr>
        <p:blipFill>
          <a:blip r:embed="rId2" cstate="print"/>
          <a:srcRect/>
          <a:stretch>
            <a:fillRect/>
          </a:stretch>
        </p:blipFill>
        <p:spPr bwMode="auto">
          <a:xfrm>
            <a:off x="428596" y="571480"/>
            <a:ext cx="8358246" cy="3286148"/>
          </a:xfrm>
          <a:prstGeom prst="rect">
            <a:avLst/>
          </a:prstGeom>
          <a:noFill/>
          <a:ln w="28575">
            <a:solidFill>
              <a:srgbClr val="002060"/>
            </a:solidFill>
          </a:ln>
        </p:spPr>
      </p:pic>
      <p:cxnSp>
        <p:nvCxnSpPr>
          <p:cNvPr id="6" name="Прямая со стрелкой 5"/>
          <p:cNvCxnSpPr/>
          <p:nvPr/>
        </p:nvCxnSpPr>
        <p:spPr>
          <a:xfrm flipV="1">
            <a:off x="5643570" y="2357430"/>
            <a:ext cx="785818" cy="50006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2" name="Picture 4" descr="f15"/>
          <p:cNvPicPr>
            <a:picLocks noChangeAspect="1" noChangeArrowheads="1"/>
          </p:cNvPicPr>
          <p:nvPr/>
        </p:nvPicPr>
        <p:blipFill>
          <a:blip r:embed="rId2" cstate="print"/>
          <a:srcRect/>
          <a:stretch>
            <a:fillRect/>
          </a:stretch>
        </p:blipFill>
        <p:spPr bwMode="auto">
          <a:xfrm>
            <a:off x="76200" y="228600"/>
            <a:ext cx="5562600" cy="3581400"/>
          </a:xfrm>
          <a:prstGeom prst="rect">
            <a:avLst/>
          </a:prstGeom>
          <a:noFill/>
          <a:ln w="9525">
            <a:noFill/>
            <a:miter lim="800000"/>
            <a:headEnd/>
            <a:tailEnd/>
          </a:ln>
        </p:spPr>
      </p:pic>
      <p:pic>
        <p:nvPicPr>
          <p:cNvPr id="48133" name="Picture 5" descr="f16"/>
          <p:cNvPicPr>
            <a:picLocks noChangeAspect="1" noChangeArrowheads="1"/>
          </p:cNvPicPr>
          <p:nvPr/>
        </p:nvPicPr>
        <p:blipFill>
          <a:blip r:embed="rId3" cstate="print"/>
          <a:srcRect/>
          <a:stretch>
            <a:fillRect/>
          </a:stretch>
        </p:blipFill>
        <p:spPr bwMode="auto">
          <a:xfrm>
            <a:off x="3648075" y="2971800"/>
            <a:ext cx="5419725" cy="35814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a:bodyPr>
          <a:lstStyle/>
          <a:p>
            <a:pPr algn="ctr">
              <a:buNone/>
            </a:pPr>
            <a:r>
              <a:rPr lang="en-US" sz="3300" b="1" u="sng" dirty="0" smtClean="0">
                <a:solidFill>
                  <a:srgbClr val="FF7D7D"/>
                </a:solidFill>
              </a:rPr>
              <a:t>Rapidly progressive (</a:t>
            </a:r>
            <a:r>
              <a:rPr lang="en-US" sz="3300" b="1" u="sng" dirty="0" err="1" smtClean="0">
                <a:solidFill>
                  <a:srgbClr val="FF7D7D"/>
                </a:solidFill>
              </a:rPr>
              <a:t>crescentic</a:t>
            </a:r>
            <a:r>
              <a:rPr lang="en-US" sz="3300" b="1" u="sng" dirty="0" smtClean="0">
                <a:solidFill>
                  <a:srgbClr val="FF7D7D"/>
                </a:solidFill>
              </a:rPr>
              <a:t>) glomerulonephritis (RPGN)</a:t>
            </a:r>
            <a:endParaRPr lang="ru-RU" sz="3300" u="sng" dirty="0" smtClean="0">
              <a:solidFill>
                <a:srgbClr val="FF7D7D"/>
              </a:solidFill>
            </a:endParaRPr>
          </a:p>
          <a:p>
            <a:pPr>
              <a:buNone/>
            </a:pPr>
            <a:r>
              <a:rPr lang="en-US" sz="2800" dirty="0" smtClean="0">
                <a:solidFill>
                  <a:srgbClr val="002060"/>
                </a:solidFill>
              </a:rPr>
              <a:t>It is a syndrome characterized by the accumulation of cells in Bowman’s space in the form of </a:t>
            </a:r>
            <a:r>
              <a:rPr lang="en-US" sz="2800" i="1" dirty="0" smtClean="0">
                <a:solidFill>
                  <a:srgbClr val="002060"/>
                </a:solidFill>
              </a:rPr>
              <a:t>“crescents” </a:t>
            </a:r>
            <a:r>
              <a:rPr lang="en-US" sz="2800" dirty="0" smtClean="0">
                <a:solidFill>
                  <a:srgbClr val="002060"/>
                </a:solidFill>
              </a:rPr>
              <a:t>accompanied by a rapid, progressive decline in renal function, frequently with severe </a:t>
            </a:r>
            <a:r>
              <a:rPr lang="en-US" sz="2800" dirty="0" err="1" smtClean="0">
                <a:solidFill>
                  <a:srgbClr val="002060"/>
                </a:solidFill>
              </a:rPr>
              <a:t>oliguria</a:t>
            </a:r>
            <a:r>
              <a:rPr lang="en-US" sz="2800" dirty="0" smtClean="0">
                <a:solidFill>
                  <a:srgbClr val="002060"/>
                </a:solidFill>
              </a:rPr>
              <a:t> or </a:t>
            </a:r>
            <a:r>
              <a:rPr lang="en-US" sz="2800" dirty="0" err="1" smtClean="0">
                <a:solidFill>
                  <a:srgbClr val="002060"/>
                </a:solidFill>
              </a:rPr>
              <a:t>anuria</a:t>
            </a:r>
            <a:r>
              <a:rPr lang="en-US" sz="2800" dirty="0" smtClean="0">
                <a:solidFill>
                  <a:srgbClr val="002060"/>
                </a:solidFill>
              </a:rPr>
              <a:t>, usually resulting in irreversible renal failure in weeks or months.</a:t>
            </a:r>
            <a:endParaRPr lang="ru-RU" sz="2800" dirty="0" smtClean="0">
              <a:solidFill>
                <a:srgbClr val="002060"/>
              </a:solidFill>
            </a:endParaRPr>
          </a:p>
          <a:p>
            <a:pPr>
              <a:buNone/>
            </a:pPr>
            <a:r>
              <a:rPr lang="en-US" sz="2800" b="1" i="1" u="sng" dirty="0" smtClean="0">
                <a:solidFill>
                  <a:srgbClr val="002060"/>
                </a:solidFill>
              </a:rPr>
              <a:t>Morphology  </a:t>
            </a:r>
            <a:r>
              <a:rPr lang="en-US" sz="2800" b="1" i="1" dirty="0" smtClean="0">
                <a:solidFill>
                  <a:srgbClr val="002060"/>
                </a:solidFill>
              </a:rPr>
              <a:t>         </a:t>
            </a:r>
            <a:r>
              <a:rPr lang="en-US" sz="2800" dirty="0" smtClean="0">
                <a:solidFill>
                  <a:srgbClr val="002060"/>
                </a:solidFill>
              </a:rPr>
              <a:t>It is </a:t>
            </a:r>
            <a:r>
              <a:rPr lang="en-US" sz="2800" dirty="0" err="1" smtClean="0">
                <a:solidFill>
                  <a:srgbClr val="FFFF00"/>
                </a:solidFill>
              </a:rPr>
              <a:t>extracapillary</a:t>
            </a:r>
            <a:r>
              <a:rPr lang="en-US" sz="2800" dirty="0" smtClean="0">
                <a:solidFill>
                  <a:srgbClr val="FFFF00"/>
                </a:solidFill>
              </a:rPr>
              <a:t> proliferative GN.</a:t>
            </a:r>
            <a:endParaRPr lang="ru-RU" sz="2800" dirty="0" smtClean="0">
              <a:solidFill>
                <a:srgbClr val="FFFF00"/>
              </a:solidFill>
            </a:endParaRPr>
          </a:p>
          <a:p>
            <a:pPr lvl="0"/>
            <a:r>
              <a:rPr lang="en-US" sz="2800" dirty="0" smtClean="0">
                <a:solidFill>
                  <a:srgbClr val="002060"/>
                </a:solidFill>
              </a:rPr>
              <a:t>The kidneys are    </a:t>
            </a:r>
            <a:r>
              <a:rPr lang="en-US" sz="2800" dirty="0" smtClean="0">
                <a:solidFill>
                  <a:srgbClr val="FFFF00"/>
                </a:solidFill>
              </a:rPr>
              <a:t>enlarged and pale</a:t>
            </a:r>
            <a:r>
              <a:rPr lang="en-US" sz="2800" dirty="0" smtClean="0">
                <a:solidFill>
                  <a:srgbClr val="002060"/>
                </a:solidFill>
              </a:rPr>
              <a:t>, often with </a:t>
            </a:r>
            <a:r>
              <a:rPr lang="en-US" sz="2800" dirty="0" err="1" smtClean="0">
                <a:solidFill>
                  <a:srgbClr val="FFFF00"/>
                </a:solidFill>
              </a:rPr>
              <a:t>petechial</a:t>
            </a:r>
            <a:r>
              <a:rPr lang="en-US" sz="2800" dirty="0" smtClean="0">
                <a:solidFill>
                  <a:srgbClr val="FFFF00"/>
                </a:solidFill>
              </a:rPr>
              <a:t> hemorrhages</a:t>
            </a:r>
            <a:r>
              <a:rPr lang="en-US" sz="2800" dirty="0" smtClean="0">
                <a:solidFill>
                  <a:srgbClr val="002060"/>
                </a:solidFill>
              </a:rPr>
              <a:t> on the cortical surfaces.</a:t>
            </a:r>
            <a:endParaRPr lang="ru-RU" sz="2800" dirty="0" smtClean="0">
              <a:solidFill>
                <a:srgbClr val="002060"/>
              </a:solidFill>
            </a:endParaRPr>
          </a:p>
          <a:p>
            <a:pPr lvl="0"/>
            <a:r>
              <a:rPr lang="en-US" sz="2800" dirty="0" smtClean="0">
                <a:solidFill>
                  <a:srgbClr val="002060"/>
                </a:solidFill>
              </a:rPr>
              <a:t>Depending on the underlying cause, the glomeruli may show </a:t>
            </a:r>
            <a:r>
              <a:rPr lang="en-US" sz="2800" dirty="0" smtClean="0">
                <a:solidFill>
                  <a:srgbClr val="FFFF00"/>
                </a:solidFill>
              </a:rPr>
              <a:t>focal necrosis,</a:t>
            </a:r>
            <a:r>
              <a:rPr lang="en-US" sz="2800" dirty="0" smtClean="0">
                <a:solidFill>
                  <a:srgbClr val="002060"/>
                </a:solidFill>
              </a:rPr>
              <a:t> </a:t>
            </a:r>
            <a:r>
              <a:rPr lang="en-US" sz="2800" dirty="0" smtClean="0">
                <a:solidFill>
                  <a:srgbClr val="FFFF00"/>
                </a:solidFill>
              </a:rPr>
              <a:t>diffuse or focal endothelial proliferation</a:t>
            </a:r>
            <a:r>
              <a:rPr lang="en-US" sz="2800" dirty="0" smtClean="0">
                <a:solidFill>
                  <a:srgbClr val="002060"/>
                </a:solidFill>
              </a:rPr>
              <a:t>.</a:t>
            </a:r>
            <a:endParaRPr lang="ru-RU" sz="2800" dirty="0" smtClean="0">
              <a:solidFill>
                <a:srgbClr val="002060"/>
              </a:solidFill>
            </a:endParaRPr>
          </a:p>
          <a:p>
            <a:pPr lvl="0"/>
            <a:r>
              <a:rPr lang="en-US" sz="2800" dirty="0" smtClean="0">
                <a:solidFill>
                  <a:srgbClr val="002060"/>
                </a:solidFill>
              </a:rPr>
              <a:t>The syndrome is characterized </a:t>
            </a:r>
            <a:r>
              <a:rPr lang="en-US" sz="2800" dirty="0" err="1" smtClean="0">
                <a:solidFill>
                  <a:srgbClr val="002060"/>
                </a:solidFill>
              </a:rPr>
              <a:t>histologically</a:t>
            </a:r>
            <a:r>
              <a:rPr lang="en-US" sz="2800" dirty="0" smtClean="0">
                <a:solidFill>
                  <a:srgbClr val="002060"/>
                </a:solidFill>
              </a:rPr>
              <a:t> by the accumulation of cells in Bowman’s space in the form of “crescents”.</a:t>
            </a:r>
            <a:endParaRPr lang="ru-RU" sz="2800" dirty="0" smtClean="0">
              <a:solidFill>
                <a:srgbClr val="002060"/>
              </a:solidFill>
            </a:endParaRPr>
          </a:p>
          <a:p>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357298"/>
          </a:xfrm>
        </p:spPr>
        <p:txBody>
          <a:bodyPr>
            <a:normAutofit fontScale="90000"/>
          </a:bodyPr>
          <a:lstStyle/>
          <a:p>
            <a:pPr algn="ctr"/>
            <a:r>
              <a:rPr lang="ru-RU" sz="5400" dirty="0" smtClean="0">
                <a:solidFill>
                  <a:srgbClr val="C00000"/>
                </a:solidFill>
              </a:rPr>
              <a:t/>
            </a:r>
            <a:br>
              <a:rPr lang="ru-RU" sz="5400" dirty="0" smtClean="0">
                <a:solidFill>
                  <a:srgbClr val="C00000"/>
                </a:solidFill>
              </a:rPr>
            </a:br>
            <a:r>
              <a:rPr lang="en-US" sz="4800" b="1" u="sng" dirty="0" smtClean="0">
                <a:solidFill>
                  <a:srgbClr val="FF7D7D"/>
                </a:solidFill>
              </a:rPr>
              <a:t>Rapidly progressive (</a:t>
            </a:r>
            <a:r>
              <a:rPr lang="en-US" sz="4800" b="1" u="sng" dirty="0" err="1" smtClean="0">
                <a:solidFill>
                  <a:srgbClr val="FF7D7D"/>
                </a:solidFill>
              </a:rPr>
              <a:t>crescentic</a:t>
            </a:r>
            <a:r>
              <a:rPr lang="en-US" sz="4800" b="1" u="sng" dirty="0" smtClean="0">
                <a:solidFill>
                  <a:srgbClr val="FF7D7D"/>
                </a:solidFill>
              </a:rPr>
              <a:t>) glomerulonephritis (RPGN)</a:t>
            </a:r>
            <a:endParaRPr lang="ru-RU" u="sng" dirty="0">
              <a:solidFill>
                <a:srgbClr val="FF7D7D"/>
              </a:solidFill>
            </a:endParaRPr>
          </a:p>
        </p:txBody>
      </p:sp>
      <p:pic>
        <p:nvPicPr>
          <p:cNvPr id="2050" name="Picture 2" descr="C:\Documents and Settings\Я\Рабочий стол\lekture\2.jpg"/>
          <p:cNvPicPr>
            <a:picLocks noGrp="1" noChangeAspect="1" noChangeArrowheads="1"/>
          </p:cNvPicPr>
          <p:nvPr>
            <p:ph idx="1"/>
          </p:nvPr>
        </p:nvPicPr>
        <p:blipFill>
          <a:blip r:embed="rId2" cstate="print"/>
          <a:srcRect/>
          <a:stretch>
            <a:fillRect/>
          </a:stretch>
        </p:blipFill>
        <p:spPr bwMode="auto">
          <a:xfrm>
            <a:off x="428596" y="1643050"/>
            <a:ext cx="8358246" cy="4714908"/>
          </a:xfrm>
          <a:prstGeom prst="rect">
            <a:avLst/>
          </a:prstGeom>
          <a:noFill/>
          <a:ln w="28575">
            <a:solidFill>
              <a:srgbClr val="002060"/>
            </a:solidFill>
          </a:ln>
        </p:spPr>
      </p:pic>
      <p:cxnSp>
        <p:nvCxnSpPr>
          <p:cNvPr id="6" name="Прямая со стрелкой 5"/>
          <p:cNvCxnSpPr/>
          <p:nvPr/>
        </p:nvCxnSpPr>
        <p:spPr>
          <a:xfrm rot="5400000" flipH="1" flipV="1">
            <a:off x="5572132" y="3143248"/>
            <a:ext cx="2571768" cy="171451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rot="10800000">
            <a:off x="3857620" y="5357826"/>
            <a:ext cx="214314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214290"/>
            <a:ext cx="8715436" cy="6429420"/>
          </a:xfrm>
        </p:spPr>
        <p:txBody>
          <a:bodyPr>
            <a:normAutofit fontScale="92500"/>
          </a:bodyPr>
          <a:lstStyle/>
          <a:p>
            <a:pPr lvl="0">
              <a:buNone/>
            </a:pPr>
            <a:r>
              <a:rPr lang="en-US" sz="2400" dirty="0" smtClean="0">
                <a:solidFill>
                  <a:srgbClr val="002060"/>
                </a:solidFill>
              </a:rPr>
              <a:t>Distinctive crescents are formed by proliferation of parietal cells and by migration of </a:t>
            </a:r>
            <a:r>
              <a:rPr lang="en-US" sz="2400" dirty="0" err="1" smtClean="0">
                <a:solidFill>
                  <a:srgbClr val="002060"/>
                </a:solidFill>
              </a:rPr>
              <a:t>monocytes</a:t>
            </a:r>
            <a:r>
              <a:rPr lang="en-US" sz="2400" dirty="0" smtClean="0">
                <a:solidFill>
                  <a:srgbClr val="002060"/>
                </a:solidFill>
              </a:rPr>
              <a:t> and macrophages into Bowman’s space. </a:t>
            </a:r>
            <a:r>
              <a:rPr lang="en-US" sz="2400" dirty="0" err="1" smtClean="0">
                <a:solidFill>
                  <a:srgbClr val="002060"/>
                </a:solidFill>
              </a:rPr>
              <a:t>Neutrophils</a:t>
            </a:r>
            <a:r>
              <a:rPr lang="en-US" sz="2400" dirty="0" smtClean="0">
                <a:solidFill>
                  <a:srgbClr val="002060"/>
                </a:solidFill>
              </a:rPr>
              <a:t> and lymphocytes can be present. The crescents eventually obliterate Bowman’s space and compress the glomerular tuft. Fibrin strands are prominent between the cellular layers in the crescents.</a:t>
            </a:r>
            <a:endParaRPr lang="ru-RU" sz="2400" dirty="0" smtClean="0">
              <a:solidFill>
                <a:srgbClr val="002060"/>
              </a:solidFill>
            </a:endParaRPr>
          </a:p>
          <a:p>
            <a:pPr lvl="0"/>
            <a:r>
              <a:rPr lang="en-US" sz="2800" dirty="0" smtClean="0">
                <a:solidFill>
                  <a:srgbClr val="002060"/>
                </a:solidFill>
              </a:rPr>
              <a:t> </a:t>
            </a:r>
            <a:r>
              <a:rPr lang="en-US" sz="2800" b="1" dirty="0" smtClean="0">
                <a:solidFill>
                  <a:srgbClr val="002060"/>
                </a:solidFill>
              </a:rPr>
              <a:t>In time, most crescents undergo </a:t>
            </a:r>
            <a:r>
              <a:rPr lang="en-US" sz="2800" b="1" u="sng" dirty="0" smtClean="0">
                <a:solidFill>
                  <a:srgbClr val="D0D2F8"/>
                </a:solidFill>
              </a:rPr>
              <a:t>sclerosis.</a:t>
            </a:r>
            <a:endParaRPr lang="ru-RU" sz="2800" b="1" u="sng" dirty="0" smtClean="0">
              <a:solidFill>
                <a:srgbClr val="D0D2F8"/>
              </a:solidFill>
            </a:endParaRPr>
          </a:p>
          <a:p>
            <a:r>
              <a:rPr lang="en-US" sz="3200" dirty="0" smtClean="0">
                <a:solidFill>
                  <a:srgbClr val="002060"/>
                </a:solidFill>
              </a:rPr>
              <a:t>This syndrome may occur in the course of three broad disease groups:</a:t>
            </a:r>
            <a:endParaRPr lang="ru-RU" sz="3200" dirty="0" smtClean="0">
              <a:solidFill>
                <a:srgbClr val="002060"/>
              </a:solidFill>
            </a:endParaRPr>
          </a:p>
          <a:p>
            <a:pPr lvl="1">
              <a:buClr>
                <a:srgbClr val="002060"/>
              </a:buClr>
              <a:buFont typeface="Wingdings" pitchFamily="2" charset="2"/>
              <a:buChar char="Ø"/>
            </a:pPr>
            <a:r>
              <a:rPr lang="en-US" sz="3200" dirty="0" err="1" smtClean="0">
                <a:solidFill>
                  <a:srgbClr val="FFFF00"/>
                </a:solidFill>
              </a:rPr>
              <a:t>Postinfectious</a:t>
            </a:r>
            <a:r>
              <a:rPr lang="en-US" sz="3200" b="1" dirty="0" smtClean="0">
                <a:solidFill>
                  <a:srgbClr val="FFFF00"/>
                </a:solidFill>
              </a:rPr>
              <a:t> </a:t>
            </a:r>
            <a:r>
              <a:rPr lang="en-US" sz="3200" dirty="0" smtClean="0">
                <a:solidFill>
                  <a:srgbClr val="002060"/>
                </a:solidFill>
              </a:rPr>
              <a:t>rapidly progressive (</a:t>
            </a:r>
            <a:r>
              <a:rPr lang="en-US" sz="3200" dirty="0" err="1" smtClean="0">
                <a:solidFill>
                  <a:srgbClr val="002060"/>
                </a:solidFill>
              </a:rPr>
              <a:t>crescentic</a:t>
            </a:r>
            <a:r>
              <a:rPr lang="en-US" sz="3200" dirty="0" smtClean="0">
                <a:solidFill>
                  <a:srgbClr val="002060"/>
                </a:solidFill>
              </a:rPr>
              <a:t>) glomerulonephritis, </a:t>
            </a:r>
            <a:r>
              <a:rPr lang="en-US" sz="3200" dirty="0" smtClean="0">
                <a:solidFill>
                  <a:srgbClr val="FFFF00"/>
                </a:solidFill>
              </a:rPr>
              <a:t>complicating acute GN.</a:t>
            </a:r>
            <a:endParaRPr lang="ru-RU" sz="3200" dirty="0" smtClean="0">
              <a:solidFill>
                <a:srgbClr val="FFFF00"/>
              </a:solidFill>
            </a:endParaRPr>
          </a:p>
          <a:p>
            <a:pPr lvl="1">
              <a:buClr>
                <a:srgbClr val="002060"/>
              </a:buClr>
              <a:buFont typeface="Wingdings" pitchFamily="2" charset="2"/>
              <a:buChar char="Ø"/>
            </a:pPr>
            <a:r>
              <a:rPr lang="en-US" sz="3200" dirty="0" smtClean="0">
                <a:solidFill>
                  <a:srgbClr val="FFFF00"/>
                </a:solidFill>
              </a:rPr>
              <a:t>Systemic diseases </a:t>
            </a:r>
            <a:r>
              <a:rPr lang="en-US" sz="3200" dirty="0" smtClean="0">
                <a:solidFill>
                  <a:srgbClr val="002060"/>
                </a:solidFill>
              </a:rPr>
              <a:t>(SLE, </a:t>
            </a:r>
            <a:r>
              <a:rPr lang="en-US" sz="3200" dirty="0" err="1" smtClean="0">
                <a:solidFill>
                  <a:srgbClr val="002060"/>
                </a:solidFill>
              </a:rPr>
              <a:t>Goodpasture’s</a:t>
            </a:r>
            <a:r>
              <a:rPr lang="en-US" sz="3200" dirty="0" smtClean="0">
                <a:solidFill>
                  <a:srgbClr val="002060"/>
                </a:solidFill>
              </a:rPr>
              <a:t> </a:t>
            </a:r>
            <a:r>
              <a:rPr lang="en-US" sz="3200" dirty="0" err="1" smtClean="0">
                <a:solidFill>
                  <a:srgbClr val="002060"/>
                </a:solidFill>
              </a:rPr>
              <a:t>syndrom</a:t>
            </a:r>
            <a:r>
              <a:rPr lang="en-US" sz="3200" dirty="0" smtClean="0">
                <a:solidFill>
                  <a:srgbClr val="002060"/>
                </a:solidFill>
              </a:rPr>
              <a:t>, </a:t>
            </a:r>
            <a:r>
              <a:rPr lang="en-US" sz="3200" dirty="0" err="1" smtClean="0">
                <a:solidFill>
                  <a:srgbClr val="002060"/>
                </a:solidFill>
              </a:rPr>
              <a:t>polyarteritis</a:t>
            </a:r>
            <a:r>
              <a:rPr lang="en-US" sz="3200" dirty="0" smtClean="0">
                <a:solidFill>
                  <a:srgbClr val="002060"/>
                </a:solidFill>
              </a:rPr>
              <a:t> </a:t>
            </a:r>
            <a:r>
              <a:rPr lang="en-US" sz="3200" dirty="0" err="1" smtClean="0">
                <a:solidFill>
                  <a:srgbClr val="002060"/>
                </a:solidFill>
              </a:rPr>
              <a:t>nodosa,etc</a:t>
            </a:r>
            <a:r>
              <a:rPr lang="en-US" sz="3200" dirty="0" smtClean="0">
                <a:solidFill>
                  <a:srgbClr val="002060"/>
                </a:solidFill>
              </a:rPr>
              <a:t>.).</a:t>
            </a:r>
            <a:endParaRPr lang="ru-RU" sz="3200" dirty="0" smtClean="0">
              <a:solidFill>
                <a:srgbClr val="002060"/>
              </a:solidFill>
            </a:endParaRPr>
          </a:p>
          <a:p>
            <a:pPr lvl="1">
              <a:buClr>
                <a:srgbClr val="002060"/>
              </a:buClr>
              <a:buFont typeface="Wingdings" pitchFamily="2" charset="2"/>
              <a:buChar char="Ø"/>
            </a:pPr>
            <a:r>
              <a:rPr lang="en-US" sz="3200" dirty="0" smtClean="0">
                <a:solidFill>
                  <a:srgbClr val="FFFF00"/>
                </a:solidFill>
              </a:rPr>
              <a:t>Idiopathic.</a:t>
            </a:r>
            <a:endParaRPr lang="ru-RU" sz="3200" dirty="0" smtClean="0">
              <a:solidFill>
                <a:srgbClr val="FFFF00"/>
              </a:solidFill>
            </a:endParaRPr>
          </a:p>
          <a:p>
            <a:pPr>
              <a:buNone/>
            </a:pP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2" descr="Rapidly Progressive Glomerulonephritis"/>
          <p:cNvPicPr>
            <a:picLocks noChangeAspect="1" noChangeArrowheads="1"/>
          </p:cNvPicPr>
          <p:nvPr/>
        </p:nvPicPr>
        <p:blipFill>
          <a:blip r:embed="rId2" cstate="print"/>
          <a:srcRect/>
          <a:stretch>
            <a:fillRect/>
          </a:stretch>
        </p:blipFill>
        <p:spPr bwMode="auto">
          <a:xfrm>
            <a:off x="0" y="0"/>
            <a:ext cx="5572125" cy="3676650"/>
          </a:xfrm>
          <a:prstGeom prst="rect">
            <a:avLst/>
          </a:prstGeom>
          <a:noFill/>
          <a:ln w="9525">
            <a:noFill/>
            <a:miter lim="800000"/>
            <a:headEnd/>
            <a:tailEnd/>
          </a:ln>
        </p:spPr>
      </p:pic>
      <p:pic>
        <p:nvPicPr>
          <p:cNvPr id="3075" name="Picture 25" descr="Rapidly progressive glomerulonephritis"/>
          <p:cNvPicPr>
            <a:picLocks noChangeAspect="1" noChangeArrowheads="1"/>
          </p:cNvPicPr>
          <p:nvPr/>
        </p:nvPicPr>
        <p:blipFill>
          <a:blip r:embed="rId3" cstate="print"/>
          <a:srcRect/>
          <a:stretch>
            <a:fillRect/>
          </a:stretch>
        </p:blipFill>
        <p:spPr bwMode="auto">
          <a:xfrm>
            <a:off x="3286116" y="3190875"/>
            <a:ext cx="5572125" cy="3667125"/>
          </a:xfrm>
          <a:prstGeom prst="rect">
            <a:avLst/>
          </a:prstGeom>
          <a:noFill/>
          <a:ln w="9525">
            <a:noFill/>
            <a:miter lim="800000"/>
            <a:headEnd/>
            <a:tailEnd/>
          </a:ln>
        </p:spPr>
      </p:pic>
      <p:cxnSp>
        <p:nvCxnSpPr>
          <p:cNvPr id="7" name="Прямая со стрелкой 6"/>
          <p:cNvCxnSpPr/>
          <p:nvPr/>
        </p:nvCxnSpPr>
        <p:spPr>
          <a:xfrm>
            <a:off x="2928926" y="3071810"/>
            <a:ext cx="3643338" cy="785818"/>
          </a:xfrm>
          <a:prstGeom prst="straightConnector1">
            <a:avLst/>
          </a:prstGeom>
          <a:ln w="57150">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68" descr="glomerulonephritis"/>
          <p:cNvPicPr>
            <a:picLocks noChangeAspect="1" noChangeArrowheads="1"/>
          </p:cNvPicPr>
          <p:nvPr/>
        </p:nvPicPr>
        <p:blipFill>
          <a:blip r:embed="rId2" cstate="print"/>
          <a:srcRect/>
          <a:stretch>
            <a:fillRect/>
          </a:stretch>
        </p:blipFill>
        <p:spPr bwMode="auto">
          <a:xfrm>
            <a:off x="0" y="0"/>
            <a:ext cx="4714876" cy="6572272"/>
          </a:xfrm>
          <a:prstGeom prst="rect">
            <a:avLst/>
          </a:prstGeom>
          <a:noFill/>
          <a:ln w="9525">
            <a:noFill/>
            <a:miter lim="800000"/>
            <a:headEnd/>
            <a:tailEnd/>
          </a:ln>
        </p:spPr>
      </p:pic>
      <p:sp>
        <p:nvSpPr>
          <p:cNvPr id="4" name="Содержимое 3"/>
          <p:cNvSpPr>
            <a:spLocks noGrp="1"/>
          </p:cNvSpPr>
          <p:nvPr>
            <p:ph sz="half" idx="1"/>
          </p:nvPr>
        </p:nvSpPr>
        <p:spPr>
          <a:xfrm>
            <a:off x="4929190" y="285728"/>
            <a:ext cx="4214810" cy="5962672"/>
          </a:xfrm>
        </p:spPr>
        <p:txBody>
          <a:bodyPr/>
          <a:lstStyle/>
          <a:p>
            <a:r>
              <a:rPr lang="en-US" dirty="0" smtClean="0">
                <a:solidFill>
                  <a:srgbClr val="002060"/>
                </a:solidFill>
              </a:rPr>
              <a:t>This photo of Type IV lupus nephritis shows the classic "flea-bitten" appearance of the cortical surface in the </a:t>
            </a:r>
            <a:r>
              <a:rPr lang="en-US" b="1" dirty="0" smtClean="0">
                <a:solidFill>
                  <a:srgbClr val="002060"/>
                </a:solidFill>
              </a:rPr>
              <a:t>diffuse proliferative glomerulonephritis</a:t>
            </a:r>
            <a:endParaRPr lang="ru-RU" dirty="0">
              <a:solidFill>
                <a:srgbClr val="00206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1604" y="0"/>
            <a:ext cx="8229600" cy="1357298"/>
          </a:xfrm>
        </p:spPr>
        <p:txBody>
          <a:bodyPr>
            <a:normAutofit fontScale="90000"/>
          </a:bodyPr>
          <a:lstStyle/>
          <a:p>
            <a:r>
              <a:rPr lang="en-US" sz="5400" b="1" dirty="0" smtClean="0">
                <a:solidFill>
                  <a:srgbClr val="FF7D7D"/>
                </a:solidFill>
              </a:rPr>
              <a:t>Nephrotic syndrome</a:t>
            </a:r>
            <a:r>
              <a:rPr lang="ru-RU" sz="5400" dirty="0" smtClean="0"/>
              <a:t/>
            </a:r>
            <a:br>
              <a:rPr lang="ru-RU" sz="5400" dirty="0" smtClean="0"/>
            </a:br>
            <a:endParaRPr lang="ru-RU" dirty="0"/>
          </a:p>
        </p:txBody>
      </p:sp>
      <p:sp>
        <p:nvSpPr>
          <p:cNvPr id="3" name="Содержимое 2"/>
          <p:cNvSpPr>
            <a:spLocks noGrp="1"/>
          </p:cNvSpPr>
          <p:nvPr>
            <p:ph idx="1"/>
          </p:nvPr>
        </p:nvSpPr>
        <p:spPr>
          <a:xfrm>
            <a:off x="214282" y="571480"/>
            <a:ext cx="8929718" cy="6286520"/>
          </a:xfrm>
        </p:spPr>
        <p:txBody>
          <a:bodyPr>
            <a:normAutofit/>
          </a:bodyPr>
          <a:lstStyle/>
          <a:p>
            <a:pPr>
              <a:buNone/>
            </a:pPr>
            <a:r>
              <a:rPr lang="en-US" sz="3300" b="1" dirty="0" smtClean="0">
                <a:solidFill>
                  <a:srgbClr val="FFFF00"/>
                </a:solidFill>
              </a:rPr>
              <a:t>Membranous glomerulonephritis (MGN)</a:t>
            </a:r>
            <a:endParaRPr lang="ru-RU" sz="3300" b="1" dirty="0" smtClean="0">
              <a:solidFill>
                <a:srgbClr val="FFFF00"/>
              </a:solidFill>
            </a:endParaRPr>
          </a:p>
          <a:p>
            <a:pPr>
              <a:buNone/>
            </a:pPr>
            <a:r>
              <a:rPr lang="en-US" sz="3300" b="1" dirty="0" smtClean="0">
                <a:solidFill>
                  <a:srgbClr val="FFFF00"/>
                </a:solidFill>
              </a:rPr>
              <a:t> </a:t>
            </a:r>
            <a:r>
              <a:rPr lang="en-US" sz="3200" dirty="0" smtClean="0">
                <a:solidFill>
                  <a:srgbClr val="002060"/>
                </a:solidFill>
              </a:rPr>
              <a:t>It is a major cause of nephrotic syndrome in adults,</a:t>
            </a:r>
            <a:r>
              <a:rPr lang="ru-RU" sz="3200" dirty="0" smtClean="0">
                <a:solidFill>
                  <a:srgbClr val="002060"/>
                </a:solidFill>
              </a:rPr>
              <a:t>  </a:t>
            </a:r>
            <a:r>
              <a:rPr lang="en-US" sz="3200" dirty="0" smtClean="0">
                <a:solidFill>
                  <a:srgbClr val="002060"/>
                </a:solidFill>
              </a:rPr>
              <a:t>and characterized by the presence of electron-dense, </a:t>
            </a:r>
            <a:r>
              <a:rPr lang="en-US" sz="3200" dirty="0" err="1" smtClean="0">
                <a:solidFill>
                  <a:srgbClr val="002060"/>
                </a:solidFill>
              </a:rPr>
              <a:t>immonoglobulin</a:t>
            </a:r>
            <a:r>
              <a:rPr lang="en-US" sz="3200" dirty="0" smtClean="0">
                <a:solidFill>
                  <a:srgbClr val="002060"/>
                </a:solidFill>
              </a:rPr>
              <a:t>-containing deposits along the epithelial side of the basement membrane.</a:t>
            </a:r>
            <a:endParaRPr lang="ru-RU" sz="3200" dirty="0" smtClean="0">
              <a:solidFill>
                <a:srgbClr val="002060"/>
              </a:solidFill>
            </a:endParaRPr>
          </a:p>
          <a:p>
            <a:pPr lvl="0">
              <a:buClr>
                <a:srgbClr val="002060"/>
              </a:buClr>
              <a:buFont typeface="Wingdings" pitchFamily="2" charset="2"/>
              <a:buChar char="Ø"/>
            </a:pPr>
            <a:r>
              <a:rPr lang="en-US" sz="3200" dirty="0" smtClean="0">
                <a:solidFill>
                  <a:srgbClr val="002060"/>
                </a:solidFill>
              </a:rPr>
              <a:t>In about 85% of patients, the condition is truly “idiopathic”.</a:t>
            </a:r>
            <a:endParaRPr lang="ru-RU" sz="3200" dirty="0" smtClean="0">
              <a:solidFill>
                <a:srgbClr val="002060"/>
              </a:solidFill>
            </a:endParaRPr>
          </a:p>
          <a:p>
            <a:pPr lvl="0"/>
            <a:r>
              <a:rPr lang="en-US" sz="3200" dirty="0" smtClean="0">
                <a:solidFill>
                  <a:srgbClr val="002060"/>
                </a:solidFill>
              </a:rPr>
              <a:t>Others changes: </a:t>
            </a:r>
            <a:r>
              <a:rPr lang="en-US" sz="3200" i="1" dirty="0" smtClean="0">
                <a:solidFill>
                  <a:srgbClr val="002060"/>
                </a:solidFill>
              </a:rPr>
              <a:t>protein and fatty droplets </a:t>
            </a:r>
            <a:r>
              <a:rPr lang="en-US" sz="3200" dirty="0" smtClean="0">
                <a:solidFill>
                  <a:srgbClr val="002060"/>
                </a:solidFill>
              </a:rPr>
              <a:t>in the tubular epithelium and </a:t>
            </a:r>
            <a:r>
              <a:rPr lang="en-US" sz="3200" dirty="0" err="1" smtClean="0">
                <a:solidFill>
                  <a:srgbClr val="002060"/>
                </a:solidFill>
              </a:rPr>
              <a:t>stroma</a:t>
            </a:r>
            <a:r>
              <a:rPr lang="en-US" sz="3200" dirty="0" smtClean="0">
                <a:solidFill>
                  <a:srgbClr val="002060"/>
                </a:solidFill>
              </a:rPr>
              <a:t>. </a:t>
            </a:r>
            <a:r>
              <a:rPr lang="en-US" sz="3200" i="1" dirty="0" smtClean="0">
                <a:solidFill>
                  <a:srgbClr val="002060"/>
                </a:solidFill>
              </a:rPr>
              <a:t>Foamy macrophages </a:t>
            </a:r>
            <a:r>
              <a:rPr lang="en-US" sz="3200" dirty="0" smtClean="0">
                <a:solidFill>
                  <a:srgbClr val="002060"/>
                </a:solidFill>
              </a:rPr>
              <a:t>and </a:t>
            </a:r>
            <a:r>
              <a:rPr lang="en-US" sz="3200" i="1" dirty="0" smtClean="0">
                <a:solidFill>
                  <a:srgbClr val="002060"/>
                </a:solidFill>
              </a:rPr>
              <a:t>giant cells </a:t>
            </a:r>
            <a:r>
              <a:rPr lang="en-US" sz="3200" dirty="0" smtClean="0">
                <a:solidFill>
                  <a:srgbClr val="002060"/>
                </a:solidFill>
              </a:rPr>
              <a:t>form </a:t>
            </a:r>
            <a:r>
              <a:rPr lang="en-US" sz="3200" dirty="0" err="1" smtClean="0">
                <a:solidFill>
                  <a:srgbClr val="002060"/>
                </a:solidFill>
              </a:rPr>
              <a:t>granulomas</a:t>
            </a:r>
            <a:r>
              <a:rPr lang="en-US" sz="3200" dirty="0" smtClean="0">
                <a:solidFill>
                  <a:srgbClr val="002060"/>
                </a:solidFill>
              </a:rPr>
              <a:t> is association with cholesterol deposits.</a:t>
            </a:r>
            <a:endParaRPr lang="ru-RU" sz="3200" dirty="0" smtClean="0">
              <a:solidFill>
                <a:srgbClr val="002060"/>
              </a:solidFill>
            </a:endParaRPr>
          </a:p>
          <a:p>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0"/>
            <a:ext cx="8229600" cy="6324600"/>
          </a:xfrm>
        </p:spPr>
        <p:txBody>
          <a:bodyPr/>
          <a:lstStyle/>
          <a:p>
            <a:endParaRPr lang="ru-RU" dirty="0"/>
          </a:p>
        </p:txBody>
      </p:sp>
      <p:sp>
        <p:nvSpPr>
          <p:cNvPr id="4" name="Прямоугольник 3"/>
          <p:cNvSpPr/>
          <p:nvPr/>
        </p:nvSpPr>
        <p:spPr>
          <a:xfrm>
            <a:off x="428596" y="214288"/>
            <a:ext cx="8715404" cy="5016758"/>
          </a:xfrm>
          <a:prstGeom prst="rect">
            <a:avLst/>
          </a:prstGeom>
        </p:spPr>
        <p:txBody>
          <a:bodyPr wrap="square">
            <a:spAutoFit/>
          </a:bodyPr>
          <a:lstStyle/>
          <a:p>
            <a:pPr lvl="0">
              <a:buClr>
                <a:srgbClr val="002060"/>
              </a:buClr>
            </a:pPr>
            <a:r>
              <a:rPr lang="en-US" sz="3200" b="1" u="sng" dirty="0" smtClean="0">
                <a:solidFill>
                  <a:srgbClr val="FFFF00"/>
                </a:solidFill>
              </a:rPr>
              <a:t>MGN may occur in </a:t>
            </a:r>
            <a:r>
              <a:rPr lang="en-US" sz="3200" b="1" u="sng" dirty="0" smtClean="0"/>
              <a:t>:</a:t>
            </a:r>
            <a:endParaRPr lang="ru-RU" sz="3200" b="1" u="sng" dirty="0" smtClean="0"/>
          </a:p>
          <a:p>
            <a:pPr lvl="0">
              <a:buClr>
                <a:srgbClr val="002060"/>
              </a:buClr>
              <a:buFont typeface="Wingdings" pitchFamily="2" charset="2"/>
              <a:buChar char="Ø"/>
            </a:pPr>
            <a:r>
              <a:rPr lang="en-US" sz="3200" dirty="0" smtClean="0"/>
              <a:t> </a:t>
            </a:r>
            <a:r>
              <a:rPr lang="en-US" sz="3200" dirty="0" smtClean="0">
                <a:solidFill>
                  <a:srgbClr val="FFFF00"/>
                </a:solidFill>
              </a:rPr>
              <a:t>Malignant epithelial tumors</a:t>
            </a:r>
            <a:r>
              <a:rPr lang="en-US" sz="3200" dirty="0" smtClean="0">
                <a:solidFill>
                  <a:srgbClr val="002060"/>
                </a:solidFill>
              </a:rPr>
              <a:t>, particularly carcinoma of the lung and colon and melanoma.</a:t>
            </a:r>
            <a:endParaRPr lang="ru-RU" sz="3200" dirty="0" smtClean="0">
              <a:solidFill>
                <a:srgbClr val="002060"/>
              </a:solidFill>
            </a:endParaRPr>
          </a:p>
          <a:p>
            <a:pPr lvl="1">
              <a:buClr>
                <a:srgbClr val="002060"/>
              </a:buClr>
              <a:buFont typeface="Wingdings" pitchFamily="2" charset="2"/>
              <a:buChar char="Ø"/>
            </a:pPr>
            <a:r>
              <a:rPr lang="en-US" sz="3200" dirty="0" smtClean="0">
                <a:solidFill>
                  <a:srgbClr val="FFFF00"/>
                </a:solidFill>
              </a:rPr>
              <a:t>Systemic lupus </a:t>
            </a:r>
            <a:r>
              <a:rPr lang="en-US" sz="3200" dirty="0" err="1" smtClean="0">
                <a:solidFill>
                  <a:srgbClr val="FFFF00"/>
                </a:solidFill>
              </a:rPr>
              <a:t>erythematosus</a:t>
            </a:r>
            <a:r>
              <a:rPr lang="en-US" sz="3200" dirty="0" smtClean="0">
                <a:solidFill>
                  <a:srgbClr val="FFFF00"/>
                </a:solidFill>
              </a:rPr>
              <a:t> </a:t>
            </a:r>
            <a:r>
              <a:rPr lang="en-US" sz="3200" dirty="0" smtClean="0">
                <a:solidFill>
                  <a:srgbClr val="002060"/>
                </a:solidFill>
              </a:rPr>
              <a:t>(SLE).</a:t>
            </a:r>
            <a:endParaRPr lang="ru-RU" sz="3200" dirty="0" smtClean="0">
              <a:solidFill>
                <a:srgbClr val="002060"/>
              </a:solidFill>
            </a:endParaRPr>
          </a:p>
          <a:p>
            <a:pPr lvl="1">
              <a:buClr>
                <a:srgbClr val="002060"/>
              </a:buClr>
              <a:buFont typeface="Wingdings" pitchFamily="2" charset="2"/>
              <a:buChar char="Ø"/>
            </a:pPr>
            <a:r>
              <a:rPr lang="en-US" sz="3200" dirty="0" smtClean="0">
                <a:solidFill>
                  <a:srgbClr val="002060"/>
                </a:solidFill>
              </a:rPr>
              <a:t>Exposure to </a:t>
            </a:r>
            <a:r>
              <a:rPr lang="en-US" sz="3200" dirty="0" smtClean="0">
                <a:solidFill>
                  <a:srgbClr val="FFFF00"/>
                </a:solidFill>
              </a:rPr>
              <a:t>inorganic salts </a:t>
            </a:r>
            <a:r>
              <a:rPr lang="en-US" sz="3200" dirty="0" smtClean="0">
                <a:solidFill>
                  <a:srgbClr val="002060"/>
                </a:solidFill>
              </a:rPr>
              <a:t>(gold, mercury).</a:t>
            </a:r>
            <a:endParaRPr lang="ru-RU" sz="3200" dirty="0" smtClean="0">
              <a:solidFill>
                <a:srgbClr val="002060"/>
              </a:solidFill>
            </a:endParaRPr>
          </a:p>
          <a:p>
            <a:pPr lvl="1">
              <a:buClr>
                <a:srgbClr val="002060"/>
              </a:buClr>
              <a:buFont typeface="Wingdings" pitchFamily="2" charset="2"/>
              <a:buChar char="Ø"/>
            </a:pPr>
            <a:r>
              <a:rPr lang="en-US" sz="3200" dirty="0" smtClean="0">
                <a:solidFill>
                  <a:srgbClr val="FFFF00"/>
                </a:solidFill>
              </a:rPr>
              <a:t>Drugs </a:t>
            </a:r>
            <a:r>
              <a:rPr lang="en-US" sz="3200" dirty="0" smtClean="0">
                <a:solidFill>
                  <a:srgbClr val="002060"/>
                </a:solidFill>
              </a:rPr>
              <a:t>(</a:t>
            </a:r>
            <a:r>
              <a:rPr lang="en-US" sz="3200" dirty="0" err="1" smtClean="0">
                <a:solidFill>
                  <a:srgbClr val="002060"/>
                </a:solidFill>
              </a:rPr>
              <a:t>penicillamine</a:t>
            </a:r>
            <a:r>
              <a:rPr lang="en-US" sz="3200" dirty="0" smtClean="0">
                <a:solidFill>
                  <a:srgbClr val="002060"/>
                </a:solidFill>
              </a:rPr>
              <a:t>, </a:t>
            </a:r>
            <a:r>
              <a:rPr lang="en-US" sz="3200" dirty="0" err="1" smtClean="0">
                <a:solidFill>
                  <a:srgbClr val="002060"/>
                </a:solidFill>
              </a:rPr>
              <a:t>captopril</a:t>
            </a:r>
            <a:r>
              <a:rPr lang="en-US" sz="3200" dirty="0" smtClean="0">
                <a:solidFill>
                  <a:srgbClr val="002060"/>
                </a:solidFill>
              </a:rPr>
              <a:t>).</a:t>
            </a:r>
            <a:endParaRPr lang="ru-RU" sz="3200" dirty="0" smtClean="0">
              <a:solidFill>
                <a:srgbClr val="002060"/>
              </a:solidFill>
            </a:endParaRPr>
          </a:p>
          <a:p>
            <a:pPr lvl="1">
              <a:buClr>
                <a:srgbClr val="002060"/>
              </a:buClr>
              <a:buFont typeface="Wingdings" pitchFamily="2" charset="2"/>
              <a:buChar char="Ø"/>
            </a:pPr>
            <a:r>
              <a:rPr lang="en-US" sz="3200" dirty="0" smtClean="0">
                <a:solidFill>
                  <a:srgbClr val="FFFF00"/>
                </a:solidFill>
              </a:rPr>
              <a:t>Infections</a:t>
            </a:r>
            <a:r>
              <a:rPr lang="en-US" sz="3200" dirty="0" smtClean="0">
                <a:solidFill>
                  <a:srgbClr val="002060"/>
                </a:solidFill>
              </a:rPr>
              <a:t> (chronic hepatitis B, syphilis, </a:t>
            </a:r>
            <a:r>
              <a:rPr lang="en-US" sz="3200" dirty="0" err="1" smtClean="0">
                <a:solidFill>
                  <a:srgbClr val="002060"/>
                </a:solidFill>
              </a:rPr>
              <a:t>schistomiasis</a:t>
            </a:r>
            <a:r>
              <a:rPr lang="en-US" sz="3200" dirty="0" smtClean="0">
                <a:solidFill>
                  <a:srgbClr val="002060"/>
                </a:solidFill>
              </a:rPr>
              <a:t>, malaria).</a:t>
            </a:r>
            <a:endParaRPr lang="ru-RU" sz="3200" dirty="0" smtClean="0">
              <a:solidFill>
                <a:srgbClr val="002060"/>
              </a:solidFill>
            </a:endParaRPr>
          </a:p>
          <a:p>
            <a:pPr lvl="1">
              <a:buClr>
                <a:srgbClr val="002060"/>
              </a:buClr>
              <a:buFont typeface="Wingdings" pitchFamily="2" charset="2"/>
              <a:buChar char="Ø"/>
            </a:pPr>
            <a:r>
              <a:rPr lang="en-US" sz="3200" dirty="0" smtClean="0">
                <a:solidFill>
                  <a:srgbClr val="FFFF00"/>
                </a:solidFill>
              </a:rPr>
              <a:t>Metabolic disorders </a:t>
            </a:r>
            <a:r>
              <a:rPr lang="en-US" sz="3200" dirty="0" smtClean="0">
                <a:solidFill>
                  <a:srgbClr val="002060"/>
                </a:solidFill>
              </a:rPr>
              <a:t>(diabetes mellitus, </a:t>
            </a:r>
            <a:r>
              <a:rPr lang="en-US" sz="3200" dirty="0" err="1" smtClean="0">
                <a:solidFill>
                  <a:srgbClr val="002060"/>
                </a:solidFill>
              </a:rPr>
              <a:t>thyroiditis</a:t>
            </a:r>
            <a:r>
              <a:rPr lang="en-US" sz="3200" dirty="0" smtClean="0">
                <a:solidFill>
                  <a:srgbClr val="002060"/>
                </a:solidFill>
              </a:rPr>
              <a:t>).</a:t>
            </a:r>
            <a:endParaRPr lang="ru-RU" sz="3200" dirty="0" smtClean="0">
              <a:solidFill>
                <a:srgbClr val="00206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500570"/>
            <a:ext cx="8643998" cy="1857380"/>
          </a:xfrm>
        </p:spPr>
        <p:txBody>
          <a:bodyPr>
            <a:normAutofit fontScale="90000"/>
          </a:bodyPr>
          <a:lstStyle/>
          <a:p>
            <a:pPr algn="ctr"/>
            <a:r>
              <a:rPr lang="en-US" b="1" dirty="0" smtClean="0">
                <a:solidFill>
                  <a:srgbClr val="002060"/>
                </a:solidFill>
              </a:rPr>
              <a:t>Membranous glomerulonephritis. </a:t>
            </a:r>
            <a:br>
              <a:rPr lang="en-US" b="1" dirty="0" smtClean="0">
                <a:solidFill>
                  <a:srgbClr val="002060"/>
                </a:solidFill>
              </a:rPr>
            </a:br>
            <a:r>
              <a:rPr lang="en-US" b="1" dirty="0" smtClean="0">
                <a:solidFill>
                  <a:srgbClr val="002060"/>
                </a:solidFill>
              </a:rPr>
              <a:t>A, PAS stain.  B, electron micrograph  </a:t>
            </a:r>
            <a:endParaRPr lang="ru-RU" b="1" dirty="0">
              <a:solidFill>
                <a:srgbClr val="002060"/>
              </a:solidFill>
            </a:endParaRPr>
          </a:p>
        </p:txBody>
      </p:sp>
      <p:pic>
        <p:nvPicPr>
          <p:cNvPr id="3073" name="Picture 1" descr="C:\Documents and Settings\Я\Рабочий стол\lekture\3.jpg"/>
          <p:cNvPicPr>
            <a:picLocks noGrp="1" noChangeAspect="1" noChangeArrowheads="1"/>
          </p:cNvPicPr>
          <p:nvPr>
            <p:ph idx="1"/>
          </p:nvPr>
        </p:nvPicPr>
        <p:blipFill>
          <a:blip r:embed="rId2" cstate="print"/>
          <a:srcRect/>
          <a:stretch>
            <a:fillRect/>
          </a:stretch>
        </p:blipFill>
        <p:spPr bwMode="auto">
          <a:xfrm>
            <a:off x="642910" y="285728"/>
            <a:ext cx="7858180" cy="4000528"/>
          </a:xfrm>
          <a:prstGeom prst="rect">
            <a:avLst/>
          </a:prstGeom>
          <a:noFill/>
          <a:ln w="38100">
            <a:solidFill>
              <a:srgbClr val="002060"/>
            </a:solid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r>
              <a:rPr lang="ru-RU" dirty="0" smtClean="0"/>
              <a:t/>
            </a:r>
            <a:br>
              <a:rPr lang="ru-RU" dirty="0" smtClean="0"/>
            </a:br>
            <a:endParaRPr lang="ru-RU" dirty="0"/>
          </a:p>
        </p:txBody>
      </p:sp>
      <p:sp>
        <p:nvSpPr>
          <p:cNvPr id="6" name="Содержимое 5"/>
          <p:cNvSpPr>
            <a:spLocks noGrp="1"/>
          </p:cNvSpPr>
          <p:nvPr>
            <p:ph sz="half" idx="1"/>
          </p:nvPr>
        </p:nvSpPr>
        <p:spPr/>
        <p:txBody>
          <a:bodyPr>
            <a:normAutofit fontScale="85000" lnSpcReduction="20000"/>
          </a:bodyPr>
          <a:lstStyle/>
          <a:p>
            <a:endParaRPr lang="ru-RU"/>
          </a:p>
        </p:txBody>
      </p:sp>
      <p:sp>
        <p:nvSpPr>
          <p:cNvPr id="7" name="Содержимое 6"/>
          <p:cNvSpPr>
            <a:spLocks noGrp="1"/>
          </p:cNvSpPr>
          <p:nvPr>
            <p:ph sz="half" idx="2"/>
          </p:nvPr>
        </p:nvSpPr>
        <p:spPr>
          <a:xfrm>
            <a:off x="4648200" y="0"/>
            <a:ext cx="4495800" cy="6858000"/>
          </a:xfrm>
        </p:spPr>
        <p:txBody>
          <a:bodyPr>
            <a:normAutofit fontScale="85000" lnSpcReduction="20000"/>
          </a:bodyPr>
          <a:lstStyle/>
          <a:p>
            <a:r>
              <a:rPr lang="en-US" sz="2800" b="1" dirty="0" smtClean="0">
                <a:solidFill>
                  <a:srgbClr val="002060"/>
                </a:solidFill>
              </a:rPr>
              <a:t>Diffuse proliferative glomerulonephritis with immune complex deposition </a:t>
            </a:r>
          </a:p>
          <a:p>
            <a:r>
              <a:rPr lang="en-US" sz="2800" dirty="0" smtClean="0">
                <a:solidFill>
                  <a:srgbClr val="002060"/>
                </a:solidFill>
              </a:rPr>
              <a:t>is often associated with nephritic syndrome and is associated with a variety of disorders, including infection, SLE, </a:t>
            </a:r>
            <a:r>
              <a:rPr lang="en-US" sz="2800" dirty="0" err="1" smtClean="0">
                <a:solidFill>
                  <a:srgbClr val="002060"/>
                </a:solidFill>
              </a:rPr>
              <a:t>IgA</a:t>
            </a:r>
            <a:r>
              <a:rPr lang="en-US" sz="2800" dirty="0" smtClean="0">
                <a:solidFill>
                  <a:srgbClr val="002060"/>
                </a:solidFill>
              </a:rPr>
              <a:t> nephropathy, and others. By electron microscopy, endothelial and </a:t>
            </a:r>
            <a:r>
              <a:rPr lang="en-US" sz="2800" dirty="0" err="1" smtClean="0">
                <a:solidFill>
                  <a:srgbClr val="002060"/>
                </a:solidFill>
              </a:rPr>
              <a:t>mesangial</a:t>
            </a:r>
            <a:r>
              <a:rPr lang="en-US" sz="2800" dirty="0" smtClean="0">
                <a:solidFill>
                  <a:srgbClr val="002060"/>
                </a:solidFill>
              </a:rPr>
              <a:t> cells are swollen with closure of glomerular capillary loops. Here we see numerous electron dense immune-type </a:t>
            </a:r>
            <a:r>
              <a:rPr lang="en-US" sz="2800" dirty="0" err="1" smtClean="0">
                <a:solidFill>
                  <a:srgbClr val="002060"/>
                </a:solidFill>
              </a:rPr>
              <a:t>mesangial</a:t>
            </a:r>
            <a:r>
              <a:rPr lang="en-US" sz="2800" dirty="0" smtClean="0">
                <a:solidFill>
                  <a:srgbClr val="002060"/>
                </a:solidFill>
              </a:rPr>
              <a:t> deposits. Deposits in this distribution may be characteristic of the condition when associated with SLE or </a:t>
            </a:r>
            <a:r>
              <a:rPr lang="en-US" sz="2800" dirty="0" err="1" smtClean="0">
                <a:solidFill>
                  <a:srgbClr val="002060"/>
                </a:solidFill>
              </a:rPr>
              <a:t>IgA</a:t>
            </a:r>
            <a:r>
              <a:rPr lang="en-US" sz="2800" dirty="0" smtClean="0">
                <a:solidFill>
                  <a:srgbClr val="002060"/>
                </a:solidFill>
              </a:rPr>
              <a:t> nephropathy.</a:t>
            </a:r>
            <a:r>
              <a:rPr lang="ru-RU" dirty="0" smtClean="0">
                <a:solidFill>
                  <a:srgbClr val="002060"/>
                </a:solidFill>
              </a:rPr>
              <a:t/>
            </a:r>
            <a:br>
              <a:rPr lang="ru-RU" dirty="0" smtClean="0">
                <a:solidFill>
                  <a:srgbClr val="002060"/>
                </a:solidFill>
              </a:rPr>
            </a:br>
            <a:endParaRPr lang="ru-RU" dirty="0">
              <a:solidFill>
                <a:srgbClr val="002060"/>
              </a:solidFill>
            </a:endParaRPr>
          </a:p>
        </p:txBody>
      </p:sp>
      <p:pic>
        <p:nvPicPr>
          <p:cNvPr id="5122" name="Picture 2" descr="Diffuse proliferative glomerulonephritis">
            <a:hlinkClick r:id="rId2"/>
          </p:cNvPr>
          <p:cNvPicPr>
            <a:picLocks noChangeAspect="1" noChangeArrowheads="1"/>
          </p:cNvPicPr>
          <p:nvPr/>
        </p:nvPicPr>
        <p:blipFill>
          <a:blip r:embed="rId3" cstate="print"/>
          <a:srcRect/>
          <a:stretch>
            <a:fillRect/>
          </a:stretch>
        </p:blipFill>
        <p:spPr bwMode="auto">
          <a:xfrm>
            <a:off x="428596" y="785794"/>
            <a:ext cx="4295782" cy="4935548"/>
          </a:xfrm>
          <a:prstGeom prst="rect">
            <a:avLst/>
          </a:prstGeom>
          <a:noFill/>
          <a:ln w="9525">
            <a:solidFill>
              <a:srgbClr val="002060"/>
            </a:solid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715148"/>
          </a:xfrm>
        </p:spPr>
        <p:txBody>
          <a:bodyPr>
            <a:normAutofit fontScale="92500"/>
          </a:bodyPr>
          <a:lstStyle/>
          <a:p>
            <a:pPr algn="ctr">
              <a:buNone/>
            </a:pPr>
            <a:r>
              <a:rPr lang="en-US" sz="4300" b="1" dirty="0" err="1" smtClean="0">
                <a:solidFill>
                  <a:srgbClr val="FF7D7D"/>
                </a:solidFill>
              </a:rPr>
              <a:t>Membranoproliferative</a:t>
            </a:r>
            <a:r>
              <a:rPr lang="en-US" sz="4300" b="1" dirty="0" smtClean="0">
                <a:solidFill>
                  <a:srgbClr val="FF7D7D"/>
                </a:solidFill>
              </a:rPr>
              <a:t> glomerulonephritis (MPGN)</a:t>
            </a:r>
            <a:endParaRPr lang="ru-RU" sz="4300" dirty="0" smtClean="0">
              <a:solidFill>
                <a:srgbClr val="FF7D7D"/>
              </a:solidFill>
            </a:endParaRPr>
          </a:p>
          <a:p>
            <a:pPr lvl="0" algn="just"/>
            <a:r>
              <a:rPr lang="en-US" sz="3200" dirty="0" smtClean="0">
                <a:solidFill>
                  <a:srgbClr val="002060"/>
                </a:solidFill>
              </a:rPr>
              <a:t>is characterized by alteration in the </a:t>
            </a:r>
            <a:r>
              <a:rPr lang="en-US" sz="3200" dirty="0" smtClean="0">
                <a:solidFill>
                  <a:srgbClr val="FFFF00"/>
                </a:solidFill>
              </a:rPr>
              <a:t>basement membrane </a:t>
            </a:r>
            <a:r>
              <a:rPr lang="en-US" sz="3200" dirty="0" smtClean="0">
                <a:solidFill>
                  <a:srgbClr val="002060"/>
                </a:solidFill>
              </a:rPr>
              <a:t>and </a:t>
            </a:r>
            <a:r>
              <a:rPr lang="en-US" sz="3200" dirty="0" smtClean="0">
                <a:solidFill>
                  <a:srgbClr val="FFFF00"/>
                </a:solidFill>
              </a:rPr>
              <a:t>proliferation of glomerular cells. </a:t>
            </a:r>
            <a:r>
              <a:rPr lang="en-US" sz="3200" dirty="0" smtClean="0">
                <a:solidFill>
                  <a:srgbClr val="002060"/>
                </a:solidFill>
              </a:rPr>
              <a:t>Because the proliferation is predominant in the </a:t>
            </a:r>
            <a:r>
              <a:rPr lang="en-US" sz="3200" u="sng" dirty="0" err="1" smtClean="0">
                <a:solidFill>
                  <a:srgbClr val="002060"/>
                </a:solidFill>
              </a:rPr>
              <a:t>mesangium</a:t>
            </a:r>
            <a:r>
              <a:rPr lang="en-US" sz="3200" dirty="0" smtClean="0">
                <a:solidFill>
                  <a:srgbClr val="002060"/>
                </a:solidFill>
              </a:rPr>
              <a:t>, a frequently used synonym is </a:t>
            </a:r>
            <a:r>
              <a:rPr lang="en-US" sz="3200" i="1" u="sng" dirty="0" err="1" smtClean="0">
                <a:solidFill>
                  <a:srgbClr val="002060"/>
                </a:solidFill>
              </a:rPr>
              <a:t>mesangiocapillary</a:t>
            </a:r>
            <a:r>
              <a:rPr lang="en-US" sz="3200" i="1" u="sng" dirty="0" smtClean="0">
                <a:solidFill>
                  <a:srgbClr val="002060"/>
                </a:solidFill>
              </a:rPr>
              <a:t> GN.</a:t>
            </a:r>
            <a:endParaRPr lang="ru-RU" sz="3200" u="sng" dirty="0" smtClean="0">
              <a:solidFill>
                <a:srgbClr val="002060"/>
              </a:solidFill>
            </a:endParaRPr>
          </a:p>
          <a:p>
            <a:pPr lvl="0" algn="just"/>
            <a:r>
              <a:rPr lang="en-US" sz="3200" dirty="0" smtClean="0">
                <a:solidFill>
                  <a:srgbClr val="002060"/>
                </a:solidFill>
              </a:rPr>
              <a:t>Patients have </a:t>
            </a:r>
            <a:r>
              <a:rPr lang="en-US" sz="3200" dirty="0" err="1" smtClean="0">
                <a:solidFill>
                  <a:srgbClr val="FFFF00"/>
                </a:solidFill>
              </a:rPr>
              <a:t>hematuria</a:t>
            </a:r>
            <a:r>
              <a:rPr lang="en-US" sz="3200" dirty="0" smtClean="0">
                <a:solidFill>
                  <a:srgbClr val="FFFF00"/>
                </a:solidFill>
              </a:rPr>
              <a:t> or </a:t>
            </a:r>
            <a:r>
              <a:rPr lang="en-US" sz="3200" dirty="0" err="1" smtClean="0">
                <a:solidFill>
                  <a:srgbClr val="FFFF00"/>
                </a:solidFill>
              </a:rPr>
              <a:t>proteinuria</a:t>
            </a:r>
            <a:r>
              <a:rPr lang="en-US" sz="3200" dirty="0" smtClean="0">
                <a:solidFill>
                  <a:srgbClr val="FFFF00"/>
                </a:solidFill>
              </a:rPr>
              <a:t> </a:t>
            </a:r>
            <a:r>
              <a:rPr lang="en-US" sz="3200" dirty="0" smtClean="0">
                <a:solidFill>
                  <a:srgbClr val="002060"/>
                </a:solidFill>
              </a:rPr>
              <a:t>demonstrate a combined nephritic-</a:t>
            </a:r>
            <a:r>
              <a:rPr lang="en-US" sz="3200" dirty="0" err="1" smtClean="0">
                <a:solidFill>
                  <a:srgbClr val="002060"/>
                </a:solidFill>
              </a:rPr>
              <a:t>nephrotic</a:t>
            </a:r>
            <a:r>
              <a:rPr lang="en-US" sz="3200" dirty="0" smtClean="0">
                <a:solidFill>
                  <a:srgbClr val="002060"/>
                </a:solidFill>
              </a:rPr>
              <a:t> picture.</a:t>
            </a:r>
            <a:endParaRPr lang="ru-RU" sz="3200" dirty="0" smtClean="0">
              <a:solidFill>
                <a:srgbClr val="002060"/>
              </a:solidFill>
            </a:endParaRPr>
          </a:p>
          <a:p>
            <a:pPr algn="just">
              <a:buNone/>
            </a:pPr>
            <a:r>
              <a:rPr lang="en-US" sz="3200" dirty="0" smtClean="0">
                <a:solidFill>
                  <a:srgbClr val="002060"/>
                </a:solidFill>
              </a:rPr>
              <a:t>Primary MPGN is deviled into two major types on the basis of distinct </a:t>
            </a:r>
            <a:r>
              <a:rPr lang="en-US" sz="3200" dirty="0" err="1" smtClean="0">
                <a:solidFill>
                  <a:srgbClr val="002060"/>
                </a:solidFill>
              </a:rPr>
              <a:t>ultrastructural</a:t>
            </a:r>
            <a:r>
              <a:rPr lang="en-US" sz="3200" dirty="0" smtClean="0">
                <a:solidFill>
                  <a:srgbClr val="002060"/>
                </a:solidFill>
              </a:rPr>
              <a:t>, </a:t>
            </a:r>
            <a:r>
              <a:rPr lang="en-US" sz="3200" dirty="0" err="1" smtClean="0">
                <a:solidFill>
                  <a:srgbClr val="002060"/>
                </a:solidFill>
              </a:rPr>
              <a:t>immunofluorescent</a:t>
            </a:r>
            <a:r>
              <a:rPr lang="en-US" sz="3200" dirty="0" smtClean="0">
                <a:solidFill>
                  <a:srgbClr val="002060"/>
                </a:solidFill>
              </a:rPr>
              <a:t>, and probably pathogenic findings.</a:t>
            </a:r>
            <a:endParaRPr lang="ru-RU" sz="3200" dirty="0" smtClean="0">
              <a:solidFill>
                <a:srgbClr val="002060"/>
              </a:solidFill>
            </a:endParaRPr>
          </a:p>
          <a:p>
            <a:endParaRPr lang="ru-RU" dirty="0">
              <a:solidFill>
                <a:srgbClr val="00206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0"/>
            <a:ext cx="8715436" cy="6858000"/>
          </a:xfrm>
        </p:spPr>
        <p:txBody>
          <a:bodyPr/>
          <a:lstStyle/>
          <a:p>
            <a:pPr lvl="0">
              <a:buNone/>
            </a:pPr>
            <a:endParaRPr lang="ru-RU" sz="3200" dirty="0" smtClean="0">
              <a:solidFill>
                <a:srgbClr val="002060"/>
              </a:solidFill>
            </a:endParaRPr>
          </a:p>
          <a:p>
            <a:pPr lvl="0">
              <a:buNone/>
            </a:pPr>
            <a:endParaRPr lang="ru-RU" sz="3200" dirty="0" smtClean="0">
              <a:solidFill>
                <a:srgbClr val="002060"/>
              </a:solidFill>
            </a:endParaRPr>
          </a:p>
          <a:p>
            <a:pPr lvl="0">
              <a:buNone/>
            </a:pPr>
            <a:r>
              <a:rPr lang="en-US" sz="3200" dirty="0" smtClean="0">
                <a:solidFill>
                  <a:srgbClr val="002060"/>
                </a:solidFill>
              </a:rPr>
              <a:t>The </a:t>
            </a:r>
            <a:r>
              <a:rPr lang="en-US" sz="3200" dirty="0" smtClean="0">
                <a:solidFill>
                  <a:srgbClr val="00B0F0"/>
                </a:solidFill>
              </a:rPr>
              <a:t>glomeruli are large </a:t>
            </a:r>
            <a:r>
              <a:rPr lang="en-US" sz="3200" dirty="0" smtClean="0">
                <a:solidFill>
                  <a:srgbClr val="002060"/>
                </a:solidFill>
              </a:rPr>
              <a:t>and </a:t>
            </a:r>
            <a:r>
              <a:rPr lang="en-US" sz="3200" dirty="0" err="1" smtClean="0">
                <a:solidFill>
                  <a:srgbClr val="00B0F0"/>
                </a:solidFill>
              </a:rPr>
              <a:t>hypercellular</a:t>
            </a:r>
            <a:r>
              <a:rPr lang="en-US" sz="3200" dirty="0" smtClean="0">
                <a:solidFill>
                  <a:srgbClr val="00B0F0"/>
                </a:solidFill>
              </a:rPr>
              <a:t>.</a:t>
            </a:r>
            <a:endParaRPr lang="ru-RU" sz="3200" dirty="0" smtClean="0">
              <a:solidFill>
                <a:srgbClr val="00B0F0"/>
              </a:solidFill>
            </a:endParaRPr>
          </a:p>
          <a:p>
            <a:pPr lvl="0"/>
            <a:r>
              <a:rPr lang="en-US" sz="3200" dirty="0" smtClean="0">
                <a:solidFill>
                  <a:srgbClr val="002060"/>
                </a:solidFill>
              </a:rPr>
              <a:t>The glomeruli have a </a:t>
            </a:r>
            <a:r>
              <a:rPr lang="en-US" sz="3200" dirty="0" smtClean="0">
                <a:solidFill>
                  <a:srgbClr val="00B0F0"/>
                </a:solidFill>
              </a:rPr>
              <a:t>“lobular” </a:t>
            </a:r>
            <a:r>
              <a:rPr lang="en-US" sz="3200" dirty="0" smtClean="0">
                <a:solidFill>
                  <a:srgbClr val="002060"/>
                </a:solidFill>
              </a:rPr>
              <a:t>appearance.</a:t>
            </a:r>
            <a:endParaRPr lang="ru-RU" sz="3200" dirty="0" smtClean="0">
              <a:solidFill>
                <a:srgbClr val="002060"/>
              </a:solidFill>
            </a:endParaRPr>
          </a:p>
          <a:p>
            <a:pPr lvl="0"/>
            <a:r>
              <a:rPr lang="en-US" sz="3200" dirty="0" smtClean="0">
                <a:solidFill>
                  <a:srgbClr val="002060"/>
                </a:solidFill>
              </a:rPr>
              <a:t>The GBM is clearly thickened, often focally, most evident in the peripheral capillary loops.</a:t>
            </a:r>
            <a:endParaRPr lang="ru-RU" sz="3200" dirty="0" smtClean="0">
              <a:solidFill>
                <a:srgbClr val="002060"/>
              </a:solidFill>
            </a:endParaRPr>
          </a:p>
          <a:p>
            <a:pPr lvl="0"/>
            <a:r>
              <a:rPr lang="en-US" sz="3200" dirty="0" smtClean="0">
                <a:solidFill>
                  <a:srgbClr val="002060"/>
                </a:solidFill>
              </a:rPr>
              <a:t>The glomerular capillary wall often shows a </a:t>
            </a:r>
            <a:r>
              <a:rPr lang="en-US" sz="3200" dirty="0" smtClean="0">
                <a:solidFill>
                  <a:srgbClr val="00B0F0"/>
                </a:solidFill>
              </a:rPr>
              <a:t>“double-contour” </a:t>
            </a:r>
            <a:r>
              <a:rPr lang="en-US" sz="3200" dirty="0" smtClean="0">
                <a:solidFill>
                  <a:srgbClr val="002060"/>
                </a:solidFill>
              </a:rPr>
              <a:t>or </a:t>
            </a:r>
            <a:r>
              <a:rPr lang="en-US" sz="3200" dirty="0" smtClean="0">
                <a:solidFill>
                  <a:srgbClr val="00B0F0"/>
                </a:solidFill>
              </a:rPr>
              <a:t>“tram-track”</a:t>
            </a:r>
            <a:r>
              <a:rPr lang="en-US" sz="3200" dirty="0" smtClean="0">
                <a:solidFill>
                  <a:srgbClr val="002060"/>
                </a:solidFill>
              </a:rPr>
              <a:t> appearance.</a:t>
            </a:r>
            <a:endParaRPr lang="ru-RU" sz="3200" dirty="0" smtClean="0">
              <a:solidFill>
                <a:srgbClr val="002060"/>
              </a:solidFill>
            </a:endParaRPr>
          </a:p>
          <a:p>
            <a:endParaRPr lang="ru-RU"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lnSpcReduction="10000"/>
          </a:bodyPr>
          <a:lstStyle/>
          <a:p>
            <a:pPr algn="ctr">
              <a:buNone/>
            </a:pPr>
            <a:r>
              <a:rPr lang="en-US" sz="4000" b="1" u="sng" dirty="0" smtClean="0">
                <a:solidFill>
                  <a:srgbClr val="FF7D7D"/>
                </a:solidFill>
              </a:rPr>
              <a:t>Minimal change disease (MCD) (Lipoid </a:t>
            </a:r>
            <a:r>
              <a:rPr lang="en-US" sz="4000" b="1" u="sng" dirty="0" err="1" smtClean="0">
                <a:solidFill>
                  <a:srgbClr val="FF7D7D"/>
                </a:solidFill>
              </a:rPr>
              <a:t>nephrosis</a:t>
            </a:r>
            <a:r>
              <a:rPr lang="en-US" sz="4000" b="1" u="sng" dirty="0" smtClean="0">
                <a:solidFill>
                  <a:srgbClr val="FF7D7D"/>
                </a:solidFill>
              </a:rPr>
              <a:t>)</a:t>
            </a:r>
            <a:endParaRPr lang="ru-RU" sz="4000" u="sng" dirty="0" smtClean="0">
              <a:solidFill>
                <a:srgbClr val="FF7D7D"/>
              </a:solidFill>
            </a:endParaRPr>
          </a:p>
          <a:p>
            <a:pPr lvl="0"/>
            <a:r>
              <a:rPr lang="en-US" sz="3200" dirty="0" smtClean="0">
                <a:solidFill>
                  <a:srgbClr val="002060"/>
                </a:solidFill>
              </a:rPr>
              <a:t>characterized by </a:t>
            </a:r>
            <a:r>
              <a:rPr lang="en-US" sz="3200" dirty="0" smtClean="0">
                <a:solidFill>
                  <a:srgbClr val="FFFF00"/>
                </a:solidFill>
              </a:rPr>
              <a:t>normal </a:t>
            </a:r>
            <a:r>
              <a:rPr lang="en-US" sz="3200" dirty="0" smtClean="0">
                <a:solidFill>
                  <a:srgbClr val="002060"/>
                </a:solidFill>
              </a:rPr>
              <a:t>glomeruli on </a:t>
            </a:r>
            <a:r>
              <a:rPr lang="en-US" sz="3200" dirty="0" smtClean="0">
                <a:solidFill>
                  <a:srgbClr val="FFFF00"/>
                </a:solidFill>
              </a:rPr>
              <a:t>light microscopy </a:t>
            </a:r>
            <a:r>
              <a:rPr lang="en-US" sz="3200" dirty="0" smtClean="0">
                <a:solidFill>
                  <a:srgbClr val="002060"/>
                </a:solidFill>
              </a:rPr>
              <a:t>but uniform and diffuse effacement of the foot processes of visceral epithelial cells on electronic microscopy.</a:t>
            </a:r>
            <a:endParaRPr lang="ru-RU" sz="3200" dirty="0" smtClean="0">
              <a:solidFill>
                <a:srgbClr val="002060"/>
              </a:solidFill>
            </a:endParaRPr>
          </a:p>
          <a:p>
            <a:pPr lvl="0"/>
            <a:r>
              <a:rPr lang="en-US" sz="3200" dirty="0" smtClean="0">
                <a:solidFill>
                  <a:srgbClr val="002060"/>
                </a:solidFill>
              </a:rPr>
              <a:t>Etiology is unknown.</a:t>
            </a:r>
            <a:endParaRPr lang="ru-RU" sz="3200" dirty="0" smtClean="0">
              <a:solidFill>
                <a:srgbClr val="002060"/>
              </a:solidFill>
            </a:endParaRPr>
          </a:p>
          <a:p>
            <a:pPr lvl="0"/>
            <a:r>
              <a:rPr lang="en-US" sz="3200" dirty="0" err="1" smtClean="0">
                <a:solidFill>
                  <a:srgbClr val="002060"/>
                </a:solidFill>
              </a:rPr>
              <a:t>Immunofluorescence</a:t>
            </a:r>
            <a:r>
              <a:rPr lang="en-US" sz="3200" dirty="0" smtClean="0">
                <a:solidFill>
                  <a:srgbClr val="002060"/>
                </a:solidFill>
              </a:rPr>
              <a:t> shows no immune deposits.</a:t>
            </a:r>
            <a:endParaRPr lang="ru-RU" sz="3200" dirty="0" smtClean="0">
              <a:solidFill>
                <a:srgbClr val="002060"/>
              </a:solidFill>
            </a:endParaRPr>
          </a:p>
          <a:p>
            <a:pPr lvl="0"/>
            <a:r>
              <a:rPr lang="en-US" sz="3200" dirty="0" smtClean="0">
                <a:solidFill>
                  <a:srgbClr val="002060"/>
                </a:solidFill>
              </a:rPr>
              <a:t>The most characteristic feature of this condition is the good response to corticosteroid therapy.</a:t>
            </a:r>
            <a:endParaRPr lang="ru-RU" sz="3200" dirty="0" smtClean="0">
              <a:solidFill>
                <a:srgbClr val="002060"/>
              </a:solidFill>
            </a:endParaRPr>
          </a:p>
          <a:p>
            <a:pPr lvl="0"/>
            <a:r>
              <a:rPr lang="en-US" sz="3200" dirty="0" err="1" smtClean="0">
                <a:solidFill>
                  <a:srgbClr val="002060"/>
                </a:solidFill>
              </a:rPr>
              <a:t>Proteinuria</a:t>
            </a:r>
            <a:r>
              <a:rPr lang="en-US" sz="3200" dirty="0" smtClean="0">
                <a:solidFill>
                  <a:srgbClr val="002060"/>
                </a:solidFill>
              </a:rPr>
              <a:t> is usually selective and is associated with loss glomerular filtration (negative changes) and a </a:t>
            </a:r>
            <a:r>
              <a:rPr lang="en-US" sz="3200" dirty="0" err="1" smtClean="0">
                <a:solidFill>
                  <a:srgbClr val="002060"/>
                </a:solidFill>
              </a:rPr>
              <a:t>hyperpermeable</a:t>
            </a:r>
            <a:r>
              <a:rPr lang="en-US" sz="3200" dirty="0" smtClean="0">
                <a:solidFill>
                  <a:srgbClr val="002060"/>
                </a:solidFill>
              </a:rPr>
              <a:t> capillary wall.</a:t>
            </a:r>
            <a:endParaRPr lang="ru-RU" sz="3200" dirty="0" smtClean="0">
              <a:solidFill>
                <a:srgbClr val="00206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0"/>
            <a:ext cx="8686800" cy="6324600"/>
          </a:xfrm>
        </p:spPr>
        <p:txBody>
          <a:bodyPr/>
          <a:lstStyle/>
          <a:p>
            <a:pPr>
              <a:buNone/>
            </a:pPr>
            <a:r>
              <a:rPr lang="en-US" sz="3600" b="1" i="1" dirty="0" smtClean="0">
                <a:solidFill>
                  <a:srgbClr val="FF7D7D"/>
                </a:solidFill>
              </a:rPr>
              <a:t>Morphology</a:t>
            </a:r>
            <a:endParaRPr lang="ru-RU" sz="3600" dirty="0" smtClean="0">
              <a:solidFill>
                <a:srgbClr val="FF7D7D"/>
              </a:solidFill>
            </a:endParaRPr>
          </a:p>
          <a:p>
            <a:pPr lvl="0"/>
            <a:r>
              <a:rPr lang="en-US" sz="3200" dirty="0" smtClean="0">
                <a:solidFill>
                  <a:srgbClr val="FFFF00"/>
                </a:solidFill>
              </a:rPr>
              <a:t>GBM </a:t>
            </a:r>
            <a:r>
              <a:rPr lang="en-US" sz="3200" dirty="0" smtClean="0">
                <a:solidFill>
                  <a:srgbClr val="002060"/>
                </a:solidFill>
              </a:rPr>
              <a:t>isn’t changes.</a:t>
            </a:r>
            <a:endParaRPr lang="ru-RU" sz="3200" dirty="0" smtClean="0">
              <a:solidFill>
                <a:srgbClr val="002060"/>
              </a:solidFill>
            </a:endParaRPr>
          </a:p>
          <a:p>
            <a:pPr lvl="0"/>
            <a:r>
              <a:rPr lang="en-US" sz="3200" dirty="0" smtClean="0">
                <a:solidFill>
                  <a:srgbClr val="FFFF00"/>
                </a:solidFill>
              </a:rPr>
              <a:t>Tubules</a:t>
            </a:r>
            <a:r>
              <a:rPr lang="en-US" sz="3200" dirty="0" smtClean="0">
                <a:solidFill>
                  <a:srgbClr val="002060"/>
                </a:solidFill>
              </a:rPr>
              <a:t> are dilated; their epithelium is swelling, </a:t>
            </a:r>
            <a:r>
              <a:rPr lang="en-US" sz="3200" dirty="0" err="1" smtClean="0">
                <a:solidFill>
                  <a:srgbClr val="002060"/>
                </a:solidFill>
              </a:rPr>
              <a:t>conteining</a:t>
            </a:r>
            <a:r>
              <a:rPr lang="en-US" sz="3200" dirty="0" smtClean="0">
                <a:solidFill>
                  <a:srgbClr val="002060"/>
                </a:solidFill>
              </a:rPr>
              <a:t> hyaline and fatty droplets.</a:t>
            </a:r>
            <a:endParaRPr lang="ru-RU" sz="3200" dirty="0" smtClean="0">
              <a:solidFill>
                <a:srgbClr val="002060"/>
              </a:solidFill>
            </a:endParaRPr>
          </a:p>
          <a:p>
            <a:pPr lvl="0"/>
            <a:r>
              <a:rPr lang="en-US" sz="3200" dirty="0" smtClean="0">
                <a:solidFill>
                  <a:srgbClr val="FFFF00"/>
                </a:solidFill>
              </a:rPr>
              <a:t>Fatty degeneration, </a:t>
            </a:r>
            <a:r>
              <a:rPr lang="en-US" sz="3200" dirty="0" err="1" smtClean="0">
                <a:solidFill>
                  <a:srgbClr val="FFFF00"/>
                </a:solidFill>
              </a:rPr>
              <a:t>necrobiosis</a:t>
            </a:r>
            <a:r>
              <a:rPr lang="en-US" sz="3200" dirty="0" smtClean="0">
                <a:solidFill>
                  <a:srgbClr val="FFFF00"/>
                </a:solidFill>
              </a:rPr>
              <a:t>, atrophy, desquamation in tubular epithelium take place.</a:t>
            </a:r>
            <a:endParaRPr lang="ru-RU" sz="3200" dirty="0" smtClean="0">
              <a:solidFill>
                <a:srgbClr val="FFFF00"/>
              </a:solidFill>
            </a:endParaRPr>
          </a:p>
          <a:p>
            <a:pPr lvl="0"/>
            <a:r>
              <a:rPr lang="en-US" sz="3200" dirty="0" smtClean="0">
                <a:solidFill>
                  <a:srgbClr val="002060"/>
                </a:solidFill>
              </a:rPr>
              <a:t>Gross appearances (</a:t>
            </a:r>
            <a:r>
              <a:rPr lang="en-US" sz="3200" i="1" dirty="0" smtClean="0">
                <a:solidFill>
                  <a:srgbClr val="002060"/>
                </a:solidFill>
              </a:rPr>
              <a:t>“</a:t>
            </a:r>
            <a:r>
              <a:rPr lang="en-US" sz="3200" i="1" dirty="0" smtClean="0">
                <a:solidFill>
                  <a:srgbClr val="FFFF00"/>
                </a:solidFill>
              </a:rPr>
              <a:t>big white kidneys</a:t>
            </a:r>
            <a:r>
              <a:rPr lang="en-US" sz="3200" i="1" dirty="0" smtClean="0">
                <a:solidFill>
                  <a:srgbClr val="002060"/>
                </a:solidFill>
              </a:rPr>
              <a:t>”</a:t>
            </a:r>
            <a:r>
              <a:rPr lang="en-US" sz="3200" dirty="0" smtClean="0">
                <a:solidFill>
                  <a:srgbClr val="002060"/>
                </a:solidFill>
              </a:rPr>
              <a:t>): kidneys enlarged, flabby, yellow color.</a:t>
            </a:r>
            <a:endParaRPr lang="ru-RU" sz="3200" dirty="0" smtClean="0">
              <a:solidFill>
                <a:srgbClr val="002060"/>
              </a:solidFill>
            </a:endParaRPr>
          </a:p>
          <a:p>
            <a:endParaRPr lang="ru-RU" dirty="0" smtClean="0">
              <a:solidFill>
                <a:srgbClr val="002060"/>
              </a:solidFill>
            </a:endParaRPr>
          </a:p>
          <a:p>
            <a:endParaRPr lang="ru-RU"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a:bodyPr>
          <a:lstStyle/>
          <a:p>
            <a:pPr>
              <a:buNone/>
            </a:pPr>
            <a:r>
              <a:rPr lang="en-US" sz="3600" b="1" u="sng" dirty="0" smtClean="0">
                <a:solidFill>
                  <a:srgbClr val="FF7D7D"/>
                </a:solidFill>
              </a:rPr>
              <a:t>Chronic  glomerulonephritis (CGN)</a:t>
            </a:r>
            <a:endParaRPr lang="ru-RU" sz="3600" u="sng" dirty="0" smtClean="0">
              <a:solidFill>
                <a:srgbClr val="FF7D7D"/>
              </a:solidFill>
            </a:endParaRPr>
          </a:p>
          <a:p>
            <a:pPr lvl="0">
              <a:buNone/>
            </a:pPr>
            <a:r>
              <a:rPr lang="en-US" dirty="0" smtClean="0">
                <a:solidFill>
                  <a:srgbClr val="002060"/>
                </a:solidFill>
              </a:rPr>
              <a:t>CGN is the </a:t>
            </a:r>
            <a:r>
              <a:rPr lang="en-US" dirty="0" smtClean="0">
                <a:solidFill>
                  <a:srgbClr val="FFFF00"/>
                </a:solidFill>
              </a:rPr>
              <a:t>final stage of GN </a:t>
            </a:r>
            <a:r>
              <a:rPr lang="en-US" dirty="0" smtClean="0">
                <a:solidFill>
                  <a:srgbClr val="002060"/>
                </a:solidFill>
              </a:rPr>
              <a:t>when sclerosis has eliminated many glomeruli and their associated tubules.</a:t>
            </a:r>
            <a:endParaRPr lang="ru-RU" dirty="0" smtClean="0">
              <a:solidFill>
                <a:srgbClr val="002060"/>
              </a:solidFill>
            </a:endParaRPr>
          </a:p>
          <a:p>
            <a:pPr lvl="0"/>
            <a:r>
              <a:rPr lang="en-US" dirty="0" smtClean="0">
                <a:solidFill>
                  <a:srgbClr val="002060"/>
                </a:solidFill>
              </a:rPr>
              <a:t>This is often the late </a:t>
            </a:r>
            <a:r>
              <a:rPr lang="en-US" dirty="0" smtClean="0">
                <a:solidFill>
                  <a:srgbClr val="FFFF00"/>
                </a:solidFill>
              </a:rPr>
              <a:t>result</a:t>
            </a:r>
            <a:r>
              <a:rPr lang="en-US" dirty="0" smtClean="0">
                <a:solidFill>
                  <a:srgbClr val="002060"/>
                </a:solidFill>
              </a:rPr>
              <a:t> of </a:t>
            </a:r>
            <a:r>
              <a:rPr lang="en-US" dirty="0" smtClean="0">
                <a:solidFill>
                  <a:srgbClr val="FFFF00"/>
                </a:solidFill>
              </a:rPr>
              <a:t>membranous </a:t>
            </a:r>
            <a:r>
              <a:rPr lang="en-US" dirty="0" smtClean="0">
                <a:solidFill>
                  <a:srgbClr val="002060"/>
                </a:solidFill>
              </a:rPr>
              <a:t>or </a:t>
            </a:r>
            <a:r>
              <a:rPr lang="en-US" dirty="0" err="1" smtClean="0">
                <a:solidFill>
                  <a:srgbClr val="FFFF00"/>
                </a:solidFill>
              </a:rPr>
              <a:t>membranoproliferative</a:t>
            </a:r>
            <a:r>
              <a:rPr lang="en-US" dirty="0" smtClean="0">
                <a:solidFill>
                  <a:srgbClr val="FFFF00"/>
                </a:solidFill>
              </a:rPr>
              <a:t> GN, </a:t>
            </a:r>
            <a:endParaRPr lang="ru-RU" dirty="0" smtClean="0">
              <a:solidFill>
                <a:srgbClr val="FFFF00"/>
              </a:solidFill>
            </a:endParaRPr>
          </a:p>
          <a:p>
            <a:pPr lvl="0">
              <a:buNone/>
            </a:pPr>
            <a:r>
              <a:rPr lang="en-US" dirty="0" smtClean="0">
                <a:solidFill>
                  <a:srgbClr val="FFFF00"/>
                </a:solidFill>
              </a:rPr>
              <a:t>less commonly </a:t>
            </a:r>
            <a:r>
              <a:rPr lang="en-US" dirty="0" err="1" smtClean="0">
                <a:solidFill>
                  <a:srgbClr val="FFFF00"/>
                </a:solidFill>
              </a:rPr>
              <a:t>postinfectious</a:t>
            </a:r>
            <a:r>
              <a:rPr lang="en-US" dirty="0" smtClean="0">
                <a:solidFill>
                  <a:srgbClr val="FFFF00"/>
                </a:solidFill>
              </a:rPr>
              <a:t> acute nephritis.</a:t>
            </a:r>
            <a:endParaRPr lang="ru-RU" dirty="0" smtClean="0">
              <a:solidFill>
                <a:srgbClr val="FFFF00"/>
              </a:solidFill>
            </a:endParaRPr>
          </a:p>
          <a:p>
            <a:pPr lvl="0"/>
            <a:r>
              <a:rPr lang="en-US" dirty="0" smtClean="0">
                <a:solidFill>
                  <a:srgbClr val="002060"/>
                </a:solidFill>
              </a:rPr>
              <a:t>At the final stage, it is difficult to determine the etiology of the pathological lesion.</a:t>
            </a:r>
          </a:p>
          <a:p>
            <a:pPr lvl="0">
              <a:buNone/>
            </a:pPr>
            <a:r>
              <a:rPr lang="en-US" b="1" i="1" dirty="0" smtClean="0">
                <a:solidFill>
                  <a:srgbClr val="FF7D7D"/>
                </a:solidFill>
              </a:rPr>
              <a:t>Morphology</a:t>
            </a:r>
            <a:endParaRPr lang="ru-RU" dirty="0" smtClean="0">
              <a:solidFill>
                <a:srgbClr val="FF7D7D"/>
              </a:solidFill>
            </a:endParaRPr>
          </a:p>
          <a:p>
            <a:pPr lvl="0"/>
            <a:r>
              <a:rPr lang="en-US" dirty="0" smtClean="0">
                <a:solidFill>
                  <a:srgbClr val="002060"/>
                </a:solidFill>
              </a:rPr>
              <a:t>The kidneys are symmetrically contracted and have diffusely granular, cortical surfaces. Pieces of renal tissue adhere to stripped capsule; capsule is adherent and strips with difficult. Weight is</a:t>
            </a:r>
            <a:r>
              <a:rPr lang="en-GB" dirty="0" smtClean="0">
                <a:solidFill>
                  <a:srgbClr val="002060"/>
                </a:solidFill>
              </a:rPr>
              <a:t> </a:t>
            </a:r>
            <a:r>
              <a:rPr lang="en-GB" dirty="0" smtClean="0">
                <a:solidFill>
                  <a:srgbClr val="FFFF00"/>
                </a:solidFill>
              </a:rPr>
              <a:t>50 </a:t>
            </a:r>
            <a:r>
              <a:rPr lang="en-GB" dirty="0" smtClean="0">
                <a:solidFill>
                  <a:srgbClr val="002060"/>
                </a:solidFill>
              </a:rPr>
              <a:t>gm each. </a:t>
            </a:r>
            <a:r>
              <a:rPr lang="en-US" dirty="0" smtClean="0">
                <a:solidFill>
                  <a:srgbClr val="002060"/>
                </a:solidFill>
              </a:rPr>
              <a:t>On section, the cortex is thinned and irregular, pelvis dilated and they’re in an increasing </a:t>
            </a:r>
            <a:r>
              <a:rPr lang="en-US" dirty="0" err="1" smtClean="0">
                <a:solidFill>
                  <a:srgbClr val="002060"/>
                </a:solidFill>
              </a:rPr>
              <a:t>peripelvic</a:t>
            </a:r>
            <a:r>
              <a:rPr lang="en-US" dirty="0" smtClean="0">
                <a:solidFill>
                  <a:srgbClr val="002060"/>
                </a:solidFill>
              </a:rPr>
              <a:t> fat. Such kidneys are called </a:t>
            </a:r>
            <a:r>
              <a:rPr lang="en-US" i="1" dirty="0" smtClean="0">
                <a:solidFill>
                  <a:srgbClr val="FFFF00"/>
                </a:solidFill>
              </a:rPr>
              <a:t>“secondary shrinkage kidneys”.</a:t>
            </a:r>
            <a:endParaRPr lang="ru-RU" dirty="0" smtClean="0">
              <a:solidFill>
                <a:srgbClr val="FFFF00"/>
              </a:solidFill>
            </a:endParaRPr>
          </a:p>
          <a:p>
            <a:endParaRPr lang="ru-RU"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715148"/>
          </a:xfrm>
        </p:spPr>
        <p:txBody>
          <a:bodyPr>
            <a:normAutofit/>
          </a:bodyPr>
          <a:lstStyle/>
          <a:p>
            <a:pPr lvl="0">
              <a:buNone/>
            </a:pPr>
            <a:r>
              <a:rPr lang="en-US" b="1" dirty="0" smtClean="0">
                <a:solidFill>
                  <a:srgbClr val="FFFF00"/>
                </a:solidFill>
              </a:rPr>
              <a:t>Histology</a:t>
            </a:r>
            <a:r>
              <a:rPr lang="en-US" dirty="0" smtClean="0">
                <a:solidFill>
                  <a:srgbClr val="002060"/>
                </a:solidFill>
              </a:rPr>
              <a:t> is depends on the stage of the disease. </a:t>
            </a:r>
          </a:p>
          <a:p>
            <a:r>
              <a:rPr lang="en-US" sz="2800" dirty="0" smtClean="0">
                <a:solidFill>
                  <a:srgbClr val="002060"/>
                </a:solidFill>
              </a:rPr>
              <a:t>In </a:t>
            </a:r>
            <a:r>
              <a:rPr lang="en-US" sz="2800" dirty="0" smtClean="0">
                <a:solidFill>
                  <a:srgbClr val="FFFF00"/>
                </a:solidFill>
              </a:rPr>
              <a:t>early</a:t>
            </a:r>
            <a:r>
              <a:rPr lang="en-US" sz="2800" dirty="0" smtClean="0">
                <a:solidFill>
                  <a:srgbClr val="002060"/>
                </a:solidFill>
              </a:rPr>
              <a:t> cases, the glomeruli may still show evidence of the primary disease.</a:t>
            </a:r>
            <a:endParaRPr lang="ru-RU" sz="2800" dirty="0" smtClean="0">
              <a:solidFill>
                <a:srgbClr val="002060"/>
              </a:solidFill>
            </a:endParaRPr>
          </a:p>
          <a:p>
            <a:pPr lvl="0"/>
            <a:r>
              <a:rPr lang="en-US" sz="2800" dirty="0" smtClean="0">
                <a:solidFill>
                  <a:srgbClr val="002060"/>
                </a:solidFill>
              </a:rPr>
              <a:t>Kidneys from the patients with </a:t>
            </a:r>
            <a:r>
              <a:rPr lang="en-US" sz="2800" dirty="0" smtClean="0">
                <a:solidFill>
                  <a:srgbClr val="FFFF00"/>
                </a:solidFill>
              </a:rPr>
              <a:t>end-stage</a:t>
            </a:r>
            <a:r>
              <a:rPr lang="en-US" sz="2800" dirty="0" smtClean="0">
                <a:solidFill>
                  <a:srgbClr val="002060"/>
                </a:solidFill>
              </a:rPr>
              <a:t> disease on long-term dialysis exhibit a variety of so-called “</a:t>
            </a:r>
            <a:r>
              <a:rPr lang="en-US" sz="2800" dirty="0" smtClean="0">
                <a:solidFill>
                  <a:srgbClr val="FFFF00"/>
                </a:solidFill>
              </a:rPr>
              <a:t>dialysis changes</a:t>
            </a:r>
            <a:r>
              <a:rPr lang="en-US" sz="2800" dirty="0" smtClean="0">
                <a:solidFill>
                  <a:srgbClr val="002060"/>
                </a:solidFill>
              </a:rPr>
              <a:t>” that are unrelated to the primary disease. Histological feature is </a:t>
            </a:r>
            <a:r>
              <a:rPr lang="en-US" sz="2800" dirty="0" err="1" smtClean="0">
                <a:solidFill>
                  <a:srgbClr val="002060"/>
                </a:solidFill>
              </a:rPr>
              <a:t>nephrosclerosis</a:t>
            </a:r>
            <a:r>
              <a:rPr lang="en-US" sz="2800" dirty="0" smtClean="0">
                <a:solidFill>
                  <a:srgbClr val="002060"/>
                </a:solidFill>
              </a:rPr>
              <a:t>.</a:t>
            </a:r>
            <a:endParaRPr lang="ru-RU" sz="2800" dirty="0" smtClean="0">
              <a:solidFill>
                <a:srgbClr val="002060"/>
              </a:solidFill>
            </a:endParaRPr>
          </a:p>
          <a:p>
            <a:pPr lvl="0"/>
            <a:r>
              <a:rPr lang="en-US" dirty="0" smtClean="0">
                <a:solidFill>
                  <a:srgbClr val="002060"/>
                </a:solidFill>
              </a:rPr>
              <a:t>These include </a:t>
            </a:r>
            <a:r>
              <a:rPr lang="en-US" dirty="0" smtClean="0">
                <a:solidFill>
                  <a:srgbClr val="FFFF00"/>
                </a:solidFill>
              </a:rPr>
              <a:t>arterial </a:t>
            </a:r>
            <a:r>
              <a:rPr lang="en-US" dirty="0" err="1" smtClean="0">
                <a:solidFill>
                  <a:srgbClr val="FFFF00"/>
                </a:solidFill>
              </a:rPr>
              <a:t>intimal</a:t>
            </a:r>
            <a:r>
              <a:rPr lang="en-US" dirty="0" smtClean="0">
                <a:solidFill>
                  <a:srgbClr val="FFFF00"/>
                </a:solidFill>
              </a:rPr>
              <a:t> thickening </a:t>
            </a:r>
            <a:r>
              <a:rPr lang="en-US" dirty="0" smtClean="0">
                <a:solidFill>
                  <a:srgbClr val="002060"/>
                </a:solidFill>
              </a:rPr>
              <a:t>caused by accumulation of smooth muscle-like cells and a loose, </a:t>
            </a:r>
            <a:r>
              <a:rPr lang="en-US" dirty="0" err="1" smtClean="0">
                <a:solidFill>
                  <a:srgbClr val="FFFF00"/>
                </a:solidFill>
              </a:rPr>
              <a:t>proteoglycan</a:t>
            </a:r>
            <a:r>
              <a:rPr lang="en-US" dirty="0" smtClean="0">
                <a:solidFill>
                  <a:srgbClr val="FFFF00"/>
                </a:solidFill>
              </a:rPr>
              <a:t>-rich </a:t>
            </a:r>
            <a:r>
              <a:rPr lang="en-US" dirty="0" err="1" smtClean="0">
                <a:solidFill>
                  <a:srgbClr val="FFFF00"/>
                </a:solidFill>
              </a:rPr>
              <a:t>stroma</a:t>
            </a:r>
            <a:r>
              <a:rPr lang="en-US" dirty="0" smtClean="0">
                <a:solidFill>
                  <a:srgbClr val="002060"/>
                </a:solidFill>
              </a:rPr>
              <a:t>; </a:t>
            </a:r>
            <a:r>
              <a:rPr lang="en-US" dirty="0" smtClean="0">
                <a:solidFill>
                  <a:srgbClr val="FFFF00"/>
                </a:solidFill>
              </a:rPr>
              <a:t>calcification</a:t>
            </a:r>
            <a:r>
              <a:rPr lang="en-US" dirty="0" smtClean="0">
                <a:solidFill>
                  <a:srgbClr val="002060"/>
                </a:solidFill>
              </a:rPr>
              <a:t>, most obvious in glomerular tufts and tubular basement membranes; extensive </a:t>
            </a:r>
            <a:r>
              <a:rPr lang="en-US" dirty="0" smtClean="0">
                <a:solidFill>
                  <a:srgbClr val="FFFF00"/>
                </a:solidFill>
              </a:rPr>
              <a:t>deposition of calcium oxalate crystals </a:t>
            </a:r>
            <a:r>
              <a:rPr lang="en-US" dirty="0" smtClean="0">
                <a:solidFill>
                  <a:srgbClr val="002060"/>
                </a:solidFill>
              </a:rPr>
              <a:t>in tubules and </a:t>
            </a:r>
            <a:r>
              <a:rPr lang="en-US" dirty="0" err="1" smtClean="0">
                <a:solidFill>
                  <a:srgbClr val="002060"/>
                </a:solidFill>
              </a:rPr>
              <a:t>interstitium</a:t>
            </a:r>
            <a:r>
              <a:rPr lang="en-US" dirty="0" smtClean="0">
                <a:solidFill>
                  <a:srgbClr val="002060"/>
                </a:solidFill>
              </a:rPr>
              <a:t>; </a:t>
            </a:r>
            <a:r>
              <a:rPr lang="en-US" dirty="0" smtClean="0">
                <a:solidFill>
                  <a:srgbClr val="FFFF00"/>
                </a:solidFill>
              </a:rPr>
              <a:t>acquired cystic disease</a:t>
            </a:r>
            <a:r>
              <a:rPr lang="en-US" dirty="0" smtClean="0">
                <a:solidFill>
                  <a:srgbClr val="002060"/>
                </a:solidFill>
              </a:rPr>
              <a:t>; and increased numbers or renal adenomas and borderline </a:t>
            </a:r>
            <a:r>
              <a:rPr lang="en-US" dirty="0" err="1" smtClean="0">
                <a:solidFill>
                  <a:srgbClr val="002060"/>
                </a:solidFill>
              </a:rPr>
              <a:t>adenocarcinomas</a:t>
            </a:r>
            <a:r>
              <a:rPr lang="en-US" dirty="0" smtClean="0">
                <a:solidFill>
                  <a:srgbClr val="002060"/>
                </a:solidFill>
              </a:rPr>
              <a:t>.</a:t>
            </a:r>
            <a:endParaRPr lang="ru-RU" dirty="0" smtClean="0">
              <a:solidFill>
                <a:srgbClr val="002060"/>
              </a:solidFill>
            </a:endParaRPr>
          </a:p>
          <a:p>
            <a:endParaRPr lang="ru-RU"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sz="half" idx="1"/>
          </p:nvPr>
        </p:nvSpPr>
        <p:spPr/>
        <p:txBody>
          <a:bodyPr/>
          <a:lstStyle/>
          <a:p>
            <a:endParaRPr lang="ru-RU" dirty="0"/>
          </a:p>
        </p:txBody>
      </p:sp>
      <p:sp>
        <p:nvSpPr>
          <p:cNvPr id="6" name="Содержимое 5"/>
          <p:cNvSpPr>
            <a:spLocks noGrp="1"/>
          </p:cNvSpPr>
          <p:nvPr>
            <p:ph sz="half" idx="2"/>
          </p:nvPr>
        </p:nvSpPr>
        <p:spPr>
          <a:xfrm>
            <a:off x="4429124" y="1920085"/>
            <a:ext cx="4929222" cy="4434840"/>
          </a:xfrm>
        </p:spPr>
        <p:txBody>
          <a:bodyPr/>
          <a:lstStyle/>
          <a:p>
            <a:pPr>
              <a:buNone/>
            </a:pPr>
            <a:r>
              <a:rPr lang="en-US" sz="3600" b="1" dirty="0" smtClean="0">
                <a:solidFill>
                  <a:srgbClr val="002060"/>
                </a:solidFill>
              </a:rPr>
              <a:t> chronic glomerulonephritis </a:t>
            </a:r>
            <a:endParaRPr lang="ru-RU" sz="3600" dirty="0" smtClean="0">
              <a:solidFill>
                <a:srgbClr val="002060"/>
              </a:solidFill>
            </a:endParaRPr>
          </a:p>
          <a:p>
            <a:endParaRPr lang="ru-RU" dirty="0"/>
          </a:p>
        </p:txBody>
      </p:sp>
      <p:pic>
        <p:nvPicPr>
          <p:cNvPr id="7170" name="Picture 74" descr="http://www.som.tulane.edu/classware/pathology/medical_pathology/McPath/GR_Renal/Renal5.jpg"/>
          <p:cNvPicPr>
            <a:picLocks noChangeAspect="1" noChangeArrowheads="1"/>
          </p:cNvPicPr>
          <p:nvPr/>
        </p:nvPicPr>
        <p:blipFill>
          <a:blip r:embed="rId2" cstate="print"/>
          <a:srcRect/>
          <a:stretch>
            <a:fillRect/>
          </a:stretch>
        </p:blipFill>
        <p:spPr bwMode="auto">
          <a:xfrm rot="5400000">
            <a:off x="-571536" y="1500174"/>
            <a:ext cx="5929354" cy="4071966"/>
          </a:xfrm>
          <a:prstGeom prst="rect">
            <a:avLst/>
          </a:prstGeom>
          <a:noFill/>
          <a:ln w="9525">
            <a:solidFill>
              <a:srgbClr val="002060"/>
            </a:solid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3600" b="1" u="sng" dirty="0" smtClean="0">
                <a:solidFill>
                  <a:srgbClr val="FF7D7D"/>
                </a:solidFill>
              </a:rPr>
              <a:t>Chronic glomerulonephritis </a:t>
            </a:r>
            <a:r>
              <a:rPr lang="en-US" sz="3100" dirty="0" smtClean="0">
                <a:solidFill>
                  <a:srgbClr val="002060"/>
                </a:solidFill>
              </a:rPr>
              <a:t>Demonstrates some sclerotic glomeruli and renal vascular changes.</a:t>
            </a:r>
            <a:r>
              <a:rPr lang="ru-RU" dirty="0" smtClean="0"/>
              <a:t/>
            </a:r>
            <a:br>
              <a:rPr lang="ru-RU" dirty="0" smtClean="0"/>
            </a:br>
            <a:endParaRPr lang="ru-RU" dirty="0"/>
          </a:p>
        </p:txBody>
      </p:sp>
      <p:sp>
        <p:nvSpPr>
          <p:cNvPr id="3" name="Содержимое 2"/>
          <p:cNvSpPr>
            <a:spLocks noGrp="1"/>
          </p:cNvSpPr>
          <p:nvPr>
            <p:ph idx="1"/>
          </p:nvPr>
        </p:nvSpPr>
        <p:spPr>
          <a:xfrm>
            <a:off x="457200" y="1357298"/>
            <a:ext cx="8229600" cy="4967302"/>
          </a:xfrm>
        </p:spPr>
        <p:txBody>
          <a:bodyPr/>
          <a:lstStyle/>
          <a:p>
            <a:endParaRPr lang="ru-RU" dirty="0"/>
          </a:p>
        </p:txBody>
      </p:sp>
      <p:pic>
        <p:nvPicPr>
          <p:cNvPr id="1026" name="Picture 13"/>
          <p:cNvPicPr>
            <a:picLocks noChangeAspect="1" noChangeArrowheads="1"/>
          </p:cNvPicPr>
          <p:nvPr/>
        </p:nvPicPr>
        <p:blipFill>
          <a:blip r:embed="rId2" cstate="print"/>
          <a:srcRect/>
          <a:stretch>
            <a:fillRect/>
          </a:stretch>
        </p:blipFill>
        <p:spPr bwMode="auto">
          <a:xfrm>
            <a:off x="1357290" y="1785926"/>
            <a:ext cx="6286544" cy="4286280"/>
          </a:xfrm>
          <a:prstGeom prst="rect">
            <a:avLst/>
          </a:prstGeom>
          <a:noFill/>
          <a:ln w="28575">
            <a:solidFill>
              <a:srgbClr val="002060"/>
            </a:solid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2786058"/>
          </a:xfrm>
        </p:spPr>
        <p:txBody>
          <a:bodyPr>
            <a:normAutofit fontScale="90000"/>
          </a:bodyPr>
          <a:lstStyle/>
          <a:p>
            <a:r>
              <a:rPr lang="en-US" sz="3100" b="1" dirty="0" smtClean="0">
                <a:solidFill>
                  <a:srgbClr val="FF7D7D"/>
                </a:solidFill>
              </a:rPr>
              <a:t>Chronic glomerulonephritis. </a:t>
            </a:r>
            <a:r>
              <a:rPr lang="en-US" sz="3100" dirty="0" smtClean="0">
                <a:solidFill>
                  <a:srgbClr val="FF7D7D"/>
                </a:solidFill>
              </a:rPr>
              <a:t> </a:t>
            </a:r>
            <a:r>
              <a:rPr lang="en-US" sz="3100" dirty="0" smtClean="0">
                <a:solidFill>
                  <a:srgbClr val="002060"/>
                </a:solidFill>
              </a:rPr>
              <a:t>Completely sclerotic glomeruli. This "end stage" of glomerulonephritis prevents </a:t>
            </a:r>
            <a:r>
              <a:rPr lang="en-US" sz="3100" dirty="0" err="1" smtClean="0">
                <a:solidFill>
                  <a:srgbClr val="002060"/>
                </a:solidFill>
              </a:rPr>
              <a:t>histopathologic</a:t>
            </a:r>
            <a:r>
              <a:rPr lang="en-US" sz="3100" dirty="0" smtClean="0">
                <a:solidFill>
                  <a:srgbClr val="002060"/>
                </a:solidFill>
              </a:rPr>
              <a:t> determination of the etiology. </a:t>
            </a:r>
            <a:r>
              <a:rPr lang="en-US" dirty="0" smtClean="0"/>
              <a:t/>
            </a:r>
            <a:br>
              <a:rPr lang="en-US" dirty="0" smtClean="0"/>
            </a:br>
            <a:r>
              <a:rPr lang="ru-RU" dirty="0" smtClean="0"/>
              <a:t/>
            </a:r>
            <a:br>
              <a:rPr lang="ru-RU" dirty="0" smtClean="0"/>
            </a:br>
            <a:endParaRPr lang="ru-RU" dirty="0"/>
          </a:p>
        </p:txBody>
      </p:sp>
      <p:sp>
        <p:nvSpPr>
          <p:cNvPr id="3" name="Содержимое 2"/>
          <p:cNvSpPr>
            <a:spLocks noGrp="1"/>
          </p:cNvSpPr>
          <p:nvPr>
            <p:ph idx="1"/>
          </p:nvPr>
        </p:nvSpPr>
        <p:spPr/>
        <p:txBody>
          <a:bodyPr/>
          <a:lstStyle/>
          <a:p>
            <a:endParaRPr lang="ru-RU" dirty="0"/>
          </a:p>
        </p:txBody>
      </p:sp>
      <p:pic>
        <p:nvPicPr>
          <p:cNvPr id="2050" name="Picture 16" descr="Chronic glomerulonephritis"/>
          <p:cNvPicPr>
            <a:picLocks noChangeAspect="1" noChangeArrowheads="1"/>
          </p:cNvPicPr>
          <p:nvPr/>
        </p:nvPicPr>
        <p:blipFill>
          <a:blip r:embed="rId2" cstate="print"/>
          <a:srcRect/>
          <a:stretch>
            <a:fillRect/>
          </a:stretch>
        </p:blipFill>
        <p:spPr bwMode="auto">
          <a:xfrm>
            <a:off x="1714480" y="2000240"/>
            <a:ext cx="6072230" cy="4286254"/>
          </a:xfrm>
          <a:prstGeom prst="rect">
            <a:avLst/>
          </a:prstGeom>
          <a:noFill/>
          <a:ln w="9525">
            <a:solidFill>
              <a:srgbClr val="002060"/>
            </a:solidFill>
            <a:miter lim="800000"/>
            <a:headEnd/>
            <a:tailEnd/>
          </a:ln>
        </p:spPr>
      </p:pic>
      <p:cxnSp>
        <p:nvCxnSpPr>
          <p:cNvPr id="6" name="Прямая со стрелкой 5"/>
          <p:cNvCxnSpPr/>
          <p:nvPr/>
        </p:nvCxnSpPr>
        <p:spPr>
          <a:xfrm>
            <a:off x="4357686" y="4214818"/>
            <a:ext cx="1500198" cy="428628"/>
          </a:xfrm>
          <a:prstGeom prst="straightConnector1">
            <a:avLst/>
          </a:prstGeom>
          <a:ln w="57150">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98" descr="http://library.med.utah.edu/WebPath/jpeg1/RENAL197.jpg"/>
          <p:cNvPicPr>
            <a:picLocks noChangeAspect="1" noChangeArrowheads="1"/>
          </p:cNvPicPr>
          <p:nvPr/>
        </p:nvPicPr>
        <p:blipFill>
          <a:blip r:embed="rId2" cstate="print"/>
          <a:srcRect/>
          <a:stretch>
            <a:fillRect/>
          </a:stretch>
        </p:blipFill>
        <p:spPr bwMode="auto">
          <a:xfrm>
            <a:off x="714348" y="1000108"/>
            <a:ext cx="7929618" cy="5286412"/>
          </a:xfrm>
          <a:prstGeom prst="rect">
            <a:avLst/>
          </a:prstGeom>
          <a:noFill/>
          <a:ln w="9525">
            <a:solidFill>
              <a:srgbClr val="FFFF00"/>
            </a:solidFill>
            <a:miter lim="800000"/>
            <a:headEnd/>
            <a:tailEnd/>
          </a:ln>
        </p:spPr>
      </p:pic>
      <p:sp>
        <p:nvSpPr>
          <p:cNvPr id="12" name="Прямоугольник 11"/>
          <p:cNvSpPr/>
          <p:nvPr/>
        </p:nvSpPr>
        <p:spPr>
          <a:xfrm>
            <a:off x="1357290" y="0"/>
            <a:ext cx="7000924" cy="584775"/>
          </a:xfrm>
          <a:prstGeom prst="rect">
            <a:avLst/>
          </a:prstGeom>
        </p:spPr>
        <p:txBody>
          <a:bodyPr wrap="square">
            <a:spAutoFit/>
          </a:bodyPr>
          <a:lstStyle/>
          <a:p>
            <a:r>
              <a:rPr lang="en-US" sz="3200" b="1" dirty="0" smtClean="0">
                <a:solidFill>
                  <a:srgbClr val="FF7D7D"/>
                </a:solidFill>
              </a:rPr>
              <a:t>Chronic  glomerulonephritis</a:t>
            </a:r>
            <a:endParaRPr lang="ru-RU" sz="3200" b="1" dirty="0">
              <a:solidFill>
                <a:srgbClr val="FF7D7D"/>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r>
              <a:rPr lang="en-US" sz="3200" dirty="0" smtClean="0">
                <a:solidFill>
                  <a:srgbClr val="002060"/>
                </a:solidFill>
              </a:rPr>
              <a:t>Patients dying with chronic GN also exhibit pathologic </a:t>
            </a:r>
            <a:r>
              <a:rPr lang="en-US" sz="3200" dirty="0" smtClean="0">
                <a:solidFill>
                  <a:srgbClr val="FFFF00"/>
                </a:solidFill>
              </a:rPr>
              <a:t>changes outside the kidney </a:t>
            </a:r>
            <a:r>
              <a:rPr lang="en-US" sz="3200" dirty="0" smtClean="0">
                <a:solidFill>
                  <a:srgbClr val="002060"/>
                </a:solidFill>
              </a:rPr>
              <a:t>that are </a:t>
            </a:r>
            <a:r>
              <a:rPr lang="en-US" sz="3200" dirty="0" smtClean="0">
                <a:solidFill>
                  <a:srgbClr val="FFFF00"/>
                </a:solidFill>
              </a:rPr>
              <a:t>related to the uremic state</a:t>
            </a:r>
            <a:r>
              <a:rPr lang="en-US" sz="3200" dirty="0" smtClean="0">
                <a:solidFill>
                  <a:srgbClr val="002060"/>
                </a:solidFill>
              </a:rPr>
              <a:t> and are also present in other forms of chronic renal failure. Often clinically important, these includes</a:t>
            </a:r>
            <a:r>
              <a:rPr lang="ru-RU" sz="3200" dirty="0" smtClean="0">
                <a:solidFill>
                  <a:srgbClr val="002060"/>
                </a:solidFill>
              </a:rPr>
              <a:t>:</a:t>
            </a:r>
            <a:r>
              <a:rPr lang="en-US" sz="3200" dirty="0" smtClean="0">
                <a:solidFill>
                  <a:srgbClr val="002060"/>
                </a:solidFill>
              </a:rPr>
              <a:t> </a:t>
            </a:r>
            <a:endParaRPr lang="ru-RU" sz="3200" dirty="0" smtClean="0">
              <a:solidFill>
                <a:srgbClr val="002060"/>
              </a:solidFill>
            </a:endParaRPr>
          </a:p>
          <a:p>
            <a:r>
              <a:rPr lang="en-US" sz="3600" dirty="0" smtClean="0">
                <a:solidFill>
                  <a:srgbClr val="D0D2F8"/>
                </a:solidFill>
              </a:rPr>
              <a:t>uremic </a:t>
            </a:r>
            <a:r>
              <a:rPr lang="en-US" sz="3600" dirty="0" err="1" smtClean="0">
                <a:solidFill>
                  <a:srgbClr val="D0D2F8"/>
                </a:solidFill>
              </a:rPr>
              <a:t>pericarditis</a:t>
            </a:r>
            <a:r>
              <a:rPr lang="en-US" sz="3600" dirty="0" smtClean="0">
                <a:solidFill>
                  <a:srgbClr val="D0D2F8"/>
                </a:solidFill>
              </a:rPr>
              <a:t>, uremic gastroenteritis, secondary hyperparathyroidism with </a:t>
            </a:r>
            <a:r>
              <a:rPr lang="en-US" sz="3600" dirty="0" err="1" smtClean="0">
                <a:solidFill>
                  <a:srgbClr val="D0D2F8"/>
                </a:solidFill>
              </a:rPr>
              <a:t>nephrocalcinosis</a:t>
            </a:r>
            <a:r>
              <a:rPr lang="en-US" sz="3600" dirty="0" smtClean="0">
                <a:solidFill>
                  <a:srgbClr val="D0D2F8"/>
                </a:solidFill>
              </a:rPr>
              <a:t> and renal </a:t>
            </a:r>
            <a:r>
              <a:rPr lang="en-US" sz="3600" dirty="0" err="1" smtClean="0">
                <a:solidFill>
                  <a:srgbClr val="D0D2F8"/>
                </a:solidFill>
              </a:rPr>
              <a:t>osteodystrophy</a:t>
            </a:r>
            <a:r>
              <a:rPr lang="en-US" sz="3600" dirty="0" smtClean="0">
                <a:solidFill>
                  <a:srgbClr val="D0D2F8"/>
                </a:solidFill>
              </a:rPr>
              <a:t>, left ventricular hypertrophy due to hypertension, and pulmonary changes of diffuse alveolar damage often ascribed to uremia (uremic </a:t>
            </a:r>
            <a:r>
              <a:rPr lang="en-US" sz="3600" dirty="0" err="1" smtClean="0">
                <a:solidFill>
                  <a:srgbClr val="D0D2F8"/>
                </a:solidFill>
              </a:rPr>
              <a:t>pneumonitis</a:t>
            </a:r>
            <a:r>
              <a:rPr lang="en-US" sz="3600" dirty="0" smtClean="0">
                <a:solidFill>
                  <a:srgbClr val="D0D2F8"/>
                </a:solidFill>
              </a:rPr>
              <a:t>).</a:t>
            </a:r>
            <a:endParaRPr lang="ru-RU" sz="3600" dirty="0" smtClean="0">
              <a:solidFill>
                <a:srgbClr val="D0D2F8"/>
              </a:solidFill>
            </a:endParaRPr>
          </a:p>
          <a:p>
            <a:endParaRPr lang="ru-RU"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sz="half" idx="1"/>
          </p:nvPr>
        </p:nvSpPr>
        <p:spPr/>
        <p:txBody>
          <a:bodyPr/>
          <a:lstStyle/>
          <a:p>
            <a:endParaRPr lang="ru-RU"/>
          </a:p>
        </p:txBody>
      </p:sp>
      <p:sp>
        <p:nvSpPr>
          <p:cNvPr id="6" name="Содержимое 5"/>
          <p:cNvSpPr>
            <a:spLocks noGrp="1"/>
          </p:cNvSpPr>
          <p:nvPr>
            <p:ph sz="half" idx="2"/>
          </p:nvPr>
        </p:nvSpPr>
        <p:spPr>
          <a:xfrm>
            <a:off x="4214810" y="1920085"/>
            <a:ext cx="4714908" cy="4434840"/>
          </a:xfrm>
        </p:spPr>
        <p:txBody>
          <a:bodyPr/>
          <a:lstStyle/>
          <a:p>
            <a:r>
              <a:rPr lang="en-US" sz="3200" b="1" dirty="0" smtClean="0">
                <a:solidFill>
                  <a:srgbClr val="002060"/>
                </a:solidFill>
              </a:rPr>
              <a:t>Chronic glomerulonephritis. </a:t>
            </a:r>
          </a:p>
          <a:p>
            <a:r>
              <a:rPr lang="en-US" sz="3200" dirty="0" smtClean="0">
                <a:solidFill>
                  <a:srgbClr val="002060"/>
                </a:solidFill>
              </a:rPr>
              <a:t> </a:t>
            </a:r>
            <a:r>
              <a:rPr lang="en-US" sz="3200" dirty="0" err="1" smtClean="0">
                <a:solidFill>
                  <a:srgbClr val="002060"/>
                </a:solidFill>
              </a:rPr>
              <a:t>Hyalinized</a:t>
            </a:r>
            <a:r>
              <a:rPr lang="en-US" sz="3200" dirty="0" smtClean="0">
                <a:solidFill>
                  <a:srgbClr val="002060"/>
                </a:solidFill>
              </a:rPr>
              <a:t> arterioles and sclerotic glomeruli</a:t>
            </a:r>
            <a:r>
              <a:rPr lang="en-US" dirty="0" smtClean="0"/>
              <a:t>. </a:t>
            </a:r>
            <a:endParaRPr lang="ru-RU" dirty="0"/>
          </a:p>
        </p:txBody>
      </p:sp>
      <p:pic>
        <p:nvPicPr>
          <p:cNvPr id="6146" name="Picture 43" descr="Chronic glomerulonephritis"/>
          <p:cNvPicPr>
            <a:picLocks noChangeAspect="1" noChangeArrowheads="1"/>
          </p:cNvPicPr>
          <p:nvPr/>
        </p:nvPicPr>
        <p:blipFill>
          <a:blip r:embed="rId2" cstate="print"/>
          <a:srcRect/>
          <a:stretch>
            <a:fillRect/>
          </a:stretch>
        </p:blipFill>
        <p:spPr bwMode="auto">
          <a:xfrm rot="5400000">
            <a:off x="-392922" y="1250123"/>
            <a:ext cx="5572125" cy="4214841"/>
          </a:xfrm>
          <a:prstGeom prst="rect">
            <a:avLst/>
          </a:prstGeom>
          <a:noFill/>
          <a:ln w="9525">
            <a:solidFill>
              <a:srgbClr val="002060"/>
            </a:solid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28670"/>
          </a:xfrm>
        </p:spPr>
        <p:txBody>
          <a:bodyPr>
            <a:normAutofit/>
          </a:bodyPr>
          <a:lstStyle/>
          <a:p>
            <a:r>
              <a:rPr lang="en-US" sz="2800" b="1" dirty="0" smtClean="0">
                <a:solidFill>
                  <a:srgbClr val="002060"/>
                </a:solidFill>
              </a:rPr>
              <a:t>Chronic Glomerulonephritis </a:t>
            </a:r>
            <a:r>
              <a:rPr lang="en-US" sz="2800" dirty="0" smtClean="0">
                <a:solidFill>
                  <a:srgbClr val="002060"/>
                </a:solidFill>
              </a:rPr>
              <a:t>Note: atrophic and granular</a:t>
            </a:r>
            <a:endParaRPr lang="ru-RU" sz="2800" dirty="0">
              <a:solidFill>
                <a:srgbClr val="002060"/>
              </a:solidFill>
            </a:endParaRPr>
          </a:p>
        </p:txBody>
      </p:sp>
      <p:pic>
        <p:nvPicPr>
          <p:cNvPr id="9218" name="Picture 78"/>
          <p:cNvPicPr>
            <a:picLocks noChangeAspect="1" noChangeArrowheads="1"/>
          </p:cNvPicPr>
          <p:nvPr/>
        </p:nvPicPr>
        <p:blipFill>
          <a:blip r:embed="rId2" cstate="print"/>
          <a:srcRect/>
          <a:stretch>
            <a:fillRect/>
          </a:stretch>
        </p:blipFill>
        <p:spPr bwMode="auto">
          <a:xfrm>
            <a:off x="4786314" y="1428736"/>
            <a:ext cx="3500462" cy="4929222"/>
          </a:xfrm>
          <a:prstGeom prst="rect">
            <a:avLst/>
          </a:prstGeom>
          <a:noFill/>
          <a:ln w="38100">
            <a:solidFill>
              <a:srgbClr val="002060"/>
            </a:solidFill>
            <a:miter lim="800000"/>
            <a:headEnd/>
            <a:tailEnd/>
          </a:ln>
        </p:spPr>
      </p:pic>
      <p:pic>
        <p:nvPicPr>
          <p:cNvPr id="9219" name="Picture 81" descr="http://erl.pathology.iupui.edu/C604/IMAGES/NEPHRO1/C_GLOMER.JPG"/>
          <p:cNvPicPr>
            <a:picLocks noChangeAspect="1" noChangeArrowheads="1"/>
          </p:cNvPicPr>
          <p:nvPr/>
        </p:nvPicPr>
        <p:blipFill>
          <a:blip r:embed="rId3" cstate="print"/>
          <a:srcRect/>
          <a:stretch>
            <a:fillRect/>
          </a:stretch>
        </p:blipFill>
        <p:spPr bwMode="auto">
          <a:xfrm rot="5400000">
            <a:off x="142842" y="2143118"/>
            <a:ext cx="4857785" cy="3429025"/>
          </a:xfrm>
          <a:prstGeom prst="rect">
            <a:avLst/>
          </a:prstGeom>
          <a:noFill/>
          <a:ln w="28575">
            <a:solidFill>
              <a:srgbClr val="002060"/>
            </a:solid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642918"/>
          </a:xfrm>
        </p:spPr>
        <p:txBody>
          <a:bodyPr>
            <a:normAutofit fontScale="90000"/>
          </a:bodyPr>
          <a:lstStyle/>
          <a:p>
            <a:pPr algn="ctr"/>
            <a:r>
              <a:rPr lang="ru-RU" dirty="0" smtClean="0"/>
              <a:t/>
            </a:r>
            <a:br>
              <a:rPr lang="ru-RU" dirty="0" smtClean="0"/>
            </a:br>
            <a:r>
              <a:rPr lang="en-US" b="1" dirty="0" smtClean="0"/>
              <a:t> </a:t>
            </a:r>
            <a:r>
              <a:rPr lang="en-US" b="1" u="sng" dirty="0" smtClean="0">
                <a:solidFill>
                  <a:srgbClr val="FF7D7D"/>
                </a:solidFill>
              </a:rPr>
              <a:t>Tubulopathy</a:t>
            </a:r>
            <a:endParaRPr lang="ru-RU" u="sng" dirty="0">
              <a:solidFill>
                <a:srgbClr val="FF7D7D"/>
              </a:solidFill>
            </a:endParaRPr>
          </a:p>
        </p:txBody>
      </p:sp>
      <p:sp>
        <p:nvSpPr>
          <p:cNvPr id="3" name="Содержимое 2"/>
          <p:cNvSpPr>
            <a:spLocks noGrp="1"/>
          </p:cNvSpPr>
          <p:nvPr>
            <p:ph idx="1"/>
          </p:nvPr>
        </p:nvSpPr>
        <p:spPr>
          <a:xfrm>
            <a:off x="142844" y="642918"/>
            <a:ext cx="9001156" cy="6215082"/>
          </a:xfrm>
        </p:spPr>
        <p:txBody>
          <a:bodyPr>
            <a:normAutofit/>
          </a:bodyPr>
          <a:lstStyle/>
          <a:p>
            <a:pPr>
              <a:buClr>
                <a:srgbClr val="002060"/>
              </a:buClr>
              <a:buNone/>
            </a:pPr>
            <a:r>
              <a:rPr lang="en-US" sz="2800" b="1" dirty="0" smtClean="0">
                <a:solidFill>
                  <a:srgbClr val="002060"/>
                </a:solidFill>
              </a:rPr>
              <a:t>Acute renal failure and acute tubular necrosis</a:t>
            </a:r>
            <a:endParaRPr lang="ru-RU" sz="2800" dirty="0" smtClean="0">
              <a:solidFill>
                <a:srgbClr val="002060"/>
              </a:solidFill>
            </a:endParaRPr>
          </a:p>
          <a:p>
            <a:pPr>
              <a:buClr>
                <a:srgbClr val="002060"/>
              </a:buClr>
              <a:buNone/>
            </a:pPr>
            <a:r>
              <a:rPr lang="en-US" sz="2800" b="1" u="sng" dirty="0" smtClean="0">
                <a:solidFill>
                  <a:srgbClr val="FFCC00"/>
                </a:solidFill>
              </a:rPr>
              <a:t>Acute renal failure (ARF) </a:t>
            </a:r>
            <a:r>
              <a:rPr lang="en-US" sz="2800" dirty="0" smtClean="0">
                <a:solidFill>
                  <a:srgbClr val="002060"/>
                </a:solidFill>
              </a:rPr>
              <a:t>is a syndrome associated with acute suppression of renal function, often accompanied by </a:t>
            </a:r>
            <a:r>
              <a:rPr lang="en-US" sz="2800" dirty="0" err="1" smtClean="0">
                <a:solidFill>
                  <a:srgbClr val="002060"/>
                </a:solidFill>
              </a:rPr>
              <a:t>oliguria</a:t>
            </a:r>
            <a:r>
              <a:rPr lang="en-US" sz="2800" dirty="0" smtClean="0">
                <a:solidFill>
                  <a:srgbClr val="002060"/>
                </a:solidFill>
              </a:rPr>
              <a:t>, and rarely </a:t>
            </a:r>
            <a:r>
              <a:rPr lang="en-US" sz="2800" dirty="0" err="1" smtClean="0">
                <a:solidFill>
                  <a:srgbClr val="002060"/>
                </a:solidFill>
              </a:rPr>
              <a:t>anuria</a:t>
            </a:r>
            <a:r>
              <a:rPr lang="en-US" sz="2800" dirty="0" smtClean="0">
                <a:solidFill>
                  <a:srgbClr val="002060"/>
                </a:solidFill>
              </a:rPr>
              <a:t> or </a:t>
            </a:r>
            <a:r>
              <a:rPr lang="en-US" sz="2800" dirty="0" err="1" smtClean="0">
                <a:solidFill>
                  <a:srgbClr val="002060"/>
                </a:solidFill>
              </a:rPr>
              <a:t>polyuria</a:t>
            </a:r>
            <a:r>
              <a:rPr lang="en-US" sz="2800" dirty="0" smtClean="0">
                <a:solidFill>
                  <a:srgbClr val="002060"/>
                </a:solidFill>
              </a:rPr>
              <a:t>. ARF is caused by:</a:t>
            </a:r>
            <a:endParaRPr lang="ru-RU" sz="2800" dirty="0" smtClean="0">
              <a:solidFill>
                <a:srgbClr val="002060"/>
              </a:solidFill>
            </a:endParaRPr>
          </a:p>
          <a:p>
            <a:pPr lvl="0">
              <a:buClr>
                <a:srgbClr val="002060"/>
              </a:buClr>
              <a:buFont typeface="Wingdings" pitchFamily="2" charset="2"/>
              <a:buChar char="Ø"/>
            </a:pPr>
            <a:r>
              <a:rPr lang="en-US" sz="2800" dirty="0" smtClean="0">
                <a:solidFill>
                  <a:srgbClr val="002060"/>
                </a:solidFill>
              </a:rPr>
              <a:t> </a:t>
            </a:r>
            <a:r>
              <a:rPr lang="en-US" sz="2800" dirty="0" smtClean="0">
                <a:solidFill>
                  <a:schemeClr val="bg1">
                    <a:lumMod val="95000"/>
                    <a:lumOff val="5000"/>
                  </a:schemeClr>
                </a:solidFill>
              </a:rPr>
              <a:t>Organic vascular obstruction.</a:t>
            </a:r>
            <a:endParaRPr lang="ru-RU" sz="2800" dirty="0" smtClean="0">
              <a:solidFill>
                <a:schemeClr val="bg1">
                  <a:lumMod val="95000"/>
                  <a:lumOff val="5000"/>
                </a:schemeClr>
              </a:solidFill>
            </a:endParaRPr>
          </a:p>
          <a:p>
            <a:pPr lvl="0">
              <a:buClr>
                <a:srgbClr val="002060"/>
              </a:buClr>
              <a:buFont typeface="Wingdings" pitchFamily="2" charset="2"/>
              <a:buChar char="Ø"/>
            </a:pPr>
            <a:r>
              <a:rPr lang="en-US" sz="2800" dirty="0" smtClean="0">
                <a:solidFill>
                  <a:schemeClr val="bg1">
                    <a:lumMod val="95000"/>
                    <a:lumOff val="5000"/>
                  </a:schemeClr>
                </a:solidFill>
              </a:rPr>
              <a:t>Severe glomerular disease.</a:t>
            </a:r>
            <a:endParaRPr lang="ru-RU" sz="2800" dirty="0" smtClean="0">
              <a:solidFill>
                <a:schemeClr val="bg1">
                  <a:lumMod val="95000"/>
                  <a:lumOff val="5000"/>
                </a:schemeClr>
              </a:solidFill>
            </a:endParaRPr>
          </a:p>
          <a:p>
            <a:pPr lvl="0">
              <a:buClr>
                <a:srgbClr val="002060"/>
              </a:buClr>
              <a:buFont typeface="Wingdings" pitchFamily="2" charset="2"/>
              <a:buChar char="Ø"/>
            </a:pPr>
            <a:r>
              <a:rPr lang="en-US" sz="2800" dirty="0" smtClean="0">
                <a:solidFill>
                  <a:schemeClr val="bg1">
                    <a:lumMod val="95000"/>
                    <a:lumOff val="5000"/>
                  </a:schemeClr>
                </a:solidFill>
              </a:rPr>
              <a:t>Acute </a:t>
            </a:r>
            <a:r>
              <a:rPr lang="en-US" sz="2800" dirty="0" err="1" smtClean="0">
                <a:solidFill>
                  <a:schemeClr val="bg1">
                    <a:lumMod val="95000"/>
                    <a:lumOff val="5000"/>
                  </a:schemeClr>
                </a:solidFill>
              </a:rPr>
              <a:t>tubulointerstitial</a:t>
            </a:r>
            <a:r>
              <a:rPr lang="en-US" sz="2800" dirty="0" smtClean="0">
                <a:solidFill>
                  <a:schemeClr val="bg1">
                    <a:lumMod val="95000"/>
                    <a:lumOff val="5000"/>
                  </a:schemeClr>
                </a:solidFill>
              </a:rPr>
              <a:t> nephritis.</a:t>
            </a:r>
            <a:endParaRPr lang="ru-RU" sz="2800" dirty="0" smtClean="0">
              <a:solidFill>
                <a:schemeClr val="bg1">
                  <a:lumMod val="95000"/>
                  <a:lumOff val="5000"/>
                </a:schemeClr>
              </a:solidFill>
            </a:endParaRPr>
          </a:p>
          <a:p>
            <a:pPr lvl="0">
              <a:buClr>
                <a:srgbClr val="002060"/>
              </a:buClr>
              <a:buFont typeface="Wingdings" pitchFamily="2" charset="2"/>
              <a:buChar char="Ø"/>
            </a:pPr>
            <a:r>
              <a:rPr lang="en-US" sz="2800" dirty="0" smtClean="0">
                <a:solidFill>
                  <a:schemeClr val="bg1">
                    <a:lumMod val="95000"/>
                    <a:lumOff val="5000"/>
                  </a:schemeClr>
                </a:solidFill>
              </a:rPr>
              <a:t>Massive infection.</a:t>
            </a:r>
            <a:endParaRPr lang="ru-RU" sz="2800" dirty="0" smtClean="0">
              <a:solidFill>
                <a:schemeClr val="bg1">
                  <a:lumMod val="95000"/>
                  <a:lumOff val="5000"/>
                </a:schemeClr>
              </a:solidFill>
            </a:endParaRPr>
          </a:p>
          <a:p>
            <a:pPr lvl="0">
              <a:buClr>
                <a:srgbClr val="002060"/>
              </a:buClr>
              <a:buFont typeface="Wingdings" pitchFamily="2" charset="2"/>
              <a:buChar char="Ø"/>
            </a:pPr>
            <a:r>
              <a:rPr lang="en-US" sz="2800" dirty="0" smtClean="0">
                <a:solidFill>
                  <a:schemeClr val="bg1">
                    <a:lumMod val="95000"/>
                    <a:lumOff val="5000"/>
                  </a:schemeClr>
                </a:solidFill>
              </a:rPr>
              <a:t>Disseminated intravascular renal coagulation.</a:t>
            </a:r>
            <a:endParaRPr lang="ru-RU" sz="2800" dirty="0" smtClean="0">
              <a:solidFill>
                <a:schemeClr val="bg1">
                  <a:lumMod val="95000"/>
                  <a:lumOff val="5000"/>
                </a:schemeClr>
              </a:solidFill>
            </a:endParaRPr>
          </a:p>
          <a:p>
            <a:pPr lvl="0">
              <a:buClr>
                <a:srgbClr val="002060"/>
              </a:buClr>
              <a:buFont typeface="Wingdings" pitchFamily="2" charset="2"/>
              <a:buChar char="Ø"/>
            </a:pPr>
            <a:r>
              <a:rPr lang="en-US" sz="2800" dirty="0" smtClean="0">
                <a:solidFill>
                  <a:schemeClr val="bg1">
                    <a:lumMod val="95000"/>
                    <a:lumOff val="5000"/>
                  </a:schemeClr>
                </a:solidFill>
              </a:rPr>
              <a:t>Urinary obstructions.</a:t>
            </a:r>
            <a:endParaRPr lang="ru-RU" sz="2800" dirty="0" smtClean="0">
              <a:solidFill>
                <a:schemeClr val="bg1">
                  <a:lumMod val="95000"/>
                  <a:lumOff val="5000"/>
                </a:schemeClr>
              </a:solidFill>
            </a:endParaRPr>
          </a:p>
          <a:p>
            <a:pPr>
              <a:buClr>
                <a:srgbClr val="002060"/>
              </a:buClr>
              <a:buFont typeface="Wingdings" pitchFamily="2" charset="2"/>
              <a:buChar char="Ø"/>
            </a:pPr>
            <a:r>
              <a:rPr lang="en-US" sz="2800" dirty="0" smtClean="0">
                <a:solidFill>
                  <a:schemeClr val="bg1">
                    <a:lumMod val="95000"/>
                    <a:lumOff val="5000"/>
                  </a:schemeClr>
                </a:solidFill>
              </a:rPr>
              <a:t>Acute tubular necrosis</a:t>
            </a:r>
            <a:endParaRPr lang="ru-RU" sz="2800" dirty="0">
              <a:solidFill>
                <a:schemeClr val="bg1">
                  <a:lumMod val="95000"/>
                  <a:lumOff val="5000"/>
                </a:schemeClr>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00108"/>
          </a:xfrm>
        </p:spPr>
        <p:txBody>
          <a:bodyPr/>
          <a:lstStyle/>
          <a:p>
            <a:pPr algn="ctr"/>
            <a:r>
              <a:rPr lang="en-US" b="1" u="sng" dirty="0" smtClean="0">
                <a:solidFill>
                  <a:srgbClr val="FF7D7D"/>
                </a:solidFill>
              </a:rPr>
              <a:t>Acute tubular necrosis.</a:t>
            </a:r>
            <a:endParaRPr lang="ru-RU" b="1" u="sng" dirty="0">
              <a:solidFill>
                <a:srgbClr val="FF7D7D"/>
              </a:solidFill>
            </a:endParaRPr>
          </a:p>
        </p:txBody>
      </p:sp>
      <p:sp>
        <p:nvSpPr>
          <p:cNvPr id="3" name="Содержимое 2"/>
          <p:cNvSpPr>
            <a:spLocks noGrp="1"/>
          </p:cNvSpPr>
          <p:nvPr>
            <p:ph idx="1"/>
          </p:nvPr>
        </p:nvSpPr>
        <p:spPr/>
        <p:txBody>
          <a:bodyPr/>
          <a:lstStyle/>
          <a:p>
            <a:endParaRPr lang="ru-RU"/>
          </a:p>
        </p:txBody>
      </p:sp>
      <p:pic>
        <p:nvPicPr>
          <p:cNvPr id="48130" name="Picture 2" descr="C:\Documents and Settings\Я\Рабочий стол\lekture\5.jpg"/>
          <p:cNvPicPr>
            <a:picLocks noChangeAspect="1" noChangeArrowheads="1"/>
          </p:cNvPicPr>
          <p:nvPr/>
        </p:nvPicPr>
        <p:blipFill>
          <a:blip r:embed="rId2" cstate="print"/>
          <a:srcRect/>
          <a:stretch>
            <a:fillRect/>
          </a:stretch>
        </p:blipFill>
        <p:spPr bwMode="auto">
          <a:xfrm>
            <a:off x="285720" y="1214422"/>
            <a:ext cx="8572560" cy="5429288"/>
          </a:xfrm>
          <a:prstGeom prst="rect">
            <a:avLst/>
          </a:prstGeom>
          <a:noFill/>
          <a:ln w="28575">
            <a:solidFill>
              <a:srgbClr val="002060"/>
            </a:solidFill>
          </a:ln>
        </p:spPr>
      </p:pic>
      <p:cxnSp>
        <p:nvCxnSpPr>
          <p:cNvPr id="6" name="Прямая со стрелкой 5"/>
          <p:cNvCxnSpPr/>
          <p:nvPr/>
        </p:nvCxnSpPr>
        <p:spPr>
          <a:xfrm rot="16200000" flipH="1">
            <a:off x="4393405" y="3536157"/>
            <a:ext cx="1143008" cy="78581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715148"/>
          </a:xfrm>
        </p:spPr>
        <p:txBody>
          <a:bodyPr>
            <a:normAutofit/>
          </a:bodyPr>
          <a:lstStyle/>
          <a:p>
            <a:pPr>
              <a:buNone/>
            </a:pPr>
            <a:r>
              <a:rPr lang="en-US" sz="3600" b="1" u="sng" dirty="0" smtClean="0">
                <a:solidFill>
                  <a:srgbClr val="FF7D7D"/>
                </a:solidFill>
              </a:rPr>
              <a:t>Acute</a:t>
            </a:r>
            <a:r>
              <a:rPr lang="ru-RU" sz="3600" b="1" u="sng" dirty="0" smtClean="0">
                <a:solidFill>
                  <a:srgbClr val="FF7D7D"/>
                </a:solidFill>
              </a:rPr>
              <a:t> </a:t>
            </a:r>
            <a:r>
              <a:rPr lang="en-US" sz="3600" b="1" u="sng" dirty="0" smtClean="0">
                <a:solidFill>
                  <a:srgbClr val="FF7D7D"/>
                </a:solidFill>
              </a:rPr>
              <a:t> </a:t>
            </a:r>
            <a:r>
              <a:rPr lang="ru-RU" sz="3600" b="1" u="sng" dirty="0" smtClean="0">
                <a:solidFill>
                  <a:srgbClr val="FF7D7D"/>
                </a:solidFill>
              </a:rPr>
              <a:t> </a:t>
            </a:r>
            <a:r>
              <a:rPr lang="en-US" sz="3600" b="1" u="sng" dirty="0" smtClean="0">
                <a:solidFill>
                  <a:srgbClr val="FF7D7D"/>
                </a:solidFill>
              </a:rPr>
              <a:t>tubular </a:t>
            </a:r>
            <a:r>
              <a:rPr lang="ru-RU" sz="3600" b="1" u="sng" dirty="0" smtClean="0">
                <a:solidFill>
                  <a:srgbClr val="FF7D7D"/>
                </a:solidFill>
              </a:rPr>
              <a:t>  </a:t>
            </a:r>
            <a:r>
              <a:rPr lang="en-US" sz="3600" b="1" u="sng" dirty="0" smtClean="0">
                <a:solidFill>
                  <a:srgbClr val="FF7D7D"/>
                </a:solidFill>
              </a:rPr>
              <a:t>necrosis </a:t>
            </a:r>
            <a:r>
              <a:rPr lang="ru-RU" sz="3600" b="1" u="sng" dirty="0" smtClean="0">
                <a:solidFill>
                  <a:srgbClr val="FF7D7D"/>
                </a:solidFill>
              </a:rPr>
              <a:t> </a:t>
            </a:r>
            <a:r>
              <a:rPr lang="en-US" sz="3600" b="1" u="sng" dirty="0" smtClean="0">
                <a:solidFill>
                  <a:srgbClr val="FF7D7D"/>
                </a:solidFill>
              </a:rPr>
              <a:t>(ATN)</a:t>
            </a:r>
            <a:endParaRPr lang="ru-RU" sz="3600" u="sng" dirty="0" smtClean="0">
              <a:solidFill>
                <a:srgbClr val="FF7D7D"/>
              </a:solidFill>
            </a:endParaRPr>
          </a:p>
          <a:p>
            <a:r>
              <a:rPr lang="en-US" sz="2800" dirty="0" smtClean="0">
                <a:solidFill>
                  <a:srgbClr val="002060"/>
                </a:solidFill>
              </a:rPr>
              <a:t>ATN is characterized by destruction of renal tubular epithelial cells either from </a:t>
            </a:r>
            <a:r>
              <a:rPr lang="en-US" sz="2800" dirty="0" smtClean="0">
                <a:solidFill>
                  <a:srgbClr val="FFFF00"/>
                </a:solidFill>
              </a:rPr>
              <a:t>ischemia </a:t>
            </a:r>
            <a:r>
              <a:rPr lang="en-US" sz="2800" dirty="0" smtClean="0">
                <a:solidFill>
                  <a:srgbClr val="002060"/>
                </a:solidFill>
              </a:rPr>
              <a:t>or </a:t>
            </a:r>
            <a:r>
              <a:rPr lang="en-US" sz="2800" dirty="0" err="1" smtClean="0">
                <a:solidFill>
                  <a:srgbClr val="FFFF00"/>
                </a:solidFill>
              </a:rPr>
              <a:t>nephrotoxins</a:t>
            </a:r>
            <a:r>
              <a:rPr lang="en-US" sz="2800" dirty="0" smtClean="0">
                <a:solidFill>
                  <a:srgbClr val="FFFF00"/>
                </a:solidFill>
              </a:rPr>
              <a:t>.</a:t>
            </a:r>
            <a:endParaRPr lang="ru-RU" sz="2800" dirty="0" smtClean="0">
              <a:solidFill>
                <a:srgbClr val="FFFF00"/>
              </a:solidFill>
            </a:endParaRPr>
          </a:p>
          <a:p>
            <a:r>
              <a:rPr lang="en-US" sz="4000" b="1" u="sng" dirty="0" smtClean="0">
                <a:solidFill>
                  <a:srgbClr val="002060"/>
                </a:solidFill>
              </a:rPr>
              <a:t>Ischemic ATN</a:t>
            </a:r>
            <a:r>
              <a:rPr lang="en-US" sz="4000" u="sng" dirty="0" smtClean="0">
                <a:solidFill>
                  <a:srgbClr val="002060"/>
                </a:solidFill>
              </a:rPr>
              <a:t> </a:t>
            </a:r>
            <a:r>
              <a:rPr lang="en-US" sz="2800" dirty="0" smtClean="0">
                <a:solidFill>
                  <a:srgbClr val="002060"/>
                </a:solidFill>
              </a:rPr>
              <a:t>is called </a:t>
            </a:r>
            <a:r>
              <a:rPr lang="en-US" sz="2800" dirty="0" err="1" smtClean="0">
                <a:solidFill>
                  <a:srgbClr val="002060"/>
                </a:solidFill>
              </a:rPr>
              <a:t>tubulorrhectic</a:t>
            </a:r>
            <a:r>
              <a:rPr lang="en-US" sz="2800" dirty="0" smtClean="0">
                <a:solidFill>
                  <a:srgbClr val="002060"/>
                </a:solidFill>
              </a:rPr>
              <a:t> ATN or </a:t>
            </a:r>
            <a:r>
              <a:rPr lang="en-US" sz="2800" u="sng" dirty="0" smtClean="0">
                <a:solidFill>
                  <a:srgbClr val="FF7D7D"/>
                </a:solidFill>
              </a:rPr>
              <a:t>shock kidney,</a:t>
            </a:r>
            <a:r>
              <a:rPr lang="en-US" sz="2800" dirty="0" smtClean="0">
                <a:solidFill>
                  <a:srgbClr val="002060"/>
                </a:solidFill>
              </a:rPr>
              <a:t> occurs due to </a:t>
            </a:r>
            <a:r>
              <a:rPr lang="en-US" sz="2800" dirty="0" err="1" smtClean="0">
                <a:solidFill>
                  <a:srgbClr val="002060"/>
                </a:solidFill>
              </a:rPr>
              <a:t>hypoperfusion</a:t>
            </a:r>
            <a:r>
              <a:rPr lang="en-US" sz="2800" dirty="0" smtClean="0">
                <a:solidFill>
                  <a:srgbClr val="002060"/>
                </a:solidFill>
              </a:rPr>
              <a:t> of the kidneys resulting in focal damage to the tubules.</a:t>
            </a:r>
            <a:endParaRPr lang="ru-RU" sz="2800" dirty="0" smtClean="0">
              <a:solidFill>
                <a:srgbClr val="002060"/>
              </a:solidFill>
            </a:endParaRPr>
          </a:p>
          <a:p>
            <a:r>
              <a:rPr lang="en-US" sz="2800" i="1" dirty="0" err="1" smtClean="0">
                <a:solidFill>
                  <a:srgbClr val="002060"/>
                </a:solidFill>
              </a:rPr>
              <a:t>Etiopathogenesis</a:t>
            </a:r>
            <a:r>
              <a:rPr lang="en-US" sz="2800" i="1" dirty="0" smtClean="0">
                <a:solidFill>
                  <a:srgbClr val="002060"/>
                </a:solidFill>
              </a:rPr>
              <a:t>.</a:t>
            </a:r>
            <a:r>
              <a:rPr lang="en-US" sz="2800" b="1" dirty="0" smtClean="0">
                <a:solidFill>
                  <a:srgbClr val="002060"/>
                </a:solidFill>
              </a:rPr>
              <a:t> </a:t>
            </a:r>
            <a:r>
              <a:rPr lang="en-US" sz="2800" dirty="0" smtClean="0">
                <a:solidFill>
                  <a:srgbClr val="002060"/>
                </a:solidFill>
              </a:rPr>
              <a:t>Ischemia may result from following causes:</a:t>
            </a:r>
            <a:endParaRPr lang="ru-RU" sz="2800" dirty="0" smtClean="0">
              <a:solidFill>
                <a:srgbClr val="002060"/>
              </a:solidFill>
            </a:endParaRPr>
          </a:p>
          <a:p>
            <a:pPr lvl="0"/>
            <a:r>
              <a:rPr lang="en-US" sz="2800" dirty="0" smtClean="0">
                <a:solidFill>
                  <a:srgbClr val="002060"/>
                </a:solidFill>
              </a:rPr>
              <a:t>Shock (post-traumatic, surgical, burns, dehydration, obstetrical and septic).   Crush injuries. Non-traumatic </a:t>
            </a:r>
            <a:r>
              <a:rPr lang="en-US" sz="2800" dirty="0" err="1" smtClean="0">
                <a:solidFill>
                  <a:srgbClr val="002060"/>
                </a:solidFill>
              </a:rPr>
              <a:t>rhabdomyolysis</a:t>
            </a:r>
            <a:endParaRPr lang="ru-RU" sz="2800" dirty="0" smtClean="0">
              <a:solidFill>
                <a:srgbClr val="002060"/>
              </a:solidFill>
            </a:endParaRPr>
          </a:p>
          <a:p>
            <a:pPr lvl="0"/>
            <a:r>
              <a:rPr lang="en-US" sz="2800" dirty="0" smtClean="0">
                <a:solidFill>
                  <a:srgbClr val="002060"/>
                </a:solidFill>
              </a:rPr>
              <a:t>Mismatched blood transfusions, black-water fever (</a:t>
            </a:r>
            <a:r>
              <a:rPr lang="en-US" sz="2800" dirty="0" err="1" smtClean="0">
                <a:solidFill>
                  <a:srgbClr val="002060"/>
                </a:solidFill>
              </a:rPr>
              <a:t>hemoglobinuric</a:t>
            </a:r>
            <a:r>
              <a:rPr lang="en-US" sz="2800" dirty="0" smtClean="0">
                <a:solidFill>
                  <a:srgbClr val="002060"/>
                </a:solidFill>
              </a:rPr>
              <a:t> </a:t>
            </a:r>
            <a:r>
              <a:rPr lang="en-US" sz="2800" dirty="0" err="1" smtClean="0">
                <a:solidFill>
                  <a:srgbClr val="002060"/>
                </a:solidFill>
              </a:rPr>
              <a:t>nephrosis</a:t>
            </a:r>
            <a:r>
              <a:rPr lang="en-US" sz="2800" dirty="0" smtClean="0">
                <a:solidFill>
                  <a:srgbClr val="002060"/>
                </a:solidFill>
              </a:rPr>
              <a:t>).</a:t>
            </a:r>
            <a:endParaRPr lang="ru-RU" sz="2800" dirty="0" smtClean="0">
              <a:solidFill>
                <a:srgbClr val="002060"/>
              </a:solidFill>
            </a:endParaRPr>
          </a:p>
          <a:p>
            <a:pPr>
              <a:buNone/>
            </a:pPr>
            <a:endParaRPr lang="ru-RU"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a:bodyPr>
          <a:lstStyle/>
          <a:p>
            <a:pPr>
              <a:buNone/>
            </a:pPr>
            <a:r>
              <a:rPr lang="en-US" sz="3200" b="1" i="1" dirty="0" smtClean="0">
                <a:solidFill>
                  <a:srgbClr val="FFFF00"/>
                </a:solidFill>
              </a:rPr>
              <a:t>Morphology</a:t>
            </a:r>
            <a:endParaRPr lang="ru-RU" sz="3200" dirty="0" smtClean="0">
              <a:solidFill>
                <a:srgbClr val="FFFF00"/>
              </a:solidFill>
            </a:endParaRPr>
          </a:p>
          <a:p>
            <a:pPr lvl="0"/>
            <a:r>
              <a:rPr lang="en-US" sz="2800" dirty="0" smtClean="0">
                <a:solidFill>
                  <a:srgbClr val="FFCC00"/>
                </a:solidFill>
              </a:rPr>
              <a:t>Macro:</a:t>
            </a:r>
            <a:r>
              <a:rPr lang="en-US" sz="2800" dirty="0" smtClean="0">
                <a:solidFill>
                  <a:srgbClr val="C00000"/>
                </a:solidFill>
              </a:rPr>
              <a:t> </a:t>
            </a:r>
            <a:r>
              <a:rPr lang="en-US" sz="2800" dirty="0" smtClean="0">
                <a:solidFill>
                  <a:srgbClr val="002060"/>
                </a:solidFill>
              </a:rPr>
              <a:t>the kidneys are enlarged and swollen. On cut section, the cortex is often widened and pale, while medulla is dark.</a:t>
            </a:r>
          </a:p>
          <a:p>
            <a:pPr lvl="0"/>
            <a:r>
              <a:rPr lang="en-US" sz="2800" dirty="0" smtClean="0">
                <a:solidFill>
                  <a:srgbClr val="FFCC00"/>
                </a:solidFill>
              </a:rPr>
              <a:t>Micro:</a:t>
            </a:r>
            <a:endParaRPr lang="ru-RU" sz="2800" dirty="0" smtClean="0">
              <a:solidFill>
                <a:srgbClr val="FFCC00"/>
              </a:solidFill>
            </a:endParaRPr>
          </a:p>
          <a:p>
            <a:pPr lvl="1">
              <a:buClr>
                <a:srgbClr val="002060"/>
              </a:buClr>
              <a:buFont typeface="Wingdings" pitchFamily="2" charset="2"/>
              <a:buChar char="Ø"/>
            </a:pPr>
            <a:r>
              <a:rPr lang="en-US" sz="2800" dirty="0" smtClean="0">
                <a:solidFill>
                  <a:srgbClr val="D0D2F8"/>
                </a:solidFill>
              </a:rPr>
              <a:t>Dilatation </a:t>
            </a:r>
            <a:r>
              <a:rPr lang="en-US" sz="2800" dirty="0" smtClean="0">
                <a:solidFill>
                  <a:srgbClr val="002060"/>
                </a:solidFill>
              </a:rPr>
              <a:t>of the proximal and distal convoluted tubules.</a:t>
            </a:r>
            <a:endParaRPr lang="ru-RU" sz="2800" dirty="0" smtClean="0">
              <a:solidFill>
                <a:srgbClr val="002060"/>
              </a:solidFill>
            </a:endParaRPr>
          </a:p>
          <a:p>
            <a:pPr lvl="1">
              <a:buClr>
                <a:srgbClr val="002060"/>
              </a:buClr>
              <a:buFont typeface="Wingdings" pitchFamily="2" charset="2"/>
              <a:buChar char="Ø"/>
            </a:pPr>
            <a:r>
              <a:rPr lang="en-US" sz="2800" dirty="0" smtClean="0">
                <a:solidFill>
                  <a:srgbClr val="D0D2F8"/>
                </a:solidFill>
              </a:rPr>
              <a:t>Focal tubular necrosis </a:t>
            </a:r>
            <a:r>
              <a:rPr lang="en-US" sz="2800" dirty="0" smtClean="0">
                <a:solidFill>
                  <a:srgbClr val="002060"/>
                </a:solidFill>
              </a:rPr>
              <a:t>at different points along the </a:t>
            </a:r>
            <a:r>
              <a:rPr lang="en-US" sz="2800" dirty="0" err="1" smtClean="0">
                <a:solidFill>
                  <a:srgbClr val="002060"/>
                </a:solidFill>
              </a:rPr>
              <a:t>nephron</a:t>
            </a:r>
            <a:r>
              <a:rPr lang="en-US" sz="2800" dirty="0" smtClean="0">
                <a:solidFill>
                  <a:srgbClr val="002060"/>
                </a:solidFill>
              </a:rPr>
              <a:t>.</a:t>
            </a:r>
            <a:endParaRPr lang="ru-RU" sz="2800" dirty="0" smtClean="0">
              <a:solidFill>
                <a:srgbClr val="002060"/>
              </a:solidFill>
            </a:endParaRPr>
          </a:p>
          <a:p>
            <a:pPr lvl="1">
              <a:buClr>
                <a:srgbClr val="002060"/>
              </a:buClr>
              <a:buFont typeface="Wingdings" pitchFamily="2" charset="2"/>
              <a:buChar char="Ø"/>
            </a:pPr>
            <a:r>
              <a:rPr lang="en-US" sz="2800" dirty="0" smtClean="0">
                <a:solidFill>
                  <a:srgbClr val="002060"/>
                </a:solidFill>
              </a:rPr>
              <a:t>Flattened epithelium lining the tubules.</a:t>
            </a:r>
            <a:endParaRPr lang="ru-RU" sz="2800" dirty="0" smtClean="0">
              <a:solidFill>
                <a:srgbClr val="002060"/>
              </a:solidFill>
            </a:endParaRPr>
          </a:p>
          <a:p>
            <a:pPr lvl="1">
              <a:buClr>
                <a:srgbClr val="002060"/>
              </a:buClr>
              <a:buFont typeface="Wingdings" pitchFamily="2" charset="2"/>
              <a:buChar char="Ø"/>
            </a:pPr>
            <a:r>
              <a:rPr lang="en-US" sz="2800" dirty="0" err="1" smtClean="0">
                <a:solidFill>
                  <a:srgbClr val="002060"/>
                </a:solidFill>
              </a:rPr>
              <a:t>Eosinophilic</a:t>
            </a:r>
            <a:r>
              <a:rPr lang="en-US" sz="2800" dirty="0" smtClean="0">
                <a:solidFill>
                  <a:srgbClr val="002060"/>
                </a:solidFill>
              </a:rPr>
              <a:t> hyaline </a:t>
            </a:r>
            <a:r>
              <a:rPr lang="en-US" sz="2800" dirty="0" smtClean="0">
                <a:solidFill>
                  <a:srgbClr val="D0D2F8"/>
                </a:solidFill>
              </a:rPr>
              <a:t>casts </a:t>
            </a:r>
            <a:r>
              <a:rPr lang="en-US" sz="2800" dirty="0" smtClean="0">
                <a:solidFill>
                  <a:srgbClr val="002060"/>
                </a:solidFill>
              </a:rPr>
              <a:t>or pigmented hemoglobin and </a:t>
            </a:r>
            <a:r>
              <a:rPr lang="en-US" sz="2800" dirty="0" err="1" smtClean="0">
                <a:solidFill>
                  <a:srgbClr val="002060"/>
                </a:solidFill>
              </a:rPr>
              <a:t>myoglobin</a:t>
            </a:r>
            <a:r>
              <a:rPr lang="en-US" sz="2800" dirty="0" smtClean="0">
                <a:solidFill>
                  <a:srgbClr val="002060"/>
                </a:solidFill>
              </a:rPr>
              <a:t> casts in the tubular </a:t>
            </a:r>
            <a:r>
              <a:rPr lang="en-US" sz="2800" dirty="0" err="1" smtClean="0">
                <a:solidFill>
                  <a:srgbClr val="002060"/>
                </a:solidFill>
              </a:rPr>
              <a:t>lumina</a:t>
            </a:r>
            <a:r>
              <a:rPr lang="en-US" sz="2800" dirty="0" smtClean="0">
                <a:solidFill>
                  <a:srgbClr val="002060"/>
                </a:solidFill>
              </a:rPr>
              <a:t>.</a:t>
            </a:r>
            <a:endParaRPr lang="ru-RU" sz="2800" dirty="0" smtClean="0">
              <a:solidFill>
                <a:srgbClr val="002060"/>
              </a:solidFill>
            </a:endParaRPr>
          </a:p>
          <a:p>
            <a:pPr lvl="1">
              <a:buClr>
                <a:srgbClr val="002060"/>
              </a:buClr>
              <a:buFont typeface="Wingdings" pitchFamily="2" charset="2"/>
              <a:buChar char="Ø"/>
            </a:pPr>
            <a:r>
              <a:rPr lang="en-US" sz="2800" dirty="0" smtClean="0">
                <a:solidFill>
                  <a:srgbClr val="002060"/>
                </a:solidFill>
              </a:rPr>
              <a:t>Disruption of tubular basement membrane (</a:t>
            </a:r>
            <a:r>
              <a:rPr lang="en-US" sz="2800" dirty="0" err="1" smtClean="0">
                <a:solidFill>
                  <a:srgbClr val="D0D2F8"/>
                </a:solidFill>
              </a:rPr>
              <a:t>tubulorrhexis</a:t>
            </a:r>
            <a:r>
              <a:rPr lang="en-US" sz="2800" dirty="0" smtClean="0">
                <a:solidFill>
                  <a:srgbClr val="002060"/>
                </a:solidFill>
              </a:rPr>
              <a:t>).</a:t>
            </a:r>
            <a:endParaRPr lang="ru-RU" sz="2800" dirty="0" smtClean="0">
              <a:solidFill>
                <a:srgbClr val="002060"/>
              </a:solidFill>
            </a:endParaRPr>
          </a:p>
          <a:p>
            <a:pPr>
              <a:buClr>
                <a:srgbClr val="002060"/>
              </a:buClr>
              <a:buNone/>
            </a:pPr>
            <a:endParaRPr lang="ru-RU" sz="2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a:bodyPr>
          <a:lstStyle/>
          <a:p>
            <a:pPr>
              <a:buNone/>
            </a:pPr>
            <a:r>
              <a:rPr lang="en-US" sz="4000" b="1" u="sng" dirty="0" err="1" smtClean="0">
                <a:solidFill>
                  <a:srgbClr val="002060"/>
                </a:solidFill>
              </a:rPr>
              <a:t>Nephrotoxic</a:t>
            </a:r>
            <a:r>
              <a:rPr lang="en-US" sz="4000" b="1" u="sng" dirty="0" smtClean="0">
                <a:solidFill>
                  <a:srgbClr val="002060"/>
                </a:solidFill>
              </a:rPr>
              <a:t> ATN </a:t>
            </a:r>
            <a:r>
              <a:rPr lang="en-US" sz="2800" b="1" dirty="0" smtClean="0">
                <a:solidFill>
                  <a:srgbClr val="002060"/>
                </a:solidFill>
              </a:rPr>
              <a:t>occurs </a:t>
            </a:r>
            <a:r>
              <a:rPr lang="en-US" sz="2800" dirty="0" smtClean="0">
                <a:solidFill>
                  <a:srgbClr val="002060"/>
                </a:solidFill>
              </a:rPr>
              <a:t>as a result of direct damage to tubular cells by ingestion, injection or inhalation of a number of toxic agents.</a:t>
            </a:r>
            <a:endParaRPr lang="ru-RU" sz="2800" dirty="0" smtClean="0">
              <a:solidFill>
                <a:srgbClr val="002060"/>
              </a:solidFill>
            </a:endParaRPr>
          </a:p>
          <a:p>
            <a:pPr>
              <a:buNone/>
            </a:pPr>
            <a:r>
              <a:rPr lang="en-US" sz="2800" dirty="0" smtClean="0">
                <a:solidFill>
                  <a:srgbClr val="002060"/>
                </a:solidFill>
              </a:rPr>
              <a:t>The toxic agents causing toxic ATN are:</a:t>
            </a:r>
            <a:endParaRPr lang="ru-RU" sz="2800" dirty="0" smtClean="0">
              <a:solidFill>
                <a:srgbClr val="002060"/>
              </a:solidFill>
            </a:endParaRPr>
          </a:p>
          <a:p>
            <a:pPr lvl="0"/>
            <a:r>
              <a:rPr lang="en-US" sz="2800" dirty="0" smtClean="0">
                <a:solidFill>
                  <a:srgbClr val="FFFF00"/>
                </a:solidFill>
              </a:rPr>
              <a:t>General poisons </a:t>
            </a:r>
            <a:r>
              <a:rPr lang="en-US" sz="2800" dirty="0" smtClean="0">
                <a:solidFill>
                  <a:srgbClr val="002060"/>
                </a:solidFill>
              </a:rPr>
              <a:t>such as mercuric chloride, carbon tetrachloride, ethylene glycol, mushrooms and insecticides.</a:t>
            </a:r>
            <a:endParaRPr lang="ru-RU" sz="2800" dirty="0" smtClean="0">
              <a:solidFill>
                <a:srgbClr val="002060"/>
              </a:solidFill>
            </a:endParaRPr>
          </a:p>
          <a:p>
            <a:pPr lvl="0"/>
            <a:r>
              <a:rPr lang="en-US" sz="2800" dirty="0" smtClean="0">
                <a:solidFill>
                  <a:srgbClr val="FFFF00"/>
                </a:solidFill>
              </a:rPr>
              <a:t>Heavy metals </a:t>
            </a:r>
            <a:r>
              <a:rPr lang="en-US" sz="2800" dirty="0" smtClean="0">
                <a:solidFill>
                  <a:srgbClr val="002060"/>
                </a:solidFill>
              </a:rPr>
              <a:t>(mercury, lead, arsenic, phosphorus and gold).</a:t>
            </a:r>
            <a:endParaRPr lang="ru-RU" sz="2800" dirty="0" smtClean="0">
              <a:solidFill>
                <a:srgbClr val="002060"/>
              </a:solidFill>
            </a:endParaRPr>
          </a:p>
          <a:p>
            <a:pPr lvl="0"/>
            <a:r>
              <a:rPr lang="en-US" sz="2800" dirty="0" smtClean="0">
                <a:solidFill>
                  <a:srgbClr val="FFFF00"/>
                </a:solidFill>
              </a:rPr>
              <a:t>Drugs,</a:t>
            </a:r>
            <a:r>
              <a:rPr lang="en-US" sz="2800" dirty="0" smtClean="0">
                <a:solidFill>
                  <a:srgbClr val="002060"/>
                </a:solidFill>
              </a:rPr>
              <a:t> such as sulfonamides, certain antibiotics (</a:t>
            </a:r>
            <a:r>
              <a:rPr lang="en-US" sz="2800" dirty="0" err="1" smtClean="0">
                <a:solidFill>
                  <a:srgbClr val="002060"/>
                </a:solidFill>
              </a:rPr>
              <a:t>gentamycin</a:t>
            </a:r>
            <a:r>
              <a:rPr lang="en-US" sz="2800" dirty="0" smtClean="0">
                <a:solidFill>
                  <a:srgbClr val="002060"/>
                </a:solidFill>
              </a:rPr>
              <a:t>, cephalosporin), </a:t>
            </a:r>
            <a:r>
              <a:rPr lang="en-US" sz="2800" dirty="0" err="1" smtClean="0">
                <a:solidFill>
                  <a:srgbClr val="002060"/>
                </a:solidFill>
              </a:rPr>
              <a:t>anaesthetic</a:t>
            </a:r>
            <a:r>
              <a:rPr lang="en-US" sz="2800" dirty="0" smtClean="0">
                <a:solidFill>
                  <a:srgbClr val="002060"/>
                </a:solidFill>
              </a:rPr>
              <a:t> agents (</a:t>
            </a:r>
            <a:r>
              <a:rPr lang="en-US" sz="2800" dirty="0" err="1" smtClean="0">
                <a:solidFill>
                  <a:srgbClr val="002060"/>
                </a:solidFill>
              </a:rPr>
              <a:t>methoxyflurane</a:t>
            </a:r>
            <a:r>
              <a:rPr lang="en-US" sz="2800" dirty="0" smtClean="0">
                <a:solidFill>
                  <a:srgbClr val="002060"/>
                </a:solidFill>
              </a:rPr>
              <a:t>, halothane), barbiturates, </a:t>
            </a:r>
            <a:r>
              <a:rPr lang="en-US" sz="2800" dirty="0" err="1" smtClean="0">
                <a:solidFill>
                  <a:srgbClr val="002060"/>
                </a:solidFill>
              </a:rPr>
              <a:t>salicylates</a:t>
            </a:r>
            <a:r>
              <a:rPr lang="en-US" sz="2800" dirty="0" smtClean="0">
                <a:solidFill>
                  <a:srgbClr val="002060"/>
                </a:solidFill>
              </a:rPr>
              <a:t>.</a:t>
            </a:r>
            <a:endParaRPr lang="ru-RU" sz="2800" dirty="0" smtClean="0">
              <a:solidFill>
                <a:srgbClr val="002060"/>
              </a:solidFill>
            </a:endParaRPr>
          </a:p>
          <a:p>
            <a:pPr lvl="0"/>
            <a:r>
              <a:rPr lang="en-US" sz="2800" dirty="0" smtClean="0">
                <a:solidFill>
                  <a:srgbClr val="FFFF00"/>
                </a:solidFill>
              </a:rPr>
              <a:t>Radiographic contrast material.</a:t>
            </a:r>
            <a:endParaRPr lang="ru-RU" sz="2800" dirty="0">
              <a:solidFill>
                <a:srgbClr val="FFFF0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a:bodyPr>
          <a:lstStyle/>
          <a:p>
            <a:pPr>
              <a:buNone/>
            </a:pPr>
            <a:r>
              <a:rPr lang="en-US" sz="3600" b="1" i="1" u="sng" dirty="0" smtClean="0">
                <a:solidFill>
                  <a:srgbClr val="FFCC00"/>
                </a:solidFill>
              </a:rPr>
              <a:t>The clinical course of ATN may be divided into stages:</a:t>
            </a:r>
            <a:endParaRPr lang="ru-RU" sz="3600" u="sng" dirty="0" smtClean="0">
              <a:solidFill>
                <a:srgbClr val="FFCC00"/>
              </a:solidFill>
            </a:endParaRPr>
          </a:p>
          <a:p>
            <a:pPr marL="850392" lvl="1" indent="-457200">
              <a:buClr>
                <a:srgbClr val="002060"/>
              </a:buClr>
              <a:buFont typeface="+mj-lt"/>
              <a:buAutoNum type="arabicPeriod"/>
            </a:pPr>
            <a:r>
              <a:rPr lang="en-US" sz="3600" u="sng" dirty="0" smtClean="0">
                <a:solidFill>
                  <a:srgbClr val="FFFF00"/>
                </a:solidFill>
              </a:rPr>
              <a:t>The initiating stage (</a:t>
            </a:r>
            <a:r>
              <a:rPr lang="en-US" sz="3600" b="1" u="sng" dirty="0" smtClean="0">
                <a:solidFill>
                  <a:srgbClr val="002060"/>
                </a:solidFill>
              </a:rPr>
              <a:t>shock</a:t>
            </a:r>
            <a:r>
              <a:rPr lang="en-US" sz="3600" u="sng" dirty="0" smtClean="0">
                <a:solidFill>
                  <a:srgbClr val="FFFF00"/>
                </a:solidFill>
              </a:rPr>
              <a:t>), </a:t>
            </a:r>
            <a:endParaRPr lang="ru-RU" sz="3600" u="sng" dirty="0" smtClean="0">
              <a:solidFill>
                <a:srgbClr val="FFFF00"/>
              </a:solidFill>
            </a:endParaRPr>
          </a:p>
          <a:p>
            <a:pPr marL="850392" lvl="1" indent="-457200">
              <a:buClr>
                <a:srgbClr val="002060"/>
              </a:buClr>
              <a:buNone/>
            </a:pPr>
            <a:r>
              <a:rPr lang="en-US" sz="3600" u="sng" dirty="0" smtClean="0">
                <a:solidFill>
                  <a:srgbClr val="FFFF00"/>
                </a:solidFill>
              </a:rPr>
              <a:t>lasting for about </a:t>
            </a:r>
            <a:r>
              <a:rPr lang="en-US" sz="3600" b="1" u="sng" dirty="0" smtClean="0">
                <a:solidFill>
                  <a:srgbClr val="002060"/>
                </a:solidFill>
              </a:rPr>
              <a:t>36 hours</a:t>
            </a:r>
            <a:r>
              <a:rPr lang="en-US" sz="3200" b="1" dirty="0" smtClean="0">
                <a:solidFill>
                  <a:srgbClr val="002060"/>
                </a:solidFill>
              </a:rPr>
              <a:t>,</a:t>
            </a:r>
            <a:endParaRPr lang="ru-RU" sz="3200" b="1" dirty="0" smtClean="0">
              <a:solidFill>
                <a:srgbClr val="002060"/>
              </a:solidFill>
            </a:endParaRPr>
          </a:p>
          <a:p>
            <a:pPr marL="850392" lvl="1" indent="-457200" algn="just">
              <a:buClr>
                <a:srgbClr val="002060"/>
              </a:buClr>
              <a:buNone/>
            </a:pPr>
            <a:r>
              <a:rPr lang="en-US" sz="3200" dirty="0" smtClean="0">
                <a:solidFill>
                  <a:srgbClr val="002060"/>
                </a:solidFill>
              </a:rPr>
              <a:t> is dominated by the inciting medical, surgical, or obstetric event in the ischemic form of ATN. </a:t>
            </a:r>
            <a:endParaRPr lang="ru-RU" sz="3200" dirty="0" smtClean="0">
              <a:solidFill>
                <a:srgbClr val="002060"/>
              </a:solidFill>
            </a:endParaRPr>
          </a:p>
          <a:p>
            <a:pPr marL="850392" lvl="1" indent="-457200" algn="just">
              <a:buClr>
                <a:srgbClr val="002060"/>
              </a:buClr>
              <a:buNone/>
            </a:pPr>
            <a:r>
              <a:rPr lang="en-GB" sz="3200" dirty="0" smtClean="0">
                <a:solidFill>
                  <a:srgbClr val="002060"/>
                </a:solidFill>
              </a:rPr>
              <a:t>Macroscopically, kidneys are </a:t>
            </a:r>
            <a:r>
              <a:rPr lang="en-GB" sz="3200" b="1" dirty="0" smtClean="0">
                <a:solidFill>
                  <a:srgbClr val="002060"/>
                </a:solidFill>
              </a:rPr>
              <a:t>diffusely swollen </a:t>
            </a:r>
            <a:r>
              <a:rPr lang="en-GB" sz="3200" dirty="0" smtClean="0">
                <a:solidFill>
                  <a:srgbClr val="002060"/>
                </a:solidFill>
              </a:rPr>
              <a:t>and </a:t>
            </a:r>
            <a:r>
              <a:rPr lang="en-GB" sz="3200" b="1" dirty="0" smtClean="0">
                <a:solidFill>
                  <a:srgbClr val="002060"/>
                </a:solidFill>
              </a:rPr>
              <a:t>oedematous</a:t>
            </a:r>
            <a:r>
              <a:rPr lang="en-GB" sz="3200" dirty="0" smtClean="0">
                <a:solidFill>
                  <a:srgbClr val="002060"/>
                </a:solidFill>
              </a:rPr>
              <a:t>. </a:t>
            </a:r>
            <a:r>
              <a:rPr lang="en-US" sz="3200" dirty="0" smtClean="0">
                <a:solidFill>
                  <a:srgbClr val="002060"/>
                </a:solidFill>
              </a:rPr>
              <a:t>It is characterized by </a:t>
            </a:r>
            <a:r>
              <a:rPr lang="en-US" sz="3200" b="1" dirty="0" smtClean="0">
                <a:solidFill>
                  <a:srgbClr val="002060"/>
                </a:solidFill>
              </a:rPr>
              <a:t>ischemic cortex </a:t>
            </a:r>
            <a:r>
              <a:rPr lang="en-US" sz="3200" dirty="0" smtClean="0">
                <a:solidFill>
                  <a:srgbClr val="002060"/>
                </a:solidFill>
              </a:rPr>
              <a:t>and </a:t>
            </a:r>
            <a:r>
              <a:rPr lang="en-US" sz="3200" b="1" dirty="0" smtClean="0">
                <a:solidFill>
                  <a:srgbClr val="002060"/>
                </a:solidFill>
              </a:rPr>
              <a:t>congestion of pyramids.</a:t>
            </a:r>
            <a:r>
              <a:rPr lang="en-GB" sz="3200" b="1" dirty="0" smtClean="0">
                <a:solidFill>
                  <a:srgbClr val="002060"/>
                </a:solidFill>
              </a:rPr>
              <a:t> </a:t>
            </a:r>
            <a:r>
              <a:rPr lang="en-GB" sz="3200" dirty="0" smtClean="0">
                <a:solidFill>
                  <a:srgbClr val="002060"/>
                </a:solidFill>
              </a:rPr>
              <a:t>Acute renal failure and </a:t>
            </a:r>
            <a:r>
              <a:rPr lang="en-GB" sz="3200" dirty="0" err="1" smtClean="0">
                <a:solidFill>
                  <a:srgbClr val="002060"/>
                </a:solidFill>
              </a:rPr>
              <a:t>oliguria</a:t>
            </a:r>
            <a:r>
              <a:rPr lang="en-GB" sz="3200" dirty="0" smtClean="0">
                <a:solidFill>
                  <a:srgbClr val="002060"/>
                </a:solidFill>
              </a:rPr>
              <a:t>, </a:t>
            </a:r>
            <a:r>
              <a:rPr lang="en-GB" sz="3200" dirty="0" err="1" smtClean="0">
                <a:solidFill>
                  <a:srgbClr val="002060"/>
                </a:solidFill>
              </a:rPr>
              <a:t>hyperkalemia</a:t>
            </a:r>
            <a:r>
              <a:rPr lang="en-GB" sz="3200" dirty="0" smtClean="0">
                <a:solidFill>
                  <a:srgbClr val="002060"/>
                </a:solidFill>
              </a:rPr>
              <a:t> and fluid overload in patients develop.</a:t>
            </a:r>
            <a:endParaRPr lang="ru-RU" sz="3200" dirty="0" smtClean="0">
              <a:solidFill>
                <a:srgbClr val="002060"/>
              </a:solidFill>
            </a:endParaRPr>
          </a:p>
          <a:p>
            <a:pPr>
              <a:buClr>
                <a:srgbClr val="002060"/>
              </a:buClr>
              <a:buNone/>
            </a:pPr>
            <a:endParaRPr lang="ru-RU"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marL="274320" lvl="1" indent="-274320">
              <a:buClr>
                <a:schemeClr val="accent3"/>
              </a:buClr>
              <a:buSzPct val="95000"/>
              <a:buNone/>
            </a:pPr>
            <a:r>
              <a:rPr lang="ru-RU" sz="3200" dirty="0" smtClean="0">
                <a:solidFill>
                  <a:srgbClr val="002060"/>
                </a:solidFill>
              </a:rPr>
              <a:t>2.  </a:t>
            </a:r>
            <a:r>
              <a:rPr lang="en-US" sz="3600" u="sng" dirty="0" smtClean="0">
                <a:solidFill>
                  <a:srgbClr val="FFFF00"/>
                </a:solidFill>
              </a:rPr>
              <a:t>The</a:t>
            </a:r>
            <a:r>
              <a:rPr lang="en-US" sz="3600" u="sng" dirty="0" smtClean="0">
                <a:solidFill>
                  <a:srgbClr val="002060"/>
                </a:solidFill>
              </a:rPr>
              <a:t> </a:t>
            </a:r>
            <a:r>
              <a:rPr lang="en-US" sz="3600" u="sng" dirty="0" smtClean="0">
                <a:solidFill>
                  <a:srgbClr val="FFFF00"/>
                </a:solidFill>
              </a:rPr>
              <a:t>maintenance stage (</a:t>
            </a:r>
            <a:r>
              <a:rPr lang="en-GB" sz="3600" b="1" u="sng" dirty="0" err="1" smtClean="0">
                <a:solidFill>
                  <a:srgbClr val="002060"/>
                </a:solidFill>
              </a:rPr>
              <a:t>Oliguric</a:t>
            </a:r>
            <a:r>
              <a:rPr lang="en-GB" sz="3600" b="1" u="sng" dirty="0" smtClean="0">
                <a:solidFill>
                  <a:srgbClr val="002060"/>
                </a:solidFill>
              </a:rPr>
              <a:t> phase</a:t>
            </a:r>
            <a:r>
              <a:rPr lang="en-US" sz="3600" b="1" u="sng" dirty="0" smtClean="0">
                <a:solidFill>
                  <a:srgbClr val="002060"/>
                </a:solidFill>
              </a:rPr>
              <a:t>, 2-9 days</a:t>
            </a:r>
            <a:r>
              <a:rPr lang="en-US" sz="3600" u="sng" dirty="0" smtClean="0">
                <a:solidFill>
                  <a:srgbClr val="FFFF00"/>
                </a:solidFill>
              </a:rPr>
              <a:t>) </a:t>
            </a:r>
            <a:endParaRPr lang="ru-RU" sz="3600" u="sng" dirty="0" smtClean="0">
              <a:solidFill>
                <a:srgbClr val="FFFF00"/>
              </a:solidFill>
            </a:endParaRPr>
          </a:p>
          <a:p>
            <a:pPr marL="274320" lvl="1" indent="-274320" algn="just">
              <a:buClr>
                <a:schemeClr val="accent3"/>
              </a:buClr>
              <a:buSzPct val="95000"/>
              <a:buNone/>
            </a:pPr>
            <a:r>
              <a:rPr lang="en-US" sz="3200" dirty="0" smtClean="0">
                <a:solidFill>
                  <a:srgbClr val="002060"/>
                </a:solidFill>
              </a:rPr>
              <a:t>is characterized by sustained decreases in urine output to between </a:t>
            </a:r>
            <a:r>
              <a:rPr lang="en-US" sz="3200" dirty="0" smtClean="0">
                <a:solidFill>
                  <a:srgbClr val="FFFF00"/>
                </a:solidFill>
              </a:rPr>
              <a:t>40 to 400 ml </a:t>
            </a:r>
            <a:r>
              <a:rPr lang="en-US" sz="3200" dirty="0" smtClean="0">
                <a:solidFill>
                  <a:srgbClr val="002060"/>
                </a:solidFill>
              </a:rPr>
              <a:t>per day, with salt and water overload, rising blood urea nitrogen, </a:t>
            </a:r>
            <a:r>
              <a:rPr lang="en-US" sz="3200" dirty="0" err="1" smtClean="0">
                <a:solidFill>
                  <a:srgbClr val="002060"/>
                </a:solidFill>
              </a:rPr>
              <a:t>hyperkaliemia</a:t>
            </a:r>
            <a:r>
              <a:rPr lang="en-US" sz="3200" dirty="0" smtClean="0">
                <a:solidFill>
                  <a:srgbClr val="002060"/>
                </a:solidFill>
              </a:rPr>
              <a:t>, metabolic acidosis, and other manifestations of uremia dominating this phase. </a:t>
            </a:r>
            <a:r>
              <a:rPr lang="en-GB" sz="3200" dirty="0" smtClean="0">
                <a:solidFill>
                  <a:srgbClr val="002060"/>
                </a:solidFill>
              </a:rPr>
              <a:t>There is blockage of renal tubules by necrotic cells, and a secondary reduction in glomerular blood flow (caused by arteriolar constriction) reduces glomerular filtration. </a:t>
            </a:r>
            <a:r>
              <a:rPr lang="en-US" sz="3200" dirty="0" smtClean="0">
                <a:solidFill>
                  <a:srgbClr val="002060"/>
                </a:solidFill>
              </a:rPr>
              <a:t>It stage may be fatal.</a:t>
            </a:r>
            <a:endParaRPr lang="ru-RU" sz="3200" dirty="0" smtClean="0">
              <a:solidFill>
                <a:srgbClr val="002060"/>
              </a:solidFill>
            </a:endParaRPr>
          </a:p>
          <a:p>
            <a:endParaRPr lang="ru-RU"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643710"/>
          </a:xfrm>
        </p:spPr>
        <p:txBody>
          <a:bodyPr>
            <a:normAutofit fontScale="92500" lnSpcReduction="10000"/>
          </a:bodyPr>
          <a:lstStyle/>
          <a:p>
            <a:pPr marL="274320" lvl="1" indent="-274320">
              <a:buClr>
                <a:schemeClr val="accent3"/>
              </a:buClr>
              <a:buSzPct val="95000"/>
              <a:buNone/>
            </a:pPr>
            <a:r>
              <a:rPr lang="en-US" dirty="0" smtClean="0">
                <a:solidFill>
                  <a:srgbClr val="002060"/>
                </a:solidFill>
              </a:rPr>
              <a:t>3</a:t>
            </a:r>
            <a:r>
              <a:rPr lang="en-US" sz="3200" dirty="0" smtClean="0">
                <a:solidFill>
                  <a:srgbClr val="002060"/>
                </a:solidFill>
              </a:rPr>
              <a:t>. </a:t>
            </a:r>
            <a:r>
              <a:rPr lang="en-US" sz="3900" u="sng" dirty="0" smtClean="0">
                <a:solidFill>
                  <a:srgbClr val="FFFF00"/>
                </a:solidFill>
              </a:rPr>
              <a:t>The recovery stage (</a:t>
            </a:r>
            <a:r>
              <a:rPr lang="en-US" sz="3900" b="1" u="sng" dirty="0" err="1" smtClean="0">
                <a:solidFill>
                  <a:srgbClr val="002060"/>
                </a:solidFill>
              </a:rPr>
              <a:t>Polyuric</a:t>
            </a:r>
            <a:r>
              <a:rPr lang="en-US" sz="3900" b="1" u="sng" dirty="0" smtClean="0">
                <a:solidFill>
                  <a:srgbClr val="002060"/>
                </a:solidFill>
              </a:rPr>
              <a:t> phase, 10-21 days</a:t>
            </a:r>
            <a:r>
              <a:rPr lang="en-US" sz="3900" u="sng" dirty="0" smtClean="0">
                <a:solidFill>
                  <a:srgbClr val="FFFF00"/>
                </a:solidFill>
              </a:rPr>
              <a:t>)</a:t>
            </a:r>
            <a:r>
              <a:rPr lang="en-US" sz="3900" u="sng" dirty="0" smtClean="0">
                <a:solidFill>
                  <a:srgbClr val="002060"/>
                </a:solidFill>
              </a:rPr>
              <a:t> </a:t>
            </a:r>
            <a:r>
              <a:rPr lang="en-US" sz="3200" dirty="0" smtClean="0">
                <a:solidFill>
                  <a:srgbClr val="002060"/>
                </a:solidFill>
              </a:rPr>
              <a:t>is ushered by a steady increase in urine volume that may reach </a:t>
            </a:r>
            <a:r>
              <a:rPr lang="en-US" sz="3200" b="1" dirty="0" smtClean="0">
                <a:solidFill>
                  <a:srgbClr val="FFFF00"/>
                </a:solidFill>
              </a:rPr>
              <a:t>up to 3 liters per day</a:t>
            </a:r>
            <a:r>
              <a:rPr lang="en-US" sz="3200" dirty="0" smtClean="0">
                <a:solidFill>
                  <a:srgbClr val="002060"/>
                </a:solidFill>
              </a:rPr>
              <a:t>. Regeneration of renal tubular epithelium takes place, with removal of dead material by </a:t>
            </a:r>
            <a:r>
              <a:rPr lang="en-US" sz="3200" dirty="0" err="1" smtClean="0">
                <a:solidFill>
                  <a:srgbClr val="002060"/>
                </a:solidFill>
              </a:rPr>
              <a:t>phagocytic</a:t>
            </a:r>
            <a:r>
              <a:rPr lang="en-US" sz="3200" dirty="0" smtClean="0">
                <a:solidFill>
                  <a:srgbClr val="002060"/>
                </a:solidFill>
              </a:rPr>
              <a:t> cells, as well as in the form of casts in urine. As tubules open up and glomerular blood flow increases, patients develop </a:t>
            </a:r>
            <a:r>
              <a:rPr lang="en-US" sz="3200" dirty="0" err="1" smtClean="0">
                <a:solidFill>
                  <a:srgbClr val="002060"/>
                </a:solidFill>
              </a:rPr>
              <a:t>polyuria</a:t>
            </a:r>
            <a:r>
              <a:rPr lang="en-US" sz="3200" dirty="0" smtClean="0">
                <a:solidFill>
                  <a:srgbClr val="002060"/>
                </a:solidFill>
              </a:rPr>
              <a:t>. This is because the regenerated tubular cells are undifferentiated and have not developed the specializations necessary for </a:t>
            </a:r>
            <a:r>
              <a:rPr lang="en-US" sz="3200" dirty="0" err="1" smtClean="0">
                <a:solidFill>
                  <a:srgbClr val="002060"/>
                </a:solidFill>
              </a:rPr>
              <a:t>resorption</a:t>
            </a:r>
            <a:r>
              <a:rPr lang="en-US" sz="3200" dirty="0" smtClean="0">
                <a:solidFill>
                  <a:srgbClr val="002060"/>
                </a:solidFill>
              </a:rPr>
              <a:t> of electrolytes and water. Replacement of fluid and electrolytes is needed to compensate for excessive loss from urine. </a:t>
            </a:r>
            <a:r>
              <a:rPr lang="en-US" sz="3200" dirty="0" err="1" smtClean="0">
                <a:solidFill>
                  <a:srgbClr val="002060"/>
                </a:solidFill>
              </a:rPr>
              <a:t>Hypokalemia</a:t>
            </a:r>
            <a:r>
              <a:rPr lang="en-US" sz="3200" dirty="0" smtClean="0">
                <a:solidFill>
                  <a:srgbClr val="002060"/>
                </a:solidFill>
              </a:rPr>
              <a:t>, rather than </a:t>
            </a:r>
            <a:r>
              <a:rPr lang="en-US" sz="3200" dirty="0" err="1" smtClean="0">
                <a:solidFill>
                  <a:srgbClr val="002060"/>
                </a:solidFill>
              </a:rPr>
              <a:t>hyperkalemia</a:t>
            </a:r>
            <a:r>
              <a:rPr lang="en-US" sz="3200" dirty="0" smtClean="0">
                <a:solidFill>
                  <a:srgbClr val="002060"/>
                </a:solidFill>
              </a:rPr>
              <a:t>, becomes a clinical problem.</a:t>
            </a:r>
            <a:endParaRPr lang="ru-RU" sz="3200" dirty="0" smtClean="0">
              <a:solidFill>
                <a:srgbClr val="002060"/>
              </a:solidFill>
            </a:endParaRPr>
          </a:p>
          <a:p>
            <a:endParaRPr lang="ru-RU"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000108"/>
            <a:ext cx="8229600" cy="438896"/>
          </a:xfrm>
        </p:spPr>
        <p:txBody>
          <a:bodyPr>
            <a:normAutofit fontScale="90000"/>
          </a:bodyPr>
          <a:lstStyle/>
          <a:p>
            <a:pPr algn="ctr"/>
            <a:r>
              <a:rPr lang="en-US" b="1" u="sng" dirty="0" smtClean="0">
                <a:solidFill>
                  <a:srgbClr val="FF6565"/>
                </a:solidFill>
              </a:rPr>
              <a:t>Tubulointerstitial Disease</a:t>
            </a:r>
            <a:r>
              <a:rPr lang="ru-RU" u="sng" dirty="0" smtClean="0">
                <a:solidFill>
                  <a:srgbClr val="FF6565"/>
                </a:solidFill>
              </a:rPr>
              <a:t/>
            </a:r>
            <a:br>
              <a:rPr lang="ru-RU" u="sng" dirty="0" smtClean="0">
                <a:solidFill>
                  <a:srgbClr val="FF6565"/>
                </a:solidFill>
              </a:rPr>
            </a:br>
            <a:endParaRPr lang="ru-RU" u="sng" dirty="0">
              <a:solidFill>
                <a:srgbClr val="FF6565"/>
              </a:solidFill>
            </a:endParaRPr>
          </a:p>
        </p:txBody>
      </p:sp>
      <p:sp>
        <p:nvSpPr>
          <p:cNvPr id="3" name="Содержимое 2"/>
          <p:cNvSpPr>
            <a:spLocks noGrp="1"/>
          </p:cNvSpPr>
          <p:nvPr>
            <p:ph idx="1"/>
          </p:nvPr>
        </p:nvSpPr>
        <p:spPr>
          <a:xfrm>
            <a:off x="0" y="642918"/>
            <a:ext cx="9144000" cy="6215082"/>
          </a:xfrm>
        </p:spPr>
        <p:txBody>
          <a:bodyPr>
            <a:normAutofit lnSpcReduction="10000"/>
          </a:bodyPr>
          <a:lstStyle/>
          <a:p>
            <a:r>
              <a:rPr lang="en-US" sz="3600" dirty="0" smtClean="0">
                <a:solidFill>
                  <a:srgbClr val="002060"/>
                </a:solidFill>
              </a:rPr>
              <a:t>The term </a:t>
            </a:r>
            <a:r>
              <a:rPr lang="en-US" sz="3600" dirty="0" err="1" smtClean="0">
                <a:solidFill>
                  <a:srgbClr val="002060"/>
                </a:solidFill>
              </a:rPr>
              <a:t>tubulointerstitial</a:t>
            </a:r>
            <a:r>
              <a:rPr lang="en-US" sz="3600" dirty="0" smtClean="0">
                <a:solidFill>
                  <a:srgbClr val="002060"/>
                </a:solidFill>
              </a:rPr>
              <a:t> nephritis is used for </a:t>
            </a:r>
            <a:r>
              <a:rPr lang="en-US" sz="3600" dirty="0" smtClean="0">
                <a:solidFill>
                  <a:srgbClr val="FFFF00"/>
                </a:solidFill>
              </a:rPr>
              <a:t>inflammatory process </a:t>
            </a:r>
            <a:r>
              <a:rPr lang="en-US" sz="3600" dirty="0" smtClean="0">
                <a:solidFill>
                  <a:srgbClr val="002060"/>
                </a:solidFill>
              </a:rPr>
              <a:t>that predominantly involves the </a:t>
            </a:r>
            <a:r>
              <a:rPr lang="en-US" sz="3600" dirty="0" smtClean="0">
                <a:solidFill>
                  <a:srgbClr val="FFFF00"/>
                </a:solidFill>
              </a:rPr>
              <a:t>renal interstitial tissue </a:t>
            </a:r>
            <a:r>
              <a:rPr lang="en-US" sz="3600" dirty="0" smtClean="0">
                <a:solidFill>
                  <a:srgbClr val="002060"/>
                </a:solidFill>
              </a:rPr>
              <a:t>and is usually accompanied by some degree of </a:t>
            </a:r>
            <a:r>
              <a:rPr lang="en-US" sz="3600" dirty="0" smtClean="0">
                <a:solidFill>
                  <a:srgbClr val="FFFF00"/>
                </a:solidFill>
              </a:rPr>
              <a:t>tubular damage</a:t>
            </a:r>
            <a:r>
              <a:rPr lang="en-US" sz="3600" dirty="0" smtClean="0">
                <a:solidFill>
                  <a:srgbClr val="002060"/>
                </a:solidFill>
              </a:rPr>
              <a:t>. </a:t>
            </a:r>
          </a:p>
          <a:p>
            <a:r>
              <a:rPr lang="en-US" sz="3600" dirty="0" smtClean="0">
                <a:solidFill>
                  <a:srgbClr val="002060"/>
                </a:solidFill>
              </a:rPr>
              <a:t>The term </a:t>
            </a:r>
            <a:r>
              <a:rPr lang="en-US" sz="3600" i="1" dirty="0" smtClean="0">
                <a:solidFill>
                  <a:srgbClr val="FFFF00"/>
                </a:solidFill>
              </a:rPr>
              <a:t>interstitial nephritis </a:t>
            </a:r>
            <a:r>
              <a:rPr lang="en-US" sz="3600" dirty="0" smtClean="0">
                <a:solidFill>
                  <a:srgbClr val="002060"/>
                </a:solidFill>
              </a:rPr>
              <a:t>is reserved for those cases where there is no primary involvement of glomeruli, tubules or blood vessels. A number of </a:t>
            </a:r>
            <a:r>
              <a:rPr lang="en-US" sz="3600" i="1" u="sng" dirty="0" smtClean="0">
                <a:solidFill>
                  <a:srgbClr val="002060"/>
                </a:solidFill>
              </a:rPr>
              <a:t>bacterial </a:t>
            </a:r>
            <a:r>
              <a:rPr lang="en-US" sz="3600" dirty="0" smtClean="0">
                <a:solidFill>
                  <a:srgbClr val="002060"/>
                </a:solidFill>
              </a:rPr>
              <a:t>and </a:t>
            </a:r>
            <a:r>
              <a:rPr lang="en-US" sz="3600" i="1" u="sng" dirty="0" smtClean="0">
                <a:solidFill>
                  <a:srgbClr val="002060"/>
                </a:solidFill>
              </a:rPr>
              <a:t>non-bacterial</a:t>
            </a:r>
            <a:r>
              <a:rPr lang="en-US" sz="3600" dirty="0" smtClean="0">
                <a:solidFill>
                  <a:srgbClr val="002060"/>
                </a:solidFill>
              </a:rPr>
              <a:t>, </a:t>
            </a:r>
            <a:r>
              <a:rPr lang="en-US" sz="3600" i="1" u="sng" dirty="0" smtClean="0">
                <a:solidFill>
                  <a:srgbClr val="002060"/>
                </a:solidFill>
              </a:rPr>
              <a:t>acute</a:t>
            </a:r>
            <a:r>
              <a:rPr lang="en-US" sz="3600" dirty="0" smtClean="0">
                <a:solidFill>
                  <a:srgbClr val="002060"/>
                </a:solidFill>
              </a:rPr>
              <a:t> and </a:t>
            </a:r>
            <a:r>
              <a:rPr lang="en-US" sz="3600" i="1" u="sng" dirty="0" smtClean="0">
                <a:solidFill>
                  <a:srgbClr val="002060"/>
                </a:solidFill>
              </a:rPr>
              <a:t>chronic</a:t>
            </a:r>
            <a:r>
              <a:rPr lang="en-US" sz="3600" dirty="0" smtClean="0">
                <a:solidFill>
                  <a:srgbClr val="002060"/>
                </a:solidFill>
              </a:rPr>
              <a:t> conditions may produce </a:t>
            </a:r>
            <a:r>
              <a:rPr lang="en-US" sz="3600" dirty="0" err="1" smtClean="0">
                <a:solidFill>
                  <a:srgbClr val="002060"/>
                </a:solidFill>
              </a:rPr>
              <a:t>tubulointerstitial</a:t>
            </a:r>
            <a:r>
              <a:rPr lang="en-US" sz="3600" dirty="0" smtClean="0">
                <a:solidFill>
                  <a:srgbClr val="002060"/>
                </a:solidFill>
              </a:rPr>
              <a:t> nephritis.</a:t>
            </a:r>
            <a:endParaRPr lang="ru-RU" sz="3600" dirty="0" smtClean="0">
              <a:solidFill>
                <a:srgbClr val="002060"/>
              </a:solidFill>
            </a:endParaRPr>
          </a:p>
          <a:p>
            <a:endParaRPr lang="ru-RU"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19200" y="214290"/>
            <a:ext cx="6858000" cy="830997"/>
          </a:xfrm>
          <a:prstGeom prst="rect">
            <a:avLst/>
          </a:prstGeom>
          <a:noFill/>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4800" b="1" cap="all" dirty="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rPr>
              <a:t>nephrolithiasis</a:t>
            </a:r>
          </a:p>
        </p:txBody>
      </p:sp>
      <p:pic>
        <p:nvPicPr>
          <p:cNvPr id="5124" name="Picture 2"/>
          <p:cNvPicPr>
            <a:picLocks noChangeAspect="1" noChangeArrowheads="1"/>
          </p:cNvPicPr>
          <p:nvPr/>
        </p:nvPicPr>
        <p:blipFill>
          <a:blip r:embed="rId2" cstate="print"/>
          <a:srcRect r="1989" b="2821"/>
          <a:stretch>
            <a:fillRect/>
          </a:stretch>
        </p:blipFill>
        <p:spPr bwMode="auto">
          <a:xfrm>
            <a:off x="1857356" y="1285860"/>
            <a:ext cx="5531339" cy="4165432"/>
          </a:xfrm>
          <a:prstGeom prst="rect">
            <a:avLst/>
          </a:prstGeom>
          <a:noFill/>
          <a:ln w="57150">
            <a:solidFill>
              <a:schemeClr val="tx2">
                <a:lumMod val="10000"/>
              </a:schemeClr>
            </a:solid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ChangeArrowheads="1"/>
          </p:cNvSpPr>
          <p:nvPr/>
        </p:nvSpPr>
        <p:spPr bwMode="auto">
          <a:xfrm>
            <a:off x="685800" y="0"/>
            <a:ext cx="7772400" cy="4524315"/>
          </a:xfrm>
          <a:prstGeom prst="rect">
            <a:avLst/>
          </a:prstGeom>
          <a:noFill/>
          <a:ln w="9525">
            <a:noFill/>
            <a:miter lim="800000"/>
            <a:headEnd/>
            <a:tailEnd/>
          </a:ln>
        </p:spPr>
        <p:txBody>
          <a:bodyPr wrap="square">
            <a:spAutoFit/>
          </a:bodyPr>
          <a:lstStyle/>
          <a:p>
            <a:pPr algn="just"/>
            <a:r>
              <a:rPr lang="en-US" sz="3600" dirty="0">
                <a:solidFill>
                  <a:srgbClr val="FFFF00"/>
                </a:solidFill>
                <a:latin typeface="Constantia" pitchFamily="18" charset="0"/>
              </a:rPr>
              <a:t>Kidney stones, also called </a:t>
            </a:r>
            <a:r>
              <a:rPr lang="en-US" sz="3600" u="sng" dirty="0">
                <a:solidFill>
                  <a:srgbClr val="FFFF00"/>
                </a:solidFill>
                <a:latin typeface="Constantia" pitchFamily="18" charset="0"/>
              </a:rPr>
              <a:t>renal calculi,</a:t>
            </a:r>
            <a:r>
              <a:rPr lang="en-US" sz="3600" dirty="0">
                <a:solidFill>
                  <a:srgbClr val="FFFF00"/>
                </a:solidFill>
                <a:latin typeface="Constantia" pitchFamily="18" charset="0"/>
              </a:rPr>
              <a:t> are solid concretions (crystal aggregations) of dissolved minerals in urine; calculi typically form inside the kidneys or bladder. The terms </a:t>
            </a:r>
            <a:r>
              <a:rPr lang="en-US" sz="3600" i="1" u="sng" dirty="0" err="1">
                <a:solidFill>
                  <a:srgbClr val="002060"/>
                </a:solidFill>
                <a:latin typeface="Constantia" pitchFamily="18" charset="0"/>
              </a:rPr>
              <a:t>nephrolithiasis</a:t>
            </a:r>
            <a:r>
              <a:rPr lang="en-US" sz="3600" dirty="0">
                <a:solidFill>
                  <a:srgbClr val="FFFF00"/>
                </a:solidFill>
                <a:latin typeface="Constantia" pitchFamily="18" charset="0"/>
              </a:rPr>
              <a:t> and </a:t>
            </a:r>
            <a:r>
              <a:rPr lang="en-US" sz="3600" i="1" u="sng" dirty="0" err="1">
                <a:solidFill>
                  <a:srgbClr val="002060"/>
                </a:solidFill>
                <a:latin typeface="Constantia" pitchFamily="18" charset="0"/>
              </a:rPr>
              <a:t>urolithiasis</a:t>
            </a:r>
            <a:r>
              <a:rPr lang="en-US" sz="3600" dirty="0">
                <a:solidFill>
                  <a:srgbClr val="FFFF00"/>
                </a:solidFill>
                <a:latin typeface="Constantia" pitchFamily="18" charset="0"/>
              </a:rPr>
              <a:t> refer to the presence of calculi in the kidneys and urinary tract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ChangeArrowheads="1"/>
          </p:cNvSpPr>
          <p:nvPr/>
        </p:nvSpPr>
        <p:spPr bwMode="auto">
          <a:xfrm>
            <a:off x="0" y="0"/>
            <a:ext cx="9144000" cy="6001643"/>
          </a:xfrm>
          <a:prstGeom prst="rect">
            <a:avLst/>
          </a:prstGeom>
          <a:noFill/>
          <a:ln w="9525">
            <a:noFill/>
            <a:miter lim="800000"/>
            <a:headEnd/>
            <a:tailEnd/>
          </a:ln>
        </p:spPr>
        <p:txBody>
          <a:bodyPr wrap="square">
            <a:spAutoFit/>
          </a:bodyPr>
          <a:lstStyle/>
          <a:p>
            <a:r>
              <a:rPr lang="en-US" sz="2400" dirty="0">
                <a:solidFill>
                  <a:srgbClr val="002060"/>
                </a:solidFill>
                <a:latin typeface="Constantia" pitchFamily="18" charset="0"/>
              </a:rPr>
              <a:t>Renal calculi can vary in size from as small as grains of sand to as large as a golf ball. </a:t>
            </a:r>
            <a:endParaRPr lang="en-US" sz="2400" dirty="0" smtClean="0">
              <a:solidFill>
                <a:srgbClr val="002060"/>
              </a:solidFill>
              <a:latin typeface="Constantia" pitchFamily="18" charset="0"/>
            </a:endParaRPr>
          </a:p>
          <a:p>
            <a:r>
              <a:rPr lang="en-US" sz="2400" dirty="0" smtClean="0">
                <a:solidFill>
                  <a:srgbClr val="002060"/>
                </a:solidFill>
                <a:latin typeface="Constantia" pitchFamily="18" charset="0"/>
              </a:rPr>
              <a:t>Kidney stones typically leave the body by passage in the urine stream, and many stones are formed and passed without causing symptoms. If stones grow to sufficient size before passage — on the order of at least </a:t>
            </a:r>
            <a:r>
              <a:rPr lang="en-US" sz="2400" dirty="0" smtClean="0">
                <a:solidFill>
                  <a:srgbClr val="FFFF00"/>
                </a:solidFill>
                <a:latin typeface="Constantia" pitchFamily="18" charset="0"/>
              </a:rPr>
              <a:t>2-3 millimeters </a:t>
            </a:r>
            <a:r>
              <a:rPr lang="en-US" sz="2400" dirty="0" smtClean="0">
                <a:solidFill>
                  <a:srgbClr val="002060"/>
                </a:solidFill>
                <a:latin typeface="Constantia" pitchFamily="18" charset="0"/>
              </a:rPr>
              <a:t>— they can cause obstruction of the ureter. The resulting obstruction with dilation or stretching of the upper ureter and renal pelvis as well as spasm of muscle, trying to move the stone, can cause severe episodic pain, most commonly felt in the flank, lower abdomen and groin (a condition called </a:t>
            </a:r>
            <a:r>
              <a:rPr lang="en-US" sz="2400" dirty="0" smtClean="0">
                <a:solidFill>
                  <a:srgbClr val="FFFF00"/>
                </a:solidFill>
                <a:latin typeface="Constantia" pitchFamily="18" charset="0"/>
              </a:rPr>
              <a:t>renal colic</a:t>
            </a:r>
            <a:r>
              <a:rPr lang="en-US" sz="2400" dirty="0" smtClean="0">
                <a:solidFill>
                  <a:srgbClr val="002060"/>
                </a:solidFill>
                <a:latin typeface="Constantia" pitchFamily="18" charset="0"/>
              </a:rPr>
              <a:t>). Renal colic can be associated with nausea and vomiting due to the embryological association of the kidneys with the intestinal tract. </a:t>
            </a:r>
            <a:r>
              <a:rPr lang="en-US" sz="2400" dirty="0" err="1" smtClean="0">
                <a:solidFill>
                  <a:srgbClr val="FFFF00"/>
                </a:solidFill>
                <a:latin typeface="Constantia" pitchFamily="18" charset="0"/>
              </a:rPr>
              <a:t>Hematuria</a:t>
            </a:r>
            <a:r>
              <a:rPr lang="en-US" sz="2400" dirty="0" smtClean="0">
                <a:solidFill>
                  <a:srgbClr val="FFFF00"/>
                </a:solidFill>
                <a:latin typeface="Constantia" pitchFamily="18" charset="0"/>
              </a:rPr>
              <a:t> </a:t>
            </a:r>
            <a:r>
              <a:rPr lang="en-US" sz="2400" dirty="0" smtClean="0">
                <a:solidFill>
                  <a:srgbClr val="002060"/>
                </a:solidFill>
                <a:latin typeface="Constantia" pitchFamily="18" charset="0"/>
              </a:rPr>
              <a:t>(bloody urine) is commonly present due to damage to the lining of the urinary tract. Recurrence rates are estimated at about 10% per year. </a:t>
            </a:r>
            <a:r>
              <a:rPr lang="en-US" sz="2400" dirty="0" smtClean="0">
                <a:solidFill>
                  <a:srgbClr val="FFFF00"/>
                </a:solidFill>
                <a:latin typeface="Constantia" pitchFamily="18" charset="0"/>
              </a:rPr>
              <a:t>Men</a:t>
            </a:r>
            <a:r>
              <a:rPr lang="en-US" sz="2400" dirty="0" smtClean="0">
                <a:solidFill>
                  <a:srgbClr val="002060"/>
                </a:solidFill>
                <a:latin typeface="Constantia" pitchFamily="18" charset="0"/>
              </a:rPr>
              <a:t> are affected approximately </a:t>
            </a:r>
            <a:r>
              <a:rPr lang="en-US" sz="2400" dirty="0" smtClean="0">
                <a:solidFill>
                  <a:srgbClr val="FFFF00"/>
                </a:solidFill>
                <a:latin typeface="Constantia" pitchFamily="18" charset="0"/>
              </a:rPr>
              <a:t>4 times more often than women.</a:t>
            </a:r>
            <a:endParaRPr lang="en-US" sz="2400" dirty="0">
              <a:solidFill>
                <a:srgbClr val="FFFF00"/>
              </a:solidFill>
              <a:latin typeface="Constantia"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4"/>
          <p:cNvSpPr>
            <a:spLocks noChangeArrowheads="1"/>
          </p:cNvSpPr>
          <p:nvPr/>
        </p:nvSpPr>
        <p:spPr bwMode="auto">
          <a:xfrm>
            <a:off x="214282" y="0"/>
            <a:ext cx="8929718" cy="6555641"/>
          </a:xfrm>
          <a:prstGeom prst="rect">
            <a:avLst/>
          </a:prstGeom>
          <a:noFill/>
          <a:ln w="9525">
            <a:noFill/>
            <a:miter lim="800000"/>
            <a:headEnd/>
            <a:tailEnd/>
          </a:ln>
        </p:spPr>
        <p:txBody>
          <a:bodyPr wrap="square">
            <a:spAutoFit/>
          </a:bodyPr>
          <a:lstStyle/>
          <a:p>
            <a:pPr>
              <a:buClr>
                <a:srgbClr val="002060"/>
              </a:buClr>
              <a:buFont typeface="Wingdings" pitchFamily="2" charset="2"/>
              <a:buChar char="Ø"/>
            </a:pPr>
            <a:r>
              <a:rPr lang="en-US" sz="2800" dirty="0" smtClean="0">
                <a:solidFill>
                  <a:srgbClr val="002060"/>
                </a:solidFill>
                <a:latin typeface="Constantia" pitchFamily="18" charset="0"/>
              </a:rPr>
              <a:t>Kidney stones can form when the urine contains too much of certain substances. </a:t>
            </a:r>
          </a:p>
          <a:p>
            <a:pPr>
              <a:buClr>
                <a:srgbClr val="002060"/>
              </a:buClr>
              <a:buFont typeface="Wingdings" pitchFamily="2" charset="2"/>
              <a:buChar char="Ø"/>
            </a:pPr>
            <a:r>
              <a:rPr lang="en-US" sz="2800" dirty="0" smtClean="0">
                <a:solidFill>
                  <a:srgbClr val="002060"/>
                </a:solidFill>
                <a:latin typeface="Constantia" pitchFamily="18" charset="0"/>
              </a:rPr>
              <a:t>These </a:t>
            </a:r>
            <a:r>
              <a:rPr lang="en-US" sz="2800" dirty="0">
                <a:solidFill>
                  <a:srgbClr val="002060"/>
                </a:solidFill>
                <a:latin typeface="Constantia" pitchFamily="18" charset="0"/>
              </a:rPr>
              <a:t>substances can create small crystals that become stones. Kidney stones may not produce symptoms until they begin to move down the ureter, causing pain. The pain is usually severe and often starts in the flank region, then moves down to the groin.</a:t>
            </a:r>
          </a:p>
          <a:p>
            <a:pPr>
              <a:buClr>
                <a:srgbClr val="002060"/>
              </a:buClr>
              <a:buFont typeface="Wingdings" pitchFamily="2" charset="2"/>
              <a:buChar char="Ø"/>
            </a:pPr>
            <a:r>
              <a:rPr lang="en-US" sz="2800" dirty="0" smtClean="0">
                <a:solidFill>
                  <a:srgbClr val="002060"/>
                </a:solidFill>
                <a:latin typeface="Constantia" pitchFamily="18" charset="0"/>
              </a:rPr>
              <a:t>Kidney </a:t>
            </a:r>
            <a:r>
              <a:rPr lang="en-US" sz="2800" dirty="0">
                <a:solidFill>
                  <a:srgbClr val="002060"/>
                </a:solidFill>
                <a:latin typeface="Constantia" pitchFamily="18" charset="0"/>
              </a:rPr>
              <a:t>stones are common. A person who has had kidney stones often gets them again in the future. Kidney stones often occur in premature infants.</a:t>
            </a:r>
          </a:p>
          <a:p>
            <a:pPr>
              <a:buClr>
                <a:srgbClr val="002060"/>
              </a:buClr>
              <a:buFont typeface="Wingdings" pitchFamily="2" charset="2"/>
              <a:buChar char="Ø"/>
            </a:pPr>
            <a:r>
              <a:rPr lang="en-US" sz="2800" dirty="0" smtClean="0">
                <a:solidFill>
                  <a:srgbClr val="002060"/>
                </a:solidFill>
                <a:latin typeface="Constantia" pitchFamily="18" charset="0"/>
              </a:rPr>
              <a:t>Risk </a:t>
            </a:r>
            <a:r>
              <a:rPr lang="en-US" sz="2800" dirty="0">
                <a:solidFill>
                  <a:srgbClr val="002060"/>
                </a:solidFill>
                <a:latin typeface="Constantia" pitchFamily="18" charset="0"/>
              </a:rPr>
              <a:t>factors include renal tubular </a:t>
            </a:r>
            <a:r>
              <a:rPr lang="en-US" sz="2800" dirty="0" smtClean="0">
                <a:solidFill>
                  <a:srgbClr val="002060"/>
                </a:solidFill>
                <a:latin typeface="Constantia" pitchFamily="18" charset="0"/>
              </a:rPr>
              <a:t> acidosis  </a:t>
            </a:r>
            <a:r>
              <a:rPr lang="en-US" sz="2800" dirty="0">
                <a:solidFill>
                  <a:srgbClr val="002060"/>
                </a:solidFill>
                <a:latin typeface="Constantia" pitchFamily="18" charset="0"/>
              </a:rPr>
              <a:t>and resultant </a:t>
            </a:r>
            <a:r>
              <a:rPr lang="en-US" sz="2800" dirty="0" err="1">
                <a:solidFill>
                  <a:srgbClr val="002060"/>
                </a:solidFill>
                <a:latin typeface="Constantia" pitchFamily="18" charset="0"/>
              </a:rPr>
              <a:t>nephrocalcinosis</a:t>
            </a:r>
            <a:r>
              <a:rPr lang="en-US" sz="2800" dirty="0">
                <a:solidFill>
                  <a:srgbClr val="002060"/>
                </a:solidFill>
                <a:latin typeface="Constantia" pitchFamily="18" charset="0"/>
              </a:rPr>
              <a:t>.</a:t>
            </a:r>
          </a:p>
          <a:p>
            <a:pPr>
              <a:buClr>
                <a:srgbClr val="002060"/>
              </a:buClr>
              <a:buFont typeface="Wingdings" pitchFamily="2" charset="2"/>
              <a:buChar char="Ø"/>
            </a:pPr>
            <a:r>
              <a:rPr lang="en-US" sz="2800" dirty="0" smtClean="0">
                <a:solidFill>
                  <a:srgbClr val="002060"/>
                </a:solidFill>
                <a:latin typeface="Constantia" pitchFamily="18" charset="0"/>
              </a:rPr>
              <a:t>Some types of stones tend to run in families. Certain kinds of stones can occur with bowel disease, </a:t>
            </a:r>
            <a:r>
              <a:rPr lang="en-US" sz="2800" dirty="0" err="1" smtClean="0">
                <a:solidFill>
                  <a:srgbClr val="002060"/>
                </a:solidFill>
                <a:latin typeface="Constantia" pitchFamily="18" charset="0"/>
              </a:rPr>
              <a:t>ileal</a:t>
            </a:r>
            <a:r>
              <a:rPr lang="en-US" sz="2800" dirty="0" smtClean="0">
                <a:solidFill>
                  <a:srgbClr val="002060"/>
                </a:solidFill>
                <a:latin typeface="Constantia" pitchFamily="18" charset="0"/>
              </a:rPr>
              <a:t> bypass for obesity, or renal tubule defects</a:t>
            </a:r>
            <a:endParaRPr lang="en-US" sz="2800" dirty="0">
              <a:solidFill>
                <a:srgbClr val="002060"/>
              </a:solidFill>
              <a:latin typeface="Constantia"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533400" y="1066800"/>
            <a:ext cx="3352800" cy="2514600"/>
          </a:xfrm>
          <a:prstGeom prst="rect">
            <a:avLst/>
          </a:prstGeom>
          <a:noFill/>
          <a:ln w="9525">
            <a:noFill/>
            <a:miter lim="800000"/>
            <a:headEnd/>
            <a:tailEnd/>
          </a:ln>
        </p:spPr>
      </p:pic>
      <p:pic>
        <p:nvPicPr>
          <p:cNvPr id="10243" name="Picture 3"/>
          <p:cNvPicPr>
            <a:picLocks noChangeAspect="1" noChangeArrowheads="1"/>
          </p:cNvPicPr>
          <p:nvPr/>
        </p:nvPicPr>
        <p:blipFill>
          <a:blip r:embed="rId3" cstate="print"/>
          <a:srcRect/>
          <a:stretch>
            <a:fillRect/>
          </a:stretch>
        </p:blipFill>
        <p:spPr bwMode="auto">
          <a:xfrm>
            <a:off x="4800600" y="1447800"/>
            <a:ext cx="3295650" cy="4394200"/>
          </a:xfrm>
          <a:prstGeom prst="rect">
            <a:avLst/>
          </a:prstGeom>
          <a:noFill/>
          <a:ln w="9525">
            <a:noFill/>
            <a:miter lim="800000"/>
            <a:headEnd/>
            <a:tailEnd/>
          </a:ln>
        </p:spPr>
      </p:pic>
      <p:sp>
        <p:nvSpPr>
          <p:cNvPr id="10244" name="Rectangle 5"/>
          <p:cNvSpPr>
            <a:spLocks noChangeArrowheads="1"/>
          </p:cNvSpPr>
          <p:nvPr/>
        </p:nvSpPr>
        <p:spPr bwMode="auto">
          <a:xfrm>
            <a:off x="5562600" y="5943600"/>
            <a:ext cx="1983363" cy="461665"/>
          </a:xfrm>
          <a:prstGeom prst="rect">
            <a:avLst/>
          </a:prstGeom>
          <a:noFill/>
          <a:ln w="9525">
            <a:noFill/>
            <a:miter lim="800000"/>
            <a:headEnd/>
            <a:tailEnd/>
          </a:ln>
        </p:spPr>
        <p:txBody>
          <a:bodyPr wrap="none">
            <a:spAutoFit/>
          </a:bodyPr>
          <a:lstStyle/>
          <a:p>
            <a:r>
              <a:rPr lang="en-US" sz="2400" dirty="0" err="1">
                <a:solidFill>
                  <a:srgbClr val="FFFF00"/>
                </a:solidFill>
                <a:latin typeface="Constantia" pitchFamily="18" charset="0"/>
              </a:rPr>
              <a:t>struvite</a:t>
            </a:r>
            <a:r>
              <a:rPr lang="en-US" sz="2400" dirty="0">
                <a:solidFill>
                  <a:srgbClr val="FFFF00"/>
                </a:solidFill>
                <a:latin typeface="Constantia" pitchFamily="18" charset="0"/>
              </a:rPr>
              <a:t> stone</a:t>
            </a:r>
          </a:p>
        </p:txBody>
      </p:sp>
      <p:sp>
        <p:nvSpPr>
          <p:cNvPr id="10245" name="Rectangle 6"/>
          <p:cNvSpPr>
            <a:spLocks noChangeArrowheads="1"/>
          </p:cNvSpPr>
          <p:nvPr/>
        </p:nvSpPr>
        <p:spPr bwMode="auto">
          <a:xfrm>
            <a:off x="762000" y="3810000"/>
            <a:ext cx="3797065" cy="461665"/>
          </a:xfrm>
          <a:prstGeom prst="rect">
            <a:avLst/>
          </a:prstGeom>
          <a:noFill/>
          <a:ln w="9525">
            <a:noFill/>
            <a:miter lim="800000"/>
            <a:headEnd/>
            <a:tailEnd/>
          </a:ln>
        </p:spPr>
        <p:txBody>
          <a:bodyPr wrap="none">
            <a:spAutoFit/>
          </a:bodyPr>
          <a:lstStyle/>
          <a:p>
            <a:r>
              <a:rPr lang="en-US" sz="2400" dirty="0">
                <a:solidFill>
                  <a:srgbClr val="FFFF00"/>
                </a:solidFill>
                <a:latin typeface="Constantia" pitchFamily="18" charset="0"/>
              </a:rPr>
              <a:t>Star shaped bladder </a:t>
            </a:r>
            <a:r>
              <a:rPr lang="en-US" sz="2400" dirty="0" err="1">
                <a:solidFill>
                  <a:srgbClr val="FFFF00"/>
                </a:solidFill>
                <a:latin typeface="Constantia" pitchFamily="18" charset="0"/>
              </a:rPr>
              <a:t>urolith</a:t>
            </a:r>
            <a:endParaRPr lang="en-US" sz="2400" dirty="0">
              <a:solidFill>
                <a:srgbClr val="FFFF00"/>
              </a:solidFill>
              <a:latin typeface="Constantia"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idx="1"/>
          </p:nvPr>
        </p:nvSpPr>
        <p:spPr bwMode="auto">
          <a:xfrm>
            <a:off x="0" y="0"/>
            <a:ext cx="9144000" cy="6734151"/>
          </a:xfrm>
          <a:prstGeom prst="rect">
            <a:avLst/>
          </a:prstGeom>
          <a:noFill/>
          <a:ln w="9525">
            <a:noFill/>
            <a:miter lim="800000"/>
            <a:headEnd/>
            <a:tailEnd/>
          </a:ln>
        </p:spPr>
        <p:txBody>
          <a:bodyPr wrap="square">
            <a:spAutoFit/>
          </a:bodyPr>
          <a:lstStyle/>
          <a:p>
            <a:pPr marL="514350" lvl="0" indent="-514350">
              <a:buClr>
                <a:srgbClr val="002060"/>
              </a:buClr>
              <a:buFont typeface="+mj-lt"/>
              <a:buAutoNum type="arabicPeriod"/>
            </a:pPr>
            <a:r>
              <a:rPr lang="en-US" b="1" i="1" u="sng" dirty="0" smtClean="0">
                <a:solidFill>
                  <a:srgbClr val="FFFF00"/>
                </a:solidFill>
              </a:rPr>
              <a:t>Calcium stones. </a:t>
            </a:r>
            <a:r>
              <a:rPr lang="en-US" dirty="0" smtClean="0">
                <a:solidFill>
                  <a:srgbClr val="002060"/>
                </a:solidFill>
              </a:rPr>
              <a:t>Calcium stones are the most common comprising about 75% of all urinary calculi. They may be pure stones of calcium oxalate (50%) or calcium phosphate (5%), or mixture of calcium oxalate.</a:t>
            </a:r>
            <a:endParaRPr lang="ru-RU" dirty="0" smtClean="0">
              <a:solidFill>
                <a:srgbClr val="002060"/>
              </a:solidFill>
            </a:endParaRPr>
          </a:p>
          <a:p>
            <a:pPr marL="514350" lvl="0" indent="-514350">
              <a:buClr>
                <a:srgbClr val="002060"/>
              </a:buClr>
              <a:buFont typeface="+mj-lt"/>
              <a:buAutoNum type="arabicPeriod"/>
            </a:pPr>
            <a:r>
              <a:rPr lang="en-US" b="1" i="1" u="sng" dirty="0" smtClean="0">
                <a:solidFill>
                  <a:srgbClr val="FFFF00"/>
                </a:solidFill>
              </a:rPr>
              <a:t>Mixed (</a:t>
            </a:r>
            <a:r>
              <a:rPr lang="en-US" b="1" i="1" u="sng" dirty="0" err="1" smtClean="0">
                <a:solidFill>
                  <a:srgbClr val="FFFF00"/>
                </a:solidFill>
              </a:rPr>
              <a:t>Struvite</a:t>
            </a:r>
            <a:r>
              <a:rPr lang="en-US" b="1" i="1" u="sng" dirty="0" smtClean="0">
                <a:solidFill>
                  <a:srgbClr val="FFFF00"/>
                </a:solidFill>
              </a:rPr>
              <a:t>) stones. </a:t>
            </a:r>
            <a:r>
              <a:rPr lang="en-US" dirty="0" smtClean="0">
                <a:solidFill>
                  <a:srgbClr val="002060"/>
                </a:solidFill>
              </a:rPr>
              <a:t>About 15% of urinary calculi are made of magnesium-ammonium-calcium phosphate, often called </a:t>
            </a:r>
            <a:r>
              <a:rPr lang="en-US" i="1" dirty="0" err="1" smtClean="0">
                <a:solidFill>
                  <a:srgbClr val="002060"/>
                </a:solidFill>
              </a:rPr>
              <a:t>struvite</a:t>
            </a:r>
            <a:r>
              <a:rPr lang="en-US" i="1" dirty="0" smtClean="0">
                <a:solidFill>
                  <a:srgbClr val="002060"/>
                </a:solidFill>
              </a:rPr>
              <a:t>. “</a:t>
            </a:r>
            <a:r>
              <a:rPr lang="en-US" dirty="0" smtClean="0">
                <a:solidFill>
                  <a:srgbClr val="002060"/>
                </a:solidFill>
              </a:rPr>
              <a:t>'</a:t>
            </a:r>
            <a:r>
              <a:rPr lang="en-US" dirty="0" err="1" smtClean="0">
                <a:solidFill>
                  <a:srgbClr val="002060"/>
                </a:solidFill>
              </a:rPr>
              <a:t>Staghorn</a:t>
            </a:r>
            <a:r>
              <a:rPr lang="en-US" dirty="0" smtClean="0">
                <a:solidFill>
                  <a:srgbClr val="002060"/>
                </a:solidFill>
              </a:rPr>
              <a:t> stone” which is a large, solitary stone that takes the shape of the renal pelvis where it is often formed is an example of </a:t>
            </a:r>
            <a:r>
              <a:rPr lang="en-US" dirty="0" err="1" smtClean="0">
                <a:solidFill>
                  <a:srgbClr val="002060"/>
                </a:solidFill>
              </a:rPr>
              <a:t>struvite</a:t>
            </a:r>
            <a:r>
              <a:rPr lang="en-US" dirty="0" smtClean="0">
                <a:solidFill>
                  <a:srgbClr val="002060"/>
                </a:solidFill>
              </a:rPr>
              <a:t> stone.</a:t>
            </a:r>
            <a:endParaRPr lang="ru-RU" dirty="0" smtClean="0">
              <a:solidFill>
                <a:srgbClr val="002060"/>
              </a:solidFill>
            </a:endParaRPr>
          </a:p>
          <a:p>
            <a:pPr marL="514350" lvl="0" indent="-514350">
              <a:buClr>
                <a:srgbClr val="002060"/>
              </a:buClr>
              <a:buFont typeface="+mj-lt"/>
              <a:buAutoNum type="arabicPeriod"/>
            </a:pPr>
            <a:r>
              <a:rPr lang="en-US" b="1" i="1" u="sng" dirty="0" smtClean="0">
                <a:solidFill>
                  <a:srgbClr val="FFFF00"/>
                </a:solidFill>
              </a:rPr>
              <a:t>Uric acid stones. </a:t>
            </a:r>
            <a:r>
              <a:rPr lang="en-US" dirty="0" smtClean="0">
                <a:solidFill>
                  <a:srgbClr val="002060"/>
                </a:solidFill>
              </a:rPr>
              <a:t>Uric acid calculi are radiolucent unlike radio-opaque calcium stones. Uric acid stones are smooth, yellowish-brown, hard and often multiple.</a:t>
            </a:r>
            <a:endParaRPr lang="ru-RU" dirty="0" smtClean="0">
              <a:solidFill>
                <a:srgbClr val="002060"/>
              </a:solidFill>
            </a:endParaRPr>
          </a:p>
          <a:p>
            <a:pPr marL="514350" lvl="0" indent="-514350">
              <a:buClr>
                <a:srgbClr val="002060"/>
              </a:buClr>
              <a:buFont typeface="+mj-lt"/>
              <a:buAutoNum type="arabicPeriod"/>
            </a:pPr>
            <a:r>
              <a:rPr lang="en-US" b="1" i="1" u="sng" dirty="0" err="1" smtClean="0">
                <a:solidFill>
                  <a:srgbClr val="FFFF00"/>
                </a:solidFill>
              </a:rPr>
              <a:t>Cystine</a:t>
            </a:r>
            <a:r>
              <a:rPr lang="en-US" b="1" i="1" u="sng" dirty="0" smtClean="0">
                <a:solidFill>
                  <a:srgbClr val="FFFF00"/>
                </a:solidFill>
              </a:rPr>
              <a:t> stones. </a:t>
            </a:r>
            <a:r>
              <a:rPr lang="en-US" dirty="0" err="1" smtClean="0">
                <a:solidFill>
                  <a:srgbClr val="002060"/>
                </a:solidFill>
              </a:rPr>
              <a:t>Cystine</a:t>
            </a:r>
            <a:r>
              <a:rPr lang="en-US" dirty="0" smtClean="0">
                <a:solidFill>
                  <a:srgbClr val="002060"/>
                </a:solidFill>
              </a:rPr>
              <a:t> stones are small, rounded, smooth and often multiple. They are yellowish and waxy.</a:t>
            </a:r>
            <a:r>
              <a:rPr lang="en-GB" dirty="0" smtClean="0">
                <a:solidFill>
                  <a:srgbClr val="002060"/>
                </a:solidFill>
              </a:rPr>
              <a:t> They are seen in heritable tubular transport defects causing </a:t>
            </a:r>
            <a:r>
              <a:rPr lang="en-GB" dirty="0" err="1" smtClean="0">
                <a:solidFill>
                  <a:srgbClr val="002060"/>
                </a:solidFill>
              </a:rPr>
              <a:t>cystinuria</a:t>
            </a:r>
            <a:r>
              <a:rPr lang="en-GB" dirty="0" smtClean="0">
                <a:solidFill>
                  <a:srgbClr val="002060"/>
                </a:solidFill>
              </a:rPr>
              <a:t>.</a:t>
            </a:r>
            <a:endParaRPr lang="en-US" dirty="0">
              <a:solidFill>
                <a:srgbClr val="FF0000"/>
              </a:solidFill>
              <a:latin typeface="Constantia"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2910" y="214290"/>
            <a:ext cx="7143800" cy="1200329"/>
          </a:xfrm>
          <a:prstGeom prst="rect">
            <a:avLst/>
          </a:prstGeom>
          <a:noFill/>
        </p:spPr>
        <p:txBody>
          <a:bodyPr wrap="square">
            <a:spAutoFit/>
          </a:bodyPr>
          <a:lstStyle/>
          <a:p>
            <a:pPr algn="ctr" fontAlgn="auto">
              <a:spcBef>
                <a:spcPts val="0"/>
              </a:spcBef>
              <a:spcAft>
                <a:spcPts val="0"/>
              </a:spcAft>
              <a:defRPr/>
            </a:pPr>
            <a:r>
              <a:rPr lang="en-U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COMPLICATIONS</a:t>
            </a:r>
          </a:p>
          <a:p>
            <a:pPr algn="ctr" fontAlgn="auto">
              <a:spcBef>
                <a:spcPts val="0"/>
              </a:spcBef>
              <a:spcAft>
                <a:spcPts val="0"/>
              </a:spcAft>
              <a:defRPr/>
            </a:pPr>
            <a:endParaRPr lang="en-US"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endParaRPr>
          </a:p>
        </p:txBody>
      </p:sp>
      <p:sp>
        <p:nvSpPr>
          <p:cNvPr id="12291" name="Rectangle 4"/>
          <p:cNvSpPr>
            <a:spLocks noChangeArrowheads="1"/>
          </p:cNvSpPr>
          <p:nvPr/>
        </p:nvSpPr>
        <p:spPr bwMode="auto">
          <a:xfrm>
            <a:off x="0" y="1000108"/>
            <a:ext cx="8643966" cy="5016758"/>
          </a:xfrm>
          <a:prstGeom prst="rect">
            <a:avLst/>
          </a:prstGeom>
          <a:noFill/>
          <a:ln w="9525">
            <a:noFill/>
            <a:miter lim="800000"/>
            <a:headEnd/>
            <a:tailEnd/>
          </a:ln>
        </p:spPr>
        <p:txBody>
          <a:bodyPr wrap="square">
            <a:spAutoFit/>
          </a:bodyPr>
          <a:lstStyle/>
          <a:p>
            <a:pPr>
              <a:buClr>
                <a:srgbClr val="002060"/>
              </a:buClr>
            </a:pPr>
            <a:r>
              <a:rPr lang="en-US" sz="3200" dirty="0">
                <a:solidFill>
                  <a:srgbClr val="FFFF00"/>
                </a:solidFill>
                <a:latin typeface="Constantia" pitchFamily="18" charset="0"/>
              </a:rPr>
              <a:t>Decrease or loss of function in the affected kidney</a:t>
            </a:r>
          </a:p>
          <a:p>
            <a:pPr>
              <a:buClr>
                <a:srgbClr val="002060"/>
              </a:buClr>
              <a:buFont typeface="Wingdings" pitchFamily="2" charset="2"/>
              <a:buChar char="Ø"/>
            </a:pPr>
            <a:r>
              <a:rPr lang="en-US" sz="3200" dirty="0" smtClean="0">
                <a:solidFill>
                  <a:srgbClr val="FFFF00"/>
                </a:solidFill>
                <a:latin typeface="Constantia" pitchFamily="18" charset="0"/>
              </a:rPr>
              <a:t>Kidney </a:t>
            </a:r>
            <a:r>
              <a:rPr lang="en-US" sz="3200" dirty="0">
                <a:solidFill>
                  <a:srgbClr val="FFFF00"/>
                </a:solidFill>
                <a:latin typeface="Constantia" pitchFamily="18" charset="0"/>
              </a:rPr>
              <a:t>damage, scarring</a:t>
            </a:r>
          </a:p>
          <a:p>
            <a:pPr>
              <a:buClr>
                <a:srgbClr val="002060"/>
              </a:buClr>
              <a:buFont typeface="Wingdings" pitchFamily="2" charset="2"/>
              <a:buChar char="Ø"/>
            </a:pPr>
            <a:r>
              <a:rPr lang="en-US" sz="3200" dirty="0" smtClean="0">
                <a:solidFill>
                  <a:srgbClr val="FFFF00"/>
                </a:solidFill>
                <a:latin typeface="Constantia" pitchFamily="18" charset="0"/>
              </a:rPr>
              <a:t>Obstruction </a:t>
            </a:r>
            <a:r>
              <a:rPr lang="en-US" sz="3200" dirty="0">
                <a:solidFill>
                  <a:srgbClr val="FFFF00"/>
                </a:solidFill>
                <a:latin typeface="Constantia" pitchFamily="18" charset="0"/>
              </a:rPr>
              <a:t>of the ureter (acute unilateral obstructive </a:t>
            </a:r>
            <a:r>
              <a:rPr lang="en-US" sz="3200" dirty="0" err="1">
                <a:solidFill>
                  <a:srgbClr val="FFFF00"/>
                </a:solidFill>
                <a:latin typeface="Constantia" pitchFamily="18" charset="0"/>
              </a:rPr>
              <a:t>uropathy</a:t>
            </a:r>
            <a:r>
              <a:rPr lang="en-US" sz="3200" dirty="0">
                <a:solidFill>
                  <a:srgbClr val="FFFF00"/>
                </a:solidFill>
                <a:latin typeface="Constantia" pitchFamily="18" charset="0"/>
              </a:rPr>
              <a:t>)</a:t>
            </a:r>
          </a:p>
          <a:p>
            <a:pPr>
              <a:buClr>
                <a:srgbClr val="002060"/>
              </a:buClr>
              <a:buFont typeface="Wingdings" pitchFamily="2" charset="2"/>
              <a:buChar char="Ø"/>
            </a:pPr>
            <a:r>
              <a:rPr lang="en-US" sz="3200" dirty="0" smtClean="0">
                <a:solidFill>
                  <a:srgbClr val="FFFF00"/>
                </a:solidFill>
                <a:latin typeface="Constantia" pitchFamily="18" charset="0"/>
              </a:rPr>
              <a:t>Recurrence </a:t>
            </a:r>
            <a:r>
              <a:rPr lang="en-US" sz="3200" dirty="0">
                <a:solidFill>
                  <a:srgbClr val="FFFF00"/>
                </a:solidFill>
                <a:latin typeface="Constantia" pitchFamily="18" charset="0"/>
              </a:rPr>
              <a:t>of stone</a:t>
            </a:r>
          </a:p>
          <a:p>
            <a:pPr>
              <a:buClr>
                <a:srgbClr val="002060"/>
              </a:buClr>
              <a:buFont typeface="Wingdings" pitchFamily="2" charset="2"/>
              <a:buChar char="Ø"/>
            </a:pPr>
            <a:r>
              <a:rPr lang="en-US" sz="3200" dirty="0" err="1" smtClean="0">
                <a:solidFill>
                  <a:srgbClr val="FFFF00"/>
                </a:solidFill>
                <a:latin typeface="Constantia" pitchFamily="18" charset="0"/>
              </a:rPr>
              <a:t>Pyelonephritis</a:t>
            </a:r>
            <a:endParaRPr lang="en-US" sz="3200" dirty="0">
              <a:solidFill>
                <a:srgbClr val="FFFF00"/>
              </a:solidFill>
              <a:latin typeface="Constantia" pitchFamily="18" charset="0"/>
            </a:endParaRPr>
          </a:p>
          <a:p>
            <a:pPr>
              <a:buClr>
                <a:srgbClr val="002060"/>
              </a:buClr>
              <a:buFont typeface="Wingdings" pitchFamily="2" charset="2"/>
              <a:buChar char="Ø"/>
            </a:pPr>
            <a:r>
              <a:rPr lang="en-US" sz="3200" dirty="0" err="1" smtClean="0">
                <a:solidFill>
                  <a:srgbClr val="FFFF00"/>
                </a:solidFill>
                <a:latin typeface="Constantia" pitchFamily="18" charset="0"/>
              </a:rPr>
              <a:t>Hydroneprosis</a:t>
            </a:r>
            <a:endParaRPr lang="en-US" sz="3200" dirty="0">
              <a:solidFill>
                <a:srgbClr val="FFFF00"/>
              </a:solidFill>
              <a:latin typeface="Constantia" pitchFamily="18" charset="0"/>
            </a:endParaRPr>
          </a:p>
          <a:p>
            <a:pPr>
              <a:buClr>
                <a:srgbClr val="002060"/>
              </a:buClr>
              <a:buFont typeface="Wingdings" pitchFamily="2" charset="2"/>
              <a:buChar char="Ø"/>
            </a:pPr>
            <a:r>
              <a:rPr lang="en-US" sz="3200" dirty="0" smtClean="0">
                <a:solidFill>
                  <a:srgbClr val="FFFF00"/>
                </a:solidFill>
                <a:latin typeface="Constantia" pitchFamily="18" charset="0"/>
              </a:rPr>
              <a:t>Hemorrhage</a:t>
            </a:r>
          </a:p>
          <a:p>
            <a:pPr>
              <a:buClr>
                <a:srgbClr val="002060"/>
              </a:buClr>
              <a:buFont typeface="Wingdings" pitchFamily="2" charset="2"/>
              <a:buChar char="Ø"/>
            </a:pPr>
            <a:r>
              <a:rPr lang="en-US" sz="3200" dirty="0" smtClean="0">
                <a:solidFill>
                  <a:srgbClr val="FFFF00"/>
                </a:solidFill>
                <a:latin typeface="Constantia" pitchFamily="18" charset="0"/>
              </a:rPr>
              <a:t>Urinary tract infection</a:t>
            </a:r>
            <a:endParaRPr lang="en-US" sz="3200" dirty="0">
              <a:solidFill>
                <a:srgbClr val="FFFF00"/>
              </a:solidFill>
              <a:latin typeface="Constantia"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p:cNvPicPr>
            <a:picLocks noChangeAspect="1" noChangeArrowheads="1"/>
          </p:cNvPicPr>
          <p:nvPr/>
        </p:nvPicPr>
        <p:blipFill>
          <a:blip r:embed="rId2" cstate="print"/>
          <a:srcRect/>
          <a:stretch>
            <a:fillRect/>
          </a:stretch>
        </p:blipFill>
        <p:spPr bwMode="auto">
          <a:xfrm>
            <a:off x="1357290" y="714356"/>
            <a:ext cx="6858048" cy="5429288"/>
          </a:xfrm>
          <a:prstGeom prst="rect">
            <a:avLst/>
          </a:prstGeom>
          <a:noFill/>
          <a:ln w="28575">
            <a:solidFill>
              <a:srgbClr val="002060"/>
            </a:solid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p:cNvPicPr>
            <a:picLocks noChangeAspect="1" noChangeArrowheads="1"/>
          </p:cNvPicPr>
          <p:nvPr/>
        </p:nvPicPr>
        <p:blipFill>
          <a:blip r:embed="rId2" cstate="print"/>
          <a:srcRect/>
          <a:stretch>
            <a:fillRect/>
          </a:stretch>
        </p:blipFill>
        <p:spPr bwMode="auto">
          <a:xfrm>
            <a:off x="533400" y="1143000"/>
            <a:ext cx="4027488" cy="3028950"/>
          </a:xfrm>
          <a:prstGeom prst="rect">
            <a:avLst/>
          </a:prstGeom>
          <a:noFill/>
          <a:ln w="9525">
            <a:noFill/>
            <a:miter lim="800000"/>
            <a:headEnd/>
            <a:tailEnd/>
          </a:ln>
        </p:spPr>
      </p:pic>
      <p:pic>
        <p:nvPicPr>
          <p:cNvPr id="14339" name="Picture 2"/>
          <p:cNvPicPr>
            <a:picLocks noChangeAspect="1" noChangeArrowheads="1"/>
          </p:cNvPicPr>
          <p:nvPr/>
        </p:nvPicPr>
        <p:blipFill>
          <a:blip r:embed="rId3" cstate="print"/>
          <a:srcRect/>
          <a:stretch>
            <a:fillRect/>
          </a:stretch>
        </p:blipFill>
        <p:spPr bwMode="auto">
          <a:xfrm>
            <a:off x="5486400" y="1066800"/>
            <a:ext cx="2743200" cy="3346450"/>
          </a:xfrm>
          <a:prstGeom prst="rect">
            <a:avLst/>
          </a:prstGeom>
          <a:noFill/>
          <a:ln w="9525">
            <a:noFill/>
            <a:miter lim="800000"/>
            <a:headEnd/>
            <a:tailEnd/>
          </a:ln>
        </p:spPr>
      </p:pic>
      <p:pic>
        <p:nvPicPr>
          <p:cNvPr id="14340" name="Picture 3"/>
          <p:cNvPicPr>
            <a:picLocks noChangeAspect="1" noChangeArrowheads="1"/>
          </p:cNvPicPr>
          <p:nvPr/>
        </p:nvPicPr>
        <p:blipFill>
          <a:blip r:embed="rId4" cstate="print"/>
          <a:srcRect/>
          <a:stretch>
            <a:fillRect/>
          </a:stretch>
        </p:blipFill>
        <p:spPr bwMode="auto">
          <a:xfrm>
            <a:off x="3733800" y="4648200"/>
            <a:ext cx="1981200" cy="1860550"/>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0"/>
            <a:ext cx="8372476" cy="1214422"/>
          </a:xfrm>
        </p:spPr>
        <p:txBody>
          <a:bodyPr>
            <a:normAutofit/>
          </a:bodyPr>
          <a:lstStyle/>
          <a:p>
            <a:pPr algn="ctr"/>
            <a:r>
              <a:rPr lang="en-US" b="1" u="sng" dirty="0" smtClean="0">
                <a:solidFill>
                  <a:srgbClr val="FF7D7D"/>
                </a:solidFill>
              </a:rPr>
              <a:t>Hydronephrosis</a:t>
            </a:r>
            <a:endParaRPr lang="ru-RU" u="sng" dirty="0">
              <a:solidFill>
                <a:srgbClr val="FF7D7D"/>
              </a:solidFill>
            </a:endParaRPr>
          </a:p>
        </p:txBody>
      </p:sp>
      <p:sp>
        <p:nvSpPr>
          <p:cNvPr id="3" name="Содержимое 2"/>
          <p:cNvSpPr>
            <a:spLocks noGrp="1"/>
          </p:cNvSpPr>
          <p:nvPr>
            <p:ph idx="1"/>
          </p:nvPr>
        </p:nvSpPr>
        <p:spPr/>
        <p:txBody>
          <a:bodyPr>
            <a:normAutofit/>
          </a:bodyPr>
          <a:lstStyle/>
          <a:p>
            <a:pPr lvl="0">
              <a:buClr>
                <a:srgbClr val="002060"/>
              </a:buClr>
              <a:buFont typeface="Wingdings" pitchFamily="2" charset="2"/>
              <a:buChar char="Ø"/>
            </a:pPr>
            <a:r>
              <a:rPr lang="en-US" sz="3200" dirty="0" smtClean="0">
                <a:solidFill>
                  <a:srgbClr val="002060"/>
                </a:solidFill>
              </a:rPr>
              <a:t>Hydronephrosis is the term used for dilatation of renal pelvis and calyces due to partial or intermittent obstruction to the outflow of urine.</a:t>
            </a:r>
            <a:endParaRPr lang="ru-RU" sz="3200" dirty="0" smtClean="0">
              <a:solidFill>
                <a:srgbClr val="002060"/>
              </a:solidFill>
            </a:endParaRPr>
          </a:p>
          <a:p>
            <a:pPr lvl="0">
              <a:buClr>
                <a:srgbClr val="002060"/>
              </a:buClr>
              <a:buFont typeface="Wingdings" pitchFamily="2" charset="2"/>
              <a:buChar char="Ø"/>
            </a:pPr>
            <a:r>
              <a:rPr lang="en-US" sz="3200" dirty="0" err="1" smtClean="0">
                <a:solidFill>
                  <a:srgbClr val="002060"/>
                </a:solidFill>
              </a:rPr>
              <a:t>Hydroureter</a:t>
            </a:r>
            <a:r>
              <a:rPr lang="en-US" sz="3200" dirty="0" smtClean="0">
                <a:solidFill>
                  <a:srgbClr val="002060"/>
                </a:solidFill>
              </a:rPr>
              <a:t> nearly always accompanies </a:t>
            </a:r>
            <a:r>
              <a:rPr lang="en-US" sz="3200" dirty="0" err="1" smtClean="0">
                <a:solidFill>
                  <a:srgbClr val="002060"/>
                </a:solidFill>
              </a:rPr>
              <a:t>hydronephrosis</a:t>
            </a:r>
            <a:endParaRPr lang="ru-RU" sz="3200" dirty="0" smtClean="0">
              <a:solidFill>
                <a:srgbClr val="002060"/>
              </a:solidFill>
            </a:endParaRPr>
          </a:p>
          <a:p>
            <a:pPr lvl="0">
              <a:buClr>
                <a:srgbClr val="002060"/>
              </a:buClr>
              <a:buFont typeface="Wingdings" pitchFamily="2" charset="2"/>
              <a:buChar char="Ø"/>
            </a:pPr>
            <a:r>
              <a:rPr lang="en-US" sz="3200" dirty="0" smtClean="0">
                <a:solidFill>
                  <a:srgbClr val="002060"/>
                </a:solidFill>
              </a:rPr>
              <a:t>Hydronephrosis may be </a:t>
            </a:r>
            <a:r>
              <a:rPr lang="en-US" sz="3200" i="1" u="sng" dirty="0" smtClean="0">
                <a:solidFill>
                  <a:srgbClr val="D0D2F8"/>
                </a:solidFill>
              </a:rPr>
              <a:t>unilateral </a:t>
            </a:r>
            <a:r>
              <a:rPr lang="en-US" sz="3200" i="1" dirty="0" smtClean="0">
                <a:solidFill>
                  <a:srgbClr val="002060"/>
                </a:solidFill>
              </a:rPr>
              <a:t>or </a:t>
            </a:r>
            <a:r>
              <a:rPr lang="en-US" sz="3200" i="1" u="sng" dirty="0" smtClean="0">
                <a:solidFill>
                  <a:srgbClr val="D0D2F8"/>
                </a:solidFill>
              </a:rPr>
              <a:t>bilateral</a:t>
            </a:r>
            <a:r>
              <a:rPr lang="en-US" sz="3200" u="sng" dirty="0" smtClean="0">
                <a:solidFill>
                  <a:srgbClr val="D0D2F8"/>
                </a:solidFill>
              </a:rPr>
              <a:t>.</a:t>
            </a:r>
            <a:endParaRPr lang="ru-RU" sz="3200" u="sng" dirty="0" smtClean="0">
              <a:solidFill>
                <a:srgbClr val="D0D2F8"/>
              </a:solidFill>
            </a:endParaRPr>
          </a:p>
          <a:p>
            <a:endParaRPr lang="ru-RU" sz="32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Documents and Settings\Я\Рабочий стол\lekture\8.jpg"/>
          <p:cNvPicPr>
            <a:picLocks noGrp="1" noChangeAspect="1" noChangeArrowheads="1"/>
          </p:cNvPicPr>
          <p:nvPr>
            <p:ph idx="1"/>
          </p:nvPr>
        </p:nvPicPr>
        <p:blipFill>
          <a:blip r:embed="rId2" cstate="print"/>
          <a:srcRect/>
          <a:stretch>
            <a:fillRect/>
          </a:stretch>
        </p:blipFill>
        <p:spPr bwMode="auto">
          <a:xfrm rot="10800000">
            <a:off x="2285984" y="214290"/>
            <a:ext cx="5000660" cy="6143672"/>
          </a:xfrm>
          <a:prstGeom prst="rect">
            <a:avLst/>
          </a:prstGeom>
          <a:noFill/>
          <a:ln w="28575">
            <a:solidFill>
              <a:schemeClr val="tx1"/>
            </a:solid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285728"/>
            <a:ext cx="9001156" cy="6572272"/>
          </a:xfrm>
        </p:spPr>
        <p:txBody>
          <a:bodyPr>
            <a:normAutofit/>
          </a:bodyPr>
          <a:lstStyle/>
          <a:p>
            <a:pPr lvl="0"/>
            <a:r>
              <a:rPr lang="en-US" sz="3200" b="1" u="sng" dirty="0" smtClean="0">
                <a:solidFill>
                  <a:srgbClr val="D0D2F8"/>
                </a:solidFill>
              </a:rPr>
              <a:t>Unilateral </a:t>
            </a:r>
            <a:r>
              <a:rPr lang="en-US" sz="3200" b="1" u="sng" dirty="0" err="1" smtClean="0">
                <a:solidFill>
                  <a:srgbClr val="D0D2F8"/>
                </a:solidFill>
              </a:rPr>
              <a:t>hydronephrosis</a:t>
            </a:r>
            <a:r>
              <a:rPr lang="en-US" sz="3200" b="1" u="sng" dirty="0" smtClean="0">
                <a:solidFill>
                  <a:srgbClr val="D0D2F8"/>
                </a:solidFill>
              </a:rPr>
              <a:t>. </a:t>
            </a:r>
            <a:r>
              <a:rPr lang="en-US" sz="2800" dirty="0" smtClean="0">
                <a:solidFill>
                  <a:srgbClr val="002060"/>
                </a:solidFill>
              </a:rPr>
              <a:t>This occurs due to some form of </a:t>
            </a:r>
            <a:r>
              <a:rPr lang="en-US" sz="2800" dirty="0" err="1" smtClean="0">
                <a:solidFill>
                  <a:srgbClr val="002060"/>
                </a:solidFill>
              </a:rPr>
              <a:t>ureteral</a:t>
            </a:r>
            <a:r>
              <a:rPr lang="en-US" sz="2800" dirty="0" smtClean="0">
                <a:solidFill>
                  <a:srgbClr val="002060"/>
                </a:solidFill>
              </a:rPr>
              <a:t> obstruction at the level of </a:t>
            </a:r>
            <a:r>
              <a:rPr lang="en-US" sz="2800" dirty="0" err="1" smtClean="0">
                <a:solidFill>
                  <a:srgbClr val="002060"/>
                </a:solidFill>
              </a:rPr>
              <a:t>periureteric</a:t>
            </a:r>
            <a:r>
              <a:rPr lang="en-US" sz="2800" dirty="0" smtClean="0">
                <a:solidFill>
                  <a:srgbClr val="002060"/>
                </a:solidFill>
              </a:rPr>
              <a:t> junction (PUJ). The causes are:</a:t>
            </a:r>
            <a:endParaRPr lang="ru-RU" sz="2800" dirty="0" smtClean="0">
              <a:solidFill>
                <a:srgbClr val="002060"/>
              </a:solidFill>
            </a:endParaRPr>
          </a:p>
          <a:p>
            <a:pPr lvl="1">
              <a:buClr>
                <a:srgbClr val="002060"/>
              </a:buClr>
              <a:buFont typeface="Wingdings" pitchFamily="2" charset="2"/>
              <a:buChar char="Ø"/>
            </a:pPr>
            <a:r>
              <a:rPr lang="en-US" sz="3200" dirty="0" err="1" smtClean="0">
                <a:solidFill>
                  <a:srgbClr val="FFFF00"/>
                </a:solidFill>
              </a:rPr>
              <a:t>Intraluminal</a:t>
            </a:r>
            <a:r>
              <a:rPr lang="en-US" sz="3200" dirty="0" smtClean="0">
                <a:solidFill>
                  <a:srgbClr val="FFFF00"/>
                </a:solidFill>
              </a:rPr>
              <a:t>,</a:t>
            </a:r>
            <a:r>
              <a:rPr lang="en-US" sz="3200" b="1" dirty="0" smtClean="0">
                <a:solidFill>
                  <a:srgbClr val="002060"/>
                </a:solidFill>
              </a:rPr>
              <a:t> </a:t>
            </a:r>
            <a:r>
              <a:rPr lang="en-US" sz="2800" dirty="0" smtClean="0">
                <a:solidFill>
                  <a:srgbClr val="002060"/>
                </a:solidFill>
              </a:rPr>
              <a:t>e.g. a calculus in the ureter or renal pelvis.</a:t>
            </a:r>
            <a:endParaRPr lang="ru-RU" sz="2800" dirty="0" smtClean="0">
              <a:solidFill>
                <a:srgbClr val="002060"/>
              </a:solidFill>
            </a:endParaRPr>
          </a:p>
          <a:p>
            <a:pPr lvl="1">
              <a:buClr>
                <a:srgbClr val="002060"/>
              </a:buClr>
              <a:buFont typeface="Wingdings" pitchFamily="2" charset="2"/>
              <a:buChar char="Ø"/>
            </a:pPr>
            <a:r>
              <a:rPr lang="en-US" sz="3200" dirty="0" smtClean="0">
                <a:solidFill>
                  <a:srgbClr val="FFFF00"/>
                </a:solidFill>
              </a:rPr>
              <a:t>Intramural,</a:t>
            </a:r>
            <a:r>
              <a:rPr lang="en-US" sz="3200" dirty="0" smtClean="0">
                <a:solidFill>
                  <a:srgbClr val="002060"/>
                </a:solidFill>
              </a:rPr>
              <a:t> </a:t>
            </a:r>
            <a:r>
              <a:rPr lang="en-US" sz="2800" dirty="0" smtClean="0">
                <a:solidFill>
                  <a:srgbClr val="002060"/>
                </a:solidFill>
              </a:rPr>
              <a:t>e.g. congenital PUJ obstruction, </a:t>
            </a:r>
            <a:r>
              <a:rPr lang="en-US" sz="2800" dirty="0" err="1" smtClean="0">
                <a:solidFill>
                  <a:srgbClr val="002060"/>
                </a:solidFill>
              </a:rPr>
              <a:t>atresia</a:t>
            </a:r>
            <a:r>
              <a:rPr lang="en-US" sz="2800" dirty="0" smtClean="0">
                <a:solidFill>
                  <a:srgbClr val="002060"/>
                </a:solidFill>
              </a:rPr>
              <a:t> of ureter, inflammatory stricture, trauma, neoplasm of ureter or bladder.</a:t>
            </a:r>
            <a:endParaRPr lang="ru-RU" sz="2800" dirty="0" smtClean="0">
              <a:solidFill>
                <a:srgbClr val="002060"/>
              </a:solidFill>
            </a:endParaRPr>
          </a:p>
          <a:p>
            <a:pPr lvl="1">
              <a:buClr>
                <a:srgbClr val="002060"/>
              </a:buClr>
              <a:buFont typeface="Wingdings" pitchFamily="2" charset="2"/>
              <a:buChar char="Ø"/>
            </a:pPr>
            <a:r>
              <a:rPr lang="en-US" sz="3200" dirty="0" smtClean="0">
                <a:solidFill>
                  <a:srgbClr val="FFFF00"/>
                </a:solidFill>
              </a:rPr>
              <a:t>Extramural,</a:t>
            </a:r>
            <a:r>
              <a:rPr lang="en-US" sz="3200" dirty="0" smtClean="0">
                <a:solidFill>
                  <a:srgbClr val="002060"/>
                </a:solidFill>
              </a:rPr>
              <a:t> </a:t>
            </a:r>
            <a:r>
              <a:rPr lang="en-US" sz="2800" dirty="0" smtClean="0">
                <a:solidFill>
                  <a:srgbClr val="002060"/>
                </a:solidFill>
              </a:rPr>
              <a:t>e.g. obstruction of upper part of ureter by inferior renal artery or vein, pressure on ureter from outside such as carcinoma cervix, prostrate, rectum, colon or </a:t>
            </a:r>
            <a:r>
              <a:rPr lang="en-US" sz="2800" dirty="0" err="1" smtClean="0">
                <a:solidFill>
                  <a:srgbClr val="002060"/>
                </a:solidFill>
              </a:rPr>
              <a:t>cecum</a:t>
            </a:r>
            <a:r>
              <a:rPr lang="en-US" sz="2800" dirty="0" smtClean="0">
                <a:solidFill>
                  <a:srgbClr val="002060"/>
                </a:solidFill>
              </a:rPr>
              <a:t> and retroperitoneal fibrosis.</a:t>
            </a:r>
            <a:endParaRPr lang="ru-RU" sz="2800" dirty="0" smtClean="0">
              <a:solidFill>
                <a:srgbClr val="002060"/>
              </a:solidFill>
            </a:endParaRPr>
          </a:p>
          <a:p>
            <a:pPr>
              <a:buClr>
                <a:srgbClr val="002060"/>
              </a:buClr>
              <a:buFont typeface="Wingdings" pitchFamily="2" charset="2"/>
              <a:buChar char="Ø"/>
            </a:pPr>
            <a:endParaRPr lang="ru-RU"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285728"/>
            <a:ext cx="8715436" cy="6038872"/>
          </a:xfrm>
        </p:spPr>
        <p:txBody>
          <a:bodyPr>
            <a:noAutofit/>
          </a:bodyPr>
          <a:lstStyle/>
          <a:p>
            <a:pPr lvl="0"/>
            <a:r>
              <a:rPr lang="en-US" sz="3200" b="1" u="sng" dirty="0" smtClean="0">
                <a:solidFill>
                  <a:srgbClr val="FF7D7D"/>
                </a:solidFill>
              </a:rPr>
              <a:t>Bilateral</a:t>
            </a:r>
            <a:r>
              <a:rPr lang="ru-RU" sz="3200" b="1" u="sng" dirty="0" smtClean="0">
                <a:solidFill>
                  <a:srgbClr val="FF7D7D"/>
                </a:solidFill>
              </a:rPr>
              <a:t> </a:t>
            </a:r>
            <a:r>
              <a:rPr lang="en-US" sz="3200" b="1" u="sng" dirty="0" smtClean="0">
                <a:solidFill>
                  <a:srgbClr val="FF7D7D"/>
                </a:solidFill>
              </a:rPr>
              <a:t> </a:t>
            </a:r>
            <a:r>
              <a:rPr lang="en-US" sz="3200" b="1" u="sng" dirty="0" err="1" smtClean="0">
                <a:solidFill>
                  <a:srgbClr val="FF7D7D"/>
                </a:solidFill>
              </a:rPr>
              <a:t>hydronephrosis</a:t>
            </a:r>
            <a:r>
              <a:rPr lang="en-US" sz="3200" b="1" dirty="0" smtClean="0">
                <a:solidFill>
                  <a:srgbClr val="002060"/>
                </a:solidFill>
              </a:rPr>
              <a:t>. </a:t>
            </a:r>
            <a:r>
              <a:rPr lang="en-US" sz="3200" dirty="0" smtClean="0">
                <a:solidFill>
                  <a:srgbClr val="002060"/>
                </a:solidFill>
              </a:rPr>
              <a:t>This is generally the result of some form of urethral obstruction but can occur from the various causes listed above if the lesions involve both sides.</a:t>
            </a:r>
            <a:endParaRPr lang="ru-RU" sz="3200" dirty="0" smtClean="0">
              <a:solidFill>
                <a:srgbClr val="002060"/>
              </a:solidFill>
            </a:endParaRPr>
          </a:p>
          <a:p>
            <a:pPr lvl="1"/>
            <a:r>
              <a:rPr lang="en-US" sz="3200" dirty="0" smtClean="0">
                <a:solidFill>
                  <a:srgbClr val="FFFF00"/>
                </a:solidFill>
              </a:rPr>
              <a:t>Congenital</a:t>
            </a:r>
            <a:r>
              <a:rPr lang="en-US" sz="3200" dirty="0" smtClean="0">
                <a:solidFill>
                  <a:srgbClr val="002060"/>
                </a:solidFill>
              </a:rPr>
              <a:t>, e.g. </a:t>
            </a:r>
            <a:r>
              <a:rPr lang="en-US" sz="3200" dirty="0" err="1" smtClean="0">
                <a:solidFill>
                  <a:srgbClr val="002060"/>
                </a:solidFill>
              </a:rPr>
              <a:t>atresia</a:t>
            </a:r>
            <a:r>
              <a:rPr lang="en-US" sz="3200" dirty="0" smtClean="0">
                <a:solidFill>
                  <a:srgbClr val="002060"/>
                </a:solidFill>
              </a:rPr>
              <a:t> of the urethral </a:t>
            </a:r>
            <a:r>
              <a:rPr lang="en-US" sz="3200" dirty="0" err="1" smtClean="0">
                <a:solidFill>
                  <a:srgbClr val="002060"/>
                </a:solidFill>
              </a:rPr>
              <a:t>meatus</a:t>
            </a:r>
            <a:r>
              <a:rPr lang="en-US" sz="3200" dirty="0" smtClean="0">
                <a:solidFill>
                  <a:srgbClr val="002060"/>
                </a:solidFill>
              </a:rPr>
              <a:t>, congenital posterior urethral valve.</a:t>
            </a:r>
            <a:endParaRPr lang="ru-RU" sz="3200" dirty="0" smtClean="0">
              <a:solidFill>
                <a:srgbClr val="002060"/>
              </a:solidFill>
            </a:endParaRPr>
          </a:p>
          <a:p>
            <a:pPr lvl="1"/>
            <a:r>
              <a:rPr lang="en-US" sz="3200" dirty="0" smtClean="0">
                <a:solidFill>
                  <a:srgbClr val="FFFF00"/>
                </a:solidFill>
              </a:rPr>
              <a:t>Acquired</a:t>
            </a:r>
            <a:r>
              <a:rPr lang="en-US" sz="3200" dirty="0" smtClean="0">
                <a:solidFill>
                  <a:srgbClr val="002060"/>
                </a:solidFill>
              </a:rPr>
              <a:t>, e.g. bladder tumor involving </a:t>
            </a:r>
            <a:r>
              <a:rPr lang="en-US" sz="3200" dirty="0" err="1" smtClean="0">
                <a:solidFill>
                  <a:srgbClr val="002060"/>
                </a:solidFill>
              </a:rPr>
              <a:t>ureteric</a:t>
            </a:r>
            <a:r>
              <a:rPr lang="en-US" sz="3200" dirty="0" smtClean="0">
                <a:solidFill>
                  <a:srgbClr val="002060"/>
                </a:solidFill>
              </a:rPr>
              <a:t> orifices, prostatic enlargement, prostatic carcinoma and </a:t>
            </a:r>
            <a:r>
              <a:rPr lang="en-US" sz="3200" dirty="0" err="1" smtClean="0">
                <a:solidFill>
                  <a:srgbClr val="002060"/>
                </a:solidFill>
              </a:rPr>
              <a:t>prostatitis</a:t>
            </a:r>
            <a:r>
              <a:rPr lang="en-US" sz="3200" dirty="0" smtClean="0">
                <a:solidFill>
                  <a:srgbClr val="002060"/>
                </a:solidFill>
              </a:rPr>
              <a:t>, bladder neck </a:t>
            </a:r>
            <a:r>
              <a:rPr lang="en-US" sz="3200" dirty="0" err="1" smtClean="0">
                <a:solidFill>
                  <a:srgbClr val="002060"/>
                </a:solidFill>
              </a:rPr>
              <a:t>stenosis</a:t>
            </a:r>
            <a:r>
              <a:rPr lang="en-US" sz="3200" dirty="0" smtClean="0">
                <a:solidFill>
                  <a:srgbClr val="002060"/>
                </a:solidFill>
              </a:rPr>
              <a:t>, inflammatory or traumatic urethral stricture and </a:t>
            </a:r>
            <a:r>
              <a:rPr lang="en-US" sz="3200" dirty="0" err="1" smtClean="0">
                <a:solidFill>
                  <a:srgbClr val="002060"/>
                </a:solidFill>
              </a:rPr>
              <a:t>phimosis</a:t>
            </a:r>
            <a:r>
              <a:rPr lang="en-US" sz="3200" dirty="0" smtClean="0">
                <a:solidFill>
                  <a:srgbClr val="002060"/>
                </a:solidFill>
              </a:rPr>
              <a:t>.</a:t>
            </a:r>
            <a:endParaRPr lang="ru-RU" sz="3200" dirty="0" smtClean="0">
              <a:solidFill>
                <a:srgbClr val="002060"/>
              </a:solidFill>
            </a:endParaRPr>
          </a:p>
          <a:p>
            <a:endParaRPr lang="ru-RU" sz="3200" dirty="0">
              <a:solidFill>
                <a:srgbClr val="002060"/>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Documents and Settings\Я\Рабочий стол\lekture\9.jpg"/>
          <p:cNvPicPr>
            <a:picLocks noChangeAspect="1" noChangeArrowheads="1"/>
          </p:cNvPicPr>
          <p:nvPr/>
        </p:nvPicPr>
        <p:blipFill>
          <a:blip r:embed="rId2" cstate="print"/>
          <a:srcRect/>
          <a:stretch>
            <a:fillRect/>
          </a:stretch>
        </p:blipFill>
        <p:spPr bwMode="auto">
          <a:xfrm rot="10800000">
            <a:off x="1285852" y="0"/>
            <a:ext cx="3857652" cy="6857998"/>
          </a:xfrm>
          <a:prstGeom prst="rect">
            <a:avLst/>
          </a:prstGeom>
          <a:noFill/>
          <a:ln>
            <a:solidFill>
              <a:srgbClr val="002060"/>
            </a:solid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785794"/>
          </a:xfrm>
        </p:spPr>
        <p:txBody>
          <a:bodyPr>
            <a:normAutofit fontScale="90000"/>
          </a:bodyPr>
          <a:lstStyle/>
          <a:p>
            <a:pPr algn="ctr"/>
            <a:r>
              <a:rPr lang="ru-RU" sz="5400" dirty="0" smtClean="0">
                <a:solidFill>
                  <a:srgbClr val="FF7D7D"/>
                </a:solidFill>
              </a:rPr>
              <a:t/>
            </a:r>
            <a:br>
              <a:rPr lang="ru-RU" sz="5400" dirty="0" smtClean="0">
                <a:solidFill>
                  <a:srgbClr val="FF7D7D"/>
                </a:solidFill>
              </a:rPr>
            </a:br>
            <a:r>
              <a:rPr lang="en-GB" sz="4800" b="1" dirty="0" smtClean="0">
                <a:solidFill>
                  <a:srgbClr val="FF7D7D"/>
                </a:solidFill>
              </a:rPr>
              <a:t> </a:t>
            </a:r>
            <a:r>
              <a:rPr lang="en-GB" sz="4800" b="1" u="sng" dirty="0" smtClean="0">
                <a:solidFill>
                  <a:srgbClr val="FF7D7D"/>
                </a:solidFill>
              </a:rPr>
              <a:t>Chronic renal failure</a:t>
            </a:r>
            <a:endParaRPr lang="ru-RU" u="sng" dirty="0">
              <a:solidFill>
                <a:srgbClr val="FF7D7D"/>
              </a:solidFill>
            </a:endParaRPr>
          </a:p>
        </p:txBody>
      </p:sp>
      <p:sp>
        <p:nvSpPr>
          <p:cNvPr id="3" name="Содержимое 2"/>
          <p:cNvSpPr>
            <a:spLocks noGrp="1"/>
          </p:cNvSpPr>
          <p:nvPr>
            <p:ph idx="1"/>
          </p:nvPr>
        </p:nvSpPr>
        <p:spPr>
          <a:xfrm>
            <a:off x="214282" y="714356"/>
            <a:ext cx="8472518" cy="6143644"/>
          </a:xfrm>
        </p:spPr>
        <p:txBody>
          <a:bodyPr>
            <a:normAutofit/>
          </a:bodyPr>
          <a:lstStyle/>
          <a:p>
            <a:pPr lvl="0">
              <a:buNone/>
            </a:pPr>
            <a:r>
              <a:rPr lang="en-GB" sz="3200" b="1" dirty="0" err="1" smtClean="0">
                <a:solidFill>
                  <a:schemeClr val="accent1">
                    <a:lumMod val="50000"/>
                  </a:schemeClr>
                </a:solidFill>
              </a:rPr>
              <a:t>Nephrosclerosis</a:t>
            </a:r>
            <a:r>
              <a:rPr lang="en-GB" sz="3200" b="1" dirty="0" smtClean="0">
                <a:solidFill>
                  <a:schemeClr val="accent1">
                    <a:lumMod val="50000"/>
                  </a:schemeClr>
                </a:solidFill>
              </a:rPr>
              <a:t> is </a:t>
            </a:r>
            <a:r>
              <a:rPr lang="en-GB" sz="3200" dirty="0" smtClean="0">
                <a:solidFill>
                  <a:srgbClr val="002060"/>
                </a:solidFill>
              </a:rPr>
              <a:t>morphologic basis of</a:t>
            </a:r>
            <a:r>
              <a:rPr lang="en-GB" sz="3200" b="1" dirty="0" smtClean="0">
                <a:solidFill>
                  <a:srgbClr val="002060"/>
                </a:solidFill>
              </a:rPr>
              <a:t> </a:t>
            </a:r>
            <a:r>
              <a:rPr lang="en-GB" sz="3200" dirty="0" smtClean="0">
                <a:solidFill>
                  <a:srgbClr val="002060"/>
                </a:solidFill>
              </a:rPr>
              <a:t>chronic renal failure.</a:t>
            </a:r>
            <a:endParaRPr lang="ru-RU" sz="3200" dirty="0" smtClean="0">
              <a:solidFill>
                <a:srgbClr val="002060"/>
              </a:solidFill>
            </a:endParaRPr>
          </a:p>
          <a:p>
            <a:pPr lvl="0"/>
            <a:r>
              <a:rPr lang="en-GB" sz="3200" dirty="0" err="1" smtClean="0">
                <a:solidFill>
                  <a:srgbClr val="002060"/>
                </a:solidFill>
              </a:rPr>
              <a:t>Uremia</a:t>
            </a:r>
            <a:r>
              <a:rPr lang="en-GB" sz="3200" dirty="0" smtClean="0">
                <a:solidFill>
                  <a:srgbClr val="002060"/>
                </a:solidFill>
              </a:rPr>
              <a:t> is a syndrome encompassing a group of clinical and biochemical sings derived essentially from the retention of waste products and the failure to control fluid and electrolyte balance.</a:t>
            </a:r>
            <a:endParaRPr lang="ru-RU" sz="3200" dirty="0" smtClean="0">
              <a:solidFill>
                <a:srgbClr val="002060"/>
              </a:solidFill>
            </a:endParaRPr>
          </a:p>
          <a:p>
            <a:pPr lvl="0"/>
            <a:r>
              <a:rPr lang="en-GB" sz="3200" dirty="0" smtClean="0">
                <a:solidFill>
                  <a:srgbClr val="002060"/>
                </a:solidFill>
              </a:rPr>
              <a:t>The prognosis of final stage renal failure has been greatly improved by </a:t>
            </a:r>
            <a:r>
              <a:rPr lang="en-GB" sz="3200" dirty="0" smtClean="0">
                <a:solidFill>
                  <a:srgbClr val="FFFF00"/>
                </a:solidFill>
              </a:rPr>
              <a:t>dialysis, renal transplantation.</a:t>
            </a:r>
            <a:endParaRPr lang="ru-RU" sz="3200" dirty="0" smtClean="0">
              <a:solidFill>
                <a:srgbClr val="FFFF00"/>
              </a:solidFill>
            </a:endParaRPr>
          </a:p>
          <a:p>
            <a:endParaRPr lang="ru-RU"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0"/>
            <a:ext cx="9215470" cy="2285992"/>
          </a:xfrm>
        </p:spPr>
        <p:txBody>
          <a:bodyPr>
            <a:normAutofit fontScale="90000"/>
          </a:bodyPr>
          <a:lstStyle/>
          <a:p>
            <a:r>
              <a:rPr lang="en-US" sz="4000" b="1" dirty="0" smtClean="0">
                <a:solidFill>
                  <a:schemeClr val="accent1">
                    <a:lumMod val="50000"/>
                  </a:schemeClr>
                </a:solidFill>
              </a:rPr>
              <a:t>Complete replacement of virtually all glomeruli by connective tissue due to chronic glomerulonephritis. A Masson </a:t>
            </a:r>
            <a:r>
              <a:rPr lang="en-US" sz="4000" b="1" dirty="0" err="1" smtClean="0">
                <a:solidFill>
                  <a:schemeClr val="accent1">
                    <a:lumMod val="50000"/>
                  </a:schemeClr>
                </a:solidFill>
              </a:rPr>
              <a:t>trichrome</a:t>
            </a:r>
            <a:r>
              <a:rPr lang="en-US" sz="4000" b="1" dirty="0" smtClean="0">
                <a:solidFill>
                  <a:schemeClr val="accent1">
                    <a:lumMod val="50000"/>
                  </a:schemeClr>
                </a:solidFill>
              </a:rPr>
              <a:t> staining</a:t>
            </a:r>
            <a:r>
              <a:rPr lang="en-US" b="1" dirty="0" smtClean="0">
                <a:solidFill>
                  <a:schemeClr val="accent1">
                    <a:lumMod val="50000"/>
                  </a:schemeClr>
                </a:solidFill>
              </a:rPr>
              <a:t>.</a:t>
            </a:r>
            <a:endParaRPr lang="ru-RU" b="1" dirty="0">
              <a:solidFill>
                <a:schemeClr val="accent1">
                  <a:lumMod val="50000"/>
                </a:schemeClr>
              </a:solidFill>
            </a:endParaRPr>
          </a:p>
        </p:txBody>
      </p:sp>
      <p:pic>
        <p:nvPicPr>
          <p:cNvPr id="47106" name="Picture 2" descr="C:\Documents and Settings\Я\Рабочий стол\lekture\4.jpg"/>
          <p:cNvPicPr>
            <a:picLocks noGrp="1" noChangeAspect="1" noChangeArrowheads="1"/>
          </p:cNvPicPr>
          <p:nvPr>
            <p:ph idx="1"/>
          </p:nvPr>
        </p:nvPicPr>
        <p:blipFill>
          <a:blip r:embed="rId2" cstate="print"/>
          <a:srcRect/>
          <a:stretch>
            <a:fillRect/>
          </a:stretch>
        </p:blipFill>
        <p:spPr bwMode="auto">
          <a:xfrm>
            <a:off x="2000232" y="1928802"/>
            <a:ext cx="6357982" cy="4500570"/>
          </a:xfrm>
          <a:prstGeom prst="rect">
            <a:avLst/>
          </a:prstGeom>
          <a:noFill/>
          <a:ln w="28575">
            <a:solidFill>
              <a:srgbClr val="002060"/>
            </a:solidFill>
          </a:ln>
        </p:spPr>
      </p:pic>
      <p:cxnSp>
        <p:nvCxnSpPr>
          <p:cNvPr id="6" name="Прямая со стрелкой 5"/>
          <p:cNvCxnSpPr/>
          <p:nvPr/>
        </p:nvCxnSpPr>
        <p:spPr>
          <a:xfrm>
            <a:off x="2714612" y="2928934"/>
            <a:ext cx="1071570" cy="1000132"/>
          </a:xfrm>
          <a:prstGeom prst="straightConnector1">
            <a:avLst/>
          </a:prstGeom>
          <a:ln w="57150">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rot="5400000">
            <a:off x="6607983" y="3893347"/>
            <a:ext cx="1285884" cy="500066"/>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908" y="0"/>
            <a:ext cx="9286908" cy="6858000"/>
          </a:xfrm>
        </p:spPr>
        <p:txBody>
          <a:bodyPr>
            <a:normAutofit lnSpcReduction="10000"/>
          </a:bodyPr>
          <a:lstStyle/>
          <a:p>
            <a:pPr lvl="0"/>
            <a:r>
              <a:rPr lang="en-GB" sz="2800" b="1" u="sng" dirty="0" err="1" smtClean="0">
                <a:solidFill>
                  <a:srgbClr val="FF7D7D"/>
                </a:solidFill>
              </a:rPr>
              <a:t>Uremia</a:t>
            </a:r>
            <a:r>
              <a:rPr lang="en-GB" sz="2800" b="1" u="sng" dirty="0" smtClean="0">
                <a:solidFill>
                  <a:srgbClr val="FF7D7D"/>
                </a:solidFill>
              </a:rPr>
              <a:t> is final stage of chronic renal failure, which is characterised by</a:t>
            </a:r>
            <a:endParaRPr lang="ru-RU" sz="2800" b="1" u="sng" dirty="0" smtClean="0">
              <a:solidFill>
                <a:srgbClr val="FF7D7D"/>
              </a:solidFill>
            </a:endParaRPr>
          </a:p>
          <a:p>
            <a:pPr lvl="1">
              <a:buClr>
                <a:srgbClr val="002060"/>
              </a:buClr>
              <a:buFont typeface="Wingdings" pitchFamily="2" charset="2"/>
              <a:buChar char="Ø"/>
            </a:pPr>
            <a:r>
              <a:rPr lang="en-GB" dirty="0" err="1" smtClean="0">
                <a:solidFill>
                  <a:srgbClr val="002060"/>
                </a:solidFill>
              </a:rPr>
              <a:t>Hypernitrogenemia</a:t>
            </a:r>
            <a:r>
              <a:rPr lang="en-GB" dirty="0" smtClean="0">
                <a:solidFill>
                  <a:srgbClr val="002060"/>
                </a:solidFill>
              </a:rPr>
              <a:t>.</a:t>
            </a:r>
            <a:endParaRPr lang="ru-RU" dirty="0" smtClean="0">
              <a:solidFill>
                <a:srgbClr val="002060"/>
              </a:solidFill>
            </a:endParaRPr>
          </a:p>
          <a:p>
            <a:pPr lvl="1">
              <a:buClr>
                <a:srgbClr val="002060"/>
              </a:buClr>
              <a:buFont typeface="Wingdings" pitchFamily="2" charset="2"/>
              <a:buChar char="Ø"/>
            </a:pPr>
            <a:r>
              <a:rPr lang="en-GB" dirty="0" smtClean="0">
                <a:solidFill>
                  <a:srgbClr val="002060"/>
                </a:solidFill>
              </a:rPr>
              <a:t>Metabolic acidosis (accumulation of sulphates, phosphates, and organic acids).</a:t>
            </a:r>
            <a:endParaRPr lang="ru-RU" dirty="0" smtClean="0">
              <a:solidFill>
                <a:srgbClr val="002060"/>
              </a:solidFill>
            </a:endParaRPr>
          </a:p>
          <a:p>
            <a:pPr lvl="1">
              <a:buClr>
                <a:srgbClr val="002060"/>
              </a:buClr>
              <a:buFont typeface="Wingdings" pitchFamily="2" charset="2"/>
              <a:buChar char="Ø"/>
            </a:pPr>
            <a:r>
              <a:rPr lang="en-GB" dirty="0" err="1" smtClean="0">
                <a:solidFill>
                  <a:srgbClr val="002060"/>
                </a:solidFill>
              </a:rPr>
              <a:t>Hyperkaliemia</a:t>
            </a:r>
            <a:r>
              <a:rPr lang="en-GB" dirty="0" smtClean="0">
                <a:solidFill>
                  <a:srgbClr val="002060"/>
                </a:solidFill>
              </a:rPr>
              <a:t>, </a:t>
            </a:r>
            <a:r>
              <a:rPr lang="en-GB" dirty="0" err="1" smtClean="0">
                <a:solidFill>
                  <a:srgbClr val="002060"/>
                </a:solidFill>
              </a:rPr>
              <a:t>hypercalcemia</a:t>
            </a:r>
            <a:r>
              <a:rPr lang="en-GB" dirty="0" smtClean="0">
                <a:solidFill>
                  <a:srgbClr val="002060"/>
                </a:solidFill>
              </a:rPr>
              <a:t>.</a:t>
            </a:r>
            <a:endParaRPr lang="ru-RU" dirty="0" smtClean="0">
              <a:solidFill>
                <a:srgbClr val="002060"/>
              </a:solidFill>
            </a:endParaRPr>
          </a:p>
          <a:p>
            <a:pPr lvl="1">
              <a:buClr>
                <a:srgbClr val="002060"/>
              </a:buClr>
              <a:buFont typeface="Wingdings" pitchFamily="2" charset="2"/>
              <a:buChar char="Ø"/>
            </a:pPr>
            <a:r>
              <a:rPr lang="en-GB" dirty="0" err="1" smtClean="0">
                <a:solidFill>
                  <a:srgbClr val="002060"/>
                </a:solidFill>
              </a:rPr>
              <a:t>Anemia</a:t>
            </a:r>
            <a:r>
              <a:rPr lang="en-GB" dirty="0" smtClean="0">
                <a:solidFill>
                  <a:srgbClr val="002060"/>
                </a:solidFill>
              </a:rPr>
              <a:t>.</a:t>
            </a:r>
            <a:endParaRPr lang="ru-RU" dirty="0" smtClean="0">
              <a:solidFill>
                <a:srgbClr val="002060"/>
              </a:solidFill>
            </a:endParaRPr>
          </a:p>
          <a:p>
            <a:pPr lvl="1">
              <a:buClr>
                <a:srgbClr val="002060"/>
              </a:buClr>
              <a:buFont typeface="Wingdings" pitchFamily="2" charset="2"/>
              <a:buChar char="Ø"/>
            </a:pPr>
            <a:r>
              <a:rPr lang="en-GB" dirty="0" smtClean="0">
                <a:solidFill>
                  <a:srgbClr val="002060"/>
                </a:solidFill>
              </a:rPr>
              <a:t>Depression of immunological reaction. Infections are common and will in turn affect renal function.</a:t>
            </a:r>
            <a:endParaRPr lang="ru-RU" dirty="0" smtClean="0">
              <a:solidFill>
                <a:srgbClr val="002060"/>
              </a:solidFill>
            </a:endParaRPr>
          </a:p>
          <a:p>
            <a:pPr lvl="1">
              <a:buClr>
                <a:srgbClr val="002060"/>
              </a:buClr>
              <a:buFont typeface="Wingdings" pitchFamily="2" charset="2"/>
              <a:buChar char="Ø"/>
            </a:pPr>
            <a:r>
              <a:rPr lang="en-GB" dirty="0" smtClean="0">
                <a:solidFill>
                  <a:srgbClr val="002060"/>
                </a:solidFill>
              </a:rPr>
              <a:t>Arterial hypertension.</a:t>
            </a:r>
            <a:endParaRPr lang="ru-RU" dirty="0" smtClean="0">
              <a:solidFill>
                <a:srgbClr val="002060"/>
              </a:solidFill>
            </a:endParaRPr>
          </a:p>
          <a:p>
            <a:pPr lvl="1">
              <a:buClr>
                <a:srgbClr val="002060"/>
              </a:buClr>
              <a:buFont typeface="Wingdings" pitchFamily="2" charset="2"/>
              <a:buChar char="Ø"/>
            </a:pPr>
            <a:r>
              <a:rPr lang="en-GB" dirty="0" smtClean="0">
                <a:solidFill>
                  <a:srgbClr val="002060"/>
                </a:solidFill>
              </a:rPr>
              <a:t>Hemorrhagic syndrome (</a:t>
            </a:r>
            <a:r>
              <a:rPr lang="en-GB" dirty="0" err="1" smtClean="0">
                <a:solidFill>
                  <a:srgbClr val="002060"/>
                </a:solidFill>
              </a:rPr>
              <a:t>petechias</a:t>
            </a:r>
            <a:r>
              <a:rPr lang="en-GB" dirty="0" smtClean="0">
                <a:solidFill>
                  <a:srgbClr val="002060"/>
                </a:solidFill>
              </a:rPr>
              <a:t>, hemorrhagic erosions and ulcer in mucosa).</a:t>
            </a:r>
            <a:endParaRPr lang="ru-RU" dirty="0" smtClean="0">
              <a:solidFill>
                <a:srgbClr val="002060"/>
              </a:solidFill>
            </a:endParaRPr>
          </a:p>
          <a:p>
            <a:pPr lvl="1">
              <a:buClr>
                <a:srgbClr val="002060"/>
              </a:buClr>
              <a:buFont typeface="Wingdings" pitchFamily="2" charset="2"/>
              <a:buChar char="Ø"/>
            </a:pPr>
            <a:r>
              <a:rPr lang="en-GB" dirty="0" err="1" smtClean="0">
                <a:solidFill>
                  <a:srgbClr val="002060"/>
                </a:solidFill>
              </a:rPr>
              <a:t>Fibrinous</a:t>
            </a:r>
            <a:r>
              <a:rPr lang="en-GB" dirty="0" smtClean="0">
                <a:solidFill>
                  <a:srgbClr val="002060"/>
                </a:solidFill>
              </a:rPr>
              <a:t> inflammation:</a:t>
            </a:r>
            <a:endParaRPr lang="ru-RU" dirty="0" smtClean="0">
              <a:solidFill>
                <a:srgbClr val="002060"/>
              </a:solidFill>
            </a:endParaRPr>
          </a:p>
          <a:p>
            <a:pPr lvl="2">
              <a:buClr>
                <a:srgbClr val="002060"/>
              </a:buClr>
              <a:buFont typeface="Wingdings" pitchFamily="2" charset="2"/>
              <a:buChar char="Ø"/>
            </a:pPr>
            <a:r>
              <a:rPr lang="en-GB" sz="2400" dirty="0" err="1" smtClean="0">
                <a:solidFill>
                  <a:srgbClr val="002060"/>
                </a:solidFill>
              </a:rPr>
              <a:t>Fibrinous</a:t>
            </a:r>
            <a:r>
              <a:rPr lang="en-GB" sz="2400" dirty="0" smtClean="0">
                <a:solidFill>
                  <a:srgbClr val="002060"/>
                </a:solidFill>
              </a:rPr>
              <a:t> </a:t>
            </a:r>
            <a:r>
              <a:rPr lang="en-GB" sz="2400" dirty="0" err="1" smtClean="0">
                <a:solidFill>
                  <a:srgbClr val="002060"/>
                </a:solidFill>
              </a:rPr>
              <a:t>pericarditis</a:t>
            </a:r>
            <a:r>
              <a:rPr lang="en-GB" sz="2400" dirty="0" smtClean="0">
                <a:solidFill>
                  <a:srgbClr val="002060"/>
                </a:solidFill>
              </a:rPr>
              <a:t> (“</a:t>
            </a:r>
            <a:r>
              <a:rPr lang="en-GB" sz="2400" dirty="0" err="1" smtClean="0">
                <a:solidFill>
                  <a:srgbClr val="002060"/>
                </a:solidFill>
              </a:rPr>
              <a:t>cor</a:t>
            </a:r>
            <a:r>
              <a:rPr lang="en-GB" sz="2400" dirty="0" smtClean="0">
                <a:solidFill>
                  <a:srgbClr val="002060"/>
                </a:solidFill>
              </a:rPr>
              <a:t> </a:t>
            </a:r>
            <a:r>
              <a:rPr lang="en-GB" sz="2400" dirty="0" err="1" smtClean="0">
                <a:solidFill>
                  <a:srgbClr val="002060"/>
                </a:solidFill>
              </a:rPr>
              <a:t>vilosum</a:t>
            </a:r>
            <a:r>
              <a:rPr lang="en-GB" sz="2400" dirty="0" smtClean="0">
                <a:solidFill>
                  <a:srgbClr val="002060"/>
                </a:solidFill>
              </a:rPr>
              <a:t>”).</a:t>
            </a:r>
            <a:endParaRPr lang="ru-RU" sz="2400" dirty="0" smtClean="0">
              <a:solidFill>
                <a:srgbClr val="002060"/>
              </a:solidFill>
            </a:endParaRPr>
          </a:p>
          <a:p>
            <a:pPr lvl="2">
              <a:buClr>
                <a:srgbClr val="002060"/>
              </a:buClr>
              <a:buFont typeface="Wingdings" pitchFamily="2" charset="2"/>
              <a:buChar char="Ø"/>
            </a:pPr>
            <a:r>
              <a:rPr lang="en-GB" sz="2400" dirty="0" smtClean="0">
                <a:solidFill>
                  <a:srgbClr val="002060"/>
                </a:solidFill>
              </a:rPr>
              <a:t>“Uremic </a:t>
            </a:r>
            <a:r>
              <a:rPr lang="en-GB" sz="2400" dirty="0" err="1" smtClean="0">
                <a:solidFill>
                  <a:srgbClr val="002060"/>
                </a:solidFill>
              </a:rPr>
              <a:t>pneumonitis</a:t>
            </a:r>
            <a:r>
              <a:rPr lang="en-GB" sz="2400" dirty="0" smtClean="0">
                <a:solidFill>
                  <a:srgbClr val="002060"/>
                </a:solidFill>
              </a:rPr>
              <a:t>” with pleural exudates.</a:t>
            </a:r>
            <a:endParaRPr lang="ru-RU" sz="2400" dirty="0" smtClean="0">
              <a:solidFill>
                <a:srgbClr val="002060"/>
              </a:solidFill>
            </a:endParaRPr>
          </a:p>
          <a:p>
            <a:pPr lvl="2">
              <a:buClr>
                <a:srgbClr val="002060"/>
              </a:buClr>
              <a:buFont typeface="Wingdings" pitchFamily="2" charset="2"/>
              <a:buChar char="Ø"/>
            </a:pPr>
            <a:r>
              <a:rPr lang="en-GB" sz="2400" dirty="0" smtClean="0">
                <a:solidFill>
                  <a:srgbClr val="002060"/>
                </a:solidFill>
              </a:rPr>
              <a:t>Uremic gastritis, enteritis, colitis.</a:t>
            </a:r>
            <a:endParaRPr lang="ru-RU" sz="2400" dirty="0" smtClean="0">
              <a:solidFill>
                <a:srgbClr val="002060"/>
              </a:solidFill>
            </a:endParaRPr>
          </a:p>
          <a:p>
            <a:pPr lvl="2">
              <a:buClr>
                <a:srgbClr val="002060"/>
              </a:buClr>
              <a:buFont typeface="Wingdings" pitchFamily="2" charset="2"/>
              <a:buChar char="Ø"/>
            </a:pPr>
            <a:r>
              <a:rPr lang="en-GB" sz="2400" dirty="0" err="1" smtClean="0">
                <a:solidFill>
                  <a:srgbClr val="002060"/>
                </a:solidFill>
              </a:rPr>
              <a:t>Edema</a:t>
            </a:r>
            <a:r>
              <a:rPr lang="en-GB" sz="2400" dirty="0" smtClean="0">
                <a:solidFill>
                  <a:srgbClr val="002060"/>
                </a:solidFill>
              </a:rPr>
              <a:t> of lungs.</a:t>
            </a:r>
            <a:endParaRPr lang="ru-RU" sz="2400" dirty="0" smtClean="0">
              <a:solidFill>
                <a:srgbClr val="002060"/>
              </a:solidFill>
            </a:endParaRPr>
          </a:p>
          <a:p>
            <a:endParaRPr lang="ru-RU"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0"/>
            <a:ext cx="8229600" cy="928670"/>
          </a:xfrm>
        </p:spPr>
        <p:txBody>
          <a:bodyPr>
            <a:normAutofit/>
          </a:bodyPr>
          <a:lstStyle/>
          <a:p>
            <a:r>
              <a:rPr lang="en-US" sz="5400" b="1" u="sng" dirty="0" err="1" smtClean="0">
                <a:solidFill>
                  <a:srgbClr val="FF7D7D"/>
                </a:solidFill>
              </a:rPr>
              <a:t>Pyelonephritis</a:t>
            </a:r>
            <a:endParaRPr lang="en-US" sz="5400" u="sng" dirty="0">
              <a:solidFill>
                <a:srgbClr val="FF7D7D"/>
              </a:solidFill>
            </a:endParaRPr>
          </a:p>
        </p:txBody>
      </p:sp>
      <p:sp>
        <p:nvSpPr>
          <p:cNvPr id="3075" name="Rectangle 3"/>
          <p:cNvSpPr>
            <a:spLocks noGrp="1" noChangeArrowheads="1"/>
          </p:cNvSpPr>
          <p:nvPr>
            <p:ph type="body" idx="1"/>
          </p:nvPr>
        </p:nvSpPr>
        <p:spPr>
          <a:xfrm>
            <a:off x="457200" y="1285860"/>
            <a:ext cx="8229600" cy="5038740"/>
          </a:xfrm>
        </p:spPr>
        <p:txBody>
          <a:bodyPr/>
          <a:lstStyle/>
          <a:p>
            <a:pPr>
              <a:lnSpc>
                <a:spcPct val="90000"/>
              </a:lnSpc>
            </a:pPr>
            <a:r>
              <a:rPr lang="en-US" sz="3200" dirty="0">
                <a:solidFill>
                  <a:srgbClr val="002060"/>
                </a:solidFill>
              </a:rPr>
              <a:t>This is infection within the renal pelvis, usually accompanied by infection within the renal parenchyma. The source of sepsis is often ascending infection from the bladder but </a:t>
            </a:r>
            <a:r>
              <a:rPr lang="en-US" sz="3200" dirty="0" err="1">
                <a:solidFill>
                  <a:srgbClr val="002060"/>
                </a:solidFill>
              </a:rPr>
              <a:t>haematogenous</a:t>
            </a:r>
            <a:r>
              <a:rPr lang="en-US" sz="3200" dirty="0">
                <a:solidFill>
                  <a:srgbClr val="002060"/>
                </a:solidFill>
              </a:rPr>
              <a:t> spread can also occur. The usual organisms are the same as for lower </a:t>
            </a:r>
            <a:r>
              <a:rPr lang="en-US" sz="3200" dirty="0">
                <a:solidFill>
                  <a:srgbClr val="002060"/>
                </a:solidFill>
                <a:hlinkClick r:id="rId2"/>
              </a:rPr>
              <a:t>urinary tract infection</a:t>
            </a:r>
            <a:r>
              <a:rPr lang="en-US" sz="3200" dirty="0">
                <a:solidFill>
                  <a:srgbClr val="002060"/>
                </a:solidFill>
              </a:rPr>
              <a:t> (e.g. </a:t>
            </a:r>
            <a:r>
              <a:rPr lang="en-US" sz="3200" i="1" dirty="0">
                <a:solidFill>
                  <a:srgbClr val="002060"/>
                </a:solidFill>
              </a:rPr>
              <a:t>Escherichia coli</a:t>
            </a:r>
            <a:r>
              <a:rPr lang="en-US" sz="3200" dirty="0">
                <a:solidFill>
                  <a:srgbClr val="002060"/>
                </a:solidFill>
              </a:rPr>
              <a:t>, </a:t>
            </a:r>
            <a:r>
              <a:rPr lang="en-US" sz="3200" dirty="0" err="1">
                <a:solidFill>
                  <a:srgbClr val="002060"/>
                </a:solidFill>
              </a:rPr>
              <a:t>Klebsiella</a:t>
            </a:r>
            <a:r>
              <a:rPr lang="en-US" sz="3200" dirty="0">
                <a:solidFill>
                  <a:srgbClr val="002060"/>
                </a:solidFill>
              </a:rPr>
              <a:t>, </a:t>
            </a:r>
            <a:r>
              <a:rPr lang="en-US" sz="3200" dirty="0">
                <a:solidFill>
                  <a:srgbClr val="002060"/>
                </a:solidFill>
                <a:hlinkClick r:id="rId3"/>
              </a:rPr>
              <a:t>Proteus</a:t>
            </a:r>
            <a:r>
              <a:rPr lang="en-US" sz="3200" dirty="0">
                <a:solidFill>
                  <a:srgbClr val="002060"/>
                </a:solidFill>
              </a:rPr>
              <a:t>, </a:t>
            </a:r>
            <a:r>
              <a:rPr lang="en-US" sz="3200" dirty="0" err="1">
                <a:solidFill>
                  <a:srgbClr val="002060"/>
                </a:solidFill>
                <a:hlinkClick r:id="rId4"/>
              </a:rPr>
              <a:t>Enterococcus</a:t>
            </a:r>
            <a:r>
              <a:rPr lang="en-US" sz="3200" dirty="0">
                <a:solidFill>
                  <a:srgbClr val="002060"/>
                </a:solidFill>
              </a:rPr>
              <a:t>). Repeated attacks of acute </a:t>
            </a:r>
            <a:r>
              <a:rPr lang="en-US" sz="3200" dirty="0" err="1">
                <a:solidFill>
                  <a:srgbClr val="002060"/>
                </a:solidFill>
              </a:rPr>
              <a:t>pyelonephritis</a:t>
            </a:r>
            <a:r>
              <a:rPr lang="en-US" sz="3200" dirty="0">
                <a:solidFill>
                  <a:srgbClr val="002060"/>
                </a:solidFill>
              </a:rPr>
              <a:t> can lead to chronic </a:t>
            </a:r>
            <a:r>
              <a:rPr lang="en-US" sz="3200" dirty="0" err="1">
                <a:solidFill>
                  <a:srgbClr val="002060"/>
                </a:solidFill>
              </a:rPr>
              <a:t>pyelonephritis</a:t>
            </a:r>
            <a:r>
              <a:rPr lang="en-US" sz="2800" dirty="0">
                <a:solidFill>
                  <a:srgbClr val="002060"/>
                </a:solidFill>
              </a:rPr>
              <a:t>.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0"/>
            <a:ext cx="8229600" cy="1500174"/>
          </a:xfrm>
        </p:spPr>
        <p:txBody>
          <a:bodyPr>
            <a:noAutofit/>
          </a:bodyPr>
          <a:lstStyle/>
          <a:p>
            <a:r>
              <a:rPr lang="en-US" sz="4400" b="1" dirty="0">
                <a:solidFill>
                  <a:srgbClr val="C00000"/>
                </a:solidFill>
              </a:rPr>
              <a:t>Acute </a:t>
            </a:r>
            <a:r>
              <a:rPr lang="en-US" sz="4400" b="1" dirty="0" err="1">
                <a:solidFill>
                  <a:srgbClr val="C00000"/>
                </a:solidFill>
              </a:rPr>
              <a:t>Pyelonephritis</a:t>
            </a:r>
            <a:r>
              <a:rPr lang="en-US" sz="4400" b="1" dirty="0"/>
              <a:t/>
            </a:r>
            <a:br>
              <a:rPr lang="en-US" sz="4400" b="1" dirty="0"/>
            </a:br>
            <a:endParaRPr lang="en-US" sz="4400" b="1" dirty="0"/>
          </a:p>
        </p:txBody>
      </p:sp>
      <p:sp>
        <p:nvSpPr>
          <p:cNvPr id="4099" name="Rectangle 3"/>
          <p:cNvSpPr>
            <a:spLocks noGrp="1" noChangeArrowheads="1"/>
          </p:cNvSpPr>
          <p:nvPr>
            <p:ph type="body" idx="1"/>
          </p:nvPr>
        </p:nvSpPr>
        <p:spPr>
          <a:xfrm>
            <a:off x="457200" y="928670"/>
            <a:ext cx="8229600" cy="5395930"/>
          </a:xfrm>
        </p:spPr>
        <p:txBody>
          <a:bodyPr>
            <a:noAutofit/>
          </a:bodyPr>
          <a:lstStyle/>
          <a:p>
            <a:pPr>
              <a:lnSpc>
                <a:spcPct val="90000"/>
              </a:lnSpc>
              <a:buFontTx/>
              <a:buNone/>
            </a:pPr>
            <a:r>
              <a:rPr lang="en-US" sz="3200" b="1" dirty="0">
                <a:solidFill>
                  <a:srgbClr val="002060"/>
                </a:solidFill>
              </a:rPr>
              <a:t>Incidence</a:t>
            </a:r>
          </a:p>
          <a:p>
            <a:pPr>
              <a:lnSpc>
                <a:spcPct val="90000"/>
              </a:lnSpc>
            </a:pPr>
            <a:r>
              <a:rPr lang="en-US" sz="3200" dirty="0">
                <a:solidFill>
                  <a:srgbClr val="002060"/>
                </a:solidFill>
              </a:rPr>
              <a:t>Acute </a:t>
            </a:r>
            <a:r>
              <a:rPr lang="en-US" sz="3200" dirty="0" err="1">
                <a:solidFill>
                  <a:srgbClr val="002060"/>
                </a:solidFill>
              </a:rPr>
              <a:t>pyelonephritis</a:t>
            </a:r>
            <a:r>
              <a:rPr lang="en-US" sz="3200" dirty="0">
                <a:solidFill>
                  <a:srgbClr val="002060"/>
                </a:solidFill>
              </a:rPr>
              <a:t> can occur at any age. In neonates it is 1.5 times more common in boys and tends to be associated with abnormalities of the renal tract. Uncircumcised boys tend to have a higher incidence than circumcised </a:t>
            </a:r>
            <a:r>
              <a:rPr lang="en-US" sz="3200">
                <a:solidFill>
                  <a:srgbClr val="002060"/>
                </a:solidFill>
              </a:rPr>
              <a:t>boys</a:t>
            </a:r>
            <a:r>
              <a:rPr lang="en-US" sz="3200" smtClean="0">
                <a:solidFill>
                  <a:srgbClr val="002060"/>
                </a:solidFill>
              </a:rPr>
              <a:t>. </a:t>
            </a:r>
            <a:r>
              <a:rPr lang="en-US" sz="3200" dirty="0">
                <a:solidFill>
                  <a:srgbClr val="002060"/>
                </a:solidFill>
              </a:rPr>
              <a:t>Beyond that age girls have a 10-fold higher incidence. In adult life it reflects the incidence of urinary tract infection (UTI) in that it is much more common in young women. Over 65 the incidence in men rises to match that of women.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Стандартная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1241</TotalTime>
  <Words>4274</Words>
  <Application>Microsoft Office PowerPoint</Application>
  <PresentationFormat>Экран (4:3)</PresentationFormat>
  <Paragraphs>278</Paragraphs>
  <Slides>74</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74</vt:i4>
      </vt:variant>
    </vt:vector>
  </HeadingPairs>
  <TitlesOfParts>
    <vt:vector size="81" baseType="lpstr">
      <vt:lpstr>Calibri</vt:lpstr>
      <vt:lpstr>Cambria</vt:lpstr>
      <vt:lpstr>Constantia</vt:lpstr>
      <vt:lpstr>Times New Roman</vt:lpstr>
      <vt:lpstr>Wingdings</vt:lpstr>
      <vt:lpstr>Wingdings 2</vt:lpstr>
      <vt:lpstr>Поток</vt:lpstr>
      <vt:lpstr>Odessa National Medical University Department of histology, cytology, embryology and pathological morphology with a course of forensic medicine</vt:lpstr>
      <vt:lpstr>Презентация PowerPoint</vt:lpstr>
      <vt:lpstr>Презентация PowerPoint</vt:lpstr>
      <vt:lpstr>Презентация PowerPoint</vt:lpstr>
      <vt:lpstr>Презентация PowerPoint</vt:lpstr>
      <vt:lpstr>Презентация PowerPoint</vt:lpstr>
      <vt:lpstr>Normal ultrastructure of glomerulus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Acute proliferative glomerulonephritis.  A. normal glomerulus. B. glomerular hypercellularity is due to intracapillary leucoytes and proliferation of intrinsic glomerular cells.</vt:lpstr>
      <vt:lpstr>Презентация PowerPoint</vt:lpstr>
      <vt:lpstr>Презентация PowerPoint</vt:lpstr>
      <vt:lpstr> Rapidly progressive (crescentic) glomerulonephritis (RPGN)</vt:lpstr>
      <vt:lpstr>Презентация PowerPoint</vt:lpstr>
      <vt:lpstr>Презентация PowerPoint</vt:lpstr>
      <vt:lpstr>Презентация PowerPoint</vt:lpstr>
      <vt:lpstr>Nephrotic syndrome </vt:lpstr>
      <vt:lpstr>Презентация PowerPoint</vt:lpstr>
      <vt:lpstr>Membranous glomerulonephritis.  A, PAS stain.  B, electron micrograph  </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Chronic glomerulonephritis Demonstrates some sclerotic glomeruli and renal vascular changes. </vt:lpstr>
      <vt:lpstr>Chronic glomerulonephritis.  Completely sclerotic glomeruli. This "end stage" of glomerulonephritis prevents histopathologic determination of the etiology.   </vt:lpstr>
      <vt:lpstr>Презентация PowerPoint</vt:lpstr>
      <vt:lpstr>Презентация PowerPoint</vt:lpstr>
      <vt:lpstr>Презентация PowerPoint</vt:lpstr>
      <vt:lpstr>Chronic Glomerulonephritis Note: atrophic and granular</vt:lpstr>
      <vt:lpstr>  Tubulopathy</vt:lpstr>
      <vt:lpstr>Acute tubular necrosis.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Tubulointerstitial Disease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Hydronephrosis</vt:lpstr>
      <vt:lpstr>Презентация PowerPoint</vt:lpstr>
      <vt:lpstr>Презентация PowerPoint</vt:lpstr>
      <vt:lpstr>Презентация PowerPoint</vt:lpstr>
      <vt:lpstr>Презентация PowerPoint</vt:lpstr>
      <vt:lpstr>  Chronic renal failure</vt:lpstr>
      <vt:lpstr>Complete replacement of virtually all glomeruli by connective tissue due to chronic glomerulonephritis. A Masson trichrome staining.</vt:lpstr>
      <vt:lpstr>Презентация PowerPoint</vt:lpstr>
      <vt:lpstr>Pyelonephritis</vt:lpstr>
      <vt:lpstr>Acute Pyelonephritis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Pathology of kidney</dc:title>
  <dc:creator>к</dc:creator>
  <cp:lastModifiedBy>Admin</cp:lastModifiedBy>
  <cp:revision>57</cp:revision>
  <dcterms:created xsi:type="dcterms:W3CDTF">2009-04-01T06:10:28Z</dcterms:created>
  <dcterms:modified xsi:type="dcterms:W3CDTF">2024-02-01T11:36:11Z</dcterms:modified>
</cp:coreProperties>
</file>