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6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7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43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03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22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9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44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831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85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5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32463-A364-47EE-AE6B-CDCF9287DA9C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8F0AC-26EF-4CD4-AF4B-8ECF133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28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" y="-176"/>
            <a:ext cx="12192627" cy="68583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736592"/>
            <a:ext cx="6632448" cy="1645254"/>
          </a:xfrm>
        </p:spPr>
        <p:txBody>
          <a:bodyPr>
            <a:normAutofit/>
          </a:bodyPr>
          <a:lstStyle/>
          <a:p>
            <a:r>
              <a:rPr lang="ru-RU" sz="4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Ключові</a:t>
            </a:r>
            <a:r>
              <a:rPr lang="ru-RU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ефективності</a:t>
            </a:r>
            <a:r>
              <a:rPr lang="ru-RU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(KPI)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1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2064" y="868296"/>
            <a:ext cx="3849624" cy="51214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Key Performance </a:t>
            </a:r>
            <a:r>
              <a:rPr lang="de-DE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Indicators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(KPI)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Ключові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ефективності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оцінки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операційних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стратегічних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підприємства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допомагає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оцінити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свій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поточний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стан 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підвищити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ефективність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реалізації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власної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The Hierarchy of Business Goals | Startup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727" y="868296"/>
            <a:ext cx="6840000" cy="512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09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Дуже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часто методика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застосовується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контролю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активності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підприємства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стандарту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ISO 9000:2008,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слово «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perfomance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розділити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два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терміни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результативність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KPI 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чудовим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інструментом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вимірювання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ступеня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певних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81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6384" y="614426"/>
            <a:ext cx="7043928" cy="71640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Ефективність = Доходи / Витрати * 100%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25424" y="5626481"/>
            <a:ext cx="7043928" cy="716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Результативність = Факт / План * 100%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Difference Between Efficiency and Effectiveness (with Comparison Chart) -  Key Differen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000250"/>
            <a:ext cx="54864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604459"/>
              </p:ext>
            </p:extLst>
          </p:nvPr>
        </p:nvGraphicFramePr>
        <p:xfrm>
          <a:off x="1475226" y="1762082"/>
          <a:ext cx="9306566" cy="342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3283">
                  <a:extLst>
                    <a:ext uri="{9D8B030D-6E8A-4147-A177-3AD203B41FA5}">
                      <a16:colId xmlns:a16="http://schemas.microsoft.com/office/drawing/2014/main" val="1431744032"/>
                    </a:ext>
                  </a:extLst>
                </a:gridCol>
                <a:gridCol w="4653283">
                  <a:extLst>
                    <a:ext uri="{9D8B030D-6E8A-4147-A177-3AD203B41FA5}">
                      <a16:colId xmlns:a16="http://schemas.microsoft.com/office/drawing/2014/main" val="408076880"/>
                    </a:ext>
                  </a:extLst>
                </a:gridCol>
              </a:tblGrid>
              <a:tr h="855641"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Ефективність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Результативність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extLst>
                  <a:ext uri="{0D108BD9-81ED-4DB2-BD59-A6C34878D82A}">
                    <a16:rowId xmlns:a16="http://schemas.microsoft.com/office/drawing/2014/main" val="1590663861"/>
                  </a:ext>
                </a:extLst>
              </a:tr>
              <a:tr h="855641"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15%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130%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extLst>
                  <a:ext uri="{0D108BD9-81ED-4DB2-BD59-A6C34878D82A}">
                    <a16:rowId xmlns:a16="http://schemas.microsoft.com/office/drawing/2014/main" val="959290027"/>
                  </a:ext>
                </a:extLst>
              </a:tr>
              <a:tr h="855641"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150%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75%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extLst>
                  <a:ext uri="{0D108BD9-81ED-4DB2-BD59-A6C34878D82A}">
                    <a16:rowId xmlns:a16="http://schemas.microsoft.com/office/drawing/2014/main" val="2154780955"/>
                  </a:ext>
                </a:extLst>
              </a:tr>
              <a:tr h="855641"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50%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200" dirty="0" smtClean="0"/>
                        <a:t>50%</a:t>
                      </a:r>
                      <a:endParaRPr lang="ru-RU" sz="4200" dirty="0"/>
                    </a:p>
                  </a:txBody>
                  <a:tcPr marL="210980" marR="210980" marT="105490" marB="105490"/>
                </a:tc>
                <a:extLst>
                  <a:ext uri="{0D108BD9-81ED-4DB2-BD59-A6C34878D82A}">
                    <a16:rowId xmlns:a16="http://schemas.microsoft.com/office/drawing/2014/main" val="35898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2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91" y="729000"/>
            <a:ext cx="1031641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28087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Ключові показники підприємства можна поділити на такі види:</a:t>
            </a:r>
          </a:p>
          <a:p>
            <a:pPr algn="just"/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Запізнювальні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— аналіз цифр за період роботи, що дозволяє прогнозувати досягнення цілей наступних періодів.</a:t>
            </a:r>
          </a:p>
          <a:p>
            <a:pPr algn="just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Випереджаючі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аналіз цифр у поточному періоді, що дозволяє керувати ситуацією: відстежувати обстановку та </a:t>
            </a:r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оперативно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вносити зміни за потреби.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313800" y="4626864"/>
            <a:ext cx="5040000" cy="10800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flipH="1">
            <a:off x="838200" y="5550912"/>
            <a:ext cx="5040000" cy="10800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Дуже важливим при впровадженні KPI є принцип керованості та контрольованості, який передбачає, що департаменту або окремому співробітнику, відповідальному за результат показника, повинні бути виділені всі ресурси для управління ним, а результат повинен бути вимірним і контрольованим (у тому числі самим робітником).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7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3213"/>
            <a:ext cx="10515600" cy="5751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практика,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15-20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підрозділу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близько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7-10, одному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  <a:p>
            <a:pPr marL="0" indent="0" algn="just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Слід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зазначити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відмінність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ключових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результативност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KRI)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Ключові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результату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KRI)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планування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контролю,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свідчать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 стан справ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загалом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персоналу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тактичних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Численні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PI)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показують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треба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як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кардинально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підвищити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продуктивність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24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80376" y="2430717"/>
            <a:ext cx="4489704" cy="19965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За правилом «10-80-10»,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ключових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результативності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900" dirty="0">
                <a:latin typeface="Arial" panose="020B0604020202020204" pitchFamily="34" charset="0"/>
                <a:cs typeface="Arial" panose="020B0604020202020204" pitchFamily="34" charset="0"/>
              </a:rPr>
              <a:t>KRI)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бути в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10 шт.,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ключових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ефективності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900" dirty="0">
                <a:latin typeface="Arial" panose="020B0604020202020204" pitchFamily="34" charset="0"/>
                <a:cs typeface="Arial" panose="020B0604020202020204" pitchFamily="34" charset="0"/>
              </a:rPr>
              <a:t>KPI)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також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10,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900" dirty="0">
                <a:latin typeface="Arial" panose="020B0604020202020204" pitchFamily="34" charset="0"/>
                <a:cs typeface="Arial" panose="020B0604020202020204" pitchFamily="34" charset="0"/>
              </a:rPr>
              <a:t>PI)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може бути багато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, але не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80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inding your organization's critical success factors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2" y="864000"/>
            <a:ext cx="68400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97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076" y="18000"/>
            <a:ext cx="8621848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5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056118"/>
              </p:ext>
            </p:extLst>
          </p:nvPr>
        </p:nvGraphicFramePr>
        <p:xfrm>
          <a:off x="636521" y="877823"/>
          <a:ext cx="10976431" cy="2286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8572">
                  <a:extLst>
                    <a:ext uri="{9D8B030D-6E8A-4147-A177-3AD203B41FA5}">
                      <a16:colId xmlns:a16="http://schemas.microsoft.com/office/drawing/2014/main" val="1287663704"/>
                    </a:ext>
                  </a:extLst>
                </a:gridCol>
                <a:gridCol w="3265714">
                  <a:extLst>
                    <a:ext uri="{9D8B030D-6E8A-4147-A177-3AD203B41FA5}">
                      <a16:colId xmlns:a16="http://schemas.microsoft.com/office/drawing/2014/main" val="4024988450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1370902231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2515135612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2160034541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3546547905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3912341197"/>
                    </a:ext>
                  </a:extLst>
                </a:gridCol>
                <a:gridCol w="1179285">
                  <a:extLst>
                    <a:ext uri="{9D8B030D-6E8A-4147-A177-3AD203B41FA5}">
                      <a16:colId xmlns:a16="http://schemas.microsoft.com/office/drawing/2014/main" val="1040116868"/>
                    </a:ext>
                  </a:extLst>
                </a:gridCol>
              </a:tblGrid>
              <a:tr h="326572"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900" u="none" strike="noStrike">
                          <a:effectLst/>
                        </a:rPr>
                        <a:t>KPI</a:t>
                      </a:r>
                      <a:endParaRPr lang="de-DE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Ваги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База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Норма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Ціль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Факт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Індекс </a:t>
                      </a:r>
                      <a:r>
                        <a:rPr lang="de-DE" sz="1900" u="none" strike="noStrike">
                          <a:effectLst/>
                        </a:rPr>
                        <a:t>KPI</a:t>
                      </a:r>
                      <a:endParaRPr lang="de-DE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1489291173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1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1641267889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2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3117444844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3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3453263412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4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2576544291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5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4025401515"/>
                  </a:ext>
                </a:extLst>
              </a:tr>
              <a:tr h="326572"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uk-UA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Коефіцієнт результативності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607" marR="13607" marT="13607" marB="0" anchor="ctr"/>
                </a:tc>
                <a:extLst>
                  <a:ext uri="{0D108BD9-81ED-4DB2-BD59-A6C34878D82A}">
                    <a16:rowId xmlns:a16="http://schemas.microsoft.com/office/drawing/2014/main" val="1382323753"/>
                  </a:ext>
                </a:extLst>
              </a:tr>
            </a:tbl>
          </a:graphicData>
        </a:graphic>
      </p:graphicFrame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36521" y="3447287"/>
            <a:ext cx="10976431" cy="335584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Ключові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критерії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якими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оцінюється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робота персоналу. Для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кожної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посади вони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свої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Ваги – числа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інтервалі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0 до 1,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сума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дорівнює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1.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Відображають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пріоритети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кожного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ключового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урахуванням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–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допустиме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мінімальне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Нижче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базовий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відсутність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результату.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плановий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Те,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виконувати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обов'язково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Нижче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працівник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впорався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своїми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обов'язками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Ціль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потрібно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прагнути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Наднормативний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покращити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Факт –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фактичні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Індекс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показує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результату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норми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325112" y="-64007"/>
            <a:ext cx="3541776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Матриця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KPI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50995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353441"/>
            <a:ext cx="10515600" cy="372478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uk-UA" dirty="0" smtClean="0"/>
              <a:t>Обираємо </a:t>
            </a:r>
            <a:r>
              <a:rPr lang="en-US" dirty="0" smtClean="0"/>
              <a:t>KPI</a:t>
            </a:r>
            <a:r>
              <a:rPr lang="uk-UA" dirty="0" smtClean="0"/>
              <a:t>, за якими буде оцінюватися робота працівника. Сюди повинні входити командні/індивідуальні, кількісні/якісні та інші показники.</a:t>
            </a:r>
          </a:p>
          <a:p>
            <a:pPr marL="514350" indent="-514350">
              <a:buAutoNum type="arabicParenR"/>
            </a:pPr>
            <a:r>
              <a:rPr lang="uk-UA" dirty="0" smtClean="0"/>
              <a:t>Визначаємо ваги </a:t>
            </a:r>
            <a:r>
              <a:rPr lang="en-US" dirty="0" smtClean="0"/>
              <a:t>KPI</a:t>
            </a:r>
            <a:r>
              <a:rPr lang="uk-UA" dirty="0" smtClean="0"/>
              <a:t>. Бажано, щоб вони були не більше 0,5 і не менше 0,1.</a:t>
            </a:r>
          </a:p>
          <a:p>
            <a:pPr marL="514350" indent="-514350">
              <a:buAutoNum type="arabicParenR"/>
            </a:pPr>
            <a:r>
              <a:rPr lang="uk-UA" dirty="0" smtClean="0"/>
              <a:t>Визначаємо базовий, нормативний ті цільовий рівні.</a:t>
            </a:r>
          </a:p>
          <a:p>
            <a:pPr marL="514350" indent="-514350">
              <a:buAutoNum type="arabicParenR"/>
            </a:pPr>
            <a:r>
              <a:rPr lang="uk-UA" dirty="0" smtClean="0"/>
              <a:t>Розраховуємо індекс </a:t>
            </a:r>
            <a:r>
              <a:rPr lang="en-US" dirty="0" smtClean="0"/>
              <a:t>KPI</a:t>
            </a:r>
            <a:r>
              <a:rPr lang="uk-UA" dirty="0" smtClean="0"/>
              <a:t>. Якщо він </a:t>
            </a:r>
            <a:r>
              <a:rPr lang="en-US" dirty="0" smtClean="0"/>
              <a:t>&gt;</a:t>
            </a:r>
            <a:r>
              <a:rPr lang="uk-UA" dirty="0" smtClean="0"/>
              <a:t>100%, норма перевиконана.</a:t>
            </a:r>
          </a:p>
          <a:p>
            <a:pPr marL="514350" indent="-514350">
              <a:buAutoNum type="arabicParenR"/>
            </a:pPr>
            <a:r>
              <a:rPr lang="uk-UA" dirty="0" smtClean="0"/>
              <a:t>Розраховуємо коефіцієнт результативності.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30" y="3931920"/>
            <a:ext cx="5916369" cy="292608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65176" y="5199824"/>
            <a:ext cx="6464808" cy="82918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Індекс </a:t>
            </a:r>
            <a:r>
              <a:rPr lang="en-US" dirty="0" smtClean="0"/>
              <a:t>KPI1 * </a:t>
            </a:r>
            <a:r>
              <a:rPr lang="ru-RU" dirty="0" smtClean="0"/>
              <a:t>Вага </a:t>
            </a:r>
            <a:r>
              <a:rPr lang="en-US" dirty="0" smtClean="0"/>
              <a:t>KPI1 + </a:t>
            </a:r>
            <a:r>
              <a:rPr lang="uk-UA" dirty="0"/>
              <a:t>Індекс </a:t>
            </a:r>
            <a:r>
              <a:rPr lang="en-US" dirty="0" smtClean="0"/>
              <a:t>KPI2 </a:t>
            </a:r>
            <a:r>
              <a:rPr lang="en-US" dirty="0"/>
              <a:t>* </a:t>
            </a:r>
            <a:r>
              <a:rPr lang="ru-RU" dirty="0"/>
              <a:t>Вага </a:t>
            </a:r>
            <a:r>
              <a:rPr lang="en-US" dirty="0" smtClean="0"/>
              <a:t>KPI2 +</a:t>
            </a:r>
          </a:p>
          <a:p>
            <a:pPr marL="0" indent="0">
              <a:buNone/>
            </a:pPr>
            <a:r>
              <a:rPr lang="en-US" dirty="0" smtClean="0"/>
              <a:t>+ </a:t>
            </a:r>
            <a:r>
              <a:rPr lang="ru-RU" dirty="0" smtClean="0"/>
              <a:t>… </a:t>
            </a:r>
            <a:r>
              <a:rPr lang="uk-UA" dirty="0"/>
              <a:t>Індекс </a:t>
            </a:r>
            <a:r>
              <a:rPr lang="en-US" dirty="0" err="1" smtClean="0"/>
              <a:t>KPIn</a:t>
            </a:r>
            <a:r>
              <a:rPr lang="en-US" dirty="0" smtClean="0"/>
              <a:t> </a:t>
            </a:r>
            <a:r>
              <a:rPr lang="en-US" dirty="0"/>
              <a:t>* </a:t>
            </a:r>
            <a:r>
              <a:rPr lang="ru-RU" dirty="0"/>
              <a:t>Вага </a:t>
            </a:r>
            <a:r>
              <a:rPr lang="en-US" dirty="0" err="1" smtClean="0"/>
              <a:t>KPIn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825496" y="4078224"/>
            <a:ext cx="420624" cy="9752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углом 6"/>
          <p:cNvSpPr/>
          <p:nvPr/>
        </p:nvSpPr>
        <p:spPr>
          <a:xfrm rot="5400000">
            <a:off x="10813541" y="3172969"/>
            <a:ext cx="437387" cy="512064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6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974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якісних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рекомендується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використовувати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10-бальну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100-бальну) шкалу,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включає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п'ять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рівнів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Неприйнятний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Слабкий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Посередній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Хороший результат.</a:t>
            </a:r>
          </a:p>
          <a:p>
            <a:pPr marL="514350" indent="-514350" algn="just">
              <a:buAutoNum type="arabicPeriod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Відмінний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  <a:p>
            <a:pPr marL="514350" indent="-514350" algn="just"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вибору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певного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рівня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відповідає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погляду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керівника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внутрішнього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клієнта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отриманого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результату,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визначається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кількісна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бальна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показника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251553"/>
              </p:ext>
            </p:extLst>
          </p:nvPr>
        </p:nvGraphicFramePr>
        <p:xfrm>
          <a:off x="2059432" y="5326571"/>
          <a:ext cx="8128000" cy="580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5236003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0990875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0856677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684905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31357022"/>
                    </a:ext>
                  </a:extLst>
                </a:gridCol>
              </a:tblGrid>
              <a:tr h="580454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0 - 20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20 - 40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40 - 60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60 - 80</a:t>
                      </a:r>
                      <a:endParaRPr lang="ru-RU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80 - 100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928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73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780" y="399161"/>
            <a:ext cx="11140440" cy="1411351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Практично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завжди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заробітна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плата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складається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окладу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постійної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частини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премії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змінної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частини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Мотиваційний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коефіцієнт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впливає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змінної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56895"/>
              </p:ext>
            </p:extLst>
          </p:nvPr>
        </p:nvGraphicFramePr>
        <p:xfrm>
          <a:off x="645954" y="2130870"/>
          <a:ext cx="10900092" cy="2313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483">
                  <a:extLst>
                    <a:ext uri="{9D8B030D-6E8A-4147-A177-3AD203B41FA5}">
                      <a16:colId xmlns:a16="http://schemas.microsoft.com/office/drawing/2014/main" val="805644215"/>
                    </a:ext>
                  </a:extLst>
                </a:gridCol>
                <a:gridCol w="1101483">
                  <a:extLst>
                    <a:ext uri="{9D8B030D-6E8A-4147-A177-3AD203B41FA5}">
                      <a16:colId xmlns:a16="http://schemas.microsoft.com/office/drawing/2014/main" val="3108066132"/>
                    </a:ext>
                  </a:extLst>
                </a:gridCol>
                <a:gridCol w="1101483">
                  <a:extLst>
                    <a:ext uri="{9D8B030D-6E8A-4147-A177-3AD203B41FA5}">
                      <a16:colId xmlns:a16="http://schemas.microsoft.com/office/drawing/2014/main" val="2810492299"/>
                    </a:ext>
                  </a:extLst>
                </a:gridCol>
                <a:gridCol w="1101483">
                  <a:extLst>
                    <a:ext uri="{9D8B030D-6E8A-4147-A177-3AD203B41FA5}">
                      <a16:colId xmlns:a16="http://schemas.microsoft.com/office/drawing/2014/main" val="2639719149"/>
                    </a:ext>
                  </a:extLst>
                </a:gridCol>
                <a:gridCol w="2294756">
                  <a:extLst>
                    <a:ext uri="{9D8B030D-6E8A-4147-A177-3AD203B41FA5}">
                      <a16:colId xmlns:a16="http://schemas.microsoft.com/office/drawing/2014/main" val="2265586694"/>
                    </a:ext>
                  </a:extLst>
                </a:gridCol>
                <a:gridCol w="1101483">
                  <a:extLst>
                    <a:ext uri="{9D8B030D-6E8A-4147-A177-3AD203B41FA5}">
                      <a16:colId xmlns:a16="http://schemas.microsoft.com/office/drawing/2014/main" val="441042375"/>
                    </a:ext>
                  </a:extLst>
                </a:gridCol>
                <a:gridCol w="1835805">
                  <a:extLst>
                    <a:ext uri="{9D8B030D-6E8A-4147-A177-3AD203B41FA5}">
                      <a16:colId xmlns:a16="http://schemas.microsoft.com/office/drawing/2014/main" val="201771524"/>
                    </a:ext>
                  </a:extLst>
                </a:gridCol>
                <a:gridCol w="1262116">
                  <a:extLst>
                    <a:ext uri="{9D8B030D-6E8A-4147-A177-3AD203B41FA5}">
                      <a16:colId xmlns:a16="http://schemas.microsoft.com/office/drawing/2014/main" val="2371243988"/>
                    </a:ext>
                  </a:extLst>
                </a:gridCol>
              </a:tblGrid>
              <a:tr h="660890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ПІБ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Оклад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Премія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Фактично виконано (у % до плану)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Ваги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Сума премії до зарахування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Заробітна плата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ctr"/>
                </a:tc>
                <a:extLst>
                  <a:ext uri="{0D108BD9-81ED-4DB2-BD59-A6C34878D82A}">
                    <a16:rowId xmlns:a16="http://schemas.microsoft.com/office/drawing/2014/main" val="394441451"/>
                  </a:ext>
                </a:extLst>
              </a:tr>
              <a:tr h="330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extLst>
                  <a:ext uri="{0D108BD9-81ED-4DB2-BD59-A6C34878D82A}">
                    <a16:rowId xmlns:a16="http://schemas.microsoft.com/office/drawing/2014/main" val="1677019430"/>
                  </a:ext>
                </a:extLst>
              </a:tr>
              <a:tr h="330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extLst>
                  <a:ext uri="{0D108BD9-81ED-4DB2-BD59-A6C34878D82A}">
                    <a16:rowId xmlns:a16="http://schemas.microsoft.com/office/drawing/2014/main" val="3074928548"/>
                  </a:ext>
                </a:extLst>
              </a:tr>
              <a:tr h="330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extLst>
                  <a:ext uri="{0D108BD9-81ED-4DB2-BD59-A6C34878D82A}">
                    <a16:rowId xmlns:a16="http://schemas.microsoft.com/office/drawing/2014/main" val="3351654965"/>
                  </a:ext>
                </a:extLst>
              </a:tr>
              <a:tr h="330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extLst>
                  <a:ext uri="{0D108BD9-81ED-4DB2-BD59-A6C34878D82A}">
                    <a16:rowId xmlns:a16="http://schemas.microsoft.com/office/drawing/2014/main" val="907984065"/>
                  </a:ext>
                </a:extLst>
              </a:tr>
              <a:tr h="330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769" marR="13769" marT="13769" marB="0" anchor="b"/>
                </a:tc>
                <a:extLst>
                  <a:ext uri="{0D108BD9-81ED-4DB2-BD59-A6C34878D82A}">
                    <a16:rowId xmlns:a16="http://schemas.microsoft.com/office/drawing/2014/main" val="116498376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26837" y="5197132"/>
            <a:ext cx="10738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Заробітна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плата =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Фіксована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частина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(оклад) +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Планова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сума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змінної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частини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* (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Коефіцієнт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de-DE" sz="2400" b="1" dirty="0">
                <a:solidFill>
                  <a:srgbClr val="000000"/>
                </a:solidFill>
                <a:latin typeface="Roboto" panose="02000000000000000000" pitchFamily="2" charset="0"/>
              </a:rPr>
              <a:t>KPI1 * 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Вага </a:t>
            </a:r>
            <a:r>
              <a:rPr lang="de-DE" sz="2400" b="1" dirty="0">
                <a:solidFill>
                  <a:srgbClr val="000000"/>
                </a:solidFill>
                <a:latin typeface="Roboto" panose="02000000000000000000" pitchFamily="2" charset="0"/>
              </a:rPr>
              <a:t>KPI1 + </a:t>
            </a:r>
            <a:r>
              <a:rPr lang="ru-RU" sz="24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Коефіцієнт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de-DE" sz="2400" b="1" dirty="0">
                <a:solidFill>
                  <a:srgbClr val="000000"/>
                </a:solidFill>
                <a:latin typeface="Roboto" panose="02000000000000000000" pitchFamily="2" charset="0"/>
              </a:rPr>
              <a:t>KPI2 * </a:t>
            </a:r>
            <a:r>
              <a:rPr lang="ru-RU" sz="2400" b="1" dirty="0">
                <a:solidFill>
                  <a:srgbClr val="000000"/>
                </a:solidFill>
                <a:latin typeface="Roboto" panose="02000000000000000000" pitchFamily="2" charset="0"/>
              </a:rPr>
              <a:t>Вага </a:t>
            </a:r>
            <a:r>
              <a:rPr lang="de-DE" sz="2400" b="1" dirty="0">
                <a:solidFill>
                  <a:srgbClr val="000000"/>
                </a:solidFill>
                <a:latin typeface="Roboto" panose="02000000000000000000" pitchFamily="2" charset="0"/>
              </a:rPr>
              <a:t>KPI2 + </a:t>
            </a:r>
            <a:r>
              <a:rPr lang="ru-RU" sz="2400" b="1" dirty="0" smtClean="0">
                <a:solidFill>
                  <a:srgbClr val="000000"/>
                </a:solidFill>
                <a:latin typeface="Roboto" panose="02000000000000000000" pitchFamily="2" charset="0"/>
              </a:rPr>
              <a:t>…</a:t>
            </a:r>
            <a:r>
              <a:rPr lang="de-DE" sz="2400" b="1" dirty="0" smtClean="0">
                <a:solidFill>
                  <a:srgbClr val="000000"/>
                </a:solidFill>
                <a:latin typeface="Roboto" panose="02000000000000000000" pitchFamily="2" charset="0"/>
              </a:rPr>
              <a:t>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367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3087</TotalTime>
  <Words>717</Words>
  <Application>Microsoft Office PowerPoint</Application>
  <PresentationFormat>Широкоэкранный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Тема Office</vt:lpstr>
      <vt:lpstr>Ключові показники ефективності (KPI)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Жмай Олександр Володимирович</dc:creator>
  <cp:lastModifiedBy>Жмай Олександр Володимирович</cp:lastModifiedBy>
  <cp:revision>29</cp:revision>
  <dcterms:created xsi:type="dcterms:W3CDTF">2023-03-09T07:04:53Z</dcterms:created>
  <dcterms:modified xsi:type="dcterms:W3CDTF">2023-10-20T17:27:57Z</dcterms:modified>
</cp:coreProperties>
</file>