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 id="2147483689" r:id="rId3"/>
  </p:sldMasterIdLst>
  <p:notesMasterIdLst>
    <p:notesMasterId r:id="rId16"/>
  </p:notesMasterIdLst>
  <p:sldIdLst>
    <p:sldId id="256" r:id="rId4"/>
    <p:sldId id="257" r:id="rId5"/>
    <p:sldId id="269" r:id="rId6"/>
    <p:sldId id="271" r:id="rId7"/>
    <p:sldId id="280" r:id="rId8"/>
    <p:sldId id="281" r:id="rId9"/>
    <p:sldId id="282" r:id="rId10"/>
    <p:sldId id="283" r:id="rId11"/>
    <p:sldId id="284" r:id="rId12"/>
    <p:sldId id="285" r:id="rId13"/>
    <p:sldId id="286" r:id="rId14"/>
    <p:sldId id="28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2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FFFF"/>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51" autoAdjust="0"/>
    <p:restoredTop sz="94660"/>
  </p:normalViewPr>
  <p:slideViewPr>
    <p:cSldViewPr snapToGrid="0" showGuides="1">
      <p:cViewPr varScale="1">
        <p:scale>
          <a:sx n="86" d="100"/>
          <a:sy n="86" d="100"/>
        </p:scale>
        <p:origin x="720" y="67"/>
      </p:cViewPr>
      <p:guideLst>
        <p:guide orient="horz" pos="242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12/26/2022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Picture Placeholder 2">
            <a:extLst>
              <a:ext uri="{FF2B5EF4-FFF2-40B4-BE49-F238E27FC236}">
                <a16:creationId xmlns:a16="http://schemas.microsoft.com/office/drawing/2014/main" id="{6725E0BD-61A5-4FFA-865C-940D100A09A4}"/>
              </a:ext>
            </a:extLst>
          </p:cNvPr>
          <p:cNvSpPr>
            <a:spLocks noGrp="1"/>
          </p:cNvSpPr>
          <p:nvPr>
            <p:ph type="pic" idx="15" hasCustomPrompt="1"/>
          </p:nvPr>
        </p:nvSpPr>
        <p:spPr>
          <a:xfrm>
            <a:off x="0"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118FFEBA-0F02-4AE7-9B68-4CBE6F986B78}"/>
              </a:ext>
            </a:extLst>
          </p:cNvPr>
          <p:cNvSpPr>
            <a:spLocks noGrp="1"/>
          </p:cNvSpPr>
          <p:nvPr>
            <p:ph type="pic" idx="16" hasCustomPrompt="1"/>
          </p:nvPr>
        </p:nvSpPr>
        <p:spPr>
          <a:xfrm>
            <a:off x="2938732"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EBD3096E-D895-4651-A641-CDD403904CEC}"/>
              </a:ext>
            </a:extLst>
          </p:cNvPr>
          <p:cNvSpPr>
            <a:spLocks noGrp="1"/>
          </p:cNvSpPr>
          <p:nvPr>
            <p:ph type="pic" idx="17" hasCustomPrompt="1"/>
          </p:nvPr>
        </p:nvSpPr>
        <p:spPr>
          <a:xfrm>
            <a:off x="5877464"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A1BAEE0-A4ED-444D-A1A7-ACD7E81AD045}"/>
              </a:ext>
            </a:extLst>
          </p:cNvPr>
          <p:cNvGrpSpPr/>
          <p:nvPr userDrawn="1"/>
        </p:nvGrpSpPr>
        <p:grpSpPr>
          <a:xfrm>
            <a:off x="580088" y="2536288"/>
            <a:ext cx="5265908" cy="2893260"/>
            <a:chOff x="-548507" y="477868"/>
            <a:chExt cx="11570449" cy="6357177"/>
          </a:xfrm>
        </p:grpSpPr>
        <p:sp>
          <p:nvSpPr>
            <p:cNvPr id="3" name="Freeform: Shape 2">
              <a:extLst>
                <a:ext uri="{FF2B5EF4-FFF2-40B4-BE49-F238E27FC236}">
                  <a16:creationId xmlns:a16="http://schemas.microsoft.com/office/drawing/2014/main" id="{79062AFE-B9CB-431B-BC38-A289DB772C07}"/>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C99FED08-9F34-4CEB-9CD9-D808346EC0B6}"/>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9F4BD188-CC50-4158-98A4-AAC9609C12D1}"/>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A15DB1C-FF77-4E6F-9E3C-7F5B13BD5B95}"/>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97AD2396-1849-4318-A0B4-40A89BBF45F5}"/>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B8764B3D-37D2-41EC-900D-8AF407CA4284}"/>
                </a:ext>
              </a:extLst>
            </p:cNvPr>
            <p:cNvGrpSpPr/>
            <p:nvPr/>
          </p:nvGrpSpPr>
          <p:grpSpPr>
            <a:xfrm>
              <a:off x="1606" y="6382978"/>
              <a:ext cx="413937" cy="115242"/>
              <a:chOff x="5955" y="6353672"/>
              <a:chExt cx="413937" cy="115242"/>
            </a:xfrm>
          </p:grpSpPr>
          <p:sp>
            <p:nvSpPr>
              <p:cNvPr id="13" name="Rectangle: Rounded Corners 12">
                <a:extLst>
                  <a:ext uri="{FF2B5EF4-FFF2-40B4-BE49-F238E27FC236}">
                    <a16:creationId xmlns:a16="http://schemas.microsoft.com/office/drawing/2014/main" id="{0A3753AC-05A2-4A25-8665-2221B1F761D4}"/>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2088FA50-6991-4AF6-8E7E-FD83F9467231}"/>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42CC9944-EDE5-48AE-980F-7BBBF97BD087}"/>
                </a:ext>
              </a:extLst>
            </p:cNvPr>
            <p:cNvGrpSpPr/>
            <p:nvPr/>
          </p:nvGrpSpPr>
          <p:grpSpPr>
            <a:xfrm>
              <a:off x="9855291" y="6381600"/>
              <a:ext cx="885989" cy="115242"/>
              <a:chOff x="5955" y="6353672"/>
              <a:chExt cx="413937" cy="115242"/>
            </a:xfrm>
          </p:grpSpPr>
          <p:sp>
            <p:nvSpPr>
              <p:cNvPr id="11" name="Rectangle: Rounded Corners 10">
                <a:extLst>
                  <a:ext uri="{FF2B5EF4-FFF2-40B4-BE49-F238E27FC236}">
                    <a16:creationId xmlns:a16="http://schemas.microsoft.com/office/drawing/2014/main" id="{123EFC7A-B461-4CF2-9489-0E5ACD82B618}"/>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5E4FF21-96D3-4707-98F7-6753D8EAD399}"/>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Shape 9">
              <a:extLst>
                <a:ext uri="{FF2B5EF4-FFF2-40B4-BE49-F238E27FC236}">
                  <a16:creationId xmlns:a16="http://schemas.microsoft.com/office/drawing/2014/main" id="{B536C619-4F62-438C-B42D-16EF24F9E307}"/>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5" name="그림 개체 틀 2">
            <a:extLst>
              <a:ext uri="{FF2B5EF4-FFF2-40B4-BE49-F238E27FC236}">
                <a16:creationId xmlns:a16="http://schemas.microsoft.com/office/drawing/2014/main" id="{0E489B28-E610-4693-A003-DD91CC0488A4}"/>
              </a:ext>
            </a:extLst>
          </p:cNvPr>
          <p:cNvSpPr>
            <a:spLocks noGrp="1"/>
          </p:cNvSpPr>
          <p:nvPr>
            <p:ph type="pic" sz="quarter" idx="14" hasCustomPrompt="1"/>
          </p:nvPr>
        </p:nvSpPr>
        <p:spPr>
          <a:xfrm>
            <a:off x="1287579" y="2692223"/>
            <a:ext cx="3879644" cy="2351709"/>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6" name="Text Placeholder 9">
            <a:extLst>
              <a:ext uri="{FF2B5EF4-FFF2-40B4-BE49-F238E27FC236}">
                <a16:creationId xmlns:a16="http://schemas.microsoft.com/office/drawing/2014/main" id="{2F09EACF-7301-4216-9D42-E5392B36C1C4}"/>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CF1678-ABE6-4DF1-92C9-331A124F5CC7}"/>
              </a:ext>
            </a:extLst>
          </p:cNvPr>
          <p:cNvSpPr/>
          <p:nvPr userDrawn="1"/>
        </p:nvSpPr>
        <p:spPr>
          <a:xfrm>
            <a:off x="1" y="0"/>
            <a:ext cx="388402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5">
            <a:extLst>
              <a:ext uri="{FF2B5EF4-FFF2-40B4-BE49-F238E27FC236}">
                <a16:creationId xmlns:a16="http://schemas.microsoft.com/office/drawing/2014/main" id="{B97310DF-B6B0-4C3C-BA3E-489420A32181}"/>
              </a:ext>
            </a:extLst>
          </p:cNvPr>
          <p:cNvGrpSpPr/>
          <p:nvPr userDrawn="1"/>
        </p:nvGrpSpPr>
        <p:grpSpPr>
          <a:xfrm>
            <a:off x="4484680" y="2739753"/>
            <a:ext cx="2029599" cy="3505672"/>
            <a:chOff x="1438761" y="2033015"/>
            <a:chExt cx="1980000" cy="3420000"/>
          </a:xfrm>
        </p:grpSpPr>
        <p:sp>
          <p:nvSpPr>
            <p:cNvPr id="4" name="Rounded Rectangle 41">
              <a:extLst>
                <a:ext uri="{FF2B5EF4-FFF2-40B4-BE49-F238E27FC236}">
                  <a16:creationId xmlns:a16="http://schemas.microsoft.com/office/drawing/2014/main" id="{B61CE415-73B8-4D2A-A1AB-DABC4F7BB2AD}"/>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ectangle 42">
              <a:extLst>
                <a:ext uri="{FF2B5EF4-FFF2-40B4-BE49-F238E27FC236}">
                  <a16:creationId xmlns:a16="http://schemas.microsoft.com/office/drawing/2014/main" id="{EDF8955B-0866-490C-9582-2B8E2224663D}"/>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 name="Group 6">
              <a:extLst>
                <a:ext uri="{FF2B5EF4-FFF2-40B4-BE49-F238E27FC236}">
                  <a16:creationId xmlns:a16="http://schemas.microsoft.com/office/drawing/2014/main" id="{E0A25EC8-F7AE-4ED5-9EB2-E3252715F40B}"/>
                </a:ext>
              </a:extLst>
            </p:cNvPr>
            <p:cNvGrpSpPr/>
            <p:nvPr userDrawn="1"/>
          </p:nvGrpSpPr>
          <p:grpSpPr>
            <a:xfrm>
              <a:off x="2332851" y="5138854"/>
              <a:ext cx="191820" cy="211002"/>
              <a:chOff x="2453209" y="5151638"/>
              <a:chExt cx="191820" cy="211002"/>
            </a:xfrm>
          </p:grpSpPr>
          <p:sp>
            <p:nvSpPr>
              <p:cNvPr id="7" name="Oval 44">
                <a:extLst>
                  <a:ext uri="{FF2B5EF4-FFF2-40B4-BE49-F238E27FC236}">
                    <a16:creationId xmlns:a16="http://schemas.microsoft.com/office/drawing/2014/main" id="{10A58890-DAC1-4D69-85FC-B98A820AC9E0}"/>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Rounded Rectangle 45">
                <a:extLst>
                  <a:ext uri="{FF2B5EF4-FFF2-40B4-BE49-F238E27FC236}">
                    <a16:creationId xmlns:a16="http://schemas.microsoft.com/office/drawing/2014/main" id="{71D5B425-6479-4E5A-8B5B-DF3F830F719D}"/>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9" name="Group 5">
            <a:extLst>
              <a:ext uri="{FF2B5EF4-FFF2-40B4-BE49-F238E27FC236}">
                <a16:creationId xmlns:a16="http://schemas.microsoft.com/office/drawing/2014/main" id="{F22F0D01-3528-4D20-92A5-9D0EBA7F8C2E}"/>
              </a:ext>
            </a:extLst>
          </p:cNvPr>
          <p:cNvGrpSpPr/>
          <p:nvPr userDrawn="1"/>
        </p:nvGrpSpPr>
        <p:grpSpPr>
          <a:xfrm>
            <a:off x="6976148" y="2739753"/>
            <a:ext cx="2029599" cy="3505672"/>
            <a:chOff x="1438761" y="2033015"/>
            <a:chExt cx="1980000" cy="3420000"/>
          </a:xfrm>
        </p:grpSpPr>
        <p:sp>
          <p:nvSpPr>
            <p:cNvPr id="10" name="Rounded Rectangle 41">
              <a:extLst>
                <a:ext uri="{FF2B5EF4-FFF2-40B4-BE49-F238E27FC236}">
                  <a16:creationId xmlns:a16="http://schemas.microsoft.com/office/drawing/2014/main" id="{21AFB044-FD6E-4AF8-96AB-745B59DDD5A4}"/>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ectangle 42">
              <a:extLst>
                <a:ext uri="{FF2B5EF4-FFF2-40B4-BE49-F238E27FC236}">
                  <a16:creationId xmlns:a16="http://schemas.microsoft.com/office/drawing/2014/main" id="{6409FE8E-D06A-4B35-BFD3-DD184A079BB7}"/>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2" name="Group 6">
              <a:extLst>
                <a:ext uri="{FF2B5EF4-FFF2-40B4-BE49-F238E27FC236}">
                  <a16:creationId xmlns:a16="http://schemas.microsoft.com/office/drawing/2014/main" id="{5CA207E7-E95E-46F5-A8A1-AD533B809BE8}"/>
                </a:ext>
              </a:extLst>
            </p:cNvPr>
            <p:cNvGrpSpPr/>
            <p:nvPr userDrawn="1"/>
          </p:nvGrpSpPr>
          <p:grpSpPr>
            <a:xfrm>
              <a:off x="2332851" y="5138854"/>
              <a:ext cx="191820" cy="211002"/>
              <a:chOff x="2453209" y="5151638"/>
              <a:chExt cx="191820" cy="211002"/>
            </a:xfrm>
          </p:grpSpPr>
          <p:sp>
            <p:nvSpPr>
              <p:cNvPr id="13" name="Oval 44">
                <a:extLst>
                  <a:ext uri="{FF2B5EF4-FFF2-40B4-BE49-F238E27FC236}">
                    <a16:creationId xmlns:a16="http://schemas.microsoft.com/office/drawing/2014/main" id="{D196795B-533F-443E-A9FD-AEB2894BFF76}"/>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Rounded Rectangle 45">
                <a:extLst>
                  <a:ext uri="{FF2B5EF4-FFF2-40B4-BE49-F238E27FC236}">
                    <a16:creationId xmlns:a16="http://schemas.microsoft.com/office/drawing/2014/main" id="{7FC5C28D-04C0-4401-B217-13CA4F8A91D1}"/>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15" name="Group 5">
            <a:extLst>
              <a:ext uri="{FF2B5EF4-FFF2-40B4-BE49-F238E27FC236}">
                <a16:creationId xmlns:a16="http://schemas.microsoft.com/office/drawing/2014/main" id="{820ACAAC-DC01-4142-B3A4-08464EFC2E95}"/>
              </a:ext>
            </a:extLst>
          </p:cNvPr>
          <p:cNvGrpSpPr/>
          <p:nvPr userDrawn="1"/>
        </p:nvGrpSpPr>
        <p:grpSpPr>
          <a:xfrm>
            <a:off x="9467615" y="2739753"/>
            <a:ext cx="2029599" cy="3505672"/>
            <a:chOff x="1438761" y="2033015"/>
            <a:chExt cx="1980000" cy="3420000"/>
          </a:xfrm>
        </p:grpSpPr>
        <p:sp>
          <p:nvSpPr>
            <p:cNvPr id="16" name="Rounded Rectangle 41">
              <a:extLst>
                <a:ext uri="{FF2B5EF4-FFF2-40B4-BE49-F238E27FC236}">
                  <a16:creationId xmlns:a16="http://schemas.microsoft.com/office/drawing/2014/main" id="{F4A599C3-B53A-47D9-B643-0693601665B7}"/>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ectangle 42">
              <a:extLst>
                <a:ext uri="{FF2B5EF4-FFF2-40B4-BE49-F238E27FC236}">
                  <a16:creationId xmlns:a16="http://schemas.microsoft.com/office/drawing/2014/main" id="{C8297C35-1867-4E31-A4CB-1E056B27E393}"/>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8" name="Group 6">
              <a:extLst>
                <a:ext uri="{FF2B5EF4-FFF2-40B4-BE49-F238E27FC236}">
                  <a16:creationId xmlns:a16="http://schemas.microsoft.com/office/drawing/2014/main" id="{981654CC-984C-4EB6-8C63-81F1A125D1F1}"/>
                </a:ext>
              </a:extLst>
            </p:cNvPr>
            <p:cNvGrpSpPr/>
            <p:nvPr userDrawn="1"/>
          </p:nvGrpSpPr>
          <p:grpSpPr>
            <a:xfrm>
              <a:off x="2332851" y="5138854"/>
              <a:ext cx="191820" cy="211002"/>
              <a:chOff x="2453209" y="5151638"/>
              <a:chExt cx="191820" cy="211002"/>
            </a:xfrm>
          </p:grpSpPr>
          <p:sp>
            <p:nvSpPr>
              <p:cNvPr id="19" name="Oval 44">
                <a:extLst>
                  <a:ext uri="{FF2B5EF4-FFF2-40B4-BE49-F238E27FC236}">
                    <a16:creationId xmlns:a16="http://schemas.microsoft.com/office/drawing/2014/main" id="{6F17D607-F1C4-4364-874B-335B32EAE676}"/>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 name="Rounded Rectangle 45">
                <a:extLst>
                  <a:ext uri="{FF2B5EF4-FFF2-40B4-BE49-F238E27FC236}">
                    <a16:creationId xmlns:a16="http://schemas.microsoft.com/office/drawing/2014/main" id="{44F5E29D-F731-4A5B-986D-4229461BC256}"/>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1" name="Picture Placeholder 2">
            <a:extLst>
              <a:ext uri="{FF2B5EF4-FFF2-40B4-BE49-F238E27FC236}">
                <a16:creationId xmlns:a16="http://schemas.microsoft.com/office/drawing/2014/main" id="{9A1695C9-85F6-4760-8539-3631CCA00268}"/>
              </a:ext>
            </a:extLst>
          </p:cNvPr>
          <p:cNvSpPr>
            <a:spLocks noGrp="1"/>
          </p:cNvSpPr>
          <p:nvPr>
            <p:ph type="pic" idx="16" hasCustomPrompt="1"/>
          </p:nvPr>
        </p:nvSpPr>
        <p:spPr>
          <a:xfrm>
            <a:off x="4583669"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0" name="Picture Placeholder 2">
            <a:extLst>
              <a:ext uri="{FF2B5EF4-FFF2-40B4-BE49-F238E27FC236}">
                <a16:creationId xmlns:a16="http://schemas.microsoft.com/office/drawing/2014/main" id="{ACBD4965-6F82-47DB-8F4B-43A1E51F48A5}"/>
              </a:ext>
            </a:extLst>
          </p:cNvPr>
          <p:cNvSpPr>
            <a:spLocks noGrp="1"/>
          </p:cNvSpPr>
          <p:nvPr>
            <p:ph type="pic" idx="17" hasCustomPrompt="1"/>
          </p:nvPr>
        </p:nvSpPr>
        <p:spPr>
          <a:xfrm>
            <a:off x="7074446"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1" name="Picture Placeholder 2">
            <a:extLst>
              <a:ext uri="{FF2B5EF4-FFF2-40B4-BE49-F238E27FC236}">
                <a16:creationId xmlns:a16="http://schemas.microsoft.com/office/drawing/2014/main" id="{60E75232-41AF-4527-9D75-F5DCBC0B6766}"/>
              </a:ext>
            </a:extLst>
          </p:cNvPr>
          <p:cNvSpPr>
            <a:spLocks noGrp="1"/>
          </p:cNvSpPr>
          <p:nvPr>
            <p:ph type="pic" idx="18" hasCustomPrompt="1"/>
          </p:nvPr>
        </p:nvSpPr>
        <p:spPr>
          <a:xfrm>
            <a:off x="9565222"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829599"/>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814723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ru-RU"/>
              <a:t>Образец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A61015F-7CC6-4D0A-9D87-873EA4C304CC}" type="datetimeFigureOut">
              <a:rPr lang="en-US" dirty="0"/>
              <a:t>12/26/2022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059289"/>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12/26/2022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562095898"/>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2412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a:t>Образец текста</a:t>
            </a:r>
          </a:p>
        </p:txBody>
      </p:sp>
      <p:sp>
        <p:nvSpPr>
          <p:cNvPr id="6" name="Content Placeholder 5"/>
          <p:cNvSpPr>
            <a:spLocks noGrp="1"/>
          </p:cNvSpPr>
          <p:nvPr>
            <p:ph sz="quarter" idx="4"/>
          </p:nvPr>
        </p:nvSpPr>
        <p:spPr>
          <a:xfrm>
            <a:off x="599088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12/26/2022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62765486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12/26/2022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2928262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12/26/2022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12905402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ru-RU"/>
              <a:t>Образец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5C68B11-C5A8-448C-8CE9-B1A273C79CFC}" type="datetimeFigureOut">
              <a:rPr lang="en-US" dirty="0"/>
              <a:t>12/26/2022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5991772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7616CA0-919D-4A49-9C8A-62FDFB3A5183}" type="datetimeFigureOut">
              <a:rPr lang="en-US" dirty="0"/>
              <a:t>12/26/2022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460928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06703056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ru-RU"/>
              <a:t>Образец заголовка</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824523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534121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8" r:id="rId5"/>
    <p:sldLayoutId id="2147483679" r:id="rId6"/>
    <p:sldLayoutId id="2147483680" r:id="rId7"/>
    <p:sldLayoutId id="2147483682" r:id="rId8"/>
    <p:sldLayoutId id="2147483683" r:id="rId9"/>
    <p:sldLayoutId id="2147483684" r:id="rId10"/>
    <p:sldLayoutId id="2147483686" r:id="rId11"/>
    <p:sldLayoutId id="2147483687" r:id="rId12"/>
    <p:sldLayoutId id="2147483688" r:id="rId13"/>
    <p:sldLayoutId id="2147483671" r:id="rId14"/>
    <p:sldLayoutId id="2147483672"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12/26/2022</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58022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93CD4758-BFBD-A2A9-8D0D-DD45DE26D8C4}"/>
              </a:ext>
            </a:extLst>
          </p:cNvPr>
          <p:cNvSpPr>
            <a:spLocks noGrp="1"/>
          </p:cNvSpPr>
          <p:nvPr>
            <p:ph type="body" sz="quarter" idx="10"/>
          </p:nvPr>
        </p:nvSpPr>
        <p:spPr>
          <a:xfrm>
            <a:off x="323529" y="321754"/>
            <a:ext cx="11573197" cy="1427147"/>
          </a:xfrm>
          <a:ln w="19050">
            <a:solidFill>
              <a:srgbClr val="0070C0"/>
            </a:solidFill>
          </a:ln>
        </p:spPr>
        <p:txBody>
          <a:bodyPr>
            <a:normAutofit/>
          </a:bodyPr>
          <a:lstStyle/>
          <a:p>
            <a:r>
              <a:rPr lang="uk-UA" sz="3500" b="1" dirty="0">
                <a:solidFill>
                  <a:srgbClr val="00B0F0"/>
                </a:solidFill>
                <a:latin typeface="Arial" panose="020B0604020202020204" pitchFamily="34" charset="0"/>
              </a:rPr>
              <a:t>Т</a:t>
            </a:r>
            <a:r>
              <a:rPr lang="en-US" sz="3500" b="1" dirty="0">
                <a:solidFill>
                  <a:srgbClr val="00B0F0"/>
                </a:solidFill>
                <a:latin typeface="Arial" panose="020B0604020202020204" pitchFamily="34" charset="0"/>
              </a:rPr>
              <a:t>OPIC 8. </a:t>
            </a:r>
            <a:r>
              <a:rPr lang="en-US" sz="3500" b="1" noProof="1">
                <a:solidFill>
                  <a:srgbClr val="00B0F0"/>
                </a:solidFill>
                <a:latin typeface="Arial" panose="020B0604020202020204" pitchFamily="34" charset="0"/>
              </a:rPr>
              <a:t>STRATEGIC MARKETING IN HEALTHCARE </a:t>
            </a:r>
            <a:endParaRPr lang="uk-UA" sz="3500" b="1" noProof="1">
              <a:solidFill>
                <a:srgbClr val="00B0F0"/>
              </a:solidFill>
              <a:latin typeface="Arial" panose="020B0604020202020204" pitchFamily="34" charset="0"/>
            </a:endParaRPr>
          </a:p>
        </p:txBody>
      </p:sp>
      <p:sp>
        <p:nvSpPr>
          <p:cNvPr id="5" name="TextBox 4">
            <a:extLst>
              <a:ext uri="{FF2B5EF4-FFF2-40B4-BE49-F238E27FC236}">
                <a16:creationId xmlns:a16="http://schemas.microsoft.com/office/drawing/2014/main" id="{C217905B-9244-7360-31F0-BF585FEB5A43}"/>
              </a:ext>
            </a:extLst>
          </p:cNvPr>
          <p:cNvSpPr txBox="1"/>
          <p:nvPr/>
        </p:nvSpPr>
        <p:spPr>
          <a:xfrm>
            <a:off x="394552" y="3078695"/>
            <a:ext cx="5455832" cy="2246769"/>
          </a:xfrm>
          <a:prstGeom prst="rect">
            <a:avLst/>
          </a:prstGeom>
          <a:noFill/>
        </p:spPr>
        <p:txBody>
          <a:bodyPr wrap="square">
            <a:spAutoFit/>
          </a:bodyPr>
          <a:lstStyle/>
          <a:p>
            <a:endParaRPr lang="en-US" sz="2000" b="1" dirty="0">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000" i="1" noProof="1">
                <a:solidFill>
                  <a:srgbClr val="0070C0"/>
                </a:solidFill>
                <a:latin typeface="Arial" panose="020B0604020202020204" pitchFamily="34" charset="0"/>
                <a:cs typeface="Arial" panose="020B0604020202020204" pitchFamily="34" charset="0"/>
              </a:rPr>
              <a:t>Marketing strategy in the management system and the process of its development</a:t>
            </a:r>
            <a:endParaRPr lang="uk-UA" sz="2000" i="1" noProof="1">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endParaRPr lang="en-US" sz="2000" i="1" noProof="1">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000" i="1" noProof="1">
                <a:solidFill>
                  <a:srgbClr val="0070C0"/>
                </a:solidFill>
                <a:latin typeface="Arial" panose="020B0604020202020204" pitchFamily="34" charset="0"/>
                <a:cs typeface="Arial" panose="020B0604020202020204" pitchFamily="34" charset="0"/>
              </a:rPr>
              <a:t>Strategic marketing planning. </a:t>
            </a:r>
          </a:p>
          <a:p>
            <a:pPr marL="342900" indent="-342900">
              <a:buFont typeface="Wingdings" panose="05000000000000000000" pitchFamily="2" charset="2"/>
              <a:buChar char="ü"/>
            </a:pPr>
            <a:endParaRPr lang="en-US" sz="2000" i="1" noProof="1">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000" i="1" noProof="1">
                <a:solidFill>
                  <a:srgbClr val="0070C0"/>
                </a:solidFill>
                <a:latin typeface="Arial" panose="020B0604020202020204" pitchFamily="34" charset="0"/>
                <a:cs typeface="Arial" panose="020B0604020202020204" pitchFamily="34" charset="0"/>
              </a:rPr>
              <a:t>Marketing business planning</a:t>
            </a:r>
          </a:p>
        </p:txBody>
      </p:sp>
      <p:pic>
        <p:nvPicPr>
          <p:cNvPr id="4" name="Рисунок 3">
            <a:extLst>
              <a:ext uri="{FF2B5EF4-FFF2-40B4-BE49-F238E27FC236}">
                <a16:creationId xmlns:a16="http://schemas.microsoft.com/office/drawing/2014/main" id="{75B5B1E9-B0E0-18C6-E70C-4870457FACEB}"/>
              </a:ext>
            </a:extLst>
          </p:cNvPr>
          <p:cNvPicPr>
            <a:picLocks noChangeAspect="1"/>
          </p:cNvPicPr>
          <p:nvPr/>
        </p:nvPicPr>
        <p:blipFill>
          <a:blip r:embed="rId2"/>
          <a:stretch>
            <a:fillRect/>
          </a:stretch>
        </p:blipFill>
        <p:spPr>
          <a:xfrm>
            <a:off x="6110127" y="1846555"/>
            <a:ext cx="5312134" cy="4791723"/>
          </a:xfrm>
          <a:prstGeom prst="rect">
            <a:avLst/>
          </a:prstGeom>
        </p:spPr>
      </p:pic>
    </p:spTree>
    <p:extLst>
      <p:ext uri="{BB962C8B-B14F-4D97-AF65-F5344CB8AC3E}">
        <p14:creationId xmlns:p14="http://schemas.microsoft.com/office/powerpoint/2010/main" val="2247422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000" b="1" noProof="1">
                <a:solidFill>
                  <a:srgbClr val="00B0F0"/>
                </a:solidFill>
                <a:latin typeface="Arial" panose="020B0604020202020204" pitchFamily="34" charset="0"/>
              </a:rPr>
              <a:t>STRATEGIC MARKETING IN </a:t>
            </a:r>
            <a:r>
              <a:rPr lang="en-US" sz="3200" b="1" noProof="1">
                <a:solidFill>
                  <a:srgbClr val="00B0F0"/>
                </a:solidFill>
                <a:latin typeface="Arial" panose="020B0604020202020204" pitchFamily="34" charset="0"/>
              </a:rPr>
              <a:t>HEALTHCARE</a:t>
            </a:r>
            <a:r>
              <a:rPr lang="en-US" sz="3000" b="1" noProof="1">
                <a:solidFill>
                  <a:srgbClr val="00B0F0"/>
                </a:solidFill>
                <a:latin typeface="Arial" panose="020B0604020202020204" pitchFamily="34" charset="0"/>
              </a:rPr>
              <a:t> </a:t>
            </a:r>
          </a:p>
        </p:txBody>
      </p:sp>
      <p:sp>
        <p:nvSpPr>
          <p:cNvPr id="4" name="TextBox 3">
            <a:extLst>
              <a:ext uri="{FF2B5EF4-FFF2-40B4-BE49-F238E27FC236}">
                <a16:creationId xmlns:a16="http://schemas.microsoft.com/office/drawing/2014/main" id="{B17FA3EE-0D6B-946E-9588-C983BA703176}"/>
              </a:ext>
            </a:extLst>
          </p:cNvPr>
          <p:cNvSpPr txBox="1"/>
          <p:nvPr/>
        </p:nvSpPr>
        <p:spPr>
          <a:xfrm>
            <a:off x="257620" y="1821796"/>
            <a:ext cx="6933293" cy="1754326"/>
          </a:xfrm>
          <a:prstGeom prst="rect">
            <a:avLst/>
          </a:prstGeom>
          <a:noFill/>
        </p:spPr>
        <p:txBody>
          <a:bodyPr wrap="square">
            <a:spAutoFit/>
          </a:bodyPr>
          <a:lstStyle/>
          <a:p>
            <a:pPr algn="just"/>
            <a:r>
              <a:rPr lang="en-US" b="1" noProof="1">
                <a:solidFill>
                  <a:schemeClr val="accent1">
                    <a:lumMod val="75000"/>
                  </a:schemeClr>
                </a:solidFill>
              </a:rPr>
              <a:t>A strategy is a general concept (action program) of how to achieve the goals (results) of an organization, solve various problems and allocate the limited resources necessary for this.</a:t>
            </a:r>
            <a:endParaRPr lang="uk-UA" b="1" noProof="1">
              <a:solidFill>
                <a:schemeClr val="accent1">
                  <a:lumMod val="75000"/>
                </a:schemeClr>
              </a:solidFill>
            </a:endParaRPr>
          </a:p>
          <a:p>
            <a:pPr algn="just"/>
            <a:endParaRPr lang="ru-RU" noProof="1">
              <a:solidFill>
                <a:srgbClr val="002060"/>
              </a:solidFill>
            </a:endParaRPr>
          </a:p>
          <a:p>
            <a:pPr algn="just"/>
            <a:r>
              <a:rPr lang="en-US" b="1" noProof="1">
                <a:solidFill>
                  <a:schemeClr val="accent2">
                    <a:lumMod val="60000"/>
                    <a:lumOff val="40000"/>
                  </a:schemeClr>
                </a:solidFill>
              </a:rPr>
              <a:t>A strategy </a:t>
            </a:r>
            <a:r>
              <a:rPr lang="en-US" noProof="1">
                <a:solidFill>
                  <a:srgbClr val="002060"/>
                </a:solidFill>
              </a:rPr>
              <a:t>is a program for the implementation of management and marketing activities, which can look like graphs, tables, descriptions, etc. </a:t>
            </a:r>
          </a:p>
        </p:txBody>
      </p:sp>
      <p:sp>
        <p:nvSpPr>
          <p:cNvPr id="6" name="TextBox 5">
            <a:extLst>
              <a:ext uri="{FF2B5EF4-FFF2-40B4-BE49-F238E27FC236}">
                <a16:creationId xmlns:a16="http://schemas.microsoft.com/office/drawing/2014/main" id="{3A2634D8-0367-9621-4AF3-16F00C4A0DFF}"/>
              </a:ext>
            </a:extLst>
          </p:cNvPr>
          <p:cNvSpPr txBox="1"/>
          <p:nvPr/>
        </p:nvSpPr>
        <p:spPr>
          <a:xfrm>
            <a:off x="323529" y="3933168"/>
            <a:ext cx="6627687" cy="2585323"/>
          </a:xfrm>
          <a:prstGeom prst="rect">
            <a:avLst/>
          </a:prstGeom>
          <a:noFill/>
        </p:spPr>
        <p:txBody>
          <a:bodyPr wrap="square">
            <a:spAutoFit/>
          </a:bodyPr>
          <a:lstStyle/>
          <a:p>
            <a:pPr algn="just"/>
            <a:r>
              <a:rPr lang="en-US" noProof="1">
                <a:solidFill>
                  <a:srgbClr val="002060"/>
                </a:solidFill>
              </a:rPr>
              <a:t>In terms of content, it is a model of actions, a tool for achieving the goals of the organization. </a:t>
            </a:r>
          </a:p>
          <a:p>
            <a:pPr algn="just"/>
            <a:endParaRPr lang="en-US" noProof="1">
              <a:solidFill>
                <a:srgbClr val="002060"/>
              </a:solidFill>
            </a:endParaRPr>
          </a:p>
          <a:p>
            <a:pPr algn="just"/>
            <a:r>
              <a:rPr lang="en-US" b="1" noProof="1">
                <a:solidFill>
                  <a:schemeClr val="accent2">
                    <a:lumMod val="60000"/>
                    <a:lumOff val="40000"/>
                  </a:schemeClr>
                </a:solidFill>
              </a:rPr>
              <a:t>The main task of strategy development </a:t>
            </a:r>
            <a:r>
              <a:rPr lang="en-US" noProof="1">
                <a:solidFill>
                  <a:srgbClr val="002060"/>
                </a:solidFill>
              </a:rPr>
              <a:t>is to achieve competitive advantages and profitability of a medical clinic. </a:t>
            </a:r>
          </a:p>
          <a:p>
            <a:pPr algn="just"/>
            <a:endParaRPr lang="en-US" noProof="1">
              <a:solidFill>
                <a:srgbClr val="002060"/>
              </a:solidFill>
            </a:endParaRPr>
          </a:p>
          <a:p>
            <a:pPr algn="just"/>
            <a:r>
              <a:rPr lang="en-US" noProof="1">
                <a:solidFill>
                  <a:srgbClr val="002060"/>
                </a:solidFill>
              </a:rPr>
              <a:t>There are seven types of strategies, the main one – the general one – reflects the means of accomplishing the tasks set.</a:t>
            </a:r>
            <a:endParaRPr lang="ru-RU" noProof="1">
              <a:solidFill>
                <a:srgbClr val="002060"/>
              </a:solidFill>
            </a:endParaRPr>
          </a:p>
          <a:p>
            <a:pPr algn="just"/>
            <a:endParaRPr lang="en-US" noProof="1">
              <a:solidFill>
                <a:srgbClr val="002060"/>
              </a:solidFill>
            </a:endParaRPr>
          </a:p>
        </p:txBody>
      </p:sp>
      <p:pic>
        <p:nvPicPr>
          <p:cNvPr id="3" name="Рисунок 2">
            <a:extLst>
              <a:ext uri="{FF2B5EF4-FFF2-40B4-BE49-F238E27FC236}">
                <a16:creationId xmlns:a16="http://schemas.microsoft.com/office/drawing/2014/main" id="{EDA9739F-588B-C875-8D0F-FE676783FCC3}"/>
              </a:ext>
            </a:extLst>
          </p:cNvPr>
          <p:cNvPicPr>
            <a:picLocks noChangeAspect="1"/>
          </p:cNvPicPr>
          <p:nvPr/>
        </p:nvPicPr>
        <p:blipFill>
          <a:blip r:embed="rId2"/>
          <a:stretch>
            <a:fillRect/>
          </a:stretch>
        </p:blipFill>
        <p:spPr>
          <a:xfrm>
            <a:off x="7275760" y="2076479"/>
            <a:ext cx="4916240" cy="3817824"/>
          </a:xfrm>
          <a:prstGeom prst="rect">
            <a:avLst/>
          </a:prstGeom>
        </p:spPr>
      </p:pic>
    </p:spTree>
    <p:extLst>
      <p:ext uri="{BB962C8B-B14F-4D97-AF65-F5344CB8AC3E}">
        <p14:creationId xmlns:p14="http://schemas.microsoft.com/office/powerpoint/2010/main" val="2050306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STRATEGIC MARKETING IN </a:t>
            </a:r>
            <a:r>
              <a:rPr lang="en-US" sz="3200" b="1" noProof="1">
                <a:solidFill>
                  <a:srgbClr val="00B0F0"/>
                </a:solidFill>
                <a:latin typeface="Arial" panose="020B0604020202020204" pitchFamily="34" charset="0"/>
              </a:rPr>
              <a:t>HEALTHCARE</a:t>
            </a:r>
            <a:r>
              <a:rPr lang="en-US" sz="3000" b="1" noProof="1">
                <a:solidFill>
                  <a:srgbClr val="00B0F0"/>
                </a:solidFill>
                <a:latin typeface="Arial" panose="020B0604020202020204" pitchFamily="34" charset="0"/>
              </a:rPr>
              <a:t> </a:t>
            </a:r>
          </a:p>
        </p:txBody>
      </p:sp>
      <p:sp>
        <p:nvSpPr>
          <p:cNvPr id="5" name="TextBox 4">
            <a:extLst>
              <a:ext uri="{FF2B5EF4-FFF2-40B4-BE49-F238E27FC236}">
                <a16:creationId xmlns:a16="http://schemas.microsoft.com/office/drawing/2014/main" id="{A21BE12C-02D6-74FD-3F56-9800DE6485D2}"/>
              </a:ext>
            </a:extLst>
          </p:cNvPr>
          <p:cNvSpPr txBox="1"/>
          <p:nvPr/>
        </p:nvSpPr>
        <p:spPr>
          <a:xfrm>
            <a:off x="82487" y="1407813"/>
            <a:ext cx="6815464" cy="5232202"/>
          </a:xfrm>
          <a:prstGeom prst="rect">
            <a:avLst/>
          </a:prstGeom>
          <a:noFill/>
        </p:spPr>
        <p:txBody>
          <a:bodyPr wrap="square">
            <a:spAutoFit/>
          </a:bodyPr>
          <a:lstStyle/>
          <a:p>
            <a:pPr marL="342900" indent="-342900">
              <a:buFont typeface="Arial" panose="020B0604020202020204" pitchFamily="34" charset="0"/>
              <a:buChar char="•"/>
              <a:defRPr/>
            </a:pPr>
            <a:endParaRPr lang="en-US" sz="2000" u="sng" dirty="0">
              <a:solidFill>
                <a:schemeClr val="accent2">
                  <a:lumMod val="75000"/>
                </a:schemeClr>
              </a:solidFill>
              <a:latin typeface="Times New Roman" pitchFamily="18" charset="0"/>
              <a:cs typeface="Arial" charset="0"/>
            </a:endParaRPr>
          </a:p>
          <a:p>
            <a:pPr algn="ctr">
              <a:defRPr/>
            </a:pPr>
            <a:r>
              <a:rPr lang="en-US" sz="2200" b="1" dirty="0">
                <a:solidFill>
                  <a:schemeClr val="accent1">
                    <a:lumMod val="75000"/>
                  </a:schemeClr>
                </a:solidFill>
              </a:rPr>
              <a:t>Methods and approaches of strategic marketing and management:</a:t>
            </a:r>
          </a:p>
          <a:p>
            <a:pPr>
              <a:defRPr/>
            </a:pPr>
            <a:endParaRPr lang="en-US" sz="1800" dirty="0">
              <a:solidFill>
                <a:schemeClr val="accent2">
                  <a:lumMod val="50000"/>
                </a:schemeClr>
              </a:solidFill>
              <a:cs typeface="Arial" charset="0"/>
            </a:endParaRPr>
          </a:p>
          <a:p>
            <a:pPr marL="285750" indent="-285750">
              <a:buFont typeface="Wingdings" panose="05000000000000000000" pitchFamily="2" charset="2"/>
              <a:buChar char="Ø"/>
              <a:defRPr/>
            </a:pPr>
            <a:r>
              <a:rPr lang="en-US" sz="1800" dirty="0">
                <a:solidFill>
                  <a:schemeClr val="accent2">
                    <a:lumMod val="50000"/>
                  </a:schemeClr>
                </a:solidFill>
                <a:cs typeface="Arial" charset="0"/>
              </a:rPr>
              <a:t>Comparative analysis – modeling of the future based on knowledge about events in the past.</a:t>
            </a:r>
            <a:endParaRPr lang="ru-RU" sz="1800" dirty="0">
              <a:solidFill>
                <a:schemeClr val="accent2">
                  <a:lumMod val="50000"/>
                </a:schemeClr>
              </a:solidFill>
              <a:cs typeface="Arial" charset="0"/>
            </a:endParaRPr>
          </a:p>
          <a:p>
            <a:pPr marL="285750" indent="-285750">
              <a:buFont typeface="Wingdings" panose="05000000000000000000" pitchFamily="2" charset="2"/>
              <a:buChar char="Ø"/>
              <a:defRPr/>
            </a:pPr>
            <a:endParaRPr lang="ru-RU" sz="1800" dirty="0">
              <a:solidFill>
                <a:schemeClr val="accent2">
                  <a:lumMod val="50000"/>
                </a:schemeClr>
              </a:solidFill>
              <a:cs typeface="Arial" charset="0"/>
            </a:endParaRPr>
          </a:p>
          <a:p>
            <a:pPr marL="285750" indent="-285750">
              <a:buFont typeface="Wingdings" panose="05000000000000000000" pitchFamily="2" charset="2"/>
              <a:buChar char="Ø"/>
              <a:defRPr/>
            </a:pPr>
            <a:r>
              <a:rPr lang="en-US" sz="1800" dirty="0">
                <a:solidFill>
                  <a:schemeClr val="accent2">
                    <a:lumMod val="50000"/>
                  </a:schemeClr>
                </a:solidFill>
                <a:cs typeface="Arial" charset="0"/>
              </a:rPr>
              <a:t>The normative approach – a direct vision of the future based on real conditions. </a:t>
            </a:r>
            <a:endParaRPr lang="ru-RU" sz="1800" dirty="0">
              <a:solidFill>
                <a:schemeClr val="accent2">
                  <a:lumMod val="50000"/>
                </a:schemeClr>
              </a:solidFill>
              <a:cs typeface="Arial" charset="0"/>
            </a:endParaRPr>
          </a:p>
          <a:p>
            <a:pPr marL="285750" indent="-285750">
              <a:buFont typeface="Wingdings" panose="05000000000000000000" pitchFamily="2" charset="2"/>
              <a:buChar char="Ø"/>
              <a:defRPr/>
            </a:pPr>
            <a:endParaRPr lang="ru-RU" sz="1800" dirty="0">
              <a:solidFill>
                <a:schemeClr val="accent2">
                  <a:lumMod val="50000"/>
                </a:schemeClr>
              </a:solidFill>
              <a:cs typeface="Arial" charset="0"/>
            </a:endParaRPr>
          </a:p>
          <a:p>
            <a:pPr marL="285750" indent="-285750">
              <a:buFont typeface="Wingdings" panose="05000000000000000000" pitchFamily="2" charset="2"/>
              <a:buChar char="Ø"/>
              <a:defRPr/>
            </a:pPr>
            <a:r>
              <a:rPr lang="en-US" sz="1800" dirty="0">
                <a:solidFill>
                  <a:schemeClr val="accent2">
                    <a:lumMod val="50000"/>
                  </a:schemeClr>
                </a:solidFill>
                <a:cs typeface="Arial" charset="0"/>
              </a:rPr>
              <a:t>Extrapolation – the transfer to the future of the trends in the development of the management object that existed in the past.</a:t>
            </a:r>
            <a:endParaRPr lang="ru-RU" sz="1800" dirty="0">
              <a:solidFill>
                <a:schemeClr val="accent2">
                  <a:lumMod val="50000"/>
                </a:schemeClr>
              </a:solidFill>
              <a:cs typeface="Arial" charset="0"/>
            </a:endParaRPr>
          </a:p>
          <a:p>
            <a:pPr marL="285750" indent="-285750">
              <a:buFont typeface="Wingdings" panose="05000000000000000000" pitchFamily="2" charset="2"/>
              <a:buChar char="Ø"/>
              <a:defRPr/>
            </a:pPr>
            <a:endParaRPr lang="ru-RU" sz="1800" dirty="0">
              <a:solidFill>
                <a:schemeClr val="accent2">
                  <a:lumMod val="50000"/>
                </a:schemeClr>
              </a:solidFill>
              <a:cs typeface="Arial" charset="0"/>
            </a:endParaRPr>
          </a:p>
          <a:p>
            <a:pPr marL="285750" indent="-285750">
              <a:buFont typeface="Wingdings" panose="05000000000000000000" pitchFamily="2" charset="2"/>
              <a:buChar char="Ø"/>
              <a:defRPr/>
            </a:pPr>
            <a:r>
              <a:rPr lang="en-US" sz="1800" dirty="0">
                <a:solidFill>
                  <a:schemeClr val="accent2">
                    <a:lumMod val="50000"/>
                  </a:schemeClr>
                </a:solidFill>
                <a:cs typeface="Arial" charset="0"/>
              </a:rPr>
              <a:t>Development of scenarios in case of unforeseen circumstances. </a:t>
            </a:r>
            <a:endParaRPr lang="ru-RU" sz="1800" dirty="0">
              <a:solidFill>
                <a:schemeClr val="accent2">
                  <a:lumMod val="50000"/>
                </a:schemeClr>
              </a:solidFill>
              <a:cs typeface="Arial" charset="0"/>
            </a:endParaRPr>
          </a:p>
          <a:p>
            <a:pPr marL="285750" indent="-285750">
              <a:buFont typeface="Wingdings" panose="05000000000000000000" pitchFamily="2" charset="2"/>
              <a:buChar char="Ø"/>
              <a:defRPr/>
            </a:pPr>
            <a:endParaRPr lang="ru-RU" sz="1800" dirty="0">
              <a:solidFill>
                <a:schemeClr val="accent2">
                  <a:lumMod val="50000"/>
                </a:schemeClr>
              </a:solidFill>
              <a:cs typeface="Arial" charset="0"/>
            </a:endParaRPr>
          </a:p>
          <a:p>
            <a:pPr marL="285750" indent="-285750">
              <a:buFont typeface="Wingdings" panose="05000000000000000000" pitchFamily="2" charset="2"/>
              <a:buChar char="Ø"/>
              <a:defRPr/>
            </a:pPr>
            <a:r>
              <a:rPr lang="en-US" sz="1800" dirty="0">
                <a:solidFill>
                  <a:schemeClr val="accent2">
                    <a:lumMod val="50000"/>
                  </a:schemeClr>
                </a:solidFill>
                <a:cs typeface="Arial" charset="0"/>
              </a:rPr>
              <a:t>The method of expert assessments is based on the opinions of specialists in the relevant industries and their comparison.</a:t>
            </a:r>
          </a:p>
          <a:p>
            <a:pPr>
              <a:defRPr/>
            </a:pPr>
            <a:endParaRPr lang="en-US" sz="1800" dirty="0">
              <a:solidFill>
                <a:schemeClr val="accent2">
                  <a:lumMod val="50000"/>
                </a:schemeClr>
              </a:solidFill>
              <a:cs typeface="Arial" charset="0"/>
            </a:endParaRPr>
          </a:p>
        </p:txBody>
      </p:sp>
      <p:pic>
        <p:nvPicPr>
          <p:cNvPr id="3" name="Рисунок 2">
            <a:extLst>
              <a:ext uri="{FF2B5EF4-FFF2-40B4-BE49-F238E27FC236}">
                <a16:creationId xmlns:a16="http://schemas.microsoft.com/office/drawing/2014/main" id="{FD5AED7F-BFC7-1F00-9ECC-55B2F683883A}"/>
              </a:ext>
            </a:extLst>
          </p:cNvPr>
          <p:cNvPicPr>
            <a:picLocks noChangeAspect="1"/>
          </p:cNvPicPr>
          <p:nvPr/>
        </p:nvPicPr>
        <p:blipFill>
          <a:blip r:embed="rId2"/>
          <a:stretch>
            <a:fillRect/>
          </a:stretch>
        </p:blipFill>
        <p:spPr>
          <a:xfrm>
            <a:off x="6977849" y="1660234"/>
            <a:ext cx="5059532" cy="4727360"/>
          </a:xfrm>
          <a:prstGeom prst="rect">
            <a:avLst/>
          </a:prstGeom>
        </p:spPr>
      </p:pic>
    </p:spTree>
    <p:extLst>
      <p:ext uri="{BB962C8B-B14F-4D97-AF65-F5344CB8AC3E}">
        <p14:creationId xmlns:p14="http://schemas.microsoft.com/office/powerpoint/2010/main" val="962022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STRATEGIC MARKETING IN </a:t>
            </a:r>
            <a:r>
              <a:rPr lang="en-US" sz="3200" b="1" noProof="1">
                <a:solidFill>
                  <a:srgbClr val="00B0F0"/>
                </a:solidFill>
                <a:latin typeface="Arial" panose="020B0604020202020204" pitchFamily="34" charset="0"/>
              </a:rPr>
              <a:t>HEALTHCARE</a:t>
            </a:r>
            <a:r>
              <a:rPr lang="en-US" sz="3000" b="1" noProof="1">
                <a:solidFill>
                  <a:srgbClr val="00B0F0"/>
                </a:solidFill>
                <a:latin typeface="Arial" panose="020B0604020202020204" pitchFamily="34" charset="0"/>
              </a:rPr>
              <a:t> </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923279" y="1346178"/>
            <a:ext cx="5663952"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algn="just" eaLnBrk="1" hangingPunct="1">
              <a:defRPr/>
            </a:pPr>
            <a:r>
              <a:rPr lang="en-US" altLang="ru-RU" sz="2200" b="1" dirty="0">
                <a:solidFill>
                  <a:schemeClr val="accent2">
                    <a:lumMod val="60000"/>
                    <a:lumOff val="40000"/>
                  </a:schemeClr>
                </a:solidFill>
              </a:rPr>
              <a:t>The result of strategic marketing </a:t>
            </a:r>
            <a:r>
              <a:rPr lang="en-US" altLang="ru-RU" sz="1800" dirty="0">
                <a:solidFill>
                  <a:schemeClr val="tx2">
                    <a:lumMod val="75000"/>
                  </a:schemeClr>
                </a:solidFill>
              </a:rPr>
              <a:t>– a purposeful influence on the object of management, based on the general concept of the organization's views on goals and the choice of methods to achieve them in the future under conditions of uncertainty.</a:t>
            </a:r>
          </a:p>
          <a:p>
            <a:pPr algn="just" eaLnBrk="1" hangingPunct="1">
              <a:defRPr/>
            </a:pPr>
            <a:endParaRPr lang="ru-RU" altLang="ru-RU" sz="1800" dirty="0">
              <a:solidFill>
                <a:schemeClr val="tx2">
                  <a:lumMod val="75000"/>
                </a:schemeClr>
              </a:solidFill>
            </a:endParaRPr>
          </a:p>
          <a:p>
            <a:pPr algn="just" eaLnBrk="1" hangingPunct="1">
              <a:defRPr/>
            </a:pPr>
            <a:endParaRPr lang="en-US" altLang="ru-RU" sz="1800" dirty="0">
              <a:solidFill>
                <a:schemeClr val="tx2">
                  <a:lumMod val="75000"/>
                </a:schemeClr>
              </a:solidFill>
            </a:endParaRPr>
          </a:p>
          <a:p>
            <a:pPr algn="just" eaLnBrk="1" hangingPunct="1">
              <a:defRPr/>
            </a:pPr>
            <a:r>
              <a:rPr lang="en-US" altLang="ru-RU" sz="1800" u="sng" dirty="0">
                <a:solidFill>
                  <a:schemeClr val="tx2">
                    <a:lumMod val="75000"/>
                  </a:schemeClr>
                </a:solidFill>
              </a:rPr>
              <a:t>On the basis of obtaining a system of qualitative indicators, three types of forecast are formed:</a:t>
            </a:r>
          </a:p>
          <a:p>
            <a:pPr algn="just" eaLnBrk="1" hangingPunct="1">
              <a:defRPr/>
            </a:pPr>
            <a:r>
              <a:rPr lang="en-US" altLang="ru-RU" sz="1800" dirty="0">
                <a:solidFill>
                  <a:schemeClr val="tx2">
                    <a:lumMod val="75000"/>
                  </a:schemeClr>
                </a:solidFill>
              </a:rPr>
              <a:t>1) optimistic;</a:t>
            </a:r>
          </a:p>
          <a:p>
            <a:pPr algn="just" eaLnBrk="1" hangingPunct="1">
              <a:defRPr/>
            </a:pPr>
            <a:r>
              <a:rPr lang="en-US" altLang="ru-RU" sz="1800" dirty="0">
                <a:solidFill>
                  <a:schemeClr val="tx2">
                    <a:lumMod val="75000"/>
                  </a:schemeClr>
                </a:solidFill>
              </a:rPr>
              <a:t>2) realistic;</a:t>
            </a:r>
          </a:p>
          <a:p>
            <a:pPr algn="just" eaLnBrk="1" hangingPunct="1">
              <a:defRPr/>
            </a:pPr>
            <a:r>
              <a:rPr lang="en-US" altLang="ru-RU" sz="1800" dirty="0">
                <a:solidFill>
                  <a:schemeClr val="tx2">
                    <a:lumMod val="75000"/>
                  </a:schemeClr>
                </a:solidFill>
              </a:rPr>
              <a:t>3) pessimistic.</a:t>
            </a:r>
          </a:p>
        </p:txBody>
      </p:sp>
      <p:pic>
        <p:nvPicPr>
          <p:cNvPr id="5" name="Рисунок 4">
            <a:extLst>
              <a:ext uri="{FF2B5EF4-FFF2-40B4-BE49-F238E27FC236}">
                <a16:creationId xmlns:a16="http://schemas.microsoft.com/office/drawing/2014/main" id="{B06335B6-E0FF-AA2E-A8F7-CCBA83CBEE65}"/>
              </a:ext>
            </a:extLst>
          </p:cNvPr>
          <p:cNvPicPr>
            <a:picLocks noChangeAspect="1"/>
          </p:cNvPicPr>
          <p:nvPr/>
        </p:nvPicPr>
        <p:blipFill>
          <a:blip r:embed="rId2"/>
          <a:stretch>
            <a:fillRect/>
          </a:stretch>
        </p:blipFill>
        <p:spPr>
          <a:xfrm>
            <a:off x="6852684" y="1297481"/>
            <a:ext cx="4536488" cy="3007712"/>
          </a:xfrm>
          <a:prstGeom prst="rect">
            <a:avLst/>
          </a:prstGeom>
        </p:spPr>
      </p:pic>
      <p:sp>
        <p:nvSpPr>
          <p:cNvPr id="6" name="TextBox 5">
            <a:extLst>
              <a:ext uri="{FF2B5EF4-FFF2-40B4-BE49-F238E27FC236}">
                <a16:creationId xmlns:a16="http://schemas.microsoft.com/office/drawing/2014/main" id="{74844A9C-FC99-749A-8BFF-5ABF4D368E46}"/>
              </a:ext>
            </a:extLst>
          </p:cNvPr>
          <p:cNvSpPr txBox="1"/>
          <p:nvPr/>
        </p:nvSpPr>
        <p:spPr>
          <a:xfrm>
            <a:off x="3026408" y="5041163"/>
            <a:ext cx="6094520" cy="1477328"/>
          </a:xfrm>
          <a:prstGeom prst="rect">
            <a:avLst/>
          </a:prstGeom>
          <a:noFill/>
        </p:spPr>
        <p:txBody>
          <a:bodyPr wrap="square">
            <a:spAutoFit/>
          </a:bodyPr>
          <a:lstStyle/>
          <a:p>
            <a:pPr algn="just"/>
            <a:r>
              <a:rPr lang="en-US" b="1" dirty="0">
                <a:solidFill>
                  <a:schemeClr val="tx2">
                    <a:lumMod val="75000"/>
                  </a:schemeClr>
                </a:solidFill>
                <a:latin typeface="Times New Roman" pitchFamily="18" charset="0"/>
                <a:cs typeface="Arial" charset="0"/>
              </a:rPr>
              <a:t>Successful implementation </a:t>
            </a:r>
            <a:r>
              <a:rPr lang="en-US" dirty="0">
                <a:solidFill>
                  <a:schemeClr val="tx2">
                    <a:lumMod val="75000"/>
                  </a:schemeClr>
                </a:solidFill>
                <a:latin typeface="Times New Roman" pitchFamily="18" charset="0"/>
                <a:cs typeface="Arial" charset="0"/>
              </a:rPr>
              <a:t>of the strategic plan involves the use of not only general, but also private management and marketing methods: issuing orders, planning tasks; holding operational meetings; organizational regulation and rationing; economic incentives, etc.</a:t>
            </a:r>
            <a:endParaRPr lang="ru-UA" dirty="0">
              <a:solidFill>
                <a:schemeClr val="tx2">
                  <a:lumMod val="75000"/>
                </a:schemeClr>
              </a:solidFill>
              <a:latin typeface="Times New Roman" pitchFamily="18" charset="0"/>
              <a:cs typeface="Arial" charset="0"/>
            </a:endParaRPr>
          </a:p>
        </p:txBody>
      </p:sp>
    </p:spTree>
    <p:extLst>
      <p:ext uri="{BB962C8B-B14F-4D97-AF65-F5344CB8AC3E}">
        <p14:creationId xmlns:p14="http://schemas.microsoft.com/office/powerpoint/2010/main" val="3010140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STRATEGIC MARKETING IN </a:t>
            </a:r>
            <a:r>
              <a:rPr lang="en-US" sz="3200" b="1" noProof="1">
                <a:solidFill>
                  <a:srgbClr val="00B0F0"/>
                </a:solidFill>
                <a:latin typeface="Arial" panose="020B0604020202020204" pitchFamily="34" charset="0"/>
              </a:rPr>
              <a:t>HEALTHCARE</a:t>
            </a:r>
            <a:r>
              <a:rPr lang="en-US" sz="3000" b="1" noProof="1">
                <a:solidFill>
                  <a:srgbClr val="00B0F0"/>
                </a:solidFill>
                <a:latin typeface="Arial" panose="020B0604020202020204" pitchFamily="34" charset="0"/>
              </a:rPr>
              <a:t> </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323530" y="1645266"/>
            <a:ext cx="6547788"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eaLnBrk="1" hangingPunct="1">
              <a:defRPr/>
            </a:pPr>
            <a:r>
              <a:rPr lang="en-US" altLang="ru-RU" sz="1800" b="1" i="1" dirty="0">
                <a:solidFill>
                  <a:schemeClr val="accent1">
                    <a:lumMod val="75000"/>
                  </a:schemeClr>
                </a:solidFill>
              </a:rPr>
              <a:t>The implementation of the strategy of medical clinics is aimed at fulfilling three interrelated tasks:</a:t>
            </a:r>
            <a:endParaRPr lang="ru-RU" altLang="ru-RU" sz="1800" b="1" i="1" dirty="0">
              <a:solidFill>
                <a:schemeClr val="accent1">
                  <a:lumMod val="75000"/>
                </a:schemeClr>
              </a:solidFill>
            </a:endParaRPr>
          </a:p>
          <a:p>
            <a:pPr eaLnBrk="1" hangingPunct="1">
              <a:defRPr/>
            </a:pPr>
            <a:endParaRPr lang="en-US" altLang="ru-RU" sz="1800" dirty="0">
              <a:solidFill>
                <a:schemeClr val="accent2">
                  <a:lumMod val="50000"/>
                </a:schemeClr>
              </a:solidFill>
            </a:endParaRPr>
          </a:p>
          <a:p>
            <a:pPr eaLnBrk="1" hangingPunct="1">
              <a:defRPr/>
            </a:pPr>
            <a:r>
              <a:rPr lang="ru-RU" altLang="ru-RU" sz="1800" b="1" dirty="0">
                <a:solidFill>
                  <a:schemeClr val="accent2">
                    <a:lumMod val="50000"/>
                  </a:schemeClr>
                </a:solidFill>
              </a:rPr>
              <a:t>1. </a:t>
            </a:r>
            <a:r>
              <a:rPr lang="en-US" altLang="ru-RU" sz="1800" dirty="0">
                <a:solidFill>
                  <a:schemeClr val="accent2">
                    <a:lumMod val="50000"/>
                  </a:schemeClr>
                </a:solidFill>
              </a:rPr>
              <a:t>To prioritize of tasks, the relative importance of which corresponded to the strategy that the organization will implement. This concerns the problems of resource use, the formation of organizational etc. </a:t>
            </a:r>
            <a:endParaRPr lang="ru-RU" altLang="ru-RU" sz="1800" dirty="0">
              <a:solidFill>
                <a:schemeClr val="accent2">
                  <a:lumMod val="50000"/>
                </a:schemeClr>
              </a:solidFill>
            </a:endParaRPr>
          </a:p>
          <a:p>
            <a:pPr marL="342900" indent="-342900" eaLnBrk="1" hangingPunct="1">
              <a:buAutoNum type="arabicPeriod"/>
              <a:defRPr/>
            </a:pPr>
            <a:endParaRPr lang="en-US" altLang="ru-RU" sz="1800" dirty="0">
              <a:solidFill>
                <a:schemeClr val="accent2">
                  <a:lumMod val="50000"/>
                </a:schemeClr>
              </a:solidFill>
            </a:endParaRPr>
          </a:p>
          <a:p>
            <a:pPr algn="just" eaLnBrk="1" hangingPunct="1">
              <a:defRPr/>
            </a:pPr>
            <a:r>
              <a:rPr lang="en-US" altLang="ru-RU" sz="1800" b="1" dirty="0">
                <a:solidFill>
                  <a:schemeClr val="accent2">
                    <a:lumMod val="50000"/>
                  </a:schemeClr>
                </a:solidFill>
              </a:rPr>
              <a:t>2. </a:t>
            </a:r>
            <a:r>
              <a:rPr lang="en-US" altLang="ru-RU" sz="1800" dirty="0">
                <a:solidFill>
                  <a:schemeClr val="accent2">
                    <a:lumMod val="50000"/>
                  </a:schemeClr>
                </a:solidFill>
              </a:rPr>
              <a:t>To establish a correspondence between the chosen strategy and the internal organizational processes in the medical clinic, in order to orient the organization's activities towards the implementation of the strategy. Compliance is established by the following characteristics: − organization structure; − motivation and incentive system; − norms and rules of conduct; − qualifications of employees and managers, etc. </a:t>
            </a:r>
            <a:endParaRPr lang="ru-RU" altLang="ru-RU" sz="1800" dirty="0">
              <a:solidFill>
                <a:schemeClr val="accent2">
                  <a:lumMod val="50000"/>
                </a:schemeClr>
              </a:solidFill>
            </a:endParaRPr>
          </a:p>
          <a:p>
            <a:pPr eaLnBrk="1" hangingPunct="1">
              <a:defRPr/>
            </a:pPr>
            <a:endParaRPr lang="en-US" altLang="ru-RU" sz="1800" dirty="0">
              <a:solidFill>
                <a:schemeClr val="accent2">
                  <a:lumMod val="50000"/>
                </a:schemeClr>
              </a:solidFill>
            </a:endParaRPr>
          </a:p>
          <a:p>
            <a:pPr eaLnBrk="1" hangingPunct="1">
              <a:defRPr/>
            </a:pPr>
            <a:r>
              <a:rPr lang="en-US" altLang="ru-RU" sz="1800" b="1" dirty="0">
                <a:solidFill>
                  <a:schemeClr val="accent2">
                    <a:lumMod val="50000"/>
                  </a:schemeClr>
                </a:solidFill>
              </a:rPr>
              <a:t>3. </a:t>
            </a:r>
            <a:r>
              <a:rPr lang="en-US" altLang="ru-RU" sz="1800" dirty="0">
                <a:solidFill>
                  <a:schemeClr val="accent2">
                    <a:lumMod val="50000"/>
                  </a:schemeClr>
                </a:solidFill>
              </a:rPr>
              <a:t>To choose the appropriate strategy leadership style and to approach to the management of the organization.</a:t>
            </a:r>
          </a:p>
        </p:txBody>
      </p:sp>
      <p:pic>
        <p:nvPicPr>
          <p:cNvPr id="5" name="Рисунок 4">
            <a:extLst>
              <a:ext uri="{FF2B5EF4-FFF2-40B4-BE49-F238E27FC236}">
                <a16:creationId xmlns:a16="http://schemas.microsoft.com/office/drawing/2014/main" id="{271D4FC8-4A92-F239-9597-FC0C31910219}"/>
              </a:ext>
            </a:extLst>
          </p:cNvPr>
          <p:cNvPicPr>
            <a:picLocks noChangeAspect="1"/>
          </p:cNvPicPr>
          <p:nvPr/>
        </p:nvPicPr>
        <p:blipFill>
          <a:blip r:embed="rId2"/>
          <a:stretch>
            <a:fillRect/>
          </a:stretch>
        </p:blipFill>
        <p:spPr>
          <a:xfrm>
            <a:off x="6871318" y="1500325"/>
            <a:ext cx="5061381" cy="5083391"/>
          </a:xfrm>
          <a:prstGeom prst="rect">
            <a:avLst/>
          </a:prstGeom>
        </p:spPr>
      </p:pic>
    </p:spTree>
    <p:extLst>
      <p:ext uri="{BB962C8B-B14F-4D97-AF65-F5344CB8AC3E}">
        <p14:creationId xmlns:p14="http://schemas.microsoft.com/office/powerpoint/2010/main" val="4305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STRATEGIC MARKETING IN </a:t>
            </a:r>
            <a:r>
              <a:rPr lang="en-US" sz="3200" b="1" noProof="1">
                <a:solidFill>
                  <a:srgbClr val="00B0F0"/>
                </a:solidFill>
                <a:latin typeface="Arial" panose="020B0604020202020204" pitchFamily="34" charset="0"/>
              </a:rPr>
              <a:t>HEALTHCARE</a:t>
            </a:r>
            <a:r>
              <a:rPr lang="en-US" sz="3000" b="1" noProof="1">
                <a:solidFill>
                  <a:srgbClr val="00B0F0"/>
                </a:solidFill>
                <a:latin typeface="Arial" panose="020B0604020202020204" pitchFamily="34" charset="0"/>
              </a:rPr>
              <a:t> </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793951" y="1378936"/>
            <a:ext cx="5196998"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algn="just" eaLnBrk="1" hangingPunct="1">
              <a:defRPr/>
            </a:pPr>
            <a:r>
              <a:rPr lang="en-US" altLang="ru-RU" sz="2200" b="1" dirty="0">
                <a:solidFill>
                  <a:schemeClr val="accent1">
                    <a:lumMod val="60000"/>
                    <a:lumOff val="40000"/>
                  </a:schemeClr>
                </a:solidFill>
                <a:latin typeface="Arial" panose="020B0604020202020204" pitchFamily="34" charset="0"/>
                <a:cs typeface="Arial" panose="020B0604020202020204" pitchFamily="34" charset="0"/>
              </a:rPr>
              <a:t>A strategic marketing plan </a:t>
            </a:r>
            <a:r>
              <a:rPr lang="en-US" altLang="ru-RU" sz="1800" dirty="0">
                <a:solidFill>
                  <a:schemeClr val="accent2">
                    <a:lumMod val="50000"/>
                  </a:schemeClr>
                </a:solidFill>
                <a:latin typeface="Arial" panose="020B0604020202020204" pitchFamily="34" charset="0"/>
                <a:cs typeface="Arial" panose="020B0604020202020204" pitchFamily="34" charset="0"/>
              </a:rPr>
              <a:t>is a business document consisting of a description of the company's real positions in the market for the period covered, defining its market goals and tools to achieve them.</a:t>
            </a:r>
          </a:p>
        </p:txBody>
      </p:sp>
      <p:sp>
        <p:nvSpPr>
          <p:cNvPr id="8" name="TextBox 7">
            <a:extLst>
              <a:ext uri="{FF2B5EF4-FFF2-40B4-BE49-F238E27FC236}">
                <a16:creationId xmlns:a16="http://schemas.microsoft.com/office/drawing/2014/main" id="{07752FC4-53CF-ACC2-D66B-31D41959AE08}"/>
              </a:ext>
            </a:extLst>
          </p:cNvPr>
          <p:cNvSpPr txBox="1"/>
          <p:nvPr/>
        </p:nvSpPr>
        <p:spPr>
          <a:xfrm>
            <a:off x="167638" y="3293080"/>
            <a:ext cx="6094520" cy="2585323"/>
          </a:xfrm>
          <a:prstGeom prst="rect">
            <a:avLst/>
          </a:prstGeom>
          <a:noFill/>
        </p:spPr>
        <p:txBody>
          <a:bodyPr wrap="square">
            <a:spAutoFit/>
          </a:bodyPr>
          <a:lstStyle/>
          <a:p>
            <a:pPr algn="just" eaLnBrk="1" hangingPunct="1">
              <a:defRPr/>
            </a:pPr>
            <a:r>
              <a:rPr lang="en-US" altLang="ru-RU" b="1" i="1" u="sng" dirty="0">
                <a:solidFill>
                  <a:schemeClr val="accent2">
                    <a:lumMod val="50000"/>
                  </a:schemeClr>
                </a:solidFill>
                <a:latin typeface="Arial" panose="020B0604020202020204" pitchFamily="34" charset="0"/>
                <a:cs typeface="Arial" panose="020B0604020202020204" pitchFamily="34" charset="0"/>
              </a:rPr>
              <a:t>To make a marketing plan, you must first have ready: </a:t>
            </a:r>
          </a:p>
          <a:p>
            <a:pPr algn="just" eaLnBrk="1" hangingPunct="1">
              <a:defRPr/>
            </a:pPr>
            <a:endParaRPr lang="en-US" altLang="ru-RU" dirty="0">
              <a:solidFill>
                <a:schemeClr val="accent2">
                  <a:lumMod val="50000"/>
                </a:schemeClr>
              </a:solidFill>
              <a:latin typeface="Arial" panose="020B0604020202020204" pitchFamily="34" charset="0"/>
              <a:cs typeface="Arial" panose="020B0604020202020204" pitchFamily="34" charset="0"/>
            </a:endParaRPr>
          </a:p>
          <a:p>
            <a:pPr marL="285750" indent="-285750" algn="just" eaLnBrk="1" hangingPunct="1">
              <a:buFont typeface="Wingdings" panose="05000000000000000000" pitchFamily="2" charset="2"/>
              <a:buChar char="ü"/>
              <a:defRPr/>
            </a:pPr>
            <a:r>
              <a:rPr lang="en-US" altLang="ru-RU" dirty="0">
                <a:solidFill>
                  <a:schemeClr val="accent2">
                    <a:lumMod val="50000"/>
                  </a:schemeClr>
                </a:solidFill>
                <a:latin typeface="Arial" panose="020B0604020202020204" pitchFamily="34" charset="0"/>
                <a:cs typeface="Arial" panose="020B0604020202020204" pitchFamily="34" charset="0"/>
              </a:rPr>
              <a:t>a description of the company's services and products,</a:t>
            </a:r>
          </a:p>
          <a:p>
            <a:pPr marL="285750" indent="-285750" algn="just" eaLnBrk="1" hangingPunct="1">
              <a:buFont typeface="Wingdings" panose="05000000000000000000" pitchFamily="2" charset="2"/>
              <a:buChar char="ü"/>
              <a:defRPr/>
            </a:pPr>
            <a:endParaRPr lang="en-US" altLang="ru-RU" dirty="0">
              <a:solidFill>
                <a:schemeClr val="accent2">
                  <a:lumMod val="50000"/>
                </a:schemeClr>
              </a:solidFill>
              <a:latin typeface="Arial" panose="020B0604020202020204" pitchFamily="34" charset="0"/>
              <a:cs typeface="Arial" panose="020B0604020202020204" pitchFamily="34" charset="0"/>
            </a:endParaRPr>
          </a:p>
          <a:p>
            <a:pPr marL="285750" indent="-285750" algn="just" eaLnBrk="1" hangingPunct="1">
              <a:buFont typeface="Wingdings" panose="05000000000000000000" pitchFamily="2" charset="2"/>
              <a:buChar char="ü"/>
              <a:defRPr/>
            </a:pPr>
            <a:r>
              <a:rPr lang="en-US" altLang="ru-RU" dirty="0">
                <a:solidFill>
                  <a:schemeClr val="accent2">
                    <a:lumMod val="50000"/>
                  </a:schemeClr>
                </a:solidFill>
                <a:latin typeface="Arial" panose="020B0604020202020204" pitchFamily="34" charset="0"/>
                <a:cs typeface="Arial" panose="020B0604020202020204" pitchFamily="34" charset="0"/>
              </a:rPr>
              <a:t>the target audience, </a:t>
            </a:r>
          </a:p>
          <a:p>
            <a:pPr marL="285750" indent="-285750" algn="just" eaLnBrk="1" hangingPunct="1">
              <a:buFont typeface="Wingdings" panose="05000000000000000000" pitchFamily="2" charset="2"/>
              <a:buChar char="ü"/>
              <a:defRPr/>
            </a:pPr>
            <a:endParaRPr lang="en-US" altLang="ru-RU" dirty="0">
              <a:solidFill>
                <a:schemeClr val="accent2">
                  <a:lumMod val="50000"/>
                </a:schemeClr>
              </a:solidFill>
              <a:latin typeface="Arial" panose="020B0604020202020204" pitchFamily="34" charset="0"/>
              <a:cs typeface="Arial" panose="020B0604020202020204" pitchFamily="34" charset="0"/>
            </a:endParaRPr>
          </a:p>
          <a:p>
            <a:pPr marL="285750" indent="-285750" algn="just" eaLnBrk="1" hangingPunct="1">
              <a:buFont typeface="Wingdings" panose="05000000000000000000" pitchFamily="2" charset="2"/>
              <a:buChar char="ü"/>
              <a:defRPr/>
            </a:pPr>
            <a:r>
              <a:rPr lang="en-US" altLang="ru-RU" dirty="0">
                <a:solidFill>
                  <a:schemeClr val="accent2">
                    <a:lumMod val="50000"/>
                  </a:schemeClr>
                </a:solidFill>
                <a:latin typeface="Arial" panose="020B0604020202020204" pitchFamily="34" charset="0"/>
                <a:cs typeface="Arial" panose="020B0604020202020204" pitchFamily="34" charset="0"/>
              </a:rPr>
              <a:t>pricing policy,</a:t>
            </a:r>
          </a:p>
          <a:p>
            <a:pPr marL="285750" indent="-285750" algn="just" eaLnBrk="1" hangingPunct="1">
              <a:buFont typeface="Wingdings" panose="05000000000000000000" pitchFamily="2" charset="2"/>
              <a:buChar char="ü"/>
              <a:defRPr/>
            </a:pPr>
            <a:endParaRPr lang="en-US" altLang="ru-RU" sz="1800" dirty="0">
              <a:solidFill>
                <a:schemeClr val="accent2">
                  <a:lumMod val="50000"/>
                </a:schemeClr>
              </a:solidFill>
            </a:endParaRPr>
          </a:p>
          <a:p>
            <a:pPr marL="285750" indent="-285750" algn="just">
              <a:buFont typeface="Wingdings" panose="05000000000000000000" pitchFamily="2" charset="2"/>
              <a:buChar char="ü"/>
              <a:defRPr/>
            </a:pPr>
            <a:r>
              <a:rPr lang="en-US" altLang="ru-RU" dirty="0">
                <a:solidFill>
                  <a:schemeClr val="accent2">
                    <a:lumMod val="50000"/>
                  </a:schemeClr>
                </a:solidFill>
                <a:latin typeface="Arial" panose="020B0604020202020204" pitchFamily="34" charset="0"/>
                <a:cs typeface="Arial" panose="020B0604020202020204" pitchFamily="34" charset="0"/>
              </a:rPr>
              <a:t>analysis of the competitive environment.</a:t>
            </a:r>
          </a:p>
        </p:txBody>
      </p:sp>
      <p:pic>
        <p:nvPicPr>
          <p:cNvPr id="6" name="Рисунок 5">
            <a:extLst>
              <a:ext uri="{FF2B5EF4-FFF2-40B4-BE49-F238E27FC236}">
                <a16:creationId xmlns:a16="http://schemas.microsoft.com/office/drawing/2014/main" id="{38A18F12-AF6A-F72D-84DB-19CBEE1CDE7B}"/>
              </a:ext>
            </a:extLst>
          </p:cNvPr>
          <p:cNvPicPr>
            <a:picLocks noChangeAspect="1"/>
          </p:cNvPicPr>
          <p:nvPr/>
        </p:nvPicPr>
        <p:blipFill>
          <a:blip r:embed="rId2"/>
          <a:stretch>
            <a:fillRect/>
          </a:stretch>
        </p:blipFill>
        <p:spPr>
          <a:xfrm>
            <a:off x="6110127" y="1378936"/>
            <a:ext cx="5814873" cy="5171243"/>
          </a:xfrm>
          <a:prstGeom prst="rect">
            <a:avLst/>
          </a:prstGeom>
        </p:spPr>
      </p:pic>
    </p:spTree>
    <p:extLst>
      <p:ext uri="{BB962C8B-B14F-4D97-AF65-F5344CB8AC3E}">
        <p14:creationId xmlns:p14="http://schemas.microsoft.com/office/powerpoint/2010/main" val="2468585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STRATEGIC MARKETING IN </a:t>
            </a:r>
            <a:r>
              <a:rPr lang="en-US" sz="3200" b="1" noProof="1">
                <a:solidFill>
                  <a:srgbClr val="00B0F0"/>
                </a:solidFill>
                <a:latin typeface="Arial" panose="020B0604020202020204" pitchFamily="34" charset="0"/>
              </a:rPr>
              <a:t>HEALTHCARE</a:t>
            </a:r>
            <a:r>
              <a:rPr lang="en-US" sz="3000" b="1" noProof="1">
                <a:solidFill>
                  <a:srgbClr val="00B0F0"/>
                </a:solidFill>
                <a:latin typeface="Arial" panose="020B0604020202020204" pitchFamily="34" charset="0"/>
              </a:rPr>
              <a:t> </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802827" y="1245771"/>
            <a:ext cx="586430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eaLnBrk="1" hangingPunct="1">
              <a:defRPr/>
            </a:pPr>
            <a:r>
              <a:rPr lang="en-US" altLang="ru-RU" sz="1800" b="1" u="sng" dirty="0">
                <a:solidFill>
                  <a:schemeClr val="accent2">
                    <a:lumMod val="50000"/>
                  </a:schemeClr>
                </a:solidFill>
                <a:latin typeface="Arial" panose="020B0604020202020204" pitchFamily="34" charset="0"/>
                <a:cs typeface="Arial" panose="020B0604020202020204" pitchFamily="34" charset="0"/>
              </a:rPr>
              <a:t>A marketing plan </a:t>
            </a:r>
            <a:r>
              <a:rPr lang="en-US" altLang="ru-RU" sz="1800" dirty="0">
                <a:solidFill>
                  <a:schemeClr val="accent2">
                    <a:lumMod val="50000"/>
                  </a:schemeClr>
                </a:solidFill>
                <a:latin typeface="Arial" panose="020B0604020202020204" pitchFamily="34" charset="0"/>
                <a:cs typeface="Arial" panose="020B0604020202020204" pitchFamily="34" charset="0"/>
              </a:rPr>
              <a:t>for a clinic is usually not one document, but several. The minimum "package" for the preparation of a marketing plan should include:</a:t>
            </a:r>
          </a:p>
          <a:p>
            <a:pPr eaLnBrk="1" hangingPunct="1">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342900" indent="-342900" eaLnBrk="1" hangingPunct="1">
              <a:buAutoNum type="arabicPeriod"/>
              <a:defRPr/>
            </a:pPr>
            <a:r>
              <a:rPr lang="en-US" altLang="ru-RU" sz="2200" b="1" dirty="0">
                <a:solidFill>
                  <a:schemeClr val="accent2">
                    <a:lumMod val="60000"/>
                    <a:lumOff val="40000"/>
                  </a:schemeClr>
                </a:solidFill>
                <a:latin typeface="Arial" panose="020B0604020202020204" pitchFamily="34" charset="0"/>
                <a:cs typeface="Arial" panose="020B0604020202020204" pitchFamily="34" charset="0"/>
              </a:rPr>
              <a:t>A map of channels </a:t>
            </a:r>
            <a:r>
              <a:rPr lang="en-US" altLang="ru-RU" sz="1800" dirty="0">
                <a:solidFill>
                  <a:schemeClr val="accent2">
                    <a:lumMod val="50000"/>
                  </a:schemeClr>
                </a:solidFill>
                <a:latin typeface="Arial" panose="020B0604020202020204" pitchFamily="34" charset="0"/>
                <a:cs typeface="Arial" panose="020B0604020202020204" pitchFamily="34" charset="0"/>
              </a:rPr>
              <a:t>for attracting patients with a list of all the tools that you plan to use this year, the expected conversion and responsible persons. In addition, a tactical plan should be created for each channel, recording specific activities and their timing.</a:t>
            </a:r>
          </a:p>
          <a:p>
            <a:pPr marL="342900" indent="-342900" eaLnBrk="1" hangingPunct="1">
              <a:buAutoNum type="arabicPeriod"/>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eaLnBrk="1" hangingPunct="1">
              <a:defRPr/>
            </a:pPr>
            <a:r>
              <a:rPr lang="en-US" altLang="ru-RU" sz="2200" b="1" dirty="0">
                <a:solidFill>
                  <a:schemeClr val="accent2">
                    <a:lumMod val="60000"/>
                    <a:lumOff val="40000"/>
                  </a:schemeClr>
                </a:solidFill>
                <a:latin typeface="Arial" panose="020B0604020202020204" pitchFamily="34" charset="0"/>
                <a:cs typeface="Arial" panose="020B0604020202020204" pitchFamily="34" charset="0"/>
              </a:rPr>
              <a:t>2. Budget per year. </a:t>
            </a:r>
            <a:r>
              <a:rPr lang="en-US" altLang="ru-RU" sz="1800" dirty="0">
                <a:solidFill>
                  <a:schemeClr val="accent2">
                    <a:lumMod val="50000"/>
                  </a:schemeClr>
                </a:solidFill>
                <a:latin typeface="Arial" panose="020B0604020202020204" pitchFamily="34" charset="0"/>
                <a:cs typeface="Arial" panose="020B0604020202020204" pitchFamily="34" charset="0"/>
              </a:rPr>
              <a:t>If the clinic is just opening, it is usually planned to put 15-20% of the profit on marketing expenses. For clinics that have entered the market for a long time with the development of the brand, this percentage is gradually decreasing and amounts to 2.5-10%.</a:t>
            </a:r>
          </a:p>
        </p:txBody>
      </p:sp>
      <p:pic>
        <p:nvPicPr>
          <p:cNvPr id="5" name="Рисунок 4">
            <a:extLst>
              <a:ext uri="{FF2B5EF4-FFF2-40B4-BE49-F238E27FC236}">
                <a16:creationId xmlns:a16="http://schemas.microsoft.com/office/drawing/2014/main" id="{B43E89BC-376A-621E-C44C-681B4DE3267D}"/>
              </a:ext>
            </a:extLst>
          </p:cNvPr>
          <p:cNvPicPr>
            <a:picLocks noChangeAspect="1"/>
          </p:cNvPicPr>
          <p:nvPr/>
        </p:nvPicPr>
        <p:blipFill>
          <a:blip r:embed="rId2"/>
          <a:stretch>
            <a:fillRect/>
          </a:stretch>
        </p:blipFill>
        <p:spPr>
          <a:xfrm>
            <a:off x="6667130" y="1651463"/>
            <a:ext cx="5317724" cy="4518733"/>
          </a:xfrm>
          <a:prstGeom prst="rect">
            <a:avLst/>
          </a:prstGeom>
        </p:spPr>
      </p:pic>
    </p:spTree>
    <p:extLst>
      <p:ext uri="{BB962C8B-B14F-4D97-AF65-F5344CB8AC3E}">
        <p14:creationId xmlns:p14="http://schemas.microsoft.com/office/powerpoint/2010/main" val="1328984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STRATEGIC MARKETING IN </a:t>
            </a:r>
            <a:r>
              <a:rPr lang="en-US" sz="3200" b="1" noProof="1">
                <a:solidFill>
                  <a:srgbClr val="00B0F0"/>
                </a:solidFill>
                <a:latin typeface="Arial" panose="020B0604020202020204" pitchFamily="34" charset="0"/>
              </a:rPr>
              <a:t>HEALTHCARE</a:t>
            </a:r>
            <a:r>
              <a:rPr lang="en-US" sz="3000" b="1" noProof="1">
                <a:solidFill>
                  <a:srgbClr val="00B0F0"/>
                </a:solidFill>
                <a:latin typeface="Arial" panose="020B0604020202020204" pitchFamily="34" charset="0"/>
              </a:rPr>
              <a:t> </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802827" y="1245771"/>
            <a:ext cx="5864303" cy="547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algn="just" eaLnBrk="1" hangingPunct="1">
              <a:defRPr/>
            </a:pPr>
            <a:r>
              <a:rPr lang="en-US" altLang="ru-RU" sz="2200" b="1" dirty="0">
                <a:solidFill>
                  <a:schemeClr val="accent2">
                    <a:lumMod val="60000"/>
                    <a:lumOff val="40000"/>
                  </a:schemeClr>
                </a:solidFill>
                <a:latin typeface="Arial" panose="020B0604020202020204" pitchFamily="34" charset="0"/>
                <a:cs typeface="Arial" panose="020B0604020202020204" pitchFamily="34" charset="0"/>
              </a:rPr>
              <a:t>3. Sales plan. </a:t>
            </a:r>
            <a:r>
              <a:rPr lang="en-US" altLang="ru-RU" sz="1800" dirty="0">
                <a:solidFill>
                  <a:schemeClr val="accent2">
                    <a:lumMod val="50000"/>
                  </a:schemeClr>
                </a:solidFill>
                <a:latin typeface="Arial" panose="020B0604020202020204" pitchFamily="34" charset="0"/>
                <a:cs typeface="Arial" panose="020B0604020202020204" pitchFamily="34" charset="0"/>
              </a:rPr>
              <a:t>According to statistics, only 15-20% of businesses make sales plans. However, this is exactly the tool that is an additional motivation, an analytical basis and a basis for understanding your capabilities, as well as a compass during a crisis. The sales plan is based on calculations and specific data. These are well-founded figures that characterize income, profit and other indicators. For the calculation there are special techniques that allow you to make the document as adequate and close to reality as possible.</a:t>
            </a:r>
          </a:p>
          <a:p>
            <a:pPr algn="just" eaLnBrk="1" hangingPunct="1">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algn="just" eaLnBrk="1" hangingPunct="1">
              <a:defRPr/>
            </a:pPr>
            <a:r>
              <a:rPr lang="en-US" altLang="ru-RU" sz="2200" b="1" dirty="0">
                <a:solidFill>
                  <a:schemeClr val="accent2">
                    <a:lumMod val="60000"/>
                    <a:lumOff val="40000"/>
                  </a:schemeClr>
                </a:solidFill>
                <a:latin typeface="Arial" panose="020B0604020202020204" pitchFamily="34" charset="0"/>
                <a:cs typeface="Arial" panose="020B0604020202020204" pitchFamily="34" charset="0"/>
              </a:rPr>
              <a:t>4. Clinic promotion plan. </a:t>
            </a:r>
            <a:r>
              <a:rPr lang="en-US" altLang="ru-RU" sz="1800" dirty="0">
                <a:solidFill>
                  <a:schemeClr val="accent2">
                    <a:lumMod val="50000"/>
                  </a:schemeClr>
                </a:solidFill>
                <a:latin typeface="Arial" panose="020B0604020202020204" pitchFamily="34" charset="0"/>
                <a:cs typeface="Arial" panose="020B0604020202020204" pitchFamily="34" charset="0"/>
              </a:rPr>
              <a:t>This is the instrument that will be your voice. It structures your communications by defining:</a:t>
            </a:r>
          </a:p>
          <a:p>
            <a:pPr algn="just"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	what (messages);</a:t>
            </a:r>
          </a:p>
          <a:p>
            <a:pPr algn="just"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	to whom (target audiences);</a:t>
            </a:r>
          </a:p>
          <a:p>
            <a:pPr algn="just"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	where (platforms and events);</a:t>
            </a:r>
          </a:p>
          <a:p>
            <a:pPr algn="just"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	how (tools and budgets) do you talk about your service.</a:t>
            </a:r>
          </a:p>
        </p:txBody>
      </p:sp>
      <p:pic>
        <p:nvPicPr>
          <p:cNvPr id="3" name="Рисунок 2">
            <a:extLst>
              <a:ext uri="{FF2B5EF4-FFF2-40B4-BE49-F238E27FC236}">
                <a16:creationId xmlns:a16="http://schemas.microsoft.com/office/drawing/2014/main" id="{2D3354CC-AD10-386E-DBEF-32682056D323}"/>
              </a:ext>
            </a:extLst>
          </p:cNvPr>
          <p:cNvPicPr>
            <a:picLocks noChangeAspect="1"/>
          </p:cNvPicPr>
          <p:nvPr/>
        </p:nvPicPr>
        <p:blipFill>
          <a:blip r:embed="rId2"/>
          <a:stretch>
            <a:fillRect/>
          </a:stretch>
        </p:blipFill>
        <p:spPr>
          <a:xfrm>
            <a:off x="6773662" y="1874566"/>
            <a:ext cx="5308847" cy="4220831"/>
          </a:xfrm>
          <a:prstGeom prst="rect">
            <a:avLst/>
          </a:prstGeom>
        </p:spPr>
      </p:pic>
    </p:spTree>
    <p:extLst>
      <p:ext uri="{BB962C8B-B14F-4D97-AF65-F5344CB8AC3E}">
        <p14:creationId xmlns:p14="http://schemas.microsoft.com/office/powerpoint/2010/main" val="2584974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STRATEGIC MARKETING IN </a:t>
            </a:r>
            <a:r>
              <a:rPr lang="en-US" sz="3200" b="1" noProof="1">
                <a:solidFill>
                  <a:srgbClr val="00B0F0"/>
                </a:solidFill>
                <a:latin typeface="Arial" panose="020B0604020202020204" pitchFamily="34" charset="0"/>
              </a:rPr>
              <a:t>HEALTHCARE</a:t>
            </a:r>
            <a:r>
              <a:rPr lang="en-US" sz="3000" b="1" noProof="1">
                <a:solidFill>
                  <a:srgbClr val="00B0F0"/>
                </a:solidFill>
                <a:latin typeface="Arial" panose="020B0604020202020204" pitchFamily="34" charset="0"/>
              </a:rPr>
              <a:t> </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1729274" y="1219896"/>
            <a:ext cx="8323418"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algn="just" eaLnBrk="1" hangingPunct="1">
              <a:defRPr/>
            </a:pPr>
            <a:r>
              <a:rPr lang="en-US" altLang="ru-RU" sz="2200" b="1" dirty="0">
                <a:solidFill>
                  <a:schemeClr val="accent2">
                    <a:lumMod val="60000"/>
                    <a:lumOff val="40000"/>
                  </a:schemeClr>
                </a:solidFill>
                <a:latin typeface="Arial" panose="020B0604020202020204" pitchFamily="34" charset="0"/>
                <a:cs typeface="Arial" panose="020B0604020202020204" pitchFamily="34" charset="0"/>
              </a:rPr>
              <a:t>Strategic marketing management </a:t>
            </a:r>
            <a:r>
              <a:rPr lang="en-US" altLang="ru-RU" sz="1800" dirty="0">
                <a:solidFill>
                  <a:schemeClr val="accent2">
                    <a:lumMod val="50000"/>
                  </a:schemeClr>
                </a:solidFill>
                <a:latin typeface="Arial" panose="020B0604020202020204" pitchFamily="34" charset="0"/>
                <a:cs typeface="Arial" panose="020B0604020202020204" pitchFamily="34" charset="0"/>
              </a:rPr>
              <a:t>is the influence on the level, time and nature of demand in such a way as to help an organization achieve goals.</a:t>
            </a:r>
          </a:p>
          <a:p>
            <a:pPr algn="just" eaLnBrk="1" hangingPunct="1">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algn="just"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 </a:t>
            </a:r>
            <a:r>
              <a:rPr lang="en-US" altLang="ru-RU" sz="1800" b="1" u="sng" dirty="0">
                <a:solidFill>
                  <a:schemeClr val="accent2">
                    <a:lumMod val="50000"/>
                  </a:schemeClr>
                </a:solidFill>
                <a:latin typeface="Arial" panose="020B0604020202020204" pitchFamily="34" charset="0"/>
                <a:cs typeface="Arial" panose="020B0604020202020204" pitchFamily="34" charset="0"/>
              </a:rPr>
              <a:t>The task of marketing </a:t>
            </a:r>
            <a:r>
              <a:rPr lang="en-US" altLang="ru-RU" sz="1800" dirty="0">
                <a:solidFill>
                  <a:schemeClr val="accent2">
                    <a:lumMod val="50000"/>
                  </a:schemeClr>
                </a:solidFill>
                <a:latin typeface="Arial" panose="020B0604020202020204" pitchFamily="34" charset="0"/>
                <a:cs typeface="Arial" panose="020B0604020202020204" pitchFamily="34" charset="0"/>
              </a:rPr>
              <a:t>depends on the state of demand, which can be negative, absent, falling, irregular, full-fledged, excessive, irrational.</a:t>
            </a:r>
          </a:p>
        </p:txBody>
      </p:sp>
      <p:sp>
        <p:nvSpPr>
          <p:cNvPr id="6" name="TextBox 5">
            <a:extLst>
              <a:ext uri="{FF2B5EF4-FFF2-40B4-BE49-F238E27FC236}">
                <a16:creationId xmlns:a16="http://schemas.microsoft.com/office/drawing/2014/main" id="{EBF6FD48-CDEF-F687-CC16-6C01E865E094}"/>
              </a:ext>
            </a:extLst>
          </p:cNvPr>
          <p:cNvSpPr txBox="1"/>
          <p:nvPr/>
        </p:nvSpPr>
        <p:spPr>
          <a:xfrm>
            <a:off x="5890983" y="3293865"/>
            <a:ext cx="6094520" cy="2862322"/>
          </a:xfrm>
          <a:prstGeom prst="rect">
            <a:avLst/>
          </a:prstGeom>
          <a:noFill/>
        </p:spPr>
        <p:txBody>
          <a:bodyPr wrap="square">
            <a:spAutoFit/>
          </a:bodyPr>
          <a:lstStyle/>
          <a:p>
            <a:pPr algn="just"/>
            <a:r>
              <a:rPr lang="en-US" dirty="0">
                <a:solidFill>
                  <a:schemeClr val="accent2">
                    <a:lumMod val="50000"/>
                  </a:schemeClr>
                </a:solidFill>
                <a:latin typeface="Arial" panose="020B0604020202020204" pitchFamily="34" charset="0"/>
                <a:cs typeface="Arial" panose="020B0604020202020204" pitchFamily="34" charset="0"/>
              </a:rPr>
              <a:t>An integral element of strategic marketing is the business plan of a medical institution or a separate business process, that is, an appropriate feasibility study of the activities and prospects for the development of healthcare.</a:t>
            </a:r>
          </a:p>
          <a:p>
            <a:pPr algn="just"/>
            <a:endParaRPr lang="en-US" dirty="0">
              <a:solidFill>
                <a:schemeClr val="accent2">
                  <a:lumMod val="50000"/>
                </a:schemeClr>
              </a:solidFill>
              <a:latin typeface="Arial" panose="020B0604020202020204" pitchFamily="34" charset="0"/>
              <a:cs typeface="Arial" panose="020B0604020202020204" pitchFamily="34" charset="0"/>
            </a:endParaRPr>
          </a:p>
          <a:p>
            <a:pPr algn="just"/>
            <a:r>
              <a:rPr lang="en-US" b="1" u="sng" dirty="0">
                <a:solidFill>
                  <a:schemeClr val="accent2">
                    <a:lumMod val="60000"/>
                    <a:lumOff val="40000"/>
                  </a:schemeClr>
                </a:solidFill>
                <a:latin typeface="Arial" panose="020B0604020202020204" pitchFamily="34" charset="0"/>
                <a:cs typeface="Arial" panose="020B0604020202020204" pitchFamily="34" charset="0"/>
              </a:rPr>
              <a:t>The purpose of developing a business plan </a:t>
            </a:r>
            <a:r>
              <a:rPr lang="en-US" dirty="0">
                <a:solidFill>
                  <a:schemeClr val="accent2">
                    <a:lumMod val="50000"/>
                  </a:schemeClr>
                </a:solidFill>
                <a:latin typeface="Arial" panose="020B0604020202020204" pitchFamily="34" charset="0"/>
                <a:cs typeface="Arial" panose="020B0604020202020204" pitchFamily="34" charset="0"/>
              </a:rPr>
              <a:t>is to organize the medical and economic activities of the organization for the near and distant periods in accordance with the needs of the market and the possibilities of obtaining the necessary resources.</a:t>
            </a:r>
            <a:endParaRPr lang="ru-UA" dirty="0">
              <a:solidFill>
                <a:schemeClr val="accent2">
                  <a:lumMod val="50000"/>
                </a:schemeClr>
              </a:solidFill>
              <a:latin typeface="Arial" panose="020B0604020202020204" pitchFamily="34" charset="0"/>
              <a:cs typeface="Arial" panose="020B0604020202020204" pitchFamily="34" charset="0"/>
            </a:endParaRPr>
          </a:p>
        </p:txBody>
      </p:sp>
      <p:pic>
        <p:nvPicPr>
          <p:cNvPr id="7" name="Рисунок 6">
            <a:extLst>
              <a:ext uri="{FF2B5EF4-FFF2-40B4-BE49-F238E27FC236}">
                <a16:creationId xmlns:a16="http://schemas.microsoft.com/office/drawing/2014/main" id="{A408E102-AAC3-C26F-6FE4-AE466B2A4C13}"/>
              </a:ext>
            </a:extLst>
          </p:cNvPr>
          <p:cNvPicPr>
            <a:picLocks noChangeAspect="1"/>
          </p:cNvPicPr>
          <p:nvPr/>
        </p:nvPicPr>
        <p:blipFill>
          <a:blip r:embed="rId2"/>
          <a:stretch>
            <a:fillRect/>
          </a:stretch>
        </p:blipFill>
        <p:spPr>
          <a:xfrm>
            <a:off x="323529" y="2947348"/>
            <a:ext cx="5478677" cy="3718049"/>
          </a:xfrm>
          <a:prstGeom prst="rect">
            <a:avLst/>
          </a:prstGeom>
        </p:spPr>
      </p:pic>
    </p:spTree>
    <p:extLst>
      <p:ext uri="{BB962C8B-B14F-4D97-AF65-F5344CB8AC3E}">
        <p14:creationId xmlns:p14="http://schemas.microsoft.com/office/powerpoint/2010/main" val="1954809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STRATEGIC MARKETING IN </a:t>
            </a:r>
            <a:r>
              <a:rPr lang="en-US" sz="3200" b="1" noProof="1">
                <a:solidFill>
                  <a:srgbClr val="00B0F0"/>
                </a:solidFill>
                <a:latin typeface="Arial" panose="020B0604020202020204" pitchFamily="34" charset="0"/>
              </a:rPr>
              <a:t>HEALTHCARE</a:t>
            </a:r>
            <a:r>
              <a:rPr lang="en-US" sz="3000" b="1" noProof="1">
                <a:solidFill>
                  <a:srgbClr val="00B0F0"/>
                </a:solidFill>
                <a:latin typeface="Arial" panose="020B0604020202020204" pitchFamily="34" charset="0"/>
              </a:rPr>
              <a:t> </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894773" y="1228774"/>
            <a:ext cx="6189608"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algn="just" eaLnBrk="1" hangingPunct="1">
              <a:defRPr/>
            </a:pPr>
            <a:r>
              <a:rPr lang="en-US" altLang="ru-RU" sz="1800" b="1" i="1" dirty="0">
                <a:solidFill>
                  <a:schemeClr val="accent1">
                    <a:lumMod val="75000"/>
                  </a:schemeClr>
                </a:solidFill>
                <a:latin typeface="Arial" panose="020B0604020202020204" pitchFamily="34" charset="0"/>
                <a:cs typeface="Arial" panose="020B0604020202020204" pitchFamily="34" charset="0"/>
              </a:rPr>
              <a:t>The development of a business plan provides the following advantages:</a:t>
            </a:r>
          </a:p>
          <a:p>
            <a:pPr algn="just" eaLnBrk="1" hangingPunct="1">
              <a:defRPr/>
            </a:pPr>
            <a:endParaRPr lang="en-US" altLang="ru-RU" sz="1800" b="1" i="1" dirty="0">
              <a:solidFill>
                <a:schemeClr val="accent1">
                  <a:lumMod val="75000"/>
                </a:schemeClr>
              </a:solidFill>
              <a:latin typeface="Arial" panose="020B0604020202020204" pitchFamily="34" charset="0"/>
              <a:cs typeface="Arial" panose="020B0604020202020204" pitchFamily="34" charset="0"/>
            </a:endParaRPr>
          </a:p>
          <a:p>
            <a:pPr marL="285750" indent="-285750" algn="just" eaLnBrk="1" hangingPunct="1">
              <a:buFont typeface="Wingdings" panose="05000000000000000000" pitchFamily="2" charset="2"/>
              <a:buChar char="ü"/>
              <a:defRPr/>
            </a:pPr>
            <a:r>
              <a:rPr lang="en-US" altLang="ru-RU" sz="1800" dirty="0">
                <a:solidFill>
                  <a:schemeClr val="accent2">
                    <a:lumMod val="50000"/>
                  </a:schemeClr>
                </a:solidFill>
                <a:latin typeface="Arial" panose="020B0604020202020204" pitchFamily="34" charset="0"/>
                <a:cs typeface="Arial" panose="020B0604020202020204" pitchFamily="34" charset="0"/>
              </a:rPr>
              <a:t>determination of the perspective of a medical institution, a clearer and more specific definition of goals, ways to achieve them, coordination of efforts;</a:t>
            </a:r>
          </a:p>
          <a:p>
            <a:pPr marL="285750" indent="-285750" algn="just" eaLnBrk="1" hangingPunct="1">
              <a:buFont typeface="Wingdings" panose="05000000000000000000" pitchFamily="2" charset="2"/>
              <a:buChar char="ü"/>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algn="just" eaLnBrk="1" hangingPunct="1">
              <a:buFont typeface="Wingdings" panose="05000000000000000000" pitchFamily="2" charset="2"/>
              <a:buChar char="ü"/>
              <a:defRPr/>
            </a:pPr>
            <a:r>
              <a:rPr lang="en-US" altLang="ru-RU" sz="1800" dirty="0">
                <a:solidFill>
                  <a:schemeClr val="accent2">
                    <a:lumMod val="50000"/>
                  </a:schemeClr>
                </a:solidFill>
                <a:latin typeface="Arial" panose="020B0604020202020204" pitchFamily="34" charset="0"/>
                <a:cs typeface="Arial" panose="020B0604020202020204" pitchFamily="34" charset="0"/>
              </a:rPr>
              <a:t>a visual demonstration of the duties and responsibilities of all employees of a medical institution, as well as the functional relationships between them;</a:t>
            </a:r>
          </a:p>
          <a:p>
            <a:pPr marL="285750" indent="-285750" algn="just" eaLnBrk="1" hangingPunct="1">
              <a:buFont typeface="Wingdings" panose="05000000000000000000" pitchFamily="2" charset="2"/>
              <a:buChar char="ü"/>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algn="just" eaLnBrk="1" hangingPunct="1">
              <a:buFont typeface="Wingdings" panose="05000000000000000000" pitchFamily="2" charset="2"/>
              <a:buChar char="ü"/>
              <a:defRPr/>
            </a:pPr>
            <a:r>
              <a:rPr lang="en-US" altLang="ru-RU" sz="1800" dirty="0">
                <a:solidFill>
                  <a:schemeClr val="accent2">
                    <a:lumMod val="50000"/>
                  </a:schemeClr>
                </a:solidFill>
                <a:latin typeface="Arial" panose="020B0604020202020204" pitchFamily="34" charset="0"/>
                <a:cs typeface="Arial" panose="020B0604020202020204" pitchFamily="34" charset="0"/>
              </a:rPr>
              <a:t>analysis and calculation of the necessary indicators of the economic activity of a medical institution. </a:t>
            </a:r>
          </a:p>
        </p:txBody>
      </p:sp>
      <p:sp>
        <p:nvSpPr>
          <p:cNvPr id="6" name="TextBox 5">
            <a:extLst>
              <a:ext uri="{FF2B5EF4-FFF2-40B4-BE49-F238E27FC236}">
                <a16:creationId xmlns:a16="http://schemas.microsoft.com/office/drawing/2014/main" id="{EBF6FD48-CDEF-F687-CC16-6C01E865E094}"/>
              </a:ext>
            </a:extLst>
          </p:cNvPr>
          <p:cNvSpPr txBox="1"/>
          <p:nvPr/>
        </p:nvSpPr>
        <p:spPr>
          <a:xfrm>
            <a:off x="4265722" y="5140420"/>
            <a:ext cx="6094520" cy="1200329"/>
          </a:xfrm>
          <a:prstGeom prst="rect">
            <a:avLst/>
          </a:prstGeom>
          <a:noFill/>
        </p:spPr>
        <p:txBody>
          <a:bodyPr wrap="square">
            <a:spAutoFit/>
          </a:bodyPr>
          <a:lstStyle/>
          <a:p>
            <a:pPr algn="just"/>
            <a:r>
              <a:rPr lang="en-US" b="1" u="sng" dirty="0">
                <a:solidFill>
                  <a:schemeClr val="accent2">
                    <a:lumMod val="50000"/>
                  </a:schemeClr>
                </a:solidFill>
                <a:latin typeface="Arial" panose="020B0604020202020204" pitchFamily="34" charset="0"/>
                <a:cs typeface="Arial" panose="020B0604020202020204" pitchFamily="34" charset="0"/>
              </a:rPr>
              <a:t>Types of strategic marketing:</a:t>
            </a:r>
          </a:p>
          <a:p>
            <a:pPr marL="285750" indent="-285750" algn="just">
              <a:buFont typeface="Wingdings" panose="05000000000000000000" pitchFamily="2" charset="2"/>
              <a:buChar char="Ø"/>
            </a:pPr>
            <a:r>
              <a:rPr lang="en-US" dirty="0">
                <a:solidFill>
                  <a:schemeClr val="accent2">
                    <a:lumMod val="50000"/>
                  </a:schemeClr>
                </a:solidFill>
                <a:latin typeface="Arial" panose="020B0604020202020204" pitchFamily="34" charset="0"/>
                <a:cs typeface="Arial" panose="020B0604020202020204" pitchFamily="34" charset="0"/>
              </a:rPr>
              <a:t>advanced market analysis,</a:t>
            </a:r>
          </a:p>
          <a:p>
            <a:pPr marL="285750" indent="-285750" algn="just">
              <a:buFont typeface="Wingdings" panose="05000000000000000000" pitchFamily="2" charset="2"/>
              <a:buChar char="Ø"/>
            </a:pPr>
            <a:r>
              <a:rPr lang="en-US" dirty="0">
                <a:solidFill>
                  <a:schemeClr val="accent2">
                    <a:lumMod val="50000"/>
                  </a:schemeClr>
                </a:solidFill>
                <a:latin typeface="Arial" panose="020B0604020202020204" pitchFamily="34" charset="0"/>
                <a:cs typeface="Arial" panose="020B0604020202020204" pitchFamily="34" charset="0"/>
              </a:rPr>
              <a:t>marketing on the basis of anticipating changes,</a:t>
            </a:r>
          </a:p>
          <a:p>
            <a:pPr marL="285750" indent="-285750" algn="just">
              <a:buFont typeface="Wingdings" panose="05000000000000000000" pitchFamily="2" charset="2"/>
              <a:buChar char="Ø"/>
            </a:pPr>
            <a:r>
              <a:rPr lang="en-US" dirty="0">
                <a:solidFill>
                  <a:schemeClr val="accent2">
                    <a:lumMod val="50000"/>
                  </a:schemeClr>
                </a:solidFill>
                <a:latin typeface="Arial" panose="020B0604020202020204" pitchFamily="34" charset="0"/>
                <a:cs typeface="Arial" panose="020B0604020202020204" pitchFamily="34" charset="0"/>
              </a:rPr>
              <a:t>solving strategic tasks.</a:t>
            </a:r>
          </a:p>
        </p:txBody>
      </p:sp>
      <p:pic>
        <p:nvPicPr>
          <p:cNvPr id="3" name="Рисунок 2">
            <a:extLst>
              <a:ext uri="{FF2B5EF4-FFF2-40B4-BE49-F238E27FC236}">
                <a16:creationId xmlns:a16="http://schemas.microsoft.com/office/drawing/2014/main" id="{333D6FE6-1D60-EE4A-6800-9094AAAD3177}"/>
              </a:ext>
            </a:extLst>
          </p:cNvPr>
          <p:cNvPicPr>
            <a:picLocks noChangeAspect="1"/>
          </p:cNvPicPr>
          <p:nvPr/>
        </p:nvPicPr>
        <p:blipFill>
          <a:blip r:embed="rId2"/>
          <a:stretch>
            <a:fillRect/>
          </a:stretch>
        </p:blipFill>
        <p:spPr>
          <a:xfrm>
            <a:off x="7312982" y="2133539"/>
            <a:ext cx="4583744" cy="2382545"/>
          </a:xfrm>
          <a:prstGeom prst="rect">
            <a:avLst/>
          </a:prstGeom>
        </p:spPr>
      </p:pic>
    </p:spTree>
    <p:extLst>
      <p:ext uri="{BB962C8B-B14F-4D97-AF65-F5344CB8AC3E}">
        <p14:creationId xmlns:p14="http://schemas.microsoft.com/office/powerpoint/2010/main" val="2589221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STRATEGIC MARKETING IN </a:t>
            </a:r>
            <a:r>
              <a:rPr lang="en-US" sz="3200" b="1" noProof="1">
                <a:solidFill>
                  <a:srgbClr val="00B0F0"/>
                </a:solidFill>
                <a:latin typeface="Arial" panose="020B0604020202020204" pitchFamily="34" charset="0"/>
              </a:rPr>
              <a:t>HEALTHCARE</a:t>
            </a:r>
            <a:r>
              <a:rPr lang="en-US" sz="3000" b="1" noProof="1">
                <a:solidFill>
                  <a:srgbClr val="00B0F0"/>
                </a:solidFill>
                <a:latin typeface="Arial" panose="020B0604020202020204" pitchFamily="34" charset="0"/>
              </a:rPr>
              <a:t> </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894773" y="1228774"/>
            <a:ext cx="618960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algn="just" eaLnBrk="1" hangingPunct="1">
              <a:defRPr/>
            </a:pPr>
            <a:r>
              <a:rPr lang="en-US" altLang="ru-RU" sz="1800" b="1" dirty="0">
                <a:solidFill>
                  <a:schemeClr val="accent1">
                    <a:lumMod val="60000"/>
                    <a:lumOff val="40000"/>
                  </a:schemeClr>
                </a:solidFill>
                <a:latin typeface="Arial" panose="020B0604020202020204" pitchFamily="34" charset="0"/>
                <a:cs typeface="Arial" panose="020B0604020202020204" pitchFamily="34" charset="0"/>
              </a:rPr>
              <a:t>The Goal</a:t>
            </a:r>
            <a:r>
              <a:rPr lang="en-US" altLang="ru-RU" sz="1800" dirty="0">
                <a:solidFill>
                  <a:schemeClr val="accent1">
                    <a:lumMod val="60000"/>
                    <a:lumOff val="40000"/>
                  </a:schemeClr>
                </a:solidFill>
                <a:latin typeface="Arial" panose="020B0604020202020204" pitchFamily="34" charset="0"/>
                <a:cs typeface="Arial" panose="020B0604020202020204" pitchFamily="34" charset="0"/>
              </a:rPr>
              <a:t> </a:t>
            </a:r>
            <a:r>
              <a:rPr lang="en-US" altLang="ru-RU" sz="1800" dirty="0">
                <a:solidFill>
                  <a:schemeClr val="accent2">
                    <a:lumMod val="50000"/>
                  </a:schemeClr>
                </a:solidFill>
                <a:latin typeface="Arial" panose="020B0604020202020204" pitchFamily="34" charset="0"/>
                <a:cs typeface="Arial" panose="020B0604020202020204" pitchFamily="34" charset="0"/>
              </a:rPr>
              <a:t>is to forecast the future situation and ensure on this basis the survival of the institution in the future, determination of the performance indicators of the dental institution necessary for consistent monitoring.</a:t>
            </a:r>
          </a:p>
        </p:txBody>
      </p:sp>
      <p:sp>
        <p:nvSpPr>
          <p:cNvPr id="6" name="TextBox 5">
            <a:extLst>
              <a:ext uri="{FF2B5EF4-FFF2-40B4-BE49-F238E27FC236}">
                <a16:creationId xmlns:a16="http://schemas.microsoft.com/office/drawing/2014/main" id="{EBF6FD48-CDEF-F687-CC16-6C01E865E094}"/>
              </a:ext>
            </a:extLst>
          </p:cNvPr>
          <p:cNvSpPr txBox="1"/>
          <p:nvPr/>
        </p:nvSpPr>
        <p:spPr>
          <a:xfrm>
            <a:off x="942317" y="2720738"/>
            <a:ext cx="6094520" cy="3416320"/>
          </a:xfrm>
          <a:prstGeom prst="rect">
            <a:avLst/>
          </a:prstGeom>
          <a:noFill/>
        </p:spPr>
        <p:txBody>
          <a:bodyPr wrap="square">
            <a:spAutoFit/>
          </a:bodyPr>
          <a:lstStyle/>
          <a:p>
            <a:pPr algn="ctr"/>
            <a:r>
              <a:rPr lang="en-US" b="1" u="sng" dirty="0">
                <a:solidFill>
                  <a:schemeClr val="accent2">
                    <a:lumMod val="50000"/>
                  </a:schemeClr>
                </a:solidFill>
                <a:latin typeface="Arial" panose="020B0604020202020204" pitchFamily="34" charset="0"/>
                <a:cs typeface="Arial" panose="020B0604020202020204" pitchFamily="34" charset="0"/>
              </a:rPr>
              <a:t>The main objectives of the business plan:</a:t>
            </a:r>
          </a:p>
          <a:p>
            <a:pPr algn="just"/>
            <a:endParaRPr lang="en-US" b="1" u="sng" dirty="0">
              <a:solidFill>
                <a:schemeClr val="accent2">
                  <a:lumMod val="50000"/>
                </a:schemeClr>
              </a:solidFill>
              <a:latin typeface="Arial" panose="020B0604020202020204" pitchFamily="34" charset="0"/>
              <a:cs typeface="Arial" panose="020B0604020202020204" pitchFamily="34" charset="0"/>
            </a:endParaRPr>
          </a:p>
          <a:p>
            <a:pPr marL="342900" indent="-342900" algn="just">
              <a:buAutoNum type="arabicParenR"/>
            </a:pPr>
            <a:r>
              <a:rPr lang="en-US" dirty="0">
                <a:solidFill>
                  <a:schemeClr val="accent2">
                    <a:lumMod val="50000"/>
                  </a:schemeClr>
                </a:solidFill>
                <a:latin typeface="Arial" panose="020B0604020202020204" pitchFamily="34" charset="0"/>
                <a:cs typeface="Arial" panose="020B0604020202020204" pitchFamily="34" charset="0"/>
              </a:rPr>
              <a:t>determining the direction of activity (mission, goals) of a medical institution, target markets and the place of its organization in them; </a:t>
            </a:r>
          </a:p>
          <a:p>
            <a:pPr marL="342900" indent="-342900" algn="just">
              <a:buAutoNum type="arabicParenR"/>
            </a:pPr>
            <a:endParaRPr lang="en-US" dirty="0">
              <a:solidFill>
                <a:schemeClr val="accent2">
                  <a:lumMod val="50000"/>
                </a:schemeClr>
              </a:solidFill>
              <a:latin typeface="Arial" panose="020B0604020202020204" pitchFamily="34" charset="0"/>
              <a:cs typeface="Arial" panose="020B0604020202020204" pitchFamily="34" charset="0"/>
            </a:endParaRPr>
          </a:p>
          <a:p>
            <a:pPr algn="just"/>
            <a:r>
              <a:rPr lang="en-US" dirty="0">
                <a:solidFill>
                  <a:schemeClr val="accent2">
                    <a:lumMod val="50000"/>
                  </a:schemeClr>
                </a:solidFill>
                <a:latin typeface="Arial" panose="020B0604020202020204" pitchFamily="34" charset="0"/>
                <a:cs typeface="Arial" panose="020B0604020202020204" pitchFamily="34" charset="0"/>
              </a:rPr>
              <a:t>2) formulation of long-term and short-term goals and objectives; </a:t>
            </a:r>
          </a:p>
          <a:p>
            <a:pPr algn="just"/>
            <a:endParaRPr lang="en-US" dirty="0">
              <a:solidFill>
                <a:schemeClr val="accent2">
                  <a:lumMod val="50000"/>
                </a:schemeClr>
              </a:solidFill>
              <a:latin typeface="Arial" panose="020B0604020202020204" pitchFamily="34" charset="0"/>
              <a:cs typeface="Arial" panose="020B0604020202020204" pitchFamily="34" charset="0"/>
            </a:endParaRPr>
          </a:p>
          <a:p>
            <a:pPr algn="just"/>
            <a:r>
              <a:rPr lang="en-US" dirty="0">
                <a:solidFill>
                  <a:schemeClr val="accent2">
                    <a:lumMod val="50000"/>
                  </a:schemeClr>
                </a:solidFill>
                <a:latin typeface="Arial" panose="020B0604020202020204" pitchFamily="34" charset="0"/>
                <a:cs typeface="Arial" panose="020B0604020202020204" pitchFamily="34" charset="0"/>
              </a:rPr>
              <a:t>3) assessment of the material and financial situation of the medical institution, compliance of resources with the set goals. </a:t>
            </a:r>
          </a:p>
        </p:txBody>
      </p:sp>
      <p:pic>
        <p:nvPicPr>
          <p:cNvPr id="5" name="Рисунок 4">
            <a:extLst>
              <a:ext uri="{FF2B5EF4-FFF2-40B4-BE49-F238E27FC236}">
                <a16:creationId xmlns:a16="http://schemas.microsoft.com/office/drawing/2014/main" id="{89C6954E-FD48-704E-3F04-79E2ECB39518}"/>
              </a:ext>
            </a:extLst>
          </p:cNvPr>
          <p:cNvPicPr>
            <a:picLocks noChangeAspect="1"/>
          </p:cNvPicPr>
          <p:nvPr/>
        </p:nvPicPr>
        <p:blipFill>
          <a:blip r:embed="rId2"/>
          <a:stretch>
            <a:fillRect/>
          </a:stretch>
        </p:blipFill>
        <p:spPr>
          <a:xfrm>
            <a:off x="7084381" y="1446382"/>
            <a:ext cx="4971495" cy="5072109"/>
          </a:xfrm>
          <a:prstGeom prst="rect">
            <a:avLst/>
          </a:prstGeom>
        </p:spPr>
      </p:pic>
    </p:spTree>
    <p:extLst>
      <p:ext uri="{BB962C8B-B14F-4D97-AF65-F5344CB8AC3E}">
        <p14:creationId xmlns:p14="http://schemas.microsoft.com/office/powerpoint/2010/main" val="1243406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STRATEGIC MARKETING IN </a:t>
            </a:r>
            <a:r>
              <a:rPr lang="en-US" sz="3200" b="1" noProof="1">
                <a:solidFill>
                  <a:srgbClr val="00B0F0"/>
                </a:solidFill>
                <a:latin typeface="Arial" panose="020B0604020202020204" pitchFamily="34" charset="0"/>
              </a:rPr>
              <a:t>HEALTHCARE</a:t>
            </a:r>
            <a:r>
              <a:rPr lang="en-US" sz="3000" b="1" noProof="1">
                <a:solidFill>
                  <a:srgbClr val="00B0F0"/>
                </a:solidFill>
                <a:latin typeface="Arial" panose="020B0604020202020204" pitchFamily="34" charset="0"/>
              </a:rPr>
              <a:t> </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699464" y="1244258"/>
            <a:ext cx="6189608"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algn="ctr" eaLnBrk="1" hangingPunct="1">
              <a:defRPr/>
            </a:pPr>
            <a:r>
              <a:rPr lang="en-US" altLang="ru-RU" sz="1800" b="1" u="sng" dirty="0">
                <a:solidFill>
                  <a:schemeClr val="accent1">
                    <a:lumMod val="60000"/>
                    <a:lumOff val="40000"/>
                  </a:schemeClr>
                </a:solidFill>
                <a:latin typeface="Arial" panose="020B0604020202020204" pitchFamily="34" charset="0"/>
                <a:cs typeface="Arial" panose="020B0604020202020204" pitchFamily="34" charset="0"/>
              </a:rPr>
              <a:t>Business planning tasks include: </a:t>
            </a:r>
          </a:p>
          <a:p>
            <a:pPr algn="just" eaLnBrk="1" hangingPunct="1">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algn="just" eaLnBrk="1" hangingPunct="1">
              <a:buFontTx/>
              <a:buChar char="-"/>
              <a:defRPr/>
            </a:pPr>
            <a:r>
              <a:rPr lang="en-US" altLang="ru-RU" sz="1800" dirty="0">
                <a:solidFill>
                  <a:schemeClr val="accent2">
                    <a:lumMod val="50000"/>
                  </a:schemeClr>
                </a:solidFill>
                <a:latin typeface="Arial" panose="020B0604020202020204" pitchFamily="34" charset="0"/>
                <a:cs typeface="Arial" panose="020B0604020202020204" pitchFamily="34" charset="0"/>
              </a:rPr>
              <a:t>defining strategies and tactics for achieving long-term and short-term goals of a medical institution; </a:t>
            </a:r>
          </a:p>
          <a:p>
            <a:pPr marL="285750" indent="-285750" algn="just" eaLnBrk="1" hangingPunct="1">
              <a:buFontTx/>
              <a:buChar char="-"/>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algn="just" eaLnBrk="1" hangingPunct="1">
              <a:buFontTx/>
              <a:buChar char="-"/>
              <a:defRPr/>
            </a:pPr>
            <a:r>
              <a:rPr lang="en-US" altLang="ru-RU" sz="1800" dirty="0">
                <a:solidFill>
                  <a:schemeClr val="accent2">
                    <a:lumMod val="50000"/>
                  </a:schemeClr>
                </a:solidFill>
                <a:latin typeface="Arial" panose="020B0604020202020204" pitchFamily="34" charset="0"/>
                <a:cs typeface="Arial" panose="020B0604020202020204" pitchFamily="34" charset="0"/>
              </a:rPr>
              <a:t>delegation of authority to employees responsible for the implementation of each strategy; </a:t>
            </a:r>
          </a:p>
          <a:p>
            <a:pPr marL="285750" indent="-285750" algn="just" eaLnBrk="1" hangingPunct="1">
              <a:buFontTx/>
              <a:buChar char="-"/>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algn="just" eaLnBrk="1" hangingPunct="1">
              <a:buFontTx/>
              <a:buChar char="-"/>
              <a:defRPr/>
            </a:pPr>
            <a:r>
              <a:rPr lang="en-US" altLang="ru-RU" sz="1800" dirty="0">
                <a:solidFill>
                  <a:schemeClr val="accent2">
                    <a:lumMod val="50000"/>
                  </a:schemeClr>
                </a:solidFill>
                <a:latin typeface="Arial" panose="020B0604020202020204" pitchFamily="34" charset="0"/>
                <a:cs typeface="Arial" panose="020B0604020202020204" pitchFamily="34" charset="0"/>
              </a:rPr>
              <a:t>establishing a list of medical services that will be provided to consumers, assessing the costs of providing medical care;</a:t>
            </a:r>
          </a:p>
          <a:p>
            <a:pPr marL="285750" indent="-285750" algn="just" eaLnBrk="1" hangingPunct="1">
              <a:buFontTx/>
              <a:buChar char="-"/>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algn="just" eaLnBrk="1" hangingPunct="1">
              <a:buFontTx/>
              <a:buChar char="-"/>
              <a:defRPr/>
            </a:pPr>
            <a:r>
              <a:rPr lang="en-US" altLang="ru-RU" sz="1800" dirty="0">
                <a:solidFill>
                  <a:schemeClr val="accent2">
                    <a:lumMod val="50000"/>
                  </a:schemeClr>
                </a:solidFill>
                <a:latin typeface="Arial" panose="020B0604020202020204" pitchFamily="34" charset="0"/>
                <a:cs typeface="Arial" panose="020B0604020202020204" pitchFamily="34" charset="0"/>
              </a:rPr>
              <a:t>organization of stimulation and motivation of the work of medical workers; </a:t>
            </a:r>
          </a:p>
          <a:p>
            <a:pPr marL="285750" indent="-285750" algn="just" eaLnBrk="1" hangingPunct="1">
              <a:buFontTx/>
              <a:buChar char="-"/>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algn="just"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  definition of marketing activities of a medical institution for market research, advertising, sales promotion, sales, etc.</a:t>
            </a:r>
          </a:p>
        </p:txBody>
      </p:sp>
      <p:pic>
        <p:nvPicPr>
          <p:cNvPr id="7" name="Рисунок 6">
            <a:extLst>
              <a:ext uri="{FF2B5EF4-FFF2-40B4-BE49-F238E27FC236}">
                <a16:creationId xmlns:a16="http://schemas.microsoft.com/office/drawing/2014/main" id="{58B8B758-CEF9-2225-2F07-96609C696ED1}"/>
              </a:ext>
            </a:extLst>
          </p:cNvPr>
          <p:cNvPicPr>
            <a:picLocks noChangeAspect="1"/>
          </p:cNvPicPr>
          <p:nvPr/>
        </p:nvPicPr>
        <p:blipFill>
          <a:blip r:embed="rId2"/>
          <a:stretch>
            <a:fillRect/>
          </a:stretch>
        </p:blipFill>
        <p:spPr>
          <a:xfrm>
            <a:off x="7084381" y="1902588"/>
            <a:ext cx="4999153" cy="4419983"/>
          </a:xfrm>
          <a:prstGeom prst="rect">
            <a:avLst/>
          </a:prstGeom>
        </p:spPr>
      </p:pic>
    </p:spTree>
    <p:extLst>
      <p:ext uri="{BB962C8B-B14F-4D97-AF65-F5344CB8AC3E}">
        <p14:creationId xmlns:p14="http://schemas.microsoft.com/office/powerpoint/2010/main" val="1750264221"/>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1.jpeg"/></Relationships>
</file>

<file path=ppt/theme/theme1.xml><?xml version="1.0" encoding="utf-8"?>
<a:theme xmlns:a="http://schemas.openxmlformats.org/drawingml/2006/main" name="Contents Slide Master">
  <a:themeElements>
    <a:clrScheme name="ALLPPT-411">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411">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Интеграл">
  <a:themeElements>
    <a:clrScheme name="И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Интеграл">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4771</TotalTime>
  <Words>1329</Words>
  <Application>Microsoft Office PowerPoint</Application>
  <PresentationFormat>Широкоэкранный</PresentationFormat>
  <Paragraphs>111</Paragraphs>
  <Slides>12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12</vt:i4>
      </vt:variant>
    </vt:vector>
  </HeadingPairs>
  <TitlesOfParts>
    <vt:vector size="22" baseType="lpstr">
      <vt:lpstr>Arial</vt:lpstr>
      <vt:lpstr>Calibri</vt:lpstr>
      <vt:lpstr>Times New Roman</vt:lpstr>
      <vt:lpstr>Tw Cen MT</vt:lpstr>
      <vt:lpstr>Tw Cen MT Condensed</vt:lpstr>
      <vt:lpstr>Wingdings</vt:lpstr>
      <vt:lpstr>Wingdings 3</vt:lpstr>
      <vt:lpstr>Contents Slide Master</vt:lpstr>
      <vt:lpstr>Section Break Slide Master</vt:lpstr>
      <vt:lpstr>Интеграл</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Гузь Дар`я Олександрівна</cp:lastModifiedBy>
  <cp:revision>196</cp:revision>
  <dcterms:created xsi:type="dcterms:W3CDTF">2020-01-20T05:08:25Z</dcterms:created>
  <dcterms:modified xsi:type="dcterms:W3CDTF">2022-12-26T11:48:15Z</dcterms:modified>
</cp:coreProperties>
</file>