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 id="2147483689" r:id="rId3"/>
  </p:sldMasterIdLst>
  <p:notesMasterIdLst>
    <p:notesMasterId r:id="rId15"/>
  </p:notesMasterIdLst>
  <p:sldIdLst>
    <p:sldId id="256" r:id="rId4"/>
    <p:sldId id="257" r:id="rId5"/>
    <p:sldId id="269" r:id="rId6"/>
    <p:sldId id="271" r:id="rId7"/>
    <p:sldId id="280" r:id="rId8"/>
    <p:sldId id="281" r:id="rId9"/>
    <p:sldId id="282" r:id="rId10"/>
    <p:sldId id="283" r:id="rId11"/>
    <p:sldId id="284" r:id="rId12"/>
    <p:sldId id="285" r:id="rId13"/>
    <p:sldId id="28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2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FFFF"/>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51" autoAdjust="0"/>
    <p:restoredTop sz="94660"/>
  </p:normalViewPr>
  <p:slideViewPr>
    <p:cSldViewPr snapToGrid="0" showGuides="1">
      <p:cViewPr varScale="1">
        <p:scale>
          <a:sx n="86" d="100"/>
          <a:sy n="86" d="100"/>
        </p:scale>
        <p:origin x="720" y="67"/>
      </p:cViewPr>
      <p:guideLst>
        <p:guide orient="horz" pos="242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12/22/2022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dirty="0"/>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Picture Placeholder 2">
            <a:extLst>
              <a:ext uri="{FF2B5EF4-FFF2-40B4-BE49-F238E27FC236}">
                <a16:creationId xmlns:a16="http://schemas.microsoft.com/office/drawing/2014/main" id="{6725E0BD-61A5-4FFA-865C-940D100A09A4}"/>
              </a:ext>
            </a:extLst>
          </p:cNvPr>
          <p:cNvSpPr>
            <a:spLocks noGrp="1"/>
          </p:cNvSpPr>
          <p:nvPr>
            <p:ph type="pic" idx="15" hasCustomPrompt="1"/>
          </p:nvPr>
        </p:nvSpPr>
        <p:spPr>
          <a:xfrm>
            <a:off x="0"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118FFEBA-0F02-4AE7-9B68-4CBE6F986B78}"/>
              </a:ext>
            </a:extLst>
          </p:cNvPr>
          <p:cNvSpPr>
            <a:spLocks noGrp="1"/>
          </p:cNvSpPr>
          <p:nvPr>
            <p:ph type="pic" idx="16" hasCustomPrompt="1"/>
          </p:nvPr>
        </p:nvSpPr>
        <p:spPr>
          <a:xfrm>
            <a:off x="2938732"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EBD3096E-D895-4651-A641-CDD403904CEC}"/>
              </a:ext>
            </a:extLst>
          </p:cNvPr>
          <p:cNvSpPr>
            <a:spLocks noGrp="1"/>
          </p:cNvSpPr>
          <p:nvPr>
            <p:ph type="pic" idx="17" hasCustomPrompt="1"/>
          </p:nvPr>
        </p:nvSpPr>
        <p:spPr>
          <a:xfrm>
            <a:off x="5877464" y="3959525"/>
            <a:ext cx="2812211" cy="2898475"/>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A1BAEE0-A4ED-444D-A1A7-ACD7E81AD045}"/>
              </a:ext>
            </a:extLst>
          </p:cNvPr>
          <p:cNvGrpSpPr/>
          <p:nvPr userDrawn="1"/>
        </p:nvGrpSpPr>
        <p:grpSpPr>
          <a:xfrm>
            <a:off x="580088" y="2536288"/>
            <a:ext cx="5265908" cy="2893260"/>
            <a:chOff x="-548507" y="477868"/>
            <a:chExt cx="11570449" cy="6357177"/>
          </a:xfrm>
        </p:grpSpPr>
        <p:sp>
          <p:nvSpPr>
            <p:cNvPr id="3" name="Freeform: Shape 2">
              <a:extLst>
                <a:ext uri="{FF2B5EF4-FFF2-40B4-BE49-F238E27FC236}">
                  <a16:creationId xmlns:a16="http://schemas.microsoft.com/office/drawing/2014/main" id="{79062AFE-B9CB-431B-BC38-A289DB772C07}"/>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dirty="0"/>
            </a:p>
          </p:txBody>
        </p:sp>
        <p:sp>
          <p:nvSpPr>
            <p:cNvPr id="4" name="Freeform: Shape 3">
              <a:extLst>
                <a:ext uri="{FF2B5EF4-FFF2-40B4-BE49-F238E27FC236}">
                  <a16:creationId xmlns:a16="http://schemas.microsoft.com/office/drawing/2014/main" id="{C99FED08-9F34-4CEB-9CD9-D808346EC0B6}"/>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9F4BD188-CC50-4158-98A4-AAC9609C12D1}"/>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dirty="0"/>
            </a:p>
          </p:txBody>
        </p:sp>
        <p:sp>
          <p:nvSpPr>
            <p:cNvPr id="6" name="Freeform: Shape 5">
              <a:extLst>
                <a:ext uri="{FF2B5EF4-FFF2-40B4-BE49-F238E27FC236}">
                  <a16:creationId xmlns:a16="http://schemas.microsoft.com/office/drawing/2014/main" id="{2A15DB1C-FF77-4E6F-9E3C-7F5B13BD5B95}"/>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97AD2396-1849-4318-A0B4-40A89BBF45F5}"/>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dirty="0"/>
            </a:p>
          </p:txBody>
        </p:sp>
        <p:grpSp>
          <p:nvGrpSpPr>
            <p:cNvPr id="8" name="Group 7">
              <a:extLst>
                <a:ext uri="{FF2B5EF4-FFF2-40B4-BE49-F238E27FC236}">
                  <a16:creationId xmlns:a16="http://schemas.microsoft.com/office/drawing/2014/main" id="{B8764B3D-37D2-41EC-900D-8AF407CA4284}"/>
                </a:ext>
              </a:extLst>
            </p:cNvPr>
            <p:cNvGrpSpPr/>
            <p:nvPr/>
          </p:nvGrpSpPr>
          <p:grpSpPr>
            <a:xfrm>
              <a:off x="1606" y="6382978"/>
              <a:ext cx="413937" cy="115242"/>
              <a:chOff x="5955" y="6353672"/>
              <a:chExt cx="413937" cy="115242"/>
            </a:xfrm>
          </p:grpSpPr>
          <p:sp>
            <p:nvSpPr>
              <p:cNvPr id="13" name="Rectangle: Rounded Corners 12">
                <a:extLst>
                  <a:ext uri="{FF2B5EF4-FFF2-40B4-BE49-F238E27FC236}">
                    <a16:creationId xmlns:a16="http://schemas.microsoft.com/office/drawing/2014/main" id="{0A3753AC-05A2-4A25-8665-2221B1F761D4}"/>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Rounded Corners 13">
                <a:extLst>
                  <a:ext uri="{FF2B5EF4-FFF2-40B4-BE49-F238E27FC236}">
                    <a16:creationId xmlns:a16="http://schemas.microsoft.com/office/drawing/2014/main" id="{2088FA50-6991-4AF6-8E7E-FD83F9467231}"/>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a:extLst>
                <a:ext uri="{FF2B5EF4-FFF2-40B4-BE49-F238E27FC236}">
                  <a16:creationId xmlns:a16="http://schemas.microsoft.com/office/drawing/2014/main" id="{42CC9944-EDE5-48AE-980F-7BBBF97BD087}"/>
                </a:ext>
              </a:extLst>
            </p:cNvPr>
            <p:cNvGrpSpPr/>
            <p:nvPr/>
          </p:nvGrpSpPr>
          <p:grpSpPr>
            <a:xfrm>
              <a:off x="9855291" y="6381600"/>
              <a:ext cx="885989" cy="115242"/>
              <a:chOff x="5955" y="6353672"/>
              <a:chExt cx="413937" cy="115242"/>
            </a:xfrm>
          </p:grpSpPr>
          <p:sp>
            <p:nvSpPr>
              <p:cNvPr id="11" name="Rectangle: Rounded Corners 10">
                <a:extLst>
                  <a:ext uri="{FF2B5EF4-FFF2-40B4-BE49-F238E27FC236}">
                    <a16:creationId xmlns:a16="http://schemas.microsoft.com/office/drawing/2014/main" id="{123EFC7A-B461-4CF2-9489-0E5ACD82B618}"/>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Rounded Corners 11">
                <a:extLst>
                  <a:ext uri="{FF2B5EF4-FFF2-40B4-BE49-F238E27FC236}">
                    <a16:creationId xmlns:a16="http://schemas.microsoft.com/office/drawing/2014/main" id="{55E4FF21-96D3-4707-98F7-6753D8EAD399}"/>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Shape 9">
              <a:extLst>
                <a:ext uri="{FF2B5EF4-FFF2-40B4-BE49-F238E27FC236}">
                  <a16:creationId xmlns:a16="http://schemas.microsoft.com/office/drawing/2014/main" id="{B536C619-4F62-438C-B42D-16EF24F9E307}"/>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5" name="그림 개체 틀 2">
            <a:extLst>
              <a:ext uri="{FF2B5EF4-FFF2-40B4-BE49-F238E27FC236}">
                <a16:creationId xmlns:a16="http://schemas.microsoft.com/office/drawing/2014/main" id="{0E489B28-E610-4693-A003-DD91CC0488A4}"/>
              </a:ext>
            </a:extLst>
          </p:cNvPr>
          <p:cNvSpPr>
            <a:spLocks noGrp="1"/>
          </p:cNvSpPr>
          <p:nvPr>
            <p:ph type="pic" sz="quarter" idx="14" hasCustomPrompt="1"/>
          </p:nvPr>
        </p:nvSpPr>
        <p:spPr>
          <a:xfrm>
            <a:off x="1287579" y="2692223"/>
            <a:ext cx="3879644" cy="2351709"/>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6" name="Text Placeholder 9">
            <a:extLst>
              <a:ext uri="{FF2B5EF4-FFF2-40B4-BE49-F238E27FC236}">
                <a16:creationId xmlns:a16="http://schemas.microsoft.com/office/drawing/2014/main" id="{2F09EACF-7301-4216-9D42-E5392B36C1C4}"/>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CF1678-ABE6-4DF1-92C9-331A124F5CC7}"/>
              </a:ext>
            </a:extLst>
          </p:cNvPr>
          <p:cNvSpPr/>
          <p:nvPr userDrawn="1"/>
        </p:nvSpPr>
        <p:spPr>
          <a:xfrm>
            <a:off x="1" y="0"/>
            <a:ext cx="388402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 name="Group 5">
            <a:extLst>
              <a:ext uri="{FF2B5EF4-FFF2-40B4-BE49-F238E27FC236}">
                <a16:creationId xmlns:a16="http://schemas.microsoft.com/office/drawing/2014/main" id="{B97310DF-B6B0-4C3C-BA3E-489420A32181}"/>
              </a:ext>
            </a:extLst>
          </p:cNvPr>
          <p:cNvGrpSpPr/>
          <p:nvPr userDrawn="1"/>
        </p:nvGrpSpPr>
        <p:grpSpPr>
          <a:xfrm>
            <a:off x="4484680" y="2739753"/>
            <a:ext cx="2029599" cy="3505672"/>
            <a:chOff x="1438761" y="2033015"/>
            <a:chExt cx="1980000" cy="3420000"/>
          </a:xfrm>
        </p:grpSpPr>
        <p:sp>
          <p:nvSpPr>
            <p:cNvPr id="4" name="Rounded Rectangle 41">
              <a:extLst>
                <a:ext uri="{FF2B5EF4-FFF2-40B4-BE49-F238E27FC236}">
                  <a16:creationId xmlns:a16="http://schemas.microsoft.com/office/drawing/2014/main" id="{B61CE415-73B8-4D2A-A1AB-DABC4F7BB2AD}"/>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ectangle 42">
              <a:extLst>
                <a:ext uri="{FF2B5EF4-FFF2-40B4-BE49-F238E27FC236}">
                  <a16:creationId xmlns:a16="http://schemas.microsoft.com/office/drawing/2014/main" id="{EDF8955B-0866-490C-9582-2B8E2224663D}"/>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 name="Group 6">
              <a:extLst>
                <a:ext uri="{FF2B5EF4-FFF2-40B4-BE49-F238E27FC236}">
                  <a16:creationId xmlns:a16="http://schemas.microsoft.com/office/drawing/2014/main" id="{E0A25EC8-F7AE-4ED5-9EB2-E3252715F40B}"/>
                </a:ext>
              </a:extLst>
            </p:cNvPr>
            <p:cNvGrpSpPr/>
            <p:nvPr userDrawn="1"/>
          </p:nvGrpSpPr>
          <p:grpSpPr>
            <a:xfrm>
              <a:off x="2332851" y="5138854"/>
              <a:ext cx="191820" cy="211002"/>
              <a:chOff x="2453209" y="5151638"/>
              <a:chExt cx="191820" cy="211002"/>
            </a:xfrm>
          </p:grpSpPr>
          <p:sp>
            <p:nvSpPr>
              <p:cNvPr id="7" name="Oval 44">
                <a:extLst>
                  <a:ext uri="{FF2B5EF4-FFF2-40B4-BE49-F238E27FC236}">
                    <a16:creationId xmlns:a16="http://schemas.microsoft.com/office/drawing/2014/main" id="{10A58890-DAC1-4D69-85FC-B98A820AC9E0}"/>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Rounded Rectangle 45">
                <a:extLst>
                  <a:ext uri="{FF2B5EF4-FFF2-40B4-BE49-F238E27FC236}">
                    <a16:creationId xmlns:a16="http://schemas.microsoft.com/office/drawing/2014/main" id="{71D5B425-6479-4E5A-8B5B-DF3F830F719D}"/>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9" name="Group 5">
            <a:extLst>
              <a:ext uri="{FF2B5EF4-FFF2-40B4-BE49-F238E27FC236}">
                <a16:creationId xmlns:a16="http://schemas.microsoft.com/office/drawing/2014/main" id="{F22F0D01-3528-4D20-92A5-9D0EBA7F8C2E}"/>
              </a:ext>
            </a:extLst>
          </p:cNvPr>
          <p:cNvGrpSpPr/>
          <p:nvPr userDrawn="1"/>
        </p:nvGrpSpPr>
        <p:grpSpPr>
          <a:xfrm>
            <a:off x="6976148" y="2739753"/>
            <a:ext cx="2029599" cy="3505672"/>
            <a:chOff x="1438761" y="2033015"/>
            <a:chExt cx="1980000" cy="3420000"/>
          </a:xfrm>
        </p:grpSpPr>
        <p:sp>
          <p:nvSpPr>
            <p:cNvPr id="10" name="Rounded Rectangle 41">
              <a:extLst>
                <a:ext uri="{FF2B5EF4-FFF2-40B4-BE49-F238E27FC236}">
                  <a16:creationId xmlns:a16="http://schemas.microsoft.com/office/drawing/2014/main" id="{21AFB044-FD6E-4AF8-96AB-745B59DDD5A4}"/>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ectangle 42">
              <a:extLst>
                <a:ext uri="{FF2B5EF4-FFF2-40B4-BE49-F238E27FC236}">
                  <a16:creationId xmlns:a16="http://schemas.microsoft.com/office/drawing/2014/main" id="{6409FE8E-D06A-4B35-BFD3-DD184A079BB7}"/>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2" name="Group 6">
              <a:extLst>
                <a:ext uri="{FF2B5EF4-FFF2-40B4-BE49-F238E27FC236}">
                  <a16:creationId xmlns:a16="http://schemas.microsoft.com/office/drawing/2014/main" id="{5CA207E7-E95E-46F5-A8A1-AD533B809BE8}"/>
                </a:ext>
              </a:extLst>
            </p:cNvPr>
            <p:cNvGrpSpPr/>
            <p:nvPr userDrawn="1"/>
          </p:nvGrpSpPr>
          <p:grpSpPr>
            <a:xfrm>
              <a:off x="2332851" y="5138854"/>
              <a:ext cx="191820" cy="211002"/>
              <a:chOff x="2453209" y="5151638"/>
              <a:chExt cx="191820" cy="211002"/>
            </a:xfrm>
          </p:grpSpPr>
          <p:sp>
            <p:nvSpPr>
              <p:cNvPr id="13" name="Oval 44">
                <a:extLst>
                  <a:ext uri="{FF2B5EF4-FFF2-40B4-BE49-F238E27FC236}">
                    <a16:creationId xmlns:a16="http://schemas.microsoft.com/office/drawing/2014/main" id="{D196795B-533F-443E-A9FD-AEB2894BFF76}"/>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Rounded Rectangle 45">
                <a:extLst>
                  <a:ext uri="{FF2B5EF4-FFF2-40B4-BE49-F238E27FC236}">
                    <a16:creationId xmlns:a16="http://schemas.microsoft.com/office/drawing/2014/main" id="{7FC5C28D-04C0-4401-B217-13CA4F8A91D1}"/>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15" name="Group 5">
            <a:extLst>
              <a:ext uri="{FF2B5EF4-FFF2-40B4-BE49-F238E27FC236}">
                <a16:creationId xmlns:a16="http://schemas.microsoft.com/office/drawing/2014/main" id="{820ACAAC-DC01-4142-B3A4-08464EFC2E95}"/>
              </a:ext>
            </a:extLst>
          </p:cNvPr>
          <p:cNvGrpSpPr/>
          <p:nvPr userDrawn="1"/>
        </p:nvGrpSpPr>
        <p:grpSpPr>
          <a:xfrm>
            <a:off x="9467615" y="2739753"/>
            <a:ext cx="2029599" cy="3505672"/>
            <a:chOff x="1438761" y="2033015"/>
            <a:chExt cx="1980000" cy="3420000"/>
          </a:xfrm>
        </p:grpSpPr>
        <p:sp>
          <p:nvSpPr>
            <p:cNvPr id="16" name="Rounded Rectangle 41">
              <a:extLst>
                <a:ext uri="{FF2B5EF4-FFF2-40B4-BE49-F238E27FC236}">
                  <a16:creationId xmlns:a16="http://schemas.microsoft.com/office/drawing/2014/main" id="{F4A599C3-B53A-47D9-B643-0693601665B7}"/>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ectangle 42">
              <a:extLst>
                <a:ext uri="{FF2B5EF4-FFF2-40B4-BE49-F238E27FC236}">
                  <a16:creationId xmlns:a16="http://schemas.microsoft.com/office/drawing/2014/main" id="{C8297C35-1867-4E31-A4CB-1E056B27E393}"/>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8" name="Group 6">
              <a:extLst>
                <a:ext uri="{FF2B5EF4-FFF2-40B4-BE49-F238E27FC236}">
                  <a16:creationId xmlns:a16="http://schemas.microsoft.com/office/drawing/2014/main" id="{981654CC-984C-4EB6-8C63-81F1A125D1F1}"/>
                </a:ext>
              </a:extLst>
            </p:cNvPr>
            <p:cNvGrpSpPr/>
            <p:nvPr userDrawn="1"/>
          </p:nvGrpSpPr>
          <p:grpSpPr>
            <a:xfrm>
              <a:off x="2332851" y="5138854"/>
              <a:ext cx="191820" cy="211002"/>
              <a:chOff x="2453209" y="5151638"/>
              <a:chExt cx="191820" cy="211002"/>
            </a:xfrm>
          </p:grpSpPr>
          <p:sp>
            <p:nvSpPr>
              <p:cNvPr id="19" name="Oval 44">
                <a:extLst>
                  <a:ext uri="{FF2B5EF4-FFF2-40B4-BE49-F238E27FC236}">
                    <a16:creationId xmlns:a16="http://schemas.microsoft.com/office/drawing/2014/main" id="{6F17D607-F1C4-4364-874B-335B32EAE676}"/>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 name="Rounded Rectangle 45">
                <a:extLst>
                  <a:ext uri="{FF2B5EF4-FFF2-40B4-BE49-F238E27FC236}">
                    <a16:creationId xmlns:a16="http://schemas.microsoft.com/office/drawing/2014/main" id="{44F5E29D-F731-4A5B-986D-4229461BC256}"/>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1" name="Picture Placeholder 2">
            <a:extLst>
              <a:ext uri="{FF2B5EF4-FFF2-40B4-BE49-F238E27FC236}">
                <a16:creationId xmlns:a16="http://schemas.microsoft.com/office/drawing/2014/main" id="{9A1695C9-85F6-4760-8539-3631CCA00268}"/>
              </a:ext>
            </a:extLst>
          </p:cNvPr>
          <p:cNvSpPr>
            <a:spLocks noGrp="1"/>
          </p:cNvSpPr>
          <p:nvPr>
            <p:ph type="pic" idx="16" hasCustomPrompt="1"/>
          </p:nvPr>
        </p:nvSpPr>
        <p:spPr>
          <a:xfrm>
            <a:off x="4583669"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0" name="Picture Placeholder 2">
            <a:extLst>
              <a:ext uri="{FF2B5EF4-FFF2-40B4-BE49-F238E27FC236}">
                <a16:creationId xmlns:a16="http://schemas.microsoft.com/office/drawing/2014/main" id="{ACBD4965-6F82-47DB-8F4B-43A1E51F48A5}"/>
              </a:ext>
            </a:extLst>
          </p:cNvPr>
          <p:cNvSpPr>
            <a:spLocks noGrp="1"/>
          </p:cNvSpPr>
          <p:nvPr>
            <p:ph type="pic" idx="17" hasCustomPrompt="1"/>
          </p:nvPr>
        </p:nvSpPr>
        <p:spPr>
          <a:xfrm>
            <a:off x="7074446"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1" name="Picture Placeholder 2">
            <a:extLst>
              <a:ext uri="{FF2B5EF4-FFF2-40B4-BE49-F238E27FC236}">
                <a16:creationId xmlns:a16="http://schemas.microsoft.com/office/drawing/2014/main" id="{60E75232-41AF-4527-9D75-F5DCBC0B6766}"/>
              </a:ext>
            </a:extLst>
          </p:cNvPr>
          <p:cNvSpPr>
            <a:spLocks noGrp="1"/>
          </p:cNvSpPr>
          <p:nvPr>
            <p:ph type="pic" idx="18" hasCustomPrompt="1"/>
          </p:nvPr>
        </p:nvSpPr>
        <p:spPr>
          <a:xfrm>
            <a:off x="9565222" y="3080025"/>
            <a:ext cx="1834384" cy="273762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12/22/2022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829599"/>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12/22/2022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814723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ru-RU"/>
              <a:t>Образец заголовка</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A61015F-7CC6-4D0A-9D87-873EA4C304CC}" type="datetimeFigureOut">
              <a:rPr lang="en-US" dirty="0"/>
              <a:t>12/22/2022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059289"/>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12/22/2022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562095898"/>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2412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ru-RU"/>
              <a:t>Образец текста</a:t>
            </a:r>
          </a:p>
        </p:txBody>
      </p:sp>
      <p:sp>
        <p:nvSpPr>
          <p:cNvPr id="6" name="Content Placeholder 5"/>
          <p:cNvSpPr>
            <a:spLocks noGrp="1"/>
          </p:cNvSpPr>
          <p:nvPr>
            <p:ph sz="quarter" idx="4"/>
          </p:nvPr>
        </p:nvSpPr>
        <p:spPr>
          <a:xfrm>
            <a:off x="599088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12/22/2022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62765486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12/22/2022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2928262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12/22/2022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12905402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ru-RU"/>
              <a:t>Образец заголовка</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5C68B11-C5A8-448C-8CE9-B1A273C79CFC}" type="datetimeFigureOut">
              <a:rPr lang="en-US" dirty="0"/>
              <a:t>12/22/2022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5991772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a:t>Вставка рисунка</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7616CA0-919D-4A49-9C8A-62FDFB3A5183}" type="datetimeFigureOut">
              <a:rPr lang="en-US" dirty="0"/>
              <a:t>12/22/2022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460928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12/22/2022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06703056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ru-RU"/>
              <a:t>Образец заголовка</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12/22/2022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824523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534121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8" r:id="rId5"/>
    <p:sldLayoutId id="2147483679" r:id="rId6"/>
    <p:sldLayoutId id="2147483680" r:id="rId7"/>
    <p:sldLayoutId id="2147483682" r:id="rId8"/>
    <p:sldLayoutId id="2147483683" r:id="rId9"/>
    <p:sldLayoutId id="2147483684" r:id="rId10"/>
    <p:sldLayoutId id="2147483686" r:id="rId11"/>
    <p:sldLayoutId id="2147483687" r:id="rId12"/>
    <p:sldLayoutId id="2147483688" r:id="rId13"/>
    <p:sldLayoutId id="2147483671" r:id="rId14"/>
    <p:sldLayoutId id="2147483672"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12/22/2022</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58022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93CD4758-BFBD-A2A9-8D0D-DD45DE26D8C4}"/>
              </a:ext>
            </a:extLst>
          </p:cNvPr>
          <p:cNvSpPr>
            <a:spLocks noGrp="1"/>
          </p:cNvSpPr>
          <p:nvPr>
            <p:ph type="body" sz="quarter" idx="10"/>
          </p:nvPr>
        </p:nvSpPr>
        <p:spPr>
          <a:xfrm>
            <a:off x="323529" y="321754"/>
            <a:ext cx="11573197" cy="1427147"/>
          </a:xfrm>
          <a:ln w="19050">
            <a:solidFill>
              <a:srgbClr val="0070C0"/>
            </a:solidFill>
          </a:ln>
        </p:spPr>
        <p:txBody>
          <a:bodyPr>
            <a:normAutofit/>
          </a:bodyPr>
          <a:lstStyle/>
          <a:p>
            <a:r>
              <a:rPr lang="uk-UA" sz="3500" b="1" dirty="0">
                <a:solidFill>
                  <a:srgbClr val="00B0F0"/>
                </a:solidFill>
                <a:latin typeface="Arial" panose="020B0604020202020204" pitchFamily="34" charset="0"/>
              </a:rPr>
              <a:t>Т</a:t>
            </a:r>
            <a:r>
              <a:rPr lang="en-US" sz="3500" b="1" dirty="0">
                <a:solidFill>
                  <a:srgbClr val="00B0F0"/>
                </a:solidFill>
                <a:latin typeface="Arial" panose="020B0604020202020204" pitchFamily="34" charset="0"/>
              </a:rPr>
              <a:t>OPIC 5. </a:t>
            </a:r>
            <a:r>
              <a:rPr lang="en-US" sz="3500" b="1" noProof="1">
                <a:solidFill>
                  <a:srgbClr val="00B0F0"/>
                </a:solidFill>
                <a:latin typeface="Arial" panose="020B0604020202020204" pitchFamily="34" charset="0"/>
              </a:rPr>
              <a:t>FUNDAMENTALS OF MARKETING IN HEALTHCARE </a:t>
            </a:r>
            <a:endParaRPr lang="uk-UA" sz="3500" b="1" noProof="1">
              <a:solidFill>
                <a:srgbClr val="00B0F0"/>
              </a:solidFill>
              <a:latin typeface="Arial" panose="020B0604020202020204" pitchFamily="34" charset="0"/>
            </a:endParaRPr>
          </a:p>
        </p:txBody>
      </p:sp>
      <p:sp>
        <p:nvSpPr>
          <p:cNvPr id="5" name="TextBox 4">
            <a:extLst>
              <a:ext uri="{FF2B5EF4-FFF2-40B4-BE49-F238E27FC236}">
                <a16:creationId xmlns:a16="http://schemas.microsoft.com/office/drawing/2014/main" id="{C217905B-9244-7360-31F0-BF585FEB5A43}"/>
              </a:ext>
            </a:extLst>
          </p:cNvPr>
          <p:cNvSpPr txBox="1"/>
          <p:nvPr/>
        </p:nvSpPr>
        <p:spPr>
          <a:xfrm>
            <a:off x="323529" y="2670323"/>
            <a:ext cx="3751320" cy="2862322"/>
          </a:xfrm>
          <a:prstGeom prst="rect">
            <a:avLst/>
          </a:prstGeom>
          <a:noFill/>
        </p:spPr>
        <p:txBody>
          <a:bodyPr wrap="square">
            <a:spAutoFit/>
          </a:bodyPr>
          <a:lstStyle/>
          <a:p>
            <a:endParaRPr lang="en-US" sz="2000" b="1" dirty="0">
              <a:solidFill>
                <a:srgbClr val="0070C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000" i="1" noProof="1">
                <a:solidFill>
                  <a:srgbClr val="0070C0"/>
                </a:solidFill>
                <a:latin typeface="Arial" panose="020B0604020202020204" pitchFamily="34" charset="0"/>
                <a:cs typeface="Arial" panose="020B0604020202020204" pitchFamily="34" charset="0"/>
              </a:rPr>
              <a:t>Basic fundamentals of marketing </a:t>
            </a:r>
          </a:p>
          <a:p>
            <a:pPr marL="342900" indent="-342900">
              <a:buFont typeface="Wingdings" panose="05000000000000000000" pitchFamily="2" charset="2"/>
              <a:buChar char="ü"/>
            </a:pPr>
            <a:endParaRPr lang="en-US" sz="2000" i="1" noProof="1">
              <a:solidFill>
                <a:srgbClr val="0070C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000" i="1" noProof="1">
                <a:solidFill>
                  <a:srgbClr val="0070C0"/>
                </a:solidFill>
                <a:latin typeface="Arial" panose="020B0604020202020204" pitchFamily="34" charset="0"/>
                <a:cs typeface="Arial" panose="020B0604020202020204" pitchFamily="34" charset="0"/>
              </a:rPr>
              <a:t>Medical services market and marketing research</a:t>
            </a:r>
          </a:p>
          <a:p>
            <a:pPr marL="342900" indent="-342900">
              <a:buFont typeface="Wingdings" panose="05000000000000000000" pitchFamily="2" charset="2"/>
              <a:buChar char="ü"/>
            </a:pPr>
            <a:endParaRPr lang="en-US" sz="2000" i="1" noProof="1">
              <a:solidFill>
                <a:srgbClr val="0070C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000" i="1" noProof="1">
                <a:solidFill>
                  <a:srgbClr val="0070C0"/>
                </a:solidFill>
                <a:latin typeface="Arial" panose="020B0604020202020204" pitchFamily="34" charset="0"/>
                <a:cs typeface="Arial" panose="020B0604020202020204" pitchFamily="34" charset="0"/>
              </a:rPr>
              <a:t>Medical marketing in modern healthcare</a:t>
            </a:r>
          </a:p>
        </p:txBody>
      </p:sp>
      <p:pic>
        <p:nvPicPr>
          <p:cNvPr id="3" name="Рисунок 2">
            <a:extLst>
              <a:ext uri="{FF2B5EF4-FFF2-40B4-BE49-F238E27FC236}">
                <a16:creationId xmlns:a16="http://schemas.microsoft.com/office/drawing/2014/main" id="{68CA683A-4848-D5EA-7A50-E91430CF5DBE}"/>
              </a:ext>
            </a:extLst>
          </p:cNvPr>
          <p:cNvPicPr>
            <a:picLocks noChangeAspect="1"/>
          </p:cNvPicPr>
          <p:nvPr/>
        </p:nvPicPr>
        <p:blipFill>
          <a:blip r:embed="rId2"/>
          <a:stretch>
            <a:fillRect/>
          </a:stretch>
        </p:blipFill>
        <p:spPr>
          <a:xfrm>
            <a:off x="4415278" y="1894115"/>
            <a:ext cx="7403750" cy="4796226"/>
          </a:xfrm>
          <a:prstGeom prst="rect">
            <a:avLst/>
          </a:prstGeom>
        </p:spPr>
      </p:pic>
    </p:spTree>
    <p:extLst>
      <p:ext uri="{BB962C8B-B14F-4D97-AF65-F5344CB8AC3E}">
        <p14:creationId xmlns:p14="http://schemas.microsoft.com/office/powerpoint/2010/main" val="2247422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normAutofit/>
          </a:bodyPr>
          <a:lstStyle/>
          <a:p>
            <a:r>
              <a:rPr lang="en-US" sz="3000" b="1" noProof="1">
                <a:solidFill>
                  <a:srgbClr val="00B0F0"/>
                </a:solidFill>
                <a:latin typeface="Arial" panose="020B0604020202020204" pitchFamily="34" charset="0"/>
              </a:rPr>
              <a:t>Basic fundamentals of marketing in healthcare</a:t>
            </a:r>
          </a:p>
        </p:txBody>
      </p:sp>
      <p:sp>
        <p:nvSpPr>
          <p:cNvPr id="4" name="TextBox 3">
            <a:extLst>
              <a:ext uri="{FF2B5EF4-FFF2-40B4-BE49-F238E27FC236}">
                <a16:creationId xmlns:a16="http://schemas.microsoft.com/office/drawing/2014/main" id="{B17FA3EE-0D6B-946E-9588-C983BA703176}"/>
              </a:ext>
            </a:extLst>
          </p:cNvPr>
          <p:cNvSpPr txBox="1"/>
          <p:nvPr/>
        </p:nvSpPr>
        <p:spPr>
          <a:xfrm>
            <a:off x="757732" y="1386790"/>
            <a:ext cx="5086737" cy="2369880"/>
          </a:xfrm>
          <a:prstGeom prst="rect">
            <a:avLst/>
          </a:prstGeom>
          <a:noFill/>
        </p:spPr>
        <p:txBody>
          <a:bodyPr wrap="square">
            <a:spAutoFit/>
          </a:bodyPr>
          <a:lstStyle/>
          <a:p>
            <a:pPr algn="just"/>
            <a:r>
              <a:rPr lang="en-US" sz="2200" b="1" noProof="1">
                <a:solidFill>
                  <a:schemeClr val="accent2">
                    <a:lumMod val="60000"/>
                    <a:lumOff val="40000"/>
                  </a:schemeClr>
                </a:solidFill>
                <a:latin typeface="Arial" panose="020B0604020202020204" pitchFamily="34" charset="0"/>
                <a:cs typeface="Arial" panose="020B0604020202020204" pitchFamily="34" charset="0"/>
              </a:rPr>
              <a:t>Marketing</a:t>
            </a:r>
            <a:r>
              <a:rPr lang="en-US" noProof="1">
                <a:solidFill>
                  <a:schemeClr val="accent2">
                    <a:lumMod val="50000"/>
                  </a:schemeClr>
                </a:solidFill>
                <a:latin typeface="Arial" panose="020B0604020202020204" pitchFamily="34" charset="0"/>
                <a:cs typeface="Arial" panose="020B0604020202020204" pitchFamily="34" charset="0"/>
              </a:rPr>
              <a:t> is a type of activity aimed at meeting the needs of consumers through exchange. </a:t>
            </a:r>
          </a:p>
          <a:p>
            <a:pPr algn="just"/>
            <a:endParaRPr lang="ru-RU" noProof="1">
              <a:solidFill>
                <a:schemeClr val="accent2">
                  <a:lumMod val="50000"/>
                </a:schemeClr>
              </a:solidFill>
              <a:latin typeface="Arial" panose="020B0604020202020204" pitchFamily="34" charset="0"/>
              <a:cs typeface="Arial" panose="020B0604020202020204" pitchFamily="34" charset="0"/>
            </a:endParaRPr>
          </a:p>
          <a:p>
            <a:pPr algn="just"/>
            <a:r>
              <a:rPr lang="en-US" noProof="1">
                <a:solidFill>
                  <a:schemeClr val="accent2">
                    <a:lumMod val="50000"/>
                  </a:schemeClr>
                </a:solidFill>
                <a:latin typeface="Arial" panose="020B0604020202020204" pitchFamily="34" charset="0"/>
                <a:cs typeface="Arial" panose="020B0604020202020204" pitchFamily="34" charset="0"/>
              </a:rPr>
              <a:t>A distinctive feature of the marketing concept, respectively, is the orientation to the consumer, that is, to meet demand.</a:t>
            </a:r>
            <a:endParaRPr lang="ru-RU" noProof="1">
              <a:solidFill>
                <a:schemeClr val="accent2">
                  <a:lumMod val="50000"/>
                </a:schemeClr>
              </a:solidFill>
              <a:latin typeface="Arial" panose="020B0604020202020204" pitchFamily="34" charset="0"/>
              <a:cs typeface="Arial" panose="020B0604020202020204" pitchFamily="34" charset="0"/>
            </a:endParaRPr>
          </a:p>
          <a:p>
            <a:pPr algn="just"/>
            <a:endParaRPr lang="en-US" noProof="1">
              <a:solidFill>
                <a:srgbClr val="002060"/>
              </a:solidFill>
            </a:endParaRPr>
          </a:p>
        </p:txBody>
      </p:sp>
      <p:sp>
        <p:nvSpPr>
          <p:cNvPr id="6" name="TextBox 5">
            <a:extLst>
              <a:ext uri="{FF2B5EF4-FFF2-40B4-BE49-F238E27FC236}">
                <a16:creationId xmlns:a16="http://schemas.microsoft.com/office/drawing/2014/main" id="{3A2634D8-0367-9621-4AF3-16F00C4A0DFF}"/>
              </a:ext>
            </a:extLst>
          </p:cNvPr>
          <p:cNvSpPr txBox="1"/>
          <p:nvPr/>
        </p:nvSpPr>
        <p:spPr>
          <a:xfrm>
            <a:off x="4634144" y="4550930"/>
            <a:ext cx="7039991" cy="2154436"/>
          </a:xfrm>
          <a:prstGeom prst="rect">
            <a:avLst/>
          </a:prstGeom>
          <a:noFill/>
        </p:spPr>
        <p:txBody>
          <a:bodyPr wrap="square">
            <a:spAutoFit/>
          </a:bodyPr>
          <a:lstStyle/>
          <a:p>
            <a:pPr algn="just"/>
            <a:r>
              <a:rPr lang="en-US" sz="2200" b="1" noProof="1">
                <a:solidFill>
                  <a:schemeClr val="accent2">
                    <a:lumMod val="60000"/>
                    <a:lumOff val="40000"/>
                  </a:schemeClr>
                </a:solidFill>
                <a:latin typeface="Arial" panose="020B0604020202020204" pitchFamily="34" charset="0"/>
                <a:cs typeface="Arial" panose="020B0604020202020204" pitchFamily="34" charset="0"/>
              </a:rPr>
              <a:t>Marketing in medicine </a:t>
            </a:r>
            <a:r>
              <a:rPr lang="en-US" noProof="1">
                <a:solidFill>
                  <a:schemeClr val="accent2">
                    <a:lumMod val="50000"/>
                  </a:schemeClr>
                </a:solidFill>
                <a:latin typeface="Arial" panose="020B0604020202020204" pitchFamily="34" charset="0"/>
                <a:cs typeface="Arial" panose="020B0604020202020204" pitchFamily="34" charset="0"/>
              </a:rPr>
              <a:t>is a system of principles, methods and measures based on a comprehensive study of consumer demand and purposeful formation of offers of medical services by the manufacturer.</a:t>
            </a:r>
            <a:endParaRPr lang="uk-UA" noProof="1">
              <a:solidFill>
                <a:schemeClr val="accent2">
                  <a:lumMod val="50000"/>
                </a:schemeClr>
              </a:solidFill>
              <a:latin typeface="Arial" panose="020B0604020202020204" pitchFamily="34" charset="0"/>
              <a:cs typeface="Arial" panose="020B0604020202020204" pitchFamily="34" charset="0"/>
            </a:endParaRPr>
          </a:p>
          <a:p>
            <a:pPr algn="just"/>
            <a:r>
              <a:rPr lang="en-US" sz="2200" b="1" noProof="1">
                <a:solidFill>
                  <a:schemeClr val="accent2">
                    <a:lumMod val="60000"/>
                    <a:lumOff val="40000"/>
                  </a:schemeClr>
                </a:solidFill>
                <a:latin typeface="Arial" panose="020B0604020202020204" pitchFamily="34" charset="0"/>
                <a:cs typeface="Arial" panose="020B0604020202020204" pitchFamily="34" charset="0"/>
              </a:rPr>
              <a:t>The main goal </a:t>
            </a:r>
            <a:r>
              <a:rPr lang="en-US" noProof="1">
                <a:solidFill>
                  <a:schemeClr val="accent2">
                    <a:lumMod val="50000"/>
                  </a:schemeClr>
                </a:solidFill>
                <a:latin typeface="Arial" panose="020B0604020202020204" pitchFamily="34" charset="0"/>
                <a:cs typeface="Arial" panose="020B0604020202020204" pitchFamily="34" charset="0"/>
              </a:rPr>
              <a:t>is to get potential patients to make a phone call or book an online appointment.</a:t>
            </a:r>
            <a:endParaRPr lang="ru-RU" noProof="1">
              <a:solidFill>
                <a:schemeClr val="accent2">
                  <a:lumMod val="50000"/>
                </a:schemeClr>
              </a:solidFill>
              <a:latin typeface="Arial" panose="020B0604020202020204" pitchFamily="34" charset="0"/>
              <a:cs typeface="Arial" panose="020B0604020202020204" pitchFamily="34" charset="0"/>
            </a:endParaRPr>
          </a:p>
          <a:p>
            <a:pPr algn="just"/>
            <a:endParaRPr lang="en-US" noProof="1">
              <a:solidFill>
                <a:srgbClr val="002060"/>
              </a:solidFill>
            </a:endParaRPr>
          </a:p>
        </p:txBody>
      </p:sp>
      <p:pic>
        <p:nvPicPr>
          <p:cNvPr id="3" name="Рисунок 2">
            <a:extLst>
              <a:ext uri="{FF2B5EF4-FFF2-40B4-BE49-F238E27FC236}">
                <a16:creationId xmlns:a16="http://schemas.microsoft.com/office/drawing/2014/main" id="{8D4AE074-E387-5A92-A306-2F473373848E}"/>
              </a:ext>
            </a:extLst>
          </p:cNvPr>
          <p:cNvPicPr>
            <a:picLocks noChangeAspect="1"/>
          </p:cNvPicPr>
          <p:nvPr/>
        </p:nvPicPr>
        <p:blipFill>
          <a:blip r:embed="rId2"/>
          <a:stretch>
            <a:fillRect/>
          </a:stretch>
        </p:blipFill>
        <p:spPr>
          <a:xfrm>
            <a:off x="5942772" y="1322696"/>
            <a:ext cx="5953954" cy="2988613"/>
          </a:xfrm>
          <a:prstGeom prst="rect">
            <a:avLst/>
          </a:prstGeom>
        </p:spPr>
      </p:pic>
      <p:pic>
        <p:nvPicPr>
          <p:cNvPr id="8" name="Рисунок 7">
            <a:extLst>
              <a:ext uri="{FF2B5EF4-FFF2-40B4-BE49-F238E27FC236}">
                <a16:creationId xmlns:a16="http://schemas.microsoft.com/office/drawing/2014/main" id="{52C03772-4E95-60D9-942B-C9A8366EF6B2}"/>
              </a:ext>
            </a:extLst>
          </p:cNvPr>
          <p:cNvPicPr>
            <a:picLocks noChangeAspect="1"/>
          </p:cNvPicPr>
          <p:nvPr/>
        </p:nvPicPr>
        <p:blipFill>
          <a:blip r:embed="rId3"/>
          <a:stretch>
            <a:fillRect/>
          </a:stretch>
        </p:blipFill>
        <p:spPr>
          <a:xfrm>
            <a:off x="393577" y="3651522"/>
            <a:ext cx="4089647" cy="2999492"/>
          </a:xfrm>
          <a:prstGeom prst="rect">
            <a:avLst/>
          </a:prstGeom>
        </p:spPr>
      </p:pic>
    </p:spTree>
    <p:extLst>
      <p:ext uri="{BB962C8B-B14F-4D97-AF65-F5344CB8AC3E}">
        <p14:creationId xmlns:p14="http://schemas.microsoft.com/office/powerpoint/2010/main" val="2050306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Basic fundamentals of marketing in healthcare</a:t>
            </a:r>
          </a:p>
        </p:txBody>
      </p:sp>
      <p:sp>
        <p:nvSpPr>
          <p:cNvPr id="3" name="Прямоугольник 6">
            <a:extLst>
              <a:ext uri="{FF2B5EF4-FFF2-40B4-BE49-F238E27FC236}">
                <a16:creationId xmlns:a16="http://schemas.microsoft.com/office/drawing/2014/main" id="{12754B60-097C-7D54-E2E9-3A43EED6B33D}"/>
              </a:ext>
            </a:extLst>
          </p:cNvPr>
          <p:cNvSpPr>
            <a:spLocks noChangeArrowheads="1"/>
          </p:cNvSpPr>
          <p:nvPr/>
        </p:nvSpPr>
        <p:spPr bwMode="auto">
          <a:xfrm>
            <a:off x="616494" y="3167365"/>
            <a:ext cx="295232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algn="just"/>
            <a:r>
              <a:rPr lang="en-US" sz="1800" b="1" i="1" noProof="1">
                <a:solidFill>
                  <a:schemeClr val="accent2">
                    <a:lumMod val="50000"/>
                  </a:schemeClr>
                </a:solidFill>
                <a:latin typeface="Arial" panose="020B0604020202020204" pitchFamily="34" charset="0"/>
                <a:cs typeface="Arial" panose="020B0604020202020204" pitchFamily="34" charset="0"/>
              </a:rPr>
              <a:t>Basic concepts of marketing in healthcare:</a:t>
            </a:r>
          </a:p>
          <a:p>
            <a:pPr algn="just"/>
            <a:endParaRPr lang="en-US" sz="1800" b="1" i="1" noProof="1">
              <a:solidFill>
                <a:schemeClr val="accent2">
                  <a:lumMod val="50000"/>
                </a:schemeClr>
              </a:solidFill>
              <a:latin typeface="Arial" panose="020B0604020202020204" pitchFamily="34" charset="0"/>
              <a:cs typeface="Arial" panose="020B0604020202020204" pitchFamily="34" charset="0"/>
            </a:endParaRPr>
          </a:p>
          <a:p>
            <a:pPr marL="285750" indent="-285750" algn="just">
              <a:buFontTx/>
              <a:buChar char="-"/>
            </a:pPr>
            <a:r>
              <a:rPr lang="en-US" sz="1800" noProof="1">
                <a:solidFill>
                  <a:schemeClr val="accent2">
                    <a:lumMod val="50000"/>
                  </a:schemeClr>
                </a:solidFill>
                <a:latin typeface="Arial" panose="020B0604020202020204" pitchFamily="34" charset="0"/>
                <a:cs typeface="Arial" panose="020B0604020202020204" pitchFamily="34" charset="0"/>
              </a:rPr>
              <a:t>need,</a:t>
            </a:r>
          </a:p>
          <a:p>
            <a:pPr marL="285750" indent="-285750" algn="just">
              <a:buFontTx/>
              <a:buChar char="-"/>
            </a:pPr>
            <a:endParaRPr lang="en-US" sz="1800" noProof="1">
              <a:solidFill>
                <a:schemeClr val="accent2">
                  <a:lumMod val="50000"/>
                </a:schemeClr>
              </a:solidFill>
              <a:latin typeface="Arial" panose="020B0604020202020204" pitchFamily="34" charset="0"/>
              <a:cs typeface="Arial" panose="020B0604020202020204" pitchFamily="34" charset="0"/>
            </a:endParaRPr>
          </a:p>
          <a:p>
            <a:pPr marL="285750" indent="-285750" algn="just">
              <a:buFontTx/>
              <a:buChar char="-"/>
            </a:pPr>
            <a:r>
              <a:rPr lang="en-US" sz="1800" noProof="1">
                <a:solidFill>
                  <a:schemeClr val="accent2">
                    <a:lumMod val="50000"/>
                  </a:schemeClr>
                </a:solidFill>
                <a:latin typeface="Arial" panose="020B0604020202020204" pitchFamily="34" charset="0"/>
                <a:cs typeface="Arial" panose="020B0604020202020204" pitchFamily="34" charset="0"/>
              </a:rPr>
              <a:t>demand,</a:t>
            </a:r>
          </a:p>
          <a:p>
            <a:pPr marL="285750" indent="-285750" algn="just">
              <a:buFontTx/>
              <a:buChar char="-"/>
            </a:pPr>
            <a:endParaRPr lang="en-US" sz="1800" noProof="1">
              <a:solidFill>
                <a:schemeClr val="accent2">
                  <a:lumMod val="50000"/>
                </a:schemeClr>
              </a:solidFill>
              <a:latin typeface="Arial" panose="020B0604020202020204" pitchFamily="34" charset="0"/>
              <a:cs typeface="Arial" panose="020B0604020202020204" pitchFamily="34" charset="0"/>
            </a:endParaRPr>
          </a:p>
          <a:p>
            <a:pPr marL="285750" indent="-285750" algn="just">
              <a:buFontTx/>
              <a:buChar char="-"/>
            </a:pPr>
            <a:r>
              <a:rPr lang="en-US" sz="1800" noProof="1">
                <a:solidFill>
                  <a:schemeClr val="accent2">
                    <a:lumMod val="50000"/>
                  </a:schemeClr>
                </a:solidFill>
                <a:latin typeface="Arial" panose="020B0604020202020204" pitchFamily="34" charset="0"/>
                <a:cs typeface="Arial" panose="020B0604020202020204" pitchFamily="34" charset="0"/>
              </a:rPr>
              <a:t>service,</a:t>
            </a:r>
          </a:p>
          <a:p>
            <a:pPr marL="285750" indent="-285750" algn="just">
              <a:buFontTx/>
              <a:buChar char="-"/>
            </a:pPr>
            <a:endParaRPr lang="en-US" sz="1800" noProof="1">
              <a:solidFill>
                <a:schemeClr val="accent2">
                  <a:lumMod val="50000"/>
                </a:schemeClr>
              </a:solidFill>
              <a:latin typeface="Arial" panose="020B0604020202020204" pitchFamily="34" charset="0"/>
              <a:cs typeface="Arial" panose="020B0604020202020204" pitchFamily="34" charset="0"/>
            </a:endParaRPr>
          </a:p>
          <a:p>
            <a:pPr marL="285750" indent="-285750" algn="just">
              <a:buFontTx/>
              <a:buChar char="-"/>
            </a:pPr>
            <a:r>
              <a:rPr lang="en-US" sz="1800" noProof="1">
                <a:solidFill>
                  <a:schemeClr val="accent2">
                    <a:lumMod val="50000"/>
                  </a:schemeClr>
                </a:solidFill>
                <a:latin typeface="Arial" panose="020B0604020202020204" pitchFamily="34" charset="0"/>
                <a:cs typeface="Arial" panose="020B0604020202020204" pitchFamily="34" charset="0"/>
              </a:rPr>
              <a:t>exchange,</a:t>
            </a:r>
          </a:p>
          <a:p>
            <a:pPr marL="285750" indent="-285750" algn="just">
              <a:buFontTx/>
              <a:buChar char="-"/>
            </a:pPr>
            <a:endParaRPr lang="en-US" sz="1800" noProof="1">
              <a:solidFill>
                <a:schemeClr val="accent2">
                  <a:lumMod val="50000"/>
                </a:schemeClr>
              </a:solidFill>
              <a:latin typeface="Arial" panose="020B0604020202020204" pitchFamily="34" charset="0"/>
              <a:cs typeface="Arial" panose="020B0604020202020204" pitchFamily="34" charset="0"/>
            </a:endParaRPr>
          </a:p>
          <a:p>
            <a:pPr algn="just"/>
            <a:r>
              <a:rPr lang="en-US" sz="1800" noProof="1">
                <a:solidFill>
                  <a:schemeClr val="accent2">
                    <a:lumMod val="50000"/>
                  </a:schemeClr>
                </a:solidFill>
                <a:latin typeface="Arial" panose="020B0604020202020204" pitchFamily="34" charset="0"/>
                <a:cs typeface="Arial" panose="020B0604020202020204" pitchFamily="34" charset="0"/>
              </a:rPr>
              <a:t>-    market.</a:t>
            </a:r>
          </a:p>
        </p:txBody>
      </p:sp>
      <p:sp>
        <p:nvSpPr>
          <p:cNvPr id="5" name="TextBox 4">
            <a:extLst>
              <a:ext uri="{FF2B5EF4-FFF2-40B4-BE49-F238E27FC236}">
                <a16:creationId xmlns:a16="http://schemas.microsoft.com/office/drawing/2014/main" id="{A21BE12C-02D6-74FD-3F56-9800DE6485D2}"/>
              </a:ext>
            </a:extLst>
          </p:cNvPr>
          <p:cNvSpPr txBox="1"/>
          <p:nvPr/>
        </p:nvSpPr>
        <p:spPr>
          <a:xfrm>
            <a:off x="1511792" y="1141483"/>
            <a:ext cx="9168415" cy="1754326"/>
          </a:xfrm>
          <a:prstGeom prst="rect">
            <a:avLst/>
          </a:prstGeom>
          <a:noFill/>
        </p:spPr>
        <p:txBody>
          <a:bodyPr wrap="square">
            <a:spAutoFit/>
          </a:bodyPr>
          <a:lstStyle/>
          <a:p>
            <a:pPr>
              <a:defRPr/>
            </a:pPr>
            <a:r>
              <a:rPr lang="en-US" sz="1800" b="1" u="sng" dirty="0">
                <a:solidFill>
                  <a:schemeClr val="accent2">
                    <a:lumMod val="60000"/>
                    <a:lumOff val="40000"/>
                  </a:schemeClr>
                </a:solidFill>
                <a:latin typeface="Arial" panose="020B0604020202020204" pitchFamily="34" charset="0"/>
                <a:cs typeface="Arial" panose="020B0604020202020204" pitchFamily="34" charset="0"/>
              </a:rPr>
              <a:t>Marketing in healthcare solves two main tasks:</a:t>
            </a:r>
          </a:p>
          <a:p>
            <a:pPr>
              <a:defRPr/>
            </a:pPr>
            <a:endParaRPr lang="en-US" sz="1800" dirty="0">
              <a:solidFill>
                <a:schemeClr val="accent2">
                  <a:lumMod val="50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defRPr/>
            </a:pPr>
            <a:r>
              <a:rPr lang="en-US" sz="1800" dirty="0">
                <a:solidFill>
                  <a:schemeClr val="accent2">
                    <a:lumMod val="50000"/>
                  </a:schemeClr>
                </a:solidFill>
                <a:latin typeface="Arial" panose="020B0604020202020204" pitchFamily="34" charset="0"/>
                <a:cs typeface="Arial" panose="020B0604020202020204" pitchFamily="34" charset="0"/>
              </a:rPr>
              <a:t>orientation of the provision of medical services</a:t>
            </a:r>
            <a:r>
              <a:rPr lang="ru-RU" sz="1800" dirty="0">
                <a:solidFill>
                  <a:schemeClr val="accent2">
                    <a:lumMod val="50000"/>
                  </a:schemeClr>
                </a:solidFill>
                <a:latin typeface="Arial" panose="020B0604020202020204" pitchFamily="34" charset="0"/>
                <a:cs typeface="Arial" panose="020B0604020202020204" pitchFamily="34" charset="0"/>
              </a:rPr>
              <a:t> </a:t>
            </a:r>
            <a:r>
              <a:rPr lang="en-US" sz="1800" dirty="0">
                <a:solidFill>
                  <a:schemeClr val="accent2">
                    <a:lumMod val="50000"/>
                  </a:schemeClr>
                </a:solidFill>
                <a:latin typeface="Arial" panose="020B0604020202020204" pitchFamily="34" charset="0"/>
                <a:cs typeface="Arial" panose="020B0604020202020204" pitchFamily="34" charset="0"/>
              </a:rPr>
              <a:t>to meet the existing and potential needs of the population to be healthy and self-confident;</a:t>
            </a:r>
          </a:p>
          <a:p>
            <a:pPr marL="285750" indent="-285750">
              <a:buFont typeface="Wingdings" panose="05000000000000000000" pitchFamily="2" charset="2"/>
              <a:buChar char="Ø"/>
              <a:defRPr/>
            </a:pPr>
            <a:r>
              <a:rPr lang="en-US" sz="1800" dirty="0">
                <a:solidFill>
                  <a:schemeClr val="accent2">
                    <a:lumMod val="50000"/>
                  </a:schemeClr>
                </a:solidFill>
                <a:latin typeface="Arial" panose="020B0604020202020204" pitchFamily="34" charset="0"/>
                <a:cs typeface="Arial" panose="020B0604020202020204" pitchFamily="34" charset="0"/>
              </a:rPr>
              <a:t>formation and stimulation of the demand for medical services</a:t>
            </a:r>
            <a:r>
              <a:rPr lang="ru-RU" sz="1800" dirty="0">
                <a:solidFill>
                  <a:schemeClr val="accent2">
                    <a:lumMod val="50000"/>
                  </a:schemeClr>
                </a:solidFill>
                <a:latin typeface="Arial" panose="020B0604020202020204" pitchFamily="34" charset="0"/>
                <a:cs typeface="Arial" panose="020B0604020202020204" pitchFamily="34" charset="0"/>
              </a:rPr>
              <a:t> </a:t>
            </a:r>
            <a:r>
              <a:rPr lang="en-US" sz="1800" dirty="0">
                <a:solidFill>
                  <a:schemeClr val="accent2">
                    <a:lumMod val="50000"/>
                  </a:schemeClr>
                </a:solidFill>
                <a:latin typeface="Arial" panose="020B0604020202020204" pitchFamily="34" charset="0"/>
                <a:cs typeface="Arial" panose="020B0604020202020204" pitchFamily="34" charset="0"/>
              </a:rPr>
              <a:t>for people's health and well-being.</a:t>
            </a:r>
          </a:p>
        </p:txBody>
      </p:sp>
      <p:pic>
        <p:nvPicPr>
          <p:cNvPr id="4" name="Рисунок 3">
            <a:extLst>
              <a:ext uri="{FF2B5EF4-FFF2-40B4-BE49-F238E27FC236}">
                <a16:creationId xmlns:a16="http://schemas.microsoft.com/office/drawing/2014/main" id="{47E7B1AC-0956-E2E0-F325-9D41D11C5EF9}"/>
              </a:ext>
            </a:extLst>
          </p:cNvPr>
          <p:cNvPicPr>
            <a:picLocks noChangeAspect="1"/>
          </p:cNvPicPr>
          <p:nvPr/>
        </p:nvPicPr>
        <p:blipFill>
          <a:blip r:embed="rId2"/>
          <a:stretch>
            <a:fillRect/>
          </a:stretch>
        </p:blipFill>
        <p:spPr>
          <a:xfrm>
            <a:off x="4153034" y="2783232"/>
            <a:ext cx="7334670" cy="3795011"/>
          </a:xfrm>
          <a:prstGeom prst="rect">
            <a:avLst/>
          </a:prstGeom>
        </p:spPr>
      </p:pic>
    </p:spTree>
    <p:extLst>
      <p:ext uri="{BB962C8B-B14F-4D97-AF65-F5344CB8AC3E}">
        <p14:creationId xmlns:p14="http://schemas.microsoft.com/office/powerpoint/2010/main" val="962022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Basic fundamentals of marketing in healthcare</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1246711" y="1346178"/>
            <a:ext cx="809625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eaLnBrk="1" hangingPunct="1">
              <a:defRPr/>
            </a:pPr>
            <a:r>
              <a:rPr lang="en-US" altLang="ru-RU" sz="1800" b="1" u="sng" dirty="0">
                <a:solidFill>
                  <a:schemeClr val="tx2">
                    <a:lumMod val="75000"/>
                  </a:schemeClr>
                </a:solidFill>
                <a:latin typeface="Arial" panose="020B0604020202020204" pitchFamily="34" charset="0"/>
                <a:cs typeface="Arial" panose="020B0604020202020204" pitchFamily="34" charset="0"/>
              </a:rPr>
              <a:t>The main marketing rules are:</a:t>
            </a:r>
          </a:p>
          <a:p>
            <a:pPr eaLnBrk="1" hangingPunct="1">
              <a:defRPr/>
            </a:pPr>
            <a:endParaRPr lang="en-US" altLang="ru-RU" sz="1800" b="1" u="sng" dirty="0">
              <a:solidFill>
                <a:schemeClr val="tx2">
                  <a:lumMod val="75000"/>
                </a:schemeClr>
              </a:solidFill>
              <a:latin typeface="Arial" panose="020B0604020202020204" pitchFamily="34" charset="0"/>
              <a:cs typeface="Arial" panose="020B0604020202020204" pitchFamily="34" charset="0"/>
            </a:endParaRPr>
          </a:p>
          <a:p>
            <a:pPr marL="342900" indent="-342900" eaLnBrk="1" hangingPunct="1">
              <a:buFont typeface="+mj-lt"/>
              <a:buAutoNum type="arabicParenR"/>
              <a:defRPr/>
            </a:pPr>
            <a:r>
              <a:rPr lang="en-US" altLang="ru-RU" sz="1800" dirty="0">
                <a:solidFill>
                  <a:schemeClr val="tx2">
                    <a:lumMod val="75000"/>
                  </a:schemeClr>
                </a:solidFill>
                <a:latin typeface="Arial" panose="020B0604020202020204" pitchFamily="34" charset="0"/>
                <a:cs typeface="Arial" panose="020B0604020202020204" pitchFamily="34" charset="0"/>
              </a:rPr>
              <a:t>to produce what can be sold, and not to try to sell what can be produced;</a:t>
            </a:r>
          </a:p>
          <a:p>
            <a:pPr marL="342900" indent="-342900" eaLnBrk="1" hangingPunct="1">
              <a:buFont typeface="+mj-lt"/>
              <a:buAutoNum type="arabicParenR"/>
              <a:defRPr/>
            </a:pPr>
            <a:r>
              <a:rPr lang="en-US" altLang="ru-RU" sz="1800" dirty="0">
                <a:solidFill>
                  <a:schemeClr val="tx2">
                    <a:lumMod val="75000"/>
                  </a:schemeClr>
                </a:solidFill>
                <a:latin typeface="Arial" panose="020B0604020202020204" pitchFamily="34" charset="0"/>
                <a:cs typeface="Arial" panose="020B0604020202020204" pitchFamily="34" charset="0"/>
              </a:rPr>
              <a:t>the consumer is the king, and we are his faithful servants, and our task is to help him make his choice with respect and the greatest convenience for the consumer;</a:t>
            </a:r>
          </a:p>
          <a:p>
            <a:pPr marL="342900" indent="-342900" eaLnBrk="1" hangingPunct="1">
              <a:buFont typeface="+mj-lt"/>
              <a:buAutoNum type="arabicParenR"/>
              <a:defRPr/>
            </a:pPr>
            <a:r>
              <a:rPr lang="en-US" altLang="ru-RU" sz="1800" dirty="0">
                <a:solidFill>
                  <a:schemeClr val="tx2">
                    <a:lumMod val="75000"/>
                  </a:schemeClr>
                </a:solidFill>
                <a:latin typeface="Arial" panose="020B0604020202020204" pitchFamily="34" charset="0"/>
                <a:cs typeface="Arial" panose="020B0604020202020204" pitchFamily="34" charset="0"/>
              </a:rPr>
              <a:t>who forgets about competitors, tomorrow will be forgotten by the market .</a:t>
            </a:r>
          </a:p>
        </p:txBody>
      </p:sp>
      <p:pic>
        <p:nvPicPr>
          <p:cNvPr id="3" name="Рисунок 2">
            <a:extLst>
              <a:ext uri="{FF2B5EF4-FFF2-40B4-BE49-F238E27FC236}">
                <a16:creationId xmlns:a16="http://schemas.microsoft.com/office/drawing/2014/main" id="{48811FC6-C5D7-CD31-3DD2-5D5F2C67FF27}"/>
              </a:ext>
            </a:extLst>
          </p:cNvPr>
          <p:cNvPicPr>
            <a:picLocks noChangeAspect="1"/>
          </p:cNvPicPr>
          <p:nvPr/>
        </p:nvPicPr>
        <p:blipFill>
          <a:blip r:embed="rId2"/>
          <a:stretch>
            <a:fillRect/>
          </a:stretch>
        </p:blipFill>
        <p:spPr>
          <a:xfrm>
            <a:off x="2062002" y="3298663"/>
            <a:ext cx="8096250" cy="3429000"/>
          </a:xfrm>
          <a:prstGeom prst="rect">
            <a:avLst/>
          </a:prstGeom>
        </p:spPr>
      </p:pic>
    </p:spTree>
    <p:extLst>
      <p:ext uri="{BB962C8B-B14F-4D97-AF65-F5344CB8AC3E}">
        <p14:creationId xmlns:p14="http://schemas.microsoft.com/office/powerpoint/2010/main" val="3010140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Basic fundamentals of marketing in healthcare</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793951" y="1378936"/>
            <a:ext cx="587318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eaLnBrk="1" hangingPunct="1">
              <a:defRPr/>
            </a:pPr>
            <a:r>
              <a:rPr lang="en-US" altLang="ru-RU" sz="1800" b="1" i="1" u="sng" dirty="0">
                <a:solidFill>
                  <a:schemeClr val="accent1">
                    <a:lumMod val="75000"/>
                  </a:schemeClr>
                </a:solidFill>
              </a:rPr>
              <a:t>Specific features of marketing in healthcare:</a:t>
            </a:r>
            <a:endParaRPr lang="uk-UA" altLang="ru-RU" sz="1800" b="1" i="1" u="sng" dirty="0">
              <a:solidFill>
                <a:schemeClr val="accent1">
                  <a:lumMod val="75000"/>
                </a:schemeClr>
              </a:solidFill>
            </a:endParaRPr>
          </a:p>
          <a:p>
            <a:pPr eaLnBrk="1" hangingPunct="1">
              <a:defRPr/>
            </a:pPr>
            <a:endParaRPr lang="en-US" altLang="ru-RU" sz="1800" b="1" i="1" u="sng" dirty="0">
              <a:solidFill>
                <a:schemeClr val="accent1">
                  <a:lumMod val="75000"/>
                </a:schemeClr>
              </a:solidFill>
            </a:endParaRPr>
          </a:p>
          <a:p>
            <a:pPr marL="285750" indent="-285750" eaLnBrk="1" hangingPunct="1">
              <a:buFont typeface="Wingdings" panose="05000000000000000000" pitchFamily="2" charset="2"/>
              <a:buChar char="Ø"/>
              <a:defRPr/>
            </a:pPr>
            <a:r>
              <a:rPr lang="en-US" altLang="ru-RU" sz="1800" dirty="0">
                <a:solidFill>
                  <a:schemeClr val="accent2">
                    <a:lumMod val="50000"/>
                  </a:schemeClr>
                </a:solidFill>
              </a:rPr>
              <a:t>the priority of social and medical efficiency over economic;</a:t>
            </a:r>
            <a:endParaRPr lang="uk-UA" altLang="ru-RU" sz="1800" dirty="0">
              <a:solidFill>
                <a:schemeClr val="accent2">
                  <a:lumMod val="50000"/>
                </a:schemeClr>
              </a:solidFill>
            </a:endParaRPr>
          </a:p>
          <a:p>
            <a:pPr marL="285750" indent="-285750" eaLnBrk="1" hangingPunct="1">
              <a:buFont typeface="Wingdings" panose="05000000000000000000" pitchFamily="2" charset="2"/>
              <a:buChar char="Ø"/>
              <a:defRPr/>
            </a:pPr>
            <a:endParaRPr lang="en-US" altLang="ru-RU" sz="1800" dirty="0">
              <a:solidFill>
                <a:schemeClr val="accent2">
                  <a:lumMod val="50000"/>
                </a:schemeClr>
              </a:solidFill>
            </a:endParaRPr>
          </a:p>
          <a:p>
            <a:pPr marL="285750" indent="-285750" eaLnBrk="1" hangingPunct="1">
              <a:buFont typeface="Wingdings" panose="05000000000000000000" pitchFamily="2" charset="2"/>
              <a:buChar char="Ø"/>
              <a:defRPr/>
            </a:pPr>
            <a:r>
              <a:rPr lang="en-US" altLang="ru-RU" sz="1800" dirty="0">
                <a:solidFill>
                  <a:schemeClr val="accent2">
                    <a:lumMod val="50000"/>
                  </a:schemeClr>
                </a:solidFill>
              </a:rPr>
              <a:t>the asymmetry of information between the producer and the consumer regarding the consumer properties of the service received;</a:t>
            </a:r>
            <a:endParaRPr lang="uk-UA" altLang="ru-RU" sz="1800" dirty="0">
              <a:solidFill>
                <a:schemeClr val="accent2">
                  <a:lumMod val="50000"/>
                </a:schemeClr>
              </a:solidFill>
            </a:endParaRPr>
          </a:p>
          <a:p>
            <a:pPr marL="285750" indent="-285750" eaLnBrk="1" hangingPunct="1">
              <a:buFont typeface="Wingdings" panose="05000000000000000000" pitchFamily="2" charset="2"/>
              <a:buChar char="Ø"/>
              <a:defRPr/>
            </a:pPr>
            <a:endParaRPr lang="en-US" altLang="ru-RU" sz="1800" dirty="0">
              <a:solidFill>
                <a:schemeClr val="accent2">
                  <a:lumMod val="50000"/>
                </a:schemeClr>
              </a:solidFill>
            </a:endParaRPr>
          </a:p>
          <a:p>
            <a:pPr marL="285750" indent="-285750" eaLnBrk="1" hangingPunct="1">
              <a:buFont typeface="Wingdings" panose="05000000000000000000" pitchFamily="2" charset="2"/>
              <a:buChar char="Ø"/>
              <a:defRPr/>
            </a:pPr>
            <a:r>
              <a:rPr lang="en-US" altLang="ru-RU" sz="1800" dirty="0">
                <a:solidFill>
                  <a:schemeClr val="accent2">
                    <a:lumMod val="50000"/>
                  </a:schemeClr>
                </a:solidFill>
              </a:rPr>
              <a:t>the almost absolute trust in the seller of medical services;</a:t>
            </a:r>
            <a:endParaRPr lang="uk-UA" altLang="ru-RU" sz="1800" dirty="0">
              <a:solidFill>
                <a:schemeClr val="accent2">
                  <a:lumMod val="50000"/>
                </a:schemeClr>
              </a:solidFill>
            </a:endParaRPr>
          </a:p>
          <a:p>
            <a:pPr marL="285750" indent="-285750" eaLnBrk="1" hangingPunct="1">
              <a:buFont typeface="Wingdings" panose="05000000000000000000" pitchFamily="2" charset="2"/>
              <a:buChar char="Ø"/>
              <a:defRPr/>
            </a:pPr>
            <a:endParaRPr lang="en-US" altLang="ru-RU" sz="1800" dirty="0">
              <a:solidFill>
                <a:schemeClr val="accent2">
                  <a:lumMod val="50000"/>
                </a:schemeClr>
              </a:solidFill>
            </a:endParaRPr>
          </a:p>
          <a:p>
            <a:pPr marL="285750" indent="-285750" eaLnBrk="1" hangingPunct="1">
              <a:buFont typeface="Wingdings" panose="05000000000000000000" pitchFamily="2" charset="2"/>
              <a:buChar char="Ø"/>
              <a:defRPr/>
            </a:pPr>
            <a:r>
              <a:rPr lang="en-US" altLang="ru-RU" sz="1800" dirty="0">
                <a:solidFill>
                  <a:schemeClr val="accent2">
                    <a:lumMod val="50000"/>
                  </a:schemeClr>
                </a:solidFill>
              </a:rPr>
              <a:t>the medical service that can be easily sold must be of high quality;</a:t>
            </a:r>
            <a:endParaRPr lang="uk-UA" altLang="ru-RU" sz="1800" dirty="0">
              <a:solidFill>
                <a:schemeClr val="accent2">
                  <a:lumMod val="50000"/>
                </a:schemeClr>
              </a:solidFill>
            </a:endParaRPr>
          </a:p>
          <a:p>
            <a:pPr marL="285750" indent="-285750" eaLnBrk="1" hangingPunct="1">
              <a:buFont typeface="Wingdings" panose="05000000000000000000" pitchFamily="2" charset="2"/>
              <a:buChar char="Ø"/>
              <a:defRPr/>
            </a:pPr>
            <a:endParaRPr lang="en-US" altLang="ru-RU" sz="1800" dirty="0">
              <a:solidFill>
                <a:schemeClr val="accent2">
                  <a:lumMod val="50000"/>
                </a:schemeClr>
              </a:solidFill>
            </a:endParaRPr>
          </a:p>
          <a:p>
            <a:pPr marL="285750" indent="-285750" eaLnBrk="1" hangingPunct="1">
              <a:buFont typeface="Wingdings" panose="05000000000000000000" pitchFamily="2" charset="2"/>
              <a:buChar char="Ø"/>
              <a:defRPr/>
            </a:pPr>
            <a:r>
              <a:rPr lang="en-US" altLang="ru-RU" sz="1800" dirty="0">
                <a:solidFill>
                  <a:schemeClr val="accent2">
                    <a:lumMod val="50000"/>
                  </a:schemeClr>
                </a:solidFill>
              </a:rPr>
              <a:t>the high priority of medical services;</a:t>
            </a:r>
            <a:endParaRPr lang="uk-UA" altLang="ru-RU" sz="1800" dirty="0">
              <a:solidFill>
                <a:schemeClr val="accent2">
                  <a:lumMod val="50000"/>
                </a:schemeClr>
              </a:solidFill>
            </a:endParaRPr>
          </a:p>
          <a:p>
            <a:pPr marL="285750" indent="-285750" eaLnBrk="1" hangingPunct="1">
              <a:buFont typeface="Wingdings" panose="05000000000000000000" pitchFamily="2" charset="2"/>
              <a:buChar char="Ø"/>
              <a:defRPr/>
            </a:pPr>
            <a:endParaRPr lang="en-US" altLang="ru-RU" sz="1800" dirty="0">
              <a:solidFill>
                <a:schemeClr val="accent2">
                  <a:lumMod val="50000"/>
                </a:schemeClr>
              </a:solidFill>
            </a:endParaRPr>
          </a:p>
          <a:p>
            <a:pPr marL="285750" indent="-285750" eaLnBrk="1" hangingPunct="1">
              <a:buFont typeface="Wingdings" panose="05000000000000000000" pitchFamily="2" charset="2"/>
              <a:buChar char="Ø"/>
              <a:defRPr/>
            </a:pPr>
            <a:r>
              <a:rPr lang="en-US" altLang="ru-RU" sz="1800" dirty="0">
                <a:solidFill>
                  <a:schemeClr val="accent2">
                    <a:lumMod val="50000"/>
                  </a:schemeClr>
                </a:solidFill>
              </a:rPr>
              <a:t>the lack of a clear relationship between the labor costs of medical workers and the end result.</a:t>
            </a:r>
          </a:p>
        </p:txBody>
      </p:sp>
      <p:pic>
        <p:nvPicPr>
          <p:cNvPr id="5" name="Рисунок 4">
            <a:extLst>
              <a:ext uri="{FF2B5EF4-FFF2-40B4-BE49-F238E27FC236}">
                <a16:creationId xmlns:a16="http://schemas.microsoft.com/office/drawing/2014/main" id="{527F1D76-7A6F-E904-CE4E-D05CCE2D7924}"/>
              </a:ext>
            </a:extLst>
          </p:cNvPr>
          <p:cNvPicPr>
            <a:picLocks noChangeAspect="1"/>
          </p:cNvPicPr>
          <p:nvPr/>
        </p:nvPicPr>
        <p:blipFill>
          <a:blip r:embed="rId2"/>
          <a:stretch>
            <a:fillRect/>
          </a:stretch>
        </p:blipFill>
        <p:spPr>
          <a:xfrm>
            <a:off x="6667131" y="2104008"/>
            <a:ext cx="5237826" cy="3778419"/>
          </a:xfrm>
          <a:prstGeom prst="rect">
            <a:avLst/>
          </a:prstGeom>
        </p:spPr>
      </p:pic>
    </p:spTree>
    <p:extLst>
      <p:ext uri="{BB962C8B-B14F-4D97-AF65-F5344CB8AC3E}">
        <p14:creationId xmlns:p14="http://schemas.microsoft.com/office/powerpoint/2010/main" val="4305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Basic fundamentals of marketing in healthcare</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793951" y="1378936"/>
            <a:ext cx="5926446"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eaLnBrk="1" hangingPunct="1">
              <a:defRPr/>
            </a:pPr>
            <a:r>
              <a:rPr lang="en-US" altLang="ru-RU" sz="1800" b="1" i="1" dirty="0">
                <a:solidFill>
                  <a:schemeClr val="accent1">
                    <a:lumMod val="75000"/>
                  </a:schemeClr>
                </a:solidFill>
                <a:latin typeface="Arial" panose="020B0604020202020204" pitchFamily="34" charset="0"/>
                <a:cs typeface="Arial" panose="020B0604020202020204" pitchFamily="34" charset="0"/>
              </a:rPr>
              <a:t>The main types of marketing in healthcare are:</a:t>
            </a:r>
            <a:endParaRPr lang="uk-UA" altLang="ru-RU" sz="1800" b="1" i="1" dirty="0">
              <a:solidFill>
                <a:schemeClr val="accent1">
                  <a:lumMod val="75000"/>
                </a:schemeClr>
              </a:solidFill>
              <a:latin typeface="Arial" panose="020B0604020202020204" pitchFamily="34" charset="0"/>
              <a:cs typeface="Arial" panose="020B0604020202020204" pitchFamily="34" charset="0"/>
            </a:endParaRPr>
          </a:p>
          <a:p>
            <a:pPr eaLnBrk="1" hangingPunct="1">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eaLnBrk="1" hangingPunct="1">
              <a:buFont typeface="Wingdings" panose="05000000000000000000" pitchFamily="2" charset="2"/>
              <a:buChar char="Ø"/>
              <a:defRPr/>
            </a:pPr>
            <a:r>
              <a:rPr lang="en-US" altLang="ru-RU" sz="1800" dirty="0">
                <a:solidFill>
                  <a:schemeClr val="accent2">
                    <a:lumMod val="50000"/>
                  </a:schemeClr>
                </a:solidFill>
                <a:latin typeface="Arial" panose="020B0604020202020204" pitchFamily="34" charset="0"/>
                <a:cs typeface="Arial" panose="020B0604020202020204" pitchFamily="34" charset="0"/>
              </a:rPr>
              <a:t>marketing of medical services, including the process of developing, promoting and selling services taking into account the needs of consumers (population);</a:t>
            </a:r>
            <a:endParaRPr lang="uk-UA"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eaLnBrk="1" hangingPunct="1">
              <a:buFont typeface="Wingdings" panose="05000000000000000000" pitchFamily="2" charset="2"/>
              <a:buChar char="Ø"/>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eaLnBrk="1" hangingPunct="1">
              <a:buFont typeface="Wingdings" panose="05000000000000000000" pitchFamily="2" charset="2"/>
              <a:buChar char="Ø"/>
              <a:defRPr/>
            </a:pPr>
            <a:r>
              <a:rPr lang="en-US" altLang="ru-RU" sz="1800" dirty="0">
                <a:solidFill>
                  <a:schemeClr val="accent2">
                    <a:lumMod val="50000"/>
                  </a:schemeClr>
                </a:solidFill>
                <a:latin typeface="Arial" panose="020B0604020202020204" pitchFamily="34" charset="0"/>
                <a:cs typeface="Arial" panose="020B0604020202020204" pitchFamily="34" charset="0"/>
              </a:rPr>
              <a:t>marketing of medical clinics (creation, support of public relations with a dental clinics);</a:t>
            </a:r>
            <a:endParaRPr lang="uk-UA"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eaLnBrk="1" hangingPunct="1">
              <a:buFont typeface="Wingdings" panose="05000000000000000000" pitchFamily="2" charset="2"/>
              <a:buChar char="Ø"/>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eaLnBrk="1" hangingPunct="1">
              <a:buFont typeface="Wingdings" panose="05000000000000000000" pitchFamily="2" charset="2"/>
              <a:buChar char="Ø"/>
              <a:defRPr/>
            </a:pPr>
            <a:r>
              <a:rPr lang="en-US" altLang="ru-RU" sz="1800" dirty="0">
                <a:solidFill>
                  <a:schemeClr val="accent2">
                    <a:lumMod val="50000"/>
                  </a:schemeClr>
                </a:solidFill>
                <a:latin typeface="Arial" panose="020B0604020202020204" pitchFamily="34" charset="0"/>
                <a:cs typeface="Arial" panose="020B0604020202020204" pitchFamily="34" charset="0"/>
              </a:rPr>
              <a:t>marketing of individuals (creating, maintaining relationships with a specific specialist);</a:t>
            </a:r>
            <a:endParaRPr lang="uk-UA"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eaLnBrk="1" hangingPunct="1">
              <a:buFont typeface="Wingdings" panose="05000000000000000000" pitchFamily="2" charset="2"/>
              <a:buChar char="Ø"/>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eaLnBrk="1" hangingPunct="1">
              <a:buFont typeface="Wingdings" panose="05000000000000000000" pitchFamily="2" charset="2"/>
              <a:buChar char="Ø"/>
              <a:defRPr/>
            </a:pPr>
            <a:r>
              <a:rPr lang="en-US" altLang="ru-RU" sz="1800" dirty="0">
                <a:solidFill>
                  <a:schemeClr val="accent2">
                    <a:lumMod val="50000"/>
                  </a:schemeClr>
                </a:solidFill>
                <a:latin typeface="Arial" panose="020B0604020202020204" pitchFamily="34" charset="0"/>
                <a:cs typeface="Arial" panose="020B0604020202020204" pitchFamily="34" charset="0"/>
              </a:rPr>
              <a:t>marketing of places (creation, support of relations of the population with the specific locality where the medical clinic is located);</a:t>
            </a:r>
            <a:endParaRPr lang="uk-UA"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eaLnBrk="1" hangingPunct="1">
              <a:buFont typeface="Wingdings" panose="05000000000000000000" pitchFamily="2" charset="2"/>
              <a:buChar char="Ø"/>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marL="285750" indent="-285750" eaLnBrk="1" hangingPunct="1">
              <a:buFont typeface="Wingdings" panose="05000000000000000000" pitchFamily="2" charset="2"/>
              <a:buChar char="Ø"/>
              <a:defRPr/>
            </a:pPr>
            <a:r>
              <a:rPr lang="en-US" altLang="ru-RU" sz="1800" dirty="0">
                <a:solidFill>
                  <a:schemeClr val="accent2">
                    <a:lumMod val="50000"/>
                  </a:schemeClr>
                </a:solidFill>
                <a:latin typeface="Arial" panose="020B0604020202020204" pitchFamily="34" charset="0"/>
                <a:cs typeface="Arial" panose="020B0604020202020204" pitchFamily="34" charset="0"/>
              </a:rPr>
              <a:t>marketing of ideas (development and implementation of forms and methods of a social nature; formation of a healthy lifestyle, rejection of bad habits).</a:t>
            </a:r>
          </a:p>
        </p:txBody>
      </p:sp>
      <p:pic>
        <p:nvPicPr>
          <p:cNvPr id="6" name="Рисунок 5">
            <a:extLst>
              <a:ext uri="{FF2B5EF4-FFF2-40B4-BE49-F238E27FC236}">
                <a16:creationId xmlns:a16="http://schemas.microsoft.com/office/drawing/2014/main" id="{F6C3C883-7970-6914-01AE-6DB3CA382D45}"/>
              </a:ext>
            </a:extLst>
          </p:cNvPr>
          <p:cNvPicPr>
            <a:picLocks noChangeAspect="1"/>
          </p:cNvPicPr>
          <p:nvPr/>
        </p:nvPicPr>
        <p:blipFill>
          <a:blip r:embed="rId2"/>
          <a:stretch>
            <a:fillRect/>
          </a:stretch>
        </p:blipFill>
        <p:spPr>
          <a:xfrm>
            <a:off x="6587231" y="1356126"/>
            <a:ext cx="5459426" cy="5162365"/>
          </a:xfrm>
          <a:prstGeom prst="rect">
            <a:avLst/>
          </a:prstGeom>
        </p:spPr>
      </p:pic>
    </p:spTree>
    <p:extLst>
      <p:ext uri="{BB962C8B-B14F-4D97-AF65-F5344CB8AC3E}">
        <p14:creationId xmlns:p14="http://schemas.microsoft.com/office/powerpoint/2010/main" val="2468585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Basic fundamentals of marketing in healthcare</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870890" y="1133356"/>
            <a:ext cx="5225110" cy="572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eaLnBrk="1" hangingPunct="1">
              <a:defRPr/>
            </a:pPr>
            <a:r>
              <a:rPr lang="en-US" altLang="ru-RU" sz="2000" b="1" i="1" dirty="0">
                <a:solidFill>
                  <a:schemeClr val="accent1">
                    <a:lumMod val="75000"/>
                  </a:schemeClr>
                </a:solidFill>
                <a:latin typeface="Arial" panose="020B0604020202020204" pitchFamily="34" charset="0"/>
                <a:cs typeface="Arial" panose="020B0604020202020204" pitchFamily="34" charset="0"/>
              </a:rPr>
              <a:t>Marketing researchers usually solve the following tasks:</a:t>
            </a:r>
          </a:p>
          <a:p>
            <a:pPr eaLnBrk="1" hangingPunct="1">
              <a:defRPr/>
            </a:pPr>
            <a:endParaRPr lang="en-US" altLang="ru-RU" sz="2000" b="1" i="1" dirty="0">
              <a:solidFill>
                <a:schemeClr val="accent1">
                  <a:lumMod val="75000"/>
                </a:schemeClr>
              </a:solidFill>
              <a:latin typeface="Arial" panose="020B0604020202020204" pitchFamily="34" charset="0"/>
              <a:cs typeface="Arial" panose="020B0604020202020204" pitchFamily="34" charset="0"/>
            </a:endParaRPr>
          </a:p>
          <a:p>
            <a:pPr marL="342900" indent="-342900" eaLnBrk="1" hangingPunct="1">
              <a:buAutoNum type="arabicPeriod"/>
              <a:defRPr/>
            </a:pPr>
            <a:r>
              <a:rPr lang="en-US" altLang="ru-RU" sz="1800" dirty="0">
                <a:solidFill>
                  <a:schemeClr val="accent2">
                    <a:lumMod val="50000"/>
                  </a:schemeClr>
                </a:solidFill>
                <a:latin typeface="Arial" panose="020B0604020202020204" pitchFamily="34" charset="0"/>
                <a:cs typeface="Arial" panose="020B0604020202020204" pitchFamily="34" charset="0"/>
              </a:rPr>
              <a:t>research of market features;</a:t>
            </a:r>
          </a:p>
          <a:p>
            <a:pPr marL="342900" indent="-342900" eaLnBrk="1" hangingPunct="1">
              <a:buAutoNum type="arabicPeriod"/>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2. measurement of potential market opportunities;</a:t>
            </a:r>
          </a:p>
          <a:p>
            <a:pPr eaLnBrk="1" hangingPunct="1">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3. analysis of the distribution of market shares between firms;</a:t>
            </a:r>
          </a:p>
          <a:p>
            <a:pPr eaLnBrk="1" hangingPunct="1">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4. sales analysis;</a:t>
            </a:r>
          </a:p>
          <a:p>
            <a:pPr eaLnBrk="1" hangingPunct="1">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5. research of business activity trends;</a:t>
            </a:r>
          </a:p>
          <a:p>
            <a:pPr eaLnBrk="1" hangingPunct="1">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  research of competitors' products and services;</a:t>
            </a:r>
          </a:p>
          <a:p>
            <a:pPr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  short-term forecasting;</a:t>
            </a:r>
          </a:p>
          <a:p>
            <a:pPr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  research of reaction to a new product and its potential;</a:t>
            </a:r>
          </a:p>
          <a:p>
            <a:pPr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  long-term forecasting;</a:t>
            </a:r>
          </a:p>
          <a:p>
            <a:pPr eaLnBrk="1" hangingPunct="1">
              <a:defRPr/>
            </a:pPr>
            <a:r>
              <a:rPr lang="en-US" altLang="ru-RU" sz="1800" dirty="0">
                <a:solidFill>
                  <a:schemeClr val="accent2">
                    <a:lumMod val="50000"/>
                  </a:schemeClr>
                </a:solidFill>
                <a:latin typeface="Arial" panose="020B0604020202020204" pitchFamily="34" charset="0"/>
                <a:cs typeface="Arial" panose="020B0604020202020204" pitchFamily="34" charset="0"/>
              </a:rPr>
              <a:t>-  research of the central bank's policy.</a:t>
            </a:r>
          </a:p>
        </p:txBody>
      </p:sp>
      <p:pic>
        <p:nvPicPr>
          <p:cNvPr id="5" name="Рисунок 4">
            <a:extLst>
              <a:ext uri="{FF2B5EF4-FFF2-40B4-BE49-F238E27FC236}">
                <a16:creationId xmlns:a16="http://schemas.microsoft.com/office/drawing/2014/main" id="{4218377F-6B4C-C1E9-C783-D66DA37CAC2D}"/>
              </a:ext>
            </a:extLst>
          </p:cNvPr>
          <p:cNvPicPr>
            <a:picLocks noChangeAspect="1"/>
          </p:cNvPicPr>
          <p:nvPr/>
        </p:nvPicPr>
        <p:blipFill>
          <a:blip r:embed="rId2"/>
          <a:stretch>
            <a:fillRect/>
          </a:stretch>
        </p:blipFill>
        <p:spPr>
          <a:xfrm>
            <a:off x="5841507" y="1453780"/>
            <a:ext cx="6143347" cy="5064711"/>
          </a:xfrm>
          <a:prstGeom prst="rect">
            <a:avLst/>
          </a:prstGeom>
        </p:spPr>
      </p:pic>
    </p:spTree>
    <p:extLst>
      <p:ext uri="{BB962C8B-B14F-4D97-AF65-F5344CB8AC3E}">
        <p14:creationId xmlns:p14="http://schemas.microsoft.com/office/powerpoint/2010/main" val="1328984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Basic fundamentals of marketing in healthcare</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802828" y="1245771"/>
            <a:ext cx="6769824"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eaLnBrk="1" hangingPunct="1">
              <a:defRPr/>
            </a:pPr>
            <a:r>
              <a:rPr lang="en-US" altLang="ru-RU" sz="2000" b="1" i="1" dirty="0">
                <a:solidFill>
                  <a:schemeClr val="accent1">
                    <a:lumMod val="75000"/>
                  </a:schemeClr>
                </a:solidFill>
                <a:latin typeface="Arial" panose="020B0604020202020204" pitchFamily="34" charset="0"/>
                <a:cs typeface="Arial" panose="020B0604020202020204" pitchFamily="34" charset="0"/>
              </a:rPr>
              <a:t>There are two methods of the marketing research:</a:t>
            </a:r>
          </a:p>
          <a:p>
            <a:pPr eaLnBrk="1" hangingPunct="1">
              <a:defRPr/>
            </a:pPr>
            <a:endParaRPr lang="en-US" altLang="ru-RU" sz="2000" b="1" i="1" dirty="0">
              <a:solidFill>
                <a:schemeClr val="accent1">
                  <a:lumMod val="75000"/>
                </a:schemeClr>
              </a:solidFill>
              <a:latin typeface="Arial" panose="020B0604020202020204" pitchFamily="34" charset="0"/>
              <a:ea typeface="SimSun" panose="02010600030101010101" pitchFamily="2" charset="-122"/>
              <a:cs typeface="Arial" panose="020B0604020202020204" pitchFamily="34" charset="0"/>
            </a:endParaRPr>
          </a:p>
          <a:p>
            <a:pPr marL="342900" indent="-342900" eaLnBrk="1" hangingPunct="1">
              <a:buFont typeface="+mj-lt"/>
              <a:buAutoNum type="arabicParenR"/>
              <a:defRPr/>
            </a:pPr>
            <a:r>
              <a:rPr lang="en-US" altLang="ru-RU" sz="1800" dirty="0">
                <a:solidFill>
                  <a:schemeClr val="accent2">
                    <a:lumMod val="50000"/>
                  </a:schemeClr>
                </a:solidFill>
                <a:latin typeface="Arial" panose="020B0604020202020204" pitchFamily="34" charset="0"/>
                <a:cs typeface="Arial" panose="020B0604020202020204" pitchFamily="34" charset="0"/>
              </a:rPr>
              <a:t>The first method is the method of expert assessments, when the necessary information comes out by selecting and interviewing experts on the proposed issues.</a:t>
            </a:r>
          </a:p>
          <a:p>
            <a:pPr marL="342900" indent="-342900" eaLnBrk="1" hangingPunct="1">
              <a:buFont typeface="+mj-lt"/>
              <a:buAutoNum type="arabicParenR"/>
              <a:defRPr/>
            </a:pPr>
            <a:endParaRPr lang="en-US" altLang="ru-RU" sz="1800" dirty="0">
              <a:solidFill>
                <a:schemeClr val="accent2">
                  <a:lumMod val="50000"/>
                </a:schemeClr>
              </a:solidFill>
              <a:latin typeface="Arial" panose="020B0604020202020204" pitchFamily="34" charset="0"/>
              <a:cs typeface="Arial" panose="020B0604020202020204" pitchFamily="34" charset="0"/>
            </a:endParaRPr>
          </a:p>
          <a:p>
            <a:pPr marL="342900" indent="-342900" eaLnBrk="1" hangingPunct="1">
              <a:buFont typeface="+mj-lt"/>
              <a:buAutoNum type="arabicParenR"/>
              <a:defRPr/>
            </a:pPr>
            <a:r>
              <a:rPr lang="en-US" altLang="ru-RU" sz="1800" dirty="0">
                <a:solidFill>
                  <a:schemeClr val="accent2">
                    <a:lumMod val="50000"/>
                  </a:schemeClr>
                </a:solidFill>
                <a:latin typeface="Arial" panose="020B0604020202020204" pitchFamily="34" charset="0"/>
                <a:cs typeface="Arial" panose="020B0604020202020204" pitchFamily="34" charset="0"/>
              </a:rPr>
              <a:t>The second method is the method of sociological research. Suppose a polyclinic wants to know whether people living in the territory it serves are positively disposed towards it. It is necessary to obtain information that allows you to make the right decision as a result of the conducted research.</a:t>
            </a:r>
          </a:p>
          <a:p>
            <a:pPr marL="342900" indent="-342900" eaLnBrk="1" hangingPunct="1">
              <a:buFont typeface="+mj-lt"/>
              <a:buAutoNum type="arabicParenR"/>
              <a:defRPr/>
            </a:pPr>
            <a:endParaRPr lang="uk-UA" altLang="ru-RU" sz="1800" dirty="0">
              <a:solidFill>
                <a:schemeClr val="accent2">
                  <a:lumMod val="50000"/>
                </a:schemeClr>
              </a:solidFill>
            </a:endParaRPr>
          </a:p>
        </p:txBody>
      </p:sp>
      <p:pic>
        <p:nvPicPr>
          <p:cNvPr id="6" name="Рисунок 5">
            <a:extLst>
              <a:ext uri="{FF2B5EF4-FFF2-40B4-BE49-F238E27FC236}">
                <a16:creationId xmlns:a16="http://schemas.microsoft.com/office/drawing/2014/main" id="{94A79F67-99F9-2441-C8A9-FFC139DCEA5A}"/>
              </a:ext>
            </a:extLst>
          </p:cNvPr>
          <p:cNvPicPr>
            <a:picLocks noChangeAspect="1"/>
          </p:cNvPicPr>
          <p:nvPr/>
        </p:nvPicPr>
        <p:blipFill>
          <a:blip r:embed="rId2"/>
          <a:stretch>
            <a:fillRect/>
          </a:stretch>
        </p:blipFill>
        <p:spPr>
          <a:xfrm>
            <a:off x="7226422" y="1245771"/>
            <a:ext cx="4545367" cy="2998909"/>
          </a:xfrm>
          <a:prstGeom prst="rect">
            <a:avLst/>
          </a:prstGeom>
        </p:spPr>
      </p:pic>
      <p:sp>
        <p:nvSpPr>
          <p:cNvPr id="7" name="TextBox 6">
            <a:extLst>
              <a:ext uri="{FF2B5EF4-FFF2-40B4-BE49-F238E27FC236}">
                <a16:creationId xmlns:a16="http://schemas.microsoft.com/office/drawing/2014/main" id="{D448C4B6-23E0-741C-0440-04424891B9FD}"/>
              </a:ext>
            </a:extLst>
          </p:cNvPr>
          <p:cNvSpPr txBox="1"/>
          <p:nvPr/>
        </p:nvSpPr>
        <p:spPr>
          <a:xfrm>
            <a:off x="3111623" y="4487166"/>
            <a:ext cx="6671569" cy="2308324"/>
          </a:xfrm>
          <a:prstGeom prst="rect">
            <a:avLst/>
          </a:prstGeom>
          <a:noFill/>
        </p:spPr>
        <p:txBody>
          <a:bodyPr wrap="square">
            <a:spAutoFit/>
          </a:bodyPr>
          <a:lstStyle/>
          <a:p>
            <a:pPr eaLnBrk="1" hangingPunct="1">
              <a:defRPr/>
            </a:pPr>
            <a:r>
              <a:rPr lang="en-US" altLang="ru-RU" sz="1800" b="1" dirty="0">
                <a:solidFill>
                  <a:schemeClr val="accent2">
                    <a:lumMod val="50000"/>
                  </a:schemeClr>
                </a:solidFill>
                <a:latin typeface="Arial" panose="020B0604020202020204" pitchFamily="34" charset="0"/>
                <a:cs typeface="Arial" panose="020B0604020202020204" pitchFamily="34" charset="0"/>
              </a:rPr>
              <a:t>The information used for marketing research should be:</a:t>
            </a:r>
          </a:p>
          <a:p>
            <a:pPr marL="285750" indent="-285750" eaLnBrk="1" hangingPunct="1">
              <a:buFont typeface="Wingdings" panose="05000000000000000000" pitchFamily="2" charset="2"/>
              <a:buChar char="ü"/>
              <a:defRPr/>
            </a:pPr>
            <a:r>
              <a:rPr lang="en-US" altLang="ru-RU" sz="1800" dirty="0">
                <a:solidFill>
                  <a:schemeClr val="accent2">
                    <a:lumMod val="50000"/>
                  </a:schemeClr>
                </a:solidFill>
                <a:latin typeface="Arial" panose="020B0604020202020204" pitchFamily="34" charset="0"/>
                <a:cs typeface="Arial" panose="020B0604020202020204" pitchFamily="34" charset="0"/>
              </a:rPr>
              <a:t>high-quality;</a:t>
            </a:r>
          </a:p>
          <a:p>
            <a:pPr marL="285750" indent="-285750" eaLnBrk="1" hangingPunct="1">
              <a:buFont typeface="Wingdings" panose="05000000000000000000" pitchFamily="2" charset="2"/>
              <a:buChar char="ü"/>
              <a:defRPr/>
            </a:pPr>
            <a:r>
              <a:rPr lang="en-US" altLang="ru-RU" sz="1800" dirty="0">
                <a:solidFill>
                  <a:schemeClr val="accent2">
                    <a:lumMod val="50000"/>
                  </a:schemeClr>
                </a:solidFill>
                <a:latin typeface="Arial" panose="020B0604020202020204" pitchFamily="34" charset="0"/>
                <a:cs typeface="Arial" panose="020B0604020202020204" pitchFamily="34" charset="0"/>
              </a:rPr>
              <a:t>probable (minimal error);</a:t>
            </a:r>
          </a:p>
          <a:p>
            <a:pPr marL="285750" indent="-285750" eaLnBrk="1" hangingPunct="1">
              <a:buFont typeface="Wingdings" panose="05000000000000000000" pitchFamily="2" charset="2"/>
              <a:buChar char="ü"/>
              <a:defRPr/>
            </a:pPr>
            <a:r>
              <a:rPr lang="en-US" altLang="ru-RU" sz="1800" dirty="0">
                <a:solidFill>
                  <a:schemeClr val="accent2">
                    <a:lumMod val="50000"/>
                  </a:schemeClr>
                </a:solidFill>
                <a:latin typeface="Arial" panose="020B0604020202020204" pitchFamily="34" charset="0"/>
                <a:cs typeface="Arial" panose="020B0604020202020204" pitchFamily="34" charset="0"/>
              </a:rPr>
              <a:t>full;</a:t>
            </a:r>
          </a:p>
          <a:p>
            <a:pPr marL="285750" indent="-285750" eaLnBrk="1" hangingPunct="1">
              <a:buFont typeface="Wingdings" panose="05000000000000000000" pitchFamily="2" charset="2"/>
              <a:buChar char="ü"/>
              <a:defRPr/>
            </a:pPr>
            <a:r>
              <a:rPr lang="en-US" altLang="ru-RU" sz="1800" dirty="0">
                <a:solidFill>
                  <a:schemeClr val="accent2">
                    <a:lumMod val="50000"/>
                  </a:schemeClr>
                </a:solidFill>
                <a:latin typeface="Arial" panose="020B0604020202020204" pitchFamily="34" charset="0"/>
                <a:cs typeface="Arial" panose="020B0604020202020204" pitchFamily="34" charset="0"/>
              </a:rPr>
              <a:t>accurate (corresponding to the real meaning of the state of affairs);</a:t>
            </a:r>
          </a:p>
          <a:p>
            <a:pPr marL="285750" indent="-285750" eaLnBrk="1" hangingPunct="1">
              <a:buFont typeface="Wingdings" panose="05000000000000000000" pitchFamily="2" charset="2"/>
              <a:buChar char="ü"/>
              <a:defRPr/>
            </a:pPr>
            <a:r>
              <a:rPr lang="en-US" altLang="ru-RU" sz="1800" dirty="0">
                <a:solidFill>
                  <a:schemeClr val="accent2">
                    <a:lumMod val="50000"/>
                  </a:schemeClr>
                </a:solidFill>
                <a:latin typeface="Arial" panose="020B0604020202020204" pitchFamily="34" charset="0"/>
                <a:cs typeface="Arial" panose="020B0604020202020204" pitchFamily="34" charset="0"/>
              </a:rPr>
              <a:t>up-to-date (fresh information, not outdated);</a:t>
            </a:r>
          </a:p>
          <a:p>
            <a:pPr marL="285750" indent="-285750" eaLnBrk="1" hangingPunct="1">
              <a:buFont typeface="Wingdings" panose="05000000000000000000" pitchFamily="2" charset="2"/>
              <a:buChar char="ü"/>
              <a:defRPr/>
            </a:pPr>
            <a:r>
              <a:rPr lang="en-US" altLang="ru-RU" sz="1800" dirty="0">
                <a:solidFill>
                  <a:schemeClr val="accent2">
                    <a:lumMod val="50000"/>
                  </a:schemeClr>
                </a:solidFill>
                <a:latin typeface="Arial" panose="020B0604020202020204" pitchFamily="34" charset="0"/>
                <a:cs typeface="Arial" panose="020B0604020202020204" pitchFamily="34" charset="0"/>
              </a:rPr>
              <a:t>valuable and useful (matching the goal, the market situation).</a:t>
            </a:r>
          </a:p>
        </p:txBody>
      </p:sp>
    </p:spTree>
    <p:extLst>
      <p:ext uri="{BB962C8B-B14F-4D97-AF65-F5344CB8AC3E}">
        <p14:creationId xmlns:p14="http://schemas.microsoft.com/office/powerpoint/2010/main" val="4287989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Basic fundamentals of marketing in healthcare</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802827" y="1245771"/>
            <a:ext cx="10693756"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eaLnBrk="1" hangingPunct="1">
              <a:defRPr/>
            </a:pPr>
            <a:r>
              <a:rPr lang="en-US" altLang="ru-RU" sz="2000" b="1" i="1" u="sng" noProof="1">
                <a:solidFill>
                  <a:schemeClr val="accent1">
                    <a:lumMod val="75000"/>
                  </a:schemeClr>
                </a:solidFill>
              </a:rPr>
              <a:t>The marketing plan addresses the following questions:</a:t>
            </a:r>
            <a:endParaRPr lang="ru-RU" altLang="ru-RU" sz="2000" b="1" i="1" u="sng" noProof="1">
              <a:solidFill>
                <a:schemeClr val="accent1">
                  <a:lumMod val="75000"/>
                </a:schemeClr>
              </a:solidFill>
            </a:endParaRPr>
          </a:p>
          <a:p>
            <a:pPr marL="342900" indent="-342900" eaLnBrk="1" hangingPunct="1">
              <a:buFont typeface="+mj-lt"/>
              <a:buAutoNum type="arabicParenR"/>
              <a:defRPr/>
            </a:pPr>
            <a:r>
              <a:rPr lang="en-US" altLang="ru-RU" sz="1800" noProof="1">
                <a:solidFill>
                  <a:schemeClr val="accent2">
                    <a:lumMod val="50000"/>
                  </a:schemeClr>
                </a:solidFill>
              </a:rPr>
              <a:t>What is the situation with the availability of services among the group or in a particular area?</a:t>
            </a:r>
            <a:endParaRPr lang="ru-RU" altLang="ru-RU" sz="1800" noProof="1">
              <a:solidFill>
                <a:schemeClr val="accent2">
                  <a:lumMod val="50000"/>
                </a:schemeClr>
              </a:solidFill>
            </a:endParaRPr>
          </a:p>
          <a:p>
            <a:pPr marL="342900" indent="-342900" eaLnBrk="1" hangingPunct="1">
              <a:buFont typeface="+mj-lt"/>
              <a:buAutoNum type="arabicParenR"/>
              <a:defRPr/>
            </a:pPr>
            <a:r>
              <a:rPr lang="en-US" altLang="ru-RU" sz="1800" noProof="1">
                <a:solidFill>
                  <a:schemeClr val="accent2">
                    <a:lumMod val="50000"/>
                  </a:schemeClr>
                </a:solidFill>
              </a:rPr>
              <a:t>What is the demand for this type of service?</a:t>
            </a:r>
            <a:endParaRPr lang="ru-RU" altLang="ru-RU" sz="1800" noProof="1">
              <a:solidFill>
                <a:schemeClr val="accent2">
                  <a:lumMod val="50000"/>
                </a:schemeClr>
              </a:solidFill>
            </a:endParaRPr>
          </a:p>
          <a:p>
            <a:pPr marL="342900" indent="-342900" eaLnBrk="1" hangingPunct="1">
              <a:buFont typeface="+mj-lt"/>
              <a:buAutoNum type="arabicParenR"/>
              <a:defRPr/>
            </a:pPr>
            <a:r>
              <a:rPr lang="en-US" altLang="ru-RU" sz="1800" noProof="1">
                <a:solidFill>
                  <a:schemeClr val="accent2">
                    <a:lumMod val="50000"/>
                  </a:schemeClr>
                </a:solidFill>
              </a:rPr>
              <a:t>What are the costs for the production and sale of services?</a:t>
            </a:r>
            <a:endParaRPr lang="ru-RU" altLang="ru-RU" sz="1800" noProof="1">
              <a:solidFill>
                <a:schemeClr val="accent2">
                  <a:lumMod val="50000"/>
                </a:schemeClr>
              </a:solidFill>
            </a:endParaRPr>
          </a:p>
          <a:p>
            <a:pPr marL="342900" indent="-342900" eaLnBrk="1" hangingPunct="1">
              <a:buFont typeface="+mj-lt"/>
              <a:buAutoNum type="arabicParenR"/>
              <a:defRPr/>
            </a:pPr>
            <a:r>
              <a:rPr lang="en-US" altLang="ru-RU" sz="1800" noProof="1">
                <a:solidFill>
                  <a:schemeClr val="accent2">
                    <a:lumMod val="50000"/>
                  </a:schemeClr>
                </a:solidFill>
              </a:rPr>
              <a:t>What is the consumer value of the service in the local market?</a:t>
            </a:r>
            <a:endParaRPr lang="ru-RU" altLang="ru-RU" sz="1800" noProof="1">
              <a:solidFill>
                <a:schemeClr val="accent2">
                  <a:lumMod val="50000"/>
                </a:schemeClr>
              </a:solidFill>
            </a:endParaRPr>
          </a:p>
          <a:p>
            <a:pPr marL="342900" indent="-342900" eaLnBrk="1" hangingPunct="1">
              <a:buFont typeface="+mj-lt"/>
              <a:buAutoNum type="arabicParenR"/>
              <a:defRPr/>
            </a:pPr>
            <a:r>
              <a:rPr lang="en-US" altLang="ru-RU" sz="1800" noProof="1">
                <a:solidFill>
                  <a:schemeClr val="accent2">
                    <a:lumMod val="50000"/>
                  </a:schemeClr>
                </a:solidFill>
              </a:rPr>
              <a:t>What is the purchasing power of the population?</a:t>
            </a:r>
            <a:endParaRPr lang="ru-RU" altLang="ru-RU" sz="1800" noProof="1">
              <a:solidFill>
                <a:schemeClr val="accent2">
                  <a:lumMod val="50000"/>
                </a:schemeClr>
              </a:solidFill>
            </a:endParaRPr>
          </a:p>
          <a:p>
            <a:pPr marL="342900" indent="-342900" eaLnBrk="1" hangingPunct="1">
              <a:buFont typeface="+mj-lt"/>
              <a:buAutoNum type="arabicParenR"/>
              <a:defRPr/>
            </a:pPr>
            <a:r>
              <a:rPr lang="en-US" altLang="ru-RU" sz="1800" noProof="1">
                <a:solidFill>
                  <a:schemeClr val="accent2">
                    <a:lumMod val="50000"/>
                  </a:schemeClr>
                </a:solidFill>
              </a:rPr>
              <a:t>What are the winning, best features of the proposed service in comparison with those existing on the market?</a:t>
            </a:r>
            <a:endParaRPr lang="ru-RU" altLang="ru-RU" sz="1800" noProof="1">
              <a:solidFill>
                <a:schemeClr val="accent2">
                  <a:lumMod val="50000"/>
                </a:schemeClr>
              </a:solidFill>
            </a:endParaRPr>
          </a:p>
          <a:p>
            <a:pPr marL="342900" indent="-342900" eaLnBrk="1" hangingPunct="1">
              <a:buFont typeface="+mj-lt"/>
              <a:buAutoNum type="arabicParenR"/>
              <a:defRPr/>
            </a:pPr>
            <a:r>
              <a:rPr lang="en-US" altLang="ru-RU" sz="1800" noProof="1">
                <a:solidFill>
                  <a:schemeClr val="accent2">
                    <a:lumMod val="50000"/>
                  </a:schemeClr>
                </a:solidFill>
              </a:rPr>
              <a:t>What are the medical, marketing, psychological and advertising conditions for influencing the consumer?</a:t>
            </a:r>
            <a:endParaRPr lang="ru-RU" altLang="ru-RU" sz="1800" noProof="1">
              <a:solidFill>
                <a:schemeClr val="accent2">
                  <a:lumMod val="50000"/>
                </a:schemeClr>
              </a:solidFill>
            </a:endParaRPr>
          </a:p>
        </p:txBody>
      </p:sp>
      <p:pic>
        <p:nvPicPr>
          <p:cNvPr id="5" name="Рисунок 4">
            <a:extLst>
              <a:ext uri="{FF2B5EF4-FFF2-40B4-BE49-F238E27FC236}">
                <a16:creationId xmlns:a16="http://schemas.microsoft.com/office/drawing/2014/main" id="{EE5DCD17-ABFA-66BA-5205-52516A80D576}"/>
              </a:ext>
            </a:extLst>
          </p:cNvPr>
          <p:cNvPicPr>
            <a:picLocks noChangeAspect="1"/>
          </p:cNvPicPr>
          <p:nvPr/>
        </p:nvPicPr>
        <p:blipFill>
          <a:blip r:embed="rId2"/>
          <a:stretch>
            <a:fillRect/>
          </a:stretch>
        </p:blipFill>
        <p:spPr>
          <a:xfrm>
            <a:off x="2716568" y="3584874"/>
            <a:ext cx="7489702" cy="3094464"/>
          </a:xfrm>
          <a:prstGeom prst="rect">
            <a:avLst/>
          </a:prstGeom>
        </p:spPr>
      </p:pic>
    </p:spTree>
    <p:extLst>
      <p:ext uri="{BB962C8B-B14F-4D97-AF65-F5344CB8AC3E}">
        <p14:creationId xmlns:p14="http://schemas.microsoft.com/office/powerpoint/2010/main" val="2144941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Basic fundamentals of marketing in healthcare</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802827" y="1245771"/>
            <a:ext cx="10995596"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eaLnBrk="1" hangingPunct="1">
              <a:defRPr/>
            </a:pPr>
            <a:r>
              <a:rPr lang="en-US" altLang="ru-RU" sz="2000" b="1" i="1" u="sng" noProof="1">
                <a:solidFill>
                  <a:schemeClr val="accent1">
                    <a:lumMod val="75000"/>
                  </a:schemeClr>
                </a:solidFill>
              </a:rPr>
              <a:t>Marketing of medical services takes into account:</a:t>
            </a:r>
            <a:endParaRPr lang="ru-RU" altLang="ru-RU" sz="2000" b="1" i="1" u="sng" noProof="1">
              <a:solidFill>
                <a:schemeClr val="accent1">
                  <a:lumMod val="75000"/>
                </a:schemeClr>
              </a:solidFill>
            </a:endParaRPr>
          </a:p>
          <a:p>
            <a:pPr marL="342900" indent="-342900" eaLnBrk="1" hangingPunct="1">
              <a:buFont typeface="+mj-lt"/>
              <a:buAutoNum type="arabicParenR"/>
              <a:defRPr/>
            </a:pPr>
            <a:r>
              <a:rPr lang="en-US" altLang="ru-RU" sz="1800" noProof="1">
                <a:solidFill>
                  <a:schemeClr val="accent2">
                    <a:lumMod val="50000"/>
                  </a:schemeClr>
                </a:solidFill>
              </a:rPr>
              <a:t>consumer capabilities (quantity, concentration, solvency, morbidity structure);</a:t>
            </a:r>
          </a:p>
          <a:p>
            <a:pPr marL="342900" indent="-342900" eaLnBrk="1" hangingPunct="1">
              <a:buFont typeface="+mj-lt"/>
              <a:buAutoNum type="arabicParenR"/>
              <a:defRPr/>
            </a:pPr>
            <a:r>
              <a:rPr lang="en-US" altLang="ru-RU" sz="1800" noProof="1">
                <a:solidFill>
                  <a:schemeClr val="accent2">
                    <a:lumMod val="50000"/>
                  </a:schemeClr>
                </a:solidFill>
              </a:rPr>
              <a:t>possibilities of a medical institution (equipment, personnel status, licensing of services, armament of new equipment, commercial experience);</a:t>
            </a:r>
          </a:p>
          <a:p>
            <a:pPr marL="342900" indent="-342900" eaLnBrk="1" hangingPunct="1">
              <a:buFont typeface="+mj-lt"/>
              <a:buAutoNum type="arabicParenR"/>
              <a:defRPr/>
            </a:pPr>
            <a:r>
              <a:rPr lang="en-US" altLang="ru-RU" sz="1800" noProof="1">
                <a:solidFill>
                  <a:schemeClr val="accent2">
                    <a:lumMod val="50000"/>
                  </a:schemeClr>
                </a:solidFill>
              </a:rPr>
              <a:t>quality, level and availability of medical services (a set of services, their quantity, additional, desired and mandatory services, opportunities for improvement and updating of services, their novelty, practical and medical effect, etc.);</a:t>
            </a:r>
          </a:p>
          <a:p>
            <a:pPr marL="342900" indent="-342900" eaLnBrk="1" hangingPunct="1">
              <a:buFont typeface="+mj-lt"/>
              <a:buAutoNum type="arabicParenR"/>
              <a:defRPr/>
            </a:pPr>
            <a:r>
              <a:rPr lang="en-US" altLang="ru-RU" sz="1800" noProof="1">
                <a:solidFill>
                  <a:schemeClr val="accent2">
                    <a:lumMod val="50000"/>
                  </a:schemeClr>
                </a:solidFill>
              </a:rPr>
              <a:t>competition (the number of similar services, their quality and efficiency, equipment with the latest technology, the professional level of specialists and their authority in other institutions).</a:t>
            </a:r>
          </a:p>
        </p:txBody>
      </p:sp>
      <p:pic>
        <p:nvPicPr>
          <p:cNvPr id="3" name="Рисунок 2">
            <a:extLst>
              <a:ext uri="{FF2B5EF4-FFF2-40B4-BE49-F238E27FC236}">
                <a16:creationId xmlns:a16="http://schemas.microsoft.com/office/drawing/2014/main" id="{77A37D6E-9458-1F22-408C-2F4D8E86F2CA}"/>
              </a:ext>
            </a:extLst>
          </p:cNvPr>
          <p:cNvPicPr>
            <a:picLocks noChangeAspect="1"/>
          </p:cNvPicPr>
          <p:nvPr/>
        </p:nvPicPr>
        <p:blipFill>
          <a:blip r:embed="rId2"/>
          <a:stretch>
            <a:fillRect/>
          </a:stretch>
        </p:blipFill>
        <p:spPr>
          <a:xfrm>
            <a:off x="2019162" y="3861873"/>
            <a:ext cx="7843930" cy="2954722"/>
          </a:xfrm>
          <a:prstGeom prst="rect">
            <a:avLst/>
          </a:prstGeom>
        </p:spPr>
      </p:pic>
    </p:spTree>
    <p:extLst>
      <p:ext uri="{BB962C8B-B14F-4D97-AF65-F5344CB8AC3E}">
        <p14:creationId xmlns:p14="http://schemas.microsoft.com/office/powerpoint/2010/main" val="544369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47D2E55-6A8A-D605-3022-1AC5BDA07D77}"/>
              </a:ext>
            </a:extLst>
          </p:cNvPr>
          <p:cNvSpPr>
            <a:spLocks noGrp="1"/>
          </p:cNvSpPr>
          <p:nvPr>
            <p:ph type="body" sz="quarter" idx="10"/>
          </p:nvPr>
        </p:nvSpPr>
        <p:spPr>
          <a:xfrm>
            <a:off x="323529" y="339509"/>
            <a:ext cx="11573197" cy="743567"/>
          </a:xfrm>
          <a:solidFill>
            <a:schemeClr val="bg1"/>
          </a:solidFill>
          <a:ln w="19050">
            <a:solidFill>
              <a:srgbClr val="0070C0"/>
            </a:solidFill>
          </a:ln>
        </p:spPr>
        <p:txBody>
          <a:bodyPr/>
          <a:lstStyle/>
          <a:p>
            <a:r>
              <a:rPr lang="en-US" sz="3000" b="1" noProof="1">
                <a:solidFill>
                  <a:srgbClr val="00B0F0"/>
                </a:solidFill>
                <a:latin typeface="Arial" panose="020B0604020202020204" pitchFamily="34" charset="0"/>
              </a:rPr>
              <a:t>Basic fundamentals of marketing in healthcare</a:t>
            </a:r>
          </a:p>
        </p:txBody>
      </p:sp>
      <p:sp>
        <p:nvSpPr>
          <p:cNvPr id="4" name="Прямоугольник 2">
            <a:extLst>
              <a:ext uri="{FF2B5EF4-FFF2-40B4-BE49-F238E27FC236}">
                <a16:creationId xmlns:a16="http://schemas.microsoft.com/office/drawing/2014/main" id="{5DC51C58-07C1-9F6E-DA2B-6DA415A5A695}"/>
              </a:ext>
            </a:extLst>
          </p:cNvPr>
          <p:cNvSpPr>
            <a:spLocks noChangeArrowheads="1"/>
          </p:cNvSpPr>
          <p:nvPr/>
        </p:nvSpPr>
        <p:spPr bwMode="auto">
          <a:xfrm>
            <a:off x="2107844" y="1265263"/>
            <a:ext cx="902475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algn="just" eaLnBrk="1" hangingPunct="1">
              <a:defRPr/>
            </a:pPr>
            <a:r>
              <a:rPr lang="en-US" altLang="ru-RU" sz="2200" b="1" noProof="1">
                <a:solidFill>
                  <a:schemeClr val="accent2">
                    <a:lumMod val="60000"/>
                    <a:lumOff val="40000"/>
                  </a:schemeClr>
                </a:solidFill>
              </a:rPr>
              <a:t>The medical services market </a:t>
            </a:r>
            <a:r>
              <a:rPr lang="en-US" altLang="ru-RU" sz="2200" b="1" noProof="1">
                <a:solidFill>
                  <a:schemeClr val="accent2">
                    <a:lumMod val="75000"/>
                  </a:schemeClr>
                </a:solidFill>
              </a:rPr>
              <a:t>is a set of medical technologies, products, medical equipment, methods of organizing medical activities, pharmacological agents, medicinal action and prevention implemented in a competitive economy.</a:t>
            </a:r>
            <a:endParaRPr lang="ru-RU" altLang="ru-RU" sz="1800" noProof="1">
              <a:solidFill>
                <a:schemeClr val="accent2">
                  <a:lumMod val="75000"/>
                </a:schemeClr>
              </a:solidFill>
            </a:endParaRPr>
          </a:p>
        </p:txBody>
      </p:sp>
      <p:sp>
        <p:nvSpPr>
          <p:cNvPr id="7" name="Прямоугольник 2">
            <a:extLst>
              <a:ext uri="{FF2B5EF4-FFF2-40B4-BE49-F238E27FC236}">
                <a16:creationId xmlns:a16="http://schemas.microsoft.com/office/drawing/2014/main" id="{6FCBDEFD-0967-826F-D9AA-EFF62B188063}"/>
              </a:ext>
            </a:extLst>
          </p:cNvPr>
          <p:cNvSpPr>
            <a:spLocks noChangeArrowheads="1"/>
          </p:cNvSpPr>
          <p:nvPr/>
        </p:nvSpPr>
        <p:spPr bwMode="auto">
          <a:xfrm>
            <a:off x="776194" y="2867206"/>
            <a:ext cx="5580218"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Times New Roman" pitchFamily="18" charset="0"/>
                <a:cs typeface="Arial" charset="0"/>
              </a:defRPr>
            </a:lvl1pPr>
            <a:lvl2pPr marL="742950" indent="-285750" eaLnBrk="0" hangingPunct="0">
              <a:defRPr sz="1200">
                <a:solidFill>
                  <a:schemeClr val="tx1"/>
                </a:solidFill>
                <a:latin typeface="Times New Roman" pitchFamily="18" charset="0"/>
                <a:cs typeface="Arial" charset="0"/>
              </a:defRPr>
            </a:lvl2pPr>
            <a:lvl3pPr marL="1143000" indent="-228600" eaLnBrk="0" hangingPunct="0">
              <a:defRPr sz="1200">
                <a:solidFill>
                  <a:schemeClr val="tx1"/>
                </a:solidFill>
                <a:latin typeface="Times New Roman" pitchFamily="18" charset="0"/>
                <a:cs typeface="Arial" charset="0"/>
              </a:defRPr>
            </a:lvl3pPr>
            <a:lvl4pPr marL="1600200" indent="-228600" eaLnBrk="0" hangingPunct="0">
              <a:defRPr sz="1200">
                <a:solidFill>
                  <a:schemeClr val="tx1"/>
                </a:solidFill>
                <a:latin typeface="Times New Roman" pitchFamily="18" charset="0"/>
                <a:cs typeface="Arial" charset="0"/>
              </a:defRPr>
            </a:lvl4pPr>
            <a:lvl5pPr marL="2057400" indent="-228600" eaLnBrk="0" hangingPunct="0">
              <a:defRPr sz="1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1200">
                <a:solidFill>
                  <a:schemeClr val="tx1"/>
                </a:solidFill>
                <a:latin typeface="Times New Roman" pitchFamily="18" charset="0"/>
                <a:cs typeface="Arial" charset="0"/>
              </a:defRPr>
            </a:lvl9pPr>
          </a:lstStyle>
          <a:p>
            <a:pPr eaLnBrk="1" hangingPunct="1">
              <a:defRPr/>
            </a:pPr>
            <a:r>
              <a:rPr lang="en-US" altLang="ru-RU" sz="2000" b="1" u="sng" noProof="1">
                <a:solidFill>
                  <a:schemeClr val="accent2">
                    <a:lumMod val="60000"/>
                    <a:lumOff val="40000"/>
                  </a:schemeClr>
                </a:solidFill>
              </a:rPr>
              <a:t>Medical services market segments:</a:t>
            </a:r>
            <a:endParaRPr lang="ru-RU" altLang="ru-RU" sz="2000" b="1" u="sng" noProof="1">
              <a:solidFill>
                <a:schemeClr val="accent2">
                  <a:lumMod val="60000"/>
                  <a:lumOff val="40000"/>
                </a:schemeClr>
              </a:solidFill>
            </a:endParaRPr>
          </a:p>
          <a:p>
            <a:pPr eaLnBrk="1" hangingPunct="1">
              <a:defRPr/>
            </a:pPr>
            <a:endParaRPr lang="en-US" altLang="ru-RU" sz="2000" b="1" u="sng" noProof="1">
              <a:solidFill>
                <a:schemeClr val="accent2">
                  <a:lumMod val="60000"/>
                  <a:lumOff val="40000"/>
                </a:schemeClr>
              </a:solidFill>
            </a:endParaRPr>
          </a:p>
          <a:p>
            <a:pPr marL="285750" indent="-285750" eaLnBrk="1" hangingPunct="1">
              <a:buFont typeface="Wingdings" panose="05000000000000000000" pitchFamily="2" charset="2"/>
              <a:buChar char="q"/>
              <a:defRPr/>
            </a:pPr>
            <a:r>
              <a:rPr lang="en-US" altLang="ru-RU" sz="1800" noProof="1">
                <a:solidFill>
                  <a:schemeClr val="accent2">
                    <a:lumMod val="75000"/>
                  </a:schemeClr>
                </a:solidFill>
              </a:rPr>
              <a:t>geographical: countries, regions, cities, districts, towns, villages, </a:t>
            </a:r>
            <a:endParaRPr lang="ru-RU" altLang="ru-RU" sz="1800" noProof="1">
              <a:solidFill>
                <a:schemeClr val="accent2">
                  <a:lumMod val="75000"/>
                </a:schemeClr>
              </a:solidFill>
            </a:endParaRPr>
          </a:p>
          <a:p>
            <a:pPr marL="285750" indent="-285750" eaLnBrk="1" hangingPunct="1">
              <a:buFont typeface="Wingdings" panose="05000000000000000000" pitchFamily="2" charset="2"/>
              <a:buChar char="q"/>
              <a:defRPr/>
            </a:pPr>
            <a:endParaRPr lang="en-US" altLang="ru-RU" sz="1800" noProof="1">
              <a:solidFill>
                <a:schemeClr val="accent2">
                  <a:lumMod val="75000"/>
                </a:schemeClr>
              </a:solidFill>
            </a:endParaRPr>
          </a:p>
          <a:p>
            <a:pPr marL="285750" indent="-285750" eaLnBrk="1" hangingPunct="1">
              <a:buFont typeface="Wingdings" panose="05000000000000000000" pitchFamily="2" charset="2"/>
              <a:buChar char="q"/>
              <a:defRPr/>
            </a:pPr>
            <a:r>
              <a:rPr lang="en-US" altLang="ru-RU" sz="1800" noProof="1">
                <a:solidFill>
                  <a:schemeClr val="accent2">
                    <a:lumMod val="75000"/>
                  </a:schemeClr>
                </a:solidFill>
              </a:rPr>
              <a:t>demographic: gender, age, family size, </a:t>
            </a:r>
            <a:endParaRPr lang="ru-RU" altLang="ru-RU" sz="1800" noProof="1">
              <a:solidFill>
                <a:schemeClr val="accent2">
                  <a:lumMod val="75000"/>
                </a:schemeClr>
              </a:solidFill>
            </a:endParaRPr>
          </a:p>
          <a:p>
            <a:pPr marL="285750" indent="-285750" eaLnBrk="1" hangingPunct="1">
              <a:buFont typeface="Wingdings" panose="05000000000000000000" pitchFamily="2" charset="2"/>
              <a:buChar char="q"/>
              <a:defRPr/>
            </a:pPr>
            <a:endParaRPr lang="en-US" altLang="ru-RU" sz="1800" noProof="1">
              <a:solidFill>
                <a:schemeClr val="accent2">
                  <a:lumMod val="75000"/>
                </a:schemeClr>
              </a:solidFill>
            </a:endParaRPr>
          </a:p>
          <a:p>
            <a:pPr marL="285750" indent="-285750" eaLnBrk="1" hangingPunct="1">
              <a:buFont typeface="Wingdings" panose="05000000000000000000" pitchFamily="2" charset="2"/>
              <a:buChar char="q"/>
              <a:defRPr/>
            </a:pPr>
            <a:r>
              <a:rPr lang="en-US" altLang="ru-RU" sz="1800" noProof="1">
                <a:solidFill>
                  <a:schemeClr val="accent2">
                    <a:lumMod val="75000"/>
                  </a:schemeClr>
                </a:solidFill>
              </a:rPr>
              <a:t>psychographic: belonging to a social class, lifestyle,</a:t>
            </a:r>
            <a:endParaRPr lang="ru-RU" altLang="ru-RU" sz="1800" noProof="1">
              <a:solidFill>
                <a:schemeClr val="accent2">
                  <a:lumMod val="75000"/>
                </a:schemeClr>
              </a:solidFill>
            </a:endParaRPr>
          </a:p>
          <a:p>
            <a:pPr marL="285750" indent="-285750" eaLnBrk="1" hangingPunct="1">
              <a:buFont typeface="Wingdings" panose="05000000000000000000" pitchFamily="2" charset="2"/>
              <a:buChar char="q"/>
              <a:defRPr/>
            </a:pPr>
            <a:endParaRPr lang="en-US" altLang="ru-RU" sz="1800" noProof="1">
              <a:solidFill>
                <a:schemeClr val="accent2">
                  <a:lumMod val="75000"/>
                </a:schemeClr>
              </a:solidFill>
            </a:endParaRPr>
          </a:p>
          <a:p>
            <a:pPr marL="285750" indent="-285750" eaLnBrk="1" hangingPunct="1">
              <a:buFont typeface="Wingdings" panose="05000000000000000000" pitchFamily="2" charset="2"/>
              <a:buChar char="q"/>
              <a:defRPr/>
            </a:pPr>
            <a:r>
              <a:rPr lang="en-US" altLang="ru-RU" sz="1800" noProof="1">
                <a:solidFill>
                  <a:schemeClr val="accent2">
                    <a:lumMod val="75000"/>
                  </a:schemeClr>
                </a:solidFill>
              </a:rPr>
              <a:t>behavioral variables: depending on their knowledge, attitudes, and the nature of the response to the service.</a:t>
            </a:r>
          </a:p>
        </p:txBody>
      </p:sp>
      <p:pic>
        <p:nvPicPr>
          <p:cNvPr id="8" name="Рисунок 7">
            <a:extLst>
              <a:ext uri="{FF2B5EF4-FFF2-40B4-BE49-F238E27FC236}">
                <a16:creationId xmlns:a16="http://schemas.microsoft.com/office/drawing/2014/main" id="{23E2B70C-9CFA-9850-704C-5BCDB93019F0}"/>
              </a:ext>
            </a:extLst>
          </p:cNvPr>
          <p:cNvPicPr>
            <a:picLocks noChangeAspect="1"/>
          </p:cNvPicPr>
          <p:nvPr/>
        </p:nvPicPr>
        <p:blipFill>
          <a:blip r:embed="rId2"/>
          <a:stretch>
            <a:fillRect/>
          </a:stretch>
        </p:blipFill>
        <p:spPr>
          <a:xfrm>
            <a:off x="6791417" y="3091625"/>
            <a:ext cx="4341181" cy="2501112"/>
          </a:xfrm>
          <a:prstGeom prst="rect">
            <a:avLst/>
          </a:prstGeom>
        </p:spPr>
      </p:pic>
    </p:spTree>
    <p:extLst>
      <p:ext uri="{BB962C8B-B14F-4D97-AF65-F5344CB8AC3E}">
        <p14:creationId xmlns:p14="http://schemas.microsoft.com/office/powerpoint/2010/main" val="2107567811"/>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1.jpeg"/></Relationships>
</file>

<file path=ppt/theme/theme1.xml><?xml version="1.0" encoding="utf-8"?>
<a:theme xmlns:a="http://schemas.openxmlformats.org/drawingml/2006/main" name="Contents Slide Master">
  <a:themeElements>
    <a:clrScheme name="ALLPPT-411">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411">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Интеграл">
  <a:themeElements>
    <a:clrScheme name="Интеграл">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Интеграл">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И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4725</TotalTime>
  <Words>1044</Words>
  <Application>Microsoft Office PowerPoint</Application>
  <PresentationFormat>Широкоэкранный</PresentationFormat>
  <Paragraphs>118</Paragraphs>
  <Slides>11</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11</vt:i4>
      </vt:variant>
    </vt:vector>
  </HeadingPairs>
  <TitlesOfParts>
    <vt:vector size="21" baseType="lpstr">
      <vt:lpstr>Arial</vt:lpstr>
      <vt:lpstr>Calibri</vt:lpstr>
      <vt:lpstr>Times New Roman</vt:lpstr>
      <vt:lpstr>Tw Cen MT</vt:lpstr>
      <vt:lpstr>Tw Cen MT Condensed</vt:lpstr>
      <vt:lpstr>Wingdings</vt:lpstr>
      <vt:lpstr>Wingdings 3</vt:lpstr>
      <vt:lpstr>Contents Slide Master</vt:lpstr>
      <vt:lpstr>Section Break Slide Master</vt:lpstr>
      <vt:lpstr>Интеграл</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Гузь Дар`я Олександрівна</cp:lastModifiedBy>
  <cp:revision>192</cp:revision>
  <dcterms:created xsi:type="dcterms:W3CDTF">2020-01-20T05:08:25Z</dcterms:created>
  <dcterms:modified xsi:type="dcterms:W3CDTF">2022-12-22T05:27:53Z</dcterms:modified>
</cp:coreProperties>
</file>