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73" r:id="rId2"/>
    <p:sldMasterId id="2147483689" r:id="rId3"/>
  </p:sldMasterIdLst>
  <p:notesMasterIdLst>
    <p:notesMasterId r:id="rId16"/>
  </p:notesMasterIdLst>
  <p:sldIdLst>
    <p:sldId id="256" r:id="rId4"/>
    <p:sldId id="269" r:id="rId5"/>
    <p:sldId id="270" r:id="rId6"/>
    <p:sldId id="271" r:id="rId7"/>
    <p:sldId id="272" r:id="rId8"/>
    <p:sldId id="275" r:id="rId9"/>
    <p:sldId id="257" r:id="rId10"/>
    <p:sldId id="278" r:id="rId11"/>
    <p:sldId id="279" r:id="rId12"/>
    <p:sldId id="285" r:id="rId13"/>
    <p:sldId id="286" r:id="rId14"/>
    <p:sldId id="28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2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CFFFF"/>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551" autoAdjust="0"/>
    <p:restoredTop sz="94660"/>
  </p:normalViewPr>
  <p:slideViewPr>
    <p:cSldViewPr snapToGrid="0" showGuides="1">
      <p:cViewPr varScale="1">
        <p:scale>
          <a:sx n="86" d="100"/>
          <a:sy n="86" d="100"/>
        </p:scale>
        <p:origin x="720" y="67"/>
      </p:cViewPr>
      <p:guideLst>
        <p:guide orient="horz" pos="2424"/>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12/22/2022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EF70765A-4598-4D75-8EBE-B820808F6559}"/>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Our Team LAYOUT</a:t>
            </a:r>
          </a:p>
        </p:txBody>
      </p:sp>
      <p:sp>
        <p:nvSpPr>
          <p:cNvPr id="4" name="Picture Placeholder 2">
            <a:extLst>
              <a:ext uri="{FF2B5EF4-FFF2-40B4-BE49-F238E27FC236}">
                <a16:creationId xmlns:a16="http://schemas.microsoft.com/office/drawing/2014/main" id="{6725E0BD-61A5-4FFA-865C-940D100A09A4}"/>
              </a:ext>
            </a:extLst>
          </p:cNvPr>
          <p:cNvSpPr>
            <a:spLocks noGrp="1"/>
          </p:cNvSpPr>
          <p:nvPr>
            <p:ph type="pic" idx="15" hasCustomPrompt="1"/>
          </p:nvPr>
        </p:nvSpPr>
        <p:spPr>
          <a:xfrm>
            <a:off x="0" y="3959525"/>
            <a:ext cx="2812211" cy="2898475"/>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5" name="Picture Placeholder 2">
            <a:extLst>
              <a:ext uri="{FF2B5EF4-FFF2-40B4-BE49-F238E27FC236}">
                <a16:creationId xmlns:a16="http://schemas.microsoft.com/office/drawing/2014/main" id="{118FFEBA-0F02-4AE7-9B68-4CBE6F986B78}"/>
              </a:ext>
            </a:extLst>
          </p:cNvPr>
          <p:cNvSpPr>
            <a:spLocks noGrp="1"/>
          </p:cNvSpPr>
          <p:nvPr>
            <p:ph type="pic" idx="16" hasCustomPrompt="1"/>
          </p:nvPr>
        </p:nvSpPr>
        <p:spPr>
          <a:xfrm>
            <a:off x="2938732" y="3959525"/>
            <a:ext cx="2812211" cy="2898475"/>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6" name="Picture Placeholder 2">
            <a:extLst>
              <a:ext uri="{FF2B5EF4-FFF2-40B4-BE49-F238E27FC236}">
                <a16:creationId xmlns:a16="http://schemas.microsoft.com/office/drawing/2014/main" id="{EBD3096E-D895-4651-A641-CDD403904CEC}"/>
              </a:ext>
            </a:extLst>
          </p:cNvPr>
          <p:cNvSpPr>
            <a:spLocks noGrp="1"/>
          </p:cNvSpPr>
          <p:nvPr>
            <p:ph type="pic" idx="17" hasCustomPrompt="1"/>
          </p:nvPr>
        </p:nvSpPr>
        <p:spPr>
          <a:xfrm>
            <a:off x="5877464" y="3959525"/>
            <a:ext cx="2812211" cy="2898475"/>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A1BAEE0-A4ED-444D-A1A7-ACD7E81AD045}"/>
              </a:ext>
            </a:extLst>
          </p:cNvPr>
          <p:cNvGrpSpPr/>
          <p:nvPr userDrawn="1"/>
        </p:nvGrpSpPr>
        <p:grpSpPr>
          <a:xfrm>
            <a:off x="580088" y="2536288"/>
            <a:ext cx="5265908" cy="2893260"/>
            <a:chOff x="-548507" y="477868"/>
            <a:chExt cx="11570449" cy="6357177"/>
          </a:xfrm>
        </p:grpSpPr>
        <p:sp>
          <p:nvSpPr>
            <p:cNvPr id="3" name="Freeform: Shape 2">
              <a:extLst>
                <a:ext uri="{FF2B5EF4-FFF2-40B4-BE49-F238E27FC236}">
                  <a16:creationId xmlns:a16="http://schemas.microsoft.com/office/drawing/2014/main" id="{79062AFE-B9CB-431B-BC38-A289DB772C07}"/>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a:p>
          </p:txBody>
        </p:sp>
        <p:sp>
          <p:nvSpPr>
            <p:cNvPr id="4" name="Freeform: Shape 3">
              <a:extLst>
                <a:ext uri="{FF2B5EF4-FFF2-40B4-BE49-F238E27FC236}">
                  <a16:creationId xmlns:a16="http://schemas.microsoft.com/office/drawing/2014/main" id="{C99FED08-9F34-4CEB-9CD9-D808346EC0B6}"/>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dirty="0"/>
            </a:p>
          </p:txBody>
        </p:sp>
        <p:sp>
          <p:nvSpPr>
            <p:cNvPr id="5" name="Freeform: Shape 4">
              <a:extLst>
                <a:ext uri="{FF2B5EF4-FFF2-40B4-BE49-F238E27FC236}">
                  <a16:creationId xmlns:a16="http://schemas.microsoft.com/office/drawing/2014/main" id="{9F4BD188-CC50-4158-98A4-AAC9609C12D1}"/>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2A15DB1C-FF77-4E6F-9E3C-7F5B13BD5B95}"/>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7" name="Freeform: Shape 6">
              <a:extLst>
                <a:ext uri="{FF2B5EF4-FFF2-40B4-BE49-F238E27FC236}">
                  <a16:creationId xmlns:a16="http://schemas.microsoft.com/office/drawing/2014/main" id="{97AD2396-1849-4318-A0B4-40A89BBF45F5}"/>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a:p>
          </p:txBody>
        </p:sp>
        <p:grpSp>
          <p:nvGrpSpPr>
            <p:cNvPr id="8" name="Group 7">
              <a:extLst>
                <a:ext uri="{FF2B5EF4-FFF2-40B4-BE49-F238E27FC236}">
                  <a16:creationId xmlns:a16="http://schemas.microsoft.com/office/drawing/2014/main" id="{B8764B3D-37D2-41EC-900D-8AF407CA4284}"/>
                </a:ext>
              </a:extLst>
            </p:cNvPr>
            <p:cNvGrpSpPr/>
            <p:nvPr/>
          </p:nvGrpSpPr>
          <p:grpSpPr>
            <a:xfrm>
              <a:off x="1606" y="6382978"/>
              <a:ext cx="413937" cy="115242"/>
              <a:chOff x="5955" y="6353672"/>
              <a:chExt cx="413937" cy="115242"/>
            </a:xfrm>
          </p:grpSpPr>
          <p:sp>
            <p:nvSpPr>
              <p:cNvPr id="13" name="Rectangle: Rounded Corners 12">
                <a:extLst>
                  <a:ext uri="{FF2B5EF4-FFF2-40B4-BE49-F238E27FC236}">
                    <a16:creationId xmlns:a16="http://schemas.microsoft.com/office/drawing/2014/main" id="{0A3753AC-05A2-4A25-8665-2221B1F761D4}"/>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2088FA50-6991-4AF6-8E7E-FD83F9467231}"/>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42CC9944-EDE5-48AE-980F-7BBBF97BD087}"/>
                </a:ext>
              </a:extLst>
            </p:cNvPr>
            <p:cNvGrpSpPr/>
            <p:nvPr/>
          </p:nvGrpSpPr>
          <p:grpSpPr>
            <a:xfrm>
              <a:off x="9855291" y="6381600"/>
              <a:ext cx="885989" cy="115242"/>
              <a:chOff x="5955" y="6353672"/>
              <a:chExt cx="413937" cy="115242"/>
            </a:xfrm>
          </p:grpSpPr>
          <p:sp>
            <p:nvSpPr>
              <p:cNvPr id="11" name="Rectangle: Rounded Corners 10">
                <a:extLst>
                  <a:ext uri="{FF2B5EF4-FFF2-40B4-BE49-F238E27FC236}">
                    <a16:creationId xmlns:a16="http://schemas.microsoft.com/office/drawing/2014/main" id="{123EFC7A-B461-4CF2-9489-0E5ACD82B618}"/>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55E4FF21-96D3-4707-98F7-6753D8EAD399}"/>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Shape 9">
              <a:extLst>
                <a:ext uri="{FF2B5EF4-FFF2-40B4-BE49-F238E27FC236}">
                  <a16:creationId xmlns:a16="http://schemas.microsoft.com/office/drawing/2014/main" id="{B536C619-4F62-438C-B42D-16EF24F9E307}"/>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15" name="그림 개체 틀 2">
            <a:extLst>
              <a:ext uri="{FF2B5EF4-FFF2-40B4-BE49-F238E27FC236}">
                <a16:creationId xmlns:a16="http://schemas.microsoft.com/office/drawing/2014/main" id="{0E489B28-E610-4693-A003-DD91CC0488A4}"/>
              </a:ext>
            </a:extLst>
          </p:cNvPr>
          <p:cNvSpPr>
            <a:spLocks noGrp="1"/>
          </p:cNvSpPr>
          <p:nvPr>
            <p:ph type="pic" sz="quarter" idx="14" hasCustomPrompt="1"/>
          </p:nvPr>
        </p:nvSpPr>
        <p:spPr>
          <a:xfrm>
            <a:off x="1287579" y="2692223"/>
            <a:ext cx="3879644" cy="2351709"/>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16" name="Text Placeholder 9">
            <a:extLst>
              <a:ext uri="{FF2B5EF4-FFF2-40B4-BE49-F238E27FC236}">
                <a16:creationId xmlns:a16="http://schemas.microsoft.com/office/drawing/2014/main" id="{2F09EACF-7301-4216-9D42-E5392B36C1C4}"/>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199585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2CF1678-ABE6-4DF1-92C9-331A124F5CC7}"/>
              </a:ext>
            </a:extLst>
          </p:cNvPr>
          <p:cNvSpPr/>
          <p:nvPr userDrawn="1"/>
        </p:nvSpPr>
        <p:spPr>
          <a:xfrm>
            <a:off x="1" y="0"/>
            <a:ext cx="388402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3" name="Group 5">
            <a:extLst>
              <a:ext uri="{FF2B5EF4-FFF2-40B4-BE49-F238E27FC236}">
                <a16:creationId xmlns:a16="http://schemas.microsoft.com/office/drawing/2014/main" id="{B97310DF-B6B0-4C3C-BA3E-489420A32181}"/>
              </a:ext>
            </a:extLst>
          </p:cNvPr>
          <p:cNvGrpSpPr/>
          <p:nvPr userDrawn="1"/>
        </p:nvGrpSpPr>
        <p:grpSpPr>
          <a:xfrm>
            <a:off x="4484680" y="2739753"/>
            <a:ext cx="2029599" cy="3505672"/>
            <a:chOff x="1438761" y="2033015"/>
            <a:chExt cx="1980000" cy="3420000"/>
          </a:xfrm>
        </p:grpSpPr>
        <p:sp>
          <p:nvSpPr>
            <p:cNvPr id="4" name="Rounded Rectangle 41">
              <a:extLst>
                <a:ext uri="{FF2B5EF4-FFF2-40B4-BE49-F238E27FC236}">
                  <a16:creationId xmlns:a16="http://schemas.microsoft.com/office/drawing/2014/main" id="{B61CE415-73B8-4D2A-A1AB-DABC4F7BB2AD}"/>
                </a:ext>
              </a:extLst>
            </p:cNvPr>
            <p:cNvSpPr/>
            <p:nvPr userDrawn="1"/>
          </p:nvSpPr>
          <p:spPr>
            <a:xfrm>
              <a:off x="1438761" y="2033015"/>
              <a:ext cx="1980000" cy="3420000"/>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 name="Rectangle 42">
              <a:extLst>
                <a:ext uri="{FF2B5EF4-FFF2-40B4-BE49-F238E27FC236}">
                  <a16:creationId xmlns:a16="http://schemas.microsoft.com/office/drawing/2014/main" id="{EDF8955B-0866-490C-9582-2B8E2224663D}"/>
                </a:ext>
              </a:extLst>
            </p:cNvPr>
            <p:cNvSpPr/>
            <p:nvPr userDrawn="1"/>
          </p:nvSpPr>
          <p:spPr>
            <a:xfrm>
              <a:off x="2310398" y="2205587"/>
              <a:ext cx="236725" cy="45719"/>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6" name="Group 6">
              <a:extLst>
                <a:ext uri="{FF2B5EF4-FFF2-40B4-BE49-F238E27FC236}">
                  <a16:creationId xmlns:a16="http://schemas.microsoft.com/office/drawing/2014/main" id="{E0A25EC8-F7AE-4ED5-9EB2-E3252715F40B}"/>
                </a:ext>
              </a:extLst>
            </p:cNvPr>
            <p:cNvGrpSpPr/>
            <p:nvPr userDrawn="1"/>
          </p:nvGrpSpPr>
          <p:grpSpPr>
            <a:xfrm>
              <a:off x="2332851" y="5138854"/>
              <a:ext cx="191820" cy="211002"/>
              <a:chOff x="2453209" y="5151638"/>
              <a:chExt cx="191820" cy="211002"/>
            </a:xfrm>
          </p:grpSpPr>
          <p:sp>
            <p:nvSpPr>
              <p:cNvPr id="7" name="Oval 44">
                <a:extLst>
                  <a:ext uri="{FF2B5EF4-FFF2-40B4-BE49-F238E27FC236}">
                    <a16:creationId xmlns:a16="http://schemas.microsoft.com/office/drawing/2014/main" id="{10A58890-DAC1-4D69-85FC-B98A820AC9E0}"/>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 name="Rounded Rectangle 45">
                <a:extLst>
                  <a:ext uri="{FF2B5EF4-FFF2-40B4-BE49-F238E27FC236}">
                    <a16:creationId xmlns:a16="http://schemas.microsoft.com/office/drawing/2014/main" id="{71D5B425-6479-4E5A-8B5B-DF3F830F719D}"/>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grpSp>
        <p:nvGrpSpPr>
          <p:cNvPr id="9" name="Group 5">
            <a:extLst>
              <a:ext uri="{FF2B5EF4-FFF2-40B4-BE49-F238E27FC236}">
                <a16:creationId xmlns:a16="http://schemas.microsoft.com/office/drawing/2014/main" id="{F22F0D01-3528-4D20-92A5-9D0EBA7F8C2E}"/>
              </a:ext>
            </a:extLst>
          </p:cNvPr>
          <p:cNvGrpSpPr/>
          <p:nvPr userDrawn="1"/>
        </p:nvGrpSpPr>
        <p:grpSpPr>
          <a:xfrm>
            <a:off x="6976148" y="2739753"/>
            <a:ext cx="2029599" cy="3505672"/>
            <a:chOff x="1438761" y="2033015"/>
            <a:chExt cx="1980000" cy="3420000"/>
          </a:xfrm>
        </p:grpSpPr>
        <p:sp>
          <p:nvSpPr>
            <p:cNvPr id="10" name="Rounded Rectangle 41">
              <a:extLst>
                <a:ext uri="{FF2B5EF4-FFF2-40B4-BE49-F238E27FC236}">
                  <a16:creationId xmlns:a16="http://schemas.microsoft.com/office/drawing/2014/main" id="{21AFB044-FD6E-4AF8-96AB-745B59DDD5A4}"/>
                </a:ext>
              </a:extLst>
            </p:cNvPr>
            <p:cNvSpPr/>
            <p:nvPr userDrawn="1"/>
          </p:nvSpPr>
          <p:spPr>
            <a:xfrm>
              <a:off x="1438761" y="2033015"/>
              <a:ext cx="1980000" cy="3420000"/>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 name="Rectangle 42">
              <a:extLst>
                <a:ext uri="{FF2B5EF4-FFF2-40B4-BE49-F238E27FC236}">
                  <a16:creationId xmlns:a16="http://schemas.microsoft.com/office/drawing/2014/main" id="{6409FE8E-D06A-4B35-BFD3-DD184A079BB7}"/>
                </a:ext>
              </a:extLst>
            </p:cNvPr>
            <p:cNvSpPr/>
            <p:nvPr userDrawn="1"/>
          </p:nvSpPr>
          <p:spPr>
            <a:xfrm>
              <a:off x="2310398" y="2205587"/>
              <a:ext cx="236725" cy="45719"/>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12" name="Group 6">
              <a:extLst>
                <a:ext uri="{FF2B5EF4-FFF2-40B4-BE49-F238E27FC236}">
                  <a16:creationId xmlns:a16="http://schemas.microsoft.com/office/drawing/2014/main" id="{5CA207E7-E95E-46F5-A8A1-AD533B809BE8}"/>
                </a:ext>
              </a:extLst>
            </p:cNvPr>
            <p:cNvGrpSpPr/>
            <p:nvPr userDrawn="1"/>
          </p:nvGrpSpPr>
          <p:grpSpPr>
            <a:xfrm>
              <a:off x="2332851" y="5138854"/>
              <a:ext cx="191820" cy="211002"/>
              <a:chOff x="2453209" y="5151638"/>
              <a:chExt cx="191820" cy="211002"/>
            </a:xfrm>
          </p:grpSpPr>
          <p:sp>
            <p:nvSpPr>
              <p:cNvPr id="13" name="Oval 44">
                <a:extLst>
                  <a:ext uri="{FF2B5EF4-FFF2-40B4-BE49-F238E27FC236}">
                    <a16:creationId xmlns:a16="http://schemas.microsoft.com/office/drawing/2014/main" id="{D196795B-533F-443E-A9FD-AEB2894BFF76}"/>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4" name="Rounded Rectangle 45">
                <a:extLst>
                  <a:ext uri="{FF2B5EF4-FFF2-40B4-BE49-F238E27FC236}">
                    <a16:creationId xmlns:a16="http://schemas.microsoft.com/office/drawing/2014/main" id="{7FC5C28D-04C0-4401-B217-13CA4F8A91D1}"/>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grpSp>
        <p:nvGrpSpPr>
          <p:cNvPr id="15" name="Group 5">
            <a:extLst>
              <a:ext uri="{FF2B5EF4-FFF2-40B4-BE49-F238E27FC236}">
                <a16:creationId xmlns:a16="http://schemas.microsoft.com/office/drawing/2014/main" id="{820ACAAC-DC01-4142-B3A4-08464EFC2E95}"/>
              </a:ext>
            </a:extLst>
          </p:cNvPr>
          <p:cNvGrpSpPr/>
          <p:nvPr userDrawn="1"/>
        </p:nvGrpSpPr>
        <p:grpSpPr>
          <a:xfrm>
            <a:off x="9467615" y="2739753"/>
            <a:ext cx="2029599" cy="3505672"/>
            <a:chOff x="1438761" y="2033015"/>
            <a:chExt cx="1980000" cy="3420000"/>
          </a:xfrm>
        </p:grpSpPr>
        <p:sp>
          <p:nvSpPr>
            <p:cNvPr id="16" name="Rounded Rectangle 41">
              <a:extLst>
                <a:ext uri="{FF2B5EF4-FFF2-40B4-BE49-F238E27FC236}">
                  <a16:creationId xmlns:a16="http://schemas.microsoft.com/office/drawing/2014/main" id="{F4A599C3-B53A-47D9-B643-0693601665B7}"/>
                </a:ext>
              </a:extLst>
            </p:cNvPr>
            <p:cNvSpPr/>
            <p:nvPr userDrawn="1"/>
          </p:nvSpPr>
          <p:spPr>
            <a:xfrm>
              <a:off x="1438761" y="2033015"/>
              <a:ext cx="1980000" cy="3420000"/>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 name="Rectangle 42">
              <a:extLst>
                <a:ext uri="{FF2B5EF4-FFF2-40B4-BE49-F238E27FC236}">
                  <a16:creationId xmlns:a16="http://schemas.microsoft.com/office/drawing/2014/main" id="{C8297C35-1867-4E31-A4CB-1E056B27E393}"/>
                </a:ext>
              </a:extLst>
            </p:cNvPr>
            <p:cNvSpPr/>
            <p:nvPr userDrawn="1"/>
          </p:nvSpPr>
          <p:spPr>
            <a:xfrm>
              <a:off x="2310398" y="2205587"/>
              <a:ext cx="236725" cy="45719"/>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18" name="Group 6">
              <a:extLst>
                <a:ext uri="{FF2B5EF4-FFF2-40B4-BE49-F238E27FC236}">
                  <a16:creationId xmlns:a16="http://schemas.microsoft.com/office/drawing/2014/main" id="{981654CC-984C-4EB6-8C63-81F1A125D1F1}"/>
                </a:ext>
              </a:extLst>
            </p:cNvPr>
            <p:cNvGrpSpPr/>
            <p:nvPr userDrawn="1"/>
          </p:nvGrpSpPr>
          <p:grpSpPr>
            <a:xfrm>
              <a:off x="2332851" y="5138854"/>
              <a:ext cx="191820" cy="211002"/>
              <a:chOff x="2453209" y="5151638"/>
              <a:chExt cx="191820" cy="211002"/>
            </a:xfrm>
          </p:grpSpPr>
          <p:sp>
            <p:nvSpPr>
              <p:cNvPr id="19" name="Oval 44">
                <a:extLst>
                  <a:ext uri="{FF2B5EF4-FFF2-40B4-BE49-F238E27FC236}">
                    <a16:creationId xmlns:a16="http://schemas.microsoft.com/office/drawing/2014/main" id="{6F17D607-F1C4-4364-874B-335B32EAE676}"/>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0" name="Rounded Rectangle 45">
                <a:extLst>
                  <a:ext uri="{FF2B5EF4-FFF2-40B4-BE49-F238E27FC236}">
                    <a16:creationId xmlns:a16="http://schemas.microsoft.com/office/drawing/2014/main" id="{44F5E29D-F731-4A5B-986D-4229461BC256}"/>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sp>
        <p:nvSpPr>
          <p:cNvPr id="21" name="Picture Placeholder 2">
            <a:extLst>
              <a:ext uri="{FF2B5EF4-FFF2-40B4-BE49-F238E27FC236}">
                <a16:creationId xmlns:a16="http://schemas.microsoft.com/office/drawing/2014/main" id="{9A1695C9-85F6-4760-8539-3631CCA00268}"/>
              </a:ext>
            </a:extLst>
          </p:cNvPr>
          <p:cNvSpPr>
            <a:spLocks noGrp="1"/>
          </p:cNvSpPr>
          <p:nvPr>
            <p:ph type="pic" idx="16" hasCustomPrompt="1"/>
          </p:nvPr>
        </p:nvSpPr>
        <p:spPr>
          <a:xfrm>
            <a:off x="4583669" y="3080025"/>
            <a:ext cx="1834384" cy="2737626"/>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40" name="Picture Placeholder 2">
            <a:extLst>
              <a:ext uri="{FF2B5EF4-FFF2-40B4-BE49-F238E27FC236}">
                <a16:creationId xmlns:a16="http://schemas.microsoft.com/office/drawing/2014/main" id="{ACBD4965-6F82-47DB-8F4B-43A1E51F48A5}"/>
              </a:ext>
            </a:extLst>
          </p:cNvPr>
          <p:cNvSpPr>
            <a:spLocks noGrp="1"/>
          </p:cNvSpPr>
          <p:nvPr>
            <p:ph type="pic" idx="17" hasCustomPrompt="1"/>
          </p:nvPr>
        </p:nvSpPr>
        <p:spPr>
          <a:xfrm>
            <a:off x="7074446" y="3080025"/>
            <a:ext cx="1834384" cy="2737626"/>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41" name="Picture Placeholder 2">
            <a:extLst>
              <a:ext uri="{FF2B5EF4-FFF2-40B4-BE49-F238E27FC236}">
                <a16:creationId xmlns:a16="http://schemas.microsoft.com/office/drawing/2014/main" id="{60E75232-41AF-4527-9D75-F5DCBC0B6766}"/>
              </a:ext>
            </a:extLst>
          </p:cNvPr>
          <p:cNvSpPr>
            <a:spLocks noGrp="1"/>
          </p:cNvSpPr>
          <p:nvPr>
            <p:ph type="pic" idx="18" hasCustomPrompt="1"/>
          </p:nvPr>
        </p:nvSpPr>
        <p:spPr>
          <a:xfrm>
            <a:off x="9565222" y="3080025"/>
            <a:ext cx="1834384" cy="2737626"/>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918837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6040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ru-RU"/>
              <a:t>Образец заголовка</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12/22/2022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1829599"/>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12/22/2022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8147239"/>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ru-RU"/>
              <a:t>Образец заголовка</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A61015F-7CC6-4D0A-9D87-873EA4C304CC}" type="datetimeFigureOut">
              <a:rPr lang="en-US" dirty="0"/>
              <a:t>12/22/2022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9059289"/>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12/22/2022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562095898"/>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24128" y="2967788"/>
            <a:ext cx="4754880" cy="33415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ru-RU"/>
              <a:t>Образец текста</a:t>
            </a:r>
          </a:p>
        </p:txBody>
      </p:sp>
      <p:sp>
        <p:nvSpPr>
          <p:cNvPr id="6" name="Content Placeholder 5"/>
          <p:cNvSpPr>
            <a:spLocks noGrp="1"/>
          </p:cNvSpPr>
          <p:nvPr>
            <p:ph sz="quarter" idx="4"/>
          </p:nvPr>
        </p:nvSpPr>
        <p:spPr>
          <a:xfrm>
            <a:off x="5990888" y="2967788"/>
            <a:ext cx="4754880" cy="33415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12/22/2022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627654868"/>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12/22/2022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29282623"/>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12/22/2022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129054024"/>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ru-RU"/>
              <a:t>Образец заголовка</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05C68B11-C5A8-448C-8CE9-B1A273C79CFC}" type="datetimeFigureOut">
              <a:rPr lang="en-US" dirty="0"/>
              <a:t>12/22/2022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59917722"/>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ru-RU"/>
              <a:t>Образец заголовка</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C7616CA0-919D-4A49-9C8A-62FDFB3A5183}" type="datetimeFigureOut">
              <a:rPr lang="en-US" dirty="0"/>
              <a:t>12/22/2022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4609282"/>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12/22/2022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067030565"/>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ru-RU"/>
              <a:t>Образец заголовка</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12/22/2022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8245237"/>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534121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heme" Target="../theme/theme3.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4" r:id="rId2"/>
    <p:sldLayoutId id="2147483675" r:id="rId3"/>
    <p:sldLayoutId id="2147483676" r:id="rId4"/>
    <p:sldLayoutId id="2147483678" r:id="rId5"/>
    <p:sldLayoutId id="2147483679" r:id="rId6"/>
    <p:sldLayoutId id="2147483680" r:id="rId7"/>
    <p:sldLayoutId id="2147483682" r:id="rId8"/>
    <p:sldLayoutId id="2147483683" r:id="rId9"/>
    <p:sldLayoutId id="2147483684" r:id="rId10"/>
    <p:sldLayoutId id="2147483686" r:id="rId11"/>
    <p:sldLayoutId id="2147483687" r:id="rId12"/>
    <p:sldLayoutId id="2147483688" r:id="rId13"/>
    <p:sldLayoutId id="2147483671" r:id="rId14"/>
    <p:sldLayoutId id="2147483672"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12/22/2022</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8580222"/>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hf hdr="0" ft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93CD4758-BFBD-A2A9-8D0D-DD45DE26D8C4}"/>
              </a:ext>
            </a:extLst>
          </p:cNvPr>
          <p:cNvSpPr>
            <a:spLocks noGrp="1"/>
          </p:cNvSpPr>
          <p:nvPr>
            <p:ph type="body" sz="quarter" idx="10"/>
          </p:nvPr>
        </p:nvSpPr>
        <p:spPr>
          <a:xfrm>
            <a:off x="323529" y="321754"/>
            <a:ext cx="11573197" cy="1427147"/>
          </a:xfrm>
          <a:solidFill>
            <a:schemeClr val="bg1"/>
          </a:solidFill>
          <a:ln w="19050">
            <a:solidFill>
              <a:srgbClr val="0070C0"/>
            </a:solidFill>
          </a:ln>
        </p:spPr>
        <p:txBody>
          <a:bodyPr>
            <a:normAutofit/>
          </a:bodyPr>
          <a:lstStyle/>
          <a:p>
            <a:r>
              <a:rPr lang="en-US" sz="3800" b="1" dirty="0">
                <a:solidFill>
                  <a:srgbClr val="00B0F0"/>
                </a:solidFill>
                <a:latin typeface="Arial" panose="020B0604020202020204" pitchFamily="34" charset="0"/>
              </a:rPr>
              <a:t>TOPIC 2. PERSONNEL M</a:t>
            </a:r>
            <a:r>
              <a:rPr lang="en-US" sz="4000" b="1" dirty="0">
                <a:solidFill>
                  <a:srgbClr val="00B0F0"/>
                </a:solidFill>
                <a:latin typeface="Arial" panose="020B0604020202020204" pitchFamily="34" charset="0"/>
              </a:rPr>
              <a:t>ANAGEMENT </a:t>
            </a:r>
          </a:p>
          <a:p>
            <a:r>
              <a:rPr lang="en-US" sz="4000" b="1" dirty="0">
                <a:solidFill>
                  <a:srgbClr val="00B0F0"/>
                </a:solidFill>
                <a:latin typeface="Arial" panose="020B0604020202020204" pitchFamily="34" charset="0"/>
              </a:rPr>
              <a:t>IN HEALTH CARE INSTITUTIONS</a:t>
            </a:r>
            <a:endParaRPr lang="ru-UA" sz="3800" b="1" dirty="0">
              <a:solidFill>
                <a:srgbClr val="00B0F0"/>
              </a:solidFill>
              <a:latin typeface="Arial" panose="020B0604020202020204" pitchFamily="34" charset="0"/>
            </a:endParaRPr>
          </a:p>
        </p:txBody>
      </p:sp>
      <p:sp>
        <p:nvSpPr>
          <p:cNvPr id="5" name="TextBox 4">
            <a:extLst>
              <a:ext uri="{FF2B5EF4-FFF2-40B4-BE49-F238E27FC236}">
                <a16:creationId xmlns:a16="http://schemas.microsoft.com/office/drawing/2014/main" id="{C217905B-9244-7360-31F0-BF585FEB5A43}"/>
              </a:ext>
            </a:extLst>
          </p:cNvPr>
          <p:cNvSpPr txBox="1"/>
          <p:nvPr/>
        </p:nvSpPr>
        <p:spPr>
          <a:xfrm>
            <a:off x="132622" y="2425447"/>
            <a:ext cx="4275104" cy="3600986"/>
          </a:xfrm>
          <a:prstGeom prst="rect">
            <a:avLst/>
          </a:prstGeom>
          <a:solidFill>
            <a:schemeClr val="bg1"/>
          </a:solidFill>
        </p:spPr>
        <p:txBody>
          <a:bodyPr wrap="square">
            <a:spAutoFit/>
          </a:bodyPr>
          <a:lstStyle/>
          <a:p>
            <a:r>
              <a:rPr lang="en-US" sz="2600" b="1" u="sng" dirty="0">
                <a:solidFill>
                  <a:srgbClr val="0070C0"/>
                </a:solidFill>
                <a:latin typeface="Arial" panose="020B0604020202020204" pitchFamily="34" charset="0"/>
                <a:cs typeface="Arial" panose="020B0604020202020204" pitchFamily="34" charset="0"/>
              </a:rPr>
              <a:t>LEARNING OBJECTIVES:</a:t>
            </a:r>
          </a:p>
          <a:p>
            <a:endParaRPr lang="en-US" sz="2600" b="1" dirty="0">
              <a:solidFill>
                <a:srgbClr val="0070C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ü"/>
            </a:pPr>
            <a:r>
              <a:rPr lang="en-US" sz="2200" i="1" dirty="0">
                <a:solidFill>
                  <a:srgbClr val="0070C0"/>
                </a:solidFill>
                <a:latin typeface="Arial" panose="020B0604020202020204" pitchFamily="34" charset="0"/>
                <a:cs typeface="Arial" panose="020B0604020202020204" pitchFamily="34" charset="0"/>
              </a:rPr>
              <a:t>Basic principles of personnel management.</a:t>
            </a:r>
          </a:p>
          <a:p>
            <a:pPr marL="342900" indent="-342900">
              <a:buFont typeface="Wingdings" panose="05000000000000000000" pitchFamily="2" charset="2"/>
              <a:buChar char="ü"/>
            </a:pPr>
            <a:endParaRPr lang="en-US" sz="2200" i="1" dirty="0">
              <a:solidFill>
                <a:srgbClr val="0070C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ü"/>
            </a:pPr>
            <a:r>
              <a:rPr lang="en-US" sz="2200" i="1" dirty="0">
                <a:solidFill>
                  <a:srgbClr val="0070C0"/>
                </a:solidFill>
                <a:latin typeface="Arial" panose="020B0604020202020204" pitchFamily="34" charset="0"/>
                <a:cs typeface="Arial" panose="020B0604020202020204" pitchFamily="34" charset="0"/>
              </a:rPr>
              <a:t>Personnel policy.</a:t>
            </a:r>
          </a:p>
          <a:p>
            <a:pPr marL="342900" indent="-342900">
              <a:buFont typeface="Wingdings" panose="05000000000000000000" pitchFamily="2" charset="2"/>
              <a:buChar char="ü"/>
            </a:pPr>
            <a:endParaRPr lang="en-US" sz="2200" i="1" dirty="0">
              <a:solidFill>
                <a:srgbClr val="0070C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ü"/>
            </a:pPr>
            <a:r>
              <a:rPr lang="en-US" sz="2200" i="1" dirty="0">
                <a:solidFill>
                  <a:srgbClr val="0070C0"/>
                </a:solidFill>
                <a:latin typeface="Arial" panose="020B0604020202020204" pitchFamily="34" charset="0"/>
                <a:cs typeface="Arial" panose="020B0604020202020204" pitchFamily="34" charset="0"/>
              </a:rPr>
              <a:t>Features of the selection of medical personnel.</a:t>
            </a:r>
          </a:p>
          <a:p>
            <a:pPr marL="342900" indent="-342900">
              <a:buFont typeface="Wingdings" panose="05000000000000000000" pitchFamily="2" charset="2"/>
              <a:buChar char="ü"/>
            </a:pPr>
            <a:endParaRPr lang="en-US" sz="2200" i="1" dirty="0">
              <a:solidFill>
                <a:srgbClr val="0070C0"/>
              </a:solidFill>
              <a:latin typeface="Arial" panose="020B0604020202020204" pitchFamily="34" charset="0"/>
              <a:cs typeface="Arial" panose="020B0604020202020204" pitchFamily="34" charset="0"/>
            </a:endParaRPr>
          </a:p>
        </p:txBody>
      </p:sp>
      <p:pic>
        <p:nvPicPr>
          <p:cNvPr id="3" name="Рисунок 2">
            <a:extLst>
              <a:ext uri="{FF2B5EF4-FFF2-40B4-BE49-F238E27FC236}">
                <a16:creationId xmlns:a16="http://schemas.microsoft.com/office/drawing/2014/main" id="{28BEAE28-5C25-1D7A-B226-1E9ED0A0C143}"/>
              </a:ext>
            </a:extLst>
          </p:cNvPr>
          <p:cNvPicPr>
            <a:picLocks noChangeAspect="1"/>
          </p:cNvPicPr>
          <p:nvPr/>
        </p:nvPicPr>
        <p:blipFill>
          <a:blip r:embed="rId2"/>
          <a:stretch>
            <a:fillRect/>
          </a:stretch>
        </p:blipFill>
        <p:spPr>
          <a:xfrm>
            <a:off x="4474346" y="1912698"/>
            <a:ext cx="7585031" cy="4790843"/>
          </a:xfrm>
          <a:prstGeom prst="rect">
            <a:avLst/>
          </a:prstGeom>
        </p:spPr>
      </p:pic>
    </p:spTree>
    <p:extLst>
      <p:ext uri="{BB962C8B-B14F-4D97-AF65-F5344CB8AC3E}">
        <p14:creationId xmlns:p14="http://schemas.microsoft.com/office/powerpoint/2010/main" val="2247422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a:bodyPr>
          <a:lstStyle/>
          <a:p>
            <a:r>
              <a:rPr lang="en-US" sz="3400" b="1" dirty="0">
                <a:solidFill>
                  <a:srgbClr val="00B0F0"/>
                </a:solidFill>
                <a:latin typeface="Arial" panose="020B0604020202020204" pitchFamily="34" charset="0"/>
              </a:rPr>
              <a:t>WHAT IS THE PERSONNEL MANAGEMENT?</a:t>
            </a:r>
            <a:endParaRPr lang="ru-UA" sz="3400" b="1" dirty="0">
              <a:solidFill>
                <a:srgbClr val="00B0F0"/>
              </a:solidFill>
              <a:latin typeface="Arial" panose="020B0604020202020204" pitchFamily="34" charset="0"/>
            </a:endParaRPr>
          </a:p>
        </p:txBody>
      </p:sp>
      <p:sp>
        <p:nvSpPr>
          <p:cNvPr id="4" name="TextBox 3">
            <a:extLst>
              <a:ext uri="{FF2B5EF4-FFF2-40B4-BE49-F238E27FC236}">
                <a16:creationId xmlns:a16="http://schemas.microsoft.com/office/drawing/2014/main" id="{B17FA3EE-0D6B-946E-9588-C983BA703176}"/>
              </a:ext>
            </a:extLst>
          </p:cNvPr>
          <p:cNvSpPr txBox="1"/>
          <p:nvPr/>
        </p:nvSpPr>
        <p:spPr>
          <a:xfrm>
            <a:off x="995776" y="1227477"/>
            <a:ext cx="10829279" cy="400110"/>
          </a:xfrm>
          <a:prstGeom prst="rect">
            <a:avLst/>
          </a:prstGeom>
          <a:noFill/>
        </p:spPr>
        <p:txBody>
          <a:bodyPr wrap="square">
            <a:spAutoFit/>
          </a:bodyPr>
          <a:lstStyle/>
          <a:p>
            <a:pPr algn="just"/>
            <a:r>
              <a:rPr lang="en-US" sz="2000" b="1" i="1" dirty="0">
                <a:solidFill>
                  <a:schemeClr val="accent1">
                    <a:lumMod val="75000"/>
                  </a:schemeClr>
                </a:solidFill>
                <a:latin typeface="Arial" panose="020B0604020202020204" pitchFamily="34" charset="0"/>
                <a:cs typeface="Arial" panose="020B0604020202020204" pitchFamily="34" charset="0"/>
              </a:rPr>
              <a:t>Personnel management is an integral element of healthcare management in general. </a:t>
            </a:r>
            <a:endParaRPr lang="ru-UA" sz="2000" b="1" i="1" dirty="0">
              <a:solidFill>
                <a:schemeClr val="accent1">
                  <a:lumMod val="75000"/>
                </a:schemeClr>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7037112A-CD07-4790-A92C-4899AE5556EE}"/>
              </a:ext>
            </a:extLst>
          </p:cNvPr>
          <p:cNvSpPr txBox="1"/>
          <p:nvPr/>
        </p:nvSpPr>
        <p:spPr>
          <a:xfrm>
            <a:off x="258933" y="2145085"/>
            <a:ext cx="5618086" cy="4093428"/>
          </a:xfrm>
          <a:prstGeom prst="rect">
            <a:avLst/>
          </a:prstGeom>
          <a:noFill/>
        </p:spPr>
        <p:txBody>
          <a:bodyPr wrap="square">
            <a:spAutoFit/>
          </a:bodyPr>
          <a:lstStyle/>
          <a:p>
            <a:pPr algn="just"/>
            <a:r>
              <a:rPr lang="en-US" sz="2000" b="1" dirty="0">
                <a:solidFill>
                  <a:schemeClr val="accent2">
                    <a:lumMod val="60000"/>
                    <a:lumOff val="40000"/>
                  </a:schemeClr>
                </a:solidFill>
                <a:latin typeface="Arial" panose="020B0604020202020204" pitchFamily="34" charset="0"/>
                <a:cs typeface="Arial" panose="020B0604020202020204" pitchFamily="34" charset="0"/>
              </a:rPr>
              <a:t>Personnel management is:</a:t>
            </a:r>
          </a:p>
          <a:p>
            <a:pPr algn="just"/>
            <a:endParaRPr lang="en-US" sz="2000" b="1" dirty="0">
              <a:solidFill>
                <a:schemeClr val="accent2">
                  <a:lumMod val="60000"/>
                  <a:lumOff val="40000"/>
                </a:schemeClr>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en-US" sz="2000" dirty="0">
                <a:solidFill>
                  <a:srgbClr val="002060"/>
                </a:solidFill>
                <a:latin typeface="Arial" panose="020B0604020202020204" pitchFamily="34" charset="0"/>
                <a:cs typeface="Arial" panose="020B0604020202020204" pitchFamily="34" charset="0"/>
              </a:rPr>
              <a:t>The activities of the organization aimed at the effective use of personnel to achieve goals, both organizational and individual (personal).</a:t>
            </a:r>
          </a:p>
          <a:p>
            <a:pPr marL="342900" indent="-342900" algn="just">
              <a:buFont typeface="Wingdings" panose="05000000000000000000" pitchFamily="2" charset="2"/>
              <a:buChar char="Ø"/>
            </a:pPr>
            <a:endParaRPr lang="en-US" sz="2000"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en-US" sz="2000" dirty="0">
                <a:solidFill>
                  <a:srgbClr val="002060"/>
                </a:solidFill>
                <a:latin typeface="Arial" panose="020B0604020202020204" pitchFamily="34" charset="0"/>
                <a:cs typeface="Arial" panose="020B0604020202020204" pitchFamily="34" charset="0"/>
              </a:rPr>
              <a:t>The type of activity that represents the management of people and is aimed at achieving the goals of a firm, organization, enterprise or institution by using the labor, experience, talent of these people, taking into account their satisfaction with work.</a:t>
            </a:r>
            <a:endParaRPr lang="ru-UA" sz="2000" dirty="0">
              <a:solidFill>
                <a:srgbClr val="002060"/>
              </a:solidFill>
              <a:latin typeface="Arial" panose="020B0604020202020204" pitchFamily="34" charset="0"/>
              <a:cs typeface="Arial" panose="020B0604020202020204" pitchFamily="34" charset="0"/>
            </a:endParaRPr>
          </a:p>
        </p:txBody>
      </p:sp>
      <p:pic>
        <p:nvPicPr>
          <p:cNvPr id="7" name="Рисунок 6">
            <a:extLst>
              <a:ext uri="{FF2B5EF4-FFF2-40B4-BE49-F238E27FC236}">
                <a16:creationId xmlns:a16="http://schemas.microsoft.com/office/drawing/2014/main" id="{F340E77A-3F75-F5BC-2824-6BE25433DD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7224" y="2020679"/>
            <a:ext cx="6008933" cy="4342239"/>
          </a:xfrm>
          <a:prstGeom prst="rect">
            <a:avLst/>
          </a:prstGeom>
        </p:spPr>
      </p:pic>
    </p:spTree>
    <p:extLst>
      <p:ext uri="{BB962C8B-B14F-4D97-AF65-F5344CB8AC3E}">
        <p14:creationId xmlns:p14="http://schemas.microsoft.com/office/powerpoint/2010/main" val="2712126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a:bodyPr>
          <a:lstStyle/>
          <a:p>
            <a:r>
              <a:rPr lang="en-US" sz="3400" b="1" dirty="0">
                <a:solidFill>
                  <a:srgbClr val="00B0F0"/>
                </a:solidFill>
                <a:latin typeface="Arial" panose="020B0604020202020204" pitchFamily="34" charset="0"/>
              </a:rPr>
              <a:t>CONCEPT OF PERSONNEL MANAGEMENT</a:t>
            </a:r>
            <a:endParaRPr lang="ru-UA" sz="3400" b="1" dirty="0">
              <a:solidFill>
                <a:srgbClr val="00B0F0"/>
              </a:solidFill>
              <a:latin typeface="Arial" panose="020B0604020202020204" pitchFamily="34" charset="0"/>
            </a:endParaRPr>
          </a:p>
        </p:txBody>
      </p:sp>
      <p:sp>
        <p:nvSpPr>
          <p:cNvPr id="4" name="TextBox 3">
            <a:extLst>
              <a:ext uri="{FF2B5EF4-FFF2-40B4-BE49-F238E27FC236}">
                <a16:creationId xmlns:a16="http://schemas.microsoft.com/office/drawing/2014/main" id="{B17FA3EE-0D6B-946E-9588-C983BA703176}"/>
              </a:ext>
            </a:extLst>
          </p:cNvPr>
          <p:cNvSpPr txBox="1"/>
          <p:nvPr/>
        </p:nvSpPr>
        <p:spPr>
          <a:xfrm>
            <a:off x="862612" y="1236478"/>
            <a:ext cx="10483049" cy="1631216"/>
          </a:xfrm>
          <a:prstGeom prst="rect">
            <a:avLst/>
          </a:prstGeom>
          <a:noFill/>
        </p:spPr>
        <p:txBody>
          <a:bodyPr wrap="square">
            <a:spAutoFit/>
          </a:bodyPr>
          <a:lstStyle/>
          <a:p>
            <a:pPr algn="just"/>
            <a:r>
              <a:rPr lang="en-US" sz="2000" b="1" u="sng" dirty="0">
                <a:solidFill>
                  <a:schemeClr val="accent2">
                    <a:lumMod val="60000"/>
                    <a:lumOff val="40000"/>
                  </a:schemeClr>
                </a:solidFill>
                <a:latin typeface="Arial" panose="020B0604020202020204" pitchFamily="34" charset="0"/>
                <a:cs typeface="Arial" panose="020B0604020202020204" pitchFamily="34" charset="0"/>
              </a:rPr>
              <a:t>The concept of personnel management </a:t>
            </a:r>
            <a:r>
              <a:rPr lang="en-US" sz="2000" dirty="0">
                <a:solidFill>
                  <a:srgbClr val="002060"/>
                </a:solidFill>
                <a:latin typeface="Arial" panose="020B0604020202020204" pitchFamily="34" charset="0"/>
                <a:cs typeface="Arial" panose="020B0604020202020204" pitchFamily="34" charset="0"/>
              </a:rPr>
              <a:t>has two main aspects:</a:t>
            </a:r>
          </a:p>
          <a:p>
            <a:pPr algn="just"/>
            <a:r>
              <a:rPr lang="en-US" sz="2000" dirty="0">
                <a:solidFill>
                  <a:srgbClr val="002060"/>
                </a:solidFill>
                <a:latin typeface="Arial" panose="020B0604020202020204" pitchFamily="34" charset="0"/>
                <a:cs typeface="Arial" panose="020B0604020202020204" pitchFamily="34" charset="0"/>
              </a:rPr>
              <a:t> </a:t>
            </a:r>
          </a:p>
          <a:p>
            <a:pPr marL="342900" indent="-342900" algn="just">
              <a:buFont typeface="Wingdings" panose="05000000000000000000" pitchFamily="2" charset="2"/>
              <a:buChar char="ü"/>
            </a:pPr>
            <a:r>
              <a:rPr lang="en-US" sz="2000" dirty="0">
                <a:solidFill>
                  <a:srgbClr val="002060"/>
                </a:solidFill>
                <a:latin typeface="Arial" panose="020B0604020202020204" pitchFamily="34" charset="0"/>
                <a:cs typeface="Arial" panose="020B0604020202020204" pitchFamily="34" charset="0"/>
              </a:rPr>
              <a:t>functional; </a:t>
            </a:r>
          </a:p>
          <a:p>
            <a:pPr marL="342900" indent="-342900" algn="just">
              <a:buFont typeface="Wingdings" panose="05000000000000000000" pitchFamily="2" charset="2"/>
              <a:buChar char="ü"/>
            </a:pPr>
            <a:endParaRPr lang="en-US" sz="2000"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ü"/>
            </a:pPr>
            <a:r>
              <a:rPr lang="en-US" sz="2000" dirty="0">
                <a:solidFill>
                  <a:srgbClr val="002060"/>
                </a:solidFill>
                <a:latin typeface="Arial" panose="020B0604020202020204" pitchFamily="34" charset="0"/>
                <a:cs typeface="Arial" panose="020B0604020202020204" pitchFamily="34" charset="0"/>
              </a:rPr>
              <a:t>organizational.</a:t>
            </a:r>
            <a:endParaRPr lang="ru-UA" sz="2000" dirty="0">
              <a:solidFill>
                <a:srgbClr val="002060"/>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2BD22AE1-7140-BF97-370D-4639B7342F96}"/>
              </a:ext>
            </a:extLst>
          </p:cNvPr>
          <p:cNvSpPr txBox="1"/>
          <p:nvPr/>
        </p:nvSpPr>
        <p:spPr>
          <a:xfrm>
            <a:off x="323529" y="3275997"/>
            <a:ext cx="5464712" cy="3170099"/>
          </a:xfrm>
          <a:prstGeom prst="rect">
            <a:avLst/>
          </a:prstGeom>
          <a:noFill/>
        </p:spPr>
        <p:txBody>
          <a:bodyPr wrap="square">
            <a:spAutoFit/>
          </a:bodyPr>
          <a:lstStyle/>
          <a:p>
            <a:pPr algn="just"/>
            <a:r>
              <a:rPr lang="en-US" sz="2000" b="1" i="1" dirty="0">
                <a:solidFill>
                  <a:schemeClr val="accent2"/>
                </a:solidFill>
                <a:latin typeface="Arial" panose="020B0604020202020204" pitchFamily="34" charset="0"/>
                <a:cs typeface="Arial" panose="020B0604020202020204" pitchFamily="34" charset="0"/>
              </a:rPr>
              <a:t>From the functional position </a:t>
            </a:r>
            <a:r>
              <a:rPr lang="en-US" sz="2000" dirty="0">
                <a:solidFill>
                  <a:srgbClr val="002060"/>
                </a:solidFill>
                <a:latin typeface="Arial" panose="020B0604020202020204" pitchFamily="34" charset="0"/>
                <a:cs typeface="Arial" panose="020B0604020202020204" pitchFamily="34" charset="0"/>
              </a:rPr>
              <a:t>in personnel management, it is understood to perform such important tasks as: definition of the general strategy of personnel management; formation and implementation of personnel policy; planning of personnel requirements taking into account the working personnel; recruitment, selection and evaluation of personnel; adaptation of personnel; training and development of personnel; promotion system.</a:t>
            </a:r>
          </a:p>
        </p:txBody>
      </p:sp>
      <p:sp>
        <p:nvSpPr>
          <p:cNvPr id="5" name="TextBox 4">
            <a:extLst>
              <a:ext uri="{FF2B5EF4-FFF2-40B4-BE49-F238E27FC236}">
                <a16:creationId xmlns:a16="http://schemas.microsoft.com/office/drawing/2014/main" id="{5466FC63-678A-5731-5A52-C7E8E6D927F3}"/>
              </a:ext>
            </a:extLst>
          </p:cNvPr>
          <p:cNvSpPr txBox="1"/>
          <p:nvPr/>
        </p:nvSpPr>
        <p:spPr>
          <a:xfrm>
            <a:off x="5903650" y="1748406"/>
            <a:ext cx="5884921" cy="1323439"/>
          </a:xfrm>
          <a:prstGeom prst="rect">
            <a:avLst/>
          </a:prstGeom>
          <a:noFill/>
        </p:spPr>
        <p:txBody>
          <a:bodyPr wrap="square">
            <a:spAutoFit/>
          </a:bodyPr>
          <a:lstStyle/>
          <a:p>
            <a:pPr algn="just"/>
            <a:r>
              <a:rPr lang="en-US" sz="2000" b="1" i="1" dirty="0">
                <a:solidFill>
                  <a:schemeClr val="accent2"/>
                </a:solidFill>
                <a:latin typeface="Arial" panose="020B0604020202020204" pitchFamily="34" charset="0"/>
                <a:cs typeface="Arial" panose="020B0604020202020204" pitchFamily="34" charset="0"/>
              </a:rPr>
              <a:t>From the organizational point of view</a:t>
            </a:r>
            <a:r>
              <a:rPr lang="en-US" sz="2000" dirty="0">
                <a:solidFill>
                  <a:srgbClr val="002060"/>
                </a:solidFill>
                <a:latin typeface="Arial" panose="020B0604020202020204" pitchFamily="34" charset="0"/>
                <a:cs typeface="Arial" panose="020B0604020202020204" pitchFamily="34" charset="0"/>
              </a:rPr>
              <a:t>, personnel management covers all employees of the organization and all its structural units responsible for working with personnel.</a:t>
            </a:r>
          </a:p>
        </p:txBody>
      </p:sp>
      <p:pic>
        <p:nvPicPr>
          <p:cNvPr id="7" name="Рисунок 6">
            <a:extLst>
              <a:ext uri="{FF2B5EF4-FFF2-40B4-BE49-F238E27FC236}">
                <a16:creationId xmlns:a16="http://schemas.microsoft.com/office/drawing/2014/main" id="{E20BA925-9D51-A6EB-9A55-81F5C069D245}"/>
              </a:ext>
            </a:extLst>
          </p:cNvPr>
          <p:cNvPicPr>
            <a:picLocks noChangeAspect="1"/>
          </p:cNvPicPr>
          <p:nvPr/>
        </p:nvPicPr>
        <p:blipFill>
          <a:blip r:embed="rId2"/>
          <a:stretch>
            <a:fillRect/>
          </a:stretch>
        </p:blipFill>
        <p:spPr>
          <a:xfrm>
            <a:off x="6011805" y="3275997"/>
            <a:ext cx="5884921" cy="3500893"/>
          </a:xfrm>
          <a:prstGeom prst="rect">
            <a:avLst/>
          </a:prstGeom>
        </p:spPr>
      </p:pic>
    </p:spTree>
    <p:extLst>
      <p:ext uri="{BB962C8B-B14F-4D97-AF65-F5344CB8AC3E}">
        <p14:creationId xmlns:p14="http://schemas.microsoft.com/office/powerpoint/2010/main" val="1233414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a:bodyPr>
          <a:lstStyle/>
          <a:p>
            <a:r>
              <a:rPr lang="en-US" sz="3400" b="1" dirty="0">
                <a:solidFill>
                  <a:srgbClr val="00B0F0"/>
                </a:solidFill>
                <a:latin typeface="Arial" panose="020B0604020202020204" pitchFamily="34" charset="0"/>
              </a:rPr>
              <a:t>PERSONNEL MANAGEMENT PROCESS </a:t>
            </a:r>
            <a:endParaRPr lang="ru-UA" sz="3400" b="1" dirty="0">
              <a:solidFill>
                <a:srgbClr val="00B0F0"/>
              </a:solidFill>
              <a:latin typeface="Arial" panose="020B0604020202020204" pitchFamily="34" charset="0"/>
            </a:endParaRPr>
          </a:p>
        </p:txBody>
      </p:sp>
      <p:sp>
        <p:nvSpPr>
          <p:cNvPr id="4" name="TextBox 3">
            <a:extLst>
              <a:ext uri="{FF2B5EF4-FFF2-40B4-BE49-F238E27FC236}">
                <a16:creationId xmlns:a16="http://schemas.microsoft.com/office/drawing/2014/main" id="{B17FA3EE-0D6B-946E-9588-C983BA703176}"/>
              </a:ext>
            </a:extLst>
          </p:cNvPr>
          <p:cNvSpPr txBox="1"/>
          <p:nvPr/>
        </p:nvSpPr>
        <p:spPr>
          <a:xfrm>
            <a:off x="186430" y="1385487"/>
            <a:ext cx="8371643" cy="5632311"/>
          </a:xfrm>
          <a:prstGeom prst="rect">
            <a:avLst/>
          </a:prstGeom>
          <a:noFill/>
        </p:spPr>
        <p:txBody>
          <a:bodyPr wrap="square">
            <a:spAutoFit/>
          </a:bodyPr>
          <a:lstStyle/>
          <a:p>
            <a:pPr algn="just"/>
            <a:r>
              <a:rPr lang="en-US" sz="2000" b="1" i="1" dirty="0">
                <a:solidFill>
                  <a:schemeClr val="accent1">
                    <a:lumMod val="60000"/>
                    <a:lumOff val="40000"/>
                  </a:schemeClr>
                </a:solidFill>
                <a:latin typeface="Arial" panose="020B0604020202020204" pitchFamily="34" charset="0"/>
                <a:cs typeface="Arial" panose="020B0604020202020204" pitchFamily="34" charset="0"/>
              </a:rPr>
              <a:t>         </a:t>
            </a:r>
            <a:r>
              <a:rPr lang="en-US" sz="2000" b="1" i="1" u="sng" dirty="0">
                <a:solidFill>
                  <a:schemeClr val="accent1">
                    <a:lumMod val="60000"/>
                    <a:lumOff val="40000"/>
                  </a:schemeClr>
                </a:solidFill>
                <a:latin typeface="Arial" panose="020B0604020202020204" pitchFamily="34" charset="0"/>
                <a:cs typeface="Arial" panose="020B0604020202020204" pitchFamily="34" charset="0"/>
              </a:rPr>
              <a:t>The personnel management process of a healthcare institution should consist of the following subsystems :</a:t>
            </a:r>
          </a:p>
          <a:p>
            <a:pPr algn="just"/>
            <a:endParaRPr lang="en-US" sz="2000"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ü"/>
            </a:pPr>
            <a:r>
              <a:rPr lang="en-US" sz="2000" dirty="0">
                <a:solidFill>
                  <a:srgbClr val="002060"/>
                </a:solidFill>
                <a:latin typeface="Arial" panose="020B0604020202020204" pitchFamily="34" charset="0"/>
                <a:cs typeface="Arial" panose="020B0604020202020204" pitchFamily="34" charset="0"/>
              </a:rPr>
              <a:t>forecasting and planning of the quantitative and qualitative composition of the personnel, taking into account the existing staff;</a:t>
            </a:r>
          </a:p>
          <a:p>
            <a:pPr marL="342900" indent="-342900" algn="just">
              <a:buFont typeface="Wingdings" panose="05000000000000000000" pitchFamily="2" charset="2"/>
              <a:buChar char="ü"/>
            </a:pPr>
            <a:r>
              <a:rPr lang="en-US" sz="2000" dirty="0">
                <a:solidFill>
                  <a:srgbClr val="002060"/>
                </a:solidFill>
                <a:latin typeface="Arial" panose="020B0604020202020204" pitchFamily="34" charset="0"/>
                <a:cs typeface="Arial" panose="020B0604020202020204" pitchFamily="34" charset="0"/>
              </a:rPr>
              <a:t>labor market research;</a:t>
            </a:r>
          </a:p>
          <a:p>
            <a:pPr marL="342900" indent="-342900" algn="just">
              <a:buFont typeface="Wingdings" panose="05000000000000000000" pitchFamily="2" charset="2"/>
              <a:buChar char="ü"/>
            </a:pPr>
            <a:r>
              <a:rPr lang="en-US" sz="2000" dirty="0">
                <a:solidFill>
                  <a:srgbClr val="002060"/>
                </a:solidFill>
                <a:latin typeface="Arial" panose="020B0604020202020204" pitchFamily="34" charset="0"/>
                <a:cs typeface="Arial" panose="020B0604020202020204" pitchFamily="34" charset="0"/>
              </a:rPr>
              <a:t>recruitment and selection of personnel;</a:t>
            </a:r>
          </a:p>
          <a:p>
            <a:pPr marL="342900" indent="-342900" algn="just">
              <a:buFont typeface="Wingdings" panose="05000000000000000000" pitchFamily="2" charset="2"/>
              <a:buChar char="ü"/>
            </a:pPr>
            <a:r>
              <a:rPr lang="en-US" sz="2000" dirty="0">
                <a:solidFill>
                  <a:srgbClr val="002060"/>
                </a:solidFill>
                <a:latin typeface="Arial" panose="020B0604020202020204" pitchFamily="34" charset="0"/>
                <a:cs typeface="Arial" panose="020B0604020202020204" pitchFamily="34" charset="0"/>
              </a:rPr>
              <a:t>personnel adaptation;</a:t>
            </a:r>
          </a:p>
          <a:p>
            <a:pPr marL="342900" indent="-342900" algn="just">
              <a:buFont typeface="Wingdings" panose="05000000000000000000" pitchFamily="2" charset="2"/>
              <a:buChar char="ü"/>
            </a:pPr>
            <a:r>
              <a:rPr lang="en-US" sz="2000" dirty="0">
                <a:solidFill>
                  <a:srgbClr val="002060"/>
                </a:solidFill>
                <a:latin typeface="Arial" panose="020B0604020202020204" pitchFamily="34" charset="0"/>
                <a:cs typeface="Arial" panose="020B0604020202020204" pitchFamily="34" charset="0"/>
              </a:rPr>
              <a:t>definition and organization of work;</a:t>
            </a:r>
          </a:p>
          <a:p>
            <a:pPr marL="342900" indent="-342900" algn="just">
              <a:buFont typeface="Wingdings" panose="05000000000000000000" pitchFamily="2" charset="2"/>
              <a:buChar char="ü"/>
            </a:pPr>
            <a:r>
              <a:rPr lang="en-US" sz="2000" dirty="0">
                <a:solidFill>
                  <a:srgbClr val="002060"/>
                </a:solidFill>
                <a:latin typeface="Arial" panose="020B0604020202020204" pitchFamily="34" charset="0"/>
                <a:cs typeface="Arial" panose="020B0604020202020204" pitchFamily="34" charset="0"/>
              </a:rPr>
              <a:t>formation of salary policy and social package for employees;</a:t>
            </a:r>
          </a:p>
          <a:p>
            <a:pPr marL="342900" indent="-342900" algn="just">
              <a:buFont typeface="Wingdings" panose="05000000000000000000" pitchFamily="2" charset="2"/>
              <a:buChar char="ü"/>
            </a:pPr>
            <a:r>
              <a:rPr lang="en-US" sz="2000" dirty="0">
                <a:solidFill>
                  <a:srgbClr val="002060"/>
                </a:solidFill>
                <a:latin typeface="Arial" panose="020B0604020202020204" pitchFamily="34" charset="0"/>
                <a:cs typeface="Arial" panose="020B0604020202020204" pitchFamily="34" charset="0"/>
              </a:rPr>
              <a:t>training and professional development of personnel;</a:t>
            </a:r>
          </a:p>
          <a:p>
            <a:pPr marL="342900" indent="-342900" algn="just">
              <a:buFont typeface="Wingdings" panose="05000000000000000000" pitchFamily="2" charset="2"/>
              <a:buChar char="ü"/>
            </a:pPr>
            <a:r>
              <a:rPr lang="en-US" sz="2000" dirty="0">
                <a:solidFill>
                  <a:srgbClr val="002060"/>
                </a:solidFill>
                <a:latin typeface="Arial" panose="020B0604020202020204" pitchFamily="34" charset="0"/>
                <a:cs typeface="Arial" panose="020B0604020202020204" pitchFamily="34" charset="0"/>
              </a:rPr>
              <a:t>conflict management;</a:t>
            </a:r>
          </a:p>
          <a:p>
            <a:pPr marL="342900" indent="-342900" algn="just">
              <a:buFont typeface="Wingdings" panose="05000000000000000000" pitchFamily="2" charset="2"/>
              <a:buChar char="ü"/>
            </a:pPr>
            <a:r>
              <a:rPr lang="en-US" sz="2000" dirty="0">
                <a:solidFill>
                  <a:srgbClr val="002060"/>
                </a:solidFill>
                <a:latin typeface="Arial" panose="020B0604020202020204" pitchFamily="34" charset="0"/>
                <a:cs typeface="Arial" panose="020B0604020202020204" pitchFamily="34" charset="0"/>
              </a:rPr>
              <a:t>management of an effective system of motivation and stimulation of activities;</a:t>
            </a:r>
          </a:p>
          <a:p>
            <a:pPr marL="342900" indent="-342900" algn="just">
              <a:buFont typeface="Wingdings" panose="05000000000000000000" pitchFamily="2" charset="2"/>
              <a:buChar char="ü"/>
            </a:pPr>
            <a:r>
              <a:rPr lang="en-US" sz="2000" dirty="0">
                <a:solidFill>
                  <a:srgbClr val="002060"/>
                </a:solidFill>
                <a:latin typeface="Arial" panose="020B0604020202020204" pitchFamily="34" charset="0"/>
                <a:cs typeface="Arial" panose="020B0604020202020204" pitchFamily="34" charset="0"/>
              </a:rPr>
              <a:t>career development planning and organization (career management);</a:t>
            </a:r>
          </a:p>
          <a:p>
            <a:pPr marL="342900" indent="-342900" algn="just">
              <a:buFont typeface="Wingdings" panose="05000000000000000000" pitchFamily="2" charset="2"/>
              <a:buChar char="ü"/>
            </a:pPr>
            <a:r>
              <a:rPr lang="en-US" sz="2000" dirty="0">
                <a:solidFill>
                  <a:srgbClr val="002060"/>
                </a:solidFill>
                <a:latin typeface="Arial" panose="020B0604020202020204" pitchFamily="34" charset="0"/>
                <a:cs typeface="Arial" panose="020B0604020202020204" pitchFamily="34" charset="0"/>
              </a:rPr>
              <a:t>labor productivity management;</a:t>
            </a:r>
          </a:p>
          <a:p>
            <a:pPr marL="342900" indent="-342900" algn="just">
              <a:buFont typeface="Wingdings" panose="05000000000000000000" pitchFamily="2" charset="2"/>
              <a:buChar char="ü"/>
            </a:pPr>
            <a:r>
              <a:rPr lang="en-US" sz="2000" dirty="0">
                <a:solidFill>
                  <a:srgbClr val="002060"/>
                </a:solidFill>
                <a:latin typeface="Arial" panose="020B0604020202020204" pitchFamily="34" charset="0"/>
                <a:cs typeface="Arial" panose="020B0604020202020204" pitchFamily="34" charset="0"/>
              </a:rPr>
              <a:t>monitoring and evaluation of activities;</a:t>
            </a:r>
          </a:p>
          <a:p>
            <a:pPr marL="342900" indent="-342900" algn="just">
              <a:buFont typeface="Wingdings" panose="05000000000000000000" pitchFamily="2" charset="2"/>
              <a:buChar char="ü"/>
            </a:pPr>
            <a:endParaRPr lang="en-US" sz="2000" dirty="0">
              <a:solidFill>
                <a:srgbClr val="002060"/>
              </a:solidFill>
              <a:latin typeface="Arial" panose="020B0604020202020204" pitchFamily="34" charset="0"/>
              <a:cs typeface="Arial" panose="020B0604020202020204" pitchFamily="34" charset="0"/>
            </a:endParaRPr>
          </a:p>
        </p:txBody>
      </p:sp>
      <p:pic>
        <p:nvPicPr>
          <p:cNvPr id="3" name="Рисунок 2">
            <a:extLst>
              <a:ext uri="{FF2B5EF4-FFF2-40B4-BE49-F238E27FC236}">
                <a16:creationId xmlns:a16="http://schemas.microsoft.com/office/drawing/2014/main" id="{CDC277D7-FF8B-99A1-0ED0-D070E8DB8713}"/>
              </a:ext>
            </a:extLst>
          </p:cNvPr>
          <p:cNvPicPr>
            <a:picLocks noChangeAspect="1"/>
          </p:cNvPicPr>
          <p:nvPr/>
        </p:nvPicPr>
        <p:blipFill>
          <a:blip r:embed="rId2"/>
          <a:stretch>
            <a:fillRect/>
          </a:stretch>
        </p:blipFill>
        <p:spPr>
          <a:xfrm>
            <a:off x="8558074" y="2299317"/>
            <a:ext cx="3554026" cy="3495384"/>
          </a:xfrm>
          <a:prstGeom prst="rect">
            <a:avLst/>
          </a:prstGeom>
        </p:spPr>
      </p:pic>
    </p:spTree>
    <p:extLst>
      <p:ext uri="{BB962C8B-B14F-4D97-AF65-F5344CB8AC3E}">
        <p14:creationId xmlns:p14="http://schemas.microsoft.com/office/powerpoint/2010/main" val="1338214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12876"/>
            <a:ext cx="11573197" cy="743567"/>
          </a:xfrm>
          <a:solidFill>
            <a:schemeClr val="bg1"/>
          </a:solidFill>
          <a:ln w="19050">
            <a:solidFill>
              <a:srgbClr val="0070C0"/>
            </a:solidFill>
          </a:ln>
        </p:spPr>
        <p:txBody>
          <a:bodyPr>
            <a:normAutofit/>
          </a:bodyPr>
          <a:lstStyle/>
          <a:p>
            <a:r>
              <a:rPr lang="en-US" sz="3400" b="1" dirty="0">
                <a:solidFill>
                  <a:srgbClr val="00B0F0"/>
                </a:solidFill>
                <a:latin typeface="Arial" panose="020B0604020202020204" pitchFamily="34" charset="0"/>
              </a:rPr>
              <a:t>PERSONNEL POLICY </a:t>
            </a:r>
            <a:endParaRPr lang="ru-UA" sz="3400" b="1" dirty="0">
              <a:solidFill>
                <a:srgbClr val="00B0F0"/>
              </a:solidFill>
              <a:latin typeface="Arial" panose="020B0604020202020204" pitchFamily="34" charset="0"/>
            </a:endParaRPr>
          </a:p>
        </p:txBody>
      </p:sp>
      <p:sp>
        <p:nvSpPr>
          <p:cNvPr id="4" name="TextBox 3">
            <a:extLst>
              <a:ext uri="{FF2B5EF4-FFF2-40B4-BE49-F238E27FC236}">
                <a16:creationId xmlns:a16="http://schemas.microsoft.com/office/drawing/2014/main" id="{B17FA3EE-0D6B-946E-9588-C983BA703176}"/>
              </a:ext>
            </a:extLst>
          </p:cNvPr>
          <p:cNvSpPr txBox="1"/>
          <p:nvPr/>
        </p:nvSpPr>
        <p:spPr>
          <a:xfrm>
            <a:off x="1855433" y="1163545"/>
            <a:ext cx="8318377" cy="1015663"/>
          </a:xfrm>
          <a:prstGeom prst="rect">
            <a:avLst/>
          </a:prstGeom>
          <a:noFill/>
        </p:spPr>
        <p:txBody>
          <a:bodyPr wrap="square">
            <a:spAutoFit/>
          </a:bodyPr>
          <a:lstStyle/>
          <a:p>
            <a:pPr algn="just"/>
            <a:r>
              <a:rPr lang="en-US" sz="2000" b="1" u="sng" dirty="0">
                <a:solidFill>
                  <a:schemeClr val="accent1">
                    <a:lumMod val="60000"/>
                    <a:lumOff val="40000"/>
                  </a:schemeClr>
                </a:solidFill>
                <a:latin typeface="Arial" panose="020B0604020202020204" pitchFamily="34" charset="0"/>
                <a:cs typeface="Arial" panose="020B0604020202020204" pitchFamily="34" charset="0"/>
              </a:rPr>
              <a:t>Personnel policy </a:t>
            </a:r>
            <a:r>
              <a:rPr lang="en-US" sz="2000" dirty="0">
                <a:solidFill>
                  <a:srgbClr val="002060"/>
                </a:solidFill>
                <a:latin typeface="Arial" panose="020B0604020202020204" pitchFamily="34" charset="0"/>
                <a:cs typeface="Arial" panose="020B0604020202020204" pitchFamily="34" charset="0"/>
              </a:rPr>
              <a:t>is the key element of the overall development strategy of a healthcare institution and the mechanism for implementing state personnel policy in the field of healthcare at the micro level.</a:t>
            </a:r>
          </a:p>
        </p:txBody>
      </p:sp>
      <p:pic>
        <p:nvPicPr>
          <p:cNvPr id="5" name="Рисунок 4">
            <a:extLst>
              <a:ext uri="{FF2B5EF4-FFF2-40B4-BE49-F238E27FC236}">
                <a16:creationId xmlns:a16="http://schemas.microsoft.com/office/drawing/2014/main" id="{9F664B8F-56DF-B951-A33D-88575D556E47}"/>
              </a:ext>
            </a:extLst>
          </p:cNvPr>
          <p:cNvPicPr>
            <a:picLocks noChangeAspect="1"/>
          </p:cNvPicPr>
          <p:nvPr/>
        </p:nvPicPr>
        <p:blipFill>
          <a:blip r:embed="rId2"/>
          <a:stretch>
            <a:fillRect/>
          </a:stretch>
        </p:blipFill>
        <p:spPr>
          <a:xfrm>
            <a:off x="5434428" y="2493517"/>
            <a:ext cx="6667500" cy="3810000"/>
          </a:xfrm>
          <a:prstGeom prst="rect">
            <a:avLst/>
          </a:prstGeom>
        </p:spPr>
      </p:pic>
      <p:sp>
        <p:nvSpPr>
          <p:cNvPr id="6" name="TextBox 5">
            <a:extLst>
              <a:ext uri="{FF2B5EF4-FFF2-40B4-BE49-F238E27FC236}">
                <a16:creationId xmlns:a16="http://schemas.microsoft.com/office/drawing/2014/main" id="{AF7F9B1F-5B53-12C9-F80B-28B8D4A34F4B}"/>
              </a:ext>
            </a:extLst>
          </p:cNvPr>
          <p:cNvSpPr txBox="1"/>
          <p:nvPr/>
        </p:nvSpPr>
        <p:spPr>
          <a:xfrm>
            <a:off x="188396" y="2351803"/>
            <a:ext cx="5129328" cy="4093428"/>
          </a:xfrm>
          <a:prstGeom prst="rect">
            <a:avLst/>
          </a:prstGeom>
          <a:noFill/>
        </p:spPr>
        <p:txBody>
          <a:bodyPr wrap="square">
            <a:spAutoFit/>
          </a:bodyPr>
          <a:lstStyle/>
          <a:p>
            <a:pPr algn="just"/>
            <a:r>
              <a:rPr lang="en-US" sz="2000" b="1" u="sng" dirty="0">
                <a:solidFill>
                  <a:schemeClr val="accent1">
                    <a:lumMod val="60000"/>
                    <a:lumOff val="40000"/>
                  </a:schemeClr>
                </a:solidFill>
                <a:latin typeface="Arial" panose="020B0604020202020204" pitchFamily="34" charset="0"/>
                <a:cs typeface="Arial" panose="020B0604020202020204" pitchFamily="34" charset="0"/>
              </a:rPr>
              <a:t>The personnel policy of the healthcare institution </a:t>
            </a:r>
            <a:r>
              <a:rPr lang="en-US" sz="2000" dirty="0">
                <a:solidFill>
                  <a:srgbClr val="002060"/>
                </a:solidFill>
                <a:latin typeface="Arial" panose="020B0604020202020204" pitchFamily="34" charset="0"/>
                <a:cs typeface="Arial" panose="020B0604020202020204" pitchFamily="34" charset="0"/>
              </a:rPr>
              <a:t>is the master plan for working with personnel that defines a set of rules, standards, norms and tools for personnel work and has a long-term nature of action.</a:t>
            </a:r>
          </a:p>
          <a:p>
            <a:pPr algn="just"/>
            <a:endParaRPr lang="en-US" sz="2000" dirty="0">
              <a:solidFill>
                <a:srgbClr val="002060"/>
              </a:solidFill>
              <a:latin typeface="Arial" panose="020B0604020202020204" pitchFamily="34" charset="0"/>
              <a:cs typeface="Arial" panose="020B0604020202020204" pitchFamily="34" charset="0"/>
            </a:endParaRPr>
          </a:p>
          <a:p>
            <a:pPr algn="just"/>
            <a:r>
              <a:rPr lang="en-US" sz="2000" b="1" i="1" dirty="0">
                <a:solidFill>
                  <a:schemeClr val="accent2"/>
                </a:solidFill>
                <a:latin typeface="Arial" panose="020B0604020202020204" pitchFamily="34" charset="0"/>
                <a:cs typeface="Arial" panose="020B0604020202020204" pitchFamily="34" charset="0"/>
              </a:rPr>
              <a:t>The main task </a:t>
            </a:r>
            <a:r>
              <a:rPr lang="en-US" sz="2000" dirty="0">
                <a:solidFill>
                  <a:srgbClr val="002060"/>
                </a:solidFill>
                <a:latin typeface="Arial" panose="020B0604020202020204" pitchFamily="34" charset="0"/>
                <a:cs typeface="Arial" panose="020B0604020202020204" pitchFamily="34" charset="0"/>
              </a:rPr>
              <a:t>is the continuous search for tools to increase productivity and labor efficiency, implemented through the use of modern management tools and the rational use of existing human resources – personnel.</a:t>
            </a:r>
          </a:p>
          <a:p>
            <a:pPr algn="just"/>
            <a:endParaRPr lang="en-US" sz="20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5942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09401" y="339509"/>
            <a:ext cx="11573197" cy="743567"/>
          </a:xfrm>
          <a:solidFill>
            <a:schemeClr val="bg1"/>
          </a:solidFill>
          <a:ln w="19050">
            <a:solidFill>
              <a:srgbClr val="0070C0"/>
            </a:solidFill>
          </a:ln>
        </p:spPr>
        <p:txBody>
          <a:bodyPr>
            <a:normAutofit/>
          </a:bodyPr>
          <a:lstStyle/>
          <a:p>
            <a:r>
              <a:rPr lang="en-US" sz="3400" b="1" dirty="0">
                <a:solidFill>
                  <a:srgbClr val="00B0F0"/>
                </a:solidFill>
                <a:latin typeface="Arial" panose="020B0604020202020204" pitchFamily="34" charset="0"/>
              </a:rPr>
              <a:t>KEY PRINCIPLES OF THE PERSONNEL POLICY</a:t>
            </a:r>
            <a:r>
              <a:rPr lang="en-US" sz="1800" b="1" kern="0" dirty="0">
                <a:effectLst/>
                <a:latin typeface="Times New Roman" panose="02020603050405020304" pitchFamily="18" charset="0"/>
                <a:ea typeface="Times New Roman" panose="02020603050405020304" pitchFamily="18" charset="0"/>
              </a:rPr>
              <a:t> </a:t>
            </a:r>
            <a:r>
              <a:rPr lang="en-US" sz="3400" b="1" dirty="0">
                <a:solidFill>
                  <a:srgbClr val="00B0F0"/>
                </a:solidFill>
                <a:latin typeface="Arial" panose="020B0604020202020204" pitchFamily="34" charset="0"/>
              </a:rPr>
              <a:t> </a:t>
            </a:r>
            <a:endParaRPr lang="ru-UA" sz="3400" b="1" dirty="0">
              <a:solidFill>
                <a:srgbClr val="00B0F0"/>
              </a:solidFill>
              <a:latin typeface="Arial" panose="020B0604020202020204" pitchFamily="34" charset="0"/>
            </a:endParaRPr>
          </a:p>
        </p:txBody>
      </p:sp>
      <p:sp>
        <p:nvSpPr>
          <p:cNvPr id="4" name="TextBox 3">
            <a:extLst>
              <a:ext uri="{FF2B5EF4-FFF2-40B4-BE49-F238E27FC236}">
                <a16:creationId xmlns:a16="http://schemas.microsoft.com/office/drawing/2014/main" id="{B17FA3EE-0D6B-946E-9588-C983BA703176}"/>
              </a:ext>
            </a:extLst>
          </p:cNvPr>
          <p:cNvSpPr txBox="1"/>
          <p:nvPr/>
        </p:nvSpPr>
        <p:spPr>
          <a:xfrm>
            <a:off x="205331" y="1646769"/>
            <a:ext cx="6132752" cy="5632311"/>
          </a:xfrm>
          <a:prstGeom prst="rect">
            <a:avLst/>
          </a:prstGeom>
          <a:noFill/>
        </p:spPr>
        <p:txBody>
          <a:bodyPr wrap="square">
            <a:spAutoFit/>
          </a:bodyPr>
          <a:lstStyle/>
          <a:p>
            <a:pPr algn="just"/>
            <a:r>
              <a:rPr lang="en-US" sz="2000" b="1" u="sng" dirty="0">
                <a:solidFill>
                  <a:srgbClr val="002060"/>
                </a:solidFill>
                <a:latin typeface="Arial" panose="020B0604020202020204" pitchFamily="34" charset="0"/>
                <a:cs typeface="Arial" panose="020B0604020202020204" pitchFamily="34" charset="0"/>
              </a:rPr>
              <a:t>The key principles of building the personnel policy in the field of healthcare are:</a:t>
            </a:r>
          </a:p>
          <a:p>
            <a:pPr algn="just"/>
            <a:endParaRPr lang="en-US" sz="2000" b="1" u="sng"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en-US" sz="2000" dirty="0">
                <a:solidFill>
                  <a:srgbClr val="002060"/>
                </a:solidFill>
                <a:latin typeface="Arial" panose="020B0604020202020204" pitchFamily="34" charset="0"/>
                <a:cs typeface="Arial" panose="020B0604020202020204" pitchFamily="34" charset="0"/>
              </a:rPr>
              <a:t>focus on a strategic approach;</a:t>
            </a:r>
          </a:p>
          <a:p>
            <a:pPr marL="342900" indent="-342900" algn="just">
              <a:buFont typeface="Wingdings" panose="05000000000000000000" pitchFamily="2" charset="2"/>
              <a:buChar char="Ø"/>
            </a:pPr>
            <a:endParaRPr lang="en-US" sz="2000"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en-US" sz="2000" dirty="0">
                <a:solidFill>
                  <a:srgbClr val="002060"/>
                </a:solidFill>
                <a:latin typeface="Arial" panose="020B0604020202020204" pitchFamily="34" charset="0"/>
                <a:cs typeface="Arial" panose="020B0604020202020204" pitchFamily="34" charset="0"/>
              </a:rPr>
              <a:t>definition of personnel as the main factor of competitiveness and efficiency;</a:t>
            </a:r>
          </a:p>
          <a:p>
            <a:pPr marL="342900" indent="-342900" algn="just">
              <a:buFont typeface="Wingdings" panose="05000000000000000000" pitchFamily="2" charset="2"/>
              <a:buChar char="Ø"/>
            </a:pPr>
            <a:endParaRPr lang="en-US" sz="2000"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en-US" sz="2000" dirty="0">
                <a:solidFill>
                  <a:srgbClr val="002060"/>
                </a:solidFill>
                <a:latin typeface="Arial" panose="020B0604020202020204" pitchFamily="34" charset="0"/>
                <a:cs typeface="Arial" panose="020B0604020202020204" pitchFamily="34" charset="0"/>
              </a:rPr>
              <a:t>giving priority to democracy and partnership in social relations;</a:t>
            </a:r>
          </a:p>
          <a:p>
            <a:pPr marL="342900" indent="-342900" algn="just">
              <a:buFont typeface="Wingdings" panose="05000000000000000000" pitchFamily="2" charset="2"/>
              <a:buChar char="Ø"/>
            </a:pPr>
            <a:endParaRPr lang="en-US" sz="2000"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en-US" sz="2000" dirty="0">
                <a:solidFill>
                  <a:srgbClr val="002060"/>
                </a:solidFill>
                <a:latin typeface="Arial" panose="020B0604020202020204" pitchFamily="34" charset="0"/>
                <a:cs typeface="Arial" panose="020B0604020202020204" pitchFamily="34" charset="0"/>
              </a:rPr>
              <a:t>investing in the training and professional development of the institution's staff;</a:t>
            </a:r>
          </a:p>
          <a:p>
            <a:pPr marL="342900" indent="-342900" algn="just">
              <a:buFont typeface="Wingdings" panose="05000000000000000000" pitchFamily="2" charset="2"/>
              <a:buChar char="Ø"/>
            </a:pPr>
            <a:endParaRPr lang="en-US" sz="2000" dirty="0">
              <a:solidFill>
                <a:srgbClr val="002060"/>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en-US" sz="2000" dirty="0">
                <a:solidFill>
                  <a:srgbClr val="002060"/>
                </a:solidFill>
                <a:latin typeface="Arial" panose="020B0604020202020204" pitchFamily="34" charset="0"/>
                <a:cs typeface="Arial" panose="020B0604020202020204" pitchFamily="34" charset="0"/>
              </a:rPr>
              <a:t>increasing the level of psychological comfort in the exercise of labor activity.</a:t>
            </a:r>
          </a:p>
          <a:p>
            <a:pPr algn="just"/>
            <a:r>
              <a:rPr lang="en-US" sz="2000" dirty="0">
                <a:solidFill>
                  <a:srgbClr val="002060"/>
                </a:solidFill>
                <a:latin typeface="Arial" panose="020B0604020202020204" pitchFamily="34" charset="0"/>
                <a:cs typeface="Arial" panose="020B0604020202020204" pitchFamily="34" charset="0"/>
              </a:rPr>
              <a:t>.</a:t>
            </a:r>
          </a:p>
          <a:p>
            <a:pPr algn="just"/>
            <a:endParaRPr lang="en-US" sz="2000" dirty="0">
              <a:solidFill>
                <a:srgbClr val="002060"/>
              </a:solidFill>
              <a:latin typeface="Arial" panose="020B0604020202020204" pitchFamily="34" charset="0"/>
              <a:cs typeface="Arial" panose="020B0604020202020204" pitchFamily="34" charset="0"/>
            </a:endParaRPr>
          </a:p>
        </p:txBody>
      </p:sp>
      <p:pic>
        <p:nvPicPr>
          <p:cNvPr id="5" name="Рисунок 4">
            <a:extLst>
              <a:ext uri="{FF2B5EF4-FFF2-40B4-BE49-F238E27FC236}">
                <a16:creationId xmlns:a16="http://schemas.microsoft.com/office/drawing/2014/main" id="{EB5BBEA5-14EA-DC5A-A2B7-309730826BAB}"/>
              </a:ext>
            </a:extLst>
          </p:cNvPr>
          <p:cNvPicPr>
            <a:picLocks noChangeAspect="1"/>
          </p:cNvPicPr>
          <p:nvPr/>
        </p:nvPicPr>
        <p:blipFill>
          <a:blip r:embed="rId2"/>
          <a:stretch>
            <a:fillRect/>
          </a:stretch>
        </p:blipFill>
        <p:spPr>
          <a:xfrm>
            <a:off x="6450130" y="2086253"/>
            <a:ext cx="5536539" cy="3793869"/>
          </a:xfrm>
          <a:prstGeom prst="rect">
            <a:avLst/>
          </a:prstGeom>
        </p:spPr>
      </p:pic>
    </p:spTree>
    <p:extLst>
      <p:ext uri="{BB962C8B-B14F-4D97-AF65-F5344CB8AC3E}">
        <p14:creationId xmlns:p14="http://schemas.microsoft.com/office/powerpoint/2010/main" val="1247534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a:bodyPr>
          <a:lstStyle/>
          <a:p>
            <a:r>
              <a:rPr lang="en-US" sz="3400" b="1" dirty="0">
                <a:solidFill>
                  <a:srgbClr val="00B0F0"/>
                </a:solidFill>
                <a:latin typeface="Arial" panose="020B0604020202020204" pitchFamily="34" charset="0"/>
              </a:rPr>
              <a:t>TOOLS OF THE PERSONNEL POLICY</a:t>
            </a:r>
            <a:endParaRPr lang="ru-UA" sz="3400" b="1" dirty="0">
              <a:solidFill>
                <a:srgbClr val="00B0F0"/>
              </a:solidFill>
              <a:latin typeface="Arial" panose="020B0604020202020204" pitchFamily="34" charset="0"/>
            </a:endParaRPr>
          </a:p>
        </p:txBody>
      </p:sp>
      <p:sp>
        <p:nvSpPr>
          <p:cNvPr id="9" name="TextBox 8">
            <a:extLst>
              <a:ext uri="{FF2B5EF4-FFF2-40B4-BE49-F238E27FC236}">
                <a16:creationId xmlns:a16="http://schemas.microsoft.com/office/drawing/2014/main" id="{E9EFF48A-7147-9256-DFFE-2DD8DC37E4DE}"/>
              </a:ext>
            </a:extLst>
          </p:cNvPr>
          <p:cNvSpPr txBox="1"/>
          <p:nvPr/>
        </p:nvSpPr>
        <p:spPr>
          <a:xfrm>
            <a:off x="109491" y="2067857"/>
            <a:ext cx="5172723" cy="4708981"/>
          </a:xfrm>
          <a:prstGeom prst="rect">
            <a:avLst/>
          </a:prstGeom>
          <a:noFill/>
        </p:spPr>
        <p:txBody>
          <a:bodyPr wrap="square">
            <a:spAutoFit/>
          </a:bodyPr>
          <a:lstStyle/>
          <a:p>
            <a:pPr marL="285750" indent="-285750">
              <a:buFont typeface="Wingdings" panose="05000000000000000000" pitchFamily="2" charset="2"/>
              <a:buChar char="Ø"/>
            </a:pPr>
            <a:r>
              <a:rPr lang="en-US" sz="2000" dirty="0">
                <a:solidFill>
                  <a:srgbClr val="002060"/>
                </a:solidFill>
                <a:latin typeface="Arial" panose="020B0604020202020204" pitchFamily="34" charset="0"/>
                <a:cs typeface="Arial" panose="020B0604020202020204" pitchFamily="34" charset="0"/>
              </a:rPr>
              <a:t>Personnel planning.</a:t>
            </a:r>
          </a:p>
          <a:p>
            <a:pPr marL="285750" indent="-285750">
              <a:buFont typeface="Wingdings" panose="05000000000000000000" pitchFamily="2" charset="2"/>
              <a:buChar char="Ø"/>
            </a:pPr>
            <a:endParaRPr lang="en-US" sz="20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en-US" sz="2000" dirty="0">
                <a:solidFill>
                  <a:srgbClr val="002060"/>
                </a:solidFill>
                <a:latin typeface="Arial" panose="020B0604020202020204" pitchFamily="34" charset="0"/>
                <a:cs typeface="Arial" panose="020B0604020202020204" pitchFamily="34" charset="0"/>
              </a:rPr>
              <a:t>Current personnel work.</a:t>
            </a:r>
          </a:p>
          <a:p>
            <a:pPr marL="285750" indent="-285750">
              <a:buFont typeface="Wingdings" panose="05000000000000000000" pitchFamily="2" charset="2"/>
              <a:buChar char="Ø"/>
            </a:pPr>
            <a:endParaRPr lang="en-US" sz="20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en-US" sz="2000" dirty="0">
                <a:solidFill>
                  <a:srgbClr val="002060"/>
                </a:solidFill>
                <a:latin typeface="Arial" panose="020B0604020202020204" pitchFamily="34" charset="0"/>
                <a:cs typeface="Arial" panose="020B0604020202020204" pitchFamily="34" charset="0"/>
              </a:rPr>
              <a:t>Implementation of personnel management.</a:t>
            </a:r>
          </a:p>
          <a:p>
            <a:pPr marL="285750" indent="-285750">
              <a:buFont typeface="Wingdings" panose="05000000000000000000" pitchFamily="2" charset="2"/>
              <a:buChar char="Ø"/>
            </a:pPr>
            <a:endParaRPr lang="en-US" sz="20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en-US" sz="2000" dirty="0">
                <a:solidFill>
                  <a:srgbClr val="002060"/>
                </a:solidFill>
                <a:latin typeface="Arial" panose="020B0604020202020204" pitchFamily="34" charset="0"/>
                <a:cs typeface="Arial" panose="020B0604020202020204" pitchFamily="34" charset="0"/>
              </a:rPr>
              <a:t>Personnel training and development activities.</a:t>
            </a:r>
          </a:p>
          <a:p>
            <a:pPr marL="285750" indent="-285750">
              <a:buFont typeface="Wingdings" panose="05000000000000000000" pitchFamily="2" charset="2"/>
              <a:buChar char="Ø"/>
            </a:pPr>
            <a:endParaRPr lang="en-US" sz="20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en-US" sz="2000" dirty="0">
                <a:solidFill>
                  <a:srgbClr val="002060"/>
                </a:solidFill>
                <a:latin typeface="Arial" panose="020B0604020202020204" pitchFamily="34" charset="0"/>
                <a:cs typeface="Arial" panose="020B0604020202020204" pitchFamily="34" charset="0"/>
              </a:rPr>
              <a:t>Measures to resolve social contradictions.</a:t>
            </a:r>
          </a:p>
          <a:p>
            <a:pPr marL="285750" indent="-285750">
              <a:buFont typeface="Wingdings" panose="05000000000000000000" pitchFamily="2" charset="2"/>
              <a:buChar char="Ø"/>
            </a:pPr>
            <a:endParaRPr lang="en-US" sz="20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en-US" sz="2000" dirty="0">
                <a:solidFill>
                  <a:srgbClr val="002060"/>
                </a:solidFill>
                <a:latin typeface="Arial" panose="020B0604020202020204" pitchFamily="34" charset="0"/>
                <a:cs typeface="Arial" panose="020B0604020202020204" pitchFamily="34" charset="0"/>
              </a:rPr>
              <a:t>Mechanism of motivation and stimulation.</a:t>
            </a:r>
          </a:p>
          <a:p>
            <a:r>
              <a:rPr lang="en-US" sz="2000" dirty="0">
                <a:solidFill>
                  <a:srgbClr val="002060"/>
                </a:solidFill>
                <a:latin typeface="Arial" panose="020B0604020202020204" pitchFamily="34" charset="0"/>
                <a:cs typeface="Arial" panose="020B0604020202020204" pitchFamily="34" charset="0"/>
              </a:rPr>
              <a:t> </a:t>
            </a:r>
            <a:endParaRPr lang="ru-UA" sz="2000" dirty="0">
              <a:solidFill>
                <a:srgbClr val="002060"/>
              </a:solidFill>
              <a:latin typeface="Arial" panose="020B0604020202020204" pitchFamily="34" charset="0"/>
              <a:cs typeface="Arial" panose="020B0604020202020204" pitchFamily="34" charset="0"/>
            </a:endParaRPr>
          </a:p>
        </p:txBody>
      </p:sp>
      <p:pic>
        <p:nvPicPr>
          <p:cNvPr id="3" name="Рисунок 2">
            <a:extLst>
              <a:ext uri="{FF2B5EF4-FFF2-40B4-BE49-F238E27FC236}">
                <a16:creationId xmlns:a16="http://schemas.microsoft.com/office/drawing/2014/main" id="{1A573350-0C5A-820E-3101-6ED70CE64F60}"/>
              </a:ext>
            </a:extLst>
          </p:cNvPr>
          <p:cNvPicPr>
            <a:picLocks noChangeAspect="1"/>
          </p:cNvPicPr>
          <p:nvPr/>
        </p:nvPicPr>
        <p:blipFill>
          <a:blip r:embed="rId2"/>
          <a:stretch>
            <a:fillRect/>
          </a:stretch>
        </p:blipFill>
        <p:spPr>
          <a:xfrm>
            <a:off x="5393183" y="2237173"/>
            <a:ext cx="6689326" cy="3704270"/>
          </a:xfrm>
          <a:prstGeom prst="rect">
            <a:avLst/>
          </a:prstGeom>
        </p:spPr>
      </p:pic>
      <p:sp>
        <p:nvSpPr>
          <p:cNvPr id="5" name="TextBox 4">
            <a:extLst>
              <a:ext uri="{FF2B5EF4-FFF2-40B4-BE49-F238E27FC236}">
                <a16:creationId xmlns:a16="http://schemas.microsoft.com/office/drawing/2014/main" id="{9DE8EF5F-F822-653E-A351-9EE743F50202}"/>
              </a:ext>
            </a:extLst>
          </p:cNvPr>
          <p:cNvSpPr txBox="1"/>
          <p:nvPr/>
        </p:nvSpPr>
        <p:spPr>
          <a:xfrm>
            <a:off x="993726" y="1360023"/>
            <a:ext cx="5614219" cy="430887"/>
          </a:xfrm>
          <a:prstGeom prst="rect">
            <a:avLst/>
          </a:prstGeom>
          <a:solidFill>
            <a:schemeClr val="accent1">
              <a:lumMod val="20000"/>
              <a:lumOff val="80000"/>
            </a:schemeClr>
          </a:solidFill>
        </p:spPr>
        <p:txBody>
          <a:bodyPr wrap="square">
            <a:spAutoFit/>
          </a:bodyPr>
          <a:lstStyle/>
          <a:p>
            <a:pPr algn="ctr"/>
            <a:r>
              <a:rPr lang="en-US" sz="2200" b="1" dirty="0">
                <a:solidFill>
                  <a:schemeClr val="accent2">
                    <a:lumMod val="75000"/>
                  </a:schemeClr>
                </a:solidFill>
                <a:latin typeface="Arial" panose="020B0604020202020204" pitchFamily="34" charset="0"/>
                <a:cs typeface="Arial" panose="020B0604020202020204" pitchFamily="34" charset="0"/>
              </a:rPr>
              <a:t>The tools of personnel policy include:</a:t>
            </a:r>
          </a:p>
        </p:txBody>
      </p:sp>
    </p:spTree>
    <p:extLst>
      <p:ext uri="{BB962C8B-B14F-4D97-AF65-F5344CB8AC3E}">
        <p14:creationId xmlns:p14="http://schemas.microsoft.com/office/powerpoint/2010/main" val="2050306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a:bodyPr>
          <a:lstStyle/>
          <a:p>
            <a:r>
              <a:rPr lang="en-US" sz="3400" b="1" dirty="0">
                <a:solidFill>
                  <a:srgbClr val="00B0F0"/>
                </a:solidFill>
                <a:latin typeface="Arial" panose="020B0604020202020204" pitchFamily="34" charset="0"/>
              </a:rPr>
              <a:t>PERSONNEL POLICY</a:t>
            </a:r>
            <a:endParaRPr lang="ru-UA" sz="3400" b="1" dirty="0">
              <a:solidFill>
                <a:srgbClr val="00B0F0"/>
              </a:solidFill>
              <a:latin typeface="Arial" panose="020B0604020202020204" pitchFamily="34" charset="0"/>
            </a:endParaRPr>
          </a:p>
        </p:txBody>
      </p:sp>
      <p:sp>
        <p:nvSpPr>
          <p:cNvPr id="11" name="TextBox 10">
            <a:extLst>
              <a:ext uri="{FF2B5EF4-FFF2-40B4-BE49-F238E27FC236}">
                <a16:creationId xmlns:a16="http://schemas.microsoft.com/office/drawing/2014/main" id="{5F88B04A-CA6A-473D-4D03-4E3A84456AE5}"/>
              </a:ext>
            </a:extLst>
          </p:cNvPr>
          <p:cNvSpPr txBox="1"/>
          <p:nvPr/>
        </p:nvSpPr>
        <p:spPr>
          <a:xfrm>
            <a:off x="162730" y="1902595"/>
            <a:ext cx="7993368" cy="4708981"/>
          </a:xfrm>
          <a:prstGeom prst="rect">
            <a:avLst/>
          </a:prstGeom>
          <a:noFill/>
        </p:spPr>
        <p:txBody>
          <a:bodyPr wrap="square">
            <a:spAutoFit/>
          </a:bodyPr>
          <a:lstStyle/>
          <a:p>
            <a:pPr marL="342900" indent="-342900" algn="just">
              <a:buFont typeface="Wingdings" panose="05000000000000000000" pitchFamily="2" charset="2"/>
              <a:buChar char="ü"/>
            </a:pPr>
            <a:r>
              <a:rPr lang="en-US" sz="2000" dirty="0">
                <a:solidFill>
                  <a:srgbClr val="002060"/>
                </a:solidFill>
                <a:latin typeface="Arial" panose="020B0604020202020204" pitchFamily="34" charset="0"/>
                <a:cs typeface="Arial" panose="020B0604020202020204" pitchFamily="34" charset="0"/>
              </a:rPr>
              <a:t>To provide the healthcare institution with the necessary human resources, taking into account the strategic goals and priorities of the institution's development.</a:t>
            </a:r>
          </a:p>
          <a:p>
            <a:pPr marL="342900" indent="-342900" algn="just">
              <a:buFont typeface="Wingdings" panose="05000000000000000000" pitchFamily="2" charset="2"/>
              <a:buChar char="ü"/>
            </a:pPr>
            <a:r>
              <a:rPr lang="en-US" sz="2000" dirty="0">
                <a:solidFill>
                  <a:srgbClr val="002060"/>
                </a:solidFill>
                <a:latin typeface="Arial" panose="020B0604020202020204" pitchFamily="34" charset="0"/>
                <a:cs typeface="Arial" panose="020B0604020202020204" pitchFamily="34" charset="0"/>
              </a:rPr>
              <a:t>To form an internal environment of the institution aimed at the result.</a:t>
            </a:r>
          </a:p>
          <a:p>
            <a:pPr marL="342900" indent="-342900" algn="just">
              <a:buFont typeface="Wingdings" panose="05000000000000000000" pitchFamily="2" charset="2"/>
              <a:buChar char="ü"/>
            </a:pPr>
            <a:r>
              <a:rPr lang="en-US" sz="2000" dirty="0">
                <a:solidFill>
                  <a:srgbClr val="002060"/>
                </a:solidFill>
                <a:latin typeface="Arial" panose="020B0604020202020204" pitchFamily="34" charset="0"/>
                <a:cs typeface="Arial" panose="020B0604020202020204" pitchFamily="34" charset="0"/>
              </a:rPr>
              <a:t>To implement an effective system of motivation and stimulation of personnel.</a:t>
            </a:r>
          </a:p>
          <a:p>
            <a:pPr marL="342900" indent="-342900" algn="just">
              <a:buFont typeface="Wingdings" panose="05000000000000000000" pitchFamily="2" charset="2"/>
              <a:buChar char="ü"/>
            </a:pPr>
            <a:r>
              <a:rPr lang="en-US" sz="2000" dirty="0">
                <a:solidFill>
                  <a:srgbClr val="002060"/>
                </a:solidFill>
                <a:latin typeface="Arial" panose="020B0604020202020204" pitchFamily="34" charset="0"/>
                <a:cs typeface="Arial" panose="020B0604020202020204" pitchFamily="34" charset="0"/>
              </a:rPr>
              <a:t>To form and develop the human capital of the institution through a comprehensive system of training and professional development of personnel.</a:t>
            </a:r>
          </a:p>
          <a:p>
            <a:pPr marL="342900" indent="-342900" algn="just">
              <a:buFont typeface="Wingdings" panose="05000000000000000000" pitchFamily="2" charset="2"/>
              <a:buChar char="ü"/>
            </a:pPr>
            <a:r>
              <a:rPr lang="en-US" sz="2000" dirty="0">
                <a:solidFill>
                  <a:srgbClr val="002060"/>
                </a:solidFill>
                <a:latin typeface="Arial" panose="020B0604020202020204" pitchFamily="34" charset="0"/>
                <a:cs typeface="Arial" panose="020B0604020202020204" pitchFamily="34" charset="0"/>
              </a:rPr>
              <a:t>To develop professional competencies of senior personnel at all levels of management.</a:t>
            </a:r>
          </a:p>
          <a:p>
            <a:pPr marL="342900" indent="-342900" algn="just">
              <a:buFont typeface="Wingdings" panose="05000000000000000000" pitchFamily="2" charset="2"/>
              <a:buChar char="ü"/>
            </a:pPr>
            <a:r>
              <a:rPr lang="en-US" sz="2000" dirty="0">
                <a:solidFill>
                  <a:srgbClr val="002060"/>
                </a:solidFill>
                <a:latin typeface="Arial" panose="020B0604020202020204" pitchFamily="34" charset="0"/>
                <a:cs typeface="Arial" panose="020B0604020202020204" pitchFamily="34" charset="0"/>
              </a:rPr>
              <a:t>To provide information and psychological support for staff support during all types of activities of a healthcare institution</a:t>
            </a:r>
          </a:p>
          <a:p>
            <a:pPr algn="just"/>
            <a:endParaRPr lang="ru-UA" sz="2000" dirty="0">
              <a:solidFill>
                <a:srgbClr val="002060"/>
              </a:solidFill>
              <a:latin typeface="Arial" panose="020B0604020202020204" pitchFamily="34" charset="0"/>
              <a:cs typeface="Arial" panose="020B0604020202020204" pitchFamily="34" charset="0"/>
            </a:endParaRPr>
          </a:p>
        </p:txBody>
      </p:sp>
      <p:pic>
        <p:nvPicPr>
          <p:cNvPr id="5" name="Рисунок 4">
            <a:extLst>
              <a:ext uri="{FF2B5EF4-FFF2-40B4-BE49-F238E27FC236}">
                <a16:creationId xmlns:a16="http://schemas.microsoft.com/office/drawing/2014/main" id="{B416487E-5FC7-3FB8-8E91-75DE992D6EC2}"/>
              </a:ext>
            </a:extLst>
          </p:cNvPr>
          <p:cNvPicPr>
            <a:picLocks noChangeAspect="1"/>
          </p:cNvPicPr>
          <p:nvPr/>
        </p:nvPicPr>
        <p:blipFill>
          <a:blip r:embed="rId2"/>
          <a:stretch>
            <a:fillRect/>
          </a:stretch>
        </p:blipFill>
        <p:spPr>
          <a:xfrm>
            <a:off x="8156098" y="1997476"/>
            <a:ext cx="4035902" cy="3629816"/>
          </a:xfrm>
          <a:prstGeom prst="rect">
            <a:avLst/>
          </a:prstGeom>
        </p:spPr>
      </p:pic>
      <p:sp>
        <p:nvSpPr>
          <p:cNvPr id="7" name="TextBox 6">
            <a:extLst>
              <a:ext uri="{FF2B5EF4-FFF2-40B4-BE49-F238E27FC236}">
                <a16:creationId xmlns:a16="http://schemas.microsoft.com/office/drawing/2014/main" id="{903E7F06-869B-565A-FE7B-9F0F1A61D3BF}"/>
              </a:ext>
            </a:extLst>
          </p:cNvPr>
          <p:cNvSpPr txBox="1"/>
          <p:nvPr/>
        </p:nvSpPr>
        <p:spPr>
          <a:xfrm>
            <a:off x="848791" y="1230708"/>
            <a:ext cx="7993368" cy="400110"/>
          </a:xfrm>
          <a:prstGeom prst="rect">
            <a:avLst/>
          </a:prstGeom>
          <a:noFill/>
        </p:spPr>
        <p:txBody>
          <a:bodyPr wrap="square">
            <a:spAutoFit/>
          </a:bodyPr>
          <a:lstStyle/>
          <a:p>
            <a:pPr algn="just"/>
            <a:r>
              <a:rPr lang="en-US" sz="2000" b="1" i="1" dirty="0">
                <a:solidFill>
                  <a:schemeClr val="accent2">
                    <a:lumMod val="60000"/>
                    <a:lumOff val="40000"/>
                  </a:schemeClr>
                </a:solidFill>
                <a:latin typeface="Arial" panose="020B0604020202020204" pitchFamily="34" charset="0"/>
                <a:cs typeface="Arial" panose="020B0604020202020204" pitchFamily="34" charset="0"/>
              </a:rPr>
              <a:t>The personnel policy together with the personnel strategy allow:</a:t>
            </a:r>
          </a:p>
        </p:txBody>
      </p:sp>
    </p:spTree>
    <p:extLst>
      <p:ext uri="{BB962C8B-B14F-4D97-AF65-F5344CB8AC3E}">
        <p14:creationId xmlns:p14="http://schemas.microsoft.com/office/powerpoint/2010/main" val="34522761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a:bodyPr>
          <a:lstStyle/>
          <a:p>
            <a:r>
              <a:rPr lang="en-US" sz="3600" b="1" dirty="0">
                <a:solidFill>
                  <a:srgbClr val="00B0F0"/>
                </a:solidFill>
                <a:latin typeface="Arial" panose="020B0604020202020204" pitchFamily="34" charset="0"/>
              </a:rPr>
              <a:t>SELECTION OF MEDICAL PERSONNEL</a:t>
            </a:r>
            <a:endParaRPr lang="en-US" sz="3500" b="1" dirty="0">
              <a:solidFill>
                <a:srgbClr val="00B0F0"/>
              </a:solidFill>
            </a:endParaRPr>
          </a:p>
        </p:txBody>
      </p:sp>
      <p:sp>
        <p:nvSpPr>
          <p:cNvPr id="19" name="TextBox 18">
            <a:extLst>
              <a:ext uri="{FF2B5EF4-FFF2-40B4-BE49-F238E27FC236}">
                <a16:creationId xmlns:a16="http://schemas.microsoft.com/office/drawing/2014/main" id="{345826A4-4F66-5BD3-F230-FAEACCDF796E}"/>
              </a:ext>
            </a:extLst>
          </p:cNvPr>
          <p:cNvSpPr txBox="1"/>
          <p:nvPr/>
        </p:nvSpPr>
        <p:spPr>
          <a:xfrm>
            <a:off x="62144" y="1926817"/>
            <a:ext cx="5379867" cy="4801314"/>
          </a:xfrm>
          <a:prstGeom prst="rect">
            <a:avLst/>
          </a:prstGeom>
          <a:noFill/>
        </p:spPr>
        <p:txBody>
          <a:bodyPr wrap="square">
            <a:spAutoFit/>
          </a:bodyPr>
          <a:lstStyle/>
          <a:p>
            <a:pPr algn="just"/>
            <a:r>
              <a:rPr lang="en-US" b="1" i="1" dirty="0">
                <a:solidFill>
                  <a:schemeClr val="accent2">
                    <a:lumMod val="50000"/>
                  </a:schemeClr>
                </a:solidFill>
                <a:latin typeface="Arial" panose="020B0604020202020204" pitchFamily="34" charset="0"/>
                <a:cs typeface="Arial" panose="020B0604020202020204" pitchFamily="34" charset="0"/>
              </a:rPr>
              <a:t>1. Analysis of the number of personnel (quantitative analysis). </a:t>
            </a:r>
          </a:p>
          <a:p>
            <a:pPr algn="just"/>
            <a:r>
              <a:rPr lang="en-US" dirty="0">
                <a:solidFill>
                  <a:schemeClr val="accent2">
                    <a:lumMod val="50000"/>
                  </a:schemeClr>
                </a:solidFill>
                <a:latin typeface="Arial" panose="020B0604020202020204" pitchFamily="34" charset="0"/>
                <a:cs typeface="Arial" panose="020B0604020202020204" pitchFamily="34" charset="0"/>
              </a:rPr>
              <a:t>For such an analysis, it is necessary to compare the planned indicators with the actual ones for the analyzed period and with similar indicators for the previous period. The analysis is carried out in the following categories: doctors, secondary medical personnel, junior medical personnel, other personnel, non–medical personnel - administrative and managerial (managers, professionals, specialists).</a:t>
            </a:r>
          </a:p>
          <a:p>
            <a:pPr algn="just"/>
            <a:endParaRPr lang="en-US" dirty="0">
              <a:solidFill>
                <a:schemeClr val="accent2">
                  <a:lumMod val="50000"/>
                </a:schemeClr>
              </a:solidFill>
              <a:latin typeface="Arial" panose="020B0604020202020204" pitchFamily="34" charset="0"/>
              <a:cs typeface="Arial" panose="020B0604020202020204" pitchFamily="34" charset="0"/>
            </a:endParaRPr>
          </a:p>
          <a:p>
            <a:pPr algn="just"/>
            <a:r>
              <a:rPr lang="en-US" b="1" i="1" dirty="0">
                <a:solidFill>
                  <a:schemeClr val="accent2">
                    <a:lumMod val="50000"/>
                  </a:schemeClr>
                </a:solidFill>
                <a:latin typeface="Arial" panose="020B0604020202020204" pitchFamily="34" charset="0"/>
                <a:cs typeface="Arial" panose="020B0604020202020204" pitchFamily="34" charset="0"/>
              </a:rPr>
              <a:t>2. Analysis of staffing.</a:t>
            </a:r>
          </a:p>
          <a:p>
            <a:pPr algn="just"/>
            <a:r>
              <a:rPr lang="en-US" dirty="0">
                <a:solidFill>
                  <a:schemeClr val="accent2">
                    <a:lumMod val="50000"/>
                  </a:schemeClr>
                </a:solidFill>
                <a:latin typeface="Arial" panose="020B0604020202020204" pitchFamily="34" charset="0"/>
                <a:cs typeface="Arial" panose="020B0604020202020204" pitchFamily="34" charset="0"/>
              </a:rPr>
              <a:t>At this stage, the staffing of medical and non-medical personnel is calculated by: categories of personnel; staff positions; actually employed staff units; percentage of staffing.</a:t>
            </a:r>
          </a:p>
        </p:txBody>
      </p:sp>
      <p:pic>
        <p:nvPicPr>
          <p:cNvPr id="4" name="Рисунок 3">
            <a:extLst>
              <a:ext uri="{FF2B5EF4-FFF2-40B4-BE49-F238E27FC236}">
                <a16:creationId xmlns:a16="http://schemas.microsoft.com/office/drawing/2014/main" id="{E3508C6E-A511-CD2C-A2DF-5C7B654783CC}"/>
              </a:ext>
            </a:extLst>
          </p:cNvPr>
          <p:cNvPicPr>
            <a:picLocks noChangeAspect="1"/>
          </p:cNvPicPr>
          <p:nvPr/>
        </p:nvPicPr>
        <p:blipFill>
          <a:blip r:embed="rId2"/>
          <a:stretch>
            <a:fillRect/>
          </a:stretch>
        </p:blipFill>
        <p:spPr>
          <a:xfrm>
            <a:off x="5539666" y="2074122"/>
            <a:ext cx="6652334" cy="4444369"/>
          </a:xfrm>
          <a:prstGeom prst="rect">
            <a:avLst/>
          </a:prstGeom>
        </p:spPr>
      </p:pic>
      <p:sp>
        <p:nvSpPr>
          <p:cNvPr id="5" name="TextBox 4">
            <a:extLst>
              <a:ext uri="{FF2B5EF4-FFF2-40B4-BE49-F238E27FC236}">
                <a16:creationId xmlns:a16="http://schemas.microsoft.com/office/drawing/2014/main" id="{AD854699-2504-8D8C-FDDD-D41827F6EBED}"/>
              </a:ext>
            </a:extLst>
          </p:cNvPr>
          <p:cNvSpPr txBox="1"/>
          <p:nvPr/>
        </p:nvSpPr>
        <p:spPr>
          <a:xfrm>
            <a:off x="1124504" y="1156199"/>
            <a:ext cx="6936420" cy="646331"/>
          </a:xfrm>
          <a:prstGeom prst="rect">
            <a:avLst/>
          </a:prstGeom>
          <a:solidFill>
            <a:schemeClr val="accent1">
              <a:lumMod val="20000"/>
              <a:lumOff val="80000"/>
            </a:schemeClr>
          </a:solidFill>
        </p:spPr>
        <p:txBody>
          <a:bodyPr wrap="square">
            <a:spAutoFit/>
          </a:bodyPr>
          <a:lstStyle/>
          <a:p>
            <a:pPr algn="just"/>
            <a:r>
              <a:rPr lang="en-US" b="1" dirty="0">
                <a:solidFill>
                  <a:schemeClr val="accent2">
                    <a:lumMod val="50000"/>
                  </a:schemeClr>
                </a:solidFill>
                <a:latin typeface="Arial" panose="020B0604020202020204" pitchFamily="34" charset="0"/>
                <a:cs typeface="Arial" panose="020B0604020202020204" pitchFamily="34" charset="0"/>
              </a:rPr>
              <a:t>The analysis of the provision of a medical institution with personnel is carried out in the following areas: </a:t>
            </a:r>
          </a:p>
        </p:txBody>
      </p:sp>
    </p:spTree>
    <p:extLst>
      <p:ext uri="{BB962C8B-B14F-4D97-AF65-F5344CB8AC3E}">
        <p14:creationId xmlns:p14="http://schemas.microsoft.com/office/powerpoint/2010/main" val="1357939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a:bodyPr>
          <a:lstStyle/>
          <a:p>
            <a:r>
              <a:rPr lang="en-US" sz="3600" b="1" dirty="0">
                <a:solidFill>
                  <a:srgbClr val="00B0F0"/>
                </a:solidFill>
                <a:latin typeface="Arial" panose="020B0604020202020204" pitchFamily="34" charset="0"/>
              </a:rPr>
              <a:t>SELECTION OF MEDICAL PERSONNEL</a:t>
            </a:r>
            <a:endParaRPr lang="en-US" sz="3500" b="1" dirty="0">
              <a:solidFill>
                <a:srgbClr val="00B0F0"/>
              </a:solidFill>
            </a:endParaRPr>
          </a:p>
        </p:txBody>
      </p:sp>
      <p:sp>
        <p:nvSpPr>
          <p:cNvPr id="19" name="TextBox 18">
            <a:extLst>
              <a:ext uri="{FF2B5EF4-FFF2-40B4-BE49-F238E27FC236}">
                <a16:creationId xmlns:a16="http://schemas.microsoft.com/office/drawing/2014/main" id="{345826A4-4F66-5BD3-F230-FAEACCDF796E}"/>
              </a:ext>
            </a:extLst>
          </p:cNvPr>
          <p:cNvSpPr txBox="1"/>
          <p:nvPr/>
        </p:nvSpPr>
        <p:spPr>
          <a:xfrm>
            <a:off x="230821" y="2074122"/>
            <a:ext cx="4900474" cy="4247317"/>
          </a:xfrm>
          <a:prstGeom prst="rect">
            <a:avLst/>
          </a:prstGeom>
          <a:noFill/>
        </p:spPr>
        <p:txBody>
          <a:bodyPr wrap="square">
            <a:spAutoFit/>
          </a:bodyPr>
          <a:lstStyle/>
          <a:p>
            <a:pPr algn="just"/>
            <a:r>
              <a:rPr lang="en-US" b="1" i="1" dirty="0">
                <a:solidFill>
                  <a:schemeClr val="accent2">
                    <a:lumMod val="50000"/>
                  </a:schemeClr>
                </a:solidFill>
                <a:latin typeface="Arial" panose="020B0604020202020204" pitchFamily="34" charset="0"/>
                <a:cs typeface="Arial" panose="020B0604020202020204" pitchFamily="34" charset="0"/>
              </a:rPr>
              <a:t>3. Analysis of part-time staff.</a:t>
            </a:r>
          </a:p>
          <a:p>
            <a:pPr algn="just"/>
            <a:endParaRPr lang="en-US" dirty="0">
              <a:solidFill>
                <a:schemeClr val="accent2">
                  <a:lumMod val="50000"/>
                </a:schemeClr>
              </a:solidFill>
              <a:latin typeface="Arial" panose="020B0604020202020204" pitchFamily="34" charset="0"/>
              <a:cs typeface="Arial" panose="020B0604020202020204" pitchFamily="34" charset="0"/>
            </a:endParaRPr>
          </a:p>
          <a:p>
            <a:pPr algn="just"/>
            <a:r>
              <a:rPr lang="en-US" b="1" i="1" dirty="0">
                <a:solidFill>
                  <a:schemeClr val="accent2">
                    <a:lumMod val="50000"/>
                  </a:schemeClr>
                </a:solidFill>
                <a:latin typeface="Arial" panose="020B0604020202020204" pitchFamily="34" charset="0"/>
                <a:cs typeface="Arial" panose="020B0604020202020204" pitchFamily="34" charset="0"/>
              </a:rPr>
              <a:t>4. Analysis of personnel by age composition (qualitative analysis).</a:t>
            </a:r>
          </a:p>
          <a:p>
            <a:pPr algn="just"/>
            <a:r>
              <a:rPr lang="en-US" dirty="0">
                <a:solidFill>
                  <a:schemeClr val="accent2">
                    <a:lumMod val="50000"/>
                  </a:schemeClr>
                </a:solidFill>
                <a:latin typeface="Arial" panose="020B0604020202020204" pitchFamily="34" charset="0"/>
                <a:cs typeface="Arial" panose="020B0604020202020204" pitchFamily="34" charset="0"/>
              </a:rPr>
              <a:t>In the course of such an analysis, the number of employees of a medical institution is estimated by age categories: up to 20 years; from 20 to 30 years; from 30 to 40 years; from 40 to 50 years; from 50 to 60 years; pensioners – and changes in the structure of personnel for the analyzed period are determined.</a:t>
            </a:r>
          </a:p>
          <a:p>
            <a:pPr algn="just"/>
            <a:endParaRPr lang="en-US" dirty="0">
              <a:solidFill>
                <a:schemeClr val="accent2">
                  <a:lumMod val="50000"/>
                </a:schemeClr>
              </a:solidFill>
              <a:latin typeface="Arial" panose="020B0604020202020204" pitchFamily="34" charset="0"/>
              <a:cs typeface="Arial" panose="020B0604020202020204" pitchFamily="34" charset="0"/>
            </a:endParaRPr>
          </a:p>
          <a:p>
            <a:pPr algn="just"/>
            <a:r>
              <a:rPr lang="en-US" b="1" i="1" dirty="0">
                <a:solidFill>
                  <a:schemeClr val="accent2">
                    <a:lumMod val="50000"/>
                  </a:schemeClr>
                </a:solidFill>
                <a:latin typeface="Arial" panose="020B0604020202020204" pitchFamily="34" charset="0"/>
                <a:cs typeface="Arial" panose="020B0604020202020204" pitchFamily="34" charset="0"/>
              </a:rPr>
              <a:t>5. Analysis of the level of training and certification of personnel.</a:t>
            </a:r>
          </a:p>
        </p:txBody>
      </p:sp>
      <p:pic>
        <p:nvPicPr>
          <p:cNvPr id="4" name="Рисунок 3">
            <a:extLst>
              <a:ext uri="{FF2B5EF4-FFF2-40B4-BE49-F238E27FC236}">
                <a16:creationId xmlns:a16="http://schemas.microsoft.com/office/drawing/2014/main" id="{E3508C6E-A511-CD2C-A2DF-5C7B654783CC}"/>
              </a:ext>
            </a:extLst>
          </p:cNvPr>
          <p:cNvPicPr>
            <a:picLocks noChangeAspect="1"/>
          </p:cNvPicPr>
          <p:nvPr/>
        </p:nvPicPr>
        <p:blipFill>
          <a:blip r:embed="rId2"/>
          <a:stretch>
            <a:fillRect/>
          </a:stretch>
        </p:blipFill>
        <p:spPr>
          <a:xfrm>
            <a:off x="5271176" y="2074122"/>
            <a:ext cx="6834208" cy="4444369"/>
          </a:xfrm>
          <a:prstGeom prst="rect">
            <a:avLst/>
          </a:prstGeom>
        </p:spPr>
      </p:pic>
      <p:sp>
        <p:nvSpPr>
          <p:cNvPr id="3" name="TextBox 2">
            <a:extLst>
              <a:ext uri="{FF2B5EF4-FFF2-40B4-BE49-F238E27FC236}">
                <a16:creationId xmlns:a16="http://schemas.microsoft.com/office/drawing/2014/main" id="{420A994E-9939-3AAC-51A4-2D2BED4BC4CE}"/>
              </a:ext>
            </a:extLst>
          </p:cNvPr>
          <p:cNvSpPr txBox="1"/>
          <p:nvPr/>
        </p:nvSpPr>
        <p:spPr>
          <a:xfrm>
            <a:off x="1124504" y="1156199"/>
            <a:ext cx="6936420" cy="646331"/>
          </a:xfrm>
          <a:prstGeom prst="rect">
            <a:avLst/>
          </a:prstGeom>
          <a:solidFill>
            <a:schemeClr val="accent1">
              <a:lumMod val="20000"/>
              <a:lumOff val="80000"/>
            </a:schemeClr>
          </a:solidFill>
        </p:spPr>
        <p:txBody>
          <a:bodyPr wrap="square">
            <a:spAutoFit/>
          </a:bodyPr>
          <a:lstStyle/>
          <a:p>
            <a:pPr algn="just"/>
            <a:r>
              <a:rPr lang="en-US" b="1" dirty="0">
                <a:solidFill>
                  <a:schemeClr val="accent2">
                    <a:lumMod val="50000"/>
                  </a:schemeClr>
                </a:solidFill>
                <a:latin typeface="Arial" panose="020B0604020202020204" pitchFamily="34" charset="0"/>
                <a:cs typeface="Arial" panose="020B0604020202020204" pitchFamily="34" charset="0"/>
              </a:rPr>
              <a:t>The analysis of the provision of a medical institution with personnel is carried out in the following areas: </a:t>
            </a:r>
          </a:p>
        </p:txBody>
      </p:sp>
    </p:spTree>
    <p:extLst>
      <p:ext uri="{BB962C8B-B14F-4D97-AF65-F5344CB8AC3E}">
        <p14:creationId xmlns:p14="http://schemas.microsoft.com/office/powerpoint/2010/main" val="2740765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a:bodyPr>
          <a:lstStyle/>
          <a:p>
            <a:r>
              <a:rPr lang="en-US" sz="3600" b="1" dirty="0">
                <a:solidFill>
                  <a:srgbClr val="00B0F0"/>
                </a:solidFill>
                <a:latin typeface="Arial" panose="020B0604020202020204" pitchFamily="34" charset="0"/>
              </a:rPr>
              <a:t>PERSONNEL SELECTION SYSTEM</a:t>
            </a:r>
            <a:endParaRPr lang="en-US" sz="3500" b="1" dirty="0">
              <a:solidFill>
                <a:srgbClr val="00B0F0"/>
              </a:solidFill>
            </a:endParaRPr>
          </a:p>
        </p:txBody>
      </p:sp>
      <p:sp>
        <p:nvSpPr>
          <p:cNvPr id="19" name="TextBox 18">
            <a:extLst>
              <a:ext uri="{FF2B5EF4-FFF2-40B4-BE49-F238E27FC236}">
                <a16:creationId xmlns:a16="http://schemas.microsoft.com/office/drawing/2014/main" id="{345826A4-4F66-5BD3-F230-FAEACCDF796E}"/>
              </a:ext>
            </a:extLst>
          </p:cNvPr>
          <p:cNvSpPr txBox="1"/>
          <p:nvPr/>
        </p:nvSpPr>
        <p:spPr>
          <a:xfrm>
            <a:off x="133167" y="2281884"/>
            <a:ext cx="6090079" cy="4247317"/>
          </a:xfrm>
          <a:prstGeom prst="rect">
            <a:avLst/>
          </a:prstGeom>
          <a:noFill/>
        </p:spPr>
        <p:txBody>
          <a:bodyPr wrap="square">
            <a:spAutoFit/>
          </a:bodyPr>
          <a:lstStyle/>
          <a:p>
            <a:pPr algn="just"/>
            <a:r>
              <a:rPr lang="en-US" b="1" dirty="0">
                <a:solidFill>
                  <a:schemeClr val="accent2">
                    <a:lumMod val="50000"/>
                  </a:schemeClr>
                </a:solidFill>
                <a:latin typeface="Arial" panose="020B0604020202020204" pitchFamily="34" charset="0"/>
                <a:cs typeface="Arial" panose="020B0604020202020204" pitchFamily="34" charset="0"/>
              </a:rPr>
              <a:t>To do this, the healthcare institution must:</a:t>
            </a:r>
          </a:p>
          <a:p>
            <a:pPr algn="just"/>
            <a:endParaRPr lang="en-US" b="1" dirty="0">
              <a:solidFill>
                <a:schemeClr val="accent2">
                  <a:lumMod val="50000"/>
                </a:schemeClr>
              </a:solidFill>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r>
              <a:rPr lang="en-US" dirty="0">
                <a:solidFill>
                  <a:schemeClr val="accent2">
                    <a:lumMod val="50000"/>
                  </a:schemeClr>
                </a:solidFill>
                <a:latin typeface="Arial" panose="020B0604020202020204" pitchFamily="34" charset="0"/>
                <a:cs typeface="Arial" panose="020B0604020202020204" pitchFamily="34" charset="0"/>
              </a:rPr>
              <a:t>establish clear requirements for candidates for the position (gender, age, experience, marital status, health status, the possibility of business trips, including long-term ones, the ability to quickly adapt in a team);</a:t>
            </a:r>
          </a:p>
          <a:p>
            <a:pPr marL="285750" indent="-285750" algn="just">
              <a:buFont typeface="Wingdings" panose="05000000000000000000" pitchFamily="2" charset="2"/>
              <a:buChar char="ü"/>
            </a:pPr>
            <a:endParaRPr lang="en-US" dirty="0">
              <a:solidFill>
                <a:schemeClr val="accent2">
                  <a:lumMod val="50000"/>
                </a:schemeClr>
              </a:solidFill>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r>
              <a:rPr lang="en-US" dirty="0">
                <a:solidFill>
                  <a:schemeClr val="accent2">
                    <a:lumMod val="50000"/>
                  </a:schemeClr>
                </a:solidFill>
                <a:latin typeface="Arial" panose="020B0604020202020204" pitchFamily="34" charset="0"/>
                <a:cs typeface="Arial" panose="020B0604020202020204" pitchFamily="34" charset="0"/>
              </a:rPr>
              <a:t>develop a questionnaire with questions, the answer to which will give the manager an overall picture of the level of business qualities (qualifications, experience, ability to learn quickly, efficiency, patient interaction skills, organizational skills, etc.) and personal qualities (non-conflict, diligence, attentiveness, discipline, decency, punctuality, etc.);</a:t>
            </a:r>
          </a:p>
          <a:p>
            <a:pPr algn="just"/>
            <a:endParaRPr lang="en-US" dirty="0">
              <a:solidFill>
                <a:schemeClr val="accent2">
                  <a:lumMod val="50000"/>
                </a:schemeClr>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420A994E-9939-3AAC-51A4-2D2BED4BC4CE}"/>
              </a:ext>
            </a:extLst>
          </p:cNvPr>
          <p:cNvSpPr txBox="1"/>
          <p:nvPr/>
        </p:nvSpPr>
        <p:spPr>
          <a:xfrm>
            <a:off x="1651246" y="1156857"/>
            <a:ext cx="8889508" cy="923330"/>
          </a:xfrm>
          <a:prstGeom prst="rect">
            <a:avLst/>
          </a:prstGeom>
          <a:solidFill>
            <a:schemeClr val="bg1"/>
          </a:solidFill>
        </p:spPr>
        <p:txBody>
          <a:bodyPr wrap="square">
            <a:spAutoFit/>
          </a:bodyPr>
          <a:lstStyle/>
          <a:p>
            <a:pPr algn="just"/>
            <a:r>
              <a:rPr lang="en-US" b="1" u="sng" dirty="0">
                <a:solidFill>
                  <a:schemeClr val="accent2">
                    <a:lumMod val="60000"/>
                    <a:lumOff val="40000"/>
                  </a:schemeClr>
                </a:solidFill>
                <a:latin typeface="Arial" panose="020B0604020202020204" pitchFamily="34" charset="0"/>
                <a:cs typeface="Arial" panose="020B0604020202020204" pitchFamily="34" charset="0"/>
              </a:rPr>
              <a:t>An effective personnel selection system </a:t>
            </a:r>
            <a:r>
              <a:rPr lang="en-US" dirty="0">
                <a:solidFill>
                  <a:schemeClr val="accent2">
                    <a:lumMod val="50000"/>
                  </a:schemeClr>
                </a:solidFill>
                <a:latin typeface="Arial" panose="020B0604020202020204" pitchFamily="34" charset="0"/>
                <a:cs typeface="Arial" panose="020B0604020202020204" pitchFamily="34" charset="0"/>
              </a:rPr>
              <a:t>is a selection depending on certain needs in the number of personnel, qualifications, experience, age, health status; depending on the psychological profile of the candidate for quick adaptation in the team. </a:t>
            </a:r>
          </a:p>
        </p:txBody>
      </p:sp>
      <p:pic>
        <p:nvPicPr>
          <p:cNvPr id="5" name="Рисунок 4">
            <a:extLst>
              <a:ext uri="{FF2B5EF4-FFF2-40B4-BE49-F238E27FC236}">
                <a16:creationId xmlns:a16="http://schemas.microsoft.com/office/drawing/2014/main" id="{E012EAC6-984A-D99B-8042-9DB60748F8F6}"/>
              </a:ext>
            </a:extLst>
          </p:cNvPr>
          <p:cNvPicPr>
            <a:picLocks noChangeAspect="1"/>
          </p:cNvPicPr>
          <p:nvPr/>
        </p:nvPicPr>
        <p:blipFill>
          <a:blip r:embed="rId2"/>
          <a:stretch>
            <a:fillRect/>
          </a:stretch>
        </p:blipFill>
        <p:spPr>
          <a:xfrm>
            <a:off x="6371967" y="2556769"/>
            <a:ext cx="5686866" cy="3697549"/>
          </a:xfrm>
          <a:prstGeom prst="rect">
            <a:avLst/>
          </a:prstGeom>
        </p:spPr>
      </p:pic>
    </p:spTree>
    <p:extLst>
      <p:ext uri="{BB962C8B-B14F-4D97-AF65-F5344CB8AC3E}">
        <p14:creationId xmlns:p14="http://schemas.microsoft.com/office/powerpoint/2010/main" val="3440220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a:bodyPr>
          <a:lstStyle/>
          <a:p>
            <a:r>
              <a:rPr lang="en-US" sz="3600" b="1" dirty="0">
                <a:solidFill>
                  <a:srgbClr val="00B0F0"/>
                </a:solidFill>
                <a:latin typeface="Arial" panose="020B0604020202020204" pitchFamily="34" charset="0"/>
              </a:rPr>
              <a:t>PERSONNEL SELECTION SYSTEM</a:t>
            </a:r>
            <a:endParaRPr lang="en-US" sz="3500" b="1" dirty="0">
              <a:solidFill>
                <a:srgbClr val="00B0F0"/>
              </a:solidFill>
            </a:endParaRPr>
          </a:p>
        </p:txBody>
      </p:sp>
      <p:sp>
        <p:nvSpPr>
          <p:cNvPr id="19" name="TextBox 18">
            <a:extLst>
              <a:ext uri="{FF2B5EF4-FFF2-40B4-BE49-F238E27FC236}">
                <a16:creationId xmlns:a16="http://schemas.microsoft.com/office/drawing/2014/main" id="{345826A4-4F66-5BD3-F230-FAEACCDF796E}"/>
              </a:ext>
            </a:extLst>
          </p:cNvPr>
          <p:cNvSpPr txBox="1"/>
          <p:nvPr/>
        </p:nvSpPr>
        <p:spPr>
          <a:xfrm>
            <a:off x="133167" y="1717177"/>
            <a:ext cx="6090079" cy="4801314"/>
          </a:xfrm>
          <a:prstGeom prst="rect">
            <a:avLst/>
          </a:prstGeom>
          <a:noFill/>
        </p:spPr>
        <p:txBody>
          <a:bodyPr wrap="square">
            <a:spAutoFit/>
          </a:bodyPr>
          <a:lstStyle/>
          <a:p>
            <a:pPr algn="just"/>
            <a:endParaRPr lang="en-US" b="1" dirty="0">
              <a:solidFill>
                <a:schemeClr val="accent2">
                  <a:lumMod val="50000"/>
                </a:schemeClr>
              </a:solidFill>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r>
              <a:rPr lang="en-US" dirty="0">
                <a:solidFill>
                  <a:schemeClr val="accent2">
                    <a:lumMod val="50000"/>
                  </a:schemeClr>
                </a:solidFill>
                <a:latin typeface="Arial" panose="020B0604020202020204" pitchFamily="34" charset="0"/>
                <a:cs typeface="Arial" panose="020B0604020202020204" pitchFamily="34" charset="0"/>
              </a:rPr>
              <a:t>determine the list of questions that will be asked to the candidate in the interview; </a:t>
            </a:r>
          </a:p>
          <a:p>
            <a:pPr marL="285750" indent="-285750" algn="just">
              <a:buFont typeface="Wingdings" panose="05000000000000000000" pitchFamily="2" charset="2"/>
              <a:buChar char="ü"/>
            </a:pPr>
            <a:endParaRPr lang="en-US" dirty="0">
              <a:solidFill>
                <a:schemeClr val="accent2">
                  <a:lumMod val="50000"/>
                </a:schemeClr>
              </a:solidFill>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r>
              <a:rPr lang="en-US" dirty="0">
                <a:solidFill>
                  <a:schemeClr val="accent2">
                    <a:lumMod val="50000"/>
                  </a:schemeClr>
                </a:solidFill>
                <a:latin typeface="Arial" panose="020B0604020202020204" pitchFamily="34" charset="0"/>
                <a:cs typeface="Arial" panose="020B0604020202020204" pitchFamily="34" charset="0"/>
              </a:rPr>
              <a:t>identify ways to find candidates for the position (advertisement, online recruitment, on the website of a medical institution, educational institutions, HR agencies, an employment center, according to recommendations from employees, acquaintances or reservation of personnel) depending on the financial capabilities of the medical institution. </a:t>
            </a:r>
          </a:p>
          <a:p>
            <a:pPr marL="285750" indent="-285750" algn="just">
              <a:buFont typeface="Wingdings" panose="05000000000000000000" pitchFamily="2" charset="2"/>
              <a:buChar char="ü"/>
            </a:pPr>
            <a:endParaRPr lang="en-US" dirty="0">
              <a:solidFill>
                <a:schemeClr val="accent2">
                  <a:lumMod val="50000"/>
                </a:schemeClr>
              </a:solidFill>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r>
              <a:rPr lang="en-US" dirty="0">
                <a:solidFill>
                  <a:schemeClr val="accent2">
                    <a:lumMod val="50000"/>
                  </a:schemeClr>
                </a:solidFill>
                <a:latin typeface="Arial" panose="020B0604020202020204" pitchFamily="34" charset="0"/>
                <a:cs typeface="Arial" panose="020B0604020202020204" pitchFamily="34" charset="0"/>
              </a:rPr>
              <a:t>determine the obligation (non-obligation) of a resume or recommendations for a previous job; develop a system for evaluating the work of an employee for the period of the test.</a:t>
            </a:r>
          </a:p>
          <a:p>
            <a:pPr algn="just"/>
            <a:endParaRPr lang="en-US" dirty="0">
              <a:solidFill>
                <a:schemeClr val="accent2">
                  <a:lumMod val="50000"/>
                </a:schemeClr>
              </a:solidFill>
              <a:latin typeface="Arial" panose="020B0604020202020204" pitchFamily="34" charset="0"/>
              <a:cs typeface="Arial" panose="020B0604020202020204" pitchFamily="34" charset="0"/>
            </a:endParaRPr>
          </a:p>
        </p:txBody>
      </p:sp>
      <p:pic>
        <p:nvPicPr>
          <p:cNvPr id="5" name="Рисунок 4">
            <a:extLst>
              <a:ext uri="{FF2B5EF4-FFF2-40B4-BE49-F238E27FC236}">
                <a16:creationId xmlns:a16="http://schemas.microsoft.com/office/drawing/2014/main" id="{E012EAC6-984A-D99B-8042-9DB60748F8F6}"/>
              </a:ext>
            </a:extLst>
          </p:cNvPr>
          <p:cNvPicPr>
            <a:picLocks noChangeAspect="1"/>
          </p:cNvPicPr>
          <p:nvPr/>
        </p:nvPicPr>
        <p:blipFill>
          <a:blip r:embed="rId2"/>
          <a:stretch>
            <a:fillRect/>
          </a:stretch>
        </p:blipFill>
        <p:spPr>
          <a:xfrm>
            <a:off x="6371967" y="2556769"/>
            <a:ext cx="5686866" cy="3697549"/>
          </a:xfrm>
          <a:prstGeom prst="rect">
            <a:avLst/>
          </a:prstGeom>
        </p:spPr>
      </p:pic>
    </p:spTree>
    <p:extLst>
      <p:ext uri="{BB962C8B-B14F-4D97-AF65-F5344CB8AC3E}">
        <p14:creationId xmlns:p14="http://schemas.microsoft.com/office/powerpoint/2010/main" val="4249853794"/>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1.jpeg"/></Relationships>
</file>

<file path=ppt/theme/theme1.xml><?xml version="1.0" encoding="utf-8"?>
<a:theme xmlns:a="http://schemas.openxmlformats.org/drawingml/2006/main" name="Contents Slide Master">
  <a:themeElements>
    <a:clrScheme name="ALLPPT-411">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ection Break Slide Master">
  <a:themeElements>
    <a:clrScheme name="ALLPPT-411">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Интеграл">
  <a:themeElements>
    <a:clrScheme name="Интеграл">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Интеграл">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Интеграл">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6551</TotalTime>
  <Words>1204</Words>
  <Application>Microsoft Office PowerPoint</Application>
  <PresentationFormat>Широкоэкранный</PresentationFormat>
  <Paragraphs>108</Paragraphs>
  <Slides>12</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3</vt:i4>
      </vt:variant>
      <vt:variant>
        <vt:lpstr>Заголовки слайдов</vt:lpstr>
      </vt:variant>
      <vt:variant>
        <vt:i4>12</vt:i4>
      </vt:variant>
    </vt:vector>
  </HeadingPairs>
  <TitlesOfParts>
    <vt:vector size="22" baseType="lpstr">
      <vt:lpstr>Arial</vt:lpstr>
      <vt:lpstr>Calibri</vt:lpstr>
      <vt:lpstr>Times New Roman</vt:lpstr>
      <vt:lpstr>Tw Cen MT</vt:lpstr>
      <vt:lpstr>Tw Cen MT Condensed</vt:lpstr>
      <vt:lpstr>Wingdings</vt:lpstr>
      <vt:lpstr>Wingdings 3</vt:lpstr>
      <vt:lpstr>Contents Slide Master</vt:lpstr>
      <vt:lpstr>Section Break Slide Master</vt:lpstr>
      <vt:lpstr>Интеграл</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Гузь Дар`я Олександрівна</cp:lastModifiedBy>
  <cp:revision>187</cp:revision>
  <dcterms:created xsi:type="dcterms:W3CDTF">2020-01-20T05:08:25Z</dcterms:created>
  <dcterms:modified xsi:type="dcterms:W3CDTF">2022-12-22T05:25:34Z</dcterms:modified>
</cp:coreProperties>
</file>