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689" r:id="rId3"/>
  </p:sldMasterIdLst>
  <p:notesMasterIdLst>
    <p:notesMasterId r:id="rId22"/>
  </p:notesMasterIdLst>
  <p:sldIdLst>
    <p:sldId id="256" r:id="rId4"/>
    <p:sldId id="269" r:id="rId5"/>
    <p:sldId id="270" r:id="rId6"/>
    <p:sldId id="258" r:id="rId7"/>
    <p:sldId id="274" r:id="rId8"/>
    <p:sldId id="271" r:id="rId9"/>
    <p:sldId id="272" r:id="rId10"/>
    <p:sldId id="275" r:id="rId11"/>
    <p:sldId id="257" r:id="rId12"/>
    <p:sldId id="278" r:id="rId13"/>
    <p:sldId id="279" r:id="rId14"/>
    <p:sldId id="280" r:id="rId15"/>
    <p:sldId id="276" r:id="rId16"/>
    <p:sldId id="277" r:id="rId17"/>
    <p:sldId id="281" r:id="rId18"/>
    <p:sldId id="282" r:id="rId19"/>
    <p:sldId id="283" r:id="rId20"/>
    <p:sldId id="28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51" autoAdjust="0"/>
    <p:restoredTop sz="94660"/>
  </p:normalViewPr>
  <p:slideViewPr>
    <p:cSldViewPr snapToGrid="0" showGuides="1">
      <p:cViewPr varScale="1">
        <p:scale>
          <a:sx n="86" d="100"/>
          <a:sy n="86" d="100"/>
        </p:scale>
        <p:origin x="720" y="67"/>
      </p:cViewPr>
      <p:guideLst>
        <p:guide orient="horz" pos="242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49FE69-4F92-4DD7-8D5B-928008197DF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ru-UA"/>
        </a:p>
      </dgm:t>
    </dgm:pt>
    <dgm:pt modelId="{D42084A4-00AD-47B6-929C-7B0A099ED4A8}">
      <dgm:prSet custT="1"/>
      <dgm:spPr/>
      <dgm:t>
        <a:bodyPr/>
        <a:lstStyle/>
        <a:p>
          <a:r>
            <a:rPr lang="en-US" sz="2700" b="1" dirty="0">
              <a:solidFill>
                <a:srgbClr val="002060"/>
              </a:solidFill>
            </a:rPr>
            <a:t>Planning</a:t>
          </a:r>
          <a:endParaRPr lang="ru-UA" sz="2700" b="1" dirty="0">
            <a:solidFill>
              <a:srgbClr val="002060"/>
            </a:solidFill>
          </a:endParaRPr>
        </a:p>
      </dgm:t>
    </dgm:pt>
    <dgm:pt modelId="{FFE6CB81-4BFB-4A9B-BF16-843009F5B7FB}" type="parTrans" cxnId="{DFA85FA4-E18E-4AE2-9595-484A1FC2AE9E}">
      <dgm:prSet/>
      <dgm:spPr/>
      <dgm:t>
        <a:bodyPr/>
        <a:lstStyle/>
        <a:p>
          <a:endParaRPr lang="ru-UA"/>
        </a:p>
      </dgm:t>
    </dgm:pt>
    <dgm:pt modelId="{7DE6A033-BECF-4B54-917C-2F5C7F982E9F}" type="sibTrans" cxnId="{DFA85FA4-E18E-4AE2-9595-484A1FC2AE9E}">
      <dgm:prSet/>
      <dgm:spPr/>
      <dgm:t>
        <a:bodyPr/>
        <a:lstStyle/>
        <a:p>
          <a:endParaRPr lang="ru-UA"/>
        </a:p>
      </dgm:t>
    </dgm:pt>
    <dgm:pt modelId="{EEEA26AF-FD0D-402D-90F9-72E25857BEFA}">
      <dgm:prSet custT="1"/>
      <dgm:spPr/>
      <dgm:t>
        <a:bodyPr/>
        <a:lstStyle/>
        <a:p>
          <a:r>
            <a:rPr lang="en-US" sz="2700" b="1" dirty="0">
              <a:solidFill>
                <a:srgbClr val="002060"/>
              </a:solidFill>
            </a:rPr>
            <a:t>Organizing</a:t>
          </a:r>
          <a:endParaRPr lang="ru-UA" sz="2700" b="1" dirty="0">
            <a:solidFill>
              <a:srgbClr val="002060"/>
            </a:solidFill>
          </a:endParaRPr>
        </a:p>
      </dgm:t>
    </dgm:pt>
    <dgm:pt modelId="{CF708E19-F815-4FD7-9E66-2F743544ECBB}" type="parTrans" cxnId="{6DB0C286-0522-4314-B160-A18178FB983A}">
      <dgm:prSet/>
      <dgm:spPr/>
      <dgm:t>
        <a:bodyPr/>
        <a:lstStyle/>
        <a:p>
          <a:endParaRPr lang="ru-UA"/>
        </a:p>
      </dgm:t>
    </dgm:pt>
    <dgm:pt modelId="{FC8C8956-DBDB-4B23-A949-1C38CC8CC1ED}" type="sibTrans" cxnId="{6DB0C286-0522-4314-B160-A18178FB983A}">
      <dgm:prSet/>
      <dgm:spPr/>
      <dgm:t>
        <a:bodyPr/>
        <a:lstStyle/>
        <a:p>
          <a:endParaRPr lang="ru-UA"/>
        </a:p>
      </dgm:t>
    </dgm:pt>
    <dgm:pt modelId="{C95A8782-AE83-4F14-BB30-56D13F48BAA0}">
      <dgm:prSet custT="1"/>
      <dgm:spPr/>
      <dgm:t>
        <a:bodyPr/>
        <a:lstStyle/>
        <a:p>
          <a:r>
            <a:rPr lang="en-US" sz="2700" b="1" dirty="0">
              <a:solidFill>
                <a:srgbClr val="002060"/>
              </a:solidFill>
            </a:rPr>
            <a:t>Staffing</a:t>
          </a:r>
          <a:endParaRPr lang="ru-UA" sz="2700" b="1" dirty="0">
            <a:solidFill>
              <a:srgbClr val="002060"/>
            </a:solidFill>
          </a:endParaRPr>
        </a:p>
      </dgm:t>
    </dgm:pt>
    <dgm:pt modelId="{E16072B6-1EC3-41BE-960F-00233430376D}" type="parTrans" cxnId="{76E6269B-47CE-4229-8C50-E059B07DFA0F}">
      <dgm:prSet/>
      <dgm:spPr/>
      <dgm:t>
        <a:bodyPr/>
        <a:lstStyle/>
        <a:p>
          <a:endParaRPr lang="ru-UA"/>
        </a:p>
      </dgm:t>
    </dgm:pt>
    <dgm:pt modelId="{A04EA391-1A98-4FB2-95AF-4A059F18CAC8}" type="sibTrans" cxnId="{76E6269B-47CE-4229-8C50-E059B07DFA0F}">
      <dgm:prSet/>
      <dgm:spPr/>
      <dgm:t>
        <a:bodyPr/>
        <a:lstStyle/>
        <a:p>
          <a:endParaRPr lang="ru-UA"/>
        </a:p>
      </dgm:t>
    </dgm:pt>
    <dgm:pt modelId="{87CA0D01-9EE1-48F6-9591-8A2E0A92CADD}">
      <dgm:prSet custT="1"/>
      <dgm:spPr/>
      <dgm:t>
        <a:bodyPr/>
        <a:lstStyle/>
        <a:p>
          <a:r>
            <a:rPr lang="en-US" sz="2700" b="1" dirty="0">
              <a:solidFill>
                <a:srgbClr val="002060"/>
              </a:solidFill>
            </a:rPr>
            <a:t>Directing</a:t>
          </a:r>
          <a:endParaRPr lang="ru-UA" sz="2700" b="1" dirty="0">
            <a:solidFill>
              <a:srgbClr val="002060"/>
            </a:solidFill>
          </a:endParaRPr>
        </a:p>
      </dgm:t>
    </dgm:pt>
    <dgm:pt modelId="{2E81A19E-BA3C-4399-BE8B-60B72075303F}" type="parTrans" cxnId="{CB1B4308-6B15-448D-B844-B085F959929A}">
      <dgm:prSet/>
      <dgm:spPr/>
      <dgm:t>
        <a:bodyPr/>
        <a:lstStyle/>
        <a:p>
          <a:endParaRPr lang="ru-UA"/>
        </a:p>
      </dgm:t>
    </dgm:pt>
    <dgm:pt modelId="{F316A90B-37A0-41F8-873B-829D73DE85C1}" type="sibTrans" cxnId="{CB1B4308-6B15-448D-B844-B085F959929A}">
      <dgm:prSet/>
      <dgm:spPr/>
      <dgm:t>
        <a:bodyPr/>
        <a:lstStyle/>
        <a:p>
          <a:endParaRPr lang="ru-UA"/>
        </a:p>
      </dgm:t>
    </dgm:pt>
    <dgm:pt modelId="{709EFB29-9292-4147-A2FD-3F50D099D0F7}">
      <dgm:prSet custT="1"/>
      <dgm:spPr/>
      <dgm:t>
        <a:bodyPr/>
        <a:lstStyle/>
        <a:p>
          <a:r>
            <a:rPr lang="en-US" sz="2700" b="1" dirty="0">
              <a:solidFill>
                <a:srgbClr val="002060"/>
              </a:solidFill>
            </a:rPr>
            <a:t>Controlling</a:t>
          </a:r>
          <a:endParaRPr lang="ru-UA" sz="2700" b="1" dirty="0">
            <a:solidFill>
              <a:srgbClr val="002060"/>
            </a:solidFill>
          </a:endParaRPr>
        </a:p>
      </dgm:t>
    </dgm:pt>
    <dgm:pt modelId="{FC9FD673-57E4-47D8-AAC1-6D8EBC4B36BC}" type="parTrans" cxnId="{FDCA57FA-F54A-4938-AE27-F37412E0AE8D}">
      <dgm:prSet/>
      <dgm:spPr/>
      <dgm:t>
        <a:bodyPr/>
        <a:lstStyle/>
        <a:p>
          <a:endParaRPr lang="ru-UA"/>
        </a:p>
      </dgm:t>
    </dgm:pt>
    <dgm:pt modelId="{4F15ED37-BF75-4886-BB76-88EBEB7EF0FB}" type="sibTrans" cxnId="{FDCA57FA-F54A-4938-AE27-F37412E0AE8D}">
      <dgm:prSet/>
      <dgm:spPr/>
      <dgm:t>
        <a:bodyPr/>
        <a:lstStyle/>
        <a:p>
          <a:endParaRPr lang="ru-UA"/>
        </a:p>
      </dgm:t>
    </dgm:pt>
    <dgm:pt modelId="{45CE2BE2-A684-4FFD-ADA1-4E82F4CF55F9}" type="pres">
      <dgm:prSet presAssocID="{CB49FE69-4F92-4DD7-8D5B-928008197DFC}" presName="cycle" presStyleCnt="0">
        <dgm:presLayoutVars>
          <dgm:dir/>
          <dgm:resizeHandles val="exact"/>
        </dgm:presLayoutVars>
      </dgm:prSet>
      <dgm:spPr/>
    </dgm:pt>
    <dgm:pt modelId="{53D9BE97-6C78-495F-A2B2-036B2B93A508}" type="pres">
      <dgm:prSet presAssocID="{D42084A4-00AD-47B6-929C-7B0A099ED4A8}" presName="node" presStyleLbl="node1" presStyleIdx="0" presStyleCnt="5" custScaleX="197417">
        <dgm:presLayoutVars>
          <dgm:bulletEnabled val="1"/>
        </dgm:presLayoutVars>
      </dgm:prSet>
      <dgm:spPr/>
    </dgm:pt>
    <dgm:pt modelId="{7154DB31-EC65-40EA-A3E4-120F2A4821B3}" type="pres">
      <dgm:prSet presAssocID="{7DE6A033-BECF-4B54-917C-2F5C7F982E9F}" presName="sibTrans" presStyleLbl="sibTrans2D1" presStyleIdx="0" presStyleCnt="5"/>
      <dgm:spPr/>
    </dgm:pt>
    <dgm:pt modelId="{D4C2D432-E797-46C9-8AE8-F8785F4D22A9}" type="pres">
      <dgm:prSet presAssocID="{7DE6A033-BECF-4B54-917C-2F5C7F982E9F}" presName="connectorText" presStyleLbl="sibTrans2D1" presStyleIdx="0" presStyleCnt="5"/>
      <dgm:spPr/>
    </dgm:pt>
    <dgm:pt modelId="{22D8870E-B7AE-47D5-B41F-FD3E936DC961}" type="pres">
      <dgm:prSet presAssocID="{EEEA26AF-FD0D-402D-90F9-72E25857BEFA}" presName="node" presStyleLbl="node1" presStyleIdx="1" presStyleCnt="5" custScaleX="197417" custRadScaleRad="137690" custRadScaleInc="18898">
        <dgm:presLayoutVars>
          <dgm:bulletEnabled val="1"/>
        </dgm:presLayoutVars>
      </dgm:prSet>
      <dgm:spPr/>
    </dgm:pt>
    <dgm:pt modelId="{F77F3313-F2A8-4607-985C-BC9EB860ED99}" type="pres">
      <dgm:prSet presAssocID="{FC8C8956-DBDB-4B23-A949-1C38CC8CC1ED}" presName="sibTrans" presStyleLbl="sibTrans2D1" presStyleIdx="1" presStyleCnt="5"/>
      <dgm:spPr/>
    </dgm:pt>
    <dgm:pt modelId="{084B2113-569B-4C6D-BA57-61EDCAAECB2C}" type="pres">
      <dgm:prSet presAssocID="{FC8C8956-DBDB-4B23-A949-1C38CC8CC1ED}" presName="connectorText" presStyleLbl="sibTrans2D1" presStyleIdx="1" presStyleCnt="5"/>
      <dgm:spPr/>
    </dgm:pt>
    <dgm:pt modelId="{FC779C42-1CCA-4FFB-90CA-2B6B82B4884B}" type="pres">
      <dgm:prSet presAssocID="{C95A8782-AE83-4F14-BB30-56D13F48BAA0}" presName="node" presStyleLbl="node1" presStyleIdx="2" presStyleCnt="5" custScaleX="197417" custRadScaleRad="125075" custRadScaleInc="-37961">
        <dgm:presLayoutVars>
          <dgm:bulletEnabled val="1"/>
        </dgm:presLayoutVars>
      </dgm:prSet>
      <dgm:spPr/>
    </dgm:pt>
    <dgm:pt modelId="{013B566C-0A4E-41D0-BC5E-7A9A372325C5}" type="pres">
      <dgm:prSet presAssocID="{A04EA391-1A98-4FB2-95AF-4A059F18CAC8}" presName="sibTrans" presStyleLbl="sibTrans2D1" presStyleIdx="2" presStyleCnt="5"/>
      <dgm:spPr/>
    </dgm:pt>
    <dgm:pt modelId="{A1CC2B3B-845E-47BD-BB56-F9996134A471}" type="pres">
      <dgm:prSet presAssocID="{A04EA391-1A98-4FB2-95AF-4A059F18CAC8}" presName="connectorText" presStyleLbl="sibTrans2D1" presStyleIdx="2" presStyleCnt="5"/>
      <dgm:spPr/>
    </dgm:pt>
    <dgm:pt modelId="{F50559F5-2866-47F5-9785-9E2A56F996F4}" type="pres">
      <dgm:prSet presAssocID="{87CA0D01-9EE1-48F6-9591-8A2E0A92CADD}" presName="node" presStyleLbl="node1" presStyleIdx="3" presStyleCnt="5" custScaleX="197417" custRadScaleRad="123509" custRadScaleInc="36240">
        <dgm:presLayoutVars>
          <dgm:bulletEnabled val="1"/>
        </dgm:presLayoutVars>
      </dgm:prSet>
      <dgm:spPr/>
    </dgm:pt>
    <dgm:pt modelId="{E4C8B129-95F6-4A39-8F0B-26BB40513346}" type="pres">
      <dgm:prSet presAssocID="{F316A90B-37A0-41F8-873B-829D73DE85C1}" presName="sibTrans" presStyleLbl="sibTrans2D1" presStyleIdx="3" presStyleCnt="5"/>
      <dgm:spPr/>
    </dgm:pt>
    <dgm:pt modelId="{D4DE948C-34E8-4791-ACFC-FD1AE2325DBF}" type="pres">
      <dgm:prSet presAssocID="{F316A90B-37A0-41F8-873B-829D73DE85C1}" presName="connectorText" presStyleLbl="sibTrans2D1" presStyleIdx="3" presStyleCnt="5"/>
      <dgm:spPr/>
    </dgm:pt>
    <dgm:pt modelId="{25262ED4-BDC3-4F2B-96DA-6BADEE200934}" type="pres">
      <dgm:prSet presAssocID="{709EFB29-9292-4147-A2FD-3F50D099D0F7}" presName="node" presStyleLbl="node1" presStyleIdx="4" presStyleCnt="5" custScaleX="197417" custRadScaleRad="138180" custRadScaleInc="-20928">
        <dgm:presLayoutVars>
          <dgm:bulletEnabled val="1"/>
        </dgm:presLayoutVars>
      </dgm:prSet>
      <dgm:spPr/>
    </dgm:pt>
    <dgm:pt modelId="{E3496C1B-3654-4695-8C90-89A3BF6EFEFF}" type="pres">
      <dgm:prSet presAssocID="{4F15ED37-BF75-4886-BB76-88EBEB7EF0FB}" presName="sibTrans" presStyleLbl="sibTrans2D1" presStyleIdx="4" presStyleCnt="5"/>
      <dgm:spPr/>
    </dgm:pt>
    <dgm:pt modelId="{57AC1178-E8F1-4BAD-A896-5A41D79C0E46}" type="pres">
      <dgm:prSet presAssocID="{4F15ED37-BF75-4886-BB76-88EBEB7EF0FB}" presName="connectorText" presStyleLbl="sibTrans2D1" presStyleIdx="4" presStyleCnt="5"/>
      <dgm:spPr/>
    </dgm:pt>
  </dgm:ptLst>
  <dgm:cxnLst>
    <dgm:cxn modelId="{CB1B4308-6B15-448D-B844-B085F959929A}" srcId="{CB49FE69-4F92-4DD7-8D5B-928008197DFC}" destId="{87CA0D01-9EE1-48F6-9591-8A2E0A92CADD}" srcOrd="3" destOrd="0" parTransId="{2E81A19E-BA3C-4399-BE8B-60B72075303F}" sibTransId="{F316A90B-37A0-41F8-873B-829D73DE85C1}"/>
    <dgm:cxn modelId="{6F6FA709-267E-4F2C-AD3A-1CA454A2DA0D}" type="presOf" srcId="{709EFB29-9292-4147-A2FD-3F50D099D0F7}" destId="{25262ED4-BDC3-4F2B-96DA-6BADEE200934}" srcOrd="0" destOrd="0" presId="urn:microsoft.com/office/officeart/2005/8/layout/cycle2"/>
    <dgm:cxn modelId="{38F49228-AF2F-46F3-B687-D74C9B29F42A}" type="presOf" srcId="{4F15ED37-BF75-4886-BB76-88EBEB7EF0FB}" destId="{57AC1178-E8F1-4BAD-A896-5A41D79C0E46}" srcOrd="1" destOrd="0" presId="urn:microsoft.com/office/officeart/2005/8/layout/cycle2"/>
    <dgm:cxn modelId="{BEC5FF60-B93D-4B22-B6EE-667820D6C9AD}" type="presOf" srcId="{4F15ED37-BF75-4886-BB76-88EBEB7EF0FB}" destId="{E3496C1B-3654-4695-8C90-89A3BF6EFEFF}" srcOrd="0" destOrd="0" presId="urn:microsoft.com/office/officeart/2005/8/layout/cycle2"/>
    <dgm:cxn modelId="{8AA8E141-A3AD-46C4-B0B1-80B66C7F539D}" type="presOf" srcId="{C95A8782-AE83-4F14-BB30-56D13F48BAA0}" destId="{FC779C42-1CCA-4FFB-90CA-2B6B82B4884B}" srcOrd="0" destOrd="0" presId="urn:microsoft.com/office/officeart/2005/8/layout/cycle2"/>
    <dgm:cxn modelId="{AA7D7B63-8A35-47AC-9F44-626FCAA0703A}" type="presOf" srcId="{FC8C8956-DBDB-4B23-A949-1C38CC8CC1ED}" destId="{F77F3313-F2A8-4607-985C-BC9EB860ED99}" srcOrd="0" destOrd="0" presId="urn:microsoft.com/office/officeart/2005/8/layout/cycle2"/>
    <dgm:cxn modelId="{A0A67645-32A6-4099-854C-30D12465CCC4}" type="presOf" srcId="{7DE6A033-BECF-4B54-917C-2F5C7F982E9F}" destId="{7154DB31-EC65-40EA-A3E4-120F2A4821B3}" srcOrd="0" destOrd="0" presId="urn:microsoft.com/office/officeart/2005/8/layout/cycle2"/>
    <dgm:cxn modelId="{93629C4C-A1FF-4A06-BAD6-908FE8ABA4DA}" type="presOf" srcId="{CB49FE69-4F92-4DD7-8D5B-928008197DFC}" destId="{45CE2BE2-A684-4FFD-ADA1-4E82F4CF55F9}" srcOrd="0" destOrd="0" presId="urn:microsoft.com/office/officeart/2005/8/layout/cycle2"/>
    <dgm:cxn modelId="{6579DA58-952F-4882-B1BB-35998EC79B5E}" type="presOf" srcId="{7DE6A033-BECF-4B54-917C-2F5C7F982E9F}" destId="{D4C2D432-E797-46C9-8AE8-F8785F4D22A9}" srcOrd="1" destOrd="0" presId="urn:microsoft.com/office/officeart/2005/8/layout/cycle2"/>
    <dgm:cxn modelId="{5EA2007A-A7CE-44F0-BA04-1B1540347B89}" type="presOf" srcId="{EEEA26AF-FD0D-402D-90F9-72E25857BEFA}" destId="{22D8870E-B7AE-47D5-B41F-FD3E936DC961}" srcOrd="0" destOrd="0" presId="urn:microsoft.com/office/officeart/2005/8/layout/cycle2"/>
    <dgm:cxn modelId="{6DB0C286-0522-4314-B160-A18178FB983A}" srcId="{CB49FE69-4F92-4DD7-8D5B-928008197DFC}" destId="{EEEA26AF-FD0D-402D-90F9-72E25857BEFA}" srcOrd="1" destOrd="0" parTransId="{CF708E19-F815-4FD7-9E66-2F743544ECBB}" sibTransId="{FC8C8956-DBDB-4B23-A949-1C38CC8CC1ED}"/>
    <dgm:cxn modelId="{76E6269B-47CE-4229-8C50-E059B07DFA0F}" srcId="{CB49FE69-4F92-4DD7-8D5B-928008197DFC}" destId="{C95A8782-AE83-4F14-BB30-56D13F48BAA0}" srcOrd="2" destOrd="0" parTransId="{E16072B6-1EC3-41BE-960F-00233430376D}" sibTransId="{A04EA391-1A98-4FB2-95AF-4A059F18CAC8}"/>
    <dgm:cxn modelId="{DFA85FA4-E18E-4AE2-9595-484A1FC2AE9E}" srcId="{CB49FE69-4F92-4DD7-8D5B-928008197DFC}" destId="{D42084A4-00AD-47B6-929C-7B0A099ED4A8}" srcOrd="0" destOrd="0" parTransId="{FFE6CB81-4BFB-4A9B-BF16-843009F5B7FB}" sibTransId="{7DE6A033-BECF-4B54-917C-2F5C7F982E9F}"/>
    <dgm:cxn modelId="{3D9E13A6-A15A-4CDB-A03C-C3381AE24F03}" type="presOf" srcId="{87CA0D01-9EE1-48F6-9591-8A2E0A92CADD}" destId="{F50559F5-2866-47F5-9785-9E2A56F996F4}" srcOrd="0" destOrd="0" presId="urn:microsoft.com/office/officeart/2005/8/layout/cycle2"/>
    <dgm:cxn modelId="{0FF6BDB5-CC3D-4C7C-BB9C-34E1FAD00C35}" type="presOf" srcId="{FC8C8956-DBDB-4B23-A949-1C38CC8CC1ED}" destId="{084B2113-569B-4C6D-BA57-61EDCAAECB2C}" srcOrd="1" destOrd="0" presId="urn:microsoft.com/office/officeart/2005/8/layout/cycle2"/>
    <dgm:cxn modelId="{6B6C48BD-3454-4A3D-A521-EA482AE9D4A1}" type="presOf" srcId="{F316A90B-37A0-41F8-873B-829D73DE85C1}" destId="{E4C8B129-95F6-4A39-8F0B-26BB40513346}" srcOrd="0" destOrd="0" presId="urn:microsoft.com/office/officeart/2005/8/layout/cycle2"/>
    <dgm:cxn modelId="{970A3AD3-1271-48AD-91BE-9B71A2C81194}" type="presOf" srcId="{F316A90B-37A0-41F8-873B-829D73DE85C1}" destId="{D4DE948C-34E8-4791-ACFC-FD1AE2325DBF}" srcOrd="1" destOrd="0" presId="urn:microsoft.com/office/officeart/2005/8/layout/cycle2"/>
    <dgm:cxn modelId="{E6EFB4DD-1EE9-4974-8E07-74757D10248A}" type="presOf" srcId="{A04EA391-1A98-4FB2-95AF-4A059F18CAC8}" destId="{013B566C-0A4E-41D0-BC5E-7A9A372325C5}" srcOrd="0" destOrd="0" presId="urn:microsoft.com/office/officeart/2005/8/layout/cycle2"/>
    <dgm:cxn modelId="{9A64BAE8-2A57-49CC-A7A2-459E6677E49D}" type="presOf" srcId="{A04EA391-1A98-4FB2-95AF-4A059F18CAC8}" destId="{A1CC2B3B-845E-47BD-BB56-F9996134A471}" srcOrd="1" destOrd="0" presId="urn:microsoft.com/office/officeart/2005/8/layout/cycle2"/>
    <dgm:cxn modelId="{95FD6DEB-683F-4EDE-973F-FDF870F2001B}" type="presOf" srcId="{D42084A4-00AD-47B6-929C-7B0A099ED4A8}" destId="{53D9BE97-6C78-495F-A2B2-036B2B93A508}" srcOrd="0" destOrd="0" presId="urn:microsoft.com/office/officeart/2005/8/layout/cycle2"/>
    <dgm:cxn modelId="{FDCA57FA-F54A-4938-AE27-F37412E0AE8D}" srcId="{CB49FE69-4F92-4DD7-8D5B-928008197DFC}" destId="{709EFB29-9292-4147-A2FD-3F50D099D0F7}" srcOrd="4" destOrd="0" parTransId="{FC9FD673-57E4-47D8-AAC1-6D8EBC4B36BC}" sibTransId="{4F15ED37-BF75-4886-BB76-88EBEB7EF0FB}"/>
    <dgm:cxn modelId="{49D0CCFA-BC17-4D89-B5F8-B4E06E18123D}" type="presParOf" srcId="{45CE2BE2-A684-4FFD-ADA1-4E82F4CF55F9}" destId="{53D9BE97-6C78-495F-A2B2-036B2B93A508}" srcOrd="0" destOrd="0" presId="urn:microsoft.com/office/officeart/2005/8/layout/cycle2"/>
    <dgm:cxn modelId="{6F1ADE9E-30E9-4FC3-B8AC-1AB4D5E41EDB}" type="presParOf" srcId="{45CE2BE2-A684-4FFD-ADA1-4E82F4CF55F9}" destId="{7154DB31-EC65-40EA-A3E4-120F2A4821B3}" srcOrd="1" destOrd="0" presId="urn:microsoft.com/office/officeart/2005/8/layout/cycle2"/>
    <dgm:cxn modelId="{F9DF2934-0FA4-4CFD-9103-B0B822324D34}" type="presParOf" srcId="{7154DB31-EC65-40EA-A3E4-120F2A4821B3}" destId="{D4C2D432-E797-46C9-8AE8-F8785F4D22A9}" srcOrd="0" destOrd="0" presId="urn:microsoft.com/office/officeart/2005/8/layout/cycle2"/>
    <dgm:cxn modelId="{D6972804-EEFC-44BB-80A1-91D5366DD6EB}" type="presParOf" srcId="{45CE2BE2-A684-4FFD-ADA1-4E82F4CF55F9}" destId="{22D8870E-B7AE-47D5-B41F-FD3E936DC961}" srcOrd="2" destOrd="0" presId="urn:microsoft.com/office/officeart/2005/8/layout/cycle2"/>
    <dgm:cxn modelId="{08B40CD0-82C2-4ACE-9A5A-62BD368FD9C6}" type="presParOf" srcId="{45CE2BE2-A684-4FFD-ADA1-4E82F4CF55F9}" destId="{F77F3313-F2A8-4607-985C-BC9EB860ED99}" srcOrd="3" destOrd="0" presId="urn:microsoft.com/office/officeart/2005/8/layout/cycle2"/>
    <dgm:cxn modelId="{D1155C19-3523-4E7F-B80E-6C3D8940433D}" type="presParOf" srcId="{F77F3313-F2A8-4607-985C-BC9EB860ED99}" destId="{084B2113-569B-4C6D-BA57-61EDCAAECB2C}" srcOrd="0" destOrd="0" presId="urn:microsoft.com/office/officeart/2005/8/layout/cycle2"/>
    <dgm:cxn modelId="{8C1DD245-2B47-42EF-9801-D936D5DD0268}" type="presParOf" srcId="{45CE2BE2-A684-4FFD-ADA1-4E82F4CF55F9}" destId="{FC779C42-1CCA-4FFB-90CA-2B6B82B4884B}" srcOrd="4" destOrd="0" presId="urn:microsoft.com/office/officeart/2005/8/layout/cycle2"/>
    <dgm:cxn modelId="{6B5DDC5A-B2E4-4764-9F0C-ED9EEF5F4D68}" type="presParOf" srcId="{45CE2BE2-A684-4FFD-ADA1-4E82F4CF55F9}" destId="{013B566C-0A4E-41D0-BC5E-7A9A372325C5}" srcOrd="5" destOrd="0" presId="urn:microsoft.com/office/officeart/2005/8/layout/cycle2"/>
    <dgm:cxn modelId="{8949E0BB-7094-4729-B5B2-62DD128362F2}" type="presParOf" srcId="{013B566C-0A4E-41D0-BC5E-7A9A372325C5}" destId="{A1CC2B3B-845E-47BD-BB56-F9996134A471}" srcOrd="0" destOrd="0" presId="urn:microsoft.com/office/officeart/2005/8/layout/cycle2"/>
    <dgm:cxn modelId="{7917E4FB-AA72-4D53-86DB-90C7DE61AB7E}" type="presParOf" srcId="{45CE2BE2-A684-4FFD-ADA1-4E82F4CF55F9}" destId="{F50559F5-2866-47F5-9785-9E2A56F996F4}" srcOrd="6" destOrd="0" presId="urn:microsoft.com/office/officeart/2005/8/layout/cycle2"/>
    <dgm:cxn modelId="{A3EE38C5-8B7A-47C1-99A0-F43A7817F229}" type="presParOf" srcId="{45CE2BE2-A684-4FFD-ADA1-4E82F4CF55F9}" destId="{E4C8B129-95F6-4A39-8F0B-26BB40513346}" srcOrd="7" destOrd="0" presId="urn:microsoft.com/office/officeart/2005/8/layout/cycle2"/>
    <dgm:cxn modelId="{BF4DE4A8-EC52-4A76-8160-A38FFF29B6E2}" type="presParOf" srcId="{E4C8B129-95F6-4A39-8F0B-26BB40513346}" destId="{D4DE948C-34E8-4791-ACFC-FD1AE2325DBF}" srcOrd="0" destOrd="0" presId="urn:microsoft.com/office/officeart/2005/8/layout/cycle2"/>
    <dgm:cxn modelId="{6CB19EDC-2574-4079-8BFD-7A3B0352F9C6}" type="presParOf" srcId="{45CE2BE2-A684-4FFD-ADA1-4E82F4CF55F9}" destId="{25262ED4-BDC3-4F2B-96DA-6BADEE200934}" srcOrd="8" destOrd="0" presId="urn:microsoft.com/office/officeart/2005/8/layout/cycle2"/>
    <dgm:cxn modelId="{62563BC9-FD80-4466-AEA9-C0EE9B0D1E77}" type="presParOf" srcId="{45CE2BE2-A684-4FFD-ADA1-4E82F4CF55F9}" destId="{E3496C1B-3654-4695-8C90-89A3BF6EFEFF}" srcOrd="9" destOrd="0" presId="urn:microsoft.com/office/officeart/2005/8/layout/cycle2"/>
    <dgm:cxn modelId="{91D30FDB-C155-4333-B43E-D4D6A59C9716}" type="presParOf" srcId="{E3496C1B-3654-4695-8C90-89A3BF6EFEFF}" destId="{57AC1178-E8F1-4BAD-A896-5A41D79C0E4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D9BE97-6C78-495F-A2B2-036B2B93A508}">
      <dsp:nvSpPr>
        <dsp:cNvPr id="0" name=""/>
        <dsp:cNvSpPr/>
      </dsp:nvSpPr>
      <dsp:spPr>
        <a:xfrm>
          <a:off x="2183143" y="882"/>
          <a:ext cx="2630302" cy="133235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Planning</a:t>
          </a:r>
          <a:endParaRPr lang="ru-UA" sz="2700" b="1" kern="1200" dirty="0">
            <a:solidFill>
              <a:srgbClr val="002060"/>
            </a:solidFill>
          </a:endParaRPr>
        </a:p>
      </dsp:txBody>
      <dsp:txXfrm>
        <a:off x="2568342" y="196001"/>
        <a:ext cx="1859904" cy="942120"/>
      </dsp:txXfrm>
    </dsp:sp>
    <dsp:sp modelId="{7154DB31-EC65-40EA-A3E4-120F2A4821B3}">
      <dsp:nvSpPr>
        <dsp:cNvPr id="0" name=""/>
        <dsp:cNvSpPr/>
      </dsp:nvSpPr>
      <dsp:spPr>
        <a:xfrm rot="1784702">
          <a:off x="4449498" y="1062228"/>
          <a:ext cx="267586" cy="449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ru-UA" sz="1900" kern="1200"/>
        </a:p>
      </dsp:txBody>
      <dsp:txXfrm>
        <a:off x="4454787" y="1132248"/>
        <a:ext cx="187310" cy="269802"/>
      </dsp:txXfrm>
    </dsp:sp>
    <dsp:sp modelId="{22D8870E-B7AE-47D5-B41F-FD3E936DC961}">
      <dsp:nvSpPr>
        <dsp:cNvPr id="0" name=""/>
        <dsp:cNvSpPr/>
      </dsp:nvSpPr>
      <dsp:spPr>
        <a:xfrm>
          <a:off x="4366287" y="1248401"/>
          <a:ext cx="2630302" cy="133235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Organizing</a:t>
          </a:r>
          <a:endParaRPr lang="ru-UA" sz="2700" b="1" kern="1200" dirty="0">
            <a:solidFill>
              <a:srgbClr val="002060"/>
            </a:solidFill>
          </a:endParaRPr>
        </a:p>
      </dsp:txBody>
      <dsp:txXfrm>
        <a:off x="4751486" y="1443520"/>
        <a:ext cx="1859904" cy="942120"/>
      </dsp:txXfrm>
    </dsp:sp>
    <dsp:sp modelId="{F77F3313-F2A8-4607-985C-BC9EB860ED99}">
      <dsp:nvSpPr>
        <dsp:cNvPr id="0" name=""/>
        <dsp:cNvSpPr/>
      </dsp:nvSpPr>
      <dsp:spPr>
        <a:xfrm rot="6418356">
          <a:off x="5260725" y="2598852"/>
          <a:ext cx="286492" cy="449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ru-UA" sz="1900" kern="1200"/>
        </a:p>
      </dsp:txBody>
      <dsp:txXfrm rot="10800000">
        <a:off x="5316244" y="2647684"/>
        <a:ext cx="200544" cy="269802"/>
      </dsp:txXfrm>
    </dsp:sp>
    <dsp:sp modelId="{FC779C42-1CCA-4FFB-90CA-2B6B82B4884B}">
      <dsp:nvSpPr>
        <dsp:cNvPr id="0" name=""/>
        <dsp:cNvSpPr/>
      </dsp:nvSpPr>
      <dsp:spPr>
        <a:xfrm>
          <a:off x="3806620" y="3082125"/>
          <a:ext cx="2630302" cy="133235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Staffing</a:t>
          </a:r>
          <a:endParaRPr lang="ru-UA" sz="2700" b="1" kern="1200" dirty="0">
            <a:solidFill>
              <a:srgbClr val="002060"/>
            </a:solidFill>
          </a:endParaRPr>
        </a:p>
      </dsp:txBody>
      <dsp:txXfrm>
        <a:off x="4191819" y="3277244"/>
        <a:ext cx="1859904" cy="942120"/>
      </dsp:txXfrm>
    </dsp:sp>
    <dsp:sp modelId="{013B566C-0A4E-41D0-BC5E-7A9A372325C5}">
      <dsp:nvSpPr>
        <dsp:cNvPr id="0" name=""/>
        <dsp:cNvSpPr/>
      </dsp:nvSpPr>
      <dsp:spPr>
        <a:xfrm rot="10800000">
          <a:off x="3370486" y="3523469"/>
          <a:ext cx="308201" cy="449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ru-UA" sz="1900" kern="1200"/>
        </a:p>
      </dsp:txBody>
      <dsp:txXfrm rot="10800000">
        <a:off x="3462946" y="3613403"/>
        <a:ext cx="215741" cy="269802"/>
      </dsp:txXfrm>
    </dsp:sp>
    <dsp:sp modelId="{F50559F5-2866-47F5-9785-9E2A56F996F4}">
      <dsp:nvSpPr>
        <dsp:cNvPr id="0" name=""/>
        <dsp:cNvSpPr/>
      </dsp:nvSpPr>
      <dsp:spPr>
        <a:xfrm>
          <a:off x="594806" y="3082125"/>
          <a:ext cx="2630302" cy="133235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Directing</a:t>
          </a:r>
          <a:endParaRPr lang="ru-UA" sz="2700" b="1" kern="1200" dirty="0">
            <a:solidFill>
              <a:srgbClr val="002060"/>
            </a:solidFill>
          </a:endParaRPr>
        </a:p>
      </dsp:txBody>
      <dsp:txXfrm>
        <a:off x="980005" y="3277244"/>
        <a:ext cx="1859904" cy="942120"/>
      </dsp:txXfrm>
    </dsp:sp>
    <dsp:sp modelId="{E4C8B129-95F6-4A39-8F0B-26BB40513346}">
      <dsp:nvSpPr>
        <dsp:cNvPr id="0" name=""/>
        <dsp:cNvSpPr/>
      </dsp:nvSpPr>
      <dsp:spPr>
        <a:xfrm rot="15106167">
          <a:off x="1477803" y="2627910"/>
          <a:ext cx="274359" cy="449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ru-UA" sz="1900" kern="1200"/>
        </a:p>
      </dsp:txBody>
      <dsp:txXfrm rot="10800000">
        <a:off x="1531832" y="2756932"/>
        <a:ext cx="192051" cy="269802"/>
      </dsp:txXfrm>
    </dsp:sp>
    <dsp:sp modelId="{25262ED4-BDC3-4F2B-96DA-6BADEE200934}">
      <dsp:nvSpPr>
        <dsp:cNvPr id="0" name=""/>
        <dsp:cNvSpPr/>
      </dsp:nvSpPr>
      <dsp:spPr>
        <a:xfrm>
          <a:off x="0" y="1276257"/>
          <a:ext cx="2630302" cy="133235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Controlling</a:t>
          </a:r>
          <a:endParaRPr lang="ru-UA" sz="2700" b="1" kern="1200" dirty="0">
            <a:solidFill>
              <a:srgbClr val="002060"/>
            </a:solidFill>
          </a:endParaRPr>
        </a:p>
      </dsp:txBody>
      <dsp:txXfrm>
        <a:off x="385199" y="1471376"/>
        <a:ext cx="1859904" cy="942120"/>
      </dsp:txXfrm>
    </dsp:sp>
    <dsp:sp modelId="{E3496C1B-3654-4695-8C90-89A3BF6EFEFF}">
      <dsp:nvSpPr>
        <dsp:cNvPr id="0" name=""/>
        <dsp:cNvSpPr/>
      </dsp:nvSpPr>
      <dsp:spPr>
        <a:xfrm rot="19782413">
          <a:off x="2258643" y="1083944"/>
          <a:ext cx="282358" cy="449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ru-UA" sz="1900" kern="1200"/>
        </a:p>
      </dsp:txBody>
      <dsp:txXfrm>
        <a:off x="2264426" y="1195242"/>
        <a:ext cx="197651" cy="26980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10/20/2022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725E0BD-61A5-4FFA-865C-940D100A09A4}"/>
              </a:ext>
            </a:extLst>
          </p:cNvPr>
          <p:cNvSpPr>
            <a:spLocks noGrp="1"/>
          </p:cNvSpPr>
          <p:nvPr>
            <p:ph type="pic" idx="15" hasCustomPrompt="1"/>
          </p:nvPr>
        </p:nvSpPr>
        <p:spPr>
          <a:xfrm>
            <a:off x="0"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118FFEBA-0F02-4AE7-9B68-4CBE6F986B78}"/>
              </a:ext>
            </a:extLst>
          </p:cNvPr>
          <p:cNvSpPr>
            <a:spLocks noGrp="1"/>
          </p:cNvSpPr>
          <p:nvPr>
            <p:ph type="pic" idx="16" hasCustomPrompt="1"/>
          </p:nvPr>
        </p:nvSpPr>
        <p:spPr>
          <a:xfrm>
            <a:off x="2938732"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EBD3096E-D895-4651-A641-CDD403904CEC}"/>
              </a:ext>
            </a:extLst>
          </p:cNvPr>
          <p:cNvSpPr>
            <a:spLocks noGrp="1"/>
          </p:cNvSpPr>
          <p:nvPr>
            <p:ph type="pic" idx="17" hasCustomPrompt="1"/>
          </p:nvPr>
        </p:nvSpPr>
        <p:spPr>
          <a:xfrm>
            <a:off x="5877464"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1BAEE0-A4ED-444D-A1A7-ACD7E81AD045}"/>
              </a:ext>
            </a:extLst>
          </p:cNvPr>
          <p:cNvGrpSpPr/>
          <p:nvPr userDrawn="1"/>
        </p:nvGrpSpPr>
        <p:grpSpPr>
          <a:xfrm>
            <a:off x="580088" y="2536288"/>
            <a:ext cx="5265908" cy="2893260"/>
            <a:chOff x="-548507" y="477868"/>
            <a:chExt cx="11570449" cy="6357177"/>
          </a:xfrm>
        </p:grpSpPr>
        <p:sp>
          <p:nvSpPr>
            <p:cNvPr id="3" name="Freeform: Shape 2">
              <a:extLst>
                <a:ext uri="{FF2B5EF4-FFF2-40B4-BE49-F238E27FC236}">
                  <a16:creationId xmlns:a16="http://schemas.microsoft.com/office/drawing/2014/main" id="{79062AFE-B9CB-431B-BC38-A289DB772C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99FED08-9F34-4CEB-9CD9-D808346EC0B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F4BD188-CC50-4158-98A4-AAC9609C12D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A15DB1C-FF77-4E6F-9E3C-7F5B13BD5B95}"/>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97AD2396-1849-4318-A0B4-40A89BBF45F5}"/>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B8764B3D-37D2-41EC-900D-8AF407CA428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0A3753AC-05A2-4A25-8665-2221B1F761D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088FA50-6991-4AF6-8E7E-FD83F946723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42CC9944-EDE5-48AE-980F-7BBBF97BD087}"/>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123EFC7A-B461-4CF2-9489-0E5ACD82B61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5E4FF21-96D3-4707-98F7-6753D8EAD399}"/>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B536C619-4F62-438C-B42D-16EF24F9E307}"/>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0E489B28-E610-4693-A003-DD91CC0488A4}"/>
              </a:ext>
            </a:extLst>
          </p:cNvPr>
          <p:cNvSpPr>
            <a:spLocks noGrp="1"/>
          </p:cNvSpPr>
          <p:nvPr>
            <p:ph type="pic" sz="quarter" idx="14" hasCustomPrompt="1"/>
          </p:nvPr>
        </p:nvSpPr>
        <p:spPr>
          <a:xfrm>
            <a:off x="1287579" y="2692223"/>
            <a:ext cx="3879644" cy="235170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2F09EACF-7301-4216-9D42-E5392B36C1C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CF1678-ABE6-4DF1-92C9-331A124F5CC7}"/>
              </a:ext>
            </a:extLst>
          </p:cNvPr>
          <p:cNvSpPr/>
          <p:nvPr userDrawn="1"/>
        </p:nvSpPr>
        <p:spPr>
          <a:xfrm>
            <a:off x="1" y="0"/>
            <a:ext cx="388402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B97310DF-B6B0-4C3C-BA3E-489420A32181}"/>
              </a:ext>
            </a:extLst>
          </p:cNvPr>
          <p:cNvGrpSpPr/>
          <p:nvPr userDrawn="1"/>
        </p:nvGrpSpPr>
        <p:grpSpPr>
          <a:xfrm>
            <a:off x="4484680" y="2739753"/>
            <a:ext cx="2029599" cy="3505672"/>
            <a:chOff x="1438761" y="2033015"/>
            <a:chExt cx="1980000" cy="3420000"/>
          </a:xfrm>
        </p:grpSpPr>
        <p:sp>
          <p:nvSpPr>
            <p:cNvPr id="4" name="Rounded Rectangle 41">
              <a:extLst>
                <a:ext uri="{FF2B5EF4-FFF2-40B4-BE49-F238E27FC236}">
                  <a16:creationId xmlns:a16="http://schemas.microsoft.com/office/drawing/2014/main" id="{B61CE415-73B8-4D2A-A1AB-DABC4F7BB2AD}"/>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EDF8955B-0866-490C-9582-2B8E2224663D}"/>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E0A25EC8-F7AE-4ED5-9EB2-E3252715F40B}"/>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10A58890-DAC1-4D69-85FC-B98A820AC9E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71D5B425-6479-4E5A-8B5B-DF3F830F719D}"/>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F22F0D01-3528-4D20-92A5-9D0EBA7F8C2E}"/>
              </a:ext>
            </a:extLst>
          </p:cNvPr>
          <p:cNvGrpSpPr/>
          <p:nvPr userDrawn="1"/>
        </p:nvGrpSpPr>
        <p:grpSpPr>
          <a:xfrm>
            <a:off x="6976148" y="2739753"/>
            <a:ext cx="2029599" cy="3505672"/>
            <a:chOff x="1438761" y="2033015"/>
            <a:chExt cx="1980000" cy="3420000"/>
          </a:xfrm>
        </p:grpSpPr>
        <p:sp>
          <p:nvSpPr>
            <p:cNvPr id="10" name="Rounded Rectangle 41">
              <a:extLst>
                <a:ext uri="{FF2B5EF4-FFF2-40B4-BE49-F238E27FC236}">
                  <a16:creationId xmlns:a16="http://schemas.microsoft.com/office/drawing/2014/main" id="{21AFB044-FD6E-4AF8-96AB-745B59DDD5A4}"/>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6409FE8E-D06A-4B35-BFD3-DD184A079BB7}"/>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5CA207E7-E95E-46F5-A8A1-AD533B809BE8}"/>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D196795B-533F-443E-A9FD-AEB2894BFF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7FC5C28D-04C0-4401-B217-13CA4F8A91D1}"/>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820ACAAC-DC01-4142-B3A4-08464EFC2E95}"/>
              </a:ext>
            </a:extLst>
          </p:cNvPr>
          <p:cNvGrpSpPr/>
          <p:nvPr userDrawn="1"/>
        </p:nvGrpSpPr>
        <p:grpSpPr>
          <a:xfrm>
            <a:off x="9467615" y="2739753"/>
            <a:ext cx="2029599" cy="3505672"/>
            <a:chOff x="1438761" y="2033015"/>
            <a:chExt cx="1980000" cy="3420000"/>
          </a:xfrm>
        </p:grpSpPr>
        <p:sp>
          <p:nvSpPr>
            <p:cNvPr id="16" name="Rounded Rectangle 41">
              <a:extLst>
                <a:ext uri="{FF2B5EF4-FFF2-40B4-BE49-F238E27FC236}">
                  <a16:creationId xmlns:a16="http://schemas.microsoft.com/office/drawing/2014/main" id="{F4A599C3-B53A-47D9-B643-0693601665B7}"/>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C8297C35-1867-4E31-A4CB-1E056B27E39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981654CC-984C-4EB6-8C63-81F1A125D1F1}"/>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6F17D607-F1C4-4364-874B-335B32EAE6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44F5E29D-F731-4A5B-986D-4229461BC256}"/>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9A1695C9-85F6-4760-8539-3631CCA00268}"/>
              </a:ext>
            </a:extLst>
          </p:cNvPr>
          <p:cNvSpPr>
            <a:spLocks noGrp="1"/>
          </p:cNvSpPr>
          <p:nvPr>
            <p:ph type="pic" idx="16" hasCustomPrompt="1"/>
          </p:nvPr>
        </p:nvSpPr>
        <p:spPr>
          <a:xfrm>
            <a:off x="4583669"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0" name="Picture Placeholder 2">
            <a:extLst>
              <a:ext uri="{FF2B5EF4-FFF2-40B4-BE49-F238E27FC236}">
                <a16:creationId xmlns:a16="http://schemas.microsoft.com/office/drawing/2014/main" id="{ACBD4965-6F82-47DB-8F4B-43A1E51F48A5}"/>
              </a:ext>
            </a:extLst>
          </p:cNvPr>
          <p:cNvSpPr>
            <a:spLocks noGrp="1"/>
          </p:cNvSpPr>
          <p:nvPr>
            <p:ph type="pic" idx="17" hasCustomPrompt="1"/>
          </p:nvPr>
        </p:nvSpPr>
        <p:spPr>
          <a:xfrm>
            <a:off x="7074446"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1" name="Picture Placeholder 2">
            <a:extLst>
              <a:ext uri="{FF2B5EF4-FFF2-40B4-BE49-F238E27FC236}">
                <a16:creationId xmlns:a16="http://schemas.microsoft.com/office/drawing/2014/main" id="{60E75232-41AF-4527-9D75-F5DCBC0B6766}"/>
              </a:ext>
            </a:extLst>
          </p:cNvPr>
          <p:cNvSpPr>
            <a:spLocks noGrp="1"/>
          </p:cNvSpPr>
          <p:nvPr>
            <p:ph type="pic" idx="18" hasCustomPrompt="1"/>
          </p:nvPr>
        </p:nvSpPr>
        <p:spPr>
          <a:xfrm>
            <a:off x="9565222"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8295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14723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61015F-7CC6-4D0A-9D87-873EA4C304CC}" type="datetimeFigureOut">
              <a:rPr lang="en-US" dirty="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05928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620958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10/20/2022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2765486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10/20/2022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2928262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10/20/2022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2905402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5C68B11-C5A8-448C-8CE9-B1A273C79CFC}" type="datetimeFigureOut">
              <a:rPr lang="en-US" dirty="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99177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16CA0-919D-4A49-9C8A-62FDFB3A5183}" type="datetimeFigureOut">
              <a:rPr lang="en-US" dirty="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60928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6703056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4523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3412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8" r:id="rId5"/>
    <p:sldLayoutId id="2147483679" r:id="rId6"/>
    <p:sldLayoutId id="2147483680" r:id="rId7"/>
    <p:sldLayoutId id="2147483682" r:id="rId8"/>
    <p:sldLayoutId id="2147483683"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10/20/2022</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5802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2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93CD4758-BFBD-A2A9-8D0D-DD45DE26D8C4}"/>
              </a:ext>
            </a:extLst>
          </p:cNvPr>
          <p:cNvSpPr>
            <a:spLocks noGrp="1"/>
          </p:cNvSpPr>
          <p:nvPr>
            <p:ph type="body" sz="quarter" idx="10"/>
          </p:nvPr>
        </p:nvSpPr>
        <p:spPr>
          <a:xfrm>
            <a:off x="323529" y="321754"/>
            <a:ext cx="11573197" cy="1427147"/>
          </a:xfrm>
          <a:solidFill>
            <a:schemeClr val="bg1"/>
          </a:solidFill>
          <a:ln w="19050">
            <a:solidFill>
              <a:srgbClr val="0070C0"/>
            </a:solidFill>
          </a:ln>
        </p:spPr>
        <p:txBody>
          <a:bodyPr>
            <a:normAutofit/>
          </a:bodyPr>
          <a:lstStyle/>
          <a:p>
            <a:r>
              <a:rPr lang="en-US" sz="3800" b="1" dirty="0">
                <a:solidFill>
                  <a:srgbClr val="00B0F0"/>
                </a:solidFill>
                <a:latin typeface="Arial" panose="020B0604020202020204" pitchFamily="34" charset="0"/>
              </a:rPr>
              <a:t>TOPIC 1. FUNDAMENTALS OF </a:t>
            </a:r>
            <a:r>
              <a:rPr lang="en-US" sz="4000" b="1" dirty="0">
                <a:solidFill>
                  <a:srgbClr val="00B0F0"/>
                </a:solidFill>
                <a:latin typeface="Arial" panose="020B0604020202020204" pitchFamily="34" charset="0"/>
              </a:rPr>
              <a:t>HEALTHCARE MANAGEMENT </a:t>
            </a:r>
            <a:endParaRPr lang="ru-UA" sz="3800" b="1" dirty="0">
              <a:solidFill>
                <a:srgbClr val="00B0F0"/>
              </a:solidFill>
              <a:latin typeface="Arial" panose="020B0604020202020204" pitchFamily="34" charset="0"/>
            </a:endParaRPr>
          </a:p>
        </p:txBody>
      </p:sp>
      <p:sp>
        <p:nvSpPr>
          <p:cNvPr id="5" name="TextBox 4">
            <a:extLst>
              <a:ext uri="{FF2B5EF4-FFF2-40B4-BE49-F238E27FC236}">
                <a16:creationId xmlns:a16="http://schemas.microsoft.com/office/drawing/2014/main" id="{C217905B-9244-7360-31F0-BF585FEB5A43}"/>
              </a:ext>
            </a:extLst>
          </p:cNvPr>
          <p:cNvSpPr txBox="1"/>
          <p:nvPr/>
        </p:nvSpPr>
        <p:spPr>
          <a:xfrm>
            <a:off x="323529" y="2407692"/>
            <a:ext cx="6512276" cy="3939540"/>
          </a:xfrm>
          <a:prstGeom prst="rect">
            <a:avLst/>
          </a:prstGeom>
          <a:solidFill>
            <a:schemeClr val="bg1"/>
          </a:solidFill>
        </p:spPr>
        <p:txBody>
          <a:bodyPr wrap="square">
            <a:spAutoFit/>
          </a:bodyPr>
          <a:lstStyle/>
          <a:p>
            <a:r>
              <a:rPr lang="en-US" sz="2600" b="1" u="sng" dirty="0">
                <a:solidFill>
                  <a:srgbClr val="0070C0"/>
                </a:solidFill>
                <a:latin typeface="Arial" panose="020B0604020202020204" pitchFamily="34" charset="0"/>
                <a:cs typeface="Arial" panose="020B0604020202020204" pitchFamily="34" charset="0"/>
              </a:rPr>
              <a:t>LEARNING OBJECTIVES:</a:t>
            </a:r>
          </a:p>
          <a:p>
            <a:endParaRPr lang="en-US" sz="2600" b="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i="1" dirty="0">
                <a:solidFill>
                  <a:srgbClr val="0070C0"/>
                </a:solidFill>
                <a:latin typeface="Arial" panose="020B0604020202020204" pitchFamily="34" charset="0"/>
                <a:cs typeface="Arial" panose="020B0604020202020204" pitchFamily="34" charset="0"/>
              </a:rPr>
              <a:t>Define healthcare management and the role of the healthcare manager.</a:t>
            </a:r>
          </a:p>
          <a:p>
            <a:pPr marL="342900" indent="-342900">
              <a:buFont typeface="Wingdings" panose="05000000000000000000" pitchFamily="2" charset="2"/>
              <a:buChar char="ü"/>
            </a:pPr>
            <a:endParaRPr lang="en-US" sz="2200" i="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i="1" dirty="0">
                <a:solidFill>
                  <a:srgbClr val="0070C0"/>
                </a:solidFill>
                <a:latin typeface="Arial" panose="020B0604020202020204" pitchFamily="34" charset="0"/>
                <a:cs typeface="Arial" panose="020B0604020202020204" pitchFamily="34" charset="0"/>
              </a:rPr>
              <a:t>Differentiate among the functions and responsibilities of healthcare managers.</a:t>
            </a:r>
          </a:p>
          <a:p>
            <a:pPr marL="342900" indent="-342900">
              <a:buFont typeface="Wingdings" panose="05000000000000000000" pitchFamily="2" charset="2"/>
              <a:buChar char="ü"/>
            </a:pPr>
            <a:endParaRPr lang="en-US" sz="2200" i="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i="1" dirty="0">
                <a:solidFill>
                  <a:srgbClr val="0070C0"/>
                </a:solidFill>
                <a:latin typeface="Arial" panose="020B0604020202020204" pitchFamily="34" charset="0"/>
                <a:cs typeface="Arial" panose="020B0604020202020204" pitchFamily="34" charset="0"/>
              </a:rPr>
              <a:t>Compare and contrast the key competencies of healthcare managers.</a:t>
            </a:r>
          </a:p>
          <a:p>
            <a:pPr marL="342900" indent="-342900">
              <a:buFont typeface="Wingdings" panose="05000000000000000000" pitchFamily="2" charset="2"/>
              <a:buChar char="ü"/>
            </a:pPr>
            <a:endParaRPr lang="en-US" sz="2200" i="1" dirty="0">
              <a:solidFill>
                <a:srgbClr val="0070C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6FC40169-BE7C-A986-210C-4B2CC6E082FF}"/>
              </a:ext>
            </a:extLst>
          </p:cNvPr>
          <p:cNvPicPr>
            <a:picLocks noChangeAspect="1"/>
          </p:cNvPicPr>
          <p:nvPr/>
        </p:nvPicPr>
        <p:blipFill>
          <a:blip r:embed="rId2"/>
          <a:stretch>
            <a:fillRect/>
          </a:stretch>
        </p:blipFill>
        <p:spPr>
          <a:xfrm>
            <a:off x="7057748" y="2546036"/>
            <a:ext cx="4927106" cy="3662853"/>
          </a:xfrm>
          <a:prstGeom prst="rect">
            <a:avLst/>
          </a:prstGeom>
        </p:spPr>
      </p:pic>
    </p:spTree>
    <p:extLst>
      <p:ext uri="{BB962C8B-B14F-4D97-AF65-F5344CB8AC3E}">
        <p14:creationId xmlns:p14="http://schemas.microsoft.com/office/powerpoint/2010/main" val="224742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WHAT IS THE MANAGEMENT?</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71490" y="1389880"/>
            <a:ext cx="7217546" cy="1631216"/>
          </a:xfrm>
          <a:prstGeom prst="rect">
            <a:avLst/>
          </a:prstGeom>
          <a:noFill/>
        </p:spPr>
        <p:txBody>
          <a:bodyPr wrap="square">
            <a:spAutoFit/>
          </a:bodyPr>
          <a:lstStyle/>
          <a:p>
            <a:pPr marL="342900" indent="-342900" algn="just">
              <a:buFont typeface="Wingdings" panose="05000000000000000000" pitchFamily="2" charset="2"/>
              <a:buChar char="Ø"/>
            </a:pPr>
            <a:r>
              <a:rPr lang="en-US" sz="2000" b="1" dirty="0">
                <a:solidFill>
                  <a:schemeClr val="accent2">
                    <a:lumMod val="60000"/>
                    <a:lumOff val="40000"/>
                  </a:schemeClr>
                </a:solidFill>
                <a:latin typeface="Arial" panose="020B0604020202020204" pitchFamily="34" charset="0"/>
                <a:cs typeface="Arial" panose="020B0604020202020204" pitchFamily="34" charset="0"/>
              </a:rPr>
              <a:t>Management </a:t>
            </a:r>
            <a:r>
              <a:rPr lang="en-US" sz="2000" dirty="0">
                <a:solidFill>
                  <a:srgbClr val="002060"/>
                </a:solidFill>
                <a:latin typeface="Arial" panose="020B0604020202020204" pitchFamily="34" charset="0"/>
                <a:cs typeface="Arial" panose="020B0604020202020204" pitchFamily="34" charset="0"/>
              </a:rPr>
              <a:t>is the coordination and administration of tasks to achieve a goal. Such administration activities include setting the organization’s strategy and coordinating the efforts of staff to accomplish these objectives with available resources. </a:t>
            </a:r>
            <a:endParaRPr lang="ru-UA" sz="2000"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1372339" y="3487636"/>
            <a:ext cx="5912528" cy="1015663"/>
          </a:xfrm>
          <a:prstGeom prst="rect">
            <a:avLst/>
          </a:prstGeom>
          <a:noFill/>
        </p:spPr>
        <p:txBody>
          <a:bodyPr wrap="square">
            <a:spAutoFit/>
          </a:bodyPr>
          <a:lstStyle/>
          <a:p>
            <a:pPr marL="342900" indent="-342900" algn="just">
              <a:buFont typeface="Wingdings" panose="05000000000000000000" pitchFamily="2" charset="2"/>
              <a:buChar char="Ø"/>
            </a:pPr>
            <a:r>
              <a:rPr lang="en-US" sz="2000" b="1" dirty="0">
                <a:solidFill>
                  <a:schemeClr val="accent2">
                    <a:lumMod val="60000"/>
                    <a:lumOff val="40000"/>
                  </a:schemeClr>
                </a:solidFill>
                <a:latin typeface="Arial" panose="020B0604020202020204" pitchFamily="34" charset="0"/>
                <a:cs typeface="Arial" panose="020B0604020202020204" pitchFamily="34" charset="0"/>
              </a:rPr>
              <a:t>Management</a:t>
            </a:r>
            <a:r>
              <a:rPr lang="en-US" sz="2000" dirty="0">
                <a:solidFill>
                  <a:srgbClr val="002060"/>
                </a:solidFill>
                <a:latin typeface="Arial" panose="020B0604020202020204" pitchFamily="34" charset="0"/>
                <a:cs typeface="Arial" panose="020B0604020202020204" pitchFamily="34" charset="0"/>
              </a:rPr>
              <a:t> is the art of getting things done through others and with formally organized groups. </a:t>
            </a:r>
            <a:endParaRPr lang="ru-UA" sz="2000" dirty="0">
              <a:solidFill>
                <a:srgbClr val="00206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037112A-CD07-4790-A92C-4899AE5556EE}"/>
              </a:ext>
            </a:extLst>
          </p:cNvPr>
          <p:cNvSpPr txBox="1"/>
          <p:nvPr/>
        </p:nvSpPr>
        <p:spPr>
          <a:xfrm>
            <a:off x="871490" y="4969840"/>
            <a:ext cx="6914227" cy="1631216"/>
          </a:xfrm>
          <a:prstGeom prst="rect">
            <a:avLst/>
          </a:prstGeom>
          <a:noFill/>
        </p:spPr>
        <p:txBody>
          <a:bodyPr wrap="square">
            <a:spAutoFit/>
          </a:bodyPr>
          <a:lstStyle/>
          <a:p>
            <a:pPr marL="342900" indent="-342900" algn="just">
              <a:buFont typeface="Wingdings" panose="05000000000000000000" pitchFamily="2" charset="2"/>
              <a:buChar char="Ø"/>
            </a:pPr>
            <a:r>
              <a:rPr lang="en-US" sz="2000" b="1" dirty="0">
                <a:solidFill>
                  <a:schemeClr val="accent2">
                    <a:lumMod val="60000"/>
                    <a:lumOff val="40000"/>
                  </a:schemeClr>
                </a:solidFill>
                <a:latin typeface="Arial" panose="020B0604020202020204" pitchFamily="34" charset="0"/>
                <a:cs typeface="Arial" panose="020B0604020202020204" pitchFamily="34" charset="0"/>
              </a:rPr>
              <a:t>Management </a:t>
            </a:r>
            <a:r>
              <a:rPr lang="en-US" sz="2000" dirty="0">
                <a:solidFill>
                  <a:srgbClr val="002060"/>
                </a:solidFill>
                <a:latin typeface="Arial" panose="020B0604020202020204" pitchFamily="34" charset="0"/>
                <a:cs typeface="Arial" panose="020B0604020202020204" pitchFamily="34" charset="0"/>
              </a:rPr>
              <a:t>is a process of planning, decision making, organizing, leading, motivation and controlling the human resources, financial, material, and information resources of an organization to reach its goals efficiently and effectively.</a:t>
            </a:r>
            <a:endParaRPr lang="ru-UA" sz="2000" dirty="0">
              <a:solidFill>
                <a:srgbClr val="002060"/>
              </a:solidFill>
              <a:latin typeface="Arial" panose="020B0604020202020204" pitchFamily="34" charset="0"/>
              <a:cs typeface="Arial" panose="020B0604020202020204" pitchFamily="34" charset="0"/>
            </a:endParaRPr>
          </a:p>
        </p:txBody>
      </p:sp>
      <p:pic>
        <p:nvPicPr>
          <p:cNvPr id="9" name="Рисунок 8">
            <a:extLst>
              <a:ext uri="{FF2B5EF4-FFF2-40B4-BE49-F238E27FC236}">
                <a16:creationId xmlns:a16="http://schemas.microsoft.com/office/drawing/2014/main" id="{BCC2AC3E-2013-F75A-E412-FBF9AD809B86}"/>
              </a:ext>
            </a:extLst>
          </p:cNvPr>
          <p:cNvPicPr>
            <a:picLocks noChangeAspect="1"/>
          </p:cNvPicPr>
          <p:nvPr/>
        </p:nvPicPr>
        <p:blipFill>
          <a:blip r:embed="rId2"/>
          <a:stretch>
            <a:fillRect/>
          </a:stretch>
        </p:blipFill>
        <p:spPr>
          <a:xfrm>
            <a:off x="8025414" y="2244693"/>
            <a:ext cx="4083728" cy="3223427"/>
          </a:xfrm>
          <a:prstGeom prst="rect">
            <a:avLst/>
          </a:prstGeom>
        </p:spPr>
      </p:pic>
    </p:spTree>
    <p:extLst>
      <p:ext uri="{BB962C8B-B14F-4D97-AF65-F5344CB8AC3E}">
        <p14:creationId xmlns:p14="http://schemas.microsoft.com/office/powerpoint/2010/main" val="2712126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FEATURES OF MANAGEMENT</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62612" y="1236478"/>
            <a:ext cx="10483049" cy="707886"/>
          </a:xfrm>
          <a:prstGeom prst="rect">
            <a:avLst/>
          </a:prstGeom>
          <a:noFill/>
        </p:spPr>
        <p:txBody>
          <a:bodyPr wrap="square">
            <a:spAutoFit/>
          </a:bodyPr>
          <a:lstStyle/>
          <a:p>
            <a:pPr algn="just"/>
            <a:r>
              <a:rPr lang="en-US" sz="2000" b="1" u="sng" dirty="0">
                <a:solidFill>
                  <a:schemeClr val="accent2">
                    <a:lumMod val="60000"/>
                    <a:lumOff val="40000"/>
                  </a:schemeClr>
                </a:solidFill>
                <a:latin typeface="Arial" panose="020B0604020202020204" pitchFamily="34" charset="0"/>
                <a:cs typeface="Arial" panose="020B0604020202020204" pitchFamily="34" charset="0"/>
              </a:rPr>
              <a:t>The goal of management</a:t>
            </a:r>
            <a:r>
              <a:rPr lang="en-US" sz="2000" b="1" dirty="0">
                <a:solidFill>
                  <a:schemeClr val="accent2">
                    <a:lumMod val="60000"/>
                    <a:lumOff val="40000"/>
                  </a:schemeClr>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is to get people together to achieve the same desired objectives and goals by using the resources that are available in an effective and efficient way.</a:t>
            </a:r>
            <a:endParaRPr lang="ru-UA" sz="2000"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323529" y="2097765"/>
            <a:ext cx="7310022" cy="4708981"/>
          </a:xfrm>
          <a:prstGeom prst="rect">
            <a:avLst/>
          </a:prstGeom>
          <a:noFill/>
        </p:spPr>
        <p:txBody>
          <a:bodyPr wrap="square">
            <a:spAutoFit/>
          </a:bodyPr>
          <a:lstStyle/>
          <a:p>
            <a:pPr algn="just"/>
            <a:r>
              <a:rPr lang="en-US" sz="2000" b="1" i="1" dirty="0">
                <a:solidFill>
                  <a:schemeClr val="accent2"/>
                </a:solidFill>
                <a:latin typeface="Arial" panose="020B0604020202020204" pitchFamily="34" charset="0"/>
                <a:cs typeface="Arial" panose="020B0604020202020204" pitchFamily="34" charset="0"/>
              </a:rPr>
              <a:t>Management process has some qualities or features:</a:t>
            </a:r>
          </a:p>
          <a:p>
            <a:pPr algn="just"/>
            <a:endParaRPr lang="en-US" sz="2000" b="1" i="1" dirty="0">
              <a:solidFill>
                <a:schemeClr val="accent2"/>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is Associated with Group Efforts</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is Purposeful</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is Accomplished Through the Efforts of Others</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is Goal-oriented</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is Indispensable</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is Intangible</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Management can Ensure Better Life</a:t>
            </a:r>
          </a:p>
        </p:txBody>
      </p:sp>
      <p:pic>
        <p:nvPicPr>
          <p:cNvPr id="3" name="Рисунок 2">
            <a:extLst>
              <a:ext uri="{FF2B5EF4-FFF2-40B4-BE49-F238E27FC236}">
                <a16:creationId xmlns:a16="http://schemas.microsoft.com/office/drawing/2014/main" id="{3B0945BA-3E86-A6FE-C2AF-7FA6AB73BE5E}"/>
              </a:ext>
            </a:extLst>
          </p:cNvPr>
          <p:cNvPicPr>
            <a:picLocks noChangeAspect="1"/>
          </p:cNvPicPr>
          <p:nvPr/>
        </p:nvPicPr>
        <p:blipFill>
          <a:blip r:embed="rId2"/>
          <a:stretch>
            <a:fillRect/>
          </a:stretch>
        </p:blipFill>
        <p:spPr>
          <a:xfrm>
            <a:off x="7633551" y="2097765"/>
            <a:ext cx="4360830" cy="4378557"/>
          </a:xfrm>
          <a:prstGeom prst="rect">
            <a:avLst/>
          </a:prstGeom>
        </p:spPr>
      </p:pic>
    </p:spTree>
    <p:extLst>
      <p:ext uri="{BB962C8B-B14F-4D97-AF65-F5344CB8AC3E}">
        <p14:creationId xmlns:p14="http://schemas.microsoft.com/office/powerpoint/2010/main" val="123341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400" b="1" dirty="0">
                <a:solidFill>
                  <a:srgbClr val="00B0F0"/>
                </a:solidFill>
                <a:latin typeface="Arial" panose="020B0604020202020204" pitchFamily="34" charset="0"/>
              </a:rPr>
              <a:t>HEALTHCARE MANAGEMENT DEFINITION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50126" y="1214169"/>
            <a:ext cx="10491747" cy="738664"/>
          </a:xfrm>
          <a:prstGeom prst="rect">
            <a:avLst/>
          </a:prstGeom>
          <a:noFill/>
        </p:spPr>
        <p:txBody>
          <a:bodyPr wrap="square">
            <a:spAutoFit/>
          </a:bodyPr>
          <a:lstStyle/>
          <a:p>
            <a:pPr algn="just"/>
            <a:r>
              <a:rPr lang="en-US" sz="2200" b="1" dirty="0">
                <a:solidFill>
                  <a:schemeClr val="accent2">
                    <a:lumMod val="60000"/>
                    <a:lumOff val="40000"/>
                  </a:schemeClr>
                </a:solidFill>
                <a:latin typeface="Arial" panose="020B0604020202020204" pitchFamily="34" charset="0"/>
                <a:cs typeface="Arial" panose="020B0604020202020204" pitchFamily="34" charset="0"/>
              </a:rPr>
              <a:t>Healthcare management </a:t>
            </a:r>
            <a:r>
              <a:rPr lang="en-US" sz="2000" dirty="0">
                <a:solidFill>
                  <a:srgbClr val="002060"/>
                </a:solidFill>
                <a:latin typeface="Arial" panose="020B0604020202020204" pitchFamily="34" charset="0"/>
                <a:cs typeface="Arial" panose="020B0604020202020204" pitchFamily="34" charset="0"/>
              </a:rPr>
              <a:t>encompasses the efforts involved in planning, directing, and coordinating nonclinical activities within health care systems, organizations, and networks. </a:t>
            </a:r>
          </a:p>
        </p:txBody>
      </p:sp>
      <p:pic>
        <p:nvPicPr>
          <p:cNvPr id="5" name="Рисунок 4">
            <a:extLst>
              <a:ext uri="{FF2B5EF4-FFF2-40B4-BE49-F238E27FC236}">
                <a16:creationId xmlns:a16="http://schemas.microsoft.com/office/drawing/2014/main" id="{C0AE53CC-9052-663C-49B4-629A9DA4B935}"/>
              </a:ext>
            </a:extLst>
          </p:cNvPr>
          <p:cNvPicPr>
            <a:picLocks noChangeAspect="1"/>
          </p:cNvPicPr>
          <p:nvPr/>
        </p:nvPicPr>
        <p:blipFill>
          <a:blip r:embed="rId2"/>
          <a:stretch>
            <a:fillRect/>
          </a:stretch>
        </p:blipFill>
        <p:spPr>
          <a:xfrm>
            <a:off x="323529" y="2388093"/>
            <a:ext cx="4472687" cy="3840513"/>
          </a:xfrm>
          <a:prstGeom prst="rect">
            <a:avLst/>
          </a:prstGeom>
        </p:spPr>
      </p:pic>
      <p:sp>
        <p:nvSpPr>
          <p:cNvPr id="7" name="TextBox 6">
            <a:extLst>
              <a:ext uri="{FF2B5EF4-FFF2-40B4-BE49-F238E27FC236}">
                <a16:creationId xmlns:a16="http://schemas.microsoft.com/office/drawing/2014/main" id="{C4AE13FB-84B7-5B32-2B0C-E477CFFB905B}"/>
              </a:ext>
            </a:extLst>
          </p:cNvPr>
          <p:cNvSpPr txBox="1"/>
          <p:nvPr/>
        </p:nvSpPr>
        <p:spPr>
          <a:xfrm>
            <a:off x="5393833" y="2369357"/>
            <a:ext cx="6094520" cy="1938992"/>
          </a:xfrm>
          <a:prstGeom prst="rect">
            <a:avLst/>
          </a:prstGeom>
          <a:noFill/>
        </p:spPr>
        <p:txBody>
          <a:bodyPr wrap="square">
            <a:spAutoFit/>
          </a:bodyPr>
          <a:lstStyle/>
          <a:p>
            <a:pPr algn="just"/>
            <a:r>
              <a:rPr lang="en-US" sz="2000" i="1" dirty="0">
                <a:solidFill>
                  <a:schemeClr val="accent1">
                    <a:lumMod val="75000"/>
                  </a:schemeClr>
                </a:solidFill>
                <a:latin typeface="Arial" panose="020B0604020202020204" pitchFamily="34" charset="0"/>
                <a:cs typeface="Arial" panose="020B0604020202020204" pitchFamily="34" charset="0"/>
              </a:rPr>
              <a:t>This is a very focused branch of management that requires specific knowledge of health care operations and technology along with soft skills such as the ability to motivate team members, collaborate with multiple stakeholders, and proactively implement needed changes.</a:t>
            </a:r>
            <a:endParaRPr lang="ru-UA" sz="2000" i="1" dirty="0">
              <a:solidFill>
                <a:schemeClr val="accent1">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EB6B883-C170-DC64-7D90-4D714E45D45D}"/>
              </a:ext>
            </a:extLst>
          </p:cNvPr>
          <p:cNvSpPr txBox="1"/>
          <p:nvPr/>
        </p:nvSpPr>
        <p:spPr>
          <a:xfrm>
            <a:off x="5393833" y="4905167"/>
            <a:ext cx="6094520" cy="1323439"/>
          </a:xfrm>
          <a:prstGeom prst="rect">
            <a:avLst/>
          </a:prstGeom>
          <a:noFill/>
        </p:spPr>
        <p:txBody>
          <a:bodyPr wrap="square">
            <a:spAutoFit/>
          </a:bodyPr>
          <a:lstStyle/>
          <a:p>
            <a:pPr algn="ctr"/>
            <a:r>
              <a:rPr lang="en-US" sz="2000" u="sng" dirty="0">
                <a:solidFill>
                  <a:srgbClr val="002060"/>
                </a:solidFill>
                <a:latin typeface="Arial" panose="020B0604020202020204" pitchFamily="34" charset="0"/>
                <a:cs typeface="Arial" panose="020B0604020202020204" pitchFamily="34" charset="0"/>
              </a:rPr>
              <a:t>The necessary tasks in producing services in health care organizations </a:t>
            </a:r>
            <a:r>
              <a:rPr lang="en-US" sz="2000" dirty="0">
                <a:solidFill>
                  <a:srgbClr val="002060"/>
                </a:solidFill>
                <a:latin typeface="Arial" panose="020B0604020202020204" pitchFamily="34" charset="0"/>
                <a:cs typeface="Arial" panose="020B0604020202020204" pitchFamily="34" charset="0"/>
              </a:rPr>
              <a:t>require the coordination of many highly specialized disciplines that must work together seamlessly.</a:t>
            </a:r>
            <a:endParaRPr lang="ru-UA"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382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400" b="1" dirty="0">
                <a:solidFill>
                  <a:srgbClr val="00B0F0"/>
                </a:solidFill>
                <a:latin typeface="Arial" panose="020B0604020202020204" pitchFamily="34" charset="0"/>
              </a:rPr>
              <a:t>HEALTHCARE MANAGEMENT FUNCTIONS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50126" y="1214169"/>
            <a:ext cx="10491747" cy="400110"/>
          </a:xfrm>
          <a:prstGeom prst="rect">
            <a:avLst/>
          </a:prstGeom>
          <a:noFill/>
        </p:spPr>
        <p:txBody>
          <a:bodyPr wrap="square">
            <a:spAutoFit/>
          </a:bodyPr>
          <a:lstStyle/>
          <a:p>
            <a:pPr algn="just"/>
            <a:r>
              <a:rPr lang="en-US" sz="2000" b="1" i="1" dirty="0">
                <a:solidFill>
                  <a:schemeClr val="accent2">
                    <a:lumMod val="60000"/>
                    <a:lumOff val="40000"/>
                  </a:schemeClr>
                </a:solidFill>
                <a:latin typeface="Arial" panose="020B0604020202020204" pitchFamily="34" charset="0"/>
                <a:cs typeface="Arial" panose="020B0604020202020204" pitchFamily="34" charset="0"/>
              </a:rPr>
              <a:t>Management functions include: </a:t>
            </a:r>
            <a:r>
              <a:rPr lang="en-US" sz="2000" dirty="0">
                <a:solidFill>
                  <a:srgbClr val="002060"/>
                </a:solidFill>
                <a:latin typeface="Arial" panose="020B0604020202020204" pitchFamily="34" charset="0"/>
                <a:cs typeface="Arial" panose="020B0604020202020204" pitchFamily="34" charset="0"/>
              </a:rPr>
              <a:t>planning, organizing, staffing, directing, and controlling.</a:t>
            </a:r>
          </a:p>
        </p:txBody>
      </p:sp>
      <p:graphicFrame>
        <p:nvGraphicFramePr>
          <p:cNvPr id="6" name="Схема 5">
            <a:extLst>
              <a:ext uri="{FF2B5EF4-FFF2-40B4-BE49-F238E27FC236}">
                <a16:creationId xmlns:a16="http://schemas.microsoft.com/office/drawing/2014/main" id="{A425D5C2-9ED9-5FAF-A4B6-484F87AAC797}"/>
              </a:ext>
            </a:extLst>
          </p:cNvPr>
          <p:cNvGraphicFramePr/>
          <p:nvPr>
            <p:extLst>
              <p:ext uri="{D42A27DB-BD31-4B8C-83A1-F6EECF244321}">
                <p14:modId xmlns:p14="http://schemas.microsoft.com/office/powerpoint/2010/main" val="1436618406"/>
              </p:ext>
            </p:extLst>
          </p:nvPr>
        </p:nvGraphicFramePr>
        <p:xfrm>
          <a:off x="619739" y="1983746"/>
          <a:ext cx="6996590" cy="4414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Рисунок 7">
            <a:extLst>
              <a:ext uri="{FF2B5EF4-FFF2-40B4-BE49-F238E27FC236}">
                <a16:creationId xmlns:a16="http://schemas.microsoft.com/office/drawing/2014/main" id="{1AC24840-9075-3D2B-6C97-669BC7700751}"/>
              </a:ext>
            </a:extLst>
          </p:cNvPr>
          <p:cNvPicPr>
            <a:picLocks noChangeAspect="1"/>
          </p:cNvPicPr>
          <p:nvPr/>
        </p:nvPicPr>
        <p:blipFill>
          <a:blip r:embed="rId7"/>
          <a:stretch>
            <a:fillRect/>
          </a:stretch>
        </p:blipFill>
        <p:spPr>
          <a:xfrm>
            <a:off x="8149707" y="2104008"/>
            <a:ext cx="3542083" cy="4304149"/>
          </a:xfrm>
          <a:prstGeom prst="rect">
            <a:avLst/>
          </a:prstGeom>
        </p:spPr>
      </p:pic>
    </p:spTree>
    <p:extLst>
      <p:ext uri="{BB962C8B-B14F-4D97-AF65-F5344CB8AC3E}">
        <p14:creationId xmlns:p14="http://schemas.microsoft.com/office/powerpoint/2010/main" val="1752986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HEALTHCARE MANAGEMENT DUTIES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50126" y="1225689"/>
            <a:ext cx="6225377" cy="5632311"/>
          </a:xfrm>
          <a:prstGeom prst="rect">
            <a:avLst/>
          </a:prstGeom>
          <a:noFill/>
        </p:spPr>
        <p:txBody>
          <a:bodyPr wrap="square">
            <a:spAutoFit/>
          </a:bodyPr>
          <a:lstStyle/>
          <a:p>
            <a:pPr algn="just"/>
            <a:r>
              <a:rPr lang="en-US" sz="2000" b="1" i="1" u="sng" dirty="0">
                <a:solidFill>
                  <a:schemeClr val="accent1">
                    <a:lumMod val="60000"/>
                    <a:lumOff val="40000"/>
                  </a:schemeClr>
                </a:solidFill>
                <a:latin typeface="Arial" panose="020B0604020202020204" pitchFamily="34" charset="0"/>
                <a:cs typeface="Arial" panose="020B0604020202020204" pitchFamily="34" charset="0"/>
              </a:rPr>
              <a:t>Healthcare management responsibilities include:</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Developing organizational goals and objectives </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Recruiting, training, and supervising medical staff </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Ensuring compliance with patient privacy laws and other state, and local regulations </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Creating work schedules </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Managing health informatics</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Monitoring and/or managing facility finances and budgets </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Communicating with medical staff, department heads, investors, and/or governing boards</a:t>
            </a:r>
          </a:p>
        </p:txBody>
      </p:sp>
      <p:pic>
        <p:nvPicPr>
          <p:cNvPr id="3" name="Рисунок 2">
            <a:extLst>
              <a:ext uri="{FF2B5EF4-FFF2-40B4-BE49-F238E27FC236}">
                <a16:creationId xmlns:a16="http://schemas.microsoft.com/office/drawing/2014/main" id="{CDC277D7-FF8B-99A1-0ED0-D070E8DB8713}"/>
              </a:ext>
            </a:extLst>
          </p:cNvPr>
          <p:cNvPicPr>
            <a:picLocks noChangeAspect="1"/>
          </p:cNvPicPr>
          <p:nvPr/>
        </p:nvPicPr>
        <p:blipFill>
          <a:blip r:embed="rId2"/>
          <a:stretch>
            <a:fillRect/>
          </a:stretch>
        </p:blipFill>
        <p:spPr>
          <a:xfrm>
            <a:off x="7075503" y="2013779"/>
            <a:ext cx="5027720" cy="4056129"/>
          </a:xfrm>
          <a:prstGeom prst="rect">
            <a:avLst/>
          </a:prstGeom>
        </p:spPr>
      </p:pic>
    </p:spTree>
    <p:extLst>
      <p:ext uri="{BB962C8B-B14F-4D97-AF65-F5344CB8AC3E}">
        <p14:creationId xmlns:p14="http://schemas.microsoft.com/office/powerpoint/2010/main" val="1338214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HEALTHCARE MANAGEMENT DUTIES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798990" y="1163545"/>
            <a:ext cx="11097736" cy="3477875"/>
          </a:xfrm>
          <a:prstGeom prst="rect">
            <a:avLst/>
          </a:prstGeom>
          <a:noFill/>
        </p:spPr>
        <p:txBody>
          <a:bodyPr wrap="square">
            <a:spAutoFit/>
          </a:bodyPr>
          <a:lstStyle/>
          <a:p>
            <a:pPr algn="just"/>
            <a:r>
              <a:rPr lang="en-US" sz="2000" u="sng" dirty="0">
                <a:solidFill>
                  <a:schemeClr val="accent1">
                    <a:lumMod val="75000"/>
                  </a:schemeClr>
                </a:solidFill>
                <a:latin typeface="Arial" panose="020B0604020202020204" pitchFamily="34" charset="0"/>
                <a:cs typeface="Arial" panose="020B0604020202020204" pitchFamily="34" charset="0"/>
              </a:rPr>
              <a:t>Healthcare management encompasses many different types of jobs in healthcare administration:</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Medical office administration (e.g., medical office director, practice manager)</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Medical billing and coding (e.g., medical billing supervisor)</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Medical office accounting and finance (e.g., accounting manager)</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Medical information management (e.g., medical information manager)</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Healthcare law and compliance (e.g., regulator finance reporting manager)</a:t>
            </a:r>
          </a:p>
        </p:txBody>
      </p:sp>
      <p:pic>
        <p:nvPicPr>
          <p:cNvPr id="6" name="Рисунок 5">
            <a:extLst>
              <a:ext uri="{FF2B5EF4-FFF2-40B4-BE49-F238E27FC236}">
                <a16:creationId xmlns:a16="http://schemas.microsoft.com/office/drawing/2014/main" id="{0C18BCC8-4B90-E69C-6308-D80910FBD14E}"/>
              </a:ext>
            </a:extLst>
          </p:cNvPr>
          <p:cNvPicPr>
            <a:picLocks noChangeAspect="1"/>
          </p:cNvPicPr>
          <p:nvPr/>
        </p:nvPicPr>
        <p:blipFill>
          <a:blip r:embed="rId2"/>
          <a:stretch>
            <a:fillRect/>
          </a:stretch>
        </p:blipFill>
        <p:spPr>
          <a:xfrm>
            <a:off x="3376040" y="4554245"/>
            <a:ext cx="5439919" cy="2303755"/>
          </a:xfrm>
          <a:prstGeom prst="rect">
            <a:avLst/>
          </a:prstGeom>
        </p:spPr>
      </p:pic>
    </p:spTree>
    <p:extLst>
      <p:ext uri="{BB962C8B-B14F-4D97-AF65-F5344CB8AC3E}">
        <p14:creationId xmlns:p14="http://schemas.microsoft.com/office/powerpoint/2010/main" val="2515942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HEALTHCARE MANAGEMENT DUTIES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445029" y="2117286"/>
            <a:ext cx="6132752" cy="4401205"/>
          </a:xfrm>
          <a:prstGeom prst="rect">
            <a:avLst/>
          </a:prstGeom>
          <a:noFill/>
        </p:spPr>
        <p:txBody>
          <a:bodyPr wrap="square">
            <a:spAutoFit/>
          </a:bodyPr>
          <a:lstStyle/>
          <a:p>
            <a:pPr algn="just"/>
            <a:r>
              <a:rPr lang="en-US" sz="2000" b="1" u="sng" dirty="0">
                <a:solidFill>
                  <a:srgbClr val="002060"/>
                </a:solidFill>
                <a:latin typeface="Arial" panose="020B0604020202020204" pitchFamily="34" charset="0"/>
                <a:cs typeface="Arial" panose="020B0604020202020204" pitchFamily="34" charset="0"/>
              </a:rPr>
              <a:t>Individuals in this role must have:</a:t>
            </a:r>
          </a:p>
          <a:p>
            <a:pPr algn="just"/>
            <a:endParaRPr lang="en-US" sz="2000" dirty="0">
              <a:solidFill>
                <a:srgbClr val="002060"/>
              </a:solidFill>
              <a:latin typeface="Arial" panose="020B0604020202020204" pitchFamily="34" charset="0"/>
              <a:cs typeface="Arial" panose="020B0604020202020204" pitchFamily="34" charset="0"/>
            </a:endParaRPr>
          </a:p>
          <a:p>
            <a:pPr algn="just"/>
            <a:r>
              <a:rPr lang="en-US" sz="2000" dirty="0">
                <a:solidFill>
                  <a:srgbClr val="002060"/>
                </a:solidFill>
                <a:latin typeface="Arial" panose="020B0604020202020204" pitchFamily="34" charset="0"/>
                <a:cs typeface="Arial" panose="020B0604020202020204" pitchFamily="34" charset="0"/>
              </a:rPr>
              <a:t>1. Strong verbal and written communication skills.</a:t>
            </a:r>
          </a:p>
          <a:p>
            <a:pPr algn="just"/>
            <a:endParaRPr lang="en-US" sz="2000" dirty="0">
              <a:solidFill>
                <a:srgbClr val="002060"/>
              </a:solidFill>
              <a:latin typeface="Arial" panose="020B0604020202020204" pitchFamily="34" charset="0"/>
              <a:cs typeface="Arial" panose="020B0604020202020204" pitchFamily="34" charset="0"/>
            </a:endParaRPr>
          </a:p>
          <a:p>
            <a:pPr algn="just"/>
            <a:r>
              <a:rPr lang="en-US" sz="2000" dirty="0">
                <a:solidFill>
                  <a:srgbClr val="002060"/>
                </a:solidFill>
                <a:latin typeface="Arial" panose="020B0604020202020204" pitchFamily="34" charset="0"/>
                <a:cs typeface="Arial" panose="020B0604020202020204" pitchFamily="34" charset="0"/>
              </a:rPr>
              <a:t>2. Strong presentation skills.</a:t>
            </a:r>
          </a:p>
          <a:p>
            <a:pPr algn="just"/>
            <a:endParaRPr lang="en-US" sz="2000" dirty="0">
              <a:solidFill>
                <a:srgbClr val="002060"/>
              </a:solidFill>
              <a:latin typeface="Arial" panose="020B0604020202020204" pitchFamily="34" charset="0"/>
              <a:cs typeface="Arial" panose="020B0604020202020204" pitchFamily="34" charset="0"/>
            </a:endParaRPr>
          </a:p>
          <a:p>
            <a:pPr algn="just"/>
            <a:r>
              <a:rPr lang="en-US" sz="2000" dirty="0">
                <a:solidFill>
                  <a:srgbClr val="002060"/>
                </a:solidFill>
                <a:latin typeface="Arial" panose="020B0604020202020204" pitchFamily="34" charset="0"/>
                <a:cs typeface="Arial" panose="020B0604020202020204" pitchFamily="34" charset="0"/>
              </a:rPr>
              <a:t>3. Excellent attention to detail.</a:t>
            </a:r>
          </a:p>
          <a:p>
            <a:pPr algn="just"/>
            <a:endParaRPr lang="en-US" sz="2000" dirty="0">
              <a:solidFill>
                <a:srgbClr val="002060"/>
              </a:solidFill>
              <a:latin typeface="Arial" panose="020B0604020202020204" pitchFamily="34" charset="0"/>
              <a:cs typeface="Arial" panose="020B0604020202020204" pitchFamily="34" charset="0"/>
            </a:endParaRPr>
          </a:p>
          <a:p>
            <a:pPr algn="just"/>
            <a:r>
              <a:rPr lang="en-US" sz="2000" dirty="0">
                <a:solidFill>
                  <a:srgbClr val="002060"/>
                </a:solidFill>
                <a:latin typeface="Arial" panose="020B0604020202020204" pitchFamily="34" charset="0"/>
                <a:cs typeface="Arial" panose="020B0604020202020204" pitchFamily="34" charset="0"/>
              </a:rPr>
              <a:t>4. The ability to lead and thrive in a dynamic environment.</a:t>
            </a:r>
          </a:p>
          <a:p>
            <a:pPr algn="just"/>
            <a:endParaRPr lang="en-US" sz="2000" dirty="0">
              <a:solidFill>
                <a:srgbClr val="002060"/>
              </a:solidFill>
              <a:latin typeface="Arial" panose="020B0604020202020204" pitchFamily="34" charset="0"/>
              <a:cs typeface="Arial" panose="020B0604020202020204" pitchFamily="34" charset="0"/>
            </a:endParaRPr>
          </a:p>
          <a:p>
            <a:pPr algn="just"/>
            <a:r>
              <a:rPr lang="en-US" sz="2000" dirty="0">
                <a:solidFill>
                  <a:srgbClr val="002060"/>
                </a:solidFill>
                <a:latin typeface="Arial" panose="020B0604020202020204" pitchFamily="34" charset="0"/>
                <a:cs typeface="Arial" panose="020B0604020202020204" pitchFamily="34" charset="0"/>
              </a:rPr>
              <a:t>5. Excellent listening skills, to understand, analyze, and synthesize information from healthcare leaders.</a:t>
            </a:r>
          </a:p>
          <a:p>
            <a:pPr algn="just"/>
            <a:endParaRPr lang="en-US" sz="2000" dirty="0">
              <a:solidFill>
                <a:srgbClr val="00206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A55197A-F9C0-EFAE-8840-FF786607C9A6}"/>
              </a:ext>
            </a:extLst>
          </p:cNvPr>
          <p:cNvSpPr txBox="1"/>
          <p:nvPr/>
        </p:nvSpPr>
        <p:spPr>
          <a:xfrm>
            <a:off x="963562" y="1315231"/>
            <a:ext cx="6263147" cy="430887"/>
          </a:xfrm>
          <a:prstGeom prst="rect">
            <a:avLst/>
          </a:prstGeom>
          <a:solidFill>
            <a:schemeClr val="accent1">
              <a:lumMod val="20000"/>
              <a:lumOff val="80000"/>
            </a:schemeClr>
          </a:solidFill>
        </p:spPr>
        <p:txBody>
          <a:bodyPr wrap="square">
            <a:spAutoFit/>
          </a:bodyPr>
          <a:lstStyle/>
          <a:p>
            <a:pPr algn="ctr"/>
            <a:r>
              <a:rPr lang="en-US" sz="2200" b="1" dirty="0">
                <a:solidFill>
                  <a:schemeClr val="accent2">
                    <a:lumMod val="75000"/>
                  </a:schemeClr>
                </a:solidFill>
              </a:rPr>
              <a:t>Healthcare managers are expert communicators. </a:t>
            </a:r>
          </a:p>
        </p:txBody>
      </p:sp>
      <p:pic>
        <p:nvPicPr>
          <p:cNvPr id="5" name="Рисунок 4">
            <a:extLst>
              <a:ext uri="{FF2B5EF4-FFF2-40B4-BE49-F238E27FC236}">
                <a16:creationId xmlns:a16="http://schemas.microsoft.com/office/drawing/2014/main" id="{EB5BBEA5-14EA-DC5A-A2B7-309730826BAB}"/>
              </a:ext>
            </a:extLst>
          </p:cNvPr>
          <p:cNvPicPr>
            <a:picLocks noChangeAspect="1"/>
          </p:cNvPicPr>
          <p:nvPr/>
        </p:nvPicPr>
        <p:blipFill>
          <a:blip r:embed="rId2"/>
          <a:stretch>
            <a:fillRect/>
          </a:stretch>
        </p:blipFill>
        <p:spPr>
          <a:xfrm>
            <a:off x="6578067" y="2427443"/>
            <a:ext cx="5474682" cy="3115326"/>
          </a:xfrm>
          <a:prstGeom prst="rect">
            <a:avLst/>
          </a:prstGeom>
        </p:spPr>
      </p:pic>
    </p:spTree>
    <p:extLst>
      <p:ext uri="{BB962C8B-B14F-4D97-AF65-F5344CB8AC3E}">
        <p14:creationId xmlns:p14="http://schemas.microsoft.com/office/powerpoint/2010/main" val="1247534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WHAT IS A TEAM?</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1225117" y="1303603"/>
            <a:ext cx="3821837" cy="1015663"/>
          </a:xfrm>
          <a:prstGeom prst="rect">
            <a:avLst/>
          </a:prstGeom>
          <a:noFill/>
          <a:ln w="12700">
            <a:solidFill>
              <a:schemeClr val="accent1">
                <a:lumMod val="60000"/>
                <a:lumOff val="40000"/>
              </a:schemeClr>
            </a:solidFill>
          </a:ln>
        </p:spPr>
        <p:txBody>
          <a:bodyPr wrap="square">
            <a:spAutoFit/>
          </a:bodyPr>
          <a:lstStyle/>
          <a:p>
            <a:pPr algn="just"/>
            <a:r>
              <a:rPr lang="en-US" sz="2000" b="1" dirty="0">
                <a:solidFill>
                  <a:schemeClr val="accent1">
                    <a:lumMod val="60000"/>
                    <a:lumOff val="40000"/>
                  </a:schemeClr>
                </a:solidFill>
                <a:latin typeface="Arial" panose="020B0604020202020204" pitchFamily="34" charset="0"/>
                <a:cs typeface="Arial" panose="020B0604020202020204" pitchFamily="34" charset="0"/>
              </a:rPr>
              <a:t>A TEAM </a:t>
            </a:r>
            <a:r>
              <a:rPr lang="en-US" sz="2000" b="1" dirty="0">
                <a:solidFill>
                  <a:srgbClr val="002060"/>
                </a:solidFill>
                <a:latin typeface="Arial" panose="020B0604020202020204" pitchFamily="34" charset="0"/>
                <a:cs typeface="Arial" panose="020B0604020202020204" pitchFamily="34" charset="0"/>
              </a:rPr>
              <a:t>is a group of people working together to achieve a common goal. </a:t>
            </a:r>
            <a:endParaRPr lang="ru-UA" sz="2000" b="1"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5962489" y="1404501"/>
            <a:ext cx="5676135" cy="1323439"/>
          </a:xfrm>
          <a:prstGeom prst="rect">
            <a:avLst/>
          </a:prstGeom>
          <a:noFill/>
        </p:spPr>
        <p:txBody>
          <a:bodyPr wrap="square">
            <a:spAutoFit/>
          </a:bodyPr>
          <a:lstStyle/>
          <a:p>
            <a:pPr algn="just"/>
            <a:r>
              <a:rPr lang="en-US" sz="2000" dirty="0">
                <a:solidFill>
                  <a:srgbClr val="002060"/>
                </a:solidFill>
                <a:latin typeface="Arial" panose="020B0604020202020204" pitchFamily="34" charset="0"/>
                <a:cs typeface="Arial" panose="020B0604020202020204" pitchFamily="34" charset="0"/>
              </a:rPr>
              <a:t>Teams typically include individuals with complementary skills who are committed to a common approach for which they hold themselves mutually accountable.</a:t>
            </a:r>
            <a:endParaRPr lang="ru-UA" sz="2000" dirty="0">
              <a:solidFill>
                <a:srgbClr val="00206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B811883D-409C-92D4-5983-EBBECCA2E0CD}"/>
              </a:ext>
            </a:extLst>
          </p:cNvPr>
          <p:cNvPicPr>
            <a:picLocks noChangeAspect="1"/>
          </p:cNvPicPr>
          <p:nvPr/>
        </p:nvPicPr>
        <p:blipFill>
          <a:blip r:embed="rId2"/>
          <a:stretch>
            <a:fillRect/>
          </a:stretch>
        </p:blipFill>
        <p:spPr>
          <a:xfrm>
            <a:off x="4887156" y="2926255"/>
            <a:ext cx="6885003" cy="2876550"/>
          </a:xfrm>
          <a:prstGeom prst="rect">
            <a:avLst/>
          </a:prstGeom>
        </p:spPr>
      </p:pic>
      <p:sp>
        <p:nvSpPr>
          <p:cNvPr id="9" name="TextBox 8">
            <a:extLst>
              <a:ext uri="{FF2B5EF4-FFF2-40B4-BE49-F238E27FC236}">
                <a16:creationId xmlns:a16="http://schemas.microsoft.com/office/drawing/2014/main" id="{E9EFF48A-7147-9256-DFFE-2DD8DC37E4DE}"/>
              </a:ext>
            </a:extLst>
          </p:cNvPr>
          <p:cNvSpPr txBox="1"/>
          <p:nvPr/>
        </p:nvSpPr>
        <p:spPr>
          <a:xfrm>
            <a:off x="589654" y="3003934"/>
            <a:ext cx="4044489" cy="3170099"/>
          </a:xfrm>
          <a:prstGeom prst="rect">
            <a:avLst/>
          </a:prstGeom>
          <a:noFill/>
        </p:spPr>
        <p:txBody>
          <a:bodyPr wrap="square">
            <a:spAutoFit/>
          </a:bodyPr>
          <a:lstStyle/>
          <a:p>
            <a:r>
              <a:rPr lang="en-US" sz="2000" b="1" dirty="0">
                <a:solidFill>
                  <a:srgbClr val="002060"/>
                </a:solidFill>
                <a:latin typeface="Arial" panose="020B0604020202020204" pitchFamily="34" charset="0"/>
                <a:cs typeface="Arial" panose="020B0604020202020204" pitchFamily="34" charset="0"/>
              </a:rPr>
              <a:t>Teams can be composed of one or more disciplines</a:t>
            </a:r>
            <a:r>
              <a:rPr lang="en-US" sz="2000" dirty="0">
                <a:solidFill>
                  <a:srgbClr val="002060"/>
                </a:solidFill>
                <a:latin typeface="Arial" panose="020B0604020202020204" pitchFamily="34" charset="0"/>
                <a:cs typeface="Arial" panose="020B0604020202020204" pitchFamily="34" charset="0"/>
              </a:rPr>
              <a:t>, for example:</a:t>
            </a:r>
          </a:p>
          <a:p>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the nursing team, </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the physician leader team, </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the management team, </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the quality improvement team. </a:t>
            </a:r>
            <a:endParaRPr lang="ru-UA"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030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THE CONCEPT OF COMMUNICATIONS</a:t>
            </a:r>
            <a:endParaRPr lang="ru-UA" sz="3400" b="1" dirty="0">
              <a:solidFill>
                <a:srgbClr val="00B0F0"/>
              </a:solidFill>
              <a:latin typeface="Arial" panose="020B0604020202020204" pitchFamily="34" charset="0"/>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6850256" y="1390835"/>
            <a:ext cx="5046469" cy="1015663"/>
          </a:xfrm>
          <a:prstGeom prst="rect">
            <a:avLst/>
          </a:prstGeom>
          <a:noFill/>
        </p:spPr>
        <p:txBody>
          <a:bodyPr wrap="square">
            <a:spAutoFit/>
          </a:bodyPr>
          <a:lstStyle/>
          <a:p>
            <a:pPr algn="just"/>
            <a:r>
              <a:rPr lang="en-US" sz="2000" b="1" dirty="0">
                <a:solidFill>
                  <a:schemeClr val="accent1">
                    <a:lumMod val="60000"/>
                    <a:lumOff val="40000"/>
                  </a:schemeClr>
                </a:solidFill>
                <a:latin typeface="Arial" panose="020B0604020202020204" pitchFamily="34" charset="0"/>
                <a:cs typeface="Arial" panose="020B0604020202020204" pitchFamily="34" charset="0"/>
              </a:rPr>
              <a:t>COMMUNICATIONS</a:t>
            </a:r>
            <a:r>
              <a:rPr lang="en-US" sz="2000" b="1" dirty="0">
                <a:solidFill>
                  <a:schemeClr val="tx2">
                    <a:lumMod val="60000"/>
                    <a:lumOff val="40000"/>
                  </a:schemeClr>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are the process of the exchange of ideas and information value between two or more people.</a:t>
            </a:r>
            <a:endParaRPr lang="ru-UA" sz="2000" dirty="0">
              <a:solidFill>
                <a:srgbClr val="00206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1B5B3234-F913-BE00-674F-516C3C0E91CA}"/>
              </a:ext>
            </a:extLst>
          </p:cNvPr>
          <p:cNvPicPr>
            <a:picLocks noChangeAspect="1"/>
          </p:cNvPicPr>
          <p:nvPr/>
        </p:nvPicPr>
        <p:blipFill>
          <a:blip r:embed="rId2"/>
          <a:stretch>
            <a:fillRect/>
          </a:stretch>
        </p:blipFill>
        <p:spPr>
          <a:xfrm>
            <a:off x="903672" y="1390835"/>
            <a:ext cx="5715000" cy="3810000"/>
          </a:xfrm>
          <a:prstGeom prst="rect">
            <a:avLst/>
          </a:prstGeom>
        </p:spPr>
      </p:pic>
      <p:sp>
        <p:nvSpPr>
          <p:cNvPr id="11" name="TextBox 10">
            <a:extLst>
              <a:ext uri="{FF2B5EF4-FFF2-40B4-BE49-F238E27FC236}">
                <a16:creationId xmlns:a16="http://schemas.microsoft.com/office/drawing/2014/main" id="{5F88B04A-CA6A-473D-4D03-4E3A84456AE5}"/>
              </a:ext>
            </a:extLst>
          </p:cNvPr>
          <p:cNvSpPr txBox="1"/>
          <p:nvPr/>
        </p:nvSpPr>
        <p:spPr>
          <a:xfrm>
            <a:off x="7386221" y="2887164"/>
            <a:ext cx="4385570" cy="3785652"/>
          </a:xfrm>
          <a:prstGeom prst="rect">
            <a:avLst/>
          </a:prstGeom>
          <a:noFill/>
        </p:spPr>
        <p:txBody>
          <a:bodyPr wrap="square">
            <a:spAutoFit/>
          </a:bodyPr>
          <a:lstStyle/>
          <a:p>
            <a:pPr algn="just"/>
            <a:r>
              <a:rPr lang="en-US" sz="2000" dirty="0">
                <a:solidFill>
                  <a:srgbClr val="002060"/>
                </a:solidFill>
                <a:latin typeface="Arial" panose="020B0604020202020204" pitchFamily="34" charset="0"/>
                <a:cs typeface="Arial" panose="020B0604020202020204" pitchFamily="34" charset="0"/>
              </a:rPr>
              <a:t>The examples of </a:t>
            </a:r>
            <a:r>
              <a:rPr lang="en-US" sz="2000" u="sng" dirty="0">
                <a:solidFill>
                  <a:srgbClr val="002060"/>
                </a:solidFill>
                <a:latin typeface="Arial" panose="020B0604020202020204" pitchFamily="34" charset="0"/>
                <a:cs typeface="Arial" panose="020B0604020202020204" pitchFamily="34" charset="0"/>
              </a:rPr>
              <a:t>vertical communications </a:t>
            </a:r>
            <a:r>
              <a:rPr lang="en-US" sz="2000" dirty="0">
                <a:solidFill>
                  <a:srgbClr val="002060"/>
                </a:solidFill>
                <a:latin typeface="Arial" panose="020B0604020202020204" pitchFamily="34" charset="0"/>
                <a:cs typeface="Arial" panose="020B0604020202020204" pitchFamily="34" charset="0"/>
              </a:rPr>
              <a:t>are communications between a leader and subordinate. The essence of these communications is different: </a:t>
            </a:r>
            <a:endParaRPr lang="ru-RU" sz="2000" dirty="0">
              <a:solidFill>
                <a:srgbClr val="002060"/>
              </a:solidFill>
              <a:latin typeface="Arial" panose="020B0604020202020204" pitchFamily="34" charset="0"/>
              <a:cs typeface="Arial" panose="020B0604020202020204" pitchFamily="34" charset="0"/>
            </a:endParaRPr>
          </a:p>
          <a:p>
            <a:pPr algn="just"/>
            <a:endParaRPr lang="ru-RU" sz="2000" dirty="0">
              <a:solidFill>
                <a:srgbClr val="00206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explanation of tasks, </a:t>
            </a:r>
            <a:endParaRPr lang="ru-RU" sz="2000" dirty="0">
              <a:solidFill>
                <a:srgbClr val="00206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ru-RU" sz="2000" dirty="0">
              <a:solidFill>
                <a:srgbClr val="00206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discussion of problems of the work efficiency,</a:t>
            </a:r>
            <a:endParaRPr lang="ru-RU" sz="2000" dirty="0">
              <a:solidFill>
                <a:srgbClr val="00206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ru-RU" sz="2000" dirty="0">
              <a:solidFill>
                <a:srgbClr val="00206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 collection of information</a:t>
            </a:r>
            <a:r>
              <a:rPr lang="ru-RU" sz="2000" dirty="0">
                <a:solidFill>
                  <a:srgbClr val="002060"/>
                </a:solidFill>
                <a:latin typeface="Arial" panose="020B0604020202020204" pitchFamily="34" charset="0"/>
                <a:cs typeface="Arial" panose="020B0604020202020204" pitchFamily="34" charset="0"/>
              </a:rPr>
              <a:t>.</a:t>
            </a:r>
            <a:endParaRPr lang="ru-UA" sz="2000" dirty="0">
              <a:solidFill>
                <a:srgbClr val="00206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17CFD59-AB16-F920-DF48-7A5FA67278CA}"/>
              </a:ext>
            </a:extLst>
          </p:cNvPr>
          <p:cNvSpPr txBox="1"/>
          <p:nvPr/>
        </p:nvSpPr>
        <p:spPr>
          <a:xfrm>
            <a:off x="295275" y="5467165"/>
            <a:ext cx="6513157" cy="923330"/>
          </a:xfrm>
          <a:prstGeom prst="rect">
            <a:avLst/>
          </a:prstGeom>
          <a:noFill/>
        </p:spPr>
        <p:txBody>
          <a:bodyPr wrap="square">
            <a:spAutoFit/>
          </a:bodyPr>
          <a:lstStyle/>
          <a:p>
            <a:pPr algn="just"/>
            <a:r>
              <a:rPr lang="en-US" dirty="0">
                <a:solidFill>
                  <a:srgbClr val="002060"/>
                </a:solidFill>
                <a:latin typeface="Arial" panose="020B0604020202020204" pitchFamily="34" charset="0"/>
                <a:cs typeface="Arial" panose="020B0604020202020204" pitchFamily="34" charset="0"/>
              </a:rPr>
              <a:t>The organization consists of a number of subdivisions, therefore the information change between them is needed for coordination of their actions.</a:t>
            </a:r>
            <a:endParaRPr lang="ru-UA"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2276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500" b="1" dirty="0">
                <a:solidFill>
                  <a:srgbClr val="00B0F0"/>
                </a:solidFill>
              </a:rPr>
              <a:t>Core principles of managing people</a:t>
            </a:r>
          </a:p>
        </p:txBody>
      </p:sp>
      <p:sp>
        <p:nvSpPr>
          <p:cNvPr id="19" name="TextBox 18">
            <a:extLst>
              <a:ext uri="{FF2B5EF4-FFF2-40B4-BE49-F238E27FC236}">
                <a16:creationId xmlns:a16="http://schemas.microsoft.com/office/drawing/2014/main" id="{345826A4-4F66-5BD3-F230-FAEACCDF796E}"/>
              </a:ext>
            </a:extLst>
          </p:cNvPr>
          <p:cNvSpPr txBox="1"/>
          <p:nvPr/>
        </p:nvSpPr>
        <p:spPr>
          <a:xfrm>
            <a:off x="795292" y="1748770"/>
            <a:ext cx="5497127" cy="2862322"/>
          </a:xfrm>
          <a:prstGeom prst="rect">
            <a:avLst/>
          </a:prstGeom>
          <a:noFill/>
        </p:spPr>
        <p:txBody>
          <a:bodyPr wrap="square">
            <a:spAutoFit/>
          </a:bodyPr>
          <a:lstStyle/>
          <a:p>
            <a:pPr algn="just"/>
            <a:r>
              <a:rPr lang="en-US" dirty="0">
                <a:solidFill>
                  <a:schemeClr val="accent2">
                    <a:lumMod val="50000"/>
                  </a:schemeClr>
                </a:solidFill>
              </a:rPr>
              <a:t>There are </a:t>
            </a:r>
            <a:r>
              <a:rPr lang="en-US" b="1" u="sng" dirty="0">
                <a:solidFill>
                  <a:schemeClr val="accent2">
                    <a:lumMod val="50000"/>
                  </a:schemeClr>
                </a:solidFill>
              </a:rPr>
              <a:t>three goals </a:t>
            </a:r>
            <a:r>
              <a:rPr lang="en-US" dirty="0">
                <a:solidFill>
                  <a:schemeClr val="accent2">
                    <a:lumMod val="50000"/>
                  </a:schemeClr>
                </a:solidFill>
              </a:rPr>
              <a:t>for effective people management. Ensure that employees:</a:t>
            </a:r>
          </a:p>
          <a:p>
            <a:pPr algn="just"/>
            <a:endParaRPr lang="en-US" dirty="0">
              <a:solidFill>
                <a:schemeClr val="accent2">
                  <a:lumMod val="50000"/>
                </a:schemeClr>
              </a:solidFill>
            </a:endParaRPr>
          </a:p>
          <a:p>
            <a:pPr marL="285750" indent="-285750" algn="just">
              <a:buFont typeface="Wingdings" panose="05000000000000000000" pitchFamily="2" charset="2"/>
              <a:buChar char="ü"/>
            </a:pPr>
            <a:r>
              <a:rPr lang="en-US" dirty="0">
                <a:solidFill>
                  <a:schemeClr val="accent2">
                    <a:lumMod val="50000"/>
                  </a:schemeClr>
                </a:solidFill>
              </a:rPr>
              <a:t>have the ability to do the job,</a:t>
            </a:r>
          </a:p>
          <a:p>
            <a:pPr marL="285750" indent="-285750" algn="just">
              <a:buFont typeface="Wingdings" panose="05000000000000000000" pitchFamily="2" charset="2"/>
              <a:buChar char="ü"/>
            </a:pPr>
            <a:endParaRPr lang="en-US" dirty="0">
              <a:solidFill>
                <a:schemeClr val="accent2">
                  <a:lumMod val="50000"/>
                </a:schemeClr>
              </a:solidFill>
            </a:endParaRPr>
          </a:p>
          <a:p>
            <a:pPr marL="285750" indent="-285750" algn="just">
              <a:buFont typeface="Wingdings" panose="05000000000000000000" pitchFamily="2" charset="2"/>
              <a:buChar char="ü"/>
            </a:pPr>
            <a:r>
              <a:rPr lang="en-US" dirty="0">
                <a:solidFill>
                  <a:schemeClr val="accent2">
                    <a:lumMod val="50000"/>
                  </a:schemeClr>
                </a:solidFill>
              </a:rPr>
              <a:t>are motivated to use their ability to improve their job performance,</a:t>
            </a:r>
          </a:p>
          <a:p>
            <a:pPr marL="285750" indent="-285750" algn="just">
              <a:buFont typeface="Wingdings" panose="05000000000000000000" pitchFamily="2" charset="2"/>
              <a:buChar char="ü"/>
            </a:pPr>
            <a:endParaRPr lang="en-US" dirty="0">
              <a:solidFill>
                <a:schemeClr val="accent2">
                  <a:lumMod val="50000"/>
                </a:schemeClr>
              </a:solidFill>
            </a:endParaRPr>
          </a:p>
          <a:p>
            <a:pPr marL="285750" indent="-285750" algn="just">
              <a:buFont typeface="Wingdings" panose="05000000000000000000" pitchFamily="2" charset="2"/>
              <a:buChar char="ü"/>
            </a:pPr>
            <a:r>
              <a:rPr lang="en-US" dirty="0">
                <a:solidFill>
                  <a:schemeClr val="accent2">
                    <a:lumMod val="50000"/>
                  </a:schemeClr>
                </a:solidFill>
              </a:rPr>
              <a:t>have the opportunity to contribute to the growth and development of the organization.</a:t>
            </a:r>
          </a:p>
        </p:txBody>
      </p:sp>
      <p:pic>
        <p:nvPicPr>
          <p:cNvPr id="4" name="Рисунок 3">
            <a:extLst>
              <a:ext uri="{FF2B5EF4-FFF2-40B4-BE49-F238E27FC236}">
                <a16:creationId xmlns:a16="http://schemas.microsoft.com/office/drawing/2014/main" id="{B5177AF5-4275-19A2-0C98-4BD2581B7C16}"/>
              </a:ext>
            </a:extLst>
          </p:cNvPr>
          <p:cNvPicPr>
            <a:picLocks noChangeAspect="1"/>
          </p:cNvPicPr>
          <p:nvPr/>
        </p:nvPicPr>
        <p:blipFill>
          <a:blip r:embed="rId2"/>
          <a:stretch>
            <a:fillRect/>
          </a:stretch>
        </p:blipFill>
        <p:spPr>
          <a:xfrm>
            <a:off x="6292419" y="1324071"/>
            <a:ext cx="5715000" cy="3810000"/>
          </a:xfrm>
          <a:prstGeom prst="rect">
            <a:avLst/>
          </a:prstGeom>
        </p:spPr>
      </p:pic>
      <p:sp>
        <p:nvSpPr>
          <p:cNvPr id="7" name="TextBox 6">
            <a:extLst>
              <a:ext uri="{FF2B5EF4-FFF2-40B4-BE49-F238E27FC236}">
                <a16:creationId xmlns:a16="http://schemas.microsoft.com/office/drawing/2014/main" id="{9632518F-27D4-4E88-2BDD-2731E0FF6487}"/>
              </a:ext>
            </a:extLst>
          </p:cNvPr>
          <p:cNvSpPr txBox="1"/>
          <p:nvPr/>
        </p:nvSpPr>
        <p:spPr>
          <a:xfrm>
            <a:off x="2059619" y="5276786"/>
            <a:ext cx="8629096" cy="1477328"/>
          </a:xfrm>
          <a:prstGeom prst="rect">
            <a:avLst/>
          </a:prstGeom>
          <a:noFill/>
        </p:spPr>
        <p:txBody>
          <a:bodyPr wrap="square">
            <a:spAutoFit/>
          </a:bodyPr>
          <a:lstStyle/>
          <a:p>
            <a:pPr algn="just"/>
            <a:r>
              <a:rPr lang="en-US" dirty="0">
                <a:solidFill>
                  <a:schemeClr val="accent2">
                    <a:lumMod val="50000"/>
                  </a:schemeClr>
                </a:solidFill>
              </a:rPr>
              <a:t>In order to achieve these three goals, there are </a:t>
            </a:r>
            <a:r>
              <a:rPr lang="en-US" u="sng" dirty="0">
                <a:solidFill>
                  <a:schemeClr val="accent1">
                    <a:lumMod val="75000"/>
                  </a:schemeClr>
                </a:solidFill>
              </a:rPr>
              <a:t>four elements of effective human resources</a:t>
            </a:r>
            <a:r>
              <a:rPr lang="en-US" dirty="0">
                <a:solidFill>
                  <a:schemeClr val="accent2">
                    <a:lumMod val="50000"/>
                  </a:schemeClr>
                </a:solidFill>
              </a:rPr>
              <a:t>:</a:t>
            </a:r>
          </a:p>
          <a:p>
            <a:pPr marL="285750" indent="-285750" algn="just">
              <a:buFont typeface="Wingdings" panose="05000000000000000000" pitchFamily="2" charset="2"/>
              <a:buChar char="Ø"/>
            </a:pPr>
            <a:r>
              <a:rPr lang="en-US" dirty="0">
                <a:solidFill>
                  <a:schemeClr val="accent2">
                    <a:lumMod val="50000"/>
                  </a:schemeClr>
                </a:solidFill>
              </a:rPr>
              <a:t>Hire the best (individuals with the right skills, abilities and competencies).</a:t>
            </a:r>
          </a:p>
          <a:p>
            <a:pPr marL="285750" indent="-285750" algn="just">
              <a:buFont typeface="Wingdings" panose="05000000000000000000" pitchFamily="2" charset="2"/>
              <a:buChar char="Ø"/>
            </a:pPr>
            <a:r>
              <a:rPr lang="en-US" dirty="0">
                <a:solidFill>
                  <a:schemeClr val="accent2">
                    <a:lumMod val="50000"/>
                  </a:schemeClr>
                </a:solidFill>
              </a:rPr>
              <a:t>Treat them well and fairly.</a:t>
            </a:r>
          </a:p>
          <a:p>
            <a:pPr marL="285750" indent="-285750" algn="just">
              <a:buFont typeface="Wingdings" panose="05000000000000000000" pitchFamily="2" charset="2"/>
              <a:buChar char="Ø"/>
            </a:pPr>
            <a:r>
              <a:rPr lang="en-US" dirty="0">
                <a:solidFill>
                  <a:schemeClr val="accent2">
                    <a:lumMod val="50000"/>
                  </a:schemeClr>
                </a:solidFill>
              </a:rPr>
              <a:t>Manage performance: evaluate individual performance in an organizational context.</a:t>
            </a:r>
          </a:p>
          <a:p>
            <a:pPr marL="285750" indent="-285750" algn="just">
              <a:buFont typeface="Wingdings" panose="05000000000000000000" pitchFamily="2" charset="2"/>
              <a:buChar char="Ø"/>
            </a:pPr>
            <a:r>
              <a:rPr lang="en-US" dirty="0">
                <a:solidFill>
                  <a:schemeClr val="accent2">
                    <a:lumMod val="50000"/>
                  </a:schemeClr>
                </a:solidFill>
              </a:rPr>
              <a:t>Provide leadership (transformational leadership).</a:t>
            </a:r>
          </a:p>
        </p:txBody>
      </p:sp>
    </p:spTree>
    <p:extLst>
      <p:ext uri="{BB962C8B-B14F-4D97-AF65-F5344CB8AC3E}">
        <p14:creationId xmlns:p14="http://schemas.microsoft.com/office/powerpoint/2010/main" val="1357939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dirty="0">
                <a:solidFill>
                  <a:srgbClr val="00B0F0"/>
                </a:solidFill>
              </a:rPr>
              <a:t>BASIC </a:t>
            </a:r>
            <a:r>
              <a:rPr lang="en-US" sz="3000" b="1">
                <a:solidFill>
                  <a:srgbClr val="00B0F0"/>
                </a:solidFill>
              </a:rPr>
              <a:t>ELEMENTS OF THE </a:t>
            </a:r>
            <a:r>
              <a:rPr lang="en-US" sz="3000" b="1" dirty="0">
                <a:solidFill>
                  <a:srgbClr val="00B0F0"/>
                </a:solidFill>
              </a:rPr>
              <a:t>COMMUNICATION</a:t>
            </a:r>
            <a:r>
              <a:rPr lang="ru-RU" sz="3000" b="1" dirty="0">
                <a:solidFill>
                  <a:srgbClr val="00B0F0"/>
                </a:solidFill>
              </a:rPr>
              <a:t> </a:t>
            </a:r>
            <a:r>
              <a:rPr lang="en-US" sz="3000" b="1" dirty="0">
                <a:solidFill>
                  <a:srgbClr val="00B0F0"/>
                </a:solidFill>
              </a:rPr>
              <a:t>PROCESS</a:t>
            </a:r>
          </a:p>
        </p:txBody>
      </p:sp>
      <p:sp>
        <p:nvSpPr>
          <p:cNvPr id="6" name="TextBox 5">
            <a:extLst>
              <a:ext uri="{FF2B5EF4-FFF2-40B4-BE49-F238E27FC236}">
                <a16:creationId xmlns:a16="http://schemas.microsoft.com/office/drawing/2014/main" id="{2BD22AE1-7140-BF97-370D-4639B7342F96}"/>
              </a:ext>
            </a:extLst>
          </p:cNvPr>
          <p:cNvSpPr txBox="1"/>
          <p:nvPr/>
        </p:nvSpPr>
        <p:spPr>
          <a:xfrm>
            <a:off x="304799" y="2576611"/>
            <a:ext cx="5572217" cy="646331"/>
          </a:xfrm>
          <a:prstGeom prst="rect">
            <a:avLst/>
          </a:prstGeom>
          <a:noFill/>
        </p:spPr>
        <p:txBody>
          <a:bodyPr wrap="square">
            <a:spAutoFit/>
          </a:bodyPr>
          <a:lstStyle/>
          <a:p>
            <a:pPr algn="just"/>
            <a:r>
              <a:rPr lang="en-US" dirty="0">
                <a:solidFill>
                  <a:srgbClr val="002060"/>
                </a:solidFill>
              </a:rPr>
              <a:t>The sender is a person generating ideas or collecting the information and transmitting it.</a:t>
            </a:r>
          </a:p>
        </p:txBody>
      </p:sp>
      <p:pic>
        <p:nvPicPr>
          <p:cNvPr id="4" name="Рисунок 3">
            <a:extLst>
              <a:ext uri="{FF2B5EF4-FFF2-40B4-BE49-F238E27FC236}">
                <a16:creationId xmlns:a16="http://schemas.microsoft.com/office/drawing/2014/main" id="{B2297B38-7C46-F98E-38FB-B7FA93358EA9}"/>
              </a:ext>
            </a:extLst>
          </p:cNvPr>
          <p:cNvPicPr>
            <a:picLocks noChangeAspect="1"/>
          </p:cNvPicPr>
          <p:nvPr/>
        </p:nvPicPr>
        <p:blipFill>
          <a:blip r:embed="rId2"/>
          <a:stretch>
            <a:fillRect/>
          </a:stretch>
        </p:blipFill>
        <p:spPr>
          <a:xfrm>
            <a:off x="6096000" y="2209615"/>
            <a:ext cx="5791200" cy="3257550"/>
          </a:xfrm>
          <a:prstGeom prst="rect">
            <a:avLst/>
          </a:prstGeom>
        </p:spPr>
      </p:pic>
      <p:sp>
        <p:nvSpPr>
          <p:cNvPr id="8" name="TextBox 7">
            <a:extLst>
              <a:ext uri="{FF2B5EF4-FFF2-40B4-BE49-F238E27FC236}">
                <a16:creationId xmlns:a16="http://schemas.microsoft.com/office/drawing/2014/main" id="{94B5B7D8-22BD-130F-B222-9E6A6F7E8A6C}"/>
              </a:ext>
            </a:extLst>
          </p:cNvPr>
          <p:cNvSpPr txBox="1"/>
          <p:nvPr/>
        </p:nvSpPr>
        <p:spPr>
          <a:xfrm>
            <a:off x="1429676" y="3286525"/>
            <a:ext cx="1427086" cy="369332"/>
          </a:xfrm>
          <a:prstGeom prst="rect">
            <a:avLst/>
          </a:prstGeom>
          <a:solidFill>
            <a:schemeClr val="accent1">
              <a:lumMod val="20000"/>
              <a:lumOff val="80000"/>
            </a:schemeClr>
          </a:solidFill>
        </p:spPr>
        <p:txBody>
          <a:bodyPr wrap="square">
            <a:spAutoFit/>
          </a:bodyPr>
          <a:lstStyle/>
          <a:p>
            <a:pPr algn="ctr"/>
            <a:r>
              <a:rPr lang="en-US" b="1" dirty="0">
                <a:solidFill>
                  <a:schemeClr val="accent2">
                    <a:lumMod val="75000"/>
                  </a:schemeClr>
                </a:solidFill>
              </a:rPr>
              <a:t>MESSAGE</a:t>
            </a:r>
          </a:p>
        </p:txBody>
      </p:sp>
      <p:sp>
        <p:nvSpPr>
          <p:cNvPr id="9" name="TextBox 8">
            <a:extLst>
              <a:ext uri="{FF2B5EF4-FFF2-40B4-BE49-F238E27FC236}">
                <a16:creationId xmlns:a16="http://schemas.microsoft.com/office/drawing/2014/main" id="{44BAFB78-F299-7A6D-70D9-1D0D5C0E6A70}"/>
              </a:ext>
            </a:extLst>
          </p:cNvPr>
          <p:cNvSpPr txBox="1"/>
          <p:nvPr/>
        </p:nvSpPr>
        <p:spPr>
          <a:xfrm>
            <a:off x="716133" y="2143696"/>
            <a:ext cx="1427086" cy="369332"/>
          </a:xfrm>
          <a:prstGeom prst="rect">
            <a:avLst/>
          </a:prstGeom>
          <a:solidFill>
            <a:schemeClr val="accent1">
              <a:lumMod val="20000"/>
              <a:lumOff val="80000"/>
            </a:schemeClr>
          </a:solidFill>
        </p:spPr>
        <p:txBody>
          <a:bodyPr wrap="square">
            <a:spAutoFit/>
          </a:bodyPr>
          <a:lstStyle/>
          <a:p>
            <a:pPr algn="ctr"/>
            <a:r>
              <a:rPr lang="en-US" b="1" dirty="0">
                <a:solidFill>
                  <a:schemeClr val="accent2">
                    <a:lumMod val="75000"/>
                  </a:schemeClr>
                </a:solidFill>
              </a:rPr>
              <a:t>SENDER</a:t>
            </a:r>
          </a:p>
        </p:txBody>
      </p:sp>
      <p:sp>
        <p:nvSpPr>
          <p:cNvPr id="14" name="TextBox 13">
            <a:extLst>
              <a:ext uri="{FF2B5EF4-FFF2-40B4-BE49-F238E27FC236}">
                <a16:creationId xmlns:a16="http://schemas.microsoft.com/office/drawing/2014/main" id="{D021FE70-5E02-8533-7696-92057AF452DF}"/>
              </a:ext>
            </a:extLst>
          </p:cNvPr>
          <p:cNvSpPr txBox="1"/>
          <p:nvPr/>
        </p:nvSpPr>
        <p:spPr>
          <a:xfrm>
            <a:off x="2059991" y="4397562"/>
            <a:ext cx="1427086" cy="369332"/>
          </a:xfrm>
          <a:prstGeom prst="rect">
            <a:avLst/>
          </a:prstGeom>
          <a:solidFill>
            <a:schemeClr val="accent1">
              <a:lumMod val="20000"/>
              <a:lumOff val="80000"/>
            </a:schemeClr>
          </a:solidFill>
        </p:spPr>
        <p:txBody>
          <a:bodyPr wrap="square">
            <a:spAutoFit/>
          </a:bodyPr>
          <a:lstStyle/>
          <a:p>
            <a:pPr algn="ctr"/>
            <a:r>
              <a:rPr lang="en-US" b="1" dirty="0">
                <a:solidFill>
                  <a:schemeClr val="accent2">
                    <a:lumMod val="75000"/>
                  </a:schemeClr>
                </a:solidFill>
              </a:rPr>
              <a:t>CHANNEL</a:t>
            </a:r>
          </a:p>
        </p:txBody>
      </p:sp>
      <p:sp>
        <p:nvSpPr>
          <p:cNvPr id="15" name="TextBox 14">
            <a:extLst>
              <a:ext uri="{FF2B5EF4-FFF2-40B4-BE49-F238E27FC236}">
                <a16:creationId xmlns:a16="http://schemas.microsoft.com/office/drawing/2014/main" id="{8C98FFF0-F494-1D65-CCF0-C7AD98B5B1B5}"/>
              </a:ext>
            </a:extLst>
          </p:cNvPr>
          <p:cNvSpPr txBox="1"/>
          <p:nvPr/>
        </p:nvSpPr>
        <p:spPr>
          <a:xfrm>
            <a:off x="2947758" y="5231601"/>
            <a:ext cx="1427086" cy="369332"/>
          </a:xfrm>
          <a:prstGeom prst="rect">
            <a:avLst/>
          </a:prstGeom>
          <a:solidFill>
            <a:schemeClr val="accent1">
              <a:lumMod val="20000"/>
              <a:lumOff val="80000"/>
            </a:schemeClr>
          </a:solidFill>
        </p:spPr>
        <p:txBody>
          <a:bodyPr wrap="square">
            <a:spAutoFit/>
          </a:bodyPr>
          <a:lstStyle/>
          <a:p>
            <a:pPr algn="ctr"/>
            <a:r>
              <a:rPr lang="en-US" b="1" dirty="0">
                <a:solidFill>
                  <a:schemeClr val="accent2">
                    <a:lumMod val="75000"/>
                  </a:schemeClr>
                </a:solidFill>
              </a:rPr>
              <a:t>RECEIVER</a:t>
            </a:r>
          </a:p>
        </p:txBody>
      </p:sp>
      <p:sp>
        <p:nvSpPr>
          <p:cNvPr id="16" name="TextBox 15">
            <a:extLst>
              <a:ext uri="{FF2B5EF4-FFF2-40B4-BE49-F238E27FC236}">
                <a16:creationId xmlns:a16="http://schemas.microsoft.com/office/drawing/2014/main" id="{ED802581-8D5E-C9FA-AA9B-41C5739743FD}"/>
              </a:ext>
            </a:extLst>
          </p:cNvPr>
          <p:cNvSpPr txBox="1"/>
          <p:nvPr/>
        </p:nvSpPr>
        <p:spPr>
          <a:xfrm>
            <a:off x="323529" y="3719440"/>
            <a:ext cx="5572217" cy="646331"/>
          </a:xfrm>
          <a:prstGeom prst="rect">
            <a:avLst/>
          </a:prstGeom>
          <a:noFill/>
        </p:spPr>
        <p:txBody>
          <a:bodyPr wrap="square">
            <a:spAutoFit/>
          </a:bodyPr>
          <a:lstStyle/>
          <a:p>
            <a:pPr algn="just"/>
            <a:r>
              <a:rPr lang="en-US" dirty="0">
                <a:solidFill>
                  <a:srgbClr val="002060"/>
                </a:solidFill>
              </a:rPr>
              <a:t>The message is actually the piece of information decoded with the help of symbols.</a:t>
            </a:r>
          </a:p>
        </p:txBody>
      </p:sp>
      <p:sp>
        <p:nvSpPr>
          <p:cNvPr id="17" name="TextBox 16">
            <a:extLst>
              <a:ext uri="{FF2B5EF4-FFF2-40B4-BE49-F238E27FC236}">
                <a16:creationId xmlns:a16="http://schemas.microsoft.com/office/drawing/2014/main" id="{BCA31D99-CB2B-8EA4-306D-129EAAA9EA9D}"/>
              </a:ext>
            </a:extLst>
          </p:cNvPr>
          <p:cNvSpPr txBox="1"/>
          <p:nvPr/>
        </p:nvSpPr>
        <p:spPr>
          <a:xfrm>
            <a:off x="323529" y="4798686"/>
            <a:ext cx="5572217" cy="369332"/>
          </a:xfrm>
          <a:prstGeom prst="rect">
            <a:avLst/>
          </a:prstGeom>
          <a:noFill/>
        </p:spPr>
        <p:txBody>
          <a:bodyPr wrap="square">
            <a:spAutoFit/>
          </a:bodyPr>
          <a:lstStyle/>
          <a:p>
            <a:pPr algn="just"/>
            <a:r>
              <a:rPr lang="en-US" dirty="0">
                <a:solidFill>
                  <a:srgbClr val="002060"/>
                </a:solidFill>
              </a:rPr>
              <a:t>The channel is the means of transferring the information</a:t>
            </a:r>
          </a:p>
        </p:txBody>
      </p:sp>
      <p:sp>
        <p:nvSpPr>
          <p:cNvPr id="18" name="TextBox 17">
            <a:extLst>
              <a:ext uri="{FF2B5EF4-FFF2-40B4-BE49-F238E27FC236}">
                <a16:creationId xmlns:a16="http://schemas.microsoft.com/office/drawing/2014/main" id="{001827F8-F274-6A8F-8CBC-128F3F73A042}"/>
              </a:ext>
            </a:extLst>
          </p:cNvPr>
          <p:cNvSpPr txBox="1"/>
          <p:nvPr/>
        </p:nvSpPr>
        <p:spPr>
          <a:xfrm>
            <a:off x="323529" y="5645884"/>
            <a:ext cx="5572217" cy="646331"/>
          </a:xfrm>
          <a:prstGeom prst="rect">
            <a:avLst/>
          </a:prstGeom>
          <a:noFill/>
        </p:spPr>
        <p:txBody>
          <a:bodyPr wrap="square">
            <a:spAutoFit/>
          </a:bodyPr>
          <a:lstStyle/>
          <a:p>
            <a:pPr algn="just"/>
            <a:r>
              <a:rPr lang="en-US" dirty="0">
                <a:solidFill>
                  <a:srgbClr val="002060"/>
                </a:solidFill>
              </a:rPr>
              <a:t>The receiver is a person whom the information is intended to and who interprets it.</a:t>
            </a:r>
          </a:p>
        </p:txBody>
      </p:sp>
      <p:sp>
        <p:nvSpPr>
          <p:cNvPr id="19" name="TextBox 18">
            <a:extLst>
              <a:ext uri="{FF2B5EF4-FFF2-40B4-BE49-F238E27FC236}">
                <a16:creationId xmlns:a16="http://schemas.microsoft.com/office/drawing/2014/main" id="{345826A4-4F66-5BD3-F230-FAEACCDF796E}"/>
              </a:ext>
            </a:extLst>
          </p:cNvPr>
          <p:cNvSpPr txBox="1"/>
          <p:nvPr/>
        </p:nvSpPr>
        <p:spPr>
          <a:xfrm>
            <a:off x="875192" y="1547389"/>
            <a:ext cx="5572217" cy="430887"/>
          </a:xfrm>
          <a:prstGeom prst="rect">
            <a:avLst/>
          </a:prstGeom>
          <a:noFill/>
        </p:spPr>
        <p:txBody>
          <a:bodyPr wrap="square">
            <a:spAutoFit/>
          </a:bodyPr>
          <a:lstStyle/>
          <a:p>
            <a:pPr algn="just"/>
            <a:r>
              <a:rPr lang="en-US" sz="2200" b="1" i="1" dirty="0">
                <a:solidFill>
                  <a:schemeClr val="accent1">
                    <a:lumMod val="75000"/>
                  </a:schemeClr>
                </a:solidFill>
              </a:rPr>
              <a:t>Basic elements of the communication process:</a:t>
            </a:r>
          </a:p>
        </p:txBody>
      </p:sp>
    </p:spTree>
    <p:extLst>
      <p:ext uri="{BB962C8B-B14F-4D97-AF65-F5344CB8AC3E}">
        <p14:creationId xmlns:p14="http://schemas.microsoft.com/office/powerpoint/2010/main" val="4292093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HEALTHCARE LEADERSHIP</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107676" y="1634316"/>
            <a:ext cx="5431990" cy="5324535"/>
          </a:xfrm>
          <a:prstGeom prst="rect">
            <a:avLst/>
          </a:prstGeom>
          <a:noFill/>
        </p:spPr>
        <p:txBody>
          <a:bodyPr wrap="square">
            <a:spAutoFit/>
          </a:bodyPr>
          <a:lstStyle/>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Lead with care.</a:t>
            </a:r>
          </a:p>
          <a:p>
            <a:pPr algn="just"/>
            <a:r>
              <a:rPr lang="en-US" sz="2000" dirty="0">
                <a:solidFill>
                  <a:srgbClr val="002060"/>
                </a:solidFill>
                <a:latin typeface="Arial" panose="020B0604020202020204" pitchFamily="34" charset="0"/>
                <a:cs typeface="Arial" panose="020B0604020202020204" pitchFamily="34" charset="0"/>
              </a:rPr>
              <a:t> They recognize a team’s needs and behaviors and help teams mutually support each other.</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Inspire a shared vision.</a:t>
            </a:r>
          </a:p>
          <a:p>
            <a:pPr algn="just"/>
            <a:r>
              <a:rPr lang="en-US" sz="2000" b="1" dirty="0">
                <a:solidFill>
                  <a:schemeClr val="accent1">
                    <a:lumMod val="60000"/>
                    <a:lumOff val="40000"/>
                  </a:schemeClr>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They communicate with credibility and trust, and present a clear direction for pursuing long-term goals.</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Engage teams.</a:t>
            </a:r>
          </a:p>
          <a:p>
            <a:pPr algn="just"/>
            <a:r>
              <a:rPr lang="en-US" sz="2000" b="1" dirty="0">
                <a:solidFill>
                  <a:schemeClr val="accent1">
                    <a:lumMod val="60000"/>
                    <a:lumOff val="40000"/>
                  </a:schemeClr>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They trust in the team and support collaborative participation.</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Evaluate information.</a:t>
            </a:r>
          </a:p>
          <a:p>
            <a:pPr algn="just"/>
            <a:r>
              <a:rPr lang="en-US" sz="2000" b="1" dirty="0">
                <a:solidFill>
                  <a:schemeClr val="accent1">
                    <a:lumMod val="60000"/>
                    <a:lumOff val="40000"/>
                  </a:schemeClr>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They source information from experts and synthesize results to develop new plans.</a:t>
            </a:r>
          </a:p>
        </p:txBody>
      </p:sp>
      <p:sp>
        <p:nvSpPr>
          <p:cNvPr id="7" name="TextBox 6">
            <a:extLst>
              <a:ext uri="{FF2B5EF4-FFF2-40B4-BE49-F238E27FC236}">
                <a16:creationId xmlns:a16="http://schemas.microsoft.com/office/drawing/2014/main" id="{39B0B65D-1BA7-6767-ED11-1FDF8AD92506}"/>
              </a:ext>
            </a:extLst>
          </p:cNvPr>
          <p:cNvSpPr txBox="1"/>
          <p:nvPr/>
        </p:nvSpPr>
        <p:spPr>
          <a:xfrm>
            <a:off x="845597" y="1234206"/>
            <a:ext cx="6094520" cy="400110"/>
          </a:xfrm>
          <a:prstGeom prst="rect">
            <a:avLst/>
          </a:prstGeom>
          <a:noFill/>
        </p:spPr>
        <p:txBody>
          <a:bodyPr wrap="square">
            <a:spAutoFit/>
          </a:bodyPr>
          <a:lstStyle/>
          <a:p>
            <a:r>
              <a:rPr lang="en-US" sz="2000" b="1" dirty="0">
                <a:solidFill>
                  <a:schemeClr val="accent2">
                    <a:lumMod val="75000"/>
                  </a:schemeClr>
                </a:solidFill>
                <a:latin typeface="Arial" panose="020B0604020202020204" pitchFamily="34" charset="0"/>
                <a:cs typeface="Arial" panose="020B0604020202020204" pitchFamily="34" charset="0"/>
              </a:rPr>
              <a:t>As leaders, healthcare managers:</a:t>
            </a:r>
          </a:p>
        </p:txBody>
      </p:sp>
      <p:pic>
        <p:nvPicPr>
          <p:cNvPr id="8" name="Рисунок 7">
            <a:extLst>
              <a:ext uri="{FF2B5EF4-FFF2-40B4-BE49-F238E27FC236}">
                <a16:creationId xmlns:a16="http://schemas.microsoft.com/office/drawing/2014/main" id="{51BCAA9D-F587-E41A-DE2C-83320F7DD338}"/>
              </a:ext>
            </a:extLst>
          </p:cNvPr>
          <p:cNvPicPr>
            <a:picLocks noChangeAspect="1"/>
          </p:cNvPicPr>
          <p:nvPr/>
        </p:nvPicPr>
        <p:blipFill>
          <a:blip r:embed="rId2"/>
          <a:stretch>
            <a:fillRect/>
          </a:stretch>
        </p:blipFill>
        <p:spPr>
          <a:xfrm>
            <a:off x="5610688" y="1785446"/>
            <a:ext cx="6394544" cy="4576439"/>
          </a:xfrm>
          <a:prstGeom prst="rect">
            <a:avLst/>
          </a:prstGeom>
        </p:spPr>
      </p:pic>
    </p:spTree>
    <p:extLst>
      <p:ext uri="{BB962C8B-B14F-4D97-AF65-F5344CB8AC3E}">
        <p14:creationId xmlns:p14="http://schemas.microsoft.com/office/powerpoint/2010/main" val="2662583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HEALTHCARE LEADERSHIP</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185353" y="1634316"/>
            <a:ext cx="6159960" cy="5324535"/>
          </a:xfrm>
          <a:prstGeom prst="rect">
            <a:avLst/>
          </a:prstGeom>
          <a:noFill/>
        </p:spPr>
        <p:txBody>
          <a:bodyPr wrap="square">
            <a:spAutoFit/>
          </a:bodyPr>
          <a:lstStyle/>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Inspire a shared purpose. </a:t>
            </a:r>
          </a:p>
          <a:p>
            <a:pPr algn="just"/>
            <a:r>
              <a:rPr lang="en-US" sz="2000" dirty="0">
                <a:solidFill>
                  <a:srgbClr val="002060"/>
                </a:solidFill>
                <a:latin typeface="Arial" panose="020B0604020202020204" pitchFamily="34" charset="0"/>
                <a:cs typeface="Arial" panose="020B0604020202020204" pitchFamily="34" charset="0"/>
              </a:rPr>
              <a:t>They embody the values they want to see in their staff, and realign teams with their values as needed.</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Connect services.</a:t>
            </a:r>
            <a:r>
              <a:rPr lang="en-US" sz="2000" dirty="0">
                <a:solidFill>
                  <a:srgbClr val="002060"/>
                </a:solidFill>
                <a:latin typeface="Arial" panose="020B0604020202020204" pitchFamily="34" charset="0"/>
                <a:cs typeface="Arial" panose="020B0604020202020204" pitchFamily="34" charset="0"/>
              </a:rPr>
              <a:t> </a:t>
            </a:r>
          </a:p>
          <a:p>
            <a:pPr algn="just"/>
            <a:r>
              <a:rPr lang="en-US" sz="2000" dirty="0">
                <a:solidFill>
                  <a:srgbClr val="002060"/>
                </a:solidFill>
                <a:latin typeface="Arial" panose="020B0604020202020204" pitchFamily="34" charset="0"/>
                <a:cs typeface="Arial" panose="020B0604020202020204" pitchFamily="34" charset="0"/>
              </a:rPr>
              <a:t>They understand an organization’s internal politics and adopt outside approaches that can address challenges and overcome roadblocks.</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Develop capabilities. </a:t>
            </a:r>
          </a:p>
          <a:p>
            <a:pPr algn="just"/>
            <a:r>
              <a:rPr lang="en-US" sz="2000" dirty="0">
                <a:solidFill>
                  <a:srgbClr val="002060"/>
                </a:solidFill>
                <a:latin typeface="Arial" panose="020B0604020202020204" pitchFamily="34" charset="0"/>
                <a:cs typeface="Arial" panose="020B0604020202020204" pitchFamily="34" charset="0"/>
              </a:rPr>
              <a:t>They provide opportunities for individuals and teams to develop, enabling improved long-term capabilities.</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b="1" dirty="0">
                <a:solidFill>
                  <a:schemeClr val="accent1">
                    <a:lumMod val="60000"/>
                    <a:lumOff val="40000"/>
                  </a:schemeClr>
                </a:solidFill>
                <a:latin typeface="Arial" panose="020B0604020202020204" pitchFamily="34" charset="0"/>
                <a:cs typeface="Arial" panose="020B0604020202020204" pitchFamily="34" charset="0"/>
              </a:rPr>
              <a:t>Hold others to account. </a:t>
            </a:r>
          </a:p>
          <a:p>
            <a:pPr algn="just"/>
            <a:r>
              <a:rPr lang="en-US" sz="2000" dirty="0">
                <a:solidFill>
                  <a:srgbClr val="002060"/>
                </a:solidFill>
                <a:latin typeface="Arial" panose="020B0604020202020204" pitchFamily="34" charset="0"/>
                <a:cs typeface="Arial" panose="020B0604020202020204" pitchFamily="34" charset="0"/>
              </a:rPr>
              <a:t>They have clear expectations, challenge teams for continuous improvement, and create an environment that fosters innovative change.</a:t>
            </a:r>
          </a:p>
        </p:txBody>
      </p:sp>
      <p:sp>
        <p:nvSpPr>
          <p:cNvPr id="7" name="TextBox 6">
            <a:extLst>
              <a:ext uri="{FF2B5EF4-FFF2-40B4-BE49-F238E27FC236}">
                <a16:creationId xmlns:a16="http://schemas.microsoft.com/office/drawing/2014/main" id="{39B0B65D-1BA7-6767-ED11-1FDF8AD92506}"/>
              </a:ext>
            </a:extLst>
          </p:cNvPr>
          <p:cNvSpPr txBox="1"/>
          <p:nvPr/>
        </p:nvSpPr>
        <p:spPr>
          <a:xfrm>
            <a:off x="845597" y="1234206"/>
            <a:ext cx="6094520" cy="400110"/>
          </a:xfrm>
          <a:prstGeom prst="rect">
            <a:avLst/>
          </a:prstGeom>
          <a:noFill/>
        </p:spPr>
        <p:txBody>
          <a:bodyPr wrap="square">
            <a:spAutoFit/>
          </a:bodyPr>
          <a:lstStyle/>
          <a:p>
            <a:r>
              <a:rPr lang="en-US" sz="2000" b="1" dirty="0">
                <a:solidFill>
                  <a:schemeClr val="accent2">
                    <a:lumMod val="75000"/>
                  </a:schemeClr>
                </a:solidFill>
                <a:latin typeface="Arial" panose="020B0604020202020204" pitchFamily="34" charset="0"/>
                <a:cs typeface="Arial" panose="020B0604020202020204" pitchFamily="34" charset="0"/>
              </a:rPr>
              <a:t>As leaders, healthcare managers:</a:t>
            </a:r>
          </a:p>
        </p:txBody>
      </p:sp>
      <p:pic>
        <p:nvPicPr>
          <p:cNvPr id="3" name="Рисунок 2">
            <a:extLst>
              <a:ext uri="{FF2B5EF4-FFF2-40B4-BE49-F238E27FC236}">
                <a16:creationId xmlns:a16="http://schemas.microsoft.com/office/drawing/2014/main" id="{097942FE-6BAB-CE4A-365F-62AF107A3DC1}"/>
              </a:ext>
            </a:extLst>
          </p:cNvPr>
          <p:cNvPicPr>
            <a:picLocks noChangeAspect="1"/>
          </p:cNvPicPr>
          <p:nvPr/>
        </p:nvPicPr>
        <p:blipFill>
          <a:blip r:embed="rId2"/>
          <a:stretch>
            <a:fillRect/>
          </a:stretch>
        </p:blipFill>
        <p:spPr>
          <a:xfrm>
            <a:off x="6345313" y="1785446"/>
            <a:ext cx="5605740" cy="4286250"/>
          </a:xfrm>
          <a:prstGeom prst="rect">
            <a:avLst/>
          </a:prstGeom>
        </p:spPr>
      </p:pic>
    </p:spTree>
    <p:extLst>
      <p:ext uri="{BB962C8B-B14F-4D97-AF65-F5344CB8AC3E}">
        <p14:creationId xmlns:p14="http://schemas.microsoft.com/office/powerpoint/2010/main" val="2377648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General characteristics of the management decisions</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33423" y="1172677"/>
            <a:ext cx="6159960" cy="1323439"/>
          </a:xfrm>
          <a:prstGeom prst="rect">
            <a:avLst/>
          </a:prstGeom>
          <a:noFill/>
        </p:spPr>
        <p:txBody>
          <a:bodyPr wrap="square">
            <a:spAutoFit/>
          </a:bodyPr>
          <a:lstStyle/>
          <a:p>
            <a:pPr algn="just"/>
            <a:r>
              <a:rPr lang="en-US" sz="2000" dirty="0">
                <a:solidFill>
                  <a:srgbClr val="002060"/>
                </a:solidFill>
                <a:latin typeface="Arial" panose="020B0604020202020204" pitchFamily="34" charset="0"/>
                <a:cs typeface="Arial" panose="020B0604020202020204" pitchFamily="34" charset="0"/>
              </a:rPr>
              <a:t> </a:t>
            </a:r>
            <a:r>
              <a:rPr lang="en-US" sz="2000" b="1" dirty="0">
                <a:solidFill>
                  <a:schemeClr val="accent2">
                    <a:lumMod val="60000"/>
                    <a:lumOff val="40000"/>
                  </a:schemeClr>
                </a:solidFill>
                <a:latin typeface="Arial" panose="020B0604020202020204" pitchFamily="34" charset="0"/>
                <a:cs typeface="Arial" panose="020B0604020202020204" pitchFamily="34" charset="0"/>
              </a:rPr>
              <a:t>Management decision </a:t>
            </a:r>
            <a:r>
              <a:rPr lang="en-US" sz="2000" dirty="0">
                <a:solidFill>
                  <a:srgbClr val="002060"/>
                </a:solidFill>
                <a:latin typeface="Arial" panose="020B0604020202020204" pitchFamily="34" charset="0"/>
                <a:cs typeface="Arial" panose="020B0604020202020204" pitchFamily="34" charset="0"/>
              </a:rPr>
              <a:t>is the choice that the leader should make to perform the duties due to his position. The purpose of this decision is to provide movement to the problems facing the organization. </a:t>
            </a:r>
          </a:p>
        </p:txBody>
      </p:sp>
      <p:sp>
        <p:nvSpPr>
          <p:cNvPr id="6" name="TextBox 5">
            <a:extLst>
              <a:ext uri="{FF2B5EF4-FFF2-40B4-BE49-F238E27FC236}">
                <a16:creationId xmlns:a16="http://schemas.microsoft.com/office/drawing/2014/main" id="{C521A1F3-C954-771E-65FD-5D5A7B4AD9F5}"/>
              </a:ext>
            </a:extLst>
          </p:cNvPr>
          <p:cNvSpPr txBox="1"/>
          <p:nvPr/>
        </p:nvSpPr>
        <p:spPr>
          <a:xfrm>
            <a:off x="323529" y="2749326"/>
            <a:ext cx="6860219" cy="3477875"/>
          </a:xfrm>
          <a:prstGeom prst="rect">
            <a:avLst/>
          </a:prstGeom>
          <a:noFill/>
        </p:spPr>
        <p:txBody>
          <a:bodyPr wrap="square">
            <a:spAutoFit/>
          </a:bodyPr>
          <a:lstStyle/>
          <a:p>
            <a:pPr algn="just"/>
            <a:r>
              <a:rPr lang="en-US" sz="2000" b="1" u="sng" dirty="0">
                <a:solidFill>
                  <a:srgbClr val="002060"/>
                </a:solidFill>
                <a:latin typeface="Arial" panose="020B0604020202020204" pitchFamily="34" charset="0"/>
                <a:cs typeface="Arial" panose="020B0604020202020204" pitchFamily="34" charset="0"/>
              </a:rPr>
              <a:t>There are several approaches to the classification of management decisions:</a:t>
            </a:r>
          </a:p>
          <a:p>
            <a:pPr algn="just"/>
            <a:r>
              <a:rPr lang="en-US" sz="2000" dirty="0">
                <a:solidFill>
                  <a:srgbClr val="002060"/>
                </a:solidFill>
                <a:latin typeface="Arial" panose="020B0604020202020204" pitchFamily="34" charset="0"/>
                <a:cs typeface="Arial" panose="020B0604020202020204" pitchFamily="34" charset="0"/>
              </a:rPr>
              <a:t>1.	</a:t>
            </a:r>
            <a:r>
              <a:rPr lang="en-US" sz="2000" i="1" dirty="0">
                <a:solidFill>
                  <a:schemeClr val="accent1">
                    <a:lumMod val="75000"/>
                  </a:schemeClr>
                </a:solidFill>
                <a:latin typeface="Arial" panose="020B0604020202020204" pitchFamily="34" charset="0"/>
                <a:cs typeface="Arial" panose="020B0604020202020204" pitchFamily="34" charset="0"/>
              </a:rPr>
              <a:t>By the level of the control system </a:t>
            </a:r>
            <a:r>
              <a:rPr lang="en-US" sz="2000" dirty="0">
                <a:solidFill>
                  <a:srgbClr val="002060"/>
                </a:solidFill>
                <a:latin typeface="Arial" panose="020B0604020202020204" pitchFamily="34" charset="0"/>
                <a:cs typeface="Arial" panose="020B0604020202020204" pitchFamily="34" charset="0"/>
              </a:rPr>
              <a:t>decisions can be single-level and multilevel when decisions are spread to all or part of the management levels. </a:t>
            </a:r>
          </a:p>
          <a:p>
            <a:pPr algn="just"/>
            <a:r>
              <a:rPr lang="en-US" sz="2000" dirty="0">
                <a:solidFill>
                  <a:srgbClr val="002060"/>
                </a:solidFill>
                <a:latin typeface="Arial" panose="020B0604020202020204" pitchFamily="34" charset="0"/>
                <a:cs typeface="Arial" panose="020B0604020202020204" pitchFamily="34" charset="0"/>
              </a:rPr>
              <a:t>2.	</a:t>
            </a:r>
            <a:r>
              <a:rPr lang="en-US" sz="2000" i="1" dirty="0">
                <a:solidFill>
                  <a:schemeClr val="accent1">
                    <a:lumMod val="75000"/>
                  </a:schemeClr>
                </a:solidFill>
                <a:latin typeface="Arial" panose="020B0604020202020204" pitchFamily="34" charset="0"/>
                <a:cs typeface="Arial" panose="020B0604020202020204" pitchFamily="34" charset="0"/>
              </a:rPr>
              <a:t>By the functional content</a:t>
            </a:r>
            <a:r>
              <a:rPr lang="en-US" sz="2000" i="1" dirty="0">
                <a:solidFill>
                  <a:srgbClr val="002060"/>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management decisions, in their turn, are subdivided according to the four basic functions of management: planning, organizing activities, motivation and control.</a:t>
            </a:r>
          </a:p>
          <a:p>
            <a:pPr algn="just"/>
            <a:r>
              <a:rPr lang="en-US" sz="2000" dirty="0">
                <a:solidFill>
                  <a:srgbClr val="002060"/>
                </a:solidFill>
                <a:latin typeface="Arial" panose="020B0604020202020204" pitchFamily="34" charset="0"/>
                <a:cs typeface="Arial" panose="020B0604020202020204" pitchFamily="34" charset="0"/>
              </a:rPr>
              <a:t>3.	</a:t>
            </a:r>
            <a:r>
              <a:rPr lang="en-US" sz="2000" i="1" dirty="0">
                <a:solidFill>
                  <a:schemeClr val="accent1">
                    <a:lumMod val="75000"/>
                  </a:schemeClr>
                </a:solidFill>
                <a:latin typeface="Arial" panose="020B0604020202020204" pitchFamily="34" charset="0"/>
                <a:cs typeface="Arial" panose="020B0604020202020204" pitchFamily="34" charset="0"/>
              </a:rPr>
              <a:t>By the field of action </a:t>
            </a:r>
            <a:r>
              <a:rPr lang="en-US" sz="2000" dirty="0">
                <a:solidFill>
                  <a:srgbClr val="002060"/>
                </a:solidFill>
                <a:latin typeface="Arial" panose="020B0604020202020204" pitchFamily="34" charset="0"/>
                <a:cs typeface="Arial" panose="020B0604020202020204" pitchFamily="34" charset="0"/>
              </a:rPr>
              <a:t>there are economic, social, organizational and technological decisions.</a:t>
            </a:r>
          </a:p>
        </p:txBody>
      </p:sp>
      <p:pic>
        <p:nvPicPr>
          <p:cNvPr id="8" name="Рисунок 7">
            <a:extLst>
              <a:ext uri="{FF2B5EF4-FFF2-40B4-BE49-F238E27FC236}">
                <a16:creationId xmlns:a16="http://schemas.microsoft.com/office/drawing/2014/main" id="{28628D80-C0BC-5CDE-D34B-2E5217D3E8C2}"/>
              </a:ext>
            </a:extLst>
          </p:cNvPr>
          <p:cNvPicPr>
            <a:picLocks noChangeAspect="1"/>
          </p:cNvPicPr>
          <p:nvPr/>
        </p:nvPicPr>
        <p:blipFill>
          <a:blip r:embed="rId2"/>
          <a:stretch>
            <a:fillRect/>
          </a:stretch>
        </p:blipFill>
        <p:spPr>
          <a:xfrm>
            <a:off x="7183748" y="2195647"/>
            <a:ext cx="4853789" cy="3603048"/>
          </a:xfrm>
          <a:prstGeom prst="rect">
            <a:avLst/>
          </a:prstGeom>
        </p:spPr>
      </p:pic>
    </p:spTree>
    <p:extLst>
      <p:ext uri="{BB962C8B-B14F-4D97-AF65-F5344CB8AC3E}">
        <p14:creationId xmlns:p14="http://schemas.microsoft.com/office/powerpoint/2010/main" val="4151286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The stages of making of management decisions.</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33423" y="1172677"/>
            <a:ext cx="8159658" cy="5324535"/>
          </a:xfrm>
          <a:prstGeom prst="rect">
            <a:avLst/>
          </a:prstGeom>
          <a:noFill/>
        </p:spPr>
        <p:txBody>
          <a:bodyPr wrap="square">
            <a:spAutoFit/>
          </a:bodyPr>
          <a:lstStyle/>
          <a:p>
            <a:pPr marL="457200" indent="-457200" algn="just">
              <a:buFont typeface="+mj-lt"/>
              <a:buAutoNum type="arabicPeriod"/>
            </a:pPr>
            <a:r>
              <a:rPr lang="en-US" sz="2000" dirty="0">
                <a:solidFill>
                  <a:srgbClr val="002060"/>
                </a:solidFill>
                <a:latin typeface="Arial" panose="020B0604020202020204" pitchFamily="34" charset="0"/>
                <a:cs typeface="Arial" panose="020B0604020202020204" pitchFamily="34" charset="0"/>
              </a:rPr>
              <a:t>A prerequisite for preparation and decision-making is always a certain problem, i.e. there is a mismatch between the actual and desired state of the organization activity. </a:t>
            </a:r>
          </a:p>
          <a:p>
            <a:pPr marL="457200" indent="-457200" algn="just">
              <a:buFont typeface="+mj-lt"/>
              <a:buAutoNum type="arabicPeriod"/>
            </a:pPr>
            <a:endParaRPr lang="en-US" sz="2000" dirty="0">
              <a:solidFill>
                <a:srgbClr val="002060"/>
              </a:solidFill>
              <a:latin typeface="Arial" panose="020B0604020202020204" pitchFamily="34" charset="0"/>
              <a:cs typeface="Arial" panose="020B0604020202020204" pitchFamily="34" charset="0"/>
            </a:endParaRPr>
          </a:p>
          <a:p>
            <a:pPr marL="457200" indent="-457200" algn="just">
              <a:buFont typeface="+mj-lt"/>
              <a:buAutoNum type="arabicPeriod"/>
            </a:pPr>
            <a:r>
              <a:rPr lang="en-US" sz="2000" dirty="0">
                <a:solidFill>
                  <a:srgbClr val="002060"/>
                </a:solidFill>
                <a:latin typeface="Arial" panose="020B0604020202020204" pitchFamily="34" charset="0"/>
                <a:cs typeface="Arial" panose="020B0604020202020204" pitchFamily="34" charset="0"/>
              </a:rPr>
              <a:t>At the second stage the manager must deeply analyze the problem, identify the possible ways to solve it, taking into account the possible limitations and criteria.</a:t>
            </a:r>
          </a:p>
          <a:p>
            <a:pPr marL="457200" indent="-457200" algn="just">
              <a:buFont typeface="+mj-lt"/>
              <a:buAutoNum type="arabicPeriod"/>
            </a:pPr>
            <a:endParaRPr lang="en-US" sz="2000" dirty="0">
              <a:solidFill>
                <a:srgbClr val="002060"/>
              </a:solidFill>
              <a:latin typeface="Arial" panose="020B0604020202020204" pitchFamily="34" charset="0"/>
              <a:cs typeface="Arial" panose="020B0604020202020204" pitchFamily="34" charset="0"/>
            </a:endParaRPr>
          </a:p>
          <a:p>
            <a:pPr marL="457200" indent="-457200" algn="just">
              <a:buFont typeface="+mj-lt"/>
              <a:buAutoNum type="arabicPeriod"/>
            </a:pPr>
            <a:r>
              <a:rPr lang="en-US" sz="2000" dirty="0">
                <a:solidFill>
                  <a:srgbClr val="002060"/>
                </a:solidFill>
                <a:latin typeface="Arial" panose="020B0604020202020204" pitchFamily="34" charset="0"/>
                <a:cs typeface="Arial" panose="020B0604020202020204" pitchFamily="34" charset="0"/>
              </a:rPr>
              <a:t>The third stage evaluates the available potential opportunities for solving problems, deadlines, and develop alternative solutions.</a:t>
            </a:r>
          </a:p>
          <a:p>
            <a:pPr marL="457200" indent="-457200" algn="just">
              <a:buFont typeface="+mj-lt"/>
              <a:buAutoNum type="arabicPeriod"/>
            </a:pPr>
            <a:endParaRPr lang="en-US" sz="2000" dirty="0">
              <a:solidFill>
                <a:srgbClr val="002060"/>
              </a:solidFill>
              <a:latin typeface="Arial" panose="020B0604020202020204" pitchFamily="34" charset="0"/>
              <a:cs typeface="Arial" panose="020B0604020202020204" pitchFamily="34" charset="0"/>
            </a:endParaRPr>
          </a:p>
          <a:p>
            <a:pPr marL="457200" indent="-457200" algn="just">
              <a:buFont typeface="+mj-lt"/>
              <a:buAutoNum type="arabicPeriod"/>
            </a:pPr>
            <a:r>
              <a:rPr lang="en-US" sz="2000" dirty="0">
                <a:solidFill>
                  <a:srgbClr val="002060"/>
                </a:solidFill>
                <a:latin typeface="Arial" panose="020B0604020202020204" pitchFamily="34" charset="0"/>
                <a:cs typeface="Arial" panose="020B0604020202020204" pitchFamily="34" charset="0"/>
              </a:rPr>
              <a:t>The fourth stage includes discussion of the actually and validity of a decision, assessment of what will happen in the future. </a:t>
            </a:r>
          </a:p>
          <a:p>
            <a:pPr marL="457200" indent="-457200" algn="just">
              <a:buFont typeface="+mj-lt"/>
              <a:buAutoNum type="arabicPeriod"/>
            </a:pPr>
            <a:endParaRPr lang="en-US" sz="2000" dirty="0">
              <a:solidFill>
                <a:srgbClr val="002060"/>
              </a:solidFill>
              <a:latin typeface="Arial" panose="020B0604020202020204" pitchFamily="34" charset="0"/>
              <a:cs typeface="Arial" panose="020B0604020202020204" pitchFamily="34" charset="0"/>
            </a:endParaRPr>
          </a:p>
          <a:p>
            <a:pPr marL="457200" indent="-457200" algn="just">
              <a:buFont typeface="+mj-lt"/>
              <a:buAutoNum type="arabicPeriod"/>
            </a:pPr>
            <a:r>
              <a:rPr lang="en-US" sz="2000" dirty="0">
                <a:solidFill>
                  <a:srgbClr val="002060"/>
                </a:solidFill>
                <a:latin typeface="Arial" panose="020B0604020202020204" pitchFamily="34" charset="0"/>
                <a:cs typeface="Arial" panose="020B0604020202020204" pitchFamily="34" charset="0"/>
              </a:rPr>
              <a:t>The fifth and final stage is the choice of alternatives or actually making a decision, which effectiveness depends on how well the preceding stages are performed.</a:t>
            </a:r>
          </a:p>
        </p:txBody>
      </p:sp>
    </p:spTree>
    <p:extLst>
      <p:ext uri="{BB962C8B-B14F-4D97-AF65-F5344CB8AC3E}">
        <p14:creationId xmlns:p14="http://schemas.microsoft.com/office/powerpoint/2010/main" val="3860885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fontScale="92500"/>
          </a:bodyPr>
          <a:lstStyle/>
          <a:p>
            <a:r>
              <a:rPr lang="en-US" sz="3400" b="1" dirty="0">
                <a:solidFill>
                  <a:srgbClr val="00B0F0"/>
                </a:solidFill>
                <a:latin typeface="Arial" panose="020B0604020202020204" pitchFamily="34" charset="0"/>
              </a:rPr>
              <a:t>The stages of implementation of management decisions.</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247496" y="1598805"/>
            <a:ext cx="6872395" cy="5324535"/>
          </a:xfrm>
          <a:prstGeom prst="rect">
            <a:avLst/>
          </a:prstGeom>
          <a:noFill/>
        </p:spPr>
        <p:txBody>
          <a:bodyPr wrap="square">
            <a:spAutoFit/>
          </a:bodyPr>
          <a:lstStyle/>
          <a:p>
            <a:pPr algn="just"/>
            <a:r>
              <a:rPr lang="en-US" sz="2000" dirty="0">
                <a:solidFill>
                  <a:srgbClr val="002060"/>
                </a:solidFill>
                <a:latin typeface="Arial" panose="020B0604020202020204" pitchFamily="34" charset="0"/>
                <a:cs typeface="Arial" panose="020B0604020202020204" pitchFamily="34" charset="0"/>
              </a:rPr>
              <a:t>The sequence is as follows:</a:t>
            </a:r>
          </a:p>
          <a:p>
            <a:pPr algn="just"/>
            <a:endParaRPr lang="en-US" sz="2000" dirty="0">
              <a:solidFill>
                <a:srgbClr val="002060"/>
              </a:solidFill>
              <a:latin typeface="Arial" panose="020B0604020202020204" pitchFamily="34" charset="0"/>
              <a:cs typeface="Arial" panose="020B0604020202020204" pitchFamily="34" charset="0"/>
            </a:endParaRPr>
          </a:p>
          <a:p>
            <a:pPr marL="457200" indent="-457200" algn="just">
              <a:buAutoNum type="arabicPeriod"/>
            </a:pPr>
            <a:r>
              <a:rPr lang="en-US" sz="2000" dirty="0">
                <a:solidFill>
                  <a:srgbClr val="002060"/>
                </a:solidFill>
                <a:latin typeface="Arial" panose="020B0604020202020204" pitchFamily="34" charset="0"/>
                <a:cs typeface="Arial" panose="020B0604020202020204" pitchFamily="34" charset="0"/>
              </a:rPr>
              <a:t>Development of a plan for decisions implementation. A manager must provide the distribution of the total work by time, objects, aims, achievement of which is necessary for implementation of the decision. The most effective for this purpose is a plan-schedule with check dates.</a:t>
            </a:r>
          </a:p>
          <a:p>
            <a:pPr marL="457200" indent="-457200" algn="just">
              <a:buAutoNum type="arabicPeriod"/>
            </a:pPr>
            <a:endParaRPr lang="en-US" sz="2000" dirty="0">
              <a:solidFill>
                <a:srgbClr val="002060"/>
              </a:solidFill>
              <a:latin typeface="Arial" panose="020B0604020202020204" pitchFamily="34" charset="0"/>
              <a:cs typeface="Arial" panose="020B0604020202020204" pitchFamily="34" charset="0"/>
            </a:endParaRPr>
          </a:p>
          <a:p>
            <a:pPr algn="just"/>
            <a:r>
              <a:rPr lang="en-US" sz="2000" dirty="0">
                <a:solidFill>
                  <a:srgbClr val="002060"/>
                </a:solidFill>
                <a:latin typeface="Arial" panose="020B0604020202020204" pitchFamily="34" charset="0"/>
                <a:cs typeface="Arial" panose="020B0604020202020204" pitchFamily="34" charset="0"/>
              </a:rPr>
              <a:t>2.	Selection of performers and informing them about the decision. This stage of implementation of decisions involves the necessity of considering qualification, experience, skills of performers, features of the activity and he character of the work they do; explanation of the goals and conviction of the value of the work; motivation of the performers, promotion of the effective implementation of decisions. </a:t>
            </a:r>
          </a:p>
        </p:txBody>
      </p:sp>
      <p:pic>
        <p:nvPicPr>
          <p:cNvPr id="3" name="Рисунок 2">
            <a:extLst>
              <a:ext uri="{FF2B5EF4-FFF2-40B4-BE49-F238E27FC236}">
                <a16:creationId xmlns:a16="http://schemas.microsoft.com/office/drawing/2014/main" id="{12E372F9-8A06-1571-9168-57A3E8F9E970}"/>
              </a:ext>
            </a:extLst>
          </p:cNvPr>
          <p:cNvPicPr>
            <a:picLocks noChangeAspect="1"/>
          </p:cNvPicPr>
          <p:nvPr/>
        </p:nvPicPr>
        <p:blipFill>
          <a:blip r:embed="rId2"/>
          <a:stretch>
            <a:fillRect/>
          </a:stretch>
        </p:blipFill>
        <p:spPr>
          <a:xfrm>
            <a:off x="7325955" y="2366349"/>
            <a:ext cx="4570771" cy="3261643"/>
          </a:xfrm>
          <a:prstGeom prst="rect">
            <a:avLst/>
          </a:prstGeom>
        </p:spPr>
      </p:pic>
    </p:spTree>
    <p:extLst>
      <p:ext uri="{BB962C8B-B14F-4D97-AF65-F5344CB8AC3E}">
        <p14:creationId xmlns:p14="http://schemas.microsoft.com/office/powerpoint/2010/main" val="1649684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fontScale="92500"/>
          </a:bodyPr>
          <a:lstStyle/>
          <a:p>
            <a:r>
              <a:rPr lang="en-US" sz="3400" b="1" dirty="0">
                <a:solidFill>
                  <a:srgbClr val="00B0F0"/>
                </a:solidFill>
                <a:latin typeface="Arial" panose="020B0604020202020204" pitchFamily="34" charset="0"/>
              </a:rPr>
              <a:t>The stages of implementation of management decisions.</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323529" y="1809510"/>
            <a:ext cx="7914949" cy="4708981"/>
          </a:xfrm>
          <a:prstGeom prst="rect">
            <a:avLst/>
          </a:prstGeom>
          <a:noFill/>
        </p:spPr>
        <p:txBody>
          <a:bodyPr wrap="square">
            <a:spAutoFit/>
          </a:bodyPr>
          <a:lstStyle/>
          <a:p>
            <a:pPr marL="457200" indent="-457200" algn="just">
              <a:buAutoNum type="arabicPeriod" startAt="3"/>
            </a:pPr>
            <a:r>
              <a:rPr lang="en-US" sz="2000" dirty="0">
                <a:solidFill>
                  <a:srgbClr val="002060"/>
                </a:solidFill>
                <a:latin typeface="Arial" panose="020B0604020202020204" pitchFamily="34" charset="0"/>
                <a:cs typeface="Arial" panose="020B0604020202020204" pitchFamily="34" charset="0"/>
              </a:rPr>
              <a:t>Organization of the operational work to implement decisions. To make this stage more successful, organization must be clear, even with the ideal plan of work. The instructions or orders must be given timely, understanding of the instructions essence is checked, and the work at a definite moment is intensified.</a:t>
            </a:r>
          </a:p>
          <a:p>
            <a:pPr marL="457200" indent="-457200" algn="just">
              <a:buAutoNum type="arabicPeriod" startAt="3"/>
            </a:pPr>
            <a:endParaRPr lang="en-US" sz="2000" dirty="0">
              <a:solidFill>
                <a:srgbClr val="002060"/>
              </a:solidFill>
              <a:latin typeface="Arial" panose="020B0604020202020204" pitchFamily="34" charset="0"/>
              <a:cs typeface="Arial" panose="020B0604020202020204" pitchFamily="34" charset="0"/>
            </a:endParaRPr>
          </a:p>
          <a:p>
            <a:pPr marL="457200" indent="-457200" algn="just">
              <a:buAutoNum type="arabicPeriod" startAt="4"/>
            </a:pPr>
            <a:r>
              <a:rPr lang="en-US" sz="2000" dirty="0">
                <a:solidFill>
                  <a:srgbClr val="002060"/>
                </a:solidFill>
                <a:latin typeface="Arial" panose="020B0604020202020204" pitchFamily="34" charset="0"/>
                <a:cs typeface="Arial" panose="020B0604020202020204" pitchFamily="34" charset="0"/>
              </a:rPr>
              <a:t>Control of performance. Its purpose is account of implementation of decisions, timely detection of deviations from the program, the use of measures to eliminate or prevent deviations. As a method to assess the decision taken control should be systematic, timely, dynamic, objective and rational.</a:t>
            </a:r>
          </a:p>
          <a:p>
            <a:pPr marL="457200" indent="-457200" algn="just">
              <a:buAutoNum type="arabicPeriod" startAt="4"/>
            </a:pPr>
            <a:endParaRPr lang="en-US" sz="2000" dirty="0">
              <a:solidFill>
                <a:srgbClr val="002060"/>
              </a:solidFill>
              <a:latin typeface="Arial" panose="020B0604020202020204" pitchFamily="34" charset="0"/>
              <a:cs typeface="Arial" panose="020B0604020202020204" pitchFamily="34" charset="0"/>
            </a:endParaRPr>
          </a:p>
          <a:p>
            <a:pPr marL="457200" indent="-457200" algn="just">
              <a:buAutoNum type="arabicPeriod" startAt="4"/>
            </a:pPr>
            <a:r>
              <a:rPr lang="en-US" sz="2000" dirty="0">
                <a:solidFill>
                  <a:srgbClr val="002060"/>
                </a:solidFill>
                <a:latin typeface="Arial" panose="020B0604020202020204" pitchFamily="34" charset="0"/>
                <a:cs typeface="Arial" panose="020B0604020202020204" pitchFamily="34" charset="0"/>
              </a:rPr>
              <a:t>Correction of the decision. This may be due to the relatively unsatisfactory organization of performing the decision, sharp changes in the environment or disadvantages of the decisions.</a:t>
            </a:r>
          </a:p>
        </p:txBody>
      </p:sp>
      <p:pic>
        <p:nvPicPr>
          <p:cNvPr id="3" name="Рисунок 2">
            <a:extLst>
              <a:ext uri="{FF2B5EF4-FFF2-40B4-BE49-F238E27FC236}">
                <a16:creationId xmlns:a16="http://schemas.microsoft.com/office/drawing/2014/main" id="{ECFBF370-AAE5-FF82-D5D7-D833A0B6757E}"/>
              </a:ext>
            </a:extLst>
          </p:cNvPr>
          <p:cNvPicPr>
            <a:picLocks noChangeAspect="1"/>
          </p:cNvPicPr>
          <p:nvPr/>
        </p:nvPicPr>
        <p:blipFill>
          <a:blip r:embed="rId2"/>
          <a:stretch>
            <a:fillRect/>
          </a:stretch>
        </p:blipFill>
        <p:spPr>
          <a:xfrm>
            <a:off x="8380520" y="2004517"/>
            <a:ext cx="3601628" cy="4127350"/>
          </a:xfrm>
          <a:prstGeom prst="rect">
            <a:avLst/>
          </a:prstGeom>
        </p:spPr>
      </p:pic>
    </p:spTree>
    <p:extLst>
      <p:ext uri="{BB962C8B-B14F-4D97-AF65-F5344CB8AC3E}">
        <p14:creationId xmlns:p14="http://schemas.microsoft.com/office/powerpoint/2010/main" val="625821231"/>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Contents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6410</TotalTime>
  <Words>1608</Words>
  <Application>Microsoft Office PowerPoint</Application>
  <PresentationFormat>Широкоэкранный</PresentationFormat>
  <Paragraphs>180</Paragraphs>
  <Slides>18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3</vt:i4>
      </vt:variant>
      <vt:variant>
        <vt:lpstr>Заголовки слайдов</vt:lpstr>
      </vt:variant>
      <vt:variant>
        <vt:i4>18</vt:i4>
      </vt:variant>
    </vt:vector>
  </HeadingPairs>
  <TitlesOfParts>
    <vt:vector size="27" baseType="lpstr">
      <vt:lpstr>Arial</vt:lpstr>
      <vt:lpstr>Calibri</vt:lpstr>
      <vt:lpstr>Tw Cen MT</vt:lpstr>
      <vt:lpstr>Tw Cen MT Condensed</vt:lpstr>
      <vt:lpstr>Wingdings</vt:lpstr>
      <vt:lpstr>Wingdings 3</vt:lpstr>
      <vt:lpstr>Contents Slide Master</vt:lpstr>
      <vt:lpstr>Section Break Slide Master</vt:lpstr>
      <vt:lpstr>Интеграл</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Daria Huz</cp:lastModifiedBy>
  <cp:revision>167</cp:revision>
  <dcterms:created xsi:type="dcterms:W3CDTF">2020-01-20T05:08:25Z</dcterms:created>
  <dcterms:modified xsi:type="dcterms:W3CDTF">2022-10-20T07:03:03Z</dcterms:modified>
</cp:coreProperties>
</file>