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709" r:id="rId22"/>
    <p:sldMasterId id="2147483710" r:id="rId24"/>
    <p:sldMasterId id="2147483711" r:id="rId26"/>
  </p:sldMasterIdLst>
  <p:notesMasterIdLst>
    <p:notesMasterId r:id="rId28"/>
  </p:notesMasterIdLst>
  <p:sldIdLst>
    <p:sldId id="256" r:id="rId30"/>
    <p:sldId id="264" r:id="rId31"/>
    <p:sldId id="263" r:id="rId32"/>
    <p:sldId id="268" r:id="rId33"/>
    <p:sldId id="294" r:id="rId34"/>
    <p:sldId id="367" r:id="rId35"/>
    <p:sldId id="295" r:id="rId36"/>
    <p:sldId id="316" r:id="rId37"/>
    <p:sldId id="317" r:id="rId38"/>
    <p:sldId id="298" r:id="rId39"/>
    <p:sldId id="299" r:id="rId40"/>
    <p:sldId id="368" r:id="rId41"/>
    <p:sldId id="296" r:id="rId42"/>
    <p:sldId id="306" r:id="rId43"/>
    <p:sldId id="303" r:id="rId44"/>
    <p:sldId id="304" r:id="rId45"/>
    <p:sldId id="305" r:id="rId46"/>
    <p:sldId id="308" r:id="rId47"/>
    <p:sldId id="315" r:id="rId48"/>
    <p:sldId id="309" r:id="rId49"/>
    <p:sldId id="310" r:id="rId51"/>
    <p:sldId id="314" r:id="rId52"/>
    <p:sldId id="365" r:id="rId53"/>
    <p:sldId id="321" r:id="rId54"/>
    <p:sldId id="322" r:id="rId55"/>
    <p:sldId id="323" r:id="rId56"/>
    <p:sldId id="324" r:id="rId57"/>
    <p:sldId id="325" r:id="rId58"/>
    <p:sldId id="326" r:id="rId59"/>
    <p:sldId id="366" r:id="rId60"/>
    <p:sldId id="327" r:id="rId61"/>
    <p:sldId id="329" r:id="rId62"/>
    <p:sldId id="330" r:id="rId63"/>
    <p:sldId id="331" r:id="rId64"/>
    <p:sldId id="332" r:id="rId65"/>
    <p:sldId id="333" r:id="rId66"/>
    <p:sldId id="335" r:id="rId67"/>
    <p:sldId id="336" r:id="rId68"/>
    <p:sldId id="337" r:id="rId69"/>
    <p:sldId id="338" r:id="rId70"/>
    <p:sldId id="318" r:id="rId71"/>
    <p:sldId id="262" r:id="rId72"/>
  </p:sldIdLst>
  <p:sldSz cx="9144000" cy="51435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0" userDrawn="0">
          <p15:clr>
            <a:srgbClr val="A4A3A4"/>
          </p15:clr>
        </p15:guide>
        <p15:guide id="2" pos="2878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0072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 snapToGrid="1" snapToObjects="1">
      <p:cViewPr varScale="1">
        <p:scale>
          <a:sx n="97" d="100"/>
          <a:sy n="97" d="100"/>
        </p:scale>
        <p:origin x="606" y="78"/>
      </p:cViewPr>
      <p:guideLst>
        <p:guide orient="horz" pos="1890"/>
        <p:guide pos="28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22" Type="http://schemas.openxmlformats.org/officeDocument/2006/relationships/slideMaster" Target="slideMasters/slideMaster1.xml"></Relationship><Relationship Id="rId23" Type="http://schemas.openxmlformats.org/officeDocument/2006/relationships/theme" Target="theme/theme1.xml"></Relationship><Relationship Id="rId24" Type="http://schemas.openxmlformats.org/officeDocument/2006/relationships/slideMaster" Target="slideMasters/slideMaster2.xml"></Relationship><Relationship Id="rId26" Type="http://schemas.openxmlformats.org/officeDocument/2006/relationships/slideMaster" Target="slideMasters/slideMaster3.xml"></Relationship><Relationship Id="rId28" Type="http://schemas.openxmlformats.org/officeDocument/2006/relationships/notesMaster" Target="notesMasters/notesMaster1.xml"></Relationship><Relationship Id="rId30" Type="http://schemas.openxmlformats.org/officeDocument/2006/relationships/slide" Target="slides/slide1.xml"></Relationship><Relationship Id="rId31" Type="http://schemas.openxmlformats.org/officeDocument/2006/relationships/slide" Target="slides/slide2.xml"></Relationship><Relationship Id="rId32" Type="http://schemas.openxmlformats.org/officeDocument/2006/relationships/slide" Target="slides/slide3.xml"></Relationship><Relationship Id="rId33" Type="http://schemas.openxmlformats.org/officeDocument/2006/relationships/slide" Target="slides/slide4.xml"></Relationship><Relationship Id="rId34" Type="http://schemas.openxmlformats.org/officeDocument/2006/relationships/slide" Target="slides/slide5.xml"></Relationship><Relationship Id="rId35" Type="http://schemas.openxmlformats.org/officeDocument/2006/relationships/slide" Target="slides/slide6.xml"></Relationship><Relationship Id="rId36" Type="http://schemas.openxmlformats.org/officeDocument/2006/relationships/slide" Target="slides/slide7.xml"></Relationship><Relationship Id="rId37" Type="http://schemas.openxmlformats.org/officeDocument/2006/relationships/slide" Target="slides/slide8.xml"></Relationship><Relationship Id="rId38" Type="http://schemas.openxmlformats.org/officeDocument/2006/relationships/slide" Target="slides/slide9.xml"></Relationship><Relationship Id="rId39" Type="http://schemas.openxmlformats.org/officeDocument/2006/relationships/slide" Target="slides/slide10.xml"></Relationship><Relationship Id="rId40" Type="http://schemas.openxmlformats.org/officeDocument/2006/relationships/slide" Target="slides/slide11.xml"></Relationship><Relationship Id="rId41" Type="http://schemas.openxmlformats.org/officeDocument/2006/relationships/slide" Target="slides/slide12.xml"></Relationship><Relationship Id="rId42" Type="http://schemas.openxmlformats.org/officeDocument/2006/relationships/slide" Target="slides/slide13.xml"></Relationship><Relationship Id="rId43" Type="http://schemas.openxmlformats.org/officeDocument/2006/relationships/slide" Target="slides/slide14.xml"></Relationship><Relationship Id="rId44" Type="http://schemas.openxmlformats.org/officeDocument/2006/relationships/slide" Target="slides/slide15.xml"></Relationship><Relationship Id="rId45" Type="http://schemas.openxmlformats.org/officeDocument/2006/relationships/slide" Target="slides/slide16.xml"></Relationship><Relationship Id="rId46" Type="http://schemas.openxmlformats.org/officeDocument/2006/relationships/slide" Target="slides/slide17.xml"></Relationship><Relationship Id="rId47" Type="http://schemas.openxmlformats.org/officeDocument/2006/relationships/slide" Target="slides/slide18.xml"></Relationship><Relationship Id="rId48" Type="http://schemas.openxmlformats.org/officeDocument/2006/relationships/slide" Target="slides/slide19.xml"></Relationship><Relationship Id="rId49" Type="http://schemas.openxmlformats.org/officeDocument/2006/relationships/slide" Target="slides/slide20.xml"></Relationship><Relationship Id="rId51" Type="http://schemas.openxmlformats.org/officeDocument/2006/relationships/slide" Target="slides/slide21.xml"></Relationship><Relationship Id="rId52" Type="http://schemas.openxmlformats.org/officeDocument/2006/relationships/slide" Target="slides/slide22.xml"></Relationship><Relationship Id="rId53" Type="http://schemas.openxmlformats.org/officeDocument/2006/relationships/slide" Target="slides/slide23.xml"></Relationship><Relationship Id="rId54" Type="http://schemas.openxmlformats.org/officeDocument/2006/relationships/slide" Target="slides/slide24.xml"></Relationship><Relationship Id="rId55" Type="http://schemas.openxmlformats.org/officeDocument/2006/relationships/slide" Target="slides/slide25.xml"></Relationship><Relationship Id="rId56" Type="http://schemas.openxmlformats.org/officeDocument/2006/relationships/slide" Target="slides/slide26.xml"></Relationship><Relationship Id="rId57" Type="http://schemas.openxmlformats.org/officeDocument/2006/relationships/slide" Target="slides/slide27.xml"></Relationship><Relationship Id="rId58" Type="http://schemas.openxmlformats.org/officeDocument/2006/relationships/slide" Target="slides/slide28.xml"></Relationship><Relationship Id="rId59" Type="http://schemas.openxmlformats.org/officeDocument/2006/relationships/slide" Target="slides/slide29.xml"></Relationship><Relationship Id="rId60" Type="http://schemas.openxmlformats.org/officeDocument/2006/relationships/slide" Target="slides/slide30.xml"></Relationship><Relationship Id="rId61" Type="http://schemas.openxmlformats.org/officeDocument/2006/relationships/slide" Target="slides/slide31.xml"></Relationship><Relationship Id="rId62" Type="http://schemas.openxmlformats.org/officeDocument/2006/relationships/slide" Target="slides/slide32.xml"></Relationship><Relationship Id="rId63" Type="http://schemas.openxmlformats.org/officeDocument/2006/relationships/slide" Target="slides/slide33.xml"></Relationship><Relationship Id="rId64" Type="http://schemas.openxmlformats.org/officeDocument/2006/relationships/slide" Target="slides/slide34.xml"></Relationship><Relationship Id="rId65" Type="http://schemas.openxmlformats.org/officeDocument/2006/relationships/slide" Target="slides/slide35.xml"></Relationship><Relationship Id="rId66" Type="http://schemas.openxmlformats.org/officeDocument/2006/relationships/slide" Target="slides/slide36.xml"></Relationship><Relationship Id="rId67" Type="http://schemas.openxmlformats.org/officeDocument/2006/relationships/slide" Target="slides/slide37.xml"></Relationship><Relationship Id="rId68" Type="http://schemas.openxmlformats.org/officeDocument/2006/relationships/slide" Target="slides/slide38.xml"></Relationship><Relationship Id="rId69" Type="http://schemas.openxmlformats.org/officeDocument/2006/relationships/slide" Target="slides/slide39.xml"></Relationship><Relationship Id="rId70" Type="http://schemas.openxmlformats.org/officeDocument/2006/relationships/slide" Target="slides/slide40.xml"></Relationship><Relationship Id="rId71" Type="http://schemas.openxmlformats.org/officeDocument/2006/relationships/slide" Target="slides/slide41.xml"></Relationship><Relationship Id="rId72" Type="http://schemas.openxmlformats.org/officeDocument/2006/relationships/slide" Target="slides/slide42.xml"></Relationship><Relationship Id="rId77" Type="http://schemas.openxmlformats.org/officeDocument/2006/relationships/viewProps" Target="viewProps.xml"></Relationship><Relationship Id="rId78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4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2C197-182C-4736-91B3-C62916E7FE89}" type="datetimeFigureOut">
              <a:rPr lang="uk-UA" smtClean="0"/>
              <a:t>23.03.2020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A0C62-CEA3-46C5-B4F7-E10C92A59F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28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0.xml"></Relationship></Relationships>
</file>

<file path=ppt/notesSlides/_rels/notesSlide15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5.xml"></Relationship></Relationships>
</file>

<file path=ppt/notesSlides/_rels/notesSlide16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6.xml"></Relationship></Relationships>
</file>

<file path=ppt/notesSlides/_rels/notesSlide17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7.xml"></Relationship></Relationships>
</file>

<file path=ppt/notesSlides/_rels/notesSlide20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0.xml"></Relationship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49995-F4CB-4441-AC70-E7522AFD04CF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94806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 dirty="0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3B8EC0-CDBD-4184-928B-AEE0A010ABFF}" type="slidenum">
              <a:rPr lang="ru-RU" altLang="uk-UA" smtClean="0"/>
              <a:pPr/>
              <a:t>17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806150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i="1" smtClean="0"/>
              <a:t>Засоби реалізації</a:t>
            </a:r>
            <a:r>
              <a:rPr lang="uk-UA" altLang="uk-UA" smtClean="0"/>
              <a:t> – це сукупність методів для досягнення бажаного результату. У проекті їх може бути до 7. Кожен з цих методів виступає як спосіб вирішення більш вузьких поточних задач.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3F06B8-FB58-42ED-963D-529FCB042C0C}" type="slidenum">
              <a:rPr lang="ru-RU" altLang="uk-UA" smtClean="0"/>
              <a:pPr/>
              <a:t>18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2784038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smtClean="0"/>
              <a:t>Проект є засобом стратегічного розвитку (див. рис. 1.2). Ціль здійснює опис того, що ми бажаємо досягти. Звідси стратегія – констатація того, яким чином ми збираємося дані цілі досягати. Тому, проекти перетворюють стратегії у дії, а цілі в реальність. Таким чином, кожна робота, яку виконує деякий працівник, прив’язується до досягнення стратегічних цілей організацій.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782C92-ADF4-41AE-94D8-66F18BAEA546}" type="slidenum">
              <a:rPr lang="ru-RU" altLang="uk-UA" smtClean="0"/>
              <a:pPr/>
              <a:t>19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3353636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smtClean="0"/>
              <a:t>Головною задачею проекту є досягнення визначеної бізнес-цілі. При цьому необхідно дотримуватися правила «залізного трикутника» (див. </a:t>
            </a:r>
            <a:br>
              <a:rPr lang="uk-UA" altLang="uk-UA" smtClean="0"/>
            </a:br>
            <a:r>
              <a:rPr lang="uk-UA" altLang="uk-UA" smtClean="0"/>
              <a:t>рис. 1.3). Це означає, що не один із кутів трикутника не може бути змінений  без здійснення впливу на інші. Так, наприклад, для того щоб зменшити час виконання потрібно збільшити вартість або зменшити зміст.</a:t>
            </a:r>
          </a:p>
          <a:p>
            <a:endParaRPr lang="uk-UA" altLang="uk-UA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D13314-FFB2-4018-9A03-2784BD31DDE2}" type="slidenum">
              <a:rPr lang="ru-RU" altLang="uk-UA" smtClean="0"/>
              <a:pPr/>
              <a:t>22</a:t>
            </a:fld>
            <a:endParaRPr lang="ru-RU" altLang="uk-UA" smtClean="0"/>
          </a:p>
        </p:txBody>
      </p:sp>
    </p:spTree>
    <p:extLst>
      <p:ext uri="{BB962C8B-B14F-4D97-AF65-F5344CB8AC3E}">
        <p14:creationId xmlns:p14="http://schemas.microsoft.com/office/powerpoint/2010/main" val="219995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075806"/>
            <a:ext cx="9144000" cy="1728192"/>
          </a:xfrm>
          <a:prstGeom prst="rect">
            <a:avLst/>
          </a:prstGeom>
          <a:gradFill flip="none" rotWithShape="1">
            <a:gsLst>
              <a:gs pos="20000">
                <a:srgbClr val="FFFFFF">
                  <a:alpha val="90000"/>
                </a:srgbClr>
              </a:gs>
              <a:gs pos="0">
                <a:schemeClr val="bg1">
                  <a:alpha val="0"/>
                </a:schemeClr>
              </a:gs>
              <a:gs pos="8000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295076"/>
            <a:ext cx="9144000" cy="612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+mn-ea"/>
              </a:rPr>
              <a:t>FREE PPT TEMPLATES</a:t>
            </a:r>
            <a:endParaRPr lang="en-US" altLang="ko-KR" b="1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392016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INSERT THE TITLE OF YOUR PRESENTATION HERE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519772" y="519522"/>
            <a:ext cx="4104456" cy="4104456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9772" y="2116842"/>
            <a:ext cx="410445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9624" y="2715766"/>
            <a:ext cx="410445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7212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0" y="0"/>
            <a:ext cx="3203848" cy="51435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24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3723878"/>
            <a:ext cx="9144000" cy="141962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888209" y="3040087"/>
            <a:ext cx="1367581" cy="136758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553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3352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97920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32488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68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2304256"/>
            <a:ext cx="9144000" cy="1419622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80" y="1522821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55527" y="1660969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44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04047" y="1779661"/>
            <a:ext cx="3200431" cy="2410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655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3112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215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74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48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185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19664" y="241759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64882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069538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19664" y="1815750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119664" y="3389741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0273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60440" y="26749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08472" y="185167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742552" y="343584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960440" y="185167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5742552" y="185109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308472" y="26749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2672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472002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2" y="468082"/>
            <a:ext cx="6589199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6" y="1600200"/>
            <a:ext cx="6591985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0C1E8-9E8C-452C-90D4-C873430B60B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16971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468082"/>
            <a:ext cx="6589200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6A1C-4CF4-4178-ABDC-8C6CF9281B6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27142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18019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2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6" r:id="rId11"/>
    <p:sldLayoutId id="2147483675" r:id="rId12"/>
    <p:sldLayoutId id="2147483677" r:id="rId13"/>
    <p:sldLayoutId id="2147483656" r:id="rId14"/>
    <p:sldLayoutId id="2147483679" r:id="rId15"/>
    <p:sldLayoutId id="2147483680" r:id="rId16"/>
    <p:sldLayoutId id="2147483681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2" Type="http://schemas.openxmlformats.org/officeDocument/2006/relationships/hyperlink" Target="http://www.free-powerpoint-templates-design.com/" TargetMode="External"></Relationship><Relationship Id="rId3" Type="http://schemas.openxmlformats.org/officeDocument/2006/relationships/hyperlink" Target="http://www.free-powerpoint-templates-design.com/" TargetMode="External"></Relationship><Relationship Id="rId4" Type="http://schemas.openxmlformats.org/officeDocument/2006/relationships/hyperlink" Target="http://www.free-powerpoint-templates-design.com/" TargetMode="External"></Relationship><Relationship Id="rId5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0.xml"></Relationship></Relationships>
</file>

<file path=ppt/slides/_rels/slide4.xml.rels><?xml version="1.0" encoding="UTF-8"?>
<Relationships xmlns="http://schemas.openxmlformats.org/package/2006/relationships"><Relationship Id="rId2" Type="http://schemas.openxmlformats.org/officeDocument/2006/relationships/image" Target="../media/image6.png"></Relationship><Relationship Id="rId3" Type="http://schemas.openxmlformats.org/officeDocument/2006/relationships/slideLayout" Target="../slideLayouts/slideLayout6.xm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6.xml.rels><?xml version="1.0" encoding="UTF-8"?>
<Relationships xmlns="http://schemas.openxmlformats.org/package/2006/relationships"><Relationship Id="rId2" Type="http://schemas.openxmlformats.org/officeDocument/2006/relationships/image" Target="../media/image7.png"></Relationship><Relationship Id="rId3" Type="http://schemas.openxmlformats.org/officeDocument/2006/relationships/slideLayout" Target="../slideLayouts/slideLayout6.xml"></Relationship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?>
<Relationships xmlns="http://schemas.openxmlformats.org/package/2006/relationships"><Relationship Id="rId2" Type="http://schemas.openxmlformats.org/officeDocument/2006/relationships/image" Target="../media/image8.png"></Relationship><Relationship Id="rId3" Type="http://schemas.openxmlformats.org/officeDocument/2006/relationships/slideLayout" Target="../slideLayouts/slideLayout17.xml"></Relationship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?>
<Relationships xmlns="http://schemas.openxmlformats.org/package/2006/relationships"><Relationship Id="rId2" Type="http://schemas.openxmlformats.org/officeDocument/2006/relationships/notesSlide" Target="../notesSlides/notesSlide10.xml"></Relationship><Relationship Id="rId3" Type="http://schemas.openxmlformats.org/officeDocument/2006/relationships/slideLayout" Target="../slideLayouts/slideLayout17.xml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12.xml.rels><?xml version="1.0" encoding="UTF-8"?>
<Relationships xmlns="http://schemas.openxmlformats.org/package/2006/relationships"><Relationship Id="rId2" Type="http://schemas.openxmlformats.org/officeDocument/2006/relationships/image" Target="../media/image10.emf"></Relationship><Relationship Id="rId3" Type="http://schemas.openxmlformats.org/officeDocument/2006/relationships/slideLayout" Target="../slideLayouts/slideLayout17.xml"></Relationship></Relationships>
</file>

<file path=ppt/slides/_rels/slide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></Relationship></Relationships>
</file>

<file path=ppt/slides/_rels/slide15.xml.rels><?xml version="1.0" encoding="UTF-8"?>
<Relationships xmlns="http://schemas.openxmlformats.org/package/2006/relationships"><Relationship Id="rId3" Type="http://schemas.openxmlformats.org/officeDocument/2006/relationships/image" Target="../media/image11.emf"></Relationship><Relationship Id="rId2" Type="http://schemas.openxmlformats.org/officeDocument/2006/relationships/notesSlide" Target="../notesSlides/notesSlide15.xml"></Relationship><Relationship Id="rId4" Type="http://schemas.openxmlformats.org/officeDocument/2006/relationships/slideLayout" Target="../slideLayouts/slideLayout17.xml"></Relationship></Relationships>
</file>

<file path=ppt/slides/_rels/slide16.xml.rels><?xml version="1.0" encoding="UTF-8"?>
<Relationships xmlns="http://schemas.openxmlformats.org/package/2006/relationships"><Relationship Id="rId2" Type="http://schemas.openxmlformats.org/officeDocument/2006/relationships/notesSlide" Target="../notesSlides/notesSlide16.xml"></Relationship><Relationship Id="rId3" Type="http://schemas.openxmlformats.org/officeDocument/2006/relationships/slideLayout" Target="../slideLayouts/slideLayout17.xml"></Relationship></Relationships>
</file>

<file path=ppt/slides/_rels/slide17.xml.rels><?xml version="1.0" encoding="UTF-8"?>
<Relationships xmlns="http://schemas.openxmlformats.org/package/2006/relationships"><Relationship Id="rId2" Type="http://schemas.openxmlformats.org/officeDocument/2006/relationships/notesSlide" Target="../notesSlides/notesSlide17.xml"></Relationship><Relationship Id="rId3" Type="http://schemas.openxmlformats.org/officeDocument/2006/relationships/slideLayout" Target="../slideLayouts/slideLayout17.xml"></Relationship></Relationships>
</file>

<file path=ppt/slides/_rels/slide1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0.xml.rels><?xml version="1.0" encoding="UTF-8"?>
<Relationships xmlns="http://schemas.openxmlformats.org/package/2006/relationships"><Relationship Id="rId2" Type="http://schemas.openxmlformats.org/officeDocument/2006/relationships/notesSlide" Target="../notesSlides/notesSlide20.xml"></Relationship><Relationship Id="rId1" Type="http://schemas.openxmlformats.org/officeDocument/2006/relationships/slideLayout" Target="../slideLayouts/slideLayout17.xml"></Relationship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9.xml"></Relationship></Relationships>
</file>

<file path=ppt/slides/_rels/slide2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6.xml.rels><?xml version="1.0" encoding="UTF-8"?>
<Relationships xmlns="http://schemas.openxmlformats.org/package/2006/relationships"><Relationship Id="rId1" Type="http://schemas.openxmlformats.org/officeDocument/2006/relationships/themeOverride" Target="../theme/themeOverride1.xml"></Relationship><Relationship Id="rId2" Type="http://schemas.openxmlformats.org/officeDocument/2006/relationships/slideLayout" Target="../slideLayouts/slideLayout17.xml"></Relationship></Relationships>
</file>

<file path=ppt/slides/_rels/slide2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29.xml.rels><?xml version="1.0" encoding="UTF-8"?>
<Relationships xmlns="http://schemas.openxmlformats.org/package/2006/relationships"><Relationship Id="rId1" Type="http://schemas.openxmlformats.org/officeDocument/2006/relationships/themeOverride" Target="../theme/themeOverride2.xml"></Relationship><Relationship Id="rId2" Type="http://schemas.openxmlformats.org/officeDocument/2006/relationships/slideLayout" Target="../slideLayouts/slideLayout17.xml"></Relationship></Relationships>
</file>

<file path=ppt/slides/_rels/slide3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9.xml"></Relationship></Relationships>
</file>

<file path=ppt/slides/_rels/slide3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3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3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3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8.xml"></Relationship></Relationships>
</file>

<file path=ppt/slides/_rels/slide3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3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39.xml.rels><?xml version="1.0" encoding="UTF-8"?>
<Relationships xmlns="http://schemas.openxmlformats.org/package/2006/relationships"><Relationship Id="rId2" Type="http://schemas.openxmlformats.org/officeDocument/2006/relationships/image" Target="../media/image13.png"></Relationship><Relationship Id="rId3" Type="http://schemas.openxmlformats.org/officeDocument/2006/relationships/slideLayout" Target="../slideLayouts/slideLayout17.xml"></Relationship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7.xml"></Relationship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75" y="3075940"/>
            <a:ext cx="9145270" cy="144145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4000" spc="50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CC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2352"/>
                    </a:srgbClr>
                  </a:outerShdw>
                </a:effectLst>
              </a:rPr>
              <a:t>Управління проєктами в медицині (ОК10)</a:t>
            </a:r>
            <a:endParaRPr lang="ko-KR" altLang="en-US" sz="4000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CC00"/>
              </a:solidFill>
            </a:endParaRPr>
          </a:p>
          <a:p>
            <a:pPr marL="0" indent="0" latinLnBrk="0">
              <a:buFontTx/>
              <a:buNone/>
              <a:defRPr/>
            </a:pPr>
            <a:r>
              <a:rPr lang="ru-RU" altLang="ru-RU" sz="18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66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2352"/>
                    </a:srgbClr>
                  </a:outerShdw>
                </a:effectLst>
                <a:latin typeface="+mj-lt"/>
                <a:ea typeface="+mn-ea"/>
                <a:cs typeface="+mn-cs"/>
              </a:rPr>
              <a:t>кафедра менеджменту охорони здоров'я ОНМедУ</a:t>
            </a:r>
            <a:endParaRPr lang="ko-KR" altLang="en-US" sz="18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6600"/>
              </a:solidFill>
              <a:latin typeface="+mj-lt"/>
              <a:ea typeface="+mn-ea"/>
              <a:cs typeface="+mn-cs"/>
            </a:endParaRPr>
          </a:p>
          <a:p>
            <a:pPr marL="0" indent="0" latinLnBrk="0">
              <a:buFontTx/>
              <a:buNone/>
              <a:defRPr/>
            </a:pPr>
            <a:r>
              <a:rPr lang="ru-RU" altLang="ru-RU" sz="1800" spc="50" b="1">
                <a:ln w="9525" cap="flat" cmpd="sng">
                  <a:solidFill>
                    <a:schemeClr val="accent1">
                      <a:alpha val="100000"/>
                    </a:schemeClr>
                  </a:solidFill>
                  <a:prstDash val="solid"/>
                </a:ln>
                <a:solidFill>
                  <a:srgbClr val="FC6600"/>
                </a:solidFill>
                <a:effectLst>
                  <a:glow rad="38100">
                    <a:schemeClr val="accent1">
                      <a:alpha val="40035"/>
                    </a:schemeClr>
                  </a:glow>
                  <a:outerShdw sx="100000" sy="100000" blurRad="38100" dist="38100" dir="2700000" rotWithShape="1" algn="tl">
                    <a:srgbClr val="000000">
                      <a:alpha val="42352"/>
                    </a:srgbClr>
                  </a:outerShdw>
                </a:effectLst>
                <a:latin typeface="+mj-lt"/>
                <a:ea typeface="+mn-ea"/>
                <a:cs typeface="+mn-cs"/>
              </a:rPr>
              <a:t>Рудінська Олена Володимирівна</a:t>
            </a:r>
            <a:endParaRPr lang="ko-KR" altLang="en-US" sz="1800" b="1">
              <a:ln w="9525" cap="flat" cmpd="sng">
                <a:solidFill>
                  <a:schemeClr val="accent1">
                    <a:alpha val="100000"/>
                  </a:schemeClr>
                </a:solidFill>
                <a:prstDash val="solid"/>
              </a:ln>
              <a:solidFill>
                <a:srgbClr val="FC66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6" name="TextBox 5">
            <a:hlinkClick r:id="rId4"/>
          </p:cNvPr>
          <p:cNvSpPr txBox="1"/>
          <p:nvPr/>
        </p:nvSpPr>
        <p:spPr>
          <a:xfrm>
            <a:off x="-18415" y="4825365"/>
            <a:ext cx="9180195" cy="215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  <a:cs typeface="Arial" pitchFamily="34" charset="0"/>
              </a:rPr>
              <a:t>http://www.free-powerpoint-templates-design.com</a:t>
            </a:r>
            <a:endParaRPr lang="ko-KR" altLang="en-US" sz="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0" y="1844040"/>
            <a:ext cx="2952115" cy="115189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solidFill>
                  <a:schemeClr val="bg1"/>
                </a:solidFill>
                <a:cs typeface="Arial" pitchFamily="34" charset="0"/>
              </a:rPr>
              <a:t>План лекції</a:t>
            </a:r>
            <a:endParaRPr lang="en-US" sz="3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37815" y="225425"/>
            <a:ext cx="720090" cy="72009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0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34640" y="1685925"/>
            <a:ext cx="720090" cy="72009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000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34640" y="3286125"/>
            <a:ext cx="720090" cy="72009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0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ko-KR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7765" y="225425"/>
            <a:ext cx="5041265" cy="70675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uk-UA" altLang="ru-RU" sz="2000" b="1">
                <a:solidFill>
                  <a:schemeClr val="accent2">
                    <a:lumMod val="50000"/>
                  </a:schemeClr>
                </a:solidFill>
              </a:rPr>
              <a:t>Поняття проєкту, особливості та властивості проектів</a:t>
            </a:r>
            <a:r>
              <a:rPr lang="en-US" altLang="ru-RU" sz="20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altLang="ru-RU" sz="2000" b="1">
                <a:solidFill>
                  <a:schemeClr val="accent2">
                    <a:lumMod val="50000"/>
                  </a:schemeClr>
                </a:solidFill>
              </a:rPr>
              <a:t>в організації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58260" y="1799590"/>
            <a:ext cx="4321175" cy="39941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uk-UA" altLang="ru-RU" sz="2000" b="1">
                <a:solidFill>
                  <a:schemeClr val="accent2">
                    <a:lumMod val="50000"/>
                  </a:schemeClr>
                </a:solidFill>
              </a:rPr>
              <a:t>Класифікація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22700" y="3286125"/>
            <a:ext cx="5113020" cy="70675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uk-UA" altLang="ko-KR" sz="2000" b="1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Внутрішнє та зовнішнє середовище проєктів</a:t>
            </a:r>
            <a:endParaRPr lang="ko-KR" altLang="en-US" sz="2000" b="1">
              <a:solidFill>
                <a:schemeClr val="accent2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77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07765" y="2029460"/>
            <a:ext cx="5436235" cy="23425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 txBox="1">
            <a:spLocks noGrp="1"/>
          </p:cNvSpPr>
          <p:nvPr>
            <p:ph type="body" sz="quarter" idx="10"/>
          </p:nvPr>
        </p:nvSpPr>
        <p:spPr>
          <a:xfrm rot="0">
            <a:off x="3707765" y="1206500"/>
            <a:ext cx="5437505" cy="3848100"/>
          </a:xfrm>
          <a:prstGeom prst="rect"/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endParaRPr lang="ko-KR" altLang="en-US" i="1" b="1">
              <a:solidFill>
                <a:schemeClr val="accent2">
                  <a:lumMod val="50000"/>
                </a:schemeClr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Поняття проєкту, 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особливості 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проектів</a:t>
            </a:r>
            <a:r>
              <a:rPr lang="en-US" altLang="ru-RU" i="1" b="1">
                <a:solidFill>
                  <a:schemeClr val="bg1"/>
                </a:solidFill>
              </a:rPr>
              <a:t> </a:t>
            </a:r>
            <a:r>
              <a:rPr lang="uk-UA" altLang="ru-RU" i="1" b="1">
                <a:solidFill>
                  <a:schemeClr val="bg1"/>
                </a:solidFill>
              </a:rPr>
              <a:t>в закладах охорони здоров'я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36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190"/>
            <a:ext cx="9144635" cy="57658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ko-KR" b="1">
                <a:solidFill>
                  <a:schemeClr val="accent1"/>
                </a:solidFill>
              </a:rPr>
              <a:t>Проєкт - це</a:t>
            </a:r>
            <a:endParaRPr lang="ko-KR" altLang="en-US" b="1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 rot="0">
            <a:off x="1593215" y="842645"/>
            <a:ext cx="5889625" cy="1938655"/>
          </a:xfrm>
          <a:prstGeom prst="rect"/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lnSpc>
                <a:spcPct val="150000"/>
              </a:lnSpc>
              <a:buFontTx/>
              <a:buNone/>
            </a:pPr>
            <a:r>
              <a:rPr lang="uk-UA" altLang="ru-RU" sz="2000"/>
              <a:t>В «Кодексі знань щодо управління проєктами» </a:t>
            </a:r>
            <a:r>
              <a:rPr lang="uk-UA" altLang="ru-RU" sz="2000" u="sng" i="1" b="1">
                <a:solidFill>
                  <a:schemeClr val="accent3"/>
                </a:solidFill>
              </a:rPr>
              <a:t>проєкт</a:t>
            </a:r>
            <a:r>
              <a:rPr lang="uk-UA" altLang="ru-RU" sz="2000"/>
              <a:t> – це деяка задача з визначеними вхідними даними та необхідними результатами, що обумовлюють засіб її вирішення. </a:t>
            </a:r>
            <a:endParaRPr lang="ko-KR" alt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922020" y="575310"/>
            <a:ext cx="569595" cy="101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12405" y="1491615"/>
            <a:ext cx="569595" cy="101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540" y="2381885"/>
            <a:ext cx="29464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19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123190"/>
            <a:ext cx="9144635" cy="57658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b="1">
                <a:solidFill>
                  <a:schemeClr val="accent1"/>
                </a:solidFill>
              </a:rPr>
              <a:t>Проєкт - це</a:t>
            </a:r>
            <a:endParaRPr lang="ko-KR" altLang="en-US" b="1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>
            <a:spLocks/>
          </p:cNvSpPr>
          <p:nvPr/>
        </p:nvSpPr>
        <p:spPr>
          <a:xfrm rot="0">
            <a:off x="751840" y="698500"/>
            <a:ext cx="7129145" cy="3043555"/>
          </a:xfrm>
          <a:prstGeom prst="rect"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algn="just" latinLnBrk="0">
              <a:lnSpc>
                <a:spcPct val="100000"/>
              </a:lnSpc>
              <a:buFontTx/>
              <a:buNone/>
            </a:pPr>
            <a:r>
              <a:rPr lang="uk-UA" altLang="ru-RU" sz="2400" u="sng" b="1">
                <a:solidFill>
                  <a:schemeClr val="accent2">
                    <a:lumMod val="50000"/>
                  </a:schemeClr>
                </a:solidFill>
              </a:rPr>
              <a:t>Проєктом</a:t>
            </a:r>
            <a:r>
              <a:rPr lang="uk-UA" altLang="ru-RU" sz="240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uk-UA" altLang="ru-RU" sz="2400">
                <a:solidFill>
                  <a:srgbClr val="FF0000"/>
                </a:solidFill>
              </a:rPr>
              <a:t>галузі охорони здоров'я</a:t>
            </a:r>
            <a:r>
              <a:rPr lang="uk-UA" altLang="ru-RU" sz="24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altLang="ru-RU" sz="2400"/>
              <a:t>називається сукупність розподілених в часі заходів або робіт, що спрямовані на </a:t>
            </a:r>
            <a:endParaRPr lang="ko-KR" altLang="en-US" sz="2400"/>
          </a:p>
          <a:p>
            <a:pPr marL="0" indent="0" algn="just" latinLnBrk="0">
              <a:lnSpc>
                <a:spcPct val="100000"/>
              </a:lnSpc>
              <a:buFontTx/>
              <a:buNone/>
            </a:pPr>
            <a:r>
              <a:rPr lang="uk-UA" altLang="ru-RU" sz="2400"/>
              <a:t>досягнення поставленої мети</a:t>
            </a:r>
            <a:r>
              <a:rPr lang="ru-RU" altLang="ru-RU" sz="2400"/>
              <a:t> : </a:t>
            </a:r>
            <a:r>
              <a:rPr lang="ru-RU" altLang="ru-RU" sz="2400">
                <a:solidFill>
                  <a:srgbClr val="00007E"/>
                </a:solidFill>
              </a:rPr>
              <a:t>покращення здоров'я населення, удосконалення якості медичних прослуг, впровадження нових технологій лікування, забезпечення сталого розвитку закладів охорони здоров'я</a:t>
            </a:r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437210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123190"/>
            <a:ext cx="9144635" cy="57658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b="1">
                <a:solidFill>
                  <a:schemeClr val="accent1"/>
                </a:solidFill>
              </a:rPr>
              <a:t>Приклади проєкту</a:t>
            </a:r>
            <a:endParaRPr lang="ko-KR" altLang="en-US" b="1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>
            <a:spLocks/>
          </p:cNvSpPr>
          <p:nvPr/>
        </p:nvSpPr>
        <p:spPr>
          <a:xfrm rot="0">
            <a:off x="402590" y="773430"/>
            <a:ext cx="6886575" cy="2827655"/>
          </a:xfrm>
          <a:prstGeom prst="rect"/>
        </p:spPr>
        <p:txBody>
          <a:bodyPr wrap="square" lIns="91440" tIns="45720" rIns="91440" bIns="45720" numCol="1" vert="horz" anchor="t">
            <a:spAutoFit/>
          </a:bodyPr>
          <a:lstStyle/>
          <a:p>
            <a:pPr marL="285750" indent="-285750" latinLnBrk="0">
              <a:buFont typeface="Wingdings"/>
              <a:buChar char="ü"/>
            </a:pPr>
            <a:r>
              <a:rPr lang="uk-UA" sz="2000">
                <a:latin typeface="TimesNewRomanPSMT" charset="0"/>
              </a:rPr>
              <a:t>наукові дослідження в галузі охорони здоров'я;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uk-UA" sz="2000">
                <a:latin typeface="TimesNewRomanPSMT" charset="0"/>
              </a:rPr>
              <a:t>впровадження цифрових технологій та телемедицини;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створення реабілітаційних комплексів та програм;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розробка й виведення на ринок нової медичної послуги або її вдосконалення;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заходи щодо</a:t>
            </a:r>
            <a:r>
              <a:rPr lang="ru-RU" sz="2000">
                <a:latin typeface="TimesNewRomanPSMT" charset="0"/>
                <a:ea typeface="Arial Unicode MS" charset="0"/>
                <a:cs typeface="+mn-cs"/>
              </a:rPr>
              <a:t> </a:t>
            </a:r>
            <a:r>
              <a:rPr lang="ru-RU" sz="1800">
                <a:latin typeface="TimesNewRomanPSMT" charset="0"/>
                <a:ea typeface="Arial Unicode MS" charset="0"/>
                <a:cs typeface="+mn-cs"/>
              </a:rPr>
              <a:t>СТАБІЛІЗАЦІї ТА ВІДНОВЛЕННЯ СЕКТОРУ ОХОРОНИ ЗДОРОВ’Я</a:t>
            </a:r>
            <a:endParaRPr lang="ko-KR" altLang="en-US" sz="2000">
              <a:latin typeface="TimesNewRomanPSMT" charset="0"/>
            </a:endParaRPr>
          </a:p>
          <a:p>
            <a:pPr marL="285750" indent="-285750" latinLnBrk="0">
              <a:buFont typeface="Wingdings"/>
              <a:buChar char="ü"/>
            </a:pPr>
            <a:r>
              <a:rPr lang="ru-RU" sz="2000">
                <a:latin typeface="TimesNewRomanPSMT" charset="0"/>
              </a:rPr>
              <a:t>заходи щодо </a:t>
            </a:r>
            <a:r>
              <a:rPr lang="ru-RU" sz="1800">
                <a:latin typeface="TimesNewRomanPSMT" charset="0"/>
                <a:ea typeface="+mn-ea"/>
                <a:cs typeface="+mn-cs"/>
              </a:rPr>
              <a:t>ЗМІЦНЕННЯ СИСТЕМИ ОХОРОНИ ЗДОРОВʼЯ ТА ЗБЕРЕЖЕННЯ ЖИТТЯ</a:t>
            </a:r>
            <a:r>
              <a:rPr lang="ru-RU" sz="2000">
                <a:latin typeface="TimesNewRomanPSMT" charset="0"/>
                <a:ea typeface="+mn-ea"/>
                <a:cs typeface="+mn-cs"/>
              </a:rPr>
              <a:t>;</a:t>
            </a:r>
            <a:endParaRPr lang="ko-KR" altLang="en-US" sz="2000">
              <a:latin typeface="TimesNewRomanPSMT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460" y="1635760"/>
            <a:ext cx="1763395" cy="12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3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61"/>
          <p:cNvGrpSpPr>
            <a:grpSpLocks/>
          </p:cNvGrpSpPr>
          <p:nvPr/>
        </p:nvGrpSpPr>
        <p:grpSpPr bwMode="auto">
          <a:xfrm>
            <a:off x="131889" y="-12750"/>
            <a:ext cx="8986838" cy="5212704"/>
            <a:chOff x="175107" y="490717"/>
            <a:chExt cx="8986743" cy="6195224"/>
          </a:xfrm>
        </p:grpSpPr>
        <p:grpSp>
          <p:nvGrpSpPr>
            <p:cNvPr id="6" name="Группа 37"/>
            <p:cNvGrpSpPr>
              <a:grpSpLocks/>
            </p:cNvGrpSpPr>
            <p:nvPr/>
          </p:nvGrpSpPr>
          <p:grpSpPr bwMode="auto">
            <a:xfrm>
              <a:off x="175107" y="490717"/>
              <a:ext cx="8986743" cy="6195224"/>
              <a:chOff x="71863" y="1413659"/>
              <a:chExt cx="8986743" cy="5007747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357610" y="2138220"/>
                <a:ext cx="8497798" cy="39255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i="1" dirty="0" smtClean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1.Зазвичай в проект залучено багато підрозділів організації</a:t>
                </a:r>
              </a:p>
            </p:txBody>
          </p:sp>
          <p:grpSp>
            <p:nvGrpSpPr>
              <p:cNvPr id="9" name="Группа 39"/>
              <p:cNvGrpSpPr>
                <a:grpSpLocks/>
              </p:cNvGrpSpPr>
              <p:nvPr/>
            </p:nvGrpSpPr>
            <p:grpSpPr bwMode="auto">
              <a:xfrm>
                <a:off x="71863" y="1413659"/>
                <a:ext cx="8986743" cy="5007747"/>
                <a:chOff x="71863" y="1413659"/>
                <a:chExt cx="8986743" cy="5007747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200450" y="1413659"/>
                  <a:ext cx="8858156" cy="537877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uk-UA" sz="2400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Особливості проектів: </a:t>
                  </a: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373485" y="2649031"/>
                  <a:ext cx="8466049" cy="68697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2. Існує висока ймовірність конфліктів між керівником проекту, вищим керівництвом, керівниками підрозділів та персоналом організації</a:t>
                  </a:r>
                  <a:r>
                    <a:rPr lang="ru-RU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389360" y="3706590"/>
                  <a:ext cx="8450174" cy="39255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3. Багато проектів мають колосальні бюджети</a:t>
                  </a:r>
                  <a:r>
                    <a:rPr lang="ru-RU" altLang="ru-RU" i="1" dirty="0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3" name="Скругленный прямоугольник 12"/>
                <p:cNvSpPr/>
                <p:nvPr/>
              </p:nvSpPr>
              <p:spPr>
                <a:xfrm>
                  <a:off x="389360" y="4357297"/>
                  <a:ext cx="8450174" cy="39255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4. Розподіл на рівні ідеології замовника та виконавця</a:t>
                  </a:r>
                  <a:endParaRPr lang="ru-RU" altLang="ru-RU" i="1" smtClean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Скругленный прямоугольник 13"/>
                <p:cNvSpPr/>
                <p:nvPr/>
              </p:nvSpPr>
              <p:spPr>
                <a:xfrm>
                  <a:off x="375073" y="4970784"/>
                  <a:ext cx="8451761" cy="39255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5. Відповідальність за результат проекту має «солідарний» характер</a:t>
                  </a:r>
                  <a:endParaRPr lang="ru-RU" altLang="ru-RU" i="1" smtClean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Скругленный прямоугольник 14"/>
                <p:cNvSpPr/>
                <p:nvPr/>
              </p:nvSpPr>
              <p:spPr>
                <a:xfrm>
                  <a:off x="357610" y="5734433"/>
                  <a:ext cx="8469223" cy="68697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 smtClean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6. Досить часто реалізація проекту передбачає зміну існуючих організаційних структур на підприємстві</a:t>
                  </a:r>
                  <a:endParaRPr lang="ru-RU" altLang="ru-RU" i="1" dirty="0" smtClean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71863" y="1682597"/>
                  <a:ext cx="71437" cy="4367564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 стрелкой 16"/>
                <p:cNvCxnSpPr/>
                <p:nvPr/>
              </p:nvCxnSpPr>
              <p:spPr>
                <a:xfrm>
                  <a:off x="143300" y="2275549"/>
                  <a:ext cx="214310" cy="11551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/>
                <p:nvPr/>
              </p:nvCxnSpPr>
              <p:spPr>
                <a:xfrm>
                  <a:off x="143300" y="3073852"/>
                  <a:ext cx="214310" cy="2567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Прямая со стрелкой 18"/>
                <p:cNvCxnSpPr/>
                <p:nvPr/>
              </p:nvCxnSpPr>
              <p:spPr>
                <a:xfrm>
                  <a:off x="143300" y="3888839"/>
                  <a:ext cx="214310" cy="1284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/>
                <p:nvPr/>
              </p:nvCxnSpPr>
              <p:spPr>
                <a:xfrm>
                  <a:off x="143300" y="4529278"/>
                  <a:ext cx="214310" cy="128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 стрелкой 20"/>
                <p:cNvCxnSpPr/>
                <p:nvPr/>
              </p:nvCxnSpPr>
              <p:spPr>
                <a:xfrm>
                  <a:off x="143300" y="5286511"/>
                  <a:ext cx="214310" cy="128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 стрелкой 21"/>
                <p:cNvCxnSpPr/>
                <p:nvPr/>
              </p:nvCxnSpPr>
              <p:spPr>
                <a:xfrm>
                  <a:off x="167112" y="6042460"/>
                  <a:ext cx="214311" cy="1284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" name="Прямая соединительная линия 6"/>
            <p:cNvCxnSpPr>
              <a:endCxn id="10" idx="3"/>
            </p:cNvCxnSpPr>
            <p:nvPr/>
          </p:nvCxnSpPr>
          <p:spPr>
            <a:xfrm>
              <a:off x="175107" y="812312"/>
              <a:ext cx="128587" cy="1111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07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885" y="351790"/>
            <a:ext cx="691324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600" b="1">
                <a:solidFill>
                  <a:schemeClr val="accent1"/>
                </a:solidFill>
                <a:ea typeface="+mn-ea"/>
                <a:cs typeface="Arial" charset="0"/>
              </a:rPr>
              <a:t>Основні властивості проєкту</a:t>
            </a:r>
            <a:endParaRPr lang="ko-KR" altLang="en-US" sz="36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25603" name="Rectangle 3"/>
          <p:cNvSpPr txBox="1">
            <a:spLocks noChangeArrowheads="1" noGrp="1"/>
          </p:cNvSpPr>
          <p:nvPr>
            <p:ph type="obj" idx="1"/>
          </p:nvPr>
        </p:nvSpPr>
        <p:spPr>
          <a:xfrm rot="0">
            <a:off x="365760" y="1312545"/>
            <a:ext cx="7303770" cy="376999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/>
              <a:t>Проєкт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2000" i="1" b="1">
                <a:solidFill>
                  <a:schemeClr val="accent3"/>
                </a:solidFill>
              </a:rPr>
              <a:t>виконується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 i="1" b="1">
                <a:solidFill>
                  <a:schemeClr val="accent3"/>
                </a:solidFill>
              </a:rPr>
              <a:t>командою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2000"/>
              <a:t>до складу якої входить керівник проекту, менеджери, виконавці.</a:t>
            </a:r>
            <a:endParaRPr lang="ko-KR" altLang="en-US" sz="2000"/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/>
              <a:t>При реалізації проекту </a:t>
            </a:r>
            <a:r>
              <a:rPr lang="uk-UA" altLang="ru-RU" sz="2000" i="1" b="1">
                <a:solidFill>
                  <a:schemeClr val="accent3"/>
                </a:solidFill>
              </a:rPr>
              <a:t>використовуються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endParaRPr lang="ko-KR" altLang="en-US" sz="2000" b="1">
              <a:solidFill>
                <a:schemeClr val="accent3"/>
              </a:solidFill>
            </a:endParaRPr>
          </a:p>
          <a:p>
            <a:pPr marL="0" indent="0" latinLnBrk="0">
              <a:lnSpc>
                <a:spcPct val="114999"/>
              </a:lnSpc>
              <a:buFontTx/>
              <a:buNone/>
            </a:pPr>
            <a:r>
              <a:rPr lang="uk-UA" altLang="ru-RU" sz="2000" i="1" b="1">
                <a:solidFill>
                  <a:schemeClr val="accent3"/>
                </a:solidFill>
              </a:rPr>
              <a:t>матеріальні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 i="1" b="1">
                <a:solidFill>
                  <a:schemeClr val="accent3"/>
                </a:solidFill>
              </a:rPr>
              <a:t>ресурси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/>
              <a:t>Проект має свій </a:t>
            </a:r>
            <a:r>
              <a:rPr lang="uk-UA" altLang="ru-RU" sz="2000" i="1" b="1">
                <a:solidFill>
                  <a:schemeClr val="accent3"/>
                </a:solidFill>
              </a:rPr>
              <a:t>бюджет</a:t>
            </a:r>
            <a:r>
              <a:rPr lang="uk-UA" altLang="ru-RU" sz="20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 i="1" b="1">
                <a:solidFill>
                  <a:schemeClr val="accent3"/>
                </a:solidFill>
                <a:latin typeface="Arial" charset="0"/>
                <a:ea typeface="Arial Unicode MS" charset="0"/>
                <a:cs typeface="+mn-cs"/>
              </a:rPr>
              <a:t>ефективність </a:t>
            </a:r>
            <a:r>
              <a:rPr lang="uk-UA" altLang="ru-RU" sz="2000">
                <a:latin typeface="Arial" charset="0"/>
                <a:ea typeface="Arial Unicode MS" charset="0"/>
                <a:cs typeface="+mn-cs"/>
              </a:rPr>
              <a:t>проєкту вимірюється як:</a:t>
            </a:r>
            <a:endParaRPr lang="ko-KR" altLang="en-US" sz="2000">
              <a:latin typeface="Arial" charset="0"/>
              <a:ea typeface="Arial Unicode MS" charset="0"/>
              <a:cs typeface="+mn-cs"/>
            </a:endParaRPr>
          </a:p>
          <a:p>
            <a:pPr marL="342900" indent="-342900" latinLnBrk="0">
              <a:lnSpc>
                <a:spcPct val="114999"/>
              </a:lnSpc>
              <a:buFontTx/>
              <a:buNone/>
            </a:pPr>
            <a:r>
              <a:rPr lang="uk-UA" altLang="ru-RU" sz="2400" u="sng">
                <a:solidFill>
                  <a:srgbClr val="00007E"/>
                </a:solidFill>
                <a:effectLst>
                  <a:outerShdw sx="100000" sy="100000" blurRad="38100" dist="38100" dir="2700000" rotWithShape="0" algn="ctr">
                    <a:srgbClr val="000000">
                      <a:alpha val="43000"/>
                    </a:srgbClr>
                  </a:outerShdw>
                </a:effectLst>
              </a:rPr>
              <a:t>медична (професійна) +  соціальна + економічна</a:t>
            </a:r>
            <a:endParaRPr lang="ko-KR" altLang="en-US" sz="2400" u="sng">
              <a:solidFill>
                <a:srgbClr val="00007E"/>
              </a:solidFill>
            </a:endParaRPr>
          </a:p>
          <a:p>
            <a:pPr marL="342900" indent="-342900" latinLnBrk="0">
              <a:lnSpc>
                <a:spcPct val="114999"/>
              </a:lnSpc>
              <a:buFont typeface="Wingdings 3"/>
              <a:buChar char="´"/>
            </a:pPr>
            <a:r>
              <a:rPr lang="uk-UA" altLang="ru-RU" sz="2000">
                <a:latin typeface="Arial" charset="0"/>
                <a:ea typeface="Arial Unicode MS" charset="0"/>
                <a:cs typeface="+mn-cs"/>
              </a:rPr>
              <a:t>обов'язковий розділ: </a:t>
            </a:r>
            <a:r>
              <a:rPr lang="uk-UA" altLang="ru-RU" sz="2000" i="1" b="1">
                <a:solidFill>
                  <a:schemeClr val="accent3"/>
                </a:solidFill>
                <a:latin typeface="Arial" charset="0"/>
                <a:ea typeface="Arial Unicode MS" charset="0"/>
                <a:cs typeface="+mn-cs"/>
              </a:rPr>
              <a:t>оцінка ризиків</a:t>
            </a:r>
            <a:endParaRPr lang="ko-KR" altLang="en-US" sz="2000">
              <a:latin typeface="Arial" charset="0"/>
              <a:ea typeface="Arial Unicode MS" charset="0"/>
              <a:cs typeface="+mn-cs"/>
            </a:endParaRPr>
          </a:p>
          <a:p>
            <a:pPr marL="342900" indent="-342900" latinLnBrk="0">
              <a:buFont typeface="Wingdings 3"/>
              <a:buChar char="´"/>
              <a:defRPr/>
            </a:pP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0180" name="Picture 5" descr="C:/Users/grago/AppData/Roaming/PolarisOffice9/ETemp/12516_16663904/image8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0">
            <a:off x="6951345" y="1708785"/>
            <a:ext cx="1777365" cy="1819910"/>
          </a:xfrm>
          <a:prstGeom prst="rect"/>
          <a:noFill/>
          <a:ln w="0"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583905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5" y="468082"/>
            <a:ext cx="7056784" cy="807524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проекту</a:t>
            </a:r>
            <a:r>
              <a:rPr lang="ru-RU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529" y="1419622"/>
            <a:ext cx="8486674" cy="2959497"/>
          </a:xfrm>
        </p:spPr>
        <p:txBody>
          <a:bodyPr rtlCol="0">
            <a:normAutofit/>
          </a:bodyPr>
          <a:lstStyle/>
          <a:p>
            <a:pPr>
              <a:buFont typeface="Wingdings 3" charset="2"/>
              <a:buChar char=""/>
              <a:defRPr/>
            </a:pPr>
            <a:r>
              <a:rPr lang="uk-UA" altLang="ru-RU" sz="1950" dirty="0"/>
              <a:t>Проект завжди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сформульовану мету</a:t>
            </a:r>
            <a:r>
              <a:rPr lang="uk-UA" altLang="ru-RU" sz="1950" dirty="0"/>
              <a:t>,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950" dirty="0"/>
              <a:t>яка виражається в отриманні певного результату.</a:t>
            </a:r>
            <a:endParaRPr lang="ru-RU" altLang="ru-RU" sz="195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1950" dirty="0"/>
              <a:t>Проект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визначений початок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1950" dirty="0"/>
              <a:t>який збігається з початком першої роботи, спрямованої на досягнення поставленої мети.</a:t>
            </a:r>
            <a:endParaRPr lang="ru-RU" altLang="ru-RU" sz="195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1950" dirty="0"/>
              <a:t>Проект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обкреслений кінець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1950" dirty="0"/>
              <a:t>який збігається з кінцем </a:t>
            </a:r>
            <a:endParaRPr lang="uk-UA" altLang="ru-RU" sz="1950" dirty="0" smtClean="0"/>
          </a:p>
          <a:p>
            <a:pPr marL="0" indent="0">
              <a:buNone/>
              <a:defRPr/>
            </a:pPr>
            <a:r>
              <a:rPr lang="uk-UA" altLang="ru-RU" sz="1950" dirty="0" smtClean="0"/>
              <a:t>останньої </a:t>
            </a:r>
            <a:r>
              <a:rPr lang="uk-UA" altLang="ru-RU" sz="1950" dirty="0"/>
              <a:t>роботи, спрямованої на одержання заданого результату. </a:t>
            </a:r>
            <a:endParaRPr lang="ru-RU" altLang="ru-RU" sz="1950" dirty="0"/>
          </a:p>
        </p:txBody>
      </p:sp>
    </p:spTree>
    <p:extLst>
      <p:ext uri="{BB962C8B-B14F-4D97-AF65-F5344CB8AC3E}">
        <p14:creationId xmlns:p14="http://schemas.microsoft.com/office/powerpoint/2010/main" val="238013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139725"/>
              </p:ext>
            </p:extLst>
          </p:nvPr>
        </p:nvGraphicFramePr>
        <p:xfrm>
          <a:off x="827584" y="915566"/>
          <a:ext cx="7344816" cy="4227934"/>
        </p:xfrm>
        <a:graphic>
          <a:graphicData uri="http://schemas.openxmlformats.org/drawingml/2006/table">
            <a:tbl>
              <a:tblPr/>
              <a:tblGrid>
                <a:gridCol w="3762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35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Організаційні</a:t>
                      </a: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7FD5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Технологічні</a:t>
                      </a:r>
                    </a:p>
                  </a:txBody>
                  <a:tcPr marL="17859" marR="1785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832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занадто велика кількість проектів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неперевірена технологія</a:t>
                      </a: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729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обмежений штат</a:t>
                      </a:r>
                      <a:r>
                        <a:rPr kumimoji="0" lang="en-US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персоналу</a:t>
                      </a:r>
                      <a:endParaRPr kumimoji="0" lang="uk-UA" alt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недооцінка технологічної складності</a:t>
                      </a:r>
                      <a:endParaRPr kumimoji="0" lang="uk-UA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788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переоцінка складності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складність інтеграції з існуючими системами</a:t>
                      </a: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883">
                <a:tc rowSpan="2">
                  <a:txBody>
                    <a:bodyPr/>
                    <a:lstStyle>
                      <a:lvl1pPr marL="20638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2063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недостатня увага та участь керівництва у такого роду проектах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Бізнес пріоритети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нерозуміння потреб замовника або «звернення його не за адресою»;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593">
                <a:tc>
                  <a:txBody>
                    <a:bodyPr/>
                    <a:lstStyle>
                      <a:lvl1pPr marL="1111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111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конфлікти між підрозділами щодо визначення пріоритетів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583">
                <a:tc>
                  <a:txBody>
                    <a:bodyPr/>
                    <a:lstStyle>
                      <a:lvl1pPr marL="381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381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брак часу на стратегічне планування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неможливість визначення ефективності вкладень.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491">
                <a:tc rowSpan="2">
                  <a:txBody>
                    <a:bodyPr/>
                    <a:lstStyle>
                      <a:lvl1pPr marL="444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4445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вузькопрофільність  кваліфікованих спеціалістів</a:t>
                      </a:r>
                      <a:endParaRPr kumimoji="0" lang="uk-UA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195580"/>
            <a:ext cx="5618480" cy="48641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2800" b="1">
                <a:solidFill>
                  <a:schemeClr val="accent1"/>
                </a:solidFill>
                <a:ea typeface="+mn-ea"/>
                <a:cs typeface="Arial" charset="0"/>
              </a:rPr>
              <a:t>Причини невдач в проєктах</a:t>
            </a:r>
            <a:endParaRPr lang="ko-KR" altLang="en-US" sz="28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9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885" y="411480"/>
            <a:ext cx="6590030" cy="961390"/>
          </a:xfrm>
          <a:extLst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Управління проєктами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17411" name="Rectangle 3"/>
          <p:cNvSpPr txBox="1">
            <a:spLocks noChangeArrowheads="1" noGrp="1"/>
          </p:cNvSpPr>
          <p:nvPr>
            <p:ph type="obj" idx="1"/>
          </p:nvPr>
        </p:nvSpPr>
        <p:spPr>
          <a:xfrm rot="0">
            <a:off x="1043305" y="1102995"/>
            <a:ext cx="6833235" cy="3883025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42900" indent="-342900" algn="just" latinLnBrk="0">
              <a:lnSpc>
                <a:spcPct val="114999"/>
              </a:lnSpc>
              <a:buFontTx/>
              <a:buNone/>
            </a:pPr>
            <a:r>
              <a:rPr lang="uk-UA" altLang="ru-RU" sz="2000" i="1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2000" u="sng" i="1" b="1">
                <a:solidFill>
                  <a:schemeClr val="accent3"/>
                </a:solidFill>
              </a:rPr>
              <a:t>Управління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 u="sng" i="1" b="1">
                <a:solidFill>
                  <a:schemeClr val="accent3"/>
                </a:solidFill>
              </a:rPr>
              <a:t>проєктом</a:t>
            </a:r>
            <a:r>
              <a:rPr lang="uk-UA" altLang="ru-RU" sz="2000" b="1">
                <a:solidFill>
                  <a:schemeClr val="accent3"/>
                </a:solidFill>
              </a:rPr>
              <a:t> </a:t>
            </a:r>
            <a:r>
              <a:rPr lang="uk-UA" altLang="ru-RU" sz="2000"/>
              <a:t>являє собою методологію організації, планування, керівництва, координації людських і матеріальних ресурсів протягом </a:t>
            </a:r>
            <a:r>
              <a:rPr lang="uk-UA" altLang="ru-RU" sz="2000" u="sng"/>
              <a:t>життєвого циклу проекту</a:t>
            </a:r>
            <a:r>
              <a:rPr lang="uk-UA" altLang="ru-RU" sz="2000"/>
              <a:t>, спрямовану на ефективне досягнення його цілей шляхом застосування системи сучасних методів, техніки і технологій управління для досягнення визначених у проекті результатів за складом і обсягом робіт, вартості, часу та якості.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41403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0"/>
            <a:ext cx="701167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940" y="3867785"/>
            <a:ext cx="2289175" cy="1077595"/>
          </a:xfrm>
          <a:prstGeom prst="rect">
            <a:avLst/>
          </a:prstGeom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latinLnBrk="0">
              <a:buFontTx/>
              <a:buNone/>
            </a:pPr>
            <a:r>
              <a:rPr lang="ru-RU" sz="1600" b="1">
                <a:latin typeface="TimesNewRomanPS-BoldMT" charset="0"/>
              </a:rPr>
              <a:t>Рис. Схематичне </a:t>
            </a:r>
            <a:endParaRPr lang="ko-KR" altLang="en-US" sz="1600" b="1">
              <a:latin typeface="TimesNewRomanPS-BoldMT" charset="0"/>
            </a:endParaRPr>
          </a:p>
          <a:p>
            <a:pPr marL="0" indent="0" latinLnBrk="0">
              <a:buFontTx/>
              <a:buNone/>
            </a:pPr>
            <a:r>
              <a:rPr lang="ru-RU" sz="1600" b="1">
                <a:latin typeface="TimesNewRomanPS-BoldMT" charset="0"/>
              </a:rPr>
              <a:t>зображення </a:t>
            </a:r>
            <a:endParaRPr lang="ko-KR" altLang="en-US" sz="1600" b="1">
              <a:latin typeface="TimesNewRomanPS-BoldMT" charset="0"/>
            </a:endParaRPr>
          </a:p>
          <a:p>
            <a:pPr marL="0" indent="0" latinLnBrk="0">
              <a:buFontTx/>
              <a:buNone/>
            </a:pPr>
            <a:r>
              <a:rPr lang="ru-RU" sz="1600" b="1">
                <a:latin typeface="TimesNewRomanPS-BoldMT" charset="0"/>
              </a:rPr>
              <a:t>сутності управління проєктами</a:t>
            </a:r>
            <a:endParaRPr lang="ko-KR" altLang="en-US" sz="1600" b="1">
              <a:latin typeface="TimesNewRomanPS-Bold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9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51460" y="16510"/>
            <a:ext cx="8747125" cy="4953635"/>
            <a:chOff x="251460" y="16510"/>
            <a:chExt cx="8747125" cy="4953635"/>
          </a:xfrm>
        </p:grpSpPr>
        <p:sp>
          <p:nvSpPr>
            <p:cNvPr id="6" name="Шестиугольник 5"/>
            <p:cNvSpPr>
              <a:spLocks/>
            </p:cNvSpPr>
            <p:nvPr/>
          </p:nvSpPr>
          <p:spPr>
            <a:xfrm rot="0">
              <a:off x="282575" y="16510"/>
              <a:ext cx="8716645" cy="685800"/>
            </a:xfrm>
            <a:prstGeom prst="hexagon"/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r>
                <a:rPr lang="uk-UA" altLang="ru-RU" sz="2400">
                  <a:ln w="1841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sx="100000" sy="100000" blurRad="63500" dist="0" dir="3600000" rotWithShape="0" algn="tl">
                      <a:srgbClr val="000000">
                        <a:alpha val="69803"/>
                      </a:srgbClr>
                    </a:outerShdw>
                  </a:effectLst>
                  <a:cs typeface="Arial" charset="0"/>
                </a:rPr>
                <a:t>Підсистеми управління проєктом включають: </a:t>
              </a:r>
              <a:endParaRPr lang="ko-KR" altLang="en-US" sz="2400">
                <a:ln w="18415" cap="flat" cmpd="sng">
                  <a:solidFill>
                    <a:srgbClr val="FFFFFF">
                      <a:alpha val="100000"/>
                    </a:srgbClr>
                  </a:solidFill>
                  <a:prstDash val="solid"/>
                </a:ln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Скругленный прямоугольник 6"/>
            <p:cNvSpPr>
              <a:spLocks/>
            </p:cNvSpPr>
            <p:nvPr/>
          </p:nvSpPr>
          <p:spPr>
            <a:xfrm rot="0">
              <a:off x="965835" y="876935"/>
              <a:ext cx="7844155" cy="49911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змістом і обсягами робіт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8" name="Скругленный прямоугольник 7"/>
            <p:cNvSpPr>
              <a:spLocks/>
            </p:cNvSpPr>
            <p:nvPr/>
          </p:nvSpPr>
          <p:spPr>
            <a:xfrm rot="0">
              <a:off x="965835" y="1498600"/>
              <a:ext cx="7844155" cy="49911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часом, тривалістю, якістю, вартістю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9" name="Скругленный прямоугольник 8"/>
            <p:cNvSpPr>
              <a:spLocks/>
            </p:cNvSpPr>
            <p:nvPr/>
          </p:nvSpPr>
          <p:spPr>
            <a:xfrm rot="0">
              <a:off x="955040" y="2127250"/>
              <a:ext cx="7855585" cy="56134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закупівлями і поставками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0" name="Скругленный прямоугольник 9"/>
            <p:cNvSpPr>
              <a:spLocks/>
            </p:cNvSpPr>
            <p:nvPr/>
          </p:nvSpPr>
          <p:spPr>
            <a:xfrm rot="0">
              <a:off x="978535" y="2849880"/>
              <a:ext cx="7832090" cy="56134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lnSpc>
                  <a:spcPct val="80000"/>
                </a:lnSpc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розподілом ресурсів, людськими ресурсами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1" name="Скругленный прямоугольник 10"/>
            <p:cNvSpPr>
              <a:spLocks/>
            </p:cNvSpPr>
            <p:nvPr/>
          </p:nvSpPr>
          <p:spPr>
            <a:xfrm rot="0">
              <a:off x="989965" y="3539490"/>
              <a:ext cx="7820660" cy="57785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lnSpc>
                  <a:spcPct val="80000"/>
                </a:lnSpc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Управління щодо пошуку запасами ресурсів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2" name="Скругленный прямоугольник 11"/>
            <p:cNvSpPr>
              <a:spLocks/>
            </p:cNvSpPr>
            <p:nvPr/>
          </p:nvSpPr>
          <p:spPr>
            <a:xfrm rot="0">
              <a:off x="977265" y="4287520"/>
              <a:ext cx="7820660" cy="683260"/>
            </a:xfrm>
            <a:prstGeom prst="round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latinLnBrk="0">
                <a:lnSpc>
                  <a:spcPct val="80000"/>
                </a:lnSpc>
                <a:buFontTx/>
                <a:buNone/>
                <a:defRPr/>
              </a:pPr>
              <a:r>
                <a:rPr lang="uk-UA" altLang="ru-RU" sz="2000" b="1">
                  <a:solidFill>
                    <a:schemeClr val="tx1"/>
                  </a:solidFill>
                  <a:cs typeface="Arial" charset="0"/>
                </a:rPr>
                <a:t>Інтеграційне управління, управління інформацією та комунікаціями</a:t>
              </a:r>
              <a:endParaRPr lang="ko-KR" altLang="en-US" sz="2000" b="1">
                <a:solidFill>
                  <a:schemeClr val="tx1"/>
                </a:solidFill>
                <a:cs typeface="Arial" charset="0"/>
              </a:endParaRPr>
            </a:p>
          </p:txBody>
        </p:sp>
        <p:cxnSp>
          <p:nvCxnSpPr>
            <p:cNvPr id="13" name="Прямая соединительная линия 12"/>
            <p:cNvCxnSpPr>
              <a:stCxn id="6" idx="2"/>
            </p:cNvCxnSpPr>
            <p:nvPr/>
          </p:nvCxnSpPr>
          <p:spPr>
            <a:xfrm rot="0">
              <a:off x="283210" y="360045"/>
              <a:ext cx="6985" cy="4269740"/>
            </a:xfrm>
            <a:prstGeom prst="line"/>
            <a:ln w="22225" cap="flat" cmpd="sng">
              <a:solidFill>
                <a:schemeClr val="tx1">
                  <a:alpha val="10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endCxn id="7" idx="1"/>
            </p:cNvCxnSpPr>
            <p:nvPr/>
          </p:nvCxnSpPr>
          <p:spPr>
            <a:xfrm rot="0">
              <a:off x="251460" y="1125855"/>
              <a:ext cx="715010" cy="63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rot="0">
              <a:off x="262890" y="1774190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 rot="0">
              <a:off x="283210" y="2422525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rot="0">
              <a:off x="283210" y="3133725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rot="0">
              <a:off x="262890" y="3829050"/>
              <a:ext cx="715010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rot="0">
              <a:off x="289560" y="4629785"/>
              <a:ext cx="716915" cy="1905"/>
            </a:xfrm>
            <a:prstGeom prst="straightConnector1"/>
            <a:ln w="22225" cap="flat" cmpd="sng">
              <a:solidFill>
                <a:schemeClr val="tx1">
                  <a:alpha val="100000"/>
                </a:schemeClr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505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81610"/>
            <a:ext cx="9144635" cy="732155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uk-UA" sz="2400" b="1">
                <a:solidFill>
                  <a:schemeClr val="accent2">
                    <a:lumMod val="50000"/>
                  </a:schemeClr>
                </a:solidFill>
              </a:rPr>
              <a:t>Концепція управління проєктами може розглядатися</a:t>
            </a:r>
            <a:endParaRPr lang="ko-KR" altLang="en-US" sz="2400" b="1">
              <a:solidFill>
                <a:schemeClr val="accent2">
                  <a:lumMod val="50000"/>
                </a:schemeClr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uk-UA" sz="2400" b="1">
                <a:solidFill>
                  <a:schemeClr val="accent2">
                    <a:lumMod val="50000"/>
                  </a:schemeClr>
                </a:solidFill>
              </a:rPr>
              <a:t> в різних підходах</a:t>
            </a:r>
            <a:endParaRPr lang="ko-KR" altLang="en-US" sz="2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548640" y="987425"/>
            <a:ext cx="2376170" cy="3528695"/>
          </a:xfrm>
          <a:prstGeom prst="frame">
            <a:avLst>
              <a:gd name="adj1" fmla="val 14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Frame 15"/>
          <p:cNvSpPr/>
          <p:nvPr/>
        </p:nvSpPr>
        <p:spPr>
          <a:xfrm>
            <a:off x="3383915" y="987425"/>
            <a:ext cx="2376170" cy="3528695"/>
          </a:xfrm>
          <a:prstGeom prst="frame">
            <a:avLst>
              <a:gd name="adj1" fmla="val 14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>
            <a:off x="6219190" y="987425"/>
            <a:ext cx="2376170" cy="3528695"/>
          </a:xfrm>
          <a:prstGeom prst="frame">
            <a:avLst>
              <a:gd name="adj1" fmla="val 14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3260" y="3794760"/>
            <a:ext cx="2106295" cy="648335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Rectangle 18"/>
          <p:cNvSpPr/>
          <p:nvPr/>
        </p:nvSpPr>
        <p:spPr>
          <a:xfrm>
            <a:off x="3519170" y="3774440"/>
            <a:ext cx="2106295" cy="64833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ectangle 19"/>
          <p:cNvSpPr/>
          <p:nvPr/>
        </p:nvSpPr>
        <p:spPr>
          <a:xfrm>
            <a:off x="6354445" y="3761105"/>
            <a:ext cx="2106295" cy="648335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1" name="Group 20"/>
          <p:cNvGrpSpPr/>
          <p:nvPr/>
        </p:nvGrpSpPr>
        <p:grpSpPr>
          <a:xfrm>
            <a:off x="805815" y="3856355"/>
            <a:ext cx="1871980" cy="511810"/>
            <a:chOff x="805815" y="3856355"/>
            <a:chExt cx="1871980" cy="511810"/>
          </a:xfrm>
          <a:noFill/>
        </p:grpSpPr>
        <p:sp>
          <p:nvSpPr>
            <p:cNvPr id="22" name="Text Placeholder 17"/>
            <p:cNvSpPr txBox="1">
              <a:spLocks/>
            </p:cNvSpPr>
            <p:nvPr/>
          </p:nvSpPr>
          <p:spPr>
            <a:xfrm>
              <a:off x="805815" y="3856355"/>
              <a:ext cx="1871980" cy="2463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uk-UA" sz="1400" b="1" i="1" u="sng" dirty="0">
                  <a:solidFill>
                    <a:schemeClr val="bg1"/>
                  </a:solidFill>
                </a:rPr>
                <a:t>Функціональний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Placeholder 18"/>
            <p:cNvSpPr txBox="1">
              <a:spLocks/>
            </p:cNvSpPr>
            <p:nvPr/>
          </p:nvSpPr>
          <p:spPr>
            <a:xfrm>
              <a:off x="805815" y="4118610"/>
              <a:ext cx="1871980" cy="249555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636010" y="3843020"/>
            <a:ext cx="1871980" cy="511810"/>
            <a:chOff x="3636010" y="3843020"/>
            <a:chExt cx="1871980" cy="511810"/>
          </a:xfrm>
          <a:noFill/>
        </p:grpSpPr>
        <p:sp>
          <p:nvSpPr>
            <p:cNvPr id="26" name="Text Placeholder 17"/>
            <p:cNvSpPr txBox="1">
              <a:spLocks/>
            </p:cNvSpPr>
            <p:nvPr/>
          </p:nvSpPr>
          <p:spPr>
            <a:xfrm>
              <a:off x="3636010" y="3843020"/>
              <a:ext cx="1871980" cy="2463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uk-UA" sz="1400" b="1" i="1" u="sng" dirty="0">
                  <a:solidFill>
                    <a:schemeClr val="bg1"/>
                  </a:solidFill>
                </a:rPr>
                <a:t>Динамічний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Placeholder 18"/>
            <p:cNvSpPr txBox="1">
              <a:spLocks/>
            </p:cNvSpPr>
            <p:nvPr/>
          </p:nvSpPr>
          <p:spPr>
            <a:xfrm>
              <a:off x="3636010" y="4104640"/>
              <a:ext cx="1871980" cy="249555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Text Placeholder 17"/>
          <p:cNvSpPr txBox="1">
            <a:spLocks/>
          </p:cNvSpPr>
          <p:nvPr/>
        </p:nvSpPr>
        <p:spPr>
          <a:xfrm>
            <a:off x="6466205" y="3829050"/>
            <a:ext cx="1871980" cy="24638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1400" b="1" i="1" u="sng" dirty="0">
                <a:solidFill>
                  <a:schemeClr val="bg1"/>
                </a:solidFill>
              </a:rPr>
              <a:t>Предметний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6890" y="1719580"/>
            <a:ext cx="2376170" cy="1816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Найбільш </a:t>
            </a:r>
            <a:r>
              <a:rPr lang="uk-UA" sz="1600" dirty="0" err="1" smtClean="0">
                <a:solidFill>
                  <a:schemeClr val="accent2">
                    <a:lumMod val="50000"/>
                  </a:schemeClr>
                </a:solidFill>
              </a:rPr>
              <a:t>універсаль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- ний 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підхід, який </a:t>
            </a:r>
          </a:p>
          <a:p>
            <a:pPr algn="just"/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розглядає основні </a:t>
            </a:r>
            <a:endParaRPr lang="uk-UA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функції </a:t>
            </a:r>
          </a:p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планування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, контроль, аналіз та прийняття </a:t>
            </a:r>
            <a:endParaRPr lang="uk-UA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рішень</a:t>
            </a:r>
            <a:endParaRPr lang="uk-UA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83915" y="1019810"/>
            <a:ext cx="2376170" cy="2554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За допомогою 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даного підходу можна 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</a:rPr>
              <a:t>визначити конкретний </a:t>
            </a:r>
            <a:r>
              <a:rPr lang="uk-UA" sz="1600" dirty="0">
                <a:solidFill>
                  <a:schemeClr val="accent2">
                    <a:lumMod val="50000"/>
                  </a:schemeClr>
                </a:solidFill>
              </a:rPr>
              <a:t>зміст функцій на кожному етапі виконання проекту. Цей метод дозволяє розгляд в часі всіх процесів, які пов’язані з основною діяльністю щодо виконання проекту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39510" y="1275715"/>
            <a:ext cx="2356485" cy="147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Підхід 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визначає різні об’єкти проекту в</a:t>
            </a:r>
          </a:p>
          <a:p>
            <a:pPr algn="just">
              <a:defRPr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 організації, на які буде направлене управління</a:t>
            </a:r>
          </a:p>
        </p:txBody>
      </p:sp>
    </p:spTree>
    <p:extLst>
      <p:ext uri="{BB962C8B-B14F-4D97-AF65-F5344CB8AC3E}">
        <p14:creationId xmlns:p14="http://schemas.microsoft.com/office/powerpoint/2010/main" val="1229980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763395" y="467995"/>
            <a:ext cx="5781040" cy="961390"/>
          </a:xfrm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uk-UA" sz="3200" b="1">
                <a:solidFill>
                  <a:schemeClr val="accent1"/>
                </a:solidFill>
                <a:ea typeface="+mn-ea"/>
                <a:cs typeface="Arial" charset="0"/>
              </a:rPr>
              <a:t>Основні елементи проєкту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pic>
        <p:nvPicPr>
          <p:cNvPr id="36867" name="Рисунок 3" descr="C:/Users/grago/AppData/Roaming/PolarisOffice9/ETemp/12516_16663904/image11.emf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0">
            <a:off x="655320" y="1579245"/>
            <a:ext cx="7426325" cy="3075940"/>
          </a:xfrm>
          <a:prstGeom prst="rect"/>
          <a:noFill/>
          <a:ln w="0"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855927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21790" y="1210310"/>
            <a:ext cx="6268720" cy="124396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b="1" i="1" u="sng" dirty="0">
                <a:ln/>
                <a:solidFill>
                  <a:schemeClr val="accent3"/>
                </a:solidFill>
              </a:rPr>
              <a:t>Задачі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це конкретні дії, які призводять до досягнення мети. По суті, задача визначає «як» буде виконуватися проект.</a:t>
            </a:r>
            <a:endParaRPr lang="uk-UA" altLang="ru-RU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1790" y="3006725"/>
            <a:ext cx="6268720" cy="12966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b="1" i="1" u="sng" dirty="0">
                <a:ln/>
                <a:solidFill>
                  <a:schemeClr val="accent3"/>
                </a:solidFill>
              </a:rPr>
              <a:t>Засоби реалізації 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це сукупність методів для досягнення бажаного результату. </a:t>
            </a: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30" y="249555"/>
            <a:ext cx="4942840" cy="961390"/>
          </a:xfrm>
          <a:extLst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Елементи проєкту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66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8705" y="106045"/>
            <a:ext cx="8065770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Проєкт як засіб стратегічного розвитку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40963" name="Group 4"/>
          <p:cNvGrpSpPr>
            <a:grpSpLocks noChangeAspect="1"/>
          </p:cNvGrpSpPr>
          <p:nvPr/>
        </p:nvGrpSpPr>
        <p:grpSpPr bwMode="auto">
          <a:xfrm>
            <a:off x="3563620" y="1066800"/>
            <a:ext cx="1633855" cy="3726815"/>
            <a:chOff x="3563620" y="1066800"/>
            <a:chExt cx="1633855" cy="3726815"/>
          </a:xfrm>
        </p:grpSpPr>
        <p:sp>
          <p:nvSpPr>
            <p:cNvPr id="40964" name="AutoShape 5"/>
            <p:cNvSpPr>
              <a:spLocks noChangeAspect="1" noChangeArrowheads="1"/>
            </p:cNvSpPr>
            <p:nvPr/>
          </p:nvSpPr>
          <p:spPr bwMode="auto">
            <a:xfrm>
              <a:off x="3563620" y="1066800"/>
              <a:ext cx="1633855" cy="3726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35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965" name="Group 6"/>
            <p:cNvGrpSpPr>
              <a:grpSpLocks/>
            </p:cNvGrpSpPr>
            <p:nvPr/>
          </p:nvGrpSpPr>
          <p:grpSpPr bwMode="auto">
            <a:xfrm>
              <a:off x="3563620" y="1066800"/>
              <a:ext cx="1633855" cy="3726815"/>
              <a:chOff x="3563620" y="1066800"/>
              <a:chExt cx="1633855" cy="3726815"/>
            </a:xfrm>
          </p:grpSpPr>
          <p:sp>
            <p:nvSpPr>
              <p:cNvPr id="40966" name="AutoShape 7"/>
              <p:cNvSpPr>
                <a:spLocks noChangeArrowheads="1"/>
              </p:cNvSpPr>
              <p:nvPr/>
            </p:nvSpPr>
            <p:spPr bwMode="auto">
              <a:xfrm>
                <a:off x="3563620" y="1066800"/>
                <a:ext cx="1631950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Ціль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7" name="AutoShape 8"/>
              <p:cNvSpPr>
                <a:spLocks noChangeArrowheads="1"/>
              </p:cNvSpPr>
              <p:nvPr/>
            </p:nvSpPr>
            <p:spPr bwMode="auto">
              <a:xfrm>
                <a:off x="3563620" y="1765300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Стратегія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8" name="AutoShape 9"/>
              <p:cNvSpPr>
                <a:spLocks noChangeArrowheads="1"/>
              </p:cNvSpPr>
              <p:nvPr/>
            </p:nvSpPr>
            <p:spPr bwMode="auto">
              <a:xfrm>
                <a:off x="3563620" y="2435225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Портфель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9" name="AutoShape 10"/>
              <p:cNvSpPr>
                <a:spLocks noChangeArrowheads="1"/>
              </p:cNvSpPr>
              <p:nvPr/>
            </p:nvSpPr>
            <p:spPr bwMode="auto">
              <a:xfrm>
                <a:off x="3563620" y="3094990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Програма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0" name="AutoShape 11"/>
              <p:cNvSpPr>
                <a:spLocks noChangeArrowheads="1"/>
              </p:cNvSpPr>
              <p:nvPr/>
            </p:nvSpPr>
            <p:spPr bwMode="auto">
              <a:xfrm>
                <a:off x="3563620" y="3745230"/>
                <a:ext cx="1633855" cy="3492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Проект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1" name="AutoShape 12"/>
              <p:cNvSpPr>
                <a:spLocks noChangeArrowheads="1"/>
              </p:cNvSpPr>
              <p:nvPr/>
            </p:nvSpPr>
            <p:spPr bwMode="auto">
              <a:xfrm>
                <a:off x="4263390" y="1464945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2" name="AutoShape 13"/>
              <p:cNvSpPr>
                <a:spLocks noChangeArrowheads="1"/>
              </p:cNvSpPr>
              <p:nvPr/>
            </p:nvSpPr>
            <p:spPr bwMode="auto">
              <a:xfrm>
                <a:off x="4264025" y="2163445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3" name="AutoShape 14"/>
              <p:cNvSpPr>
                <a:spLocks noChangeArrowheads="1"/>
              </p:cNvSpPr>
              <p:nvPr/>
            </p:nvSpPr>
            <p:spPr bwMode="auto">
              <a:xfrm>
                <a:off x="4263390" y="2813685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4" name="AutoShape 15"/>
              <p:cNvSpPr>
                <a:spLocks noChangeArrowheads="1"/>
              </p:cNvSpPr>
              <p:nvPr/>
            </p:nvSpPr>
            <p:spPr bwMode="auto">
              <a:xfrm>
                <a:off x="4263390" y="3473450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5" name="AutoShape 16"/>
              <p:cNvSpPr>
                <a:spLocks noChangeArrowheads="1"/>
              </p:cNvSpPr>
              <p:nvPr/>
            </p:nvSpPr>
            <p:spPr bwMode="auto">
              <a:xfrm>
                <a:off x="4263390" y="4145280"/>
                <a:ext cx="233045" cy="233045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6" name="Rectangle 17"/>
              <p:cNvSpPr>
                <a:spLocks noChangeArrowheads="1"/>
              </p:cNvSpPr>
              <p:nvPr/>
            </p:nvSpPr>
            <p:spPr bwMode="auto">
              <a:xfrm>
                <a:off x="3563620" y="4444365"/>
                <a:ext cx="1631315" cy="349250"/>
              </a:xfrm>
              <a:prstGeom prst="rect">
                <a:avLst/>
              </a:prstGeom>
              <a:solidFill>
                <a:srgbClr val="FFFFFF"/>
              </a:solidFill>
              <a:ln w="38100" cmpd="dbl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Робота</a:t>
                </a:r>
                <a:endParaRPr lang="uk-UA" altLang="ru-RU" sz="1500" b="1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564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24965" y="1539240"/>
            <a:ext cx="6268720" cy="12433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 3" charset="2"/>
              <a:buChar char=""/>
              <a:defRPr/>
            </a:pPr>
            <a:r>
              <a:rPr lang="uk-UA" altLang="ru-RU" b="1" i="1" u="sng" dirty="0">
                <a:ln/>
                <a:solidFill>
                  <a:schemeClr val="accent3"/>
                </a:solidFill>
              </a:rPr>
              <a:t>Програма</a:t>
            </a:r>
            <a:r>
              <a:rPr lang="uk-UA" altLang="ru-RU" sz="2400" b="1" i="1" u="sng" dirty="0">
                <a:ln/>
                <a:solidFill>
                  <a:schemeClr val="accent3"/>
                </a:solidFill>
              </a:rPr>
              <a:t> </a:t>
            </a:r>
            <a:r>
              <a:rPr lang="uk-UA" altLang="ru-RU" sz="1500" dirty="0">
                <a:solidFill>
                  <a:schemeClr val="tx1"/>
                </a:solidFill>
              </a:rPr>
              <a:t>– ряд зв’язаних один з одним проектів, управління якими координується для досягнення переваг і рівня управління, недоступних при управлінні ними окремо.</a:t>
            </a:r>
            <a:endParaRPr lang="ru-RU" altLang="ru-RU" sz="15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4965" y="3112135"/>
            <a:ext cx="6268720" cy="14039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 3" charset="2"/>
              <a:buChar char=""/>
              <a:defRPr/>
            </a:pPr>
            <a:r>
              <a:rPr lang="uk-UA" altLang="ru-RU" b="1" i="1" u="sng" dirty="0">
                <a:ln/>
                <a:solidFill>
                  <a:schemeClr val="accent3"/>
                </a:solidFill>
              </a:rPr>
              <a:t>Портфель</a:t>
            </a:r>
            <a:r>
              <a:rPr lang="uk-UA" altLang="ru-RU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500" dirty="0">
                <a:solidFill>
                  <a:schemeClr val="tx1"/>
                </a:solidFill>
              </a:rPr>
              <a:t>– це набір проектів або програм та інших робіт, що об’єднані разом із ціллю ефективного управління даними роботами для досягнення стратегічних цілей.</a:t>
            </a:r>
            <a:endParaRPr lang="ru-RU" altLang="ru-RU" sz="1500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3395" y="233680"/>
            <a:ext cx="6221095" cy="96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vert="horz" anchor="t">
            <a:noAutofit/>
          </a:bodyPr>
          <a:lstStyle>
            <a:lvl1pPr marL="0" indent="0" rtl="0" algn="l" fontAlgn="base" defTabSz="457200" eaLnBrk="0" latinLnBrk="0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marL="0" indent="0" rtl="0" algn="l" fontAlgn="base" defTabSz="457200" eaLnBrk="0" latinLnBrk="0" hangingPunct="0" lvl="1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2pPr>
            <a:lvl3pPr marL="0" indent="0" rtl="0" algn="l" fontAlgn="base" defTabSz="457200" eaLnBrk="0" latinLnBrk="0" hangingPunct="0" lvl="2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3pPr>
            <a:lvl4pPr marL="0" indent="0" rtl="0" algn="l" fontAlgn="base" defTabSz="457200" eaLnBrk="0" latinLnBrk="0" hangingPunct="0" lvl="3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4pPr>
            <a:lvl5pPr marL="0" indent="0" rtl="0" algn="l" fontAlgn="base" defTabSz="457200" eaLnBrk="0" latinLnBrk="0" hangingPunct="0" lvl="4">
              <a:spcBef>
                <a:spcPct val="0"/>
              </a:spcBef>
              <a:spcAft>
                <a:spcPct val="0"/>
              </a:spcAft>
              <a:buFontTx/>
              <a:buNone/>
              <a:defRPr lang="en-GB" altLang="en-US" sz="3600">
                <a:solidFill>
                  <a:srgbClr val="262626"/>
                </a:solidFill>
                <a:latin typeface="Century Gothic" charset="0"/>
              </a:defRPr>
            </a:lvl5pPr>
            <a:lvl6pPr marL="0" indent="0" eaLnBrk="1" latinLnBrk="0" hangingPunct="1" lvl="5">
              <a:buFontTx/>
              <a:buNone/>
              <a:defRPr lang="en-GB" altLang="en-US">
                <a:solidFill>
                  <a:schemeClr val="tx2"/>
                </a:solidFill>
              </a:defRPr>
            </a:lvl6pPr>
            <a:lvl7pPr marL="0" indent="0" eaLnBrk="1" latinLnBrk="0" hangingPunct="1" lvl="6">
              <a:buFontTx/>
              <a:buNone/>
              <a:defRPr lang="en-GB" altLang="en-US">
                <a:solidFill>
                  <a:schemeClr val="tx2"/>
                </a:solidFill>
              </a:defRPr>
            </a:lvl7pPr>
            <a:lvl8pPr marL="0" indent="0" eaLnBrk="1" latinLnBrk="0" hangingPunct="1" lvl="7">
              <a:buFontTx/>
              <a:buNone/>
              <a:defRPr lang="en-GB" altLang="en-US">
                <a:solidFill>
                  <a:schemeClr val="tx2"/>
                </a:solidFill>
              </a:defRPr>
            </a:lvl8pPr>
            <a:lvl9pPr marL="0" indent="0" eaLnBrk="1" latinLnBrk="0" hangingPunct="1" lvl="8">
              <a:buFontTx/>
              <a:buNone/>
              <a:defRPr lang="en-GB" altLang="en-US">
                <a:solidFill>
                  <a:schemeClr val="tx2"/>
                </a:solidFill>
              </a:defRPr>
            </a:lvl9pPr>
          </a:lstStyle>
          <a:p>
            <a:pPr marL="0" indent="0" algn="ctr" fontAlgn="auto" eaLnBrk="1" latinLnBrk="0" hangingPunct="1">
              <a:spcAft>
                <a:spcPts val="0"/>
              </a:spcAft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Проєкт як засіб стратегічного розвитку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1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Группа 1"/>
          <p:cNvGrpSpPr>
            <a:grpSpLocks/>
          </p:cNvGrpSpPr>
          <p:nvPr/>
        </p:nvGrpSpPr>
        <p:grpSpPr bwMode="auto">
          <a:xfrm>
            <a:off x="778510" y="1445260"/>
            <a:ext cx="7256145" cy="2973705"/>
            <a:chOff x="778510" y="1445260"/>
            <a:chExt cx="7256145" cy="2973705"/>
          </a:xfrm>
        </p:grpSpPr>
        <p:sp>
          <p:nvSpPr>
            <p:cNvPr id="4" name="Прямоугольник 3"/>
            <p:cNvSpPr>
              <a:spLocks/>
            </p:cNvSpPr>
            <p:nvPr/>
          </p:nvSpPr>
          <p:spPr>
            <a:xfrm rot="0">
              <a:off x="1771015" y="1445260"/>
              <a:ext cx="5394960" cy="518160"/>
            </a:xfrm>
            <a:prstGeom prst="rect"/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endParaRPr lang="ko-KR" altLang="en-US" b="1">
                <a:solidFill>
                  <a:schemeClr val="tx1"/>
                </a:solidFill>
                <a:cs typeface="Arial" charset="0"/>
              </a:endParaRPr>
            </a:p>
            <a:p>
              <a:pPr marL="0" indent="0" algn="ctr" latinLnBrk="0">
                <a:buFontTx/>
                <a:buNone/>
                <a:defRPr/>
              </a:pPr>
              <a:r>
                <a:rPr lang="uk-UA" altLang="ru-RU" b="1">
                  <a:solidFill>
                    <a:schemeClr val="bg1"/>
                  </a:solidFill>
                  <a:cs typeface="Arial" charset="0"/>
                </a:rPr>
                <a:t>Проєкт має обмеження </a:t>
              </a:r>
              <a:r>
                <a:rPr lang="uk-UA" altLang="ru-RU" i="1" b="1">
                  <a:solidFill>
                    <a:schemeClr val="bg1"/>
                  </a:solidFill>
                </a:rPr>
                <a:t>трьох</a:t>
              </a:r>
              <a:r>
                <a:rPr lang="uk-UA" altLang="ru-RU" b="1">
                  <a:solidFill>
                    <a:schemeClr val="bg1"/>
                  </a:solidFill>
                  <a:cs typeface="Arial" charset="0"/>
                </a:rPr>
                <a:t> видів:</a:t>
              </a:r>
              <a:endParaRPr lang="ko-KR" altLang="en-US" b="1">
                <a:solidFill>
                  <a:schemeClr val="bg1"/>
                </a:solidFill>
                <a:cs typeface="Arial" charset="0"/>
              </a:endParaRPr>
            </a:p>
            <a:p>
              <a:pPr marL="0" indent="0" algn="ctr" latinLnBrk="0">
                <a:buFontTx/>
                <a:buNone/>
                <a:defRPr/>
              </a:pPr>
              <a:endParaRPr lang="ko-KR" altLang="en-US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" name="Овал 4"/>
            <p:cNvSpPr>
              <a:spLocks/>
            </p:cNvSpPr>
            <p:nvPr/>
          </p:nvSpPr>
          <p:spPr>
            <a:xfrm rot="0">
              <a:off x="778510" y="2480310"/>
              <a:ext cx="2731770" cy="1262380"/>
            </a:xfrm>
            <a:prstGeom prst="ellipse"/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r>
                <a:rPr lang="uk-UA" altLang="ru-RU" b="1">
                  <a:cs typeface="Arial" charset="0"/>
                </a:rPr>
                <a:t>за бюджетом</a:t>
              </a:r>
              <a:endParaRPr lang="ko-KR" altLang="en-US" b="1">
                <a:cs typeface="Arial" charset="0"/>
              </a:endParaRPr>
            </a:p>
          </p:txBody>
        </p:sp>
        <p:sp>
          <p:nvSpPr>
            <p:cNvPr id="6" name="Овал 5"/>
            <p:cNvSpPr>
              <a:spLocks/>
            </p:cNvSpPr>
            <p:nvPr/>
          </p:nvSpPr>
          <p:spPr>
            <a:xfrm rot="0">
              <a:off x="4995545" y="2480310"/>
              <a:ext cx="3039745" cy="1301750"/>
            </a:xfrm>
            <a:prstGeom prst="ellipse"/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>
              <a:lvl1pPr marL="342900" indent="-342900" latinLnBrk="0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1pPr>
              <a:lvl2pPr marL="0" indent="0" latinLnBrk="0" lvl="1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latinLnBrk="0" lvl="2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latinLnBrk="0" lvl="3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latinLnBrk="0" lvl="4"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 eaLnBrk="0" latinLnBrk="0" hangingPunct="0" lvl="5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 eaLnBrk="0" latinLnBrk="0" hangingPunct="0" lvl="6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 eaLnBrk="0" latinLnBrk="0" hangingPunct="0" lvl="7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 eaLnBrk="0" latinLnBrk="0" hangingPunct="0" lvl="8">
                <a:spcBef>
                  <a:spcPct val="0"/>
                </a:spcBef>
                <a:spcAft>
                  <a:spcPct val="0"/>
                </a:spcAft>
                <a:buFontTx/>
                <a:buNone/>
                <a:defRPr lang="en-GB" altLang="en-US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273685" indent="-137160" algn="ctr" defTabSz="137160" latinLnBrk="0" lvl="1">
                <a:buFontTx/>
                <a:buNone/>
                <a:tabLst>
                  <a:tab pos="137160" algn="l"/>
                </a:tabLst>
                <a:defRPr/>
              </a:pPr>
              <a:r>
                <a:rPr lang="uk-UA" altLang="ru-RU" b="1">
                  <a:solidFill>
                    <a:srgbClr val="FFFFFF"/>
                  </a:solidFill>
                  <a:latin typeface="Century Gothic" charset="0"/>
                  <a:cs typeface="Arial" charset="0"/>
                </a:rPr>
                <a:t>За</a:t>
              </a:r>
              <a:endParaRPr lang="ko-KR" altLang="en-US" b="1">
                <a:solidFill>
                  <a:srgbClr val="FFFFFF"/>
                </a:solidFill>
                <a:latin typeface="Century Gothic" charset="0"/>
                <a:cs typeface="Arial" charset="0"/>
              </a:endParaRPr>
            </a:p>
            <a:p>
              <a:pPr marL="457200" indent="0" algn="ctr" latinLnBrk="0" lvl="1">
                <a:buFontTx/>
                <a:buNone/>
                <a:defRPr/>
              </a:pPr>
              <a:r>
                <a:rPr lang="uk-UA" altLang="ru-RU" b="1">
                  <a:solidFill>
                    <a:srgbClr val="FFFFFF"/>
                  </a:solidFill>
                  <a:latin typeface="Century Gothic" charset="0"/>
                  <a:cs typeface="Arial" charset="0"/>
                </a:rPr>
                <a:t>ресурсами</a:t>
              </a:r>
              <a:endParaRPr lang="ko-KR" altLang="en-US" b="1">
                <a:solidFill>
                  <a:srgbClr val="FFFFFF"/>
                </a:solidFill>
                <a:latin typeface="Century Gothic" charset="0"/>
                <a:cs typeface="Arial" charset="0"/>
              </a:endParaRPr>
            </a:p>
            <a:p>
              <a:pPr marL="457200" indent="0" algn="ctr" latinLnBrk="0" lvl="1">
                <a:buFontTx/>
                <a:buNone/>
                <a:defRPr/>
              </a:pPr>
              <a:endParaRPr lang="ko-KR" altLang="en-US" b="1">
                <a:solidFill>
                  <a:srgbClr val="FFFFFF"/>
                </a:solidFill>
                <a:latin typeface="Century Gothic" charset="0"/>
                <a:cs typeface="Arial" charset="0"/>
              </a:endParaRPr>
            </a:p>
          </p:txBody>
        </p:sp>
        <p:sp>
          <p:nvSpPr>
            <p:cNvPr id="7" name="Овал 6"/>
            <p:cNvSpPr>
              <a:spLocks/>
            </p:cNvSpPr>
            <p:nvPr/>
          </p:nvSpPr>
          <p:spPr>
            <a:xfrm rot="0">
              <a:off x="3258820" y="3449320"/>
              <a:ext cx="2171700" cy="970280"/>
            </a:xfrm>
            <a:prstGeom prst="ellipse"/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numCol="1" vert="horz" anchor="ctr">
              <a:noAutofit/>
            </a:bodyPr>
            <a:lstStyle/>
            <a:p>
              <a:pPr marL="0" indent="0" algn="ctr" latinLnBrk="0">
                <a:buFontTx/>
                <a:buNone/>
                <a:defRPr/>
              </a:pPr>
              <a:r>
                <a:rPr lang="uk-UA" altLang="ru-RU" b="1">
                  <a:cs typeface="Arial" charset="0"/>
                </a:rPr>
                <a:t>за часом</a:t>
              </a:r>
              <a:endParaRPr lang="ko-KR" altLang="en-US" b="1">
                <a:cs typeface="Arial" charset="0"/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rot="0" flipH="1">
              <a:off x="2080260" y="1962785"/>
              <a:ext cx="560070" cy="518160"/>
            </a:xfrm>
            <a:prstGeom prst="straightConnector1"/>
            <a:ln w="38100" cap="flat" cmpd="sng">
              <a:prstDash/>
              <a:tailEnd type="triangle" w="med" len="med"/>
            </a:ln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endCxn id="6" idx="0"/>
            </p:cNvCxnSpPr>
            <p:nvPr/>
          </p:nvCxnSpPr>
          <p:spPr>
            <a:xfrm rot="0">
              <a:off x="6422390" y="1962785"/>
              <a:ext cx="93345" cy="518160"/>
            </a:xfrm>
            <a:prstGeom prst="straightConnector1"/>
            <a:ln w="38100" cap="flat" cmpd="sng">
              <a:prstDash/>
              <a:tailEnd type="triangle" w="med" len="med"/>
            </a:ln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4" idx="2"/>
              <a:endCxn id="7" idx="0"/>
            </p:cNvCxnSpPr>
            <p:nvPr/>
          </p:nvCxnSpPr>
          <p:spPr>
            <a:xfrm rot="0" flipH="1">
              <a:off x="4344670" y="1962785"/>
              <a:ext cx="125095" cy="1487170"/>
            </a:xfrm>
            <a:prstGeom prst="straightConnector1"/>
            <a:ln w="38100" cap="flat" cmpd="sng">
              <a:prstDash/>
              <a:tailEnd type="triangle" w="med" len="med"/>
            </a:ln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740" y="207010"/>
            <a:ext cx="6216650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Основні властивості проєкту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352973"/>
            <a:ext cx="7200800" cy="634601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Правило «залізного трикутника»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59011" y="1335654"/>
            <a:ext cx="4522676" cy="3398044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uk-UA" altLang="ru-RU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2400" b="1" dirty="0">
                <a:ln/>
                <a:solidFill>
                  <a:schemeClr val="accent3"/>
                </a:solidFill>
              </a:rPr>
              <a:t>Не один із кутів трикутника не може бути змінений  без здійснення впливу на інші. </a:t>
            </a:r>
            <a:endParaRPr lang="uk-UA" altLang="ru-RU" sz="2800" b="1" dirty="0">
              <a:ln/>
              <a:solidFill>
                <a:schemeClr val="accent3"/>
              </a:solidFill>
            </a:endParaRPr>
          </a:p>
          <a:p>
            <a:pPr>
              <a:buNone/>
              <a:defRPr/>
            </a:pPr>
            <a:r>
              <a:rPr lang="uk-UA" altLang="ru-RU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1800" dirty="0"/>
              <a:t>Так, наприклад, для того щоб зменшити час виконання потрібно збільшити вартість або зменшити зміст.</a:t>
            </a:r>
            <a:endParaRPr lang="ru-RU" altLang="ru-RU" sz="1800" dirty="0"/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5724128" y="1491630"/>
            <a:ext cx="2733576" cy="2808312"/>
            <a:chOff x="4106" y="3264"/>
            <a:chExt cx="3532" cy="3510"/>
          </a:xfrm>
        </p:grpSpPr>
        <p:sp>
          <p:nvSpPr>
            <p:cNvPr id="44037" name="Text Box 5"/>
            <p:cNvSpPr txBox="1">
              <a:spLocks noChangeArrowheads="1"/>
            </p:cNvSpPr>
            <p:nvPr/>
          </p:nvSpPr>
          <p:spPr bwMode="auto">
            <a:xfrm>
              <a:off x="5465" y="3264"/>
              <a:ext cx="805" cy="4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200">
                  <a:solidFill>
                    <a:schemeClr val="tx1"/>
                  </a:solidFill>
                  <a:latin typeface="Times New Roman" panose="02020603050405020304" pitchFamily="18" charset="0"/>
                </a:rPr>
                <a:t>Зміст</a:t>
              </a:r>
              <a:endParaRPr lang="uk-UA" altLang="ru-RU" sz="12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38" name="Text Box 6"/>
            <p:cNvSpPr txBox="1">
              <a:spLocks noChangeArrowheads="1"/>
            </p:cNvSpPr>
            <p:nvPr/>
          </p:nvSpPr>
          <p:spPr bwMode="auto">
            <a:xfrm>
              <a:off x="6959" y="6369"/>
              <a:ext cx="679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200">
                  <a:solidFill>
                    <a:schemeClr val="tx1"/>
                  </a:solidFill>
                  <a:latin typeface="Times New Roman" panose="02020603050405020304" pitchFamily="18" charset="0"/>
                </a:rPr>
                <a:t>Час</a:t>
              </a:r>
              <a:endParaRPr lang="uk-UA" altLang="ru-RU" sz="12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4106" y="6369"/>
              <a:ext cx="1087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125">
                  <a:solidFill>
                    <a:schemeClr val="tx1"/>
                  </a:solidFill>
                  <a:latin typeface="Times New Roman" panose="02020603050405020304" pitchFamily="18" charset="0"/>
                </a:rPr>
                <a:t>Вартість</a:t>
              </a:r>
              <a:endParaRPr lang="uk-UA" altLang="ru-RU" sz="1125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40" name="AutoShape 8"/>
            <p:cNvSpPr>
              <a:spLocks noChangeArrowheads="1"/>
            </p:cNvSpPr>
            <p:nvPr/>
          </p:nvSpPr>
          <p:spPr bwMode="auto">
            <a:xfrm>
              <a:off x="4379" y="3669"/>
              <a:ext cx="2852" cy="27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35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212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Группа 34"/>
          <p:cNvGrpSpPr>
            <a:grpSpLocks/>
          </p:cNvGrpSpPr>
          <p:nvPr/>
        </p:nvGrpSpPr>
        <p:grpSpPr bwMode="auto">
          <a:xfrm>
            <a:off x="1619672" y="411510"/>
            <a:ext cx="6922145" cy="4392488"/>
            <a:chOff x="332791" y="677458"/>
            <a:chExt cx="8653261" cy="5001646"/>
          </a:xfrm>
        </p:grpSpPr>
        <p:grpSp>
          <p:nvGrpSpPr>
            <p:cNvPr id="47107" name="Группа 30"/>
            <p:cNvGrpSpPr>
              <a:grpSpLocks/>
            </p:cNvGrpSpPr>
            <p:nvPr/>
          </p:nvGrpSpPr>
          <p:grpSpPr bwMode="auto">
            <a:xfrm>
              <a:off x="332791" y="677458"/>
              <a:ext cx="8653261" cy="5001646"/>
              <a:chOff x="285720" y="605450"/>
              <a:chExt cx="8653261" cy="5001646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785771" y="2101647"/>
                <a:ext cx="8143685" cy="430835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sz="1500" b="1" i="1" dirty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2. Види забезпечення проектів</a:t>
                </a:r>
              </a:p>
            </p:txBody>
          </p:sp>
          <p:grpSp>
            <p:nvGrpSpPr>
              <p:cNvPr id="47111" name="Группа 29"/>
              <p:cNvGrpSpPr>
                <a:grpSpLocks/>
              </p:cNvGrpSpPr>
              <p:nvPr/>
            </p:nvGrpSpPr>
            <p:grpSpPr bwMode="auto">
              <a:xfrm>
                <a:off x="285720" y="605450"/>
                <a:ext cx="8653261" cy="5001646"/>
                <a:chOff x="285720" y="605450"/>
                <a:chExt cx="8653261" cy="5001646"/>
              </a:xfrm>
            </p:grpSpPr>
            <p:grpSp>
              <p:nvGrpSpPr>
                <p:cNvPr id="47112" name="Группа 14"/>
                <p:cNvGrpSpPr>
                  <a:grpSpLocks/>
                </p:cNvGrpSpPr>
                <p:nvPr/>
              </p:nvGrpSpPr>
              <p:grpSpPr bwMode="auto">
                <a:xfrm>
                  <a:off x="285720" y="605450"/>
                  <a:ext cx="8653261" cy="5001646"/>
                  <a:chOff x="285720" y="625448"/>
                  <a:chExt cx="8653261" cy="5001646"/>
                </a:xfrm>
              </p:grpSpPr>
              <p:cxnSp>
                <p:nvCxnSpPr>
                  <p:cNvPr id="16" name="Прямая соединительная линия 15"/>
                  <p:cNvCxnSpPr/>
                  <p:nvPr/>
                </p:nvCxnSpPr>
                <p:spPr>
                  <a:xfrm>
                    <a:off x="285720" y="927989"/>
                    <a:ext cx="0" cy="4468271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7115" name="Группа 16"/>
                  <p:cNvGrpSpPr>
                    <a:grpSpLocks/>
                  </p:cNvGrpSpPr>
                  <p:nvPr/>
                </p:nvGrpSpPr>
                <p:grpSpPr bwMode="auto">
                  <a:xfrm>
                    <a:off x="285720" y="625448"/>
                    <a:ext cx="8653261" cy="5001646"/>
                    <a:chOff x="285720" y="625448"/>
                    <a:chExt cx="8653261" cy="5001646"/>
                  </a:xfrm>
                </p:grpSpPr>
                <p:sp>
                  <p:nvSpPr>
                    <p:cNvPr id="18" name="Rectangle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95296" y="2814167"/>
                      <a:ext cx="8143685" cy="430835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 dirty="0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3. Область допустимих рішень проекту</a:t>
                      </a:r>
                    </a:p>
                  </p:txBody>
                </p:sp>
                <p:sp>
                  <p:nvSpPr>
                    <p:cNvPr id="19" name="Rectangle 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0130" y="625448"/>
                      <a:ext cx="6572098" cy="492383"/>
                    </a:xfrm>
                    <a:prstGeom prst="rect">
                      <a:avLst/>
                    </a:prstGeom>
                    <a:solidFill>
                      <a:schemeClr val="accent6">
                        <a:lumMod val="75000"/>
                      </a:scheme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/>
                    <a:p>
                      <a:pPr algn="ctr" eaLnBrk="1" hangingPunct="1">
                        <a:defRPr/>
                      </a:pPr>
                      <a:r>
                        <a:rPr lang="uk-UA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Додаткові елементи проектів</a:t>
                      </a:r>
                      <a:r>
                        <a:rPr lang="ru-RU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endParaRPr lang="uk-UA" altLang="ru-RU" b="1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" name="Прямоугольник 19"/>
                    <p:cNvSpPr/>
                    <p:nvPr/>
                  </p:nvSpPr>
                  <p:spPr>
                    <a:xfrm>
                      <a:off x="785771" y="5196259"/>
                      <a:ext cx="8143685" cy="430835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6. Документація проекту</a:t>
                      </a:r>
                    </a:p>
                  </p:txBody>
                </p:sp>
                <p:sp>
                  <p:nvSpPr>
                    <p:cNvPr id="21" name="Прямоугольник 20"/>
                    <p:cNvSpPr/>
                    <p:nvPr/>
                  </p:nvSpPr>
                  <p:spPr>
                    <a:xfrm>
                      <a:off x="785771" y="3578793"/>
                      <a:ext cx="8143685" cy="430834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4. Оцінка різних альтернатив проекту</a:t>
                      </a:r>
                    </a:p>
                  </p:txBody>
                </p:sp>
                <p:sp>
                  <p:nvSpPr>
                    <p:cNvPr id="22" name="Прямоугольник 21"/>
                    <p:cNvSpPr/>
                    <p:nvPr/>
                  </p:nvSpPr>
                  <p:spPr>
                    <a:xfrm>
                      <a:off x="795296" y="1364498"/>
                      <a:ext cx="8143685" cy="430834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1. Початкові умови</a:t>
                      </a:r>
                    </a:p>
                  </p:txBody>
                </p:sp>
                <p:cxnSp>
                  <p:nvCxnSpPr>
                    <p:cNvPr id="23" name="Прямая соединительная линия 22"/>
                    <p:cNvCxnSpPr/>
                    <p:nvPr/>
                  </p:nvCxnSpPr>
                  <p:spPr>
                    <a:xfrm flipV="1">
                      <a:off x="285720" y="927989"/>
                      <a:ext cx="1214410" cy="0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Прямая со стрелкой 23"/>
                    <p:cNvCxnSpPr/>
                    <p:nvPr/>
                  </p:nvCxnSpPr>
                  <p:spPr>
                    <a:xfrm>
                      <a:off x="285720" y="2318471"/>
                      <a:ext cx="500051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Прямая со стрелкой 24"/>
                    <p:cNvCxnSpPr/>
                    <p:nvPr/>
                  </p:nvCxnSpPr>
                  <p:spPr>
                    <a:xfrm>
                      <a:off x="295245" y="3058156"/>
                      <a:ext cx="500051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Прямая со стрелкой 25"/>
                    <p:cNvCxnSpPr/>
                    <p:nvPr/>
                  </p:nvCxnSpPr>
                  <p:spPr>
                    <a:xfrm>
                      <a:off x="285720" y="4597845"/>
                      <a:ext cx="500051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Прямая со стрелкой 26"/>
                    <p:cNvCxnSpPr/>
                    <p:nvPr/>
                  </p:nvCxnSpPr>
                  <p:spPr>
                    <a:xfrm>
                      <a:off x="295245" y="5405784"/>
                      <a:ext cx="500051" cy="1588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9" name="Прямоугольник 28"/>
                <p:cNvSpPr/>
                <p:nvPr/>
              </p:nvSpPr>
              <p:spPr>
                <a:xfrm>
                  <a:off x="795296" y="4366734"/>
                  <a:ext cx="8143685" cy="430834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sz="1500" b="1" i="1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5. Методи та техніка щодо управління проектами</a:t>
                  </a:r>
                </a:p>
              </p:txBody>
            </p:sp>
          </p:grpSp>
        </p:grpSp>
        <p:cxnSp>
          <p:nvCxnSpPr>
            <p:cNvPr id="32" name="Прямая со стрелкой 31"/>
            <p:cNvCxnSpPr/>
            <p:nvPr/>
          </p:nvCxnSpPr>
          <p:spPr>
            <a:xfrm>
              <a:off x="332791" y="1635557"/>
              <a:ext cx="500051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>
              <a:off x="332791" y="3856201"/>
              <a:ext cx="500051" cy="1587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0247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2399" y="90869"/>
            <a:ext cx="6207382" cy="960668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проекту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grpSp>
        <p:nvGrpSpPr>
          <p:cNvPr id="51204" name="Группа 31"/>
          <p:cNvGrpSpPr>
            <a:grpSpLocks/>
          </p:cNvGrpSpPr>
          <p:nvPr/>
        </p:nvGrpSpPr>
        <p:grpSpPr bwMode="auto">
          <a:xfrm>
            <a:off x="251520" y="1051537"/>
            <a:ext cx="8496944" cy="3943325"/>
            <a:chOff x="212822" y="1541136"/>
            <a:chExt cx="8876953" cy="4513365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268898" y="3087396"/>
              <a:ext cx="2762142" cy="97792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chemeClr val="tx1"/>
                  </a:solidFill>
                  <a:cs typeface="Arial" pitchFamily="34" charset="0"/>
                </a:rPr>
                <a:t>3. </a:t>
              </a:r>
              <a:r>
                <a:rPr lang="uk-UA" altLang="ru-RU" sz="1500" b="1" dirty="0">
                  <a:solidFill>
                    <a:schemeClr val="tx1"/>
                  </a:solidFill>
                  <a:cs typeface="Arial" pitchFamily="34" charset="0"/>
                </a:rPr>
                <a:t>життєздатність проекту</a:t>
              </a:r>
              <a:endParaRPr lang="uk-UA" sz="15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84257" y="3090571"/>
              <a:ext cx="2643084" cy="10001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chemeClr val="tx1"/>
                  </a:solidFill>
                  <a:cs typeface="Arial" pitchFamily="34" charset="0"/>
                </a:rPr>
                <a:t>7.</a:t>
              </a:r>
              <a:r>
                <a:rPr lang="uk-UA" altLang="ru-RU" sz="1500" b="1" dirty="0">
                  <a:solidFill>
                    <a:schemeClr val="tx1"/>
                  </a:solidFill>
                  <a:cs typeface="Arial" pitchFamily="34" charset="0"/>
                </a:rPr>
                <a:t>конкурентоздатність</a:t>
              </a:r>
              <a:endParaRPr lang="uk-UA" sz="15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grpSp>
          <p:nvGrpSpPr>
            <p:cNvPr id="51207" name="Группа 30"/>
            <p:cNvGrpSpPr>
              <a:grpSpLocks/>
            </p:cNvGrpSpPr>
            <p:nvPr/>
          </p:nvGrpSpPr>
          <p:grpSpPr bwMode="auto">
            <a:xfrm>
              <a:off x="212822" y="1541136"/>
              <a:ext cx="8876953" cy="4513365"/>
              <a:chOff x="212822" y="1541136"/>
              <a:chExt cx="8876953" cy="4513365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2976552" y="5132143"/>
                <a:ext cx="2968509" cy="92235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sz="1500" b="1" dirty="0">
                    <a:solidFill>
                      <a:schemeClr val="tx1"/>
                    </a:solidFill>
                    <a:cs typeface="Arial" pitchFamily="34" charset="0"/>
                  </a:rPr>
                  <a:t>5. </a:t>
                </a:r>
                <a:r>
                  <a:rPr lang="uk-UA" altLang="ru-RU" sz="1500" b="1" dirty="0">
                    <a:solidFill>
                      <a:schemeClr val="tx1"/>
                    </a:solidFill>
                    <a:cs typeface="Arial" pitchFamily="34" charset="0"/>
                  </a:rPr>
                  <a:t>соціальна та </a:t>
                </a:r>
                <a:r>
                  <a:rPr lang="uk-UA" altLang="ru-RU" sz="1500" b="1" dirty="0" smtClean="0">
                    <a:solidFill>
                      <a:schemeClr val="tx1"/>
                    </a:solidFill>
                    <a:cs typeface="Arial" pitchFamily="34" charset="0"/>
                  </a:rPr>
                  <a:t>суспільна</a:t>
                </a:r>
              </a:p>
              <a:p>
                <a:pPr algn="ctr">
                  <a:defRPr/>
                </a:pPr>
                <a:r>
                  <a:rPr lang="uk-UA" altLang="ru-RU" sz="1500" b="1" dirty="0" smtClean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  <a:r>
                  <a:rPr lang="uk-UA" altLang="ru-RU" sz="1500" b="1" dirty="0">
                    <a:solidFill>
                      <a:schemeClr val="tx1"/>
                    </a:solidFill>
                    <a:cs typeface="Arial" pitchFamily="34" charset="0"/>
                  </a:rPr>
                  <a:t>цінність проекту</a:t>
                </a:r>
                <a:endParaRPr lang="uk-UA" sz="150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grpSp>
            <p:nvGrpSpPr>
              <p:cNvPr id="51209" name="Группа 29"/>
              <p:cNvGrpSpPr>
                <a:grpSpLocks/>
              </p:cNvGrpSpPr>
              <p:nvPr/>
            </p:nvGrpSpPr>
            <p:grpSpPr bwMode="auto">
              <a:xfrm>
                <a:off x="212822" y="1541136"/>
                <a:ext cx="8876953" cy="4071277"/>
                <a:chOff x="211048" y="1572437"/>
                <a:chExt cx="8876953" cy="4071277"/>
              </a:xfrm>
            </p:grpSpPr>
            <p:grpSp>
              <p:nvGrpSpPr>
                <p:cNvPr id="51210" name="Группа 3"/>
                <p:cNvGrpSpPr>
                  <a:grpSpLocks/>
                </p:cNvGrpSpPr>
                <p:nvPr/>
              </p:nvGrpSpPr>
              <p:grpSpPr bwMode="auto">
                <a:xfrm>
                  <a:off x="211048" y="1572437"/>
                  <a:ext cx="8876953" cy="4071277"/>
                  <a:chOff x="79699" y="1989804"/>
                  <a:chExt cx="8876953" cy="3852631"/>
                </a:xfrm>
              </p:grpSpPr>
              <p:cxnSp>
                <p:nvCxnSpPr>
                  <p:cNvPr id="5" name="Прямая соединительная линия 4"/>
                  <p:cNvCxnSpPr/>
                  <p:nvPr/>
                </p:nvCxnSpPr>
                <p:spPr>
                  <a:xfrm>
                    <a:off x="2795806" y="3887181"/>
                    <a:ext cx="357173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Прямая соединительная линия 5"/>
                  <p:cNvCxnSpPr/>
                  <p:nvPr/>
                </p:nvCxnSpPr>
                <p:spPr>
                  <a:xfrm rot="5400000" flipH="1" flipV="1">
                    <a:off x="4321943" y="3066938"/>
                    <a:ext cx="35754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Прямая соединительная линия 6"/>
                  <p:cNvCxnSpPr/>
                  <p:nvPr/>
                </p:nvCxnSpPr>
                <p:spPr>
                  <a:xfrm>
                    <a:off x="5780189" y="3936757"/>
                    <a:ext cx="357173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" name="Овал 7"/>
                  <p:cNvSpPr/>
                  <p:nvPr/>
                </p:nvSpPr>
                <p:spPr>
                  <a:xfrm>
                    <a:off x="3110119" y="3275754"/>
                    <a:ext cx="2714519" cy="1285950"/>
                  </a:xfrm>
                  <a:prstGeom prst="ellipse">
                    <a:avLst/>
                  </a:prstGeom>
                  <a:solidFill>
                    <a:srgbClr val="00999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altLang="ru-RU" b="1" dirty="0">
                        <a:cs typeface="Arial" pitchFamily="34" charset="0"/>
                      </a:rPr>
                      <a:t>техніко-економічні показники:</a:t>
                    </a:r>
                    <a:endParaRPr lang="uk-UA" b="1" dirty="0">
                      <a:cs typeface="Arial" pitchFamily="34" charset="0"/>
                    </a:endParaRPr>
                  </a:p>
                </p:txBody>
              </p:sp>
              <p:sp>
                <p:nvSpPr>
                  <p:cNvPr id="9" name="Прямоугольник 8"/>
                  <p:cNvSpPr/>
                  <p:nvPr/>
                </p:nvSpPr>
                <p:spPr>
                  <a:xfrm>
                    <a:off x="3172028" y="1989804"/>
                    <a:ext cx="2644672" cy="868317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1.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якість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" name="Прямоугольник 9"/>
                  <p:cNvSpPr/>
                  <p:nvPr/>
                </p:nvSpPr>
                <p:spPr>
                  <a:xfrm>
                    <a:off x="6000843" y="2285752"/>
                    <a:ext cx="2857388" cy="95995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2.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комерційний ризик та надійність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" name="Прямоугольник 10"/>
                  <p:cNvSpPr/>
                  <p:nvPr/>
                </p:nvSpPr>
                <p:spPr>
                  <a:xfrm>
                    <a:off x="357501" y="2267725"/>
                    <a:ext cx="2643084" cy="947938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8.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обсяги робіт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" name="Прямоугольник 11"/>
                  <p:cNvSpPr/>
                  <p:nvPr/>
                </p:nvSpPr>
                <p:spPr>
                  <a:xfrm>
                    <a:off x="79699" y="4842630"/>
                    <a:ext cx="2698645" cy="1000517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6.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 терміни виконання робіт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" name="Прямоугольник 12"/>
                  <p:cNvSpPr/>
                  <p:nvPr/>
                </p:nvSpPr>
                <p:spPr>
                  <a:xfrm>
                    <a:off x="5923059" y="4863662"/>
                    <a:ext cx="3033593" cy="872824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4.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вартість, витрати, </a:t>
                    </a:r>
                    <a:endParaRPr lang="uk-UA" altLang="ru-RU" sz="1500" b="1" dirty="0" smtClean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  <a:p>
                    <a:pPr algn="ctr">
                      <a:defRPr/>
                    </a:pPr>
                    <a:r>
                      <a:rPr lang="uk-UA" altLang="ru-RU" sz="1500" b="1" dirty="0" smtClean="0">
                        <a:solidFill>
                          <a:schemeClr val="tx1"/>
                        </a:solidFill>
                        <a:cs typeface="Arial" pitchFamily="34" charset="0"/>
                      </a:rPr>
                      <a:t>собівартість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, прибуток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cxnSp>
                <p:nvCxnSpPr>
                  <p:cNvPr id="14" name="Прямая соединительная линия 13"/>
                  <p:cNvCxnSpPr>
                    <a:endCxn id="8" idx="3"/>
                  </p:cNvCxnSpPr>
                  <p:nvPr/>
                </p:nvCxnSpPr>
                <p:spPr>
                  <a:xfrm flipV="1">
                    <a:off x="2795806" y="4373919"/>
                    <a:ext cx="711172" cy="647482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Прямая соединительная линия 14"/>
                  <p:cNvCxnSpPr>
                    <a:stCxn id="8" idx="5"/>
                  </p:cNvCxnSpPr>
                  <p:nvPr/>
                </p:nvCxnSpPr>
                <p:spPr>
                  <a:xfrm>
                    <a:off x="5427778" y="4373919"/>
                    <a:ext cx="495281" cy="69856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flipV="1">
                  <a:off x="4533642" y="4344275"/>
                  <a:ext cx="0" cy="789005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>
                  <a:endCxn id="8" idx="1"/>
                </p:cNvCxnSpPr>
                <p:nvPr/>
              </p:nvCxnSpPr>
              <p:spPr>
                <a:xfrm>
                  <a:off x="3131934" y="2710700"/>
                  <a:ext cx="506393" cy="41911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flipH="1">
                  <a:off x="5463881" y="2610686"/>
                  <a:ext cx="668311" cy="466736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1931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07765" y="2029460"/>
            <a:ext cx="5436235" cy="23425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3707765" y="2029460"/>
            <a:ext cx="5436870" cy="227076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Класифікація 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проєктів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90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720" y="164465"/>
            <a:ext cx="545655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Класифікація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22531" name="Группа 33"/>
          <p:cNvGrpSpPr>
            <a:grpSpLocks/>
          </p:cNvGrpSpPr>
          <p:nvPr/>
        </p:nvGrpSpPr>
        <p:grpSpPr bwMode="auto">
          <a:xfrm>
            <a:off x="1115695" y="915670"/>
            <a:ext cx="8028305" cy="3816350"/>
            <a:chOff x="1115695" y="915670"/>
            <a:chExt cx="8028305" cy="3816350"/>
          </a:xfrm>
        </p:grpSpPr>
        <p:grpSp>
          <p:nvGrpSpPr>
            <p:cNvPr id="22532" name="Группа 37"/>
            <p:cNvGrpSpPr>
              <a:grpSpLocks/>
            </p:cNvGrpSpPr>
            <p:nvPr/>
          </p:nvGrpSpPr>
          <p:grpSpPr bwMode="auto">
            <a:xfrm>
              <a:off x="1115695" y="915670"/>
              <a:ext cx="8028305" cy="3816350"/>
              <a:chOff x="1115695" y="915670"/>
              <a:chExt cx="8028305" cy="381635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1431290" y="1844675"/>
                <a:ext cx="7317105" cy="117221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uk-UA" altLang="ru-RU" b="1" i="1" dirty="0">
                    <a:solidFill>
                      <a:schemeClr val="bg1"/>
                    </a:solidFill>
                    <a:latin typeface="+mj-lt"/>
                    <a:cs typeface="Times New Roman" panose="02020603050405020304" pitchFamily="18" charset="0"/>
                  </a:rPr>
                  <a:t>мегапроект</a:t>
                </a:r>
                <a:r>
                  <a:rPr lang="uk-UA" altLang="ru-RU" sz="1500" dirty="0"/>
                  <a:t> (це цільові програми, які включають в себе велику кількість взаємопов’язаних проектів, що об’єднані єдиною метою, виділеними ресурсами та часом); </a:t>
                </a:r>
                <a:endParaRPr lang="uk-UA" altLang="ru-RU" sz="1500" i="1" dirty="0"/>
              </a:p>
            </p:txBody>
          </p:sp>
          <p:grpSp>
            <p:nvGrpSpPr>
              <p:cNvPr id="22535" name="Группа 39"/>
              <p:cNvGrpSpPr>
                <a:grpSpLocks/>
              </p:cNvGrpSpPr>
              <p:nvPr/>
            </p:nvGrpSpPr>
            <p:grpSpPr bwMode="auto">
              <a:xfrm>
                <a:off x="1115695" y="915670"/>
                <a:ext cx="8028305" cy="3816350"/>
                <a:chOff x="1115695" y="915670"/>
                <a:chExt cx="8028305" cy="3816350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1255395" y="915670"/>
                  <a:ext cx="7888605" cy="626745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1. За складом та структурою проекту: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1472565" y="3323590"/>
                  <a:ext cx="7275830" cy="528955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  <a:defRPr/>
                  </a:pPr>
                  <a:r>
                    <a:rPr lang="uk-UA" altLang="ru-RU" b="1" i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мультипроект</a:t>
                  </a:r>
                  <a:r>
                    <a:rPr lang="uk-UA" altLang="ru-RU" sz="1500" dirty="0"/>
                    <a:t> (включає в себе </a:t>
                  </a:r>
                  <a:r>
                    <a:rPr lang="uk-UA" altLang="ru-RU" sz="1500" dirty="0" err="1"/>
                    <a:t>монопроекти</a:t>
                  </a:r>
                  <a:r>
                    <a:rPr lang="uk-UA" altLang="ru-RU" sz="1500" dirty="0"/>
                    <a:t>); </a:t>
                  </a:r>
                  <a:endParaRPr lang="uk-UA" altLang="ru-RU" sz="1500" i="1" dirty="0"/>
                </a:p>
              </p:txBody>
            </p:sp>
            <p:sp>
              <p:nvSpPr>
                <p:cNvPr id="13" name="Скругленный прямоугольник 12"/>
                <p:cNvSpPr/>
                <p:nvPr/>
              </p:nvSpPr>
              <p:spPr>
                <a:xfrm>
                  <a:off x="1515110" y="4203065"/>
                  <a:ext cx="7275830" cy="528955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  <a:defRPr/>
                  </a:pPr>
                  <a:r>
                    <a:rPr lang="uk-UA" altLang="ru-RU" b="1" i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монопроект</a:t>
                  </a:r>
                  <a:r>
                    <a:rPr lang="uk-UA" altLang="ru-RU" sz="1500" dirty="0"/>
                    <a:t> (окремий проект).</a:t>
                  </a:r>
                  <a:endParaRPr lang="ru-RU" altLang="ru-RU" sz="1500" dirty="0"/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1115695" y="1221105"/>
                  <a:ext cx="67310" cy="322834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 стрелкой 16"/>
                <p:cNvCxnSpPr/>
                <p:nvPr/>
              </p:nvCxnSpPr>
              <p:spPr>
                <a:xfrm flipV="1">
                  <a:off x="1187450" y="2283460"/>
                  <a:ext cx="285115" cy="3048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>
                  <a:endCxn id="12" idx="1"/>
                </p:cNvCxnSpPr>
                <p:nvPr/>
              </p:nvCxnSpPr>
              <p:spPr>
                <a:xfrm flipV="1">
                  <a:off x="1167130" y="3569970"/>
                  <a:ext cx="305435" cy="1016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>
                  <a:endCxn id="13" idx="1"/>
                </p:cNvCxnSpPr>
                <p:nvPr/>
              </p:nvCxnSpPr>
              <p:spPr>
                <a:xfrm>
                  <a:off x="1183005" y="4449445"/>
                  <a:ext cx="33210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1115695" y="1221105"/>
              <a:ext cx="1397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0256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720" y="164465"/>
            <a:ext cx="545655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Класифікація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23555" name="Группа 1"/>
          <p:cNvGrpSpPr>
            <a:grpSpLocks/>
          </p:cNvGrpSpPr>
          <p:nvPr/>
        </p:nvGrpSpPr>
        <p:grpSpPr bwMode="auto">
          <a:xfrm>
            <a:off x="179705" y="1096645"/>
            <a:ext cx="8568690" cy="3778885"/>
            <a:chOff x="179705" y="1096645"/>
            <a:chExt cx="8568690" cy="3778885"/>
          </a:xfrm>
        </p:grpSpPr>
        <p:cxnSp>
          <p:nvCxnSpPr>
            <p:cNvPr id="31" name="Прямая со стрелкой 30"/>
            <p:cNvCxnSpPr/>
            <p:nvPr/>
          </p:nvCxnSpPr>
          <p:spPr bwMode="auto">
            <a:xfrm flipV="1">
              <a:off x="190500" y="2925445"/>
              <a:ext cx="346710" cy="381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57" name="Группа 34"/>
            <p:cNvGrpSpPr>
              <a:grpSpLocks/>
            </p:cNvGrpSpPr>
            <p:nvPr/>
          </p:nvGrpSpPr>
          <p:grpSpPr bwMode="auto">
            <a:xfrm>
              <a:off x="179705" y="1096645"/>
              <a:ext cx="8568690" cy="3778885"/>
              <a:chOff x="179705" y="1096645"/>
              <a:chExt cx="8568690" cy="3778885"/>
            </a:xfrm>
          </p:grpSpPr>
          <p:grpSp>
            <p:nvGrpSpPr>
              <p:cNvPr id="23558" name="Группа 26"/>
              <p:cNvGrpSpPr>
                <a:grpSpLocks/>
              </p:cNvGrpSpPr>
              <p:nvPr/>
            </p:nvGrpSpPr>
            <p:grpSpPr bwMode="auto">
              <a:xfrm>
                <a:off x="179705" y="1096645"/>
                <a:ext cx="8568690" cy="3778885"/>
                <a:chOff x="179705" y="1096645"/>
                <a:chExt cx="8568690" cy="3778885"/>
              </a:xfrm>
            </p:grpSpPr>
            <p:grpSp>
              <p:nvGrpSpPr>
                <p:cNvPr id="23560" name="Группа 19"/>
                <p:cNvGrpSpPr>
                  <a:grpSpLocks/>
                </p:cNvGrpSpPr>
                <p:nvPr/>
              </p:nvGrpSpPr>
              <p:grpSpPr bwMode="auto">
                <a:xfrm>
                  <a:off x="179705" y="1096645"/>
                  <a:ext cx="8568690" cy="3778885"/>
                  <a:chOff x="179705" y="1096645"/>
                  <a:chExt cx="8568690" cy="3778885"/>
                </a:xfrm>
              </p:grpSpPr>
              <p:grpSp>
                <p:nvGrpSpPr>
                  <p:cNvPr id="23563" name="Группа 37"/>
                  <p:cNvGrpSpPr>
                    <a:grpSpLocks/>
                  </p:cNvGrpSpPr>
                  <p:nvPr/>
                </p:nvGrpSpPr>
                <p:grpSpPr bwMode="auto">
                  <a:xfrm>
                    <a:off x="179705" y="1096645"/>
                    <a:ext cx="8568690" cy="3571875"/>
                    <a:chOff x="179705" y="1096645"/>
                    <a:chExt cx="8568690" cy="3571875"/>
                  </a:xfrm>
                </p:grpSpPr>
                <p:sp>
                  <p:nvSpPr>
                    <p:cNvPr id="7" name="Скругленный прямоугольник 6"/>
                    <p:cNvSpPr/>
                    <p:nvPr/>
                  </p:nvSpPr>
                  <p:spPr>
                    <a:xfrm>
                      <a:off x="480695" y="2132330"/>
                      <a:ext cx="7761605" cy="408940"/>
                    </a:xfrm>
                    <a:prstGeom prst="round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dirty="0">
                          <a:latin typeface="+mn-lt"/>
                        </a:rPr>
                        <a:t>технічний</a:t>
                      </a:r>
                      <a:endParaRPr lang="en-US" altLang="ru-RU" dirty="0">
                        <a:latin typeface="+mn-lt"/>
                      </a:endParaRPr>
                    </a:p>
                  </p:txBody>
                </p:sp>
                <p:grpSp>
                  <p:nvGrpSpPr>
                    <p:cNvPr id="23567" name="Группа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705" y="1096645"/>
                      <a:ext cx="8568690" cy="3571875"/>
                      <a:chOff x="179705" y="1096645"/>
                      <a:chExt cx="8568690" cy="3571875"/>
                    </a:xfrm>
                  </p:grpSpPr>
                  <p:sp>
                    <p:nvSpPr>
                      <p:cNvPr id="9" name="Шестиугольник 8"/>
                      <p:cNvSpPr/>
                      <p:nvPr/>
                    </p:nvSpPr>
                    <p:spPr>
                      <a:xfrm>
                        <a:off x="328295" y="1096645"/>
                        <a:ext cx="8420100" cy="789940"/>
                      </a:xfrm>
                      <a:prstGeom prst="hexagon">
                        <a:avLst/>
                      </a:prstGeom>
                      <a:solidFill>
                        <a:schemeClr val="accent6">
                          <a:lumMod val="75000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anchor="ctr">
                        <a:spAutoFit/>
                      </a:bodyPr>
                      <a:lstStyle/>
                      <a:p>
                        <a:pPr eaLnBrk="1" hangingPunct="1">
                          <a:defRPr/>
                        </a:pP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2. За сферою діяльності, в якій виконується проект (типи проектів): </a:t>
                        </a:r>
                        <a:endParaRPr lang="en-US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" name="Скругленный прямоугольник 9"/>
                      <p:cNvSpPr/>
                      <p:nvPr/>
                    </p:nvSpPr>
                    <p:spPr>
                      <a:xfrm>
                        <a:off x="480695" y="2720340"/>
                        <a:ext cx="7766050" cy="408940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організаційний </a:t>
                        </a:r>
                        <a:endParaRPr lang="en-US" altLang="ru-RU" dirty="0">
                          <a:latin typeface="+mn-lt"/>
                        </a:endParaRPr>
                      </a:p>
                    </p:txBody>
                  </p:sp>
                  <p:sp>
                    <p:nvSpPr>
                      <p:cNvPr id="11" name="Скругленный прямоугольник 10"/>
                      <p:cNvSpPr/>
                      <p:nvPr/>
                    </p:nvSpPr>
                    <p:spPr>
                      <a:xfrm>
                        <a:off x="546735" y="3850640"/>
                        <a:ext cx="7695565" cy="408940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соціальний </a:t>
                        </a:r>
                        <a:endParaRPr lang="en-US" altLang="ru-RU" dirty="0">
                          <a:latin typeface="+mn-lt"/>
                        </a:endParaRPr>
                      </a:p>
                    </p:txBody>
                  </p:sp>
                  <p:cxnSp>
                    <p:nvCxnSpPr>
                      <p:cNvPr id="12" name="Прямая соединительная линия 11"/>
                      <p:cNvCxnSpPr/>
                      <p:nvPr/>
                    </p:nvCxnSpPr>
                    <p:spPr>
                      <a:xfrm>
                        <a:off x="179705" y="1491615"/>
                        <a:ext cx="67310" cy="3166745"/>
                      </a:xfrm>
                      <a:prstGeom prst="line">
                        <a:avLst/>
                      </a:prstGeom>
                      <a:ln w="2222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" name="Прямая со стрелкой 12"/>
                      <p:cNvCxnSpPr/>
                      <p:nvPr/>
                    </p:nvCxnSpPr>
                    <p:spPr>
                      <a:xfrm flipV="1">
                        <a:off x="179705" y="2346960"/>
                        <a:ext cx="346710" cy="3810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" name="Прямая со стрелкой 14"/>
                      <p:cNvCxnSpPr/>
                      <p:nvPr/>
                    </p:nvCxnSpPr>
                    <p:spPr>
                      <a:xfrm flipV="1">
                        <a:off x="247015" y="4660265"/>
                        <a:ext cx="354330" cy="8255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8" name="Скругленный прямоугольник 17"/>
                  <p:cNvSpPr/>
                  <p:nvPr/>
                </p:nvSpPr>
                <p:spPr bwMode="auto">
                  <a:xfrm>
                    <a:off x="510540" y="3258820"/>
                    <a:ext cx="7731760" cy="408940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економічний </a:t>
                    </a:r>
                    <a:endParaRPr lang="en-US" altLang="ru-RU" dirty="0">
                      <a:latin typeface="+mn-lt"/>
                    </a:endParaRPr>
                  </a:p>
                </p:txBody>
              </p:sp>
              <p:sp>
                <p:nvSpPr>
                  <p:cNvPr id="19" name="Скругленный прямоугольник 18"/>
                  <p:cNvSpPr/>
                  <p:nvPr/>
                </p:nvSpPr>
                <p:spPr bwMode="auto">
                  <a:xfrm>
                    <a:off x="554355" y="4467225"/>
                    <a:ext cx="7687310" cy="408940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змішаний </a:t>
                    </a:r>
                    <a:endParaRPr lang="ru-RU" altLang="ru-RU" dirty="0">
                      <a:latin typeface="+mn-lt"/>
                    </a:endParaRPr>
                  </a:p>
                </p:txBody>
              </p:sp>
            </p:grpSp>
            <p:cxnSp>
              <p:nvCxnSpPr>
                <p:cNvPr id="24" name="Прямая со стрелкой 23"/>
                <p:cNvCxnSpPr/>
                <p:nvPr/>
              </p:nvCxnSpPr>
              <p:spPr bwMode="auto">
                <a:xfrm flipV="1">
                  <a:off x="247015" y="3450590"/>
                  <a:ext cx="346710" cy="4445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 стрелкой 24"/>
                <p:cNvCxnSpPr/>
                <p:nvPr/>
              </p:nvCxnSpPr>
              <p:spPr bwMode="auto">
                <a:xfrm flipV="1">
                  <a:off x="256540" y="4077970"/>
                  <a:ext cx="346710" cy="4445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Прямая соединительная линия 32"/>
              <p:cNvCxnSpPr>
                <a:stCxn id="9" idx="2"/>
              </p:cNvCxnSpPr>
              <p:nvPr/>
            </p:nvCxnSpPr>
            <p:spPr>
              <a:xfrm flipH="1">
                <a:off x="179705" y="1491615"/>
                <a:ext cx="149225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1880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720" y="164465"/>
            <a:ext cx="545655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Класифікація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24579" name="Группа 39"/>
          <p:cNvGrpSpPr>
            <a:grpSpLocks/>
          </p:cNvGrpSpPr>
          <p:nvPr/>
        </p:nvGrpSpPr>
        <p:grpSpPr bwMode="auto">
          <a:xfrm>
            <a:off x="179705" y="1165225"/>
            <a:ext cx="7738110" cy="3828415"/>
            <a:chOff x="179705" y="1165225"/>
            <a:chExt cx="7738110" cy="3828415"/>
          </a:xfrm>
        </p:grpSpPr>
        <p:grpSp>
          <p:nvGrpSpPr>
            <p:cNvPr id="24580" name="Группа 19"/>
            <p:cNvGrpSpPr>
              <a:grpSpLocks/>
            </p:cNvGrpSpPr>
            <p:nvPr/>
          </p:nvGrpSpPr>
          <p:grpSpPr bwMode="auto">
            <a:xfrm>
              <a:off x="179705" y="1165225"/>
              <a:ext cx="7738110" cy="3828415"/>
              <a:chOff x="179705" y="1165225"/>
              <a:chExt cx="7738110" cy="3828415"/>
            </a:xfrm>
          </p:grpSpPr>
          <p:grpSp>
            <p:nvGrpSpPr>
              <p:cNvPr id="24582" name="Группа 20"/>
              <p:cNvGrpSpPr>
                <a:grpSpLocks/>
              </p:cNvGrpSpPr>
              <p:nvPr/>
            </p:nvGrpSpPr>
            <p:grpSpPr bwMode="auto">
              <a:xfrm>
                <a:off x="179705" y="1165225"/>
                <a:ext cx="7738110" cy="3828415"/>
                <a:chOff x="179705" y="1165225"/>
                <a:chExt cx="7738110" cy="3828415"/>
              </a:xfrm>
            </p:grpSpPr>
            <p:grpSp>
              <p:nvGrpSpPr>
                <p:cNvPr id="24584" name="Группа 22"/>
                <p:cNvGrpSpPr>
                  <a:grpSpLocks/>
                </p:cNvGrpSpPr>
                <p:nvPr/>
              </p:nvGrpSpPr>
              <p:grpSpPr bwMode="auto">
                <a:xfrm>
                  <a:off x="179705" y="1165225"/>
                  <a:ext cx="7738110" cy="3828415"/>
                  <a:chOff x="179705" y="1165225"/>
                  <a:chExt cx="7738110" cy="3828415"/>
                </a:xfrm>
              </p:grpSpPr>
              <p:grpSp>
                <p:nvGrpSpPr>
                  <p:cNvPr id="24587" name="Группа 37"/>
                  <p:cNvGrpSpPr>
                    <a:grpSpLocks/>
                  </p:cNvGrpSpPr>
                  <p:nvPr/>
                </p:nvGrpSpPr>
                <p:grpSpPr bwMode="auto">
                  <a:xfrm>
                    <a:off x="179705" y="1165225"/>
                    <a:ext cx="7738110" cy="3430905"/>
                    <a:chOff x="179705" y="1165225"/>
                    <a:chExt cx="7738110" cy="3430905"/>
                  </a:xfrm>
                </p:grpSpPr>
                <p:sp>
                  <p:nvSpPr>
                    <p:cNvPr id="29" name="Скругленный прямоугольник 28"/>
                    <p:cNvSpPr/>
                    <p:nvPr/>
                  </p:nvSpPr>
                  <p:spPr>
                    <a:xfrm>
                      <a:off x="457200" y="2027555"/>
                      <a:ext cx="7156450" cy="408305"/>
                    </a:xfrm>
                    <a:prstGeom prst="round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dirty="0">
                          <a:latin typeface="+mn-lt"/>
                        </a:rPr>
                        <a:t>інвестиційні</a:t>
                      </a:r>
                      <a:endParaRPr lang="en-US" altLang="ru-RU" dirty="0">
                        <a:latin typeface="+mn-lt"/>
                      </a:endParaRPr>
                    </a:p>
                  </p:txBody>
                </p:sp>
                <p:grpSp>
                  <p:nvGrpSpPr>
                    <p:cNvPr id="24591" name="Группа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705" y="1165225"/>
                      <a:ext cx="7738110" cy="3430905"/>
                      <a:chOff x="179705" y="1165225"/>
                      <a:chExt cx="7738110" cy="3430905"/>
                    </a:xfrm>
                  </p:grpSpPr>
                  <p:sp>
                    <p:nvSpPr>
                      <p:cNvPr id="31" name="Шестиугольник 30"/>
                      <p:cNvSpPr/>
                      <p:nvPr/>
                    </p:nvSpPr>
                    <p:spPr>
                      <a:xfrm>
                        <a:off x="316865" y="1165225"/>
                        <a:ext cx="7600950" cy="444500"/>
                      </a:xfrm>
                      <a:prstGeom prst="hexagon">
                        <a:avLst/>
                      </a:prstGeom>
                      <a:solidFill>
                        <a:schemeClr val="accent6">
                          <a:lumMod val="75000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anchor="ctr">
                        <a:spAutoFit/>
                      </a:bodyPr>
                      <a:lstStyle/>
                      <a:p>
                        <a:pPr eaLnBrk="1" hangingPunct="1">
                          <a:defRPr/>
                        </a:pP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3. За характером предметної області (види проектів</a:t>
                        </a:r>
                        <a:r>
                          <a:rPr lang="uk-UA" altLang="ru-RU" b="1" dirty="0" smtClean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)</a:t>
                        </a:r>
                        <a:endParaRPr lang="en-US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2" name="Скругленный прямоугольник 31"/>
                      <p:cNvSpPr/>
                      <p:nvPr/>
                    </p:nvSpPr>
                    <p:spPr>
                      <a:xfrm>
                        <a:off x="497840" y="2620645"/>
                        <a:ext cx="7100570" cy="408305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інноваційні </a:t>
                        </a:r>
                        <a:endParaRPr lang="en-US" altLang="ru-RU" dirty="0">
                          <a:latin typeface="+mn-lt"/>
                        </a:endParaRPr>
                      </a:p>
                    </p:txBody>
                  </p:sp>
                  <p:sp>
                    <p:nvSpPr>
                      <p:cNvPr id="33" name="Скругленный прямоугольник 32"/>
                      <p:cNvSpPr/>
                      <p:nvPr/>
                    </p:nvSpPr>
                    <p:spPr>
                      <a:xfrm>
                        <a:off x="500380" y="3716020"/>
                        <a:ext cx="7097395" cy="408305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комбіновані</a:t>
                        </a:r>
                        <a:endParaRPr lang="ru-RU" altLang="ru-RU" dirty="0">
                          <a:latin typeface="+mn-lt"/>
                        </a:endParaRPr>
                      </a:p>
                    </p:txBody>
                  </p:sp>
                  <p:cxnSp>
                    <p:nvCxnSpPr>
                      <p:cNvPr id="34" name="Прямая соединительная линия 33"/>
                      <p:cNvCxnSpPr/>
                      <p:nvPr/>
                    </p:nvCxnSpPr>
                    <p:spPr>
                      <a:xfrm>
                        <a:off x="179705" y="1386840"/>
                        <a:ext cx="69215" cy="320040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Прямая со стрелкой 34"/>
                      <p:cNvCxnSpPr/>
                      <p:nvPr/>
                    </p:nvCxnSpPr>
                    <p:spPr>
                      <a:xfrm flipV="1">
                        <a:off x="179705" y="2242185"/>
                        <a:ext cx="319405" cy="3810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Прямая со стрелкой 35"/>
                      <p:cNvCxnSpPr/>
                      <p:nvPr/>
                    </p:nvCxnSpPr>
                    <p:spPr>
                      <a:xfrm flipV="1">
                        <a:off x="241935" y="4587240"/>
                        <a:ext cx="327025" cy="8255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27" name="Скругленный прямоугольник 26"/>
                  <p:cNvSpPr/>
                  <p:nvPr/>
                </p:nvSpPr>
                <p:spPr bwMode="auto">
                  <a:xfrm>
                    <a:off x="497840" y="3156585"/>
                    <a:ext cx="7127875" cy="408305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eaLnBrk="1" hangingPunct="1">
                      <a:defRPr/>
                    </a:pPr>
                    <a:r>
                      <a:rPr lang="uk-UA" altLang="ru-RU" dirty="0"/>
                      <a:t>навчально-освітні </a:t>
                    </a:r>
                    <a:endParaRPr lang="en-US" altLang="ru-RU" dirty="0"/>
                  </a:p>
                </p:txBody>
              </p:sp>
              <p:sp>
                <p:nvSpPr>
                  <p:cNvPr id="28" name="Скругленный прямоугольник 27"/>
                  <p:cNvSpPr/>
                  <p:nvPr/>
                </p:nvSpPr>
                <p:spPr bwMode="auto">
                  <a:xfrm>
                    <a:off x="568325" y="4277995"/>
                    <a:ext cx="7019290" cy="715010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науково-дослідні (дослідження і розвиток)</a:t>
                    </a:r>
                    <a:endParaRPr lang="en-US" altLang="ru-RU" dirty="0">
                      <a:latin typeface="+mn-lt"/>
                    </a:endParaRPr>
                  </a:p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 </a:t>
                    </a:r>
                    <a:endParaRPr lang="ru-RU" altLang="ru-RU" dirty="0">
                      <a:latin typeface="+mn-lt"/>
                    </a:endParaRPr>
                  </a:p>
                </p:txBody>
              </p:sp>
            </p:grpSp>
            <p:cxnSp>
              <p:nvCxnSpPr>
                <p:cNvPr id="24" name="Прямая со стрелкой 23"/>
                <p:cNvCxnSpPr/>
                <p:nvPr/>
              </p:nvCxnSpPr>
              <p:spPr bwMode="auto">
                <a:xfrm flipV="1">
                  <a:off x="241935" y="3345815"/>
                  <a:ext cx="319405" cy="381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 стрелкой 24"/>
                <p:cNvCxnSpPr/>
                <p:nvPr/>
              </p:nvCxnSpPr>
              <p:spPr bwMode="auto">
                <a:xfrm flipV="1">
                  <a:off x="248920" y="3906520"/>
                  <a:ext cx="319405" cy="381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Прямая соединительная линия 21"/>
              <p:cNvCxnSpPr>
                <a:stCxn id="31" idx="2"/>
              </p:cNvCxnSpPr>
              <p:nvPr/>
            </p:nvCxnSpPr>
            <p:spPr>
              <a:xfrm flipH="1" flipV="1">
                <a:off x="179705" y="1386840"/>
                <a:ext cx="248285" cy="22225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Прямая со стрелкой 37"/>
            <p:cNvCxnSpPr/>
            <p:nvPr/>
          </p:nvCxnSpPr>
          <p:spPr bwMode="auto">
            <a:xfrm flipV="1">
              <a:off x="187960" y="2807335"/>
              <a:ext cx="319405" cy="4445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3609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720" y="164465"/>
            <a:ext cx="545655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Класифікація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25603" name="Группа 26"/>
          <p:cNvGrpSpPr>
            <a:grpSpLocks/>
          </p:cNvGrpSpPr>
          <p:nvPr/>
        </p:nvGrpSpPr>
        <p:grpSpPr bwMode="auto">
          <a:xfrm>
            <a:off x="251460" y="1423035"/>
            <a:ext cx="7668260" cy="2374900"/>
            <a:chOff x="251460" y="1423035"/>
            <a:chExt cx="7668260" cy="2374900"/>
          </a:xfrm>
        </p:grpSpPr>
        <p:grpSp>
          <p:nvGrpSpPr>
            <p:cNvPr id="25604" name="Группа 37"/>
            <p:cNvGrpSpPr>
              <a:grpSpLocks/>
            </p:cNvGrpSpPr>
            <p:nvPr/>
          </p:nvGrpSpPr>
          <p:grpSpPr bwMode="auto">
            <a:xfrm>
              <a:off x="251460" y="1423035"/>
              <a:ext cx="7668260" cy="2374900"/>
              <a:chOff x="251460" y="1423035"/>
              <a:chExt cx="7668260" cy="237490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565785" y="2043430"/>
                <a:ext cx="7078345" cy="40894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i="1" dirty="0">
                    <a:latin typeface="+mn-lt"/>
                  </a:rPr>
                  <a:t>короткострокові</a:t>
                </a:r>
                <a:r>
                  <a:rPr lang="uk-UA" altLang="ru-RU" dirty="0">
                    <a:latin typeface="+mn-lt"/>
                  </a:rPr>
                  <a:t> (менше 3 років)</a:t>
                </a:r>
              </a:p>
            </p:txBody>
          </p:sp>
          <p:grpSp>
            <p:nvGrpSpPr>
              <p:cNvPr id="25607" name="Группа 39"/>
              <p:cNvGrpSpPr>
                <a:grpSpLocks/>
              </p:cNvGrpSpPr>
              <p:nvPr/>
            </p:nvGrpSpPr>
            <p:grpSpPr bwMode="auto">
              <a:xfrm>
                <a:off x="251460" y="1423035"/>
                <a:ext cx="7668260" cy="2374900"/>
                <a:chOff x="251460" y="1423035"/>
                <a:chExt cx="7668260" cy="2374900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394970" y="1423035"/>
                  <a:ext cx="7524750" cy="447675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4. За складом та структурою проекту:</a:t>
                  </a: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579755" y="2751455"/>
                  <a:ext cx="7040245" cy="408940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середньострокові (3-5 років)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605790" y="3389630"/>
                  <a:ext cx="7038975" cy="408940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довгострокові</a:t>
                  </a:r>
                  <a:r>
                    <a:rPr lang="uk-UA" altLang="ru-RU" dirty="0"/>
                    <a:t> </a:t>
                  </a:r>
                  <a:r>
                    <a:rPr lang="uk-UA" altLang="ru-RU" dirty="0">
                      <a:latin typeface="+mn-lt"/>
                    </a:rPr>
                    <a:t>(більше 5 років)</a:t>
                  </a:r>
                  <a:endParaRPr lang="ru-RU" altLang="ru-RU" dirty="0">
                    <a:latin typeface="+mn-lt"/>
                  </a:endParaRPr>
                </a:p>
              </p:txBody>
            </p: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flipH="1">
                  <a:off x="251460" y="1609725"/>
                  <a:ext cx="8255" cy="1966595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 стрелкой 13"/>
                <p:cNvCxnSpPr>
                  <a:endCxn id="8" idx="1"/>
                </p:cNvCxnSpPr>
                <p:nvPr/>
              </p:nvCxnSpPr>
              <p:spPr>
                <a:xfrm>
                  <a:off x="251460" y="2234565"/>
                  <a:ext cx="31432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 стрелкой 14"/>
                <p:cNvCxnSpPr>
                  <a:endCxn id="11" idx="1"/>
                </p:cNvCxnSpPr>
                <p:nvPr/>
              </p:nvCxnSpPr>
              <p:spPr>
                <a:xfrm>
                  <a:off x="260350" y="2927985"/>
                  <a:ext cx="320040" cy="1524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/>
                <p:cNvCxnSpPr>
                  <a:endCxn id="12" idx="1"/>
                </p:cNvCxnSpPr>
                <p:nvPr/>
              </p:nvCxnSpPr>
              <p:spPr>
                <a:xfrm>
                  <a:off x="281305" y="3576955"/>
                  <a:ext cx="323850" cy="4445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260350" y="1620520"/>
              <a:ext cx="13525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918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720" y="164465"/>
            <a:ext cx="545655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Класифікація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26627" name="Группа 18"/>
          <p:cNvGrpSpPr>
            <a:grpSpLocks/>
          </p:cNvGrpSpPr>
          <p:nvPr/>
        </p:nvGrpSpPr>
        <p:grpSpPr bwMode="auto">
          <a:xfrm>
            <a:off x="107315" y="1487170"/>
            <a:ext cx="7789545" cy="2574290"/>
            <a:chOff x="107315" y="1487170"/>
            <a:chExt cx="7789545" cy="2574290"/>
          </a:xfrm>
        </p:grpSpPr>
        <p:grpSp>
          <p:nvGrpSpPr>
            <p:cNvPr id="26628" name="Группа 37"/>
            <p:cNvGrpSpPr>
              <a:grpSpLocks/>
            </p:cNvGrpSpPr>
            <p:nvPr/>
          </p:nvGrpSpPr>
          <p:grpSpPr bwMode="auto">
            <a:xfrm>
              <a:off x="107315" y="1487170"/>
              <a:ext cx="7789545" cy="2574290"/>
              <a:chOff x="107315" y="1487170"/>
              <a:chExt cx="7789545" cy="2574290"/>
            </a:xfrm>
          </p:grpSpPr>
          <p:sp>
            <p:nvSpPr>
              <p:cNvPr id="22" name="Скругленный прямоугольник 21"/>
              <p:cNvSpPr>
                <a:spLocks/>
              </p:cNvSpPr>
              <p:nvPr/>
            </p:nvSpPr>
            <p:spPr>
              <a:xfrm rot="0">
                <a:off x="427355" y="2307590"/>
                <a:ext cx="7211060" cy="408940"/>
              </a:xfrm>
              <a:prstGeom prst="roundRect"/>
              <a:solidFill>
                <a:schemeClr val="accent5">
                  <a:lumMod val="60000"/>
                  <a:lumOff val="40000"/>
                </a:schemeClr>
              </a:solidFill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</a:ln>
            </p:spPr>
            <p:txBody>
              <a:bodyPr wrap="square" lIns="91440" tIns="45720" rIns="91440" bIns="45720" numCol="1" vert="horz" anchor="t">
                <a:spAutoFit/>
              </a:bodyPr>
              <a:lstStyle>
                <a:lvl1pPr marL="0" indent="0" latinLnBrk="0"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latinLnBrk="0" lvl="1"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latinLnBrk="0" lvl="2"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latinLnBrk="0" lvl="3"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latinLnBrk="0" lvl="4"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 eaLnBrk="0" latinLnBrk="0" hangingPunct="0" lvl="5"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 eaLnBrk="0" latinLnBrk="0" hangingPunct="0" lvl="6"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 eaLnBrk="0" latinLnBrk="0" hangingPunct="0" lvl="7"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 eaLnBrk="0" latinLnBrk="0" hangingPunct="0" lvl="8"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lang="en-GB" altLang="en-US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>
                    <a:latin typeface="Arial" charset="0"/>
                  </a:rPr>
                  <a:t>прості</a:t>
                </a:r>
                <a:endParaRPr lang="ko-KR" altLang="en-US">
                  <a:latin typeface="Arial" charset="0"/>
                </a:endParaRPr>
              </a:p>
            </p:txBody>
          </p:sp>
          <p:grpSp>
            <p:nvGrpSpPr>
              <p:cNvPr id="26631" name="Группа 39"/>
              <p:cNvGrpSpPr>
                <a:grpSpLocks/>
              </p:cNvGrpSpPr>
              <p:nvPr/>
            </p:nvGrpSpPr>
            <p:grpSpPr bwMode="auto">
              <a:xfrm>
                <a:off x="107315" y="1487170"/>
                <a:ext cx="7789545" cy="2574290"/>
                <a:chOff x="107315" y="1487170"/>
                <a:chExt cx="7789545" cy="2574290"/>
              </a:xfrm>
            </p:grpSpPr>
            <p:sp>
              <p:nvSpPr>
                <p:cNvPr id="24" name="Шестиугольник 23"/>
                <p:cNvSpPr>
                  <a:spLocks/>
                </p:cNvSpPr>
                <p:nvPr/>
              </p:nvSpPr>
              <p:spPr>
                <a:xfrm rot="0">
                  <a:off x="205740" y="1487170"/>
                  <a:ext cx="7691755" cy="612140"/>
                </a:xfrm>
                <a:prstGeom prst="hexagon"/>
                <a:solidFill>
                  <a:schemeClr val="accent6">
                    <a:lumMod val="75000"/>
                  </a:schemeClr>
                </a:solidFill>
                <a:ln w="0">
                  <a:noFill/>
                  <a:prstDash/>
                </a:ln>
              </p:spPr>
              <p:txBody>
                <a:bodyPr wrap="square" lIns="91440" tIns="45720" rIns="91440" bIns="45720" numCol="1" vert="horz" anchor="ctr">
                  <a:spAutoFit/>
                </a:bodyPr>
                <a:lstStyle/>
                <a:p>
                  <a:pPr marL="0" indent="0" eaLnBrk="1" latinLnBrk="0" hangingPunct="1">
                    <a:buFontTx/>
                    <a:buNone/>
                    <a:defRPr/>
                  </a:pPr>
                  <a:r>
                    <a:rPr lang="uk-UA" altLang="ru-RU" b="1">
                      <a:solidFill>
                        <a:schemeClr val="bg1"/>
                      </a:solidFill>
                      <a:latin typeface="Arial" charset="0"/>
                      <a:cs typeface="Times New Roman" charset="0"/>
                    </a:rPr>
                    <a:t>5. За мірою складності виконання проєктів:</a:t>
                  </a:r>
                  <a:endParaRPr lang="ko-KR" altLang="en-US" b="1">
                    <a:solidFill>
                      <a:schemeClr val="bg1"/>
                    </a:solidFill>
                    <a:latin typeface="Arial" charset="0"/>
                    <a:cs typeface="Times New Roman" charset="0"/>
                  </a:endParaRPr>
                </a:p>
              </p:txBody>
            </p:sp>
            <p:sp>
              <p:nvSpPr>
                <p:cNvPr id="25" name="Скругленный прямоугольник 24"/>
                <p:cNvSpPr>
                  <a:spLocks/>
                </p:cNvSpPr>
                <p:nvPr/>
              </p:nvSpPr>
              <p:spPr>
                <a:xfrm rot="0">
                  <a:off x="441960" y="3014980"/>
                  <a:ext cx="7172325" cy="408940"/>
                </a:xfrm>
                <a:prstGeom prst="round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>
                  <a:lvl1pPr marL="0" indent="0" latinLnBrk="0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latinLnBrk="0" lvl="1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latinLnBrk="0" lvl="2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latinLnBrk="0" lvl="3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latinLnBrk="0" lvl="4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 eaLnBrk="0" latinLnBrk="0" hangingPunct="0" lvl="5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 eaLnBrk="0" latinLnBrk="0" hangingPunct="0" lvl="6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 eaLnBrk="0" latinLnBrk="0" hangingPunct="0" lvl="7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 eaLnBrk="0" latinLnBrk="0" hangingPunct="0" lvl="8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indent="0" eaLnBrk="1" latinLnBrk="0" hangingPunct="1">
                    <a:buFontTx/>
                    <a:buNone/>
                    <a:defRPr/>
                  </a:pPr>
                  <a:r>
                    <a:rPr lang="uk-UA" altLang="ru-RU">
                      <a:latin typeface="Arial" charset="0"/>
                    </a:rPr>
                    <a:t>складні</a:t>
                  </a:r>
                  <a:endParaRPr lang="ko-KR" altLang="en-US">
                    <a:latin typeface="Arial" charset="0"/>
                  </a:endParaRPr>
                </a:p>
              </p:txBody>
            </p:sp>
            <p:sp>
              <p:nvSpPr>
                <p:cNvPr id="26" name="Скругленный прямоугольник 25"/>
                <p:cNvSpPr>
                  <a:spLocks/>
                </p:cNvSpPr>
                <p:nvPr/>
              </p:nvSpPr>
              <p:spPr>
                <a:xfrm rot="0">
                  <a:off x="467995" y="3653155"/>
                  <a:ext cx="7170420" cy="408940"/>
                </a:xfrm>
                <a:prstGeom prst="round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>
                  <a:lvl1pPr marL="0" indent="0" latinLnBrk="0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latinLnBrk="0" lvl="1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latinLnBrk="0" lvl="2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latinLnBrk="0" lvl="3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latinLnBrk="0" lvl="4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 eaLnBrk="0" latinLnBrk="0" hangingPunct="0" lvl="5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 eaLnBrk="0" latinLnBrk="0" hangingPunct="0" lvl="6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 eaLnBrk="0" latinLnBrk="0" hangingPunct="0" lvl="7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 eaLnBrk="0" latinLnBrk="0" hangingPunct="0" lvl="8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indent="0" eaLnBrk="1" latinLnBrk="0" hangingPunct="1">
                    <a:buFontTx/>
                    <a:buNone/>
                    <a:defRPr/>
                  </a:pPr>
                  <a:r>
                    <a:rPr lang="uk-UA" altLang="ru-RU">
                      <a:latin typeface="Arial" charset="0"/>
                    </a:rPr>
                    <a:t>дуже</a:t>
                  </a:r>
                  <a:r>
                    <a:rPr lang="uk-UA" altLang="ru-RU"/>
                    <a:t> </a:t>
                  </a:r>
                  <a:r>
                    <a:rPr lang="uk-UA" altLang="ru-RU">
                      <a:latin typeface="Arial" charset="0"/>
                    </a:rPr>
                    <a:t>складні</a:t>
                  </a:r>
                  <a:endParaRPr lang="ko-KR" altLang="en-US">
                    <a:latin typeface="Arial" charset="0"/>
                  </a:endParaRPr>
                </a:p>
              </p:txBody>
            </p: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 rot="0">
                  <a:off x="107315" y="1710690"/>
                  <a:ext cx="635" cy="2129790"/>
                </a:xfrm>
                <a:prstGeom prst="line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 стрелкой 27"/>
                <p:cNvCxnSpPr>
                  <a:endCxn id="22" idx="1"/>
                </p:cNvCxnSpPr>
                <p:nvPr/>
              </p:nvCxnSpPr>
              <p:spPr>
                <a:xfrm rot="0">
                  <a:off x="107315" y="2498090"/>
                  <a:ext cx="320675" cy="1905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 стрелкой 28"/>
                <p:cNvCxnSpPr>
                  <a:endCxn id="25" idx="1"/>
                </p:cNvCxnSpPr>
                <p:nvPr/>
              </p:nvCxnSpPr>
              <p:spPr>
                <a:xfrm rot="0">
                  <a:off x="116205" y="3190875"/>
                  <a:ext cx="326390" cy="15875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 стрелкой 29"/>
                <p:cNvCxnSpPr>
                  <a:endCxn id="26" idx="1"/>
                </p:cNvCxnSpPr>
                <p:nvPr/>
              </p:nvCxnSpPr>
              <p:spPr>
                <a:xfrm rot="0">
                  <a:off x="137795" y="3839845"/>
                  <a:ext cx="330835" cy="5080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" name="Прямая соединительная линия 20"/>
            <p:cNvCxnSpPr/>
            <p:nvPr/>
          </p:nvCxnSpPr>
          <p:spPr>
            <a:xfrm rot="0" flipH="1">
              <a:off x="107315" y="1710690"/>
              <a:ext cx="138430" cy="635"/>
            </a:xfrm>
            <a:prstGeom prst="line"/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0009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720" y="164465"/>
            <a:ext cx="545655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Класифікація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27651" name="Группа 16"/>
          <p:cNvGrpSpPr>
            <a:grpSpLocks/>
          </p:cNvGrpSpPr>
          <p:nvPr/>
        </p:nvGrpSpPr>
        <p:grpSpPr bwMode="auto">
          <a:xfrm>
            <a:off x="179705" y="1267460"/>
            <a:ext cx="7739380" cy="2992120"/>
            <a:chOff x="179705" y="1267460"/>
            <a:chExt cx="7739380" cy="2992120"/>
          </a:xfrm>
        </p:grpSpPr>
        <p:grpSp>
          <p:nvGrpSpPr>
            <p:cNvPr id="27653" name="Группа 17"/>
            <p:cNvGrpSpPr>
              <a:grpSpLocks/>
            </p:cNvGrpSpPr>
            <p:nvPr/>
          </p:nvGrpSpPr>
          <p:grpSpPr bwMode="auto">
            <a:xfrm>
              <a:off x="179705" y="1267460"/>
              <a:ext cx="7739380" cy="2992120"/>
              <a:chOff x="179705" y="1267460"/>
              <a:chExt cx="7739380" cy="2992120"/>
            </a:xfrm>
          </p:grpSpPr>
          <p:grpSp>
            <p:nvGrpSpPr>
              <p:cNvPr id="27655" name="Группа 19"/>
              <p:cNvGrpSpPr>
                <a:grpSpLocks/>
              </p:cNvGrpSpPr>
              <p:nvPr/>
            </p:nvGrpSpPr>
            <p:grpSpPr bwMode="auto">
              <a:xfrm>
                <a:off x="179705" y="1267460"/>
                <a:ext cx="7739380" cy="2992120"/>
                <a:chOff x="179705" y="1267460"/>
                <a:chExt cx="7739380" cy="2992120"/>
              </a:xfrm>
            </p:grpSpPr>
            <p:grpSp>
              <p:nvGrpSpPr>
                <p:cNvPr id="27658" name="Группа 37"/>
                <p:cNvGrpSpPr>
                  <a:grpSpLocks/>
                </p:cNvGrpSpPr>
                <p:nvPr/>
              </p:nvGrpSpPr>
              <p:grpSpPr bwMode="auto">
                <a:xfrm>
                  <a:off x="179705" y="1267460"/>
                  <a:ext cx="7739380" cy="2992120"/>
                  <a:chOff x="179705" y="1267460"/>
                  <a:chExt cx="7739380" cy="2992120"/>
                </a:xfrm>
              </p:grpSpPr>
              <p:sp>
                <p:nvSpPr>
                  <p:cNvPr id="26" name="Скругленный прямоугольник 25"/>
                  <p:cNvSpPr>
                    <a:spLocks/>
                  </p:cNvSpPr>
                  <p:nvPr/>
                </p:nvSpPr>
                <p:spPr>
                  <a:xfrm rot="0">
                    <a:off x="451485" y="2131060"/>
                    <a:ext cx="7010400" cy="409575"/>
                  </a:xfrm>
                  <a:prstGeom prst="roundRect"/>
                  <a:solidFill>
                    <a:schemeClr val="accent5">
                      <a:lumMod val="60000"/>
                      <a:lumOff val="40000"/>
                    </a:schemeClr>
                  </a:solidFill>
                  <a:ln w="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</a:ln>
                </p:spPr>
                <p:txBody>
                  <a:bodyPr wrap="square" lIns="91440" tIns="45720" rIns="91440" bIns="45720" numCol="1" vert="horz" anchor="t">
                    <a:spAutoFit/>
                  </a:bodyPr>
                  <a:lstStyle>
                    <a:lvl1pPr marL="0" indent="0" latinLnBrk="0"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latinLnBrk="0" lvl="1"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latinLnBrk="0" lvl="2"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latinLnBrk="0" lvl="3"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latinLnBrk="0" lvl="4"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fontAlgn="base" eaLnBrk="0" latinLnBrk="0" hangingPunct="0" lvl="5"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fontAlgn="base" eaLnBrk="0" latinLnBrk="0" hangingPunct="0" lvl="6"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fontAlgn="base" eaLnBrk="0" latinLnBrk="0" hangingPunct="0" lvl="7"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fontAlgn="base" eaLnBrk="0" latinLnBrk="0" hangingPunct="0" lvl="8"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  <a:defRPr lang="en-GB" altLang="en-US"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marL="0" indent="0" eaLnBrk="1" latinLnBrk="0" hangingPunct="1">
                      <a:buFontTx/>
                      <a:buNone/>
                      <a:defRPr/>
                    </a:pPr>
                    <a:r>
                      <a:rPr lang="uk-UA" altLang="ru-RU">
                        <a:latin typeface="Arial" charset="0"/>
                      </a:rPr>
                      <a:t>малі</a:t>
                    </a:r>
                    <a:endParaRPr lang="ko-KR" altLang="en-US">
                      <a:latin typeface="Arial" charset="0"/>
                    </a:endParaRPr>
                  </a:p>
                </p:txBody>
              </p:sp>
              <p:grpSp>
                <p:nvGrpSpPr>
                  <p:cNvPr id="27661" name="Группа 39"/>
                  <p:cNvGrpSpPr>
                    <a:grpSpLocks/>
                  </p:cNvGrpSpPr>
                  <p:nvPr/>
                </p:nvGrpSpPr>
                <p:grpSpPr bwMode="auto">
                  <a:xfrm>
                    <a:off x="179705" y="1267460"/>
                    <a:ext cx="7739380" cy="2992120"/>
                    <a:chOff x="179705" y="1267460"/>
                    <a:chExt cx="7739380" cy="2992120"/>
                  </a:xfrm>
                </p:grpSpPr>
                <p:sp>
                  <p:nvSpPr>
                    <p:cNvPr id="28" name="Шестиугольник 27"/>
                    <p:cNvSpPr>
                      <a:spLocks/>
                    </p:cNvSpPr>
                    <p:nvPr/>
                  </p:nvSpPr>
                  <p:spPr>
                    <a:xfrm rot="0">
                      <a:off x="314325" y="1267460"/>
                      <a:ext cx="7605395" cy="612140"/>
                    </a:xfrm>
                    <a:prstGeom prst="hexagon"/>
                    <a:solidFill>
                      <a:schemeClr val="accent6">
                        <a:lumMod val="75000"/>
                      </a:schemeClr>
                    </a:solidFill>
                    <a:ln w="0">
                      <a:noFill/>
                      <a:prstDash/>
                    </a:ln>
                  </p:spPr>
                  <p:txBody>
                    <a:bodyPr wrap="square" lIns="91440" tIns="45720" rIns="91440" bIns="45720" numCol="1" vert="horz" anchor="ctr">
                      <a:spAutoFit/>
                    </a:bodyPr>
                    <a:lstStyle/>
                    <a:p>
                      <a:pPr marL="0" indent="0" eaLnBrk="1" latinLnBrk="0" hangingPunct="1">
                        <a:buFontTx/>
                        <a:buNone/>
                        <a:defRPr/>
                      </a:pPr>
                      <a:r>
                        <a:rPr lang="uk-UA" altLang="ru-RU" b="1">
                          <a:solidFill>
                            <a:schemeClr val="bg1"/>
                          </a:solidFill>
                          <a:latin typeface="Arial" charset="0"/>
                          <a:cs typeface="Times New Roman" charset="0"/>
                        </a:rPr>
                        <a:t>6. За масштабами проєкту:</a:t>
                      </a:r>
                      <a:endParaRPr lang="ko-KR" altLang="en-US" b="1">
                        <a:solidFill>
                          <a:schemeClr val="bg1"/>
                        </a:solidFill>
                        <a:latin typeface="Arial" charset="0"/>
                        <a:cs typeface="Times New Roman" charset="0"/>
                      </a:endParaRPr>
                    </a:p>
                  </p:txBody>
                </p:sp>
                <p:sp>
                  <p:nvSpPr>
                    <p:cNvPr id="29" name="Скругленный прямоугольник 28"/>
                    <p:cNvSpPr>
                      <a:spLocks/>
                    </p:cNvSpPr>
                    <p:nvPr/>
                  </p:nvSpPr>
                  <p:spPr>
                    <a:xfrm rot="0">
                      <a:off x="451485" y="2720340"/>
                      <a:ext cx="7014845" cy="409575"/>
                    </a:xfrm>
                    <a:prstGeom prst="roundRect"/>
                    <a:solidFill>
                      <a:schemeClr val="accent5">
                        <a:lumMod val="60000"/>
                        <a:lumOff val="40000"/>
                      </a:schemeClr>
                    </a:solidFill>
                    <a:ln w="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>
                  </p:spPr>
                  <p:txBody>
                    <a:bodyPr wrap="square" lIns="91440" tIns="45720" rIns="91440" bIns="45720" numCol="1" vert="horz" anchor="t">
                      <a:spAutoFit/>
                    </a:bodyPr>
                    <a:lstStyle>
                      <a:lvl1pPr marL="0" indent="0" latinLnBrk="0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latinLnBrk="0" lvl="1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latinLnBrk="0" lvl="2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latinLnBrk="0" lvl="3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latinLnBrk="0" lvl="4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 eaLnBrk="0" latinLnBrk="0" hangingPunct="0" lvl="5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 eaLnBrk="0" latinLnBrk="0" hangingPunct="0" lvl="6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 eaLnBrk="0" latinLnBrk="0" hangingPunct="0" lvl="7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 eaLnBrk="0" latinLnBrk="0" hangingPunct="0" lvl="8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indent="0" eaLnBrk="1" latinLnBrk="0" hangingPunct="1">
                        <a:buFontTx/>
                        <a:buNone/>
                        <a:defRPr/>
                      </a:pPr>
                      <a:r>
                        <a:rPr lang="uk-UA" altLang="ru-RU">
                          <a:latin typeface="Arial" charset="0"/>
                        </a:rPr>
                        <a:t>середні </a:t>
                      </a:r>
                      <a:endParaRPr lang="ko-KR" altLang="en-US">
                        <a:latin typeface="Arial" charset="0"/>
                      </a:endParaRPr>
                    </a:p>
                  </p:txBody>
                </p:sp>
                <p:sp>
                  <p:nvSpPr>
                    <p:cNvPr id="30" name="Скругленный прямоугольник 29"/>
                    <p:cNvSpPr>
                      <a:spLocks/>
                    </p:cNvSpPr>
                    <p:nvPr/>
                  </p:nvSpPr>
                  <p:spPr>
                    <a:xfrm rot="0">
                      <a:off x="511175" y="3850640"/>
                      <a:ext cx="6950710" cy="409575"/>
                    </a:xfrm>
                    <a:prstGeom prst="roundRect"/>
                    <a:solidFill>
                      <a:schemeClr val="accent5">
                        <a:lumMod val="60000"/>
                        <a:lumOff val="40000"/>
                      </a:schemeClr>
                    </a:solidFill>
                    <a:ln w="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>
                  </p:spPr>
                  <p:txBody>
                    <a:bodyPr wrap="square" lIns="91440" tIns="45720" rIns="91440" bIns="45720" numCol="1" vert="horz" anchor="t">
                      <a:spAutoFit/>
                    </a:bodyPr>
                    <a:lstStyle>
                      <a:lvl1pPr marL="0" indent="0" latinLnBrk="0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latinLnBrk="0" lvl="1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latinLnBrk="0" lvl="2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latinLnBrk="0" lvl="3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latinLnBrk="0" lvl="4"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 eaLnBrk="0" latinLnBrk="0" hangingPunct="0" lvl="5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 eaLnBrk="0" latinLnBrk="0" hangingPunct="0" lvl="6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 eaLnBrk="0" latinLnBrk="0" hangingPunct="0" lvl="7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 eaLnBrk="0" latinLnBrk="0" hangingPunct="0" lvl="8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 lang="en-GB" altLang="en-US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indent="0" eaLnBrk="1" latinLnBrk="0" hangingPunct="1">
                        <a:buFontTx/>
                        <a:buNone/>
                        <a:defRPr/>
                      </a:pPr>
                      <a:r>
                        <a:rPr lang="uk-UA" altLang="ru-RU">
                          <a:latin typeface="Arial" charset="0"/>
                        </a:rPr>
                        <a:t>дуже великі </a:t>
                      </a:r>
                      <a:endParaRPr lang="ko-KR" altLang="en-US">
                        <a:latin typeface="Arial" charset="0"/>
                      </a:endParaRPr>
                    </a:p>
                  </p:txBody>
                </p:sp>
                <p:cxnSp>
                  <p:nvCxnSpPr>
                    <p:cNvPr id="31" name="Прямая соединительная линия 30"/>
                    <p:cNvCxnSpPr/>
                    <p:nvPr/>
                  </p:nvCxnSpPr>
                  <p:spPr>
                    <a:xfrm rot="0">
                      <a:off x="179705" y="1490345"/>
                      <a:ext cx="61595" cy="2587625"/>
                    </a:xfrm>
                    <a:prstGeom prst="line"/>
                    <a:ln w="22225" cap="flat" cmpd="sng">
                      <a:solidFill>
                        <a:schemeClr val="tx1">
                          <a:alpha val="100000"/>
                        </a:schemeClr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Прямая со стрелкой 31"/>
                    <p:cNvCxnSpPr/>
                    <p:nvPr/>
                  </p:nvCxnSpPr>
                  <p:spPr>
                    <a:xfrm rot="0" flipV="1">
                      <a:off x="179705" y="2346960"/>
                      <a:ext cx="313690" cy="4445"/>
                    </a:xfrm>
                    <a:prstGeom prst="straightConnector1"/>
                    <a:ln w="22225" cap="flat" cmpd="sng">
                      <a:solidFill>
                        <a:schemeClr val="tx1">
                          <a:alpha val="100000"/>
                        </a:schemeClr>
                      </a:solidFill>
                      <a:prstDash val="soli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4" name="Скругленный прямоугольник 23"/>
                <p:cNvSpPr>
                  <a:spLocks/>
                </p:cNvSpPr>
                <p:nvPr/>
              </p:nvSpPr>
              <p:spPr bwMode="auto">
                <a:xfrm rot="0">
                  <a:off x="478155" y="3258820"/>
                  <a:ext cx="6983730" cy="409575"/>
                </a:xfrm>
                <a:prstGeom prst="round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>
                  <a:lvl1pPr marL="0" indent="0" latinLnBrk="0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latinLnBrk="0" lvl="1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latinLnBrk="0" lvl="2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latinLnBrk="0" lvl="3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latinLnBrk="0" lvl="4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 eaLnBrk="0" latinLnBrk="0" hangingPunct="0" lvl="5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 eaLnBrk="0" latinLnBrk="0" hangingPunct="0" lvl="6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 eaLnBrk="0" latinLnBrk="0" hangingPunct="0" lvl="7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 eaLnBrk="0" latinLnBrk="0" hangingPunct="0" lvl="8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indent="0" eaLnBrk="1" latinLnBrk="0" hangingPunct="1">
                    <a:buFontTx/>
                    <a:buNone/>
                    <a:defRPr/>
                  </a:pPr>
                  <a:r>
                    <a:rPr lang="uk-UA" altLang="ru-RU">
                      <a:latin typeface="Arial" charset="0"/>
                    </a:rPr>
                    <a:t>великі</a:t>
                  </a:r>
                  <a:r>
                    <a:rPr lang="uk-UA" altLang="ru-RU"/>
                    <a:t> </a:t>
                  </a:r>
                  <a:endParaRPr lang="ko-KR" altLang="en-US"/>
                </a:p>
              </p:txBody>
            </p:sp>
          </p:grpSp>
          <p:cxnSp>
            <p:nvCxnSpPr>
              <p:cNvPr id="21" name="Прямая со стрелкой 20"/>
              <p:cNvCxnSpPr/>
              <p:nvPr/>
            </p:nvCxnSpPr>
            <p:spPr bwMode="auto">
              <a:xfrm rot="0" flipV="1">
                <a:off x="240665" y="3450590"/>
                <a:ext cx="313690" cy="5080"/>
              </a:xfrm>
              <a:prstGeom prst="straightConnector1"/>
              <a:ln w="22225" cap="flat" cmpd="sng">
                <a:solidFill>
                  <a:schemeClr val="tx1">
                    <a:alpha val="100000"/>
                  </a:schemeClr>
                </a:solidFill>
                <a:prstDash val="soli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 bwMode="auto">
              <a:xfrm rot="0" flipV="1">
                <a:off x="248920" y="4077970"/>
                <a:ext cx="313690" cy="5080"/>
              </a:xfrm>
              <a:prstGeom prst="straightConnector1"/>
              <a:ln w="22225" cap="flat" cmpd="sng">
                <a:solidFill>
                  <a:schemeClr val="tx1">
                    <a:alpha val="100000"/>
                  </a:schemeClr>
                </a:solidFill>
                <a:prstDash val="soli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Прямая соединительная линия 18"/>
            <p:cNvCxnSpPr>
              <a:stCxn id="28" idx="2"/>
            </p:cNvCxnSpPr>
            <p:nvPr/>
          </p:nvCxnSpPr>
          <p:spPr>
            <a:xfrm rot="0" flipH="1">
              <a:off x="179705" y="1490345"/>
              <a:ext cx="135255" cy="635"/>
            </a:xfrm>
            <a:prstGeom prst="line"/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0980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07765" y="2029460"/>
            <a:ext cx="5436235" cy="23425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3707765" y="2029460"/>
            <a:ext cx="5436870" cy="2270760"/>
          </a:xfrm>
        </p:spPr>
        <p:txBody>
          <a:bodyPr wrap="square" lIns="91440" tIns="45720" rIns="91440" bIns="45720" numCol="1" vert="horz" anchor="ctr">
            <a:noAutofit/>
          </a:bodyPr>
          <a:lstStyle/>
          <a:p>
            <a:pPr marL="0" indent="0" latinLnBrk="0">
              <a:buFontTx/>
              <a:buNone/>
            </a:pPr>
            <a:r>
              <a:rPr lang="uk-UA" altLang="ru-RU" i="1" b="1">
                <a:solidFill>
                  <a:schemeClr val="bg1"/>
                </a:solidFill>
              </a:rPr>
              <a:t>Внутрішнє і зовнішнє середовище проєктів</a:t>
            </a:r>
            <a:endParaRPr lang="ko-KR" altLang="en-US" i="1" b="1">
              <a:solidFill>
                <a:schemeClr val="bg1"/>
              </a:solidFill>
            </a:endParaRPr>
          </a:p>
          <a:p>
            <a:pPr marL="0" indent="0" latinLnBrk="0">
              <a:buFontTx/>
              <a:buNone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475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830" y="186055"/>
            <a:ext cx="4942840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Оточення проєктів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31595" y="978535"/>
            <a:ext cx="5654675" cy="706755"/>
          </a:xfrm>
          <a:prstGeom prst="rect">
            <a:avLst/>
          </a:prstGeom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eaLnBrk="1" latinLnBrk="0" hangingPunct="1">
              <a:buFontTx/>
              <a:buNone/>
              <a:defRPr/>
            </a:pPr>
            <a:r>
              <a:rPr lang="uk-UA" altLang="ru-RU" sz="2000" b="1"/>
              <a:t>Всі впливи на проєкт можна розділити на декілька категорій:</a:t>
            </a:r>
            <a:endParaRPr lang="ko-KR" altLang="en-US" sz="2000" b="1"/>
          </a:p>
        </p:txBody>
      </p:sp>
      <p:grpSp>
        <p:nvGrpSpPr>
          <p:cNvPr id="33796" name="Группа 22"/>
          <p:cNvGrpSpPr>
            <a:grpSpLocks/>
          </p:cNvGrpSpPr>
          <p:nvPr/>
        </p:nvGrpSpPr>
        <p:grpSpPr bwMode="auto">
          <a:xfrm>
            <a:off x="755650" y="1995805"/>
            <a:ext cx="7277735" cy="2857500"/>
            <a:chOff x="755650" y="1995805"/>
            <a:chExt cx="7277735" cy="2857500"/>
          </a:xfrm>
        </p:grpSpPr>
        <p:grpSp>
          <p:nvGrpSpPr>
            <p:cNvPr id="33797" name="Группа 3"/>
            <p:cNvGrpSpPr>
              <a:grpSpLocks/>
            </p:cNvGrpSpPr>
            <p:nvPr/>
          </p:nvGrpSpPr>
          <p:grpSpPr bwMode="auto">
            <a:xfrm>
              <a:off x="755650" y="1995805"/>
              <a:ext cx="7277735" cy="2857500"/>
              <a:chOff x="755650" y="1995805"/>
              <a:chExt cx="7277735" cy="2857500"/>
            </a:xfrm>
          </p:grpSpPr>
          <p:sp>
            <p:nvSpPr>
              <p:cNvPr id="8" name="Овал 7"/>
              <p:cNvSpPr>
                <a:spLocks/>
              </p:cNvSpPr>
              <p:nvPr/>
            </p:nvSpPr>
            <p:spPr>
              <a:xfrm rot="0">
                <a:off x="2885440" y="1995805"/>
                <a:ext cx="3110230" cy="1373505"/>
              </a:xfrm>
              <a:prstGeom prst="ellipse"/>
              <a:solidFill>
                <a:srgbClr val="0099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numCol="1" vert="horz" anchor="ctr">
                <a:noAutofit/>
              </a:bodyPr>
              <a:lstStyle/>
              <a:p>
                <a:pPr marL="0" indent="0" algn="ctr" latinLnBrk="0">
                  <a:buFontTx/>
                  <a:buNone/>
                  <a:defRPr/>
                </a:pPr>
                <a:r>
                  <a:rPr lang="uk-UA" sz="3000" b="1">
                    <a:latin typeface="Arial" charset="0"/>
                    <a:cs typeface="Arial" charset="0"/>
                  </a:rPr>
                  <a:t>Проєкт</a:t>
                </a:r>
                <a:endParaRPr lang="ko-KR" altLang="en-US" sz="3000" b="1">
                  <a:latin typeface="Arial" charset="0"/>
                  <a:cs typeface="Arial" charset="0"/>
                </a:endParaRPr>
              </a:p>
            </p:txBody>
          </p:sp>
          <p:sp>
            <p:nvSpPr>
              <p:cNvPr id="10" name="Прямоугольник 9"/>
              <p:cNvSpPr>
                <a:spLocks/>
              </p:cNvSpPr>
              <p:nvPr/>
            </p:nvSpPr>
            <p:spPr>
              <a:xfrm rot="0">
                <a:off x="2691765" y="4227830"/>
                <a:ext cx="3537585" cy="625475"/>
              </a:xfrm>
              <a:prstGeom prst="rect"/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numCol="1" vert="horz" anchor="ctr">
                <a:noAutofit/>
              </a:bodyPr>
              <a:lstStyle/>
              <a:p>
                <a:pPr marL="0" indent="0" algn="ctr" latinLnBrk="0">
                  <a:buFontTx/>
                  <a:buNone/>
                  <a:defRPr/>
                </a:pPr>
                <a:r>
                  <a:rPr lang="uk-UA" altLang="ru-RU" b="1">
                    <a:solidFill>
                      <a:schemeClr val="tx1"/>
                    </a:solidFill>
                    <a:cs typeface="Arial" charset="0"/>
                  </a:rPr>
                  <a:t>міжнародно-політичне </a:t>
                </a:r>
                <a:endParaRPr lang="ko-KR" altLang="en-US" b="1">
                  <a:solidFill>
                    <a:schemeClr val="tx1"/>
                  </a:solidFill>
                  <a:cs typeface="Arial" charset="0"/>
                </a:endParaRPr>
              </a:p>
              <a:p>
                <a:pPr marL="0" indent="0" algn="ctr" latinLnBrk="0">
                  <a:buFontTx/>
                  <a:buNone/>
                  <a:defRPr/>
                </a:pPr>
                <a:r>
                  <a:rPr lang="uk-UA" altLang="ru-RU" b="1">
                    <a:solidFill>
                      <a:schemeClr val="tx1"/>
                    </a:solidFill>
                    <a:cs typeface="Arial" charset="0"/>
                  </a:rPr>
                  <a:t>оточення</a:t>
                </a:r>
                <a:endParaRPr lang="ko-KR" altLang="en-US" b="1">
                  <a:solidFill>
                    <a:schemeClr val="tx1"/>
                  </a:solidFill>
                  <a:cs typeface="Arial" charset="0"/>
                </a:endParaRPr>
              </a:p>
            </p:txBody>
          </p:sp>
          <p:sp>
            <p:nvSpPr>
              <p:cNvPr id="12" name="Прямоугольник 11"/>
              <p:cNvSpPr>
                <a:spLocks/>
              </p:cNvSpPr>
              <p:nvPr/>
            </p:nvSpPr>
            <p:spPr>
              <a:xfrm rot="0">
                <a:off x="755650" y="3431540"/>
                <a:ext cx="3146425" cy="611505"/>
              </a:xfrm>
              <a:prstGeom prst="rect"/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numCol="1" vert="horz" anchor="ctr">
                <a:noAutofit/>
              </a:bodyPr>
              <a:lstStyle/>
              <a:p>
                <a:pPr marL="0" indent="0" algn="ctr" latinLnBrk="0">
                  <a:buFontTx/>
                  <a:buNone/>
                  <a:defRPr/>
                </a:pPr>
                <a:r>
                  <a:rPr lang="uk-UA" altLang="ru-RU" b="1">
                    <a:solidFill>
                      <a:schemeClr val="tx1"/>
                    </a:solidFill>
                    <a:cs typeface="Arial" charset="0"/>
                  </a:rPr>
                  <a:t>соціально-культурне</a:t>
                </a:r>
                <a:endParaRPr lang="ko-KR" altLang="en-US" b="1">
                  <a:solidFill>
                    <a:schemeClr val="tx1"/>
                  </a:solidFill>
                  <a:cs typeface="Arial" charset="0"/>
                </a:endParaRPr>
              </a:p>
              <a:p>
                <a:pPr marL="0" indent="0" algn="ctr" latinLnBrk="0">
                  <a:buFontTx/>
                  <a:buNone/>
                  <a:defRPr/>
                </a:pPr>
                <a:r>
                  <a:rPr lang="uk-UA" altLang="ru-RU" b="1">
                    <a:solidFill>
                      <a:schemeClr val="tx1"/>
                    </a:solidFill>
                    <a:cs typeface="Arial" charset="0"/>
                  </a:rPr>
                  <a:t> оточення</a:t>
                </a:r>
                <a:endParaRPr lang="ko-KR" altLang="en-US" b="1">
                  <a:solidFill>
                    <a:schemeClr val="tx1"/>
                  </a:solidFill>
                  <a:cs typeface="Arial" charset="0"/>
                </a:endParaRPr>
              </a:p>
            </p:txBody>
          </p:sp>
          <p:sp>
            <p:nvSpPr>
              <p:cNvPr id="13" name="Прямоугольник 12"/>
              <p:cNvSpPr>
                <a:spLocks/>
              </p:cNvSpPr>
              <p:nvPr/>
            </p:nvSpPr>
            <p:spPr>
              <a:xfrm rot="0">
                <a:off x="4713605" y="3431540"/>
                <a:ext cx="3319780" cy="611505"/>
              </a:xfrm>
              <a:prstGeom prst="rect"/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numCol="1" vert="horz" anchor="ctr">
                <a:noAutofit/>
              </a:bodyPr>
              <a:lstStyle/>
              <a:p>
                <a:pPr marL="0" indent="0" algn="ctr" latinLnBrk="0">
                  <a:buFontTx/>
                  <a:buNone/>
                  <a:defRPr/>
                </a:pPr>
                <a:r>
                  <a:rPr lang="uk-UA" altLang="ru-RU" b="1">
                    <a:solidFill>
                      <a:schemeClr val="tx1"/>
                    </a:solidFill>
                    <a:cs typeface="Arial" charset="0"/>
                  </a:rPr>
                  <a:t>навколишнє середовище</a:t>
                </a:r>
                <a:endParaRPr lang="ko-KR" altLang="en-US" b="1">
                  <a:solidFill>
                    <a:schemeClr val="tx1"/>
                  </a:solidFill>
                  <a:cs typeface="Arial" charset="0"/>
                </a:endParaRPr>
              </a:p>
            </p:txBody>
          </p:sp>
          <p:cxnSp>
            <p:nvCxnSpPr>
              <p:cNvPr id="14" name="Прямая соединительная линия 13"/>
              <p:cNvCxnSpPr>
                <a:stCxn id="12" idx="0"/>
                <a:endCxn id="8" idx="3"/>
              </p:cNvCxnSpPr>
              <p:nvPr/>
            </p:nvCxnSpPr>
            <p:spPr>
              <a:xfrm rot="0" flipV="1">
                <a:off x="2328545" y="3167380"/>
                <a:ext cx="1011555" cy="264795"/>
              </a:xfrm>
              <a:prstGeom prst="line"/>
              <a:ln w="22225" cap="flat" cmpd="sng">
                <a:solidFill>
                  <a:schemeClr val="tx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>
                <a:stCxn id="8" idx="5"/>
                <a:endCxn id="13" idx="0"/>
              </p:cNvCxnSpPr>
              <p:nvPr/>
            </p:nvCxnSpPr>
            <p:spPr>
              <a:xfrm rot="0">
                <a:off x="5539105" y="3167380"/>
                <a:ext cx="835660" cy="264795"/>
              </a:xfrm>
              <a:prstGeom prst="line"/>
              <a:ln w="22225" cap="flat" cmpd="sng">
                <a:solidFill>
                  <a:schemeClr val="tx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Прямая соединительная линия 20"/>
            <p:cNvCxnSpPr>
              <a:stCxn id="8" idx="4"/>
              <a:endCxn id="10" idx="0"/>
            </p:cNvCxnSpPr>
            <p:nvPr/>
          </p:nvCxnSpPr>
          <p:spPr>
            <a:xfrm rot="0">
              <a:off x="4439285" y="3368675"/>
              <a:ext cx="22225" cy="860425"/>
            </a:xfrm>
            <a:prstGeom prst="line"/>
            <a:effectLst>
              <a:outerShdw sx="100000" sy="100000" blurRad="40000" dist="23000" dir="5400000" rotWithShape="0">
                <a:srgbClr val="000000">
                  <a:alpha val="34901"/>
                </a:srgbClr>
              </a:outerShdw>
            </a:effec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4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4280" y="151130"/>
            <a:ext cx="7813040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Проєкт та його зовнішнє середовище</a:t>
            </a:r>
            <a:r>
              <a:rPr lang="ru-RU" altLang="ru-RU" sz="32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2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grpSp>
        <p:nvGrpSpPr>
          <p:cNvPr id="35843" name="Group 4"/>
          <p:cNvGrpSpPr>
            <a:grpSpLocks/>
          </p:cNvGrpSpPr>
          <p:nvPr/>
        </p:nvGrpSpPr>
        <p:grpSpPr bwMode="auto">
          <a:xfrm>
            <a:off x="755650" y="1129030"/>
            <a:ext cx="8281035" cy="3712210"/>
            <a:chOff x="755650" y="1129030"/>
            <a:chExt cx="8281035" cy="3712210"/>
          </a:xfrm>
        </p:grpSpPr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 rot="0">
              <a:off x="755650" y="1129030"/>
              <a:ext cx="8281670" cy="371284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 rot="0">
              <a:off x="2578100" y="1266190"/>
              <a:ext cx="4306570" cy="414020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500">
                  <a:latin typeface="Times New Roman" charset="0"/>
                </a:rPr>
                <a:t>Зовнішнє середовище</a:t>
              </a:r>
              <a:endParaRPr lang="ko-KR" altLang="en-US" sz="1500">
                <a:latin typeface="Times New Roman" charset="0"/>
              </a:endParaRPr>
            </a:p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6391" name="Rectangle 7"/>
            <p:cNvSpPr>
              <a:spLocks noChangeArrowheads="1"/>
            </p:cNvSpPr>
            <p:nvPr/>
          </p:nvSpPr>
          <p:spPr bwMode="auto">
            <a:xfrm rot="0">
              <a:off x="1915160" y="1678940"/>
              <a:ext cx="5466080" cy="2475230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 rot="0">
              <a:off x="3571240" y="1816100"/>
              <a:ext cx="2484120" cy="414020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500">
                  <a:latin typeface="Times New Roman" charset="0"/>
                </a:rPr>
                <a:t>Перехідна зона</a:t>
              </a:r>
              <a:endParaRPr lang="ko-KR" altLang="en-US" sz="1500">
                <a:latin typeface="Times New Roman" charset="0"/>
              </a:endParaRPr>
            </a:p>
          </p:txBody>
        </p:sp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 rot="0">
              <a:off x="2741930" y="2366010"/>
              <a:ext cx="3975735" cy="1512570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 rot="0">
              <a:off x="3737610" y="2915920"/>
              <a:ext cx="1986915" cy="414020"/>
            </a:xfrm>
            <a:prstGeom prst="rect"/>
            <a:solidFill>
              <a:srgbClr val="EF9511"/>
            </a:solidFill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500" b="1">
                  <a:latin typeface="Times New Roman" charset="0"/>
                </a:rPr>
                <a:t>Проєкт</a:t>
              </a:r>
              <a:endParaRPr lang="ko-KR" altLang="en-US" sz="1500" b="1">
                <a:latin typeface="Times New Roman" charset="0"/>
              </a:endParaRPr>
            </a:p>
          </p:txBody>
        </p:sp>
        <p:sp>
          <p:nvSpPr>
            <p:cNvPr id="16395" name="Text Box 11"/>
            <p:cNvSpPr txBox="1">
              <a:spLocks noChangeArrowheads="1"/>
            </p:cNvSpPr>
            <p:nvPr/>
          </p:nvSpPr>
          <p:spPr bwMode="auto">
            <a:xfrm rot="0">
              <a:off x="791210" y="2900680"/>
              <a:ext cx="1123950" cy="56578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 b="1">
                  <a:latin typeface="Times New Roman" charset="0"/>
                </a:rPr>
                <a:t>Границя проекту</a:t>
              </a:r>
              <a:endParaRPr lang="ko-KR" altLang="en-US" sz="1200" b="1">
                <a:latin typeface="Times New Roman" charset="0"/>
              </a:endParaRPr>
            </a:p>
          </p:txBody>
        </p:sp>
        <p:cxnSp>
          <p:nvCxnSpPr>
            <p:cNvPr id="16396" name="Line 12"/>
            <p:cNvCxnSpPr/>
            <p:nvPr/>
          </p:nvCxnSpPr>
          <p:spPr bwMode="auto">
            <a:xfrm rot="0">
              <a:off x="1584325" y="3190240"/>
              <a:ext cx="1158240" cy="63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sp>
          <p:nvSpPr>
            <p:cNvPr id="16397" name="Text Box 13"/>
            <p:cNvSpPr txBox="1">
              <a:spLocks noChangeArrowheads="1"/>
            </p:cNvSpPr>
            <p:nvPr/>
          </p:nvSpPr>
          <p:spPr bwMode="auto">
            <a:xfrm rot="0">
              <a:off x="7710805" y="2503805"/>
              <a:ext cx="1326515" cy="82613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 b="1">
                  <a:latin typeface="Times New Roman" charset="0"/>
                </a:rPr>
                <a:t>Границя перехідної зони</a:t>
              </a:r>
              <a:endParaRPr lang="ko-KR" altLang="en-US" sz="1200" b="1">
                <a:latin typeface="Times New Roman" charset="0"/>
              </a:endParaRPr>
            </a:p>
          </p:txBody>
        </p:sp>
        <p:cxnSp>
          <p:nvCxnSpPr>
            <p:cNvPr id="16398" name="Line 14"/>
            <p:cNvCxnSpPr/>
            <p:nvPr/>
          </p:nvCxnSpPr>
          <p:spPr bwMode="auto">
            <a:xfrm rot="0" flipH="1">
              <a:off x="7380605" y="3190240"/>
              <a:ext cx="662940" cy="55054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 rot="0">
              <a:off x="2578100" y="4291330"/>
              <a:ext cx="4306570" cy="414020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500">
                  <a:latin typeface="Times New Roman" charset="0"/>
                </a:rPr>
                <a:t>Зовнішнє середовище</a:t>
              </a:r>
              <a:endParaRPr lang="ko-KR" altLang="en-US" sz="1500">
                <a:latin typeface="Times New Roman" charset="0"/>
              </a:endParaRPr>
            </a:p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500"/>
            </a:p>
          </p:txBody>
        </p:sp>
      </p:grpSp>
    </p:spTree>
    <p:extLst>
      <p:ext uri="{BB962C8B-B14F-4D97-AF65-F5344CB8AC3E}">
        <p14:creationId xmlns:p14="http://schemas.microsoft.com/office/powerpoint/2010/main" val="2746113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7494"/>
            <a:ext cx="5132040" cy="960834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Зовнішнє середовище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1635646"/>
            <a:ext cx="7920880" cy="24848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2100" i="1" dirty="0" smtClean="0">
                <a:solidFill>
                  <a:srgbClr val="FF9900"/>
                </a:solidFill>
              </a:rPr>
              <a:t>Зовнішнє </a:t>
            </a:r>
            <a:r>
              <a:rPr lang="uk-UA" altLang="ru-RU" sz="2100" i="1" dirty="0">
                <a:solidFill>
                  <a:srgbClr val="FF9900"/>
                </a:solidFill>
              </a:rPr>
              <a:t>середовище</a:t>
            </a:r>
            <a:r>
              <a:rPr lang="uk-UA" altLang="ru-RU" sz="2100" dirty="0">
                <a:solidFill>
                  <a:srgbClr val="FF9900"/>
                </a:solidFill>
              </a:rPr>
              <a:t> </a:t>
            </a:r>
            <a:r>
              <a:rPr lang="uk-UA" altLang="ru-RU" sz="2100" dirty="0"/>
              <a:t>– це </a:t>
            </a:r>
            <a:r>
              <a:rPr lang="uk-UA" altLang="ru-RU" sz="2100" i="1" dirty="0"/>
              <a:t>найближче оточення</a:t>
            </a:r>
            <a:r>
              <a:rPr lang="uk-UA" altLang="ru-RU" sz="2100" dirty="0"/>
              <a:t>, тобто середовище підприємства, в рамках якого здійснюється проект, і </a:t>
            </a:r>
            <a:r>
              <a:rPr lang="uk-UA" altLang="ru-RU" sz="2100" i="1" dirty="0">
                <a:solidFill>
                  <a:srgbClr val="FF9900"/>
                </a:solidFill>
              </a:rPr>
              <a:t>далеке оточення </a:t>
            </a:r>
            <a:r>
              <a:rPr lang="uk-UA" altLang="ru-RU" sz="2100" dirty="0"/>
              <a:t>(оточення самого підприємства в межах якого виконується проект).</a:t>
            </a:r>
            <a:endParaRPr lang="ru-RU" altLang="ru-RU" sz="2100" dirty="0"/>
          </a:p>
          <a:p>
            <a:pPr>
              <a:defRPr/>
            </a:pPr>
            <a:endParaRPr lang="uk-UA" altLang="ru-RU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48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9772" y="465516"/>
            <a:ext cx="4942284" cy="960834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Внутрішнє оточення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8490" y="1284400"/>
            <a:ext cx="7888006" cy="1980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i="1" dirty="0">
                <a:solidFill>
                  <a:srgbClr val="FF6600"/>
                </a:solidFill>
              </a:rPr>
              <a:t>Внутрішнє оточення</a:t>
            </a:r>
            <a:r>
              <a:rPr lang="uk-UA" altLang="ru-RU" sz="2100" dirty="0">
                <a:solidFill>
                  <a:srgbClr val="FF6600"/>
                </a:solidFill>
              </a:rPr>
              <a:t> </a:t>
            </a:r>
            <a:r>
              <a:rPr lang="uk-UA" altLang="ru-RU" sz="2100" dirty="0"/>
              <a:t>– це та частина оточуючого середовища, яка використовується тільки під час здійснення проекту.</a:t>
            </a:r>
            <a:endParaRPr lang="ru-RU" altLang="ru-RU" sz="2100" dirty="0"/>
          </a:p>
          <a:p>
            <a:pPr>
              <a:defRPr/>
            </a:pPr>
            <a:endParaRPr lang="uk-UA" altLang="ru-RU" sz="1500" dirty="0">
              <a:solidFill>
                <a:schemeClr val="tx1"/>
              </a:solidFill>
            </a:endParaRPr>
          </a:p>
        </p:txBody>
      </p:sp>
      <p:pic>
        <p:nvPicPr>
          <p:cNvPr id="3789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79862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056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4"/>
          <p:cNvGrpSpPr>
            <a:grpSpLocks/>
          </p:cNvGrpSpPr>
          <p:nvPr/>
        </p:nvGrpSpPr>
        <p:grpSpPr bwMode="auto">
          <a:xfrm>
            <a:off x="1979930" y="250190"/>
            <a:ext cx="5562600" cy="4806950"/>
            <a:chOff x="1979930" y="250190"/>
            <a:chExt cx="5562600" cy="4806950"/>
          </a:xfrm>
        </p:grpSpPr>
        <p:sp>
          <p:nvSpPr>
            <p:cNvPr id="19461" name="AutoShape 5"/>
            <p:cNvSpPr>
              <a:spLocks noChangeArrowheads="1"/>
            </p:cNvSpPr>
            <p:nvPr/>
          </p:nvSpPr>
          <p:spPr bwMode="auto">
            <a:xfrm rot="0">
              <a:off x="5757545" y="1418590"/>
              <a:ext cx="1785620" cy="3639185"/>
            </a:xfrm>
            <a:prstGeom prst="roundRect">
              <a:avLst>
                <a:gd name="adj" fmla="val 16667"/>
              </a:avLst>
            </a:prstGeom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9462" name="AutoShape 6"/>
            <p:cNvSpPr>
              <a:spLocks noChangeArrowheads="1"/>
            </p:cNvSpPr>
            <p:nvPr/>
          </p:nvSpPr>
          <p:spPr bwMode="auto">
            <a:xfrm rot="0">
              <a:off x="3742055" y="1418590"/>
              <a:ext cx="1928495" cy="3639185"/>
            </a:xfrm>
            <a:prstGeom prst="roundRect">
              <a:avLst>
                <a:gd name="adj" fmla="val 16667"/>
              </a:avLst>
            </a:prstGeom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9463" name="AutoShape 7"/>
            <p:cNvSpPr>
              <a:spLocks noChangeArrowheads="1"/>
            </p:cNvSpPr>
            <p:nvPr/>
          </p:nvSpPr>
          <p:spPr bwMode="auto">
            <a:xfrm rot="0">
              <a:off x="1979930" y="1480820"/>
              <a:ext cx="1685290" cy="3548380"/>
            </a:xfrm>
            <a:prstGeom prst="roundRect">
              <a:avLst>
                <a:gd name="adj" fmla="val 16667"/>
              </a:avLst>
            </a:prstGeom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eaLnBrk="1" latinLnBrk="0" hangingPunct="1">
                <a:buFontTx/>
                <a:buNone/>
                <a:defRPr/>
              </a:pPr>
              <a:endParaRPr lang="ko-KR" altLang="en-US" sz="1350"/>
            </a:p>
          </p:txBody>
        </p:sp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 rot="0">
              <a:off x="3434080" y="250190"/>
              <a:ext cx="1686560" cy="38417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 b="1">
                  <a:latin typeface="Times New Roman" charset="0"/>
                </a:rPr>
                <a:t>Оточення проєкту</a:t>
              </a:r>
              <a:endParaRPr lang="ko-KR" altLang="en-US" sz="1200" b="1">
                <a:latin typeface="Times New Roman" charset="0"/>
              </a:endParaRPr>
            </a:p>
          </p:txBody>
        </p:sp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 rot="0">
              <a:off x="2046605" y="920115"/>
              <a:ext cx="1289050" cy="384175"/>
            </a:xfrm>
            <a:prstGeom prst="rect"/>
            <a:solidFill>
              <a:srgbClr val="EF9511"/>
            </a:solidFill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 b="1">
                  <a:latin typeface="Times New Roman" charset="0"/>
                </a:rPr>
                <a:t>Зовнішнє</a:t>
              </a:r>
              <a:endParaRPr lang="ko-KR" altLang="en-US" sz="1200" b="1">
                <a:latin typeface="Times New Roman" charset="0"/>
              </a:endParaRPr>
            </a:p>
          </p:txBody>
        </p:sp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 rot="0">
              <a:off x="5218430" y="920115"/>
              <a:ext cx="1289050" cy="384175"/>
            </a:xfrm>
            <a:prstGeom prst="rect"/>
            <a:solidFill>
              <a:srgbClr val="EF9511"/>
            </a:solidFill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 b="1">
                  <a:latin typeface="Times New Roman" charset="0"/>
                </a:rPr>
                <a:t>Внутрішнє</a:t>
              </a:r>
              <a:endParaRPr lang="ko-KR" altLang="en-US" sz="1200" b="1">
                <a:latin typeface="Times New Roman" charset="0"/>
              </a:endParaRPr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 rot="0">
              <a:off x="2046605" y="1590675"/>
              <a:ext cx="1586865" cy="59372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200">
                <a:latin typeface="Times New Roman" charset="0"/>
              </a:endParaRPr>
            </a:p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>
                  <a:latin typeface="Times New Roman" charset="0"/>
                </a:rPr>
                <a:t>Оточення </a:t>
              </a:r>
              <a:endParaRPr lang="ko-KR" altLang="en-US" sz="1200">
                <a:latin typeface="Times New Roman" charset="0"/>
              </a:endParaRPr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 rot="0">
              <a:off x="3829685" y="1609725"/>
              <a:ext cx="1785620" cy="59372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200">
                <a:latin typeface="Times New Roman" charset="0"/>
              </a:endParaRPr>
            </a:p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>
                  <a:latin typeface="Times New Roman" charset="0"/>
                </a:rPr>
                <a:t>Медичний заклад</a:t>
              </a:r>
              <a:endParaRPr lang="ko-KR" altLang="en-US" sz="1200">
                <a:latin typeface="Times New Roman" charset="0"/>
              </a:endParaRPr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 rot="0">
              <a:off x="5912485" y="1609725"/>
              <a:ext cx="1487805" cy="593725"/>
            </a:xfrm>
            <a:prstGeom prst="rect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 numCol="1" vert="horz" anchor="t">
              <a:noAutofit/>
            </a:bodyPr>
            <a:lstStyle/>
            <a:p>
              <a:pPr marL="0" indent="0" algn="ctr" eaLnBrk="1" latinLnBrk="0" hangingPunct="1">
                <a:buFontTx/>
                <a:buNone/>
                <a:defRPr/>
              </a:pPr>
              <a:endParaRPr lang="ko-KR" altLang="en-US" sz="1200">
                <a:latin typeface="Times New Roman" charset="0"/>
              </a:endParaRPr>
            </a:p>
            <a:p>
              <a:pPr marL="0" indent="0" algn="ctr" eaLnBrk="1" latinLnBrk="0" hangingPunct="1">
                <a:buFontTx/>
                <a:buNone/>
                <a:defRPr/>
              </a:pPr>
              <a:r>
                <a:rPr lang="uk-UA" altLang="ru-RU" sz="1200">
                  <a:latin typeface="Times New Roman" charset="0"/>
                </a:rPr>
                <a:t>Проєкт</a:t>
              </a:r>
              <a:endParaRPr lang="ko-KR" altLang="en-US" sz="1200">
                <a:latin typeface="Times New Roman" charset="0"/>
              </a:endParaRPr>
            </a:p>
          </p:txBody>
        </p:sp>
        <p:cxnSp>
          <p:nvCxnSpPr>
            <p:cNvPr id="19470" name="Line 14"/>
            <p:cNvCxnSpPr/>
            <p:nvPr/>
          </p:nvCxnSpPr>
          <p:spPr bwMode="auto">
            <a:xfrm rot="0">
              <a:off x="2739390" y="728980"/>
              <a:ext cx="3173730" cy="635"/>
            </a:xfrm>
            <a:prstGeom prst="line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1" name="Line 15"/>
            <p:cNvCxnSpPr/>
            <p:nvPr/>
          </p:nvCxnSpPr>
          <p:spPr bwMode="auto">
            <a:xfrm rot="0">
              <a:off x="2541905" y="1398905"/>
              <a:ext cx="1884045" cy="635"/>
            </a:xfrm>
            <a:prstGeom prst="line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2" name="Line 16"/>
            <p:cNvCxnSpPr/>
            <p:nvPr/>
          </p:nvCxnSpPr>
          <p:spPr bwMode="auto">
            <a:xfrm rot="0">
              <a:off x="4425315" y="1398905"/>
              <a:ext cx="635" cy="21145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3" name="Line 17"/>
            <p:cNvCxnSpPr/>
            <p:nvPr/>
          </p:nvCxnSpPr>
          <p:spPr bwMode="auto">
            <a:xfrm rot="0">
              <a:off x="2541905" y="1398905"/>
              <a:ext cx="635" cy="19240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4" name="Line 18"/>
            <p:cNvCxnSpPr/>
            <p:nvPr/>
          </p:nvCxnSpPr>
          <p:spPr bwMode="auto">
            <a:xfrm rot="0">
              <a:off x="2739390" y="728980"/>
              <a:ext cx="635" cy="19240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5" name="Line 19"/>
            <p:cNvCxnSpPr/>
            <p:nvPr/>
          </p:nvCxnSpPr>
          <p:spPr bwMode="auto">
            <a:xfrm rot="0">
              <a:off x="5912485" y="728980"/>
              <a:ext cx="635" cy="19240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6" name="Line 20"/>
            <p:cNvCxnSpPr/>
            <p:nvPr/>
          </p:nvCxnSpPr>
          <p:spPr bwMode="auto">
            <a:xfrm rot="0">
              <a:off x="6109970" y="1303655"/>
              <a:ext cx="635" cy="306705"/>
            </a:xfrm>
            <a:prstGeom prst="line"/>
            <a:ln w="25400" cap="flat" cmpd="sng">
              <a:prstDash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7" name="Line 21"/>
            <p:cNvCxnSpPr/>
            <p:nvPr/>
          </p:nvCxnSpPr>
          <p:spPr bwMode="auto">
            <a:xfrm rot="0">
              <a:off x="4326890" y="633730"/>
              <a:ext cx="635" cy="95885"/>
            </a:xfrm>
            <a:prstGeom prst="line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478" name="Line 22"/>
            <p:cNvCxnSpPr/>
            <p:nvPr/>
          </p:nvCxnSpPr>
          <p:spPr bwMode="auto">
            <a:xfrm rot="0">
              <a:off x="2938145" y="1303655"/>
              <a:ext cx="635" cy="95885"/>
            </a:xfrm>
            <a:prstGeom prst="line"/>
            <a:ln w="25400" cap="flat" cmpd="sng">
              <a:prstDash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grpSp>
          <p:nvGrpSpPr>
            <p:cNvPr id="38933" name="Group 23"/>
            <p:cNvGrpSpPr>
              <a:grpSpLocks/>
            </p:cNvGrpSpPr>
            <p:nvPr/>
          </p:nvGrpSpPr>
          <p:grpSpPr bwMode="auto">
            <a:xfrm>
              <a:off x="2145030" y="2375535"/>
              <a:ext cx="1388110" cy="2595880"/>
              <a:chOff x="2145030" y="2375535"/>
              <a:chExt cx="1388110" cy="2595880"/>
            </a:xfrm>
          </p:grpSpPr>
          <p:sp>
            <p:nvSpPr>
              <p:cNvPr id="19480" name="AutoShape 24"/>
              <p:cNvSpPr>
                <a:spLocks noChangeArrowheads="1"/>
              </p:cNvSpPr>
              <p:nvPr/>
            </p:nvSpPr>
            <p:spPr bwMode="auto">
              <a:xfrm rot="0">
                <a:off x="2145030" y="2375535"/>
                <a:ext cx="1388110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Політика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1" name="AutoShape 25"/>
              <p:cNvSpPr>
                <a:spLocks noChangeArrowheads="1"/>
              </p:cNvSpPr>
              <p:nvPr/>
            </p:nvSpPr>
            <p:spPr bwMode="auto">
              <a:xfrm rot="0">
                <a:off x="2145030" y="2672715"/>
                <a:ext cx="1388110" cy="28892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Економіка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2" name="AutoShape 26"/>
              <p:cNvSpPr>
                <a:spLocks noChangeArrowheads="1"/>
              </p:cNvSpPr>
              <p:nvPr/>
            </p:nvSpPr>
            <p:spPr bwMode="auto">
              <a:xfrm rot="0">
                <a:off x="2145030" y="2961005"/>
                <a:ext cx="1388110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Суспільство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3" name="AutoShape 27"/>
              <p:cNvSpPr>
                <a:spLocks noChangeArrowheads="1"/>
              </p:cNvSpPr>
              <p:nvPr/>
            </p:nvSpPr>
            <p:spPr bwMode="auto">
              <a:xfrm rot="0">
                <a:off x="2145030" y="3248025"/>
                <a:ext cx="1388110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Закони і право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4" name="AutoShape 28"/>
              <p:cNvSpPr>
                <a:spLocks noChangeArrowheads="1"/>
              </p:cNvSpPr>
              <p:nvPr/>
            </p:nvSpPr>
            <p:spPr bwMode="auto">
              <a:xfrm rot="0">
                <a:off x="2145030" y="3535045"/>
                <a:ext cx="1388110" cy="29019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Наука і техніка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5" name="AutoShape 29"/>
              <p:cNvSpPr>
                <a:spLocks noChangeArrowheads="1"/>
              </p:cNvSpPr>
              <p:nvPr/>
            </p:nvSpPr>
            <p:spPr bwMode="auto">
              <a:xfrm rot="0">
                <a:off x="2145030" y="3822700"/>
                <a:ext cx="1388110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Культура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6" name="AutoShape 30"/>
              <p:cNvSpPr>
                <a:spLocks noChangeArrowheads="1"/>
              </p:cNvSpPr>
              <p:nvPr/>
            </p:nvSpPr>
            <p:spPr bwMode="auto">
              <a:xfrm rot="0">
                <a:off x="2145030" y="4110355"/>
                <a:ext cx="1388110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Природа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7" name="AutoShape 31"/>
              <p:cNvSpPr>
                <a:spLocks noChangeArrowheads="1"/>
              </p:cNvSpPr>
              <p:nvPr/>
            </p:nvSpPr>
            <p:spPr bwMode="auto">
              <a:xfrm rot="0">
                <a:off x="2145030" y="4396740"/>
                <a:ext cx="1388110" cy="29019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Інфраструктура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88" name="AutoShape 32"/>
              <p:cNvSpPr>
                <a:spLocks noChangeArrowheads="1"/>
              </p:cNvSpPr>
              <p:nvPr/>
            </p:nvSpPr>
            <p:spPr bwMode="auto">
              <a:xfrm rot="0">
                <a:off x="2145030" y="4686300"/>
                <a:ext cx="1388110" cy="28638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Екологія</a:t>
                </a:r>
                <a:endParaRPr lang="ko-KR" altLang="en-US" sz="1200">
                  <a:latin typeface="Times New Roman" charset="0"/>
                </a:endParaRPr>
              </a:p>
            </p:txBody>
          </p:sp>
        </p:grpSp>
        <p:grpSp>
          <p:nvGrpSpPr>
            <p:cNvPr id="38934" name="Group 33"/>
            <p:cNvGrpSpPr>
              <a:grpSpLocks/>
            </p:cNvGrpSpPr>
            <p:nvPr/>
          </p:nvGrpSpPr>
          <p:grpSpPr bwMode="auto">
            <a:xfrm>
              <a:off x="3830320" y="2375535"/>
              <a:ext cx="1826260" cy="2517775"/>
              <a:chOff x="3830320" y="2375535"/>
              <a:chExt cx="1826260" cy="2517775"/>
            </a:xfrm>
          </p:grpSpPr>
          <p:sp>
            <p:nvSpPr>
              <p:cNvPr id="19490" name="AutoShape 34"/>
              <p:cNvSpPr>
                <a:spLocks noChangeArrowheads="1"/>
              </p:cNvSpPr>
              <p:nvPr/>
            </p:nvSpPr>
            <p:spPr bwMode="auto">
              <a:xfrm rot="0">
                <a:off x="3830320" y="2375535"/>
                <a:ext cx="1785620" cy="307340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Керівництво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1" name="AutoShape 35"/>
              <p:cNvSpPr>
                <a:spLocks noChangeArrowheads="1"/>
              </p:cNvSpPr>
              <p:nvPr/>
            </p:nvSpPr>
            <p:spPr bwMode="auto">
              <a:xfrm rot="0">
                <a:off x="3830320" y="2694305"/>
                <a:ext cx="1785620" cy="307340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Сфера фінансів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2" name="AutoShape 36"/>
              <p:cNvSpPr>
                <a:spLocks noChangeArrowheads="1"/>
              </p:cNvSpPr>
              <p:nvPr/>
            </p:nvSpPr>
            <p:spPr bwMode="auto">
              <a:xfrm rot="0">
                <a:off x="3830320" y="3001645"/>
                <a:ext cx="1785620" cy="44640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Сфера надання медичних послуг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3" name="AutoShape 37"/>
              <p:cNvSpPr>
                <a:spLocks noChangeArrowheads="1"/>
              </p:cNvSpPr>
              <p:nvPr/>
            </p:nvSpPr>
            <p:spPr bwMode="auto">
              <a:xfrm rot="0">
                <a:off x="3837305" y="3474720"/>
                <a:ext cx="1785620" cy="435610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Сфера якості та контролю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4" name="AutoShape 38"/>
              <p:cNvSpPr>
                <a:spLocks noChangeArrowheads="1"/>
              </p:cNvSpPr>
              <p:nvPr/>
            </p:nvSpPr>
            <p:spPr bwMode="auto">
              <a:xfrm rot="0">
                <a:off x="3871595" y="3912235"/>
                <a:ext cx="1785620" cy="31559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Сфера забезпечення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5" name="AutoShape 39"/>
              <p:cNvSpPr>
                <a:spLocks noChangeArrowheads="1"/>
              </p:cNvSpPr>
              <p:nvPr/>
            </p:nvSpPr>
            <p:spPr bwMode="auto">
              <a:xfrm rot="0">
                <a:off x="3871595" y="4232275"/>
                <a:ext cx="1785620" cy="326390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Сфера інфраструктури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6" name="AutoShape 40"/>
              <p:cNvSpPr>
                <a:spLocks noChangeArrowheads="1"/>
              </p:cNvSpPr>
              <p:nvPr/>
            </p:nvSpPr>
            <p:spPr bwMode="auto">
              <a:xfrm rot="0">
                <a:off x="3871595" y="4586605"/>
                <a:ext cx="1785620" cy="307340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Інші сфери</a:t>
                </a:r>
                <a:endParaRPr lang="ko-KR" altLang="en-US" sz="1200">
                  <a:latin typeface="Times New Roman" charset="0"/>
                </a:endParaRPr>
              </a:p>
            </p:txBody>
          </p:sp>
        </p:grpSp>
        <p:grpSp>
          <p:nvGrpSpPr>
            <p:cNvPr id="38935" name="Group 41"/>
            <p:cNvGrpSpPr>
              <a:grpSpLocks/>
            </p:cNvGrpSpPr>
            <p:nvPr/>
          </p:nvGrpSpPr>
          <p:grpSpPr bwMode="auto">
            <a:xfrm>
              <a:off x="5813425" y="2279650"/>
              <a:ext cx="1685290" cy="2595880"/>
              <a:chOff x="5813425" y="2279650"/>
              <a:chExt cx="1685290" cy="2595880"/>
            </a:xfrm>
          </p:grpSpPr>
          <p:sp>
            <p:nvSpPr>
              <p:cNvPr id="19498" name="AutoShape 42"/>
              <p:cNvSpPr>
                <a:spLocks noChangeArrowheads="1"/>
              </p:cNvSpPr>
              <p:nvPr/>
            </p:nvSpPr>
            <p:spPr bwMode="auto">
              <a:xfrm rot="0">
                <a:off x="5815965" y="2280285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Стиль керівництва Політика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499" name="AutoShape 43"/>
              <p:cNvSpPr>
                <a:spLocks noChangeArrowheads="1"/>
              </p:cNvSpPr>
              <p:nvPr/>
            </p:nvSpPr>
            <p:spPr bwMode="auto">
              <a:xfrm rot="0">
                <a:off x="5815965" y="2577465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Організація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0" name="AutoShape 44"/>
              <p:cNvSpPr>
                <a:spLocks noChangeArrowheads="1"/>
              </p:cNvSpPr>
              <p:nvPr/>
            </p:nvSpPr>
            <p:spPr bwMode="auto">
              <a:xfrm rot="0">
                <a:off x="5815965" y="2864485"/>
                <a:ext cx="1683385" cy="29019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Учасники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1" name="AutoShape 45"/>
              <p:cNvSpPr>
                <a:spLocks noChangeArrowheads="1"/>
              </p:cNvSpPr>
              <p:nvPr/>
            </p:nvSpPr>
            <p:spPr bwMode="auto">
              <a:xfrm rot="0">
                <a:off x="5815965" y="3152775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Команда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2" name="AutoShape 46"/>
              <p:cNvSpPr>
                <a:spLocks noChangeArrowheads="1"/>
              </p:cNvSpPr>
              <p:nvPr/>
            </p:nvSpPr>
            <p:spPr bwMode="auto">
              <a:xfrm rot="0">
                <a:off x="5815965" y="3439795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Комунікації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3" name="AutoShape 47"/>
              <p:cNvSpPr>
                <a:spLocks noChangeArrowheads="1"/>
              </p:cNvSpPr>
              <p:nvPr/>
            </p:nvSpPr>
            <p:spPr bwMode="auto">
              <a:xfrm rot="0">
                <a:off x="5815965" y="3726815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Інформаційне забезп.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4" name="AutoShape 48"/>
              <p:cNvSpPr>
                <a:spLocks noChangeArrowheads="1"/>
              </p:cNvSpPr>
              <p:nvPr/>
            </p:nvSpPr>
            <p:spPr bwMode="auto">
              <a:xfrm rot="0">
                <a:off x="5815965" y="4013200"/>
                <a:ext cx="1683385" cy="28892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Економічні умови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5" name="AutoShape 49"/>
              <p:cNvSpPr>
                <a:spLocks noChangeArrowheads="1"/>
              </p:cNvSpPr>
              <p:nvPr/>
            </p:nvSpPr>
            <p:spPr bwMode="auto">
              <a:xfrm rot="0">
                <a:off x="5815965" y="4301490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Соціальні умови</a:t>
                </a:r>
                <a:endParaRPr lang="ko-KR" altLang="en-US" sz="1200">
                  <a:latin typeface="Times New Roman" charset="0"/>
                </a:endParaRPr>
              </a:p>
            </p:txBody>
          </p:sp>
          <p:sp>
            <p:nvSpPr>
              <p:cNvPr id="19506" name="AutoShape 50"/>
              <p:cNvSpPr>
                <a:spLocks noChangeArrowheads="1"/>
              </p:cNvSpPr>
              <p:nvPr/>
            </p:nvSpPr>
            <p:spPr bwMode="auto">
              <a:xfrm rot="0">
                <a:off x="5815965" y="4588510"/>
                <a:ext cx="1683385" cy="287655"/>
              </a:xfrm>
              <a:prstGeom prst="flowChartAlternateProcess"/>
              <a:ln w="25400" cap="flat" cmpd="sng">
                <a:prstDash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 numCol="1" vert="horz" anchor="t">
                <a:noAutofit/>
              </a:bodyPr>
              <a:lstStyle/>
              <a:p>
                <a:pPr marL="0" indent="0" eaLnBrk="1" latinLnBrk="0" hangingPunct="1">
                  <a:buFontTx/>
                  <a:buNone/>
                  <a:defRPr/>
                </a:pPr>
                <a:r>
                  <a:rPr lang="uk-UA" altLang="ru-RU" sz="1200">
                    <a:latin typeface="Times New Roman" charset="0"/>
                  </a:rPr>
                  <a:t>Інші фактори</a:t>
                </a:r>
                <a:endParaRPr lang="ko-KR" altLang="en-US" sz="1200">
                  <a:latin typeface="Times New Roman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309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Группа 20"/>
          <p:cNvGrpSpPr>
            <a:grpSpLocks/>
          </p:cNvGrpSpPr>
          <p:nvPr/>
        </p:nvGrpSpPr>
        <p:grpSpPr bwMode="auto">
          <a:xfrm>
            <a:off x="1409700" y="445135"/>
            <a:ext cx="6518275" cy="4358640"/>
            <a:chOff x="1409700" y="445135"/>
            <a:chExt cx="6518275" cy="4358640"/>
          </a:xfrm>
        </p:grpSpPr>
        <p:grpSp>
          <p:nvGrpSpPr>
            <p:cNvPr id="39940" name="Группа 3"/>
            <p:cNvGrpSpPr>
              <a:grpSpLocks/>
            </p:cNvGrpSpPr>
            <p:nvPr/>
          </p:nvGrpSpPr>
          <p:grpSpPr bwMode="auto">
            <a:xfrm>
              <a:off x="1409700" y="540385"/>
              <a:ext cx="6508115" cy="4263390"/>
              <a:chOff x="1409700" y="540385"/>
              <a:chExt cx="6508115" cy="4263390"/>
            </a:xfrm>
          </p:grpSpPr>
          <p:cxnSp>
            <p:nvCxnSpPr>
              <p:cNvPr id="5" name="Прямая соединительная линия 4"/>
              <p:cNvCxnSpPr/>
              <p:nvPr/>
            </p:nvCxnSpPr>
            <p:spPr>
              <a:xfrm rot="0" flipH="1">
                <a:off x="1409700" y="700405"/>
                <a:ext cx="11430" cy="3767455"/>
              </a:xfrm>
              <a:prstGeom prst="line"/>
              <a:ln w="22225" cap="flat" cmpd="sng">
                <a:solidFill>
                  <a:schemeClr val="tx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943" name="Группа 5"/>
              <p:cNvGrpSpPr>
                <a:grpSpLocks/>
              </p:cNvGrpSpPr>
              <p:nvPr/>
            </p:nvGrpSpPr>
            <p:grpSpPr bwMode="auto">
              <a:xfrm>
                <a:off x="1409700" y="540385"/>
                <a:ext cx="6508115" cy="4263390"/>
                <a:chOff x="1409700" y="540385"/>
                <a:chExt cx="6508115" cy="4263390"/>
              </a:xfrm>
            </p:grpSpPr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 rot="0">
                  <a:off x="1809750" y="2456180"/>
                  <a:ext cx="6108700" cy="638810"/>
                </a:xfrm>
                <a:prstGeom prst="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/>
                <a:p>
                  <a:pPr marL="0" indent="0" latinLnBrk="0">
                    <a:lnSpc>
                      <a:spcPct val="80000"/>
                    </a:lnSpc>
                    <a:buFontTx/>
                    <a:buNone/>
                    <a:defRPr/>
                  </a:pPr>
                  <a:r>
                    <a:rPr lang="uk-UA" altLang="ru-RU" sz="1500"/>
                    <a:t>Фінанси визначають бюджетні межі проекту, способи та джерела фінансування</a:t>
                  </a:r>
                  <a:endParaRPr lang="ko-KR" altLang="en-US" sz="1500"/>
                </a:p>
              </p:txBody>
            </p:sp>
            <p:sp>
              <p:nvSpPr>
                <p:cNvPr id="8" name="Rectangle 3"/>
                <p:cNvSpPr>
                  <a:spLocks noChangeArrowheads="1"/>
                </p:cNvSpPr>
                <p:nvPr/>
              </p:nvSpPr>
              <p:spPr bwMode="auto">
                <a:xfrm rot="0">
                  <a:off x="2331085" y="540385"/>
                  <a:ext cx="5561965" cy="415290"/>
                </a:xfrm>
                <a:prstGeom prst="rect"/>
                <a:solidFill>
                  <a:schemeClr val="accent6">
                    <a:lumMod val="75000"/>
                  </a:schemeClr>
                </a:solidFill>
                <a:ln w="0">
                  <a:noFill/>
                  <a:prstDash/>
                </a:ln>
              </p:spPr>
              <p:txBody>
                <a:bodyPr wrap="square" lIns="91440" tIns="45720" rIns="91440" bIns="45720" numCol="1" vert="horz" anchor="ctr">
                  <a:spAutoFit/>
                </a:bodyPr>
                <a:lstStyle/>
                <a:p>
                  <a:pPr marL="0" indent="338455" algn="ctr" latinLnBrk="0">
                    <a:buFontTx/>
                    <a:buNone/>
                    <a:defRPr/>
                  </a:pPr>
                  <a:endParaRPr lang="ko-KR" altLang="en-US" sz="135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" name="Прямоугольник 8"/>
                <p:cNvSpPr>
                  <a:spLocks/>
                </p:cNvSpPr>
                <p:nvPr/>
              </p:nvSpPr>
              <p:spPr>
                <a:xfrm rot="0">
                  <a:off x="1795145" y="4165600"/>
                  <a:ext cx="6108700" cy="638810"/>
                </a:xfrm>
                <a:prstGeom prst="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/>
                <a:p>
                  <a:pPr marL="0" indent="0" latinLnBrk="0">
                    <a:lnSpc>
                      <a:spcPct val="80000"/>
                    </a:lnSpc>
                    <a:buFontTx/>
                    <a:buNone/>
                    <a:defRPr/>
                  </a:pPr>
                  <a:r>
                    <a:rPr lang="uk-UA" altLang="ru-RU" sz="1500"/>
                    <a:t>Виготовлення пов’язане із ринками засобів виробництва та висуває специфічні вимоги</a:t>
                  </a:r>
                  <a:endParaRPr lang="ko-KR" altLang="en-US" sz="1500"/>
                </a:p>
              </p:txBody>
            </p:sp>
            <p:sp>
              <p:nvSpPr>
                <p:cNvPr id="10" name="Прямоугольник 9"/>
                <p:cNvSpPr>
                  <a:spLocks/>
                </p:cNvSpPr>
                <p:nvPr/>
              </p:nvSpPr>
              <p:spPr>
                <a:xfrm rot="0">
                  <a:off x="1795145" y="3372485"/>
                  <a:ext cx="6108700" cy="383540"/>
                </a:xfrm>
                <a:prstGeom prst="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/>
                <a:p>
                  <a:pPr marL="0" indent="0" latinLnBrk="0">
                    <a:lnSpc>
                      <a:spcPct val="80000"/>
                    </a:lnSpc>
                    <a:buFontTx/>
                    <a:buNone/>
                    <a:defRPr/>
                  </a:pPr>
                  <a:r>
                    <a:rPr lang="uk-UA" altLang="ru-RU" sz="1500"/>
                    <a:t>Збут формує вимоги ринку</a:t>
                  </a:r>
                  <a:endParaRPr lang="ko-KR" altLang="en-US" sz="1500"/>
                </a:p>
              </p:txBody>
            </p:sp>
            <p:sp>
              <p:nvSpPr>
                <p:cNvPr id="11" name="Прямоугольник 10"/>
                <p:cNvSpPr>
                  <a:spLocks/>
                </p:cNvSpPr>
                <p:nvPr/>
              </p:nvSpPr>
              <p:spPr>
                <a:xfrm rot="0">
                  <a:off x="1784985" y="1495425"/>
                  <a:ext cx="6108700" cy="462915"/>
                </a:xfrm>
                <a:prstGeom prst="rect"/>
                <a:solidFill>
                  <a:schemeClr val="accent5">
                    <a:lumMod val="60000"/>
                    <a:lumOff val="40000"/>
                  </a:schemeClr>
                </a:solidFill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wrap="square" lIns="91440" tIns="45720" rIns="91440" bIns="45720" numCol="1" vert="horz" anchor="t">
                  <a:spAutoFit/>
                </a:bodyPr>
                <a:lstStyle>
                  <a:lvl1pPr marL="0" indent="0" latinLnBrk="0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latinLnBrk="0" lvl="1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latinLnBrk="0" lvl="2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latinLnBrk="0" lvl="3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latinLnBrk="0" lvl="4"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 eaLnBrk="0" latinLnBrk="0" hangingPunct="0" lvl="5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 eaLnBrk="0" latinLnBrk="0" hangingPunct="0" lvl="6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 eaLnBrk="0" latinLnBrk="0" hangingPunct="0" lvl="7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 eaLnBrk="0" latinLnBrk="0" hangingPunct="0" lvl="8"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  <a:defRPr lang="en-GB" altLang="en-US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indent="0" eaLnBrk="1" latinLnBrk="0" hangingPunct="1">
                    <a:lnSpc>
                      <a:spcPct val="80000"/>
                    </a:lnSpc>
                    <a:buFontTx/>
                    <a:buNone/>
                    <a:defRPr/>
                  </a:pPr>
                  <a:r>
                    <a:rPr lang="uk-UA" altLang="ru-RU" sz="1500" b="1">
                      <a:solidFill>
                        <a:schemeClr val="bg1"/>
                      </a:solidFill>
                      <a:latin typeface="Century Gothic" charset="0"/>
                      <a:cs typeface="Times New Roman" charset="0"/>
                    </a:rPr>
                    <a:t>Керівництво мед закладу </a:t>
                  </a:r>
                  <a:r>
                    <a:rPr lang="uk-UA" altLang="ru-RU" sz="1500">
                      <a:latin typeface="Century Gothic" charset="0"/>
                    </a:rPr>
                    <a:t>– це головне джерело визначення цілей та основних вимог щодо проекту</a:t>
                  </a:r>
                  <a:endParaRPr lang="ko-KR" altLang="en-US" sz="1500">
                    <a:latin typeface="Century Gothic" charset="0"/>
                  </a:endParaRPr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0" flipV="1">
                  <a:off x="1420495" y="700405"/>
                  <a:ext cx="911225" cy="635"/>
                </a:xfrm>
                <a:prstGeom prst="line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 стрелкой 12"/>
                <p:cNvCxnSpPr/>
                <p:nvPr/>
              </p:nvCxnSpPr>
              <p:spPr>
                <a:xfrm rot="0">
                  <a:off x="1420495" y="1811020"/>
                  <a:ext cx="375920" cy="2540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 стрелкой 13"/>
                <p:cNvCxnSpPr/>
                <p:nvPr/>
              </p:nvCxnSpPr>
              <p:spPr>
                <a:xfrm rot="0">
                  <a:off x="1434465" y="2826385"/>
                  <a:ext cx="375920" cy="2540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 стрелкой 14"/>
                <p:cNvCxnSpPr/>
                <p:nvPr/>
              </p:nvCxnSpPr>
              <p:spPr>
                <a:xfrm rot="0">
                  <a:off x="1409700" y="3669030"/>
                  <a:ext cx="375920" cy="2540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/>
                <p:cNvCxnSpPr/>
                <p:nvPr/>
              </p:nvCxnSpPr>
              <p:spPr>
                <a:xfrm rot="0">
                  <a:off x="1409700" y="4467225"/>
                  <a:ext cx="375920" cy="2540"/>
                </a:xfrm>
                <a:prstGeom prst="straightConnector1"/>
                <a:ln w="2222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9941" name="Прямоугольник 17"/>
            <p:cNvSpPr>
              <a:spLocks noChangeArrowheads="1"/>
            </p:cNvSpPr>
            <p:nvPr/>
          </p:nvSpPr>
          <p:spPr bwMode="auto">
            <a:xfrm rot="0">
              <a:off x="2371090" y="445135"/>
              <a:ext cx="5557520" cy="584835"/>
            </a:xfrm>
            <a:prstGeom prst="rect"/>
            <a:noFill/>
            <a:ln w="0">
              <a:noFill/>
              <a:prstDash/>
            </a:ln>
          </p:spPr>
          <p:txBody>
            <a:bodyPr wrap="square" lIns="91440" tIns="45720" rIns="91440" bIns="45720" numCol="1" vert="horz" anchor="t">
              <a:spAutoFit/>
            </a:bodyPr>
            <a:lstStyle>
              <a:lvl1pPr marL="0" indent="0" latinLnBrk="0">
                <a:spcBef>
                  <a:spcPts val="1000"/>
                </a:spcBef>
                <a:buFontTx/>
                <a:buNone/>
                <a:defRPr lang="en-GB" altLang="en-US">
                  <a:solidFill>
                    <a:srgbClr val="404040"/>
                  </a:solidFill>
                  <a:latin typeface="Century Gothic" charset="0"/>
                </a:defRPr>
              </a:lvl1pPr>
              <a:lvl2pPr marL="742950" indent="-285750" latinLnBrk="0" lvl="1">
                <a:spcBef>
                  <a:spcPts val="1000"/>
                </a:spcBef>
                <a:buFontTx/>
                <a:buNone/>
                <a:defRPr lang="en-GB" altLang="en-US" sz="1600">
                  <a:solidFill>
                    <a:srgbClr val="404040"/>
                  </a:solidFill>
                  <a:latin typeface="Century Gothic" charset="0"/>
                </a:defRPr>
              </a:lvl2pPr>
              <a:lvl3pPr marL="1143000" indent="-228600" latinLnBrk="0" lvl="2">
                <a:spcBef>
                  <a:spcPts val="1000"/>
                </a:spcBef>
                <a:buFontTx/>
                <a:buNone/>
                <a:defRPr lang="en-GB" altLang="en-US" sz="1400">
                  <a:solidFill>
                    <a:srgbClr val="404040"/>
                  </a:solidFill>
                  <a:latin typeface="Century Gothic" charset="0"/>
                </a:defRPr>
              </a:lvl3pPr>
              <a:lvl4pPr marL="1600200" indent="-228600" latinLnBrk="0" lvl="3">
                <a:spcBef>
                  <a:spcPts val="1000"/>
                </a:spcBef>
                <a:buFontTx/>
                <a:buNone/>
                <a:defRPr lang="en-GB" altLang="en-US" sz="1200">
                  <a:solidFill>
                    <a:srgbClr val="404040"/>
                  </a:solidFill>
                  <a:latin typeface="Century Gothic" charset="0"/>
                </a:defRPr>
              </a:lvl4pPr>
              <a:lvl5pPr marL="2057400" indent="-228600" latinLnBrk="0" lvl="4">
                <a:spcBef>
                  <a:spcPts val="1000"/>
                </a:spcBef>
                <a:buFontTx/>
                <a:buNone/>
                <a:defRPr lang="en-GB" altLang="en-US" sz="1200">
                  <a:solidFill>
                    <a:srgbClr val="404040"/>
                  </a:solidFill>
                  <a:latin typeface="Century Gothic" charset="0"/>
                </a:defRPr>
              </a:lvl5pPr>
              <a:lvl6pPr marL="2514600" indent="-228600" fontAlgn="base" eaLnBrk="0" latinLnBrk="0" hangingPunct="0" lvl="5">
                <a:spcBef>
                  <a:spcPts val="1000"/>
                </a:spcBef>
                <a:spcAft>
                  <a:spcPct val="0"/>
                </a:spcAft>
                <a:buFontTx/>
                <a:buNone/>
                <a:defRPr lang="en-GB" altLang="en-US" sz="1200">
                  <a:solidFill>
                    <a:srgbClr val="404040"/>
                  </a:solidFill>
                  <a:latin typeface="Century Gothic" charset="0"/>
                </a:defRPr>
              </a:lvl6pPr>
              <a:lvl7pPr marL="2971800" indent="-228600" fontAlgn="base" eaLnBrk="0" latinLnBrk="0" hangingPunct="0" lvl="6">
                <a:spcBef>
                  <a:spcPts val="1000"/>
                </a:spcBef>
                <a:spcAft>
                  <a:spcPct val="0"/>
                </a:spcAft>
                <a:buFontTx/>
                <a:buNone/>
                <a:defRPr lang="en-GB" altLang="en-US" sz="1200">
                  <a:solidFill>
                    <a:srgbClr val="404040"/>
                  </a:solidFill>
                  <a:latin typeface="Century Gothic" charset="0"/>
                </a:defRPr>
              </a:lvl7pPr>
              <a:lvl8pPr marL="3429000" indent="-228600" fontAlgn="base" eaLnBrk="0" latinLnBrk="0" hangingPunct="0" lvl="7">
                <a:spcBef>
                  <a:spcPts val="1000"/>
                </a:spcBef>
                <a:spcAft>
                  <a:spcPct val="0"/>
                </a:spcAft>
                <a:buFontTx/>
                <a:buNone/>
                <a:defRPr lang="en-GB" altLang="en-US" sz="1200">
                  <a:solidFill>
                    <a:srgbClr val="404040"/>
                  </a:solidFill>
                  <a:latin typeface="Century Gothic" charset="0"/>
                </a:defRPr>
              </a:lvl8pPr>
              <a:lvl9pPr marL="3886200" indent="-228600" fontAlgn="base" eaLnBrk="0" latinLnBrk="0" hangingPunct="0" lvl="8">
                <a:spcBef>
                  <a:spcPts val="1000"/>
                </a:spcBef>
                <a:spcAft>
                  <a:spcPct val="0"/>
                </a:spcAft>
                <a:buFontTx/>
                <a:buNone/>
                <a:defRPr lang="en-GB" altLang="en-US" sz="1200">
                  <a:solidFill>
                    <a:srgbClr val="404040"/>
                  </a:solidFill>
                  <a:latin typeface="Century Gothic" charset="0"/>
                </a:defRPr>
              </a:lvl9pPr>
            </a:lstStyle>
            <a:p>
              <a:pPr marL="0" indent="0" algn="ctr" latinLnBrk="0">
                <a:spcBef>
                  <a:spcPct val="0"/>
                </a:spcBef>
                <a:buFontTx/>
                <a:buNone/>
              </a:pPr>
              <a:r>
                <a:rPr lang="uk-UA" altLang="ru-RU" sz="1600" b="1">
                  <a:solidFill>
                    <a:schemeClr val="bg1"/>
                  </a:solidFill>
                  <a:cs typeface="Times New Roman" charset="0"/>
                </a:rPr>
                <a:t>Оточення проєкту, що використовується у межах підприємства</a:t>
              </a:r>
              <a:r>
                <a:rPr lang="ru-RU" altLang="ru-RU" sz="1600" b="1">
                  <a:solidFill>
                    <a:schemeClr val="bg1"/>
                  </a:solidFill>
                  <a:cs typeface="Times New Roman" charset="0"/>
                </a:rPr>
                <a:t> </a:t>
              </a:r>
              <a:endParaRPr lang="ko-KR" altLang="en-US" sz="1600" b="1">
                <a:solidFill>
                  <a:schemeClr val="bg1"/>
                </a:solidFill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7747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595" y="195580"/>
            <a:ext cx="7578725" cy="129032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000" b="1">
                <a:solidFill>
                  <a:schemeClr val="accent1"/>
                </a:solidFill>
                <a:ea typeface="+mn-ea"/>
                <a:cs typeface="Arial" charset="0"/>
              </a:rPr>
              <a:t>Основні чинники впливу зовнішнього (макро) оточення на проєкт</a:t>
            </a:r>
            <a:endParaRPr lang="ko-KR" altLang="en-US" sz="30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79705" y="1203325"/>
            <a:ext cx="8785860" cy="3672840"/>
          </a:xfrm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square" lIns="91440" tIns="45720" rIns="91440" bIns="45720" numCol="1" vert="horz" anchor="t">
            <a:noAutofit/>
          </a:bodyPr>
          <a:lstStyle/>
          <a:p>
            <a:pPr marL="342900" indent="-342900" latinLnBrk="0">
              <a:lnSpc>
                <a:spcPct val="80000"/>
              </a:lnSpc>
              <a:buClr>
                <a:srgbClr val="FF6600"/>
              </a:buClr>
              <a:buFont typeface="Wingdings"/>
              <a:buChar char="ü"/>
            </a:pPr>
            <a:endParaRPr lang="ko-KR" altLang="en-US" sz="1800" i="1" b="1">
              <a:solidFill>
                <a:srgbClr val="FF6600"/>
              </a:solidFill>
            </a:endParaRPr>
          </a:p>
          <a:p>
            <a:pPr marL="342900" indent="-342900" latinLnBrk="0">
              <a:lnSpc>
                <a:spcPct val="80000"/>
              </a:lnSpc>
              <a:buClr>
                <a:srgbClr val="FF6600"/>
              </a:buClr>
              <a:buFont typeface="Wingdings"/>
              <a:buChar char="ü"/>
            </a:pPr>
            <a:r>
              <a:rPr lang="uk-UA" altLang="ru-RU" sz="1800" i="1" b="1">
                <a:solidFill>
                  <a:schemeClr val="accent3">
                    <a:lumMod val="50000"/>
                  </a:schemeClr>
                </a:solidFill>
              </a:rPr>
              <a:t>політичні характеристики та чинники</a:t>
            </a:r>
            <a:r>
              <a:rPr lang="uk-UA" altLang="ru-RU" sz="1800" b="1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uk-UA" altLang="ru-RU" sz="1800"/>
              <a:t>політична стабільність, 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r>
              <a:rPr lang="uk-UA" altLang="ru-RU" sz="1800"/>
              <a:t>підтримка МОЗ, департаментів, участь в різних військових союзах;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endParaRPr lang="ko-KR" altLang="en-US" sz="1800" i="1"/>
          </a:p>
          <a:p>
            <a:pPr marL="342900" indent="-342900" latinLnBrk="0">
              <a:lnSpc>
                <a:spcPct val="80000"/>
              </a:lnSpc>
              <a:buClr>
                <a:srgbClr val="FF6600"/>
              </a:buClr>
              <a:buFont typeface="Wingdings"/>
              <a:buChar char="ü"/>
            </a:pPr>
            <a:r>
              <a:rPr lang="uk-UA" altLang="ru-RU" sz="1800" i="1" b="1">
                <a:solidFill>
                  <a:schemeClr val="accent3">
                    <a:lumMod val="50000"/>
                  </a:schemeClr>
                </a:solidFill>
              </a:rPr>
              <a:t>економічні чинники:</a:t>
            </a:r>
            <a:r>
              <a:rPr lang="uk-UA" altLang="ru-RU" sz="1800" i="1" b="1">
                <a:solidFill>
                  <a:srgbClr val="FF6600"/>
                </a:solidFill>
              </a:rPr>
              <a:t> </a:t>
            </a:r>
            <a:r>
              <a:rPr lang="uk-UA" altLang="ru-RU" sz="1800"/>
              <a:t>структура національного господарства, рівень 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r>
              <a:rPr lang="uk-UA" altLang="ru-RU" sz="1800"/>
              <a:t>інфляції, податки, рівень цін;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endParaRPr lang="ko-KR" altLang="en-US" sz="1800" i="1"/>
          </a:p>
          <a:p>
            <a:pPr marL="342900" indent="-342900" latinLnBrk="0">
              <a:lnSpc>
                <a:spcPct val="80000"/>
              </a:lnSpc>
              <a:buClr>
                <a:srgbClr val="FF6600"/>
              </a:buClr>
              <a:buFont typeface="Wingdings"/>
              <a:buChar char="ü"/>
            </a:pPr>
            <a:r>
              <a:rPr lang="uk-UA" altLang="ru-RU" sz="1800" i="1" b="1">
                <a:solidFill>
                  <a:schemeClr val="accent3">
                    <a:lumMod val="50000"/>
                  </a:schemeClr>
                </a:solidFill>
              </a:rPr>
              <a:t>суспільство:</a:t>
            </a:r>
            <a:r>
              <a:rPr lang="uk-UA" altLang="ru-RU" sz="1800" i="1" b="1">
                <a:solidFill>
                  <a:srgbClr val="FF6600"/>
                </a:solidFill>
              </a:rPr>
              <a:t> </a:t>
            </a:r>
            <a:r>
              <a:rPr lang="uk-UA" altLang="ru-RU" sz="1800"/>
              <a:t>умови і рівень життя, освіта, трудове законодавство, 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r>
              <a:rPr lang="uk-UA" altLang="ru-RU" sz="1800"/>
              <a:t>медицина, громадська думка щодо проєкту;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endParaRPr lang="ko-KR" altLang="en-US" sz="1800" i="1"/>
          </a:p>
          <a:p>
            <a:pPr marL="342900" indent="-342900" latinLnBrk="0">
              <a:lnSpc>
                <a:spcPct val="80000"/>
              </a:lnSpc>
              <a:buClr>
                <a:srgbClr val="FF6600"/>
              </a:buClr>
              <a:buFont typeface="Wingdings"/>
              <a:buChar char="ü"/>
            </a:pPr>
            <a:r>
              <a:rPr lang="uk-UA" altLang="ru-RU" sz="1800" i="1" b="1">
                <a:solidFill>
                  <a:schemeClr val="accent3">
                    <a:lumMod val="50000"/>
                  </a:schemeClr>
                </a:solidFill>
              </a:rPr>
              <a:t>закони та право:</a:t>
            </a:r>
            <a:r>
              <a:rPr lang="uk-UA" altLang="ru-RU" sz="1800" i="1" b="1">
                <a:solidFill>
                  <a:srgbClr val="FF6600"/>
                </a:solidFill>
              </a:rPr>
              <a:t> </a:t>
            </a:r>
            <a:r>
              <a:rPr lang="uk-UA" altLang="ru-RU" sz="1800"/>
              <a:t>права людини, підприємництво, право власності, </a:t>
            </a:r>
            <a:endParaRPr lang="ko-KR" altLang="en-US" sz="1800"/>
          </a:p>
          <a:p>
            <a:pPr marL="0" indent="0" latinLnBrk="0">
              <a:lnSpc>
                <a:spcPct val="80000"/>
              </a:lnSpc>
              <a:buFontTx/>
              <a:buNone/>
            </a:pPr>
            <a:r>
              <a:rPr lang="uk-UA" altLang="ru-RU" sz="1800"/>
              <a:t>гарантії, пільги;</a:t>
            </a:r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633974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840" y="123190"/>
            <a:ext cx="7417435" cy="129032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000" b="1">
                <a:solidFill>
                  <a:schemeClr val="accent1"/>
                </a:solidFill>
                <a:ea typeface="+mn-ea"/>
                <a:cs typeface="Arial" charset="0"/>
              </a:rPr>
              <a:t>Основні чинники впливу зовнішнього (макро) оточення на проєкт</a:t>
            </a:r>
            <a:endParaRPr lang="ko-KR" altLang="en-US" sz="30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3260" y="1203325"/>
            <a:ext cx="8208645" cy="3582670"/>
          </a:xfrm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 marL="428625" indent="-428625">
              <a:lnSpc>
                <a:spcPct val="80000"/>
              </a:lnSpc>
              <a:buClr>
                <a:srgbClr val="FF6600"/>
              </a:buClr>
            </a:pPr>
            <a:endParaRPr lang="uk-UA" altLang="ru-RU" sz="1800" b="1" i="1" dirty="0"/>
          </a:p>
          <a:p>
            <a:pPr marL="285750" lvl="1"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наука і техніка: </a:t>
            </a:r>
            <a:r>
              <a:rPr lang="uk-UA" altLang="ru-RU" sz="2000" dirty="0"/>
              <a:t>рівень розвитку    інформаційної техніки і комп’ютеризації, зв’язок, комунікації</a:t>
            </a:r>
            <a:r>
              <a:rPr lang="uk-UA" altLang="ru-RU" sz="2000" dirty="0" smtClean="0"/>
              <a:t>;</a:t>
            </a:r>
          </a:p>
          <a:p>
            <a:pPr marL="0" lvl="1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20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культура:</a:t>
            </a:r>
            <a:r>
              <a:rPr lang="uk-UA" altLang="ru-RU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2000" dirty="0"/>
              <a:t>рівень письменності, культурні традиції, релігія</a:t>
            </a:r>
            <a:r>
              <a:rPr lang="uk-UA" altLang="ru-RU" sz="2000" dirty="0" smtClean="0"/>
              <a:t>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20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природні і екологічні чинники:</a:t>
            </a:r>
            <a:r>
              <a:rPr lang="uk-UA" altLang="ru-RU" sz="2000" b="1" i="1" dirty="0">
                <a:solidFill>
                  <a:srgbClr val="FF6600"/>
                </a:solidFill>
              </a:rPr>
              <a:t> </a:t>
            </a:r>
            <a:r>
              <a:rPr lang="uk-UA" altLang="ru-RU" sz="2000" dirty="0"/>
              <a:t>кліматичні умови, природні ресурси, стандарти, що стосуються повітря, води, ґрунту, стану екологічної системи</a:t>
            </a:r>
            <a:r>
              <a:rPr lang="uk-UA" altLang="ru-RU" sz="2000" dirty="0" smtClean="0"/>
              <a:t>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20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інфраструктура:</a:t>
            </a:r>
            <a:r>
              <a:rPr lang="uk-UA" altLang="ru-RU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2000" dirty="0"/>
              <a:t>транспорт, зв’язок, комунікації, мережі, </a:t>
            </a:r>
            <a:r>
              <a:rPr lang="ru-RU" altLang="ru-RU" sz="2000" dirty="0"/>
              <a:t>ПК</a:t>
            </a:r>
            <a:r>
              <a:rPr lang="uk-UA" altLang="ru-RU" sz="2000" dirty="0"/>
              <a:t>, енергопостачання, сировина, послуги, збутова мережа.</a:t>
            </a:r>
            <a:endParaRPr lang="uk-UA" alt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59105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595" y="152400"/>
            <a:ext cx="7705725" cy="961390"/>
          </a:xfrm>
          <a:extLst/>
        </p:spPr>
        <p:txBody>
          <a:bodyPr wrap="square" lIns="91440" tIns="45720" rIns="91440" bIns="45720" numCol="1" vert="horz" anchor="t">
            <a:noAutofit/>
          </a:bodyPr>
          <a:lstStyle/>
          <a:p>
            <a:pPr marL="0" indent="0" latinLnBrk="0">
              <a:buFontTx/>
              <a:buNone/>
              <a:defRPr/>
            </a:pPr>
            <a:r>
              <a:rPr lang="uk-UA" altLang="ru-RU" sz="3000" b="1">
                <a:solidFill>
                  <a:schemeClr val="accent1"/>
                </a:solidFill>
                <a:ea typeface="+mn-ea"/>
                <a:cs typeface="Arial" charset="0"/>
              </a:rPr>
              <a:t>Основні чинники впливу внутрішнього оточення на проєкт</a:t>
            </a:r>
            <a:r>
              <a:rPr lang="ru-RU" altLang="ru-RU" sz="3000" b="1">
                <a:solidFill>
                  <a:schemeClr val="accent1"/>
                </a:solidFill>
                <a:ea typeface="+mn-ea"/>
                <a:cs typeface="Arial" charset="0"/>
              </a:rPr>
              <a:t> </a:t>
            </a:r>
            <a:endParaRPr lang="ko-KR" altLang="en-US" sz="3000" b="1">
              <a:solidFill>
                <a:schemeClr val="accent1"/>
              </a:solidFill>
              <a:ea typeface="+mn-ea"/>
              <a:cs typeface="Arial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467360" y="1113155"/>
            <a:ext cx="7282180" cy="2610485"/>
          </a:xfrm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428625" indent="-428625">
              <a:lnSpc>
                <a:spcPct val="80000"/>
              </a:lnSpc>
              <a:buClr>
                <a:schemeClr val="tx1"/>
              </a:buClr>
            </a:pPr>
            <a:endParaRPr lang="uk-UA" altLang="ru-RU" sz="1800" b="1" i="1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специфічна організація проекту </a:t>
            </a:r>
            <a:r>
              <a:rPr lang="uk-UA" altLang="ru-RU" sz="1800" dirty="0"/>
              <a:t>визначає взаємовідносини між учасниками, розподіл прав, обов’язків та відповідальності</a:t>
            </a:r>
            <a:endParaRPr lang="uk-UA" altLang="ru-RU" sz="1800" i="1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учасники проекту </a:t>
            </a:r>
            <a:r>
              <a:rPr lang="uk-UA" altLang="ru-RU" sz="1800" dirty="0"/>
              <a:t>реалізовують різні інтереси в процесі здійснення проекту, формують свої вимоги до цілей і мотивації</a:t>
            </a:r>
            <a:endParaRPr lang="uk-UA" altLang="ru-RU" sz="1800" i="1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команда проекту </a:t>
            </a:r>
            <a:r>
              <a:rPr lang="uk-UA" altLang="ru-RU" sz="1800" dirty="0">
                <a:solidFill>
                  <a:schemeClr val="accent3">
                    <a:lumMod val="50000"/>
                  </a:schemeClr>
                </a:solidFill>
              </a:rPr>
              <a:t>– </a:t>
            </a:r>
            <a:r>
              <a:rPr lang="uk-UA" altLang="ru-RU" sz="1800" dirty="0"/>
              <a:t>це мозковий центр, двигун, виконавчий орган, від якого залежить успіх та прогрес проекту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методи та засоби комунікації </a:t>
            </a:r>
            <a:r>
              <a:rPr lang="uk-UA" altLang="ru-RU" sz="1800" dirty="0"/>
              <a:t>визначають повноту, достовірність і оперативність обміну інформацією між зацікавленими учасниками проекту</a:t>
            </a:r>
            <a:endParaRPr lang="uk-UA" altLang="ru-RU" sz="1800" i="1" dirty="0"/>
          </a:p>
          <a:p>
            <a:pPr marL="428625" indent="-428625">
              <a:lnSpc>
                <a:spcPct val="80000"/>
              </a:lnSpc>
              <a:buClr>
                <a:schemeClr val="tx1"/>
              </a:buClr>
            </a:pPr>
            <a:endParaRPr lang="uk-UA" altLang="ru-RU" sz="1800" i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470" y="3580130"/>
            <a:ext cx="2310130" cy="158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62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4582" y="0"/>
            <a:ext cx="7747898" cy="960835"/>
          </a:xfrm>
          <a:extLst/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чинники впливу внутрішнього оточення на проект</a:t>
            </a:r>
            <a:r>
              <a:rPr lang="ru-RU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75656" y="1059582"/>
            <a:ext cx="6430565" cy="398740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None/>
              <a:defRPr/>
            </a:pPr>
            <a:endParaRPr lang="uk-UA" altLang="ru-RU" b="1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економічні умови проекту </a:t>
            </a:r>
            <a:r>
              <a:rPr lang="uk-UA" altLang="ru-RU" dirty="0">
                <a:solidFill>
                  <a:schemeClr val="tx1"/>
                </a:solidFill>
              </a:rPr>
              <a:t>пов’язані з кошторисом і бюджетом проекту, цінами, податками, тарифами, ризиком, страхуванням тощо </a:t>
            </a:r>
            <a:r>
              <a:rPr lang="ru-RU" altLang="ru-RU" dirty="0">
                <a:solidFill>
                  <a:schemeClr val="tx1"/>
                </a:solidFill>
              </a:rPr>
              <a:t>та</a:t>
            </a:r>
            <a:r>
              <a:rPr lang="uk-UA" altLang="ru-RU" dirty="0">
                <a:solidFill>
                  <a:schemeClr val="tx1"/>
                </a:solidFill>
              </a:rPr>
              <a:t> визначають вартісні характеристики проекту</a:t>
            </a:r>
            <a:endParaRPr lang="uk-UA" altLang="ru-RU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соціальні умови проекту </a:t>
            </a:r>
            <a:r>
              <a:rPr lang="uk-UA" altLang="ru-RU" dirty="0">
                <a:solidFill>
                  <a:schemeClr val="tx1"/>
                </a:solidFill>
              </a:rPr>
              <a:t>характеризуються забезпеченням стандартних умов життя для учасників проекту, рівнем зарплати, умовами праці, техніки безпеки, соціальним забезпеченням</a:t>
            </a:r>
            <a:endParaRPr lang="uk-UA" altLang="ru-RU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інші чинники </a:t>
            </a:r>
            <a:r>
              <a:rPr lang="uk-UA" altLang="ru-RU" dirty="0">
                <a:solidFill>
                  <a:schemeClr val="tx1"/>
                </a:solidFill>
              </a:rPr>
              <a:t>– рівень комп’ютеризації та інформатизації проекту, організація проекту, система документації, технічні умови </a:t>
            </a: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стиль керівництва </a:t>
            </a:r>
            <a:r>
              <a:rPr lang="uk-UA" altLang="ru-RU" dirty="0">
                <a:solidFill>
                  <a:schemeClr val="tx1"/>
                </a:solidFill>
              </a:rPr>
              <a:t>визначає психологічний клімат та атмосферу в команді</a:t>
            </a:r>
            <a:endParaRPr lang="uk-UA" altLang="ru-RU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8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840" y="123825"/>
            <a:ext cx="7202805" cy="960755"/>
          </a:xfrm>
          <a:extLst/>
        </p:spPr>
        <p:txBody>
          <a:bodyPr rtlCol="0">
            <a:norm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КОНТРОЛЬНІ ЗАПИТАННЯ</a:t>
            </a:r>
            <a:endParaRPr lang="ru-RU" altLang="ru-RU" sz="30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7651" name="Rectangle 3"/>
          <p:cNvSpPr txBox="1">
            <a:spLocks noChangeArrowheads="1" noGrp="1"/>
          </p:cNvSpPr>
          <p:nvPr>
            <p:ph type="obj" idx="1"/>
          </p:nvPr>
        </p:nvSpPr>
        <p:spPr>
          <a:xfrm rot="0">
            <a:off x="1259840" y="675640"/>
            <a:ext cx="7191375" cy="4496435"/>
          </a:xfrm>
          <a:prstGeom prst="rect"/>
        </p:spPr>
        <p:txBody>
          <a:bodyPr wrap="square" lIns="91440" tIns="45720" rIns="91440" bIns="45720" numCol="1" vert="horz" anchor="t">
            <a:normAutofit fontScale="77500" lnSpcReduction="0"/>
          </a:bodyPr>
          <a:lstStyle/>
          <a:p>
            <a:pPr marL="300355" indent="-300355" latinLnBrk="0">
              <a:lnSpc>
                <a:spcPct val="90000"/>
              </a:lnSpc>
              <a:buFont typeface="Wingdings 3"/>
              <a:buChar char="´"/>
              <a:defRPr/>
            </a:pP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Дайте визначення поняття «проєкт в галузі охорони здоров'я».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Назвіть основні особливості проєктів в медичних закладах на сучасному етапі.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У чому полягають причини невдач реалізації проєктів?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Дайте визначення поняття «управління проєктами». 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В яких аспектах розглядається управління проєктами?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Назвіть функції щодо управління проєктом.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/>
              <a:t>За якими ознаками здійснюється класифікація проєктів?</a:t>
            </a: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Tx/>
              <a:buNone/>
              <a:defRPr/>
            </a:pPr>
            <a:endParaRPr lang="ko-KR" altLang="en-US" sz="2000"/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r>
              <a:rPr lang="uk-UA" altLang="ru-RU" sz="2000">
                <a:solidFill>
                  <a:srgbClr val="FC6600"/>
                </a:solidFill>
              </a:rPr>
              <a:t>Розробіть міні - проєкт щодо Вашого медичного (фармацевтичного) закладу / Вашого робочого місця за схемою:</a:t>
            </a:r>
            <a:endParaRPr lang="ko-KR" altLang="en-US" sz="2000">
              <a:solidFill>
                <a:srgbClr val="FC6600"/>
              </a:solidFill>
            </a:endParaRPr>
          </a:p>
          <a:p>
            <a:pPr marL="300355" indent="-300355" algn="r" latinLnBrk="0">
              <a:lnSpc>
                <a:spcPct val="90000"/>
              </a:lnSpc>
              <a:buFontTx/>
              <a:buNone/>
            </a:pPr>
            <a:r>
              <a:rPr lang="uk-UA" altLang="ru-RU" sz="2000">
                <a:solidFill>
                  <a:srgbClr val="009900"/>
                </a:solidFill>
              </a:rPr>
              <a:t>МІСІЯ - ЦІЛІ - ЗАВДАННЯ - ПРОЦЕС - ВПРОВАДЖЕННЯ (УДОСКОНАЛЕННЯ)</a:t>
            </a:r>
            <a:endParaRPr lang="ko-KR" altLang="en-US" sz="2000">
              <a:solidFill>
                <a:srgbClr val="009900"/>
              </a:solidFill>
            </a:endParaRPr>
          </a:p>
          <a:p>
            <a:pPr marL="0" indent="0" latinLnBrk="0">
              <a:lnSpc>
                <a:spcPct val="90000"/>
              </a:lnSpc>
              <a:buFontTx/>
              <a:buNone/>
            </a:pPr>
            <a:endParaRPr lang="ko-KR" altLang="en-US" sz="2000"/>
          </a:p>
          <a:p>
            <a:pPr marL="0" indent="0" latinLnBrk="0">
              <a:lnSpc>
                <a:spcPct val="90000"/>
              </a:lnSpc>
              <a:buFontTx/>
              <a:buNone/>
              <a:defRPr/>
            </a:pPr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00355" indent="-300355" latinLnBrk="0">
              <a:lnSpc>
                <a:spcPct val="90000"/>
              </a:lnSpc>
              <a:buFont typeface="+mj-lt"/>
              <a:buAutoNum type="arabicPeriod"/>
              <a:defRPr/>
            </a:pP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263535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altLang="ko-KR" dirty="0" smtClean="0"/>
              <a:t>Дякую за увагу!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995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ppt/theme/themeOverride2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Company>Microsoft</Company>
  <DocSecurity>0</DocSecurity>
  <HyperlinksChanged>false</HyperlinksChanged>
  <Lines>0</Lines>
  <LinksUpToDate>false</LinksUpToDate>
  <Pages>42</Pages>
  <Paragraphs>303</Paragraphs>
  <Words>1629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googleslidesppt.com;allppt.com</dc:creator>
  <cp:lastModifiedBy>Hp</cp:lastModifiedBy>
  <dc:title>PowerPoint Presentation</dc:title>
  <cp:version>9.114.101.46484</cp:version>
  <dcterms:modified xsi:type="dcterms:W3CDTF">2020-03-23T17:02:06Z</dcterms:modified>
</cp:coreProperties>
</file>