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3" r:id="rId7"/>
    <p:sldId id="260" r:id="rId8"/>
    <p:sldId id="292" r:id="rId9"/>
    <p:sldId id="264" r:id="rId10"/>
    <p:sldId id="265" r:id="rId11"/>
    <p:sldId id="266" r:id="rId12"/>
    <p:sldId id="267" r:id="rId13"/>
    <p:sldId id="293" r:id="rId14"/>
    <p:sldId id="268" r:id="rId15"/>
    <p:sldId id="269" r:id="rId16"/>
    <p:sldId id="262" r:id="rId17"/>
    <p:sldId id="270" r:id="rId18"/>
    <p:sldId id="271" r:id="rId19"/>
    <p:sldId id="272" r:id="rId20"/>
    <p:sldId id="273" r:id="rId21"/>
    <p:sldId id="278" r:id="rId22"/>
    <p:sldId id="279" r:id="rId23"/>
    <p:sldId id="294" r:id="rId24"/>
    <p:sldId id="280" r:id="rId25"/>
    <p:sldId id="281" r:id="rId26"/>
    <p:sldId id="282" r:id="rId27"/>
    <p:sldId id="295" r:id="rId28"/>
    <p:sldId id="283" r:id="rId29"/>
    <p:sldId id="296" r:id="rId30"/>
    <p:sldId id="274" r:id="rId31"/>
    <p:sldId id="275" r:id="rId32"/>
    <p:sldId id="277" r:id="rId33"/>
    <p:sldId id="290" r:id="rId34"/>
    <p:sldId id="276" r:id="rId35"/>
    <p:sldId id="284" r:id="rId36"/>
    <p:sldId id="285" r:id="rId37"/>
    <p:sldId id="286" r:id="rId38"/>
    <p:sldId id="287" r:id="rId39"/>
    <p:sldId id="288" r:id="rId40"/>
    <p:sldId id="289" r:id="rId41"/>
    <p:sldId id="291" r:id="rId4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17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436346" y="1341340"/>
            <a:ext cx="6270922" cy="1573670"/>
          </a:xfrm>
        </p:spPr>
        <p:txBody>
          <a:bodyPr rtlCol="0"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2009931" y="2967210"/>
            <a:ext cx="5123755" cy="814678"/>
          </a:xfrm>
        </p:spPr>
        <p:txBody>
          <a:bodyPr rtlCol="0"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4644" y="4840039"/>
            <a:ext cx="1205958" cy="303461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38042" y="4840039"/>
            <a:ext cx="5267533" cy="303461"/>
          </a:xfrm>
        </p:spPr>
        <p:txBody>
          <a:bodyPr rtlCol="0"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7373013" y="4840039"/>
            <a:ext cx="1197219" cy="303461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564644" y="558353"/>
            <a:ext cx="8005588" cy="4012253"/>
            <a:chOff x="752858" y="744469"/>
            <a:chExt cx="10674117" cy="5349671"/>
          </a:xfrm>
        </p:grpSpPr>
        <p:sp>
          <p:nvSpPr>
            <p:cNvPr id="11" name="Полилиния 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Полилиния 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73769" y="976021"/>
            <a:ext cx="7209728" cy="2139553"/>
          </a:xfrm>
        </p:spPr>
        <p:txBody>
          <a:bodyPr rtlCol="0"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73769" y="3162246"/>
            <a:ext cx="7209728" cy="857493"/>
          </a:xfrm>
        </p:spPr>
        <p:txBody>
          <a:bodyPr rtlCol="0"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54182" y="4840039"/>
            <a:ext cx="1216807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38235" y="4840039"/>
            <a:ext cx="5267533" cy="303461"/>
          </a:xfrm>
        </p:spPr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7373013" y="4840039"/>
            <a:ext cx="1197219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олилиния 6" title="Отметки-уголки"/>
          <p:cNvSpPr/>
          <p:nvPr/>
        </p:nvSpPr>
        <p:spPr bwMode="auto">
          <a:xfrm>
            <a:off x="6113972" y="1264239"/>
            <a:ext cx="2456260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28700" y="1714500"/>
            <a:ext cx="3335840" cy="2686051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4894052" y="1714500"/>
            <a:ext cx="3335840" cy="268605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8700" y="1755648"/>
            <a:ext cx="3332988" cy="617934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28700" y="2478906"/>
            <a:ext cx="3332988" cy="192164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893761" y="1755648"/>
            <a:ext cx="3332988" cy="617934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4893761" y="2478906"/>
            <a:ext cx="3332988" cy="192164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title="Фоновая фигура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rtlCol="0"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692015" y="514351"/>
            <a:ext cx="3909060" cy="3881438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2925" y="2142258"/>
            <a:ext cx="2891790" cy="2258292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42926" y="4840039"/>
            <a:ext cx="903429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7412356" y="4840039"/>
            <a:ext cx="1197219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рямоугольник 8" title="Разделительная линия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 title="Фоновая фигура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rtlCol="0"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149090" y="1"/>
            <a:ext cx="4994910" cy="5143499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2925" y="2141976"/>
            <a:ext cx="2891790" cy="2258574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42926" y="4840039"/>
            <a:ext cx="903429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7412356" y="4840039"/>
            <a:ext cx="1197219" cy="30346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рямоугольник 8" title="Разделительная линия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8700" y="1721645"/>
            <a:ext cx="7200900" cy="2678906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7197422" y="468117"/>
            <a:ext cx="1174325" cy="3932433"/>
          </a:xfrm>
        </p:spPr>
        <p:txBody>
          <a:bodyPr vert="eaVert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8701" y="468117"/>
            <a:ext cx="6134731" cy="39324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8700" y="1714500"/>
            <a:ext cx="7200900" cy="2686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42987" y="4840039"/>
            <a:ext cx="90342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170174" y="4840039"/>
            <a:ext cx="4710623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7104553" y="4840039"/>
            <a:ext cx="119721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рямоугольник 8" title="Боковая панель"/>
          <p:cNvSpPr/>
          <p:nvPr/>
        </p:nvSpPr>
        <p:spPr>
          <a:xfrm>
            <a:off x="358571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951570"/>
            <a:ext cx="6270922" cy="1573670"/>
          </a:xfrm>
        </p:spPr>
        <p:txBody>
          <a:bodyPr/>
          <a:lstStyle/>
          <a:p>
            <a:r>
              <a:rPr lang="ru-RU" sz="5400" dirty="0"/>
              <a:t>НАУКА ТА НАУКОВІ </a:t>
            </a:r>
            <a:r>
              <a:rPr lang="ru-RU" sz="5400" dirty="0" smtClean="0"/>
              <a:t>ДОСЛІДЖЕННЯ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uk-UA" dirty="0" smtClean="0"/>
              <a:t>Лекція №1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9782"/>
            <a:ext cx="3384376" cy="224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96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59923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1167594"/>
            <a:ext cx="7200900" cy="323295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1</a:t>
            </a:r>
            <a:r>
              <a:rPr lang="uk-UA" dirty="0" smtClean="0"/>
              <a:t>. Зміст науки, історія встановлення та її роль в людській діяльності. </a:t>
            </a:r>
          </a:p>
          <a:p>
            <a:pPr marL="0" indent="0" algn="just">
              <a:buNone/>
            </a:pPr>
            <a:r>
              <a:rPr lang="uk-UA" dirty="0" smtClean="0"/>
              <a:t>2. Класифікація наук. </a:t>
            </a:r>
          </a:p>
          <a:p>
            <a:pPr marL="0" indent="0" algn="just">
              <a:buNone/>
            </a:pPr>
            <a:r>
              <a:rPr lang="uk-UA" dirty="0" smtClean="0"/>
              <a:t>3. Організація науково-дослідної діяльності в Україні.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3766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5486"/>
            <a:ext cx="7200900" cy="869268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Зміст</a:t>
            </a:r>
            <a:r>
              <a:rPr lang="ru-RU" sz="3600" dirty="0"/>
              <a:t> науки, </a:t>
            </a:r>
            <a:r>
              <a:rPr lang="ru-RU" sz="3600" dirty="0"/>
              <a:t>історія</a:t>
            </a:r>
            <a:r>
              <a:rPr lang="ru-RU" sz="3600" dirty="0"/>
              <a:t> </a:t>
            </a:r>
            <a:r>
              <a:rPr lang="ru-RU" sz="3600" dirty="0"/>
              <a:t>встановлення</a:t>
            </a:r>
            <a:r>
              <a:rPr lang="ru-RU" sz="3600" dirty="0"/>
              <a:t> та </a:t>
            </a:r>
            <a:r>
              <a:rPr lang="ru-RU" sz="3600" dirty="0"/>
              <a:t>її</a:t>
            </a:r>
            <a:r>
              <a:rPr lang="ru-RU" sz="3600" dirty="0"/>
              <a:t> роль в </a:t>
            </a:r>
            <a:r>
              <a:rPr lang="ru-RU" sz="3600" dirty="0"/>
              <a:t>людській</a:t>
            </a:r>
            <a:r>
              <a:rPr lang="ru-RU" sz="3600" dirty="0"/>
              <a:t> </a:t>
            </a:r>
            <a:r>
              <a:rPr lang="ru-RU" sz="3600" dirty="0" smtClean="0"/>
              <a:t>діяльності</a:t>
            </a:r>
            <a:r>
              <a:rPr lang="ru-RU" sz="3600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275606"/>
            <a:ext cx="8064896" cy="2686050"/>
          </a:xfrm>
        </p:spPr>
        <p:txBody>
          <a:bodyPr/>
          <a:lstStyle/>
          <a:p>
            <a:pPr algn="just"/>
            <a:r>
              <a:rPr lang="ru-RU" dirty="0"/>
              <a:t>Наука </a:t>
            </a:r>
            <a:r>
              <a:rPr lang="ru-RU" dirty="0" smtClean="0"/>
              <a:t>– </a:t>
            </a:r>
            <a:r>
              <a:rPr lang="ru-RU" dirty="0"/>
              <a:t>це</a:t>
            </a:r>
            <a:r>
              <a:rPr lang="ru-RU" dirty="0"/>
              <a:t> </a:t>
            </a:r>
            <a:r>
              <a:rPr lang="ru-RU" dirty="0"/>
              <a:t>процес</a:t>
            </a:r>
            <a:r>
              <a:rPr lang="ru-RU" dirty="0"/>
              <a:t> </a:t>
            </a:r>
            <a:r>
              <a:rPr lang="ru-RU" dirty="0"/>
              <a:t>творчої</a:t>
            </a:r>
            <a:r>
              <a:rPr lang="ru-RU" dirty="0"/>
              <a:t> </a:t>
            </a:r>
            <a:r>
              <a:rPr lang="ru-RU" dirty="0"/>
              <a:t>діяльності</a:t>
            </a:r>
            <a:r>
              <a:rPr lang="ru-RU" dirty="0"/>
              <a:t> по </a:t>
            </a:r>
            <a:r>
              <a:rPr lang="ru-RU" dirty="0"/>
              <a:t>отриманню</a:t>
            </a:r>
            <a:r>
              <a:rPr lang="ru-RU" dirty="0"/>
              <a:t> нового </a:t>
            </a:r>
            <a:r>
              <a:rPr lang="ru-RU" dirty="0" smtClean="0"/>
              <a:t>знання</a:t>
            </a:r>
            <a:r>
              <a:rPr lang="ru-RU" dirty="0"/>
              <a:t>, і результат </a:t>
            </a:r>
            <a:r>
              <a:rPr lang="ru-RU" dirty="0"/>
              <a:t>цієї</a:t>
            </a:r>
            <a:r>
              <a:rPr lang="ru-RU" dirty="0"/>
              <a:t> </a:t>
            </a:r>
            <a:r>
              <a:rPr lang="ru-RU" dirty="0"/>
              <a:t>діяльності</a:t>
            </a:r>
            <a:r>
              <a:rPr lang="ru-RU" dirty="0"/>
              <a:t> у </a:t>
            </a:r>
            <a:r>
              <a:rPr lang="ru-RU" dirty="0"/>
              <a:t>вигляді</a:t>
            </a:r>
            <a:r>
              <a:rPr lang="ru-RU" dirty="0"/>
              <a:t> </a:t>
            </a:r>
            <a:r>
              <a:rPr lang="ru-RU" dirty="0"/>
              <a:t>цілісної</a:t>
            </a:r>
            <a:r>
              <a:rPr lang="ru-RU" dirty="0"/>
              <a:t> </a:t>
            </a:r>
            <a:r>
              <a:rPr lang="ru-RU" dirty="0"/>
              <a:t>системи</a:t>
            </a:r>
            <a:r>
              <a:rPr lang="ru-RU" dirty="0"/>
              <a:t> </a:t>
            </a:r>
            <a:r>
              <a:rPr lang="ru-RU" dirty="0"/>
              <a:t>знань</a:t>
            </a:r>
            <a:r>
              <a:rPr lang="ru-RU" dirty="0"/>
              <a:t>, </a:t>
            </a:r>
            <a:r>
              <a:rPr lang="ru-RU" dirty="0" smtClean="0"/>
              <a:t>сформульованих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/>
              <a:t>основі</a:t>
            </a:r>
            <a:r>
              <a:rPr lang="ru-RU" dirty="0"/>
              <a:t> </a:t>
            </a:r>
            <a:r>
              <a:rPr lang="uk-UA" dirty="0" smtClean="0"/>
              <a:t>певних принципів.</a:t>
            </a:r>
          </a:p>
          <a:p>
            <a:pPr algn="just"/>
            <a:r>
              <a:rPr lang="ru-RU" dirty="0" smtClean="0"/>
              <a:t>Наука </a:t>
            </a:r>
            <a:r>
              <a:rPr lang="ru-RU" dirty="0"/>
              <a:t>– сфера </a:t>
            </a:r>
            <a:r>
              <a:rPr lang="ru-RU" dirty="0"/>
              <a:t>людської</a:t>
            </a:r>
            <a:r>
              <a:rPr lang="ru-RU" dirty="0"/>
              <a:t> </a:t>
            </a:r>
            <a:r>
              <a:rPr lang="ru-RU" dirty="0"/>
              <a:t>діяльності</a:t>
            </a:r>
            <a:r>
              <a:rPr lang="ru-RU" dirty="0"/>
              <a:t>, </a:t>
            </a:r>
            <a:r>
              <a:rPr lang="ru-RU" dirty="0"/>
              <a:t>функцією</a:t>
            </a:r>
            <a:r>
              <a:rPr lang="ru-RU" dirty="0"/>
              <a:t> </a:t>
            </a:r>
            <a:r>
              <a:rPr lang="ru-RU" dirty="0"/>
              <a:t>якої</a:t>
            </a:r>
            <a:r>
              <a:rPr lang="ru-RU" dirty="0"/>
              <a:t> є </a:t>
            </a:r>
            <a:r>
              <a:rPr lang="ru-RU" dirty="0"/>
              <a:t>вироблення</a:t>
            </a:r>
            <a:r>
              <a:rPr lang="ru-RU" dirty="0"/>
              <a:t> і </a:t>
            </a:r>
            <a:r>
              <a:rPr lang="ru-RU" dirty="0" smtClean="0"/>
              <a:t>систематизація</a:t>
            </a:r>
            <a:r>
              <a:rPr lang="ru-RU" dirty="0" smtClean="0"/>
              <a:t> </a:t>
            </a:r>
            <a:r>
              <a:rPr lang="ru-RU" dirty="0"/>
              <a:t>об’єктивних</a:t>
            </a:r>
            <a:r>
              <a:rPr lang="ru-RU" dirty="0"/>
              <a:t> </a:t>
            </a:r>
            <a:r>
              <a:rPr lang="ru-RU" dirty="0"/>
              <a:t>знань</a:t>
            </a:r>
            <a:r>
              <a:rPr lang="ru-RU" dirty="0"/>
              <a:t> про </a:t>
            </a:r>
            <a:r>
              <a:rPr lang="ru-RU" dirty="0"/>
              <a:t>дійсність</a:t>
            </a:r>
            <a:r>
              <a:rPr lang="ru-RU" dirty="0"/>
              <a:t>; одна з форм </a:t>
            </a:r>
            <a:r>
              <a:rPr lang="ru-RU" dirty="0"/>
              <a:t>суспільної</a:t>
            </a:r>
            <a:r>
              <a:rPr lang="ru-RU" dirty="0"/>
              <a:t> </a:t>
            </a:r>
            <a:r>
              <a:rPr lang="ru-RU" dirty="0"/>
              <a:t>свідомості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63838"/>
            <a:ext cx="2944366" cy="1712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818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357504"/>
            <a:ext cx="7920880" cy="2686050"/>
          </a:xfrm>
        </p:spPr>
        <p:txBody>
          <a:bodyPr>
            <a:normAutofit/>
          </a:bodyPr>
          <a:lstStyle/>
          <a:p>
            <a:pPr algn="just"/>
            <a:r>
              <a:rPr lang="uk-UA" sz="3200" dirty="0" smtClean="0"/>
              <a:t>Наука, як діяльність є процедурою узагальнення реальності, а наука, як система знань – це сума суджень, що узагальнюються.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499742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/>
              <a:t>Наука є однією з продуктивних сил суспільства, її мета, як стверджував німецький філософ </a:t>
            </a:r>
            <a:r>
              <a:rPr lang="uk-UA" sz="2800" dirty="0" smtClean="0"/>
              <a:t>Готфрід</a:t>
            </a:r>
            <a:r>
              <a:rPr lang="uk-UA" sz="2800" dirty="0" smtClean="0"/>
              <a:t>-Вільгельм </a:t>
            </a:r>
            <a:r>
              <a:rPr lang="uk-UA" sz="2800" dirty="0" smtClean="0"/>
              <a:t>Лейбніц</a:t>
            </a:r>
            <a:r>
              <a:rPr lang="uk-UA" sz="2800" dirty="0" smtClean="0"/>
              <a:t>, – благоденство людства, досягнення всього, що корисне для людей.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832081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3478"/>
            <a:ext cx="7848872" cy="666074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Роль науки у </a:t>
            </a:r>
            <a:r>
              <a:rPr lang="ru-RU" sz="3600" dirty="0"/>
              <a:t>суспільному</a:t>
            </a:r>
            <a:r>
              <a:rPr lang="ru-RU" sz="3600" dirty="0"/>
              <a:t> </a:t>
            </a:r>
            <a:r>
              <a:rPr lang="ru-RU" sz="3600" dirty="0"/>
              <a:t>розвитку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43558"/>
            <a:ext cx="8537748" cy="378042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2300" dirty="0"/>
              <a:t>У далекому </a:t>
            </a:r>
            <a:r>
              <a:rPr lang="ru-RU" sz="2300" dirty="0"/>
              <a:t>минулому</a:t>
            </a:r>
            <a:r>
              <a:rPr lang="ru-RU" sz="2300" dirty="0"/>
              <a:t> наука </a:t>
            </a:r>
            <a:r>
              <a:rPr lang="ru-RU" sz="2300" dirty="0"/>
              <a:t>була</a:t>
            </a:r>
            <a:r>
              <a:rPr lang="ru-RU" sz="2300" dirty="0"/>
              <a:t> </a:t>
            </a:r>
            <a:r>
              <a:rPr lang="ru-RU" sz="2300" dirty="0" smtClean="0"/>
              <a:t>органічно</a:t>
            </a:r>
            <a:r>
              <a:rPr lang="ru-RU" sz="2300" dirty="0" smtClean="0"/>
              <a:t> </a:t>
            </a:r>
            <a:r>
              <a:rPr lang="ru-RU" sz="2300" dirty="0"/>
              <a:t>пов’язана</a:t>
            </a:r>
            <a:r>
              <a:rPr lang="ru-RU" sz="2300" dirty="0"/>
              <a:t> з </a:t>
            </a:r>
            <a:r>
              <a:rPr lang="ru-RU" sz="2300" dirty="0"/>
              <a:t>побутом</a:t>
            </a:r>
            <a:r>
              <a:rPr lang="ru-RU" sz="2300" dirty="0"/>
              <a:t> та практичною </a:t>
            </a:r>
            <a:r>
              <a:rPr lang="ru-RU" sz="2300" dirty="0"/>
              <a:t>діяльністю</a:t>
            </a:r>
            <a:r>
              <a:rPr lang="ru-RU" sz="2300" dirty="0"/>
              <a:t> і </a:t>
            </a:r>
            <a:r>
              <a:rPr lang="ru-RU" sz="2300" dirty="0"/>
              <a:t>її</a:t>
            </a:r>
            <a:r>
              <a:rPr lang="ru-RU" sz="2300" dirty="0"/>
              <a:t> </a:t>
            </a:r>
            <a:r>
              <a:rPr lang="ru-RU" sz="2300" dirty="0" smtClean="0"/>
              <a:t>головна</a:t>
            </a:r>
            <a:r>
              <a:rPr lang="ru-RU" sz="2300" dirty="0" smtClean="0"/>
              <a:t> </a:t>
            </a:r>
            <a:r>
              <a:rPr lang="ru-RU" sz="2300" dirty="0"/>
              <a:t>функція</a:t>
            </a:r>
            <a:r>
              <a:rPr lang="ru-RU" sz="2300" dirty="0"/>
              <a:t> </a:t>
            </a:r>
            <a:r>
              <a:rPr lang="ru-RU" sz="2300" dirty="0"/>
              <a:t>була</a:t>
            </a:r>
            <a:r>
              <a:rPr lang="ru-RU" sz="2300" dirty="0"/>
              <a:t> у фрагментарному </a:t>
            </a:r>
            <a:r>
              <a:rPr lang="ru-RU" sz="2300" dirty="0"/>
              <a:t>життєво-необхідному</a:t>
            </a:r>
            <a:r>
              <a:rPr lang="ru-RU" sz="2300" dirty="0"/>
              <a:t> </a:t>
            </a:r>
            <a:r>
              <a:rPr lang="ru-RU" sz="2300" dirty="0"/>
              <a:t>пізнанні</a:t>
            </a:r>
            <a:r>
              <a:rPr lang="ru-RU" sz="2300" dirty="0"/>
              <a:t>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300" dirty="0"/>
              <a:t>З часом, </a:t>
            </a:r>
            <a:r>
              <a:rPr lang="ru-RU" sz="2300" dirty="0"/>
              <a:t>протягом</a:t>
            </a:r>
            <a:r>
              <a:rPr lang="ru-RU" sz="2300" dirty="0"/>
              <a:t> </a:t>
            </a:r>
            <a:r>
              <a:rPr lang="ru-RU" sz="2300" dirty="0"/>
              <a:t>багатьох</a:t>
            </a:r>
            <a:r>
              <a:rPr lang="ru-RU" sz="2300" dirty="0"/>
              <a:t> </a:t>
            </a:r>
            <a:r>
              <a:rPr lang="ru-RU" sz="2300" dirty="0"/>
              <a:t>століть</a:t>
            </a:r>
            <a:r>
              <a:rPr lang="ru-RU" sz="2300" dirty="0"/>
              <a:t> </a:t>
            </a:r>
            <a:r>
              <a:rPr lang="ru-RU" sz="2300" dirty="0"/>
              <a:t>єдиною</a:t>
            </a:r>
            <a:r>
              <a:rPr lang="ru-RU" sz="2300" dirty="0"/>
              <a:t> </a:t>
            </a:r>
            <a:r>
              <a:rPr lang="ru-RU" sz="2300" dirty="0"/>
              <a:t>функцією</a:t>
            </a:r>
            <a:r>
              <a:rPr lang="ru-RU" sz="2300" dirty="0"/>
              <a:t> науки </a:t>
            </a:r>
            <a:r>
              <a:rPr lang="ru-RU" sz="2300" dirty="0"/>
              <a:t>було</a:t>
            </a:r>
            <a:r>
              <a:rPr lang="ru-RU" sz="2300" dirty="0"/>
              <a:t> </a:t>
            </a:r>
            <a:r>
              <a:rPr lang="ru-RU" sz="2300" dirty="0"/>
              <a:t>накопичення</a:t>
            </a:r>
            <a:r>
              <a:rPr lang="ru-RU" sz="2300" dirty="0"/>
              <a:t> </a:t>
            </a:r>
            <a:r>
              <a:rPr lang="ru-RU" sz="2300" dirty="0"/>
              <a:t>фактів</a:t>
            </a:r>
            <a:r>
              <a:rPr lang="ru-RU" sz="2300" dirty="0"/>
              <a:t> і </a:t>
            </a:r>
            <a:r>
              <a:rPr lang="ru-RU" sz="2300" dirty="0"/>
              <a:t>розкриття</a:t>
            </a:r>
            <a:r>
              <a:rPr lang="ru-RU" sz="2300" dirty="0"/>
              <a:t> </a:t>
            </a:r>
            <a:r>
              <a:rPr lang="ru-RU" sz="2300" dirty="0"/>
              <a:t>закономірностей</a:t>
            </a:r>
            <a:r>
              <a:rPr lang="ru-RU" sz="2300" dirty="0"/>
              <a:t> </a:t>
            </a:r>
            <a:r>
              <a:rPr lang="ru-RU" sz="2300" dirty="0"/>
              <a:t>навколишнього</a:t>
            </a:r>
            <a:r>
              <a:rPr lang="ru-RU" sz="2300" dirty="0"/>
              <a:t> </a:t>
            </a:r>
            <a:r>
              <a:rPr lang="ru-RU" sz="2300" dirty="0"/>
              <a:t>світу</a:t>
            </a:r>
            <a:r>
              <a:rPr lang="ru-RU" sz="2300" dirty="0"/>
              <a:t>. </a:t>
            </a:r>
            <a:r>
              <a:rPr lang="ru-RU" sz="2300" dirty="0" smtClean="0"/>
              <a:t>Наука </a:t>
            </a:r>
            <a:r>
              <a:rPr lang="ru-RU" sz="2300" dirty="0"/>
              <a:t>вивчала</a:t>
            </a:r>
            <a:r>
              <a:rPr lang="ru-RU" sz="2300" dirty="0"/>
              <a:t> </a:t>
            </a:r>
            <a:r>
              <a:rPr lang="ru-RU" sz="2300" dirty="0"/>
              <a:t>наявний</a:t>
            </a:r>
            <a:r>
              <a:rPr lang="ru-RU" sz="2300" dirty="0"/>
              <a:t> </a:t>
            </a:r>
            <a:r>
              <a:rPr lang="ru-RU" sz="2300" dirty="0"/>
              <a:t>світ</a:t>
            </a:r>
            <a:r>
              <a:rPr lang="ru-RU" sz="2300" dirty="0"/>
              <a:t>, але не ставила </a:t>
            </a:r>
            <a:r>
              <a:rPr lang="ru-RU" sz="2300" dirty="0"/>
              <a:t>питання</a:t>
            </a:r>
            <a:r>
              <a:rPr lang="ru-RU" sz="2300" dirty="0"/>
              <a:t> про те як </a:t>
            </a:r>
            <a:r>
              <a:rPr lang="ru-RU" sz="2300" dirty="0"/>
              <a:t>його</a:t>
            </a:r>
            <a:r>
              <a:rPr lang="ru-RU" sz="2300" dirty="0"/>
              <a:t> </a:t>
            </a:r>
            <a:r>
              <a:rPr lang="ru-RU" sz="2300" dirty="0" smtClean="0"/>
              <a:t>змінювати</a:t>
            </a:r>
            <a:r>
              <a:rPr lang="ru-RU" sz="2300" dirty="0"/>
              <a:t>. </a:t>
            </a:r>
            <a:endParaRPr lang="ru-RU" sz="23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07" y="3473756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03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41480"/>
            <a:ext cx="8280920" cy="81009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Радикальні</a:t>
            </a:r>
            <a:r>
              <a:rPr lang="ru-RU" sz="3200" dirty="0"/>
              <a:t> </a:t>
            </a:r>
            <a:r>
              <a:rPr lang="ru-RU" sz="3200" dirty="0"/>
              <a:t>якісні</a:t>
            </a:r>
            <a:r>
              <a:rPr lang="ru-RU" sz="3200" dirty="0"/>
              <a:t> </a:t>
            </a:r>
            <a:r>
              <a:rPr lang="ru-RU" sz="3200" dirty="0"/>
              <a:t>зрушення</a:t>
            </a:r>
            <a:r>
              <a:rPr lang="ru-RU" sz="3200" dirty="0"/>
              <a:t> в </a:t>
            </a:r>
            <a:r>
              <a:rPr lang="ru-RU" sz="3200" dirty="0"/>
              <a:t>розвитку</a:t>
            </a:r>
            <a:r>
              <a:rPr lang="ru-RU" sz="3200" dirty="0"/>
              <a:t> науки </a:t>
            </a:r>
            <a:r>
              <a:rPr lang="ru-RU" sz="3200" dirty="0"/>
              <a:t>визначені</a:t>
            </a:r>
            <a:r>
              <a:rPr lang="ru-RU" sz="3200" dirty="0"/>
              <a:t> як </a:t>
            </a:r>
            <a:r>
              <a:rPr lang="ru-RU" sz="3200" dirty="0" smtClean="0"/>
              <a:t>наукові</a:t>
            </a:r>
            <a:r>
              <a:rPr lang="ru-RU" sz="3200" dirty="0" smtClean="0"/>
              <a:t> </a:t>
            </a:r>
            <a:r>
              <a:rPr lang="ru-RU" sz="3200" dirty="0"/>
              <a:t>революції</a:t>
            </a:r>
            <a:r>
              <a:rPr lang="ru-RU" sz="3200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1131590"/>
            <a:ext cx="6081786" cy="22682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100" dirty="0"/>
              <a:t>Перша </a:t>
            </a:r>
            <a:r>
              <a:rPr lang="ru-RU" sz="2100" dirty="0"/>
              <a:t>наукова</a:t>
            </a:r>
            <a:r>
              <a:rPr lang="ru-RU" sz="2100" dirty="0"/>
              <a:t> </a:t>
            </a:r>
            <a:r>
              <a:rPr lang="ru-RU" sz="2100" dirty="0"/>
              <a:t>революція</a:t>
            </a:r>
            <a:r>
              <a:rPr lang="ru-RU" sz="2100" dirty="0"/>
              <a:t> (</a:t>
            </a:r>
            <a:r>
              <a:rPr lang="en-US" sz="2100" dirty="0"/>
              <a:t>XVII-XVIII </a:t>
            </a:r>
            <a:r>
              <a:rPr lang="ru-RU" sz="2100" dirty="0"/>
              <a:t>ст.) </a:t>
            </a:r>
            <a:r>
              <a:rPr lang="ru-RU" sz="2100" dirty="0"/>
              <a:t>отримала</a:t>
            </a:r>
            <a:r>
              <a:rPr lang="ru-RU" sz="2100" dirty="0"/>
              <a:t> </a:t>
            </a:r>
            <a:r>
              <a:rPr lang="ru-RU" sz="2100" dirty="0"/>
              <a:t>назву</a:t>
            </a:r>
            <a:r>
              <a:rPr lang="ru-RU" sz="2100" dirty="0"/>
              <a:t> як </a:t>
            </a:r>
            <a:r>
              <a:rPr lang="ru-RU" sz="2100" dirty="0" smtClean="0"/>
              <a:t>класична</a:t>
            </a:r>
            <a:r>
              <a:rPr lang="ru-RU" sz="2100" dirty="0"/>
              <a:t>. За </a:t>
            </a:r>
            <a:r>
              <a:rPr lang="ru-RU" sz="2100" dirty="0"/>
              <a:t>цього</a:t>
            </a:r>
            <a:r>
              <a:rPr lang="ru-RU" sz="2100" dirty="0"/>
              <a:t> </a:t>
            </a:r>
            <a:r>
              <a:rPr lang="ru-RU" sz="2100" dirty="0"/>
              <a:t>періоду</a:t>
            </a:r>
            <a:r>
              <a:rPr lang="ru-RU" sz="2100" dirty="0"/>
              <a:t> </a:t>
            </a:r>
            <a:r>
              <a:rPr lang="ru-RU" sz="2100" dirty="0"/>
              <a:t>відбулося</a:t>
            </a:r>
            <a:r>
              <a:rPr lang="ru-RU" sz="2100" dirty="0"/>
              <a:t> </a:t>
            </a:r>
            <a:r>
              <a:rPr lang="ru-RU" sz="2100" dirty="0"/>
              <a:t>становлення</a:t>
            </a:r>
            <a:r>
              <a:rPr lang="ru-RU" sz="2100" dirty="0"/>
              <a:t> </a:t>
            </a:r>
            <a:r>
              <a:rPr lang="ru-RU" sz="2100" dirty="0"/>
              <a:t>класичного</a:t>
            </a:r>
            <a:r>
              <a:rPr lang="ru-RU" sz="2100" dirty="0"/>
              <a:t> </a:t>
            </a:r>
            <a:r>
              <a:rPr lang="ru-RU" sz="2100" dirty="0"/>
              <a:t>природознавства</a:t>
            </a:r>
            <a:r>
              <a:rPr lang="ru-RU" sz="2100" dirty="0"/>
              <a:t>. </a:t>
            </a:r>
            <a:r>
              <a:rPr lang="ru-RU" sz="2100" dirty="0"/>
              <a:t>Основні</a:t>
            </a:r>
            <a:r>
              <a:rPr lang="ru-RU" sz="2100" dirty="0"/>
              <a:t> </a:t>
            </a:r>
            <a:r>
              <a:rPr lang="ru-RU" sz="2100" dirty="0"/>
              <a:t>його</a:t>
            </a:r>
            <a:r>
              <a:rPr lang="ru-RU" sz="2100" dirty="0"/>
              <a:t> </a:t>
            </a:r>
            <a:r>
              <a:rPr lang="ru-RU" sz="2100" dirty="0"/>
              <a:t>критерії</a:t>
            </a:r>
            <a:r>
              <a:rPr lang="ru-RU" sz="2100" dirty="0"/>
              <a:t> і характеристики </a:t>
            </a:r>
            <a:r>
              <a:rPr lang="ru-RU" sz="2100" dirty="0"/>
              <a:t>полягають</a:t>
            </a:r>
            <a:r>
              <a:rPr lang="ru-RU" sz="2100" dirty="0"/>
              <a:t> в </a:t>
            </a:r>
            <a:r>
              <a:rPr lang="ru-RU" sz="2100" dirty="0" smtClean="0"/>
              <a:t>об’єктивності</a:t>
            </a:r>
            <a:r>
              <a:rPr lang="ru-RU" sz="2100" dirty="0" smtClean="0"/>
              <a:t> </a:t>
            </a:r>
            <a:r>
              <a:rPr lang="ru-RU" sz="2100" dirty="0"/>
              <a:t>знання</a:t>
            </a:r>
            <a:r>
              <a:rPr lang="ru-RU" sz="2100" dirty="0"/>
              <a:t>, </a:t>
            </a:r>
            <a:r>
              <a:rPr lang="ru-RU" sz="2100" dirty="0"/>
              <a:t>достовірності</a:t>
            </a:r>
            <a:r>
              <a:rPr lang="ru-RU" sz="2100" dirty="0"/>
              <a:t> </a:t>
            </a:r>
            <a:r>
              <a:rPr lang="ru-RU" sz="2100" dirty="0"/>
              <a:t>його</a:t>
            </a:r>
            <a:r>
              <a:rPr lang="ru-RU" sz="2100" dirty="0"/>
              <a:t> </a:t>
            </a:r>
            <a:r>
              <a:rPr lang="ru-RU" sz="2100" dirty="0"/>
              <a:t>походження</a:t>
            </a:r>
            <a:r>
              <a:rPr lang="ru-RU" sz="2100" dirty="0"/>
              <a:t>, </a:t>
            </a:r>
            <a:r>
              <a:rPr lang="ru-RU" sz="2100" dirty="0"/>
              <a:t>вилученні</a:t>
            </a:r>
            <a:r>
              <a:rPr lang="ru-RU" sz="2100" dirty="0"/>
              <a:t> з </a:t>
            </a:r>
            <a:r>
              <a:rPr lang="ru-RU" sz="2100" dirty="0" smtClean="0"/>
              <a:t>нього</a:t>
            </a:r>
            <a:r>
              <a:rPr lang="ru-RU" sz="2100" dirty="0" smtClean="0"/>
              <a:t> </a:t>
            </a:r>
            <a:r>
              <a:rPr lang="ru-RU" sz="2100" dirty="0"/>
              <a:t>елементів</a:t>
            </a:r>
            <a:r>
              <a:rPr lang="ru-RU" sz="2100" dirty="0"/>
              <a:t>, </a:t>
            </a:r>
            <a:r>
              <a:rPr lang="ru-RU" sz="2100" dirty="0"/>
              <a:t>що</a:t>
            </a:r>
            <a:r>
              <a:rPr lang="ru-RU" sz="2100" dirty="0"/>
              <a:t> не </a:t>
            </a:r>
            <a:r>
              <a:rPr lang="ru-RU" sz="2100" dirty="0"/>
              <a:t>стосуються</a:t>
            </a:r>
            <a:r>
              <a:rPr lang="ru-RU" sz="2100" dirty="0"/>
              <a:t> </a:t>
            </a:r>
            <a:r>
              <a:rPr lang="ru-RU" sz="2100" dirty="0"/>
              <a:t>пізнавального</a:t>
            </a:r>
            <a:r>
              <a:rPr lang="ru-RU" sz="2100" dirty="0"/>
              <a:t> </a:t>
            </a:r>
            <a:r>
              <a:rPr lang="ru-RU" sz="2100" dirty="0"/>
              <a:t>суб’єкта</a:t>
            </a:r>
            <a:r>
              <a:rPr lang="ru-RU" sz="2100" dirty="0"/>
              <a:t> і процедур </a:t>
            </a:r>
            <a:r>
              <a:rPr lang="ru-RU" sz="2100" dirty="0" smtClean="0"/>
              <a:t>його</a:t>
            </a:r>
            <a:r>
              <a:rPr lang="ru-RU" sz="2100" dirty="0" smtClean="0"/>
              <a:t> </a:t>
            </a:r>
            <a:r>
              <a:rPr lang="ru-RU" sz="2100" dirty="0"/>
              <a:t>пізнавальної</a:t>
            </a:r>
            <a:r>
              <a:rPr lang="ru-RU" sz="2100" dirty="0"/>
              <a:t> </a:t>
            </a:r>
            <a:r>
              <a:rPr lang="ru-RU" sz="2100" dirty="0"/>
              <a:t>діяльності</a:t>
            </a:r>
            <a:r>
              <a:rPr lang="ru-RU" sz="2100" dirty="0"/>
              <a:t>. Роль і </a:t>
            </a:r>
            <a:r>
              <a:rPr lang="ru-RU" sz="2100" dirty="0"/>
              <a:t>значення</a:t>
            </a:r>
            <a:r>
              <a:rPr lang="ru-RU" sz="2100" dirty="0"/>
              <a:t> науки </a:t>
            </a:r>
            <a:r>
              <a:rPr lang="ru-RU" sz="2100" dirty="0"/>
              <a:t>абсолютизувалася</a:t>
            </a:r>
            <a:r>
              <a:rPr lang="ru-RU" sz="2100" dirty="0"/>
              <a:t>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7654"/>
            <a:ext cx="23431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4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95486"/>
            <a:ext cx="6624736" cy="459051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Промислова</a:t>
            </a:r>
            <a:r>
              <a:rPr lang="ru-RU" sz="2400" dirty="0"/>
              <a:t> </a:t>
            </a:r>
            <a:r>
              <a:rPr lang="ru-RU" sz="2400" dirty="0"/>
              <a:t>революція</a:t>
            </a:r>
            <a:r>
              <a:rPr lang="ru-RU" sz="2400" dirty="0"/>
              <a:t> (яка </a:t>
            </a:r>
            <a:r>
              <a:rPr lang="ru-RU" sz="2400" dirty="0"/>
              <a:t>розпочалася</a:t>
            </a:r>
            <a:r>
              <a:rPr lang="ru-RU" sz="2400" dirty="0"/>
              <a:t> в </a:t>
            </a:r>
            <a:r>
              <a:rPr lang="ru-RU" sz="2400" dirty="0"/>
              <a:t>Англії</a:t>
            </a:r>
            <a:r>
              <a:rPr lang="ru-RU" sz="2400" dirty="0"/>
              <a:t> у </a:t>
            </a:r>
            <a:r>
              <a:rPr lang="ru-RU" sz="2400" dirty="0"/>
              <a:t>другій</a:t>
            </a:r>
            <a:r>
              <a:rPr lang="ru-RU" sz="2400" dirty="0"/>
              <a:t> </a:t>
            </a:r>
            <a:r>
              <a:rPr lang="ru-RU" sz="2400" dirty="0"/>
              <a:t>половині</a:t>
            </a:r>
            <a:r>
              <a:rPr lang="ru-RU" sz="2400" dirty="0"/>
              <a:t> </a:t>
            </a:r>
            <a:r>
              <a:rPr lang="en-US" sz="2400" dirty="0"/>
              <a:t>XVIII </a:t>
            </a:r>
            <a:r>
              <a:rPr lang="ru-RU" sz="2400" dirty="0"/>
              <a:t>ст. і </a:t>
            </a:r>
            <a:r>
              <a:rPr lang="ru-RU" sz="2400" dirty="0"/>
              <a:t>впродовж</a:t>
            </a:r>
            <a:r>
              <a:rPr lang="ru-RU" sz="2400" dirty="0"/>
              <a:t> </a:t>
            </a:r>
            <a:r>
              <a:rPr lang="en-US" sz="2400" dirty="0"/>
              <a:t>XIX </a:t>
            </a:r>
            <a:r>
              <a:rPr lang="ru-RU" sz="2400" dirty="0"/>
              <a:t>ст. </a:t>
            </a:r>
            <a:r>
              <a:rPr lang="ru-RU" sz="2400" dirty="0"/>
              <a:t>поширилася</a:t>
            </a:r>
            <a:r>
              <a:rPr lang="ru-RU" sz="2400" dirty="0"/>
              <a:t> на </a:t>
            </a:r>
            <a:r>
              <a:rPr lang="ru-RU" sz="2400" dirty="0"/>
              <a:t>інші</a:t>
            </a:r>
            <a:r>
              <a:rPr lang="ru-RU" sz="2400" dirty="0"/>
              <a:t> </a:t>
            </a:r>
            <a:r>
              <a:rPr lang="ru-RU" sz="2400" dirty="0"/>
              <a:t>країни</a:t>
            </a:r>
            <a:r>
              <a:rPr lang="ru-RU" sz="2400" dirty="0"/>
              <a:t> </a:t>
            </a:r>
            <a:r>
              <a:rPr lang="ru-RU" sz="2400" dirty="0"/>
              <a:t>Європи</a:t>
            </a:r>
            <a:r>
              <a:rPr lang="ru-RU" sz="2400" dirty="0"/>
              <a:t>, США та </a:t>
            </a:r>
            <a:r>
              <a:rPr lang="ru-RU" sz="2400" dirty="0"/>
              <a:t>Японію</a:t>
            </a:r>
            <a:r>
              <a:rPr lang="ru-RU" sz="2400" dirty="0"/>
              <a:t>) та </a:t>
            </a:r>
            <a:r>
              <a:rPr lang="ru-RU" sz="2400" dirty="0"/>
              <a:t>поширення</a:t>
            </a:r>
            <a:r>
              <a:rPr lang="ru-RU" sz="2400" dirty="0"/>
              <a:t> протестантизму </a:t>
            </a:r>
            <a:r>
              <a:rPr lang="ru-RU" sz="2400" dirty="0"/>
              <a:t>сформували</a:t>
            </a:r>
            <a:r>
              <a:rPr lang="ru-RU" sz="2400" dirty="0"/>
              <a:t> </a:t>
            </a:r>
            <a:r>
              <a:rPr lang="ru-RU" sz="2400" dirty="0"/>
              <a:t>нові</a:t>
            </a:r>
            <a:r>
              <a:rPr lang="ru-RU" sz="2400" dirty="0"/>
              <a:t> </a:t>
            </a:r>
            <a:r>
              <a:rPr lang="ru-RU" sz="2400" dirty="0"/>
              <a:t>функції</a:t>
            </a:r>
            <a:r>
              <a:rPr lang="ru-RU" sz="2400" dirty="0"/>
              <a:t> науки, </a:t>
            </a:r>
            <a:r>
              <a:rPr lang="ru-RU" sz="2400" dirty="0"/>
              <a:t>пов’язані</a:t>
            </a:r>
            <a:r>
              <a:rPr lang="ru-RU" sz="2400" dirty="0"/>
              <a:t> з </a:t>
            </a:r>
            <a:r>
              <a:rPr lang="ru-RU" sz="2400" dirty="0"/>
              <a:t>її</a:t>
            </a:r>
            <a:r>
              <a:rPr lang="ru-RU" sz="2400" dirty="0"/>
              <a:t> </a:t>
            </a:r>
            <a:r>
              <a:rPr lang="ru-RU" sz="2400" dirty="0"/>
              <a:t>участю</a:t>
            </a:r>
            <a:r>
              <a:rPr lang="ru-RU" sz="2400" dirty="0"/>
              <a:t> у </a:t>
            </a:r>
            <a:r>
              <a:rPr lang="ru-RU" sz="2400" dirty="0"/>
              <a:t>розвитку</a:t>
            </a:r>
            <a:r>
              <a:rPr lang="ru-RU" sz="2400" dirty="0"/>
              <a:t> та </a:t>
            </a:r>
            <a:r>
              <a:rPr lang="ru-RU" sz="2400" dirty="0"/>
              <a:t>вдосконаленні</a:t>
            </a:r>
            <a:r>
              <a:rPr lang="ru-RU" sz="2400" dirty="0"/>
              <a:t> </a:t>
            </a:r>
            <a:r>
              <a:rPr lang="ru-RU" sz="2400" dirty="0"/>
              <a:t>матеріального</a:t>
            </a:r>
            <a:r>
              <a:rPr lang="ru-RU" sz="2400" dirty="0"/>
              <a:t> </a:t>
            </a:r>
            <a:r>
              <a:rPr lang="ru-RU" sz="2400" dirty="0"/>
              <a:t>виробництва</a:t>
            </a:r>
            <a:r>
              <a:rPr lang="ru-RU" sz="2400" dirty="0"/>
              <a:t>. </a:t>
            </a:r>
          </a:p>
          <a:p>
            <a:pPr algn="just"/>
            <a:r>
              <a:rPr lang="ru-RU" sz="2400" dirty="0"/>
              <a:t>Науково-технічний</a:t>
            </a:r>
            <a:r>
              <a:rPr lang="ru-RU" sz="2400" dirty="0"/>
              <a:t> </a:t>
            </a:r>
            <a:r>
              <a:rPr lang="ru-RU" sz="2400" dirty="0"/>
              <a:t>прогрес</a:t>
            </a:r>
            <a:r>
              <a:rPr lang="ru-RU" sz="2400" dirty="0"/>
              <a:t> </a:t>
            </a:r>
            <a:r>
              <a:rPr lang="en-US" sz="2400" dirty="0"/>
              <a:t>XX </a:t>
            </a:r>
            <a:r>
              <a:rPr lang="ru-RU" sz="2400" dirty="0"/>
              <a:t>ст. </a:t>
            </a:r>
            <a:r>
              <a:rPr lang="ru-RU" sz="2400" dirty="0"/>
              <a:t>обумовив</a:t>
            </a:r>
            <a:r>
              <a:rPr lang="ru-RU" sz="2400" dirty="0"/>
              <a:t> </a:t>
            </a:r>
            <a:r>
              <a:rPr lang="ru-RU" sz="2400" dirty="0"/>
              <a:t>розширення</a:t>
            </a:r>
            <a:r>
              <a:rPr lang="ru-RU" sz="2400" dirty="0"/>
              <a:t> </a:t>
            </a:r>
            <a:r>
              <a:rPr lang="ru-RU" sz="2400" dirty="0"/>
              <a:t>функцій</a:t>
            </a:r>
            <a:r>
              <a:rPr lang="ru-RU" sz="2400" dirty="0"/>
              <a:t> науки у </a:t>
            </a:r>
            <a:r>
              <a:rPr lang="ru-RU" sz="2400" dirty="0"/>
              <a:t>сфері</a:t>
            </a:r>
            <a:r>
              <a:rPr lang="ru-RU" sz="2400" dirty="0"/>
              <a:t> </a:t>
            </a:r>
            <a:r>
              <a:rPr lang="ru-RU" sz="2400" dirty="0"/>
              <a:t>управління</a:t>
            </a:r>
            <a:r>
              <a:rPr lang="ru-RU" sz="2400" dirty="0"/>
              <a:t> і наука почала </a:t>
            </a:r>
            <a:r>
              <a:rPr lang="ru-RU" sz="2400" dirty="0"/>
              <a:t>спрямовуватися</a:t>
            </a:r>
            <a:r>
              <a:rPr lang="ru-RU" sz="2400" dirty="0"/>
              <a:t> на </a:t>
            </a:r>
            <a:r>
              <a:rPr lang="ru-RU" sz="2400" dirty="0"/>
              <a:t>виробництво</a:t>
            </a:r>
            <a:r>
              <a:rPr lang="ru-RU" sz="2400" dirty="0"/>
              <a:t> і </a:t>
            </a:r>
            <a:r>
              <a:rPr lang="ru-RU" sz="2400" dirty="0"/>
              <a:t>використання</a:t>
            </a:r>
            <a:r>
              <a:rPr lang="ru-RU" sz="2400" dirty="0"/>
              <a:t>, </a:t>
            </a:r>
            <a:r>
              <a:rPr lang="ru-RU" sz="2400" dirty="0"/>
              <a:t>систематизованих</a:t>
            </a:r>
            <a:r>
              <a:rPr lang="ru-RU" sz="2400" dirty="0"/>
              <a:t>, </a:t>
            </a:r>
            <a:r>
              <a:rPr lang="ru-RU" sz="2400" dirty="0"/>
              <a:t>об’єктивних</a:t>
            </a:r>
            <a:r>
              <a:rPr lang="ru-RU" sz="2400" dirty="0"/>
              <a:t> </a:t>
            </a:r>
            <a:r>
              <a:rPr lang="ru-RU" sz="2400" dirty="0"/>
              <a:t>знань</a:t>
            </a:r>
            <a:r>
              <a:rPr lang="ru-RU" sz="2400" dirty="0"/>
              <a:t> про </a:t>
            </a:r>
            <a:r>
              <a:rPr lang="ru-RU" sz="2400" dirty="0"/>
              <a:t>дійсність</a:t>
            </a:r>
            <a:r>
              <a:rPr lang="ru-RU" sz="2400" dirty="0"/>
              <a:t>, </a:t>
            </a:r>
            <a:r>
              <a:rPr lang="ru-RU" sz="2400" dirty="0"/>
              <a:t>тобто</a:t>
            </a:r>
            <a:r>
              <a:rPr lang="ru-RU" sz="2400" dirty="0"/>
              <a:t> </a:t>
            </a:r>
            <a:r>
              <a:rPr lang="ru-RU" sz="2400" dirty="0"/>
              <a:t>пізнання</a:t>
            </a:r>
            <a:r>
              <a:rPr lang="ru-RU" sz="2400" dirty="0"/>
              <a:t> </a:t>
            </a:r>
            <a:r>
              <a:rPr lang="ru-RU" sz="2400" dirty="0"/>
              <a:t>об’єктивного</a:t>
            </a:r>
            <a:r>
              <a:rPr lang="ru-RU" sz="2400" dirty="0"/>
              <a:t> </a:t>
            </a:r>
            <a:r>
              <a:rPr lang="ru-RU" sz="2400" dirty="0"/>
              <a:t>світу</a:t>
            </a:r>
            <a:r>
              <a:rPr lang="ru-RU" sz="2400" dirty="0"/>
              <a:t>, </a:t>
            </a:r>
            <a:r>
              <a:rPr lang="ru-RU" sz="2400" dirty="0"/>
              <a:t>щоб</a:t>
            </a:r>
            <a:r>
              <a:rPr lang="ru-RU" sz="2400" dirty="0"/>
              <a:t> </a:t>
            </a:r>
            <a:r>
              <a:rPr lang="ru-RU" sz="2400" dirty="0"/>
              <a:t>його</a:t>
            </a:r>
            <a:r>
              <a:rPr lang="ru-RU" sz="2400" dirty="0"/>
              <a:t> </a:t>
            </a:r>
            <a:r>
              <a:rPr lang="ru-RU" sz="2400" dirty="0"/>
              <a:t>вивчати</a:t>
            </a:r>
            <a:r>
              <a:rPr lang="ru-RU" sz="2400" dirty="0"/>
              <a:t> </a:t>
            </a:r>
            <a:r>
              <a:rPr lang="ru-RU" sz="2400" dirty="0"/>
              <a:t>задля</a:t>
            </a:r>
            <a:r>
              <a:rPr lang="ru-RU" sz="2400" dirty="0"/>
              <a:t> </a:t>
            </a:r>
            <a:r>
              <a:rPr lang="ru-RU" sz="2400" dirty="0"/>
              <a:t>можливого</a:t>
            </a:r>
            <a:r>
              <a:rPr lang="ru-RU" sz="2400" dirty="0"/>
              <a:t> </a:t>
            </a:r>
            <a:r>
              <a:rPr lang="ru-RU" sz="2400" dirty="0"/>
              <a:t>вдосконалення</a:t>
            </a:r>
            <a:endParaRPr lang="ru-RU" sz="2400" dirty="0"/>
          </a:p>
          <a:p>
            <a:pPr algn="just"/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095" y="494107"/>
            <a:ext cx="259562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31790"/>
            <a:ext cx="26384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0754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5779" y="1415664"/>
            <a:ext cx="7992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Головною наукою цього періоду була механіка, отже загальнонаукова картина світу класичного природознавства мала механістичний характер. Формується механічна модель суспільства та організації, за якою організація являє собою «нерозумну систему» – у неї немає своєї власної мети. Це інструмент, чию функцію визначає власник для досягнення своєї мети – отримання прибутку. </a:t>
            </a:r>
            <a:endParaRPr lang="uk-UA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64" y="0"/>
            <a:ext cx="300990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35846"/>
            <a:ext cx="28956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793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48010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У </a:t>
            </a:r>
            <a:r>
              <a:rPr lang="uk-UA" sz="2400" dirty="0" smtClean="0"/>
              <a:t>цей період</a:t>
            </a:r>
            <a:r>
              <a:rPr lang="uk-UA" sz="2400" dirty="0" smtClean="0"/>
              <a:t> відбувається її диференціація, формування самостійних наукових дисциплін з відповідними сферами компетенції, отримують розвиток біологія, хімія, геологія. Механіка поступово втрачає монополію на тлумачення загальнонаукової картини світу. </a:t>
            </a:r>
          </a:p>
          <a:p>
            <a:pPr algn="just"/>
            <a:r>
              <a:rPr lang="uk-UA" sz="2400" dirty="0" smtClean="0"/>
              <a:t>Відбуваються зміни у стилі наукового мислення, у якому важливого значення набула ідея розвитку. Відтепер об’єкт пізнання, у тому числі й природа, розглядаються не як завершена і стійка річ, а як процес.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937427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3" y="141481"/>
            <a:ext cx="854308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Друга </a:t>
            </a:r>
            <a:r>
              <a:rPr lang="ru-RU" sz="2400" dirty="0"/>
              <a:t>наукова</a:t>
            </a:r>
            <a:r>
              <a:rPr lang="ru-RU" sz="2400" dirty="0"/>
              <a:t> </a:t>
            </a:r>
            <a:r>
              <a:rPr lang="ru-RU" sz="2400" dirty="0"/>
              <a:t>революція</a:t>
            </a:r>
            <a:r>
              <a:rPr lang="ru-RU" sz="2400" dirty="0"/>
              <a:t> (</a:t>
            </a:r>
            <a:r>
              <a:rPr lang="ru-RU" sz="2400" dirty="0"/>
              <a:t>кінець</a:t>
            </a:r>
            <a:r>
              <a:rPr lang="ru-RU" sz="2400" dirty="0"/>
              <a:t> </a:t>
            </a:r>
            <a:r>
              <a:rPr lang="en-US" sz="2400" dirty="0"/>
              <a:t>XIX – </a:t>
            </a:r>
            <a:r>
              <a:rPr lang="ru-RU" sz="2400" dirty="0"/>
              <a:t>початок </a:t>
            </a:r>
            <a:r>
              <a:rPr lang="en-US" sz="2400" dirty="0"/>
              <a:t>XX </a:t>
            </a:r>
            <a:r>
              <a:rPr lang="ru-RU" sz="2400" dirty="0"/>
              <a:t>ст.) </a:t>
            </a:r>
            <a:r>
              <a:rPr lang="ru-RU" sz="2400" dirty="0"/>
              <a:t>спричинила</a:t>
            </a:r>
            <a:r>
              <a:rPr lang="ru-RU" sz="2400" dirty="0"/>
              <a:t> </a:t>
            </a:r>
            <a:r>
              <a:rPr lang="ru-RU" sz="2400" dirty="0"/>
              <a:t>появу</a:t>
            </a:r>
            <a:r>
              <a:rPr lang="ru-RU" sz="2400" dirty="0"/>
              <a:t> </a:t>
            </a:r>
            <a:r>
              <a:rPr lang="ru-RU" sz="2400" dirty="0"/>
              <a:t>нової</a:t>
            </a:r>
            <a:r>
              <a:rPr lang="ru-RU" sz="2400" dirty="0"/>
              <a:t>, </a:t>
            </a:r>
            <a:r>
              <a:rPr lang="ru-RU" sz="2400" dirty="0"/>
              <a:t>некласичної</a:t>
            </a:r>
            <a:r>
              <a:rPr lang="ru-RU" sz="2400" dirty="0"/>
              <a:t> науки, </a:t>
            </a:r>
            <a:r>
              <a:rPr lang="ru-RU" sz="2400" dirty="0"/>
              <a:t>якій</a:t>
            </a:r>
            <a:r>
              <a:rPr lang="ru-RU" sz="2400" dirty="0"/>
              <a:t> належать </a:t>
            </a:r>
            <a:r>
              <a:rPr lang="ru-RU" sz="2400" dirty="0"/>
              <a:t>створення</a:t>
            </a:r>
            <a:r>
              <a:rPr lang="ru-RU" sz="2400" dirty="0"/>
              <a:t> </a:t>
            </a:r>
            <a:r>
              <a:rPr lang="ru-RU" sz="2400" dirty="0"/>
              <a:t>теорії</a:t>
            </a:r>
            <a:r>
              <a:rPr lang="ru-RU" sz="2400" dirty="0"/>
              <a:t> </a:t>
            </a:r>
            <a:r>
              <a:rPr lang="ru-RU" sz="2400" dirty="0" smtClean="0"/>
              <a:t>відносності</a:t>
            </a:r>
            <a:r>
              <a:rPr lang="ru-RU" sz="2400" dirty="0"/>
              <a:t>, </a:t>
            </a:r>
            <a:r>
              <a:rPr lang="ru-RU" sz="2400" dirty="0"/>
              <a:t>квантової</a:t>
            </a:r>
            <a:r>
              <a:rPr lang="ru-RU" sz="2400" dirty="0"/>
              <a:t> </a:t>
            </a:r>
            <a:r>
              <a:rPr lang="ru-RU" sz="2400" dirty="0"/>
              <a:t>теорії</a:t>
            </a:r>
            <a:r>
              <a:rPr lang="ru-RU" sz="2400" dirty="0"/>
              <a:t>, </a:t>
            </a:r>
            <a:r>
              <a:rPr lang="ru-RU" sz="2400" dirty="0"/>
              <a:t>розвитку</a:t>
            </a:r>
            <a:r>
              <a:rPr lang="ru-RU" sz="2400" dirty="0"/>
              <a:t> </a:t>
            </a:r>
            <a:r>
              <a:rPr lang="ru-RU" sz="2400" dirty="0"/>
              <a:t>кібернетики</a:t>
            </a:r>
            <a:r>
              <a:rPr lang="ru-RU" sz="2400" dirty="0"/>
              <a:t>, </a:t>
            </a:r>
            <a:r>
              <a:rPr lang="ru-RU" sz="2400" dirty="0"/>
              <a:t>теорії</a:t>
            </a:r>
            <a:r>
              <a:rPr lang="ru-RU" sz="2400" dirty="0"/>
              <a:t> систем. </a:t>
            </a:r>
          </a:p>
          <a:p>
            <a:pPr algn="just"/>
            <a:r>
              <a:rPr lang="ru-RU" sz="2400" dirty="0"/>
              <a:t>Відбувається</a:t>
            </a:r>
            <a:r>
              <a:rPr lang="ru-RU" sz="2400" dirty="0"/>
              <a:t> </a:t>
            </a:r>
            <a:r>
              <a:rPr lang="ru-RU" sz="2400" dirty="0"/>
              <a:t>розширення</a:t>
            </a:r>
            <a:r>
              <a:rPr lang="ru-RU" sz="2400" dirty="0"/>
              <a:t> поля </a:t>
            </a:r>
            <a:r>
              <a:rPr lang="ru-RU" sz="2400" dirty="0"/>
              <a:t>досліджуваних</a:t>
            </a:r>
            <a:r>
              <a:rPr lang="ru-RU" sz="2400" dirty="0"/>
              <a:t> </a:t>
            </a:r>
            <a:r>
              <a:rPr lang="ru-RU" sz="2400" dirty="0"/>
              <a:t>об’єктів</a:t>
            </a:r>
            <a:r>
              <a:rPr lang="ru-RU" sz="2400" dirty="0"/>
              <a:t> – </a:t>
            </a:r>
            <a:r>
              <a:rPr lang="ru-RU" sz="2400" dirty="0"/>
              <a:t>від</a:t>
            </a:r>
            <a:r>
              <a:rPr lang="ru-RU" sz="2400" dirty="0"/>
              <a:t> </a:t>
            </a:r>
            <a:r>
              <a:rPr lang="ru-RU" sz="2400" dirty="0"/>
              <a:t>малих</a:t>
            </a:r>
            <a:r>
              <a:rPr lang="ru-RU" sz="2400" dirty="0"/>
              <a:t> </a:t>
            </a:r>
            <a:r>
              <a:rPr lang="ru-RU" sz="2400" dirty="0" smtClean="0"/>
              <a:t>систем </a:t>
            </a:r>
            <a:r>
              <a:rPr lang="ru-RU" sz="2400" dirty="0"/>
              <a:t>до </a:t>
            </a:r>
            <a:r>
              <a:rPr lang="ru-RU" sz="2400" dirty="0"/>
              <a:t>саморегульованих</a:t>
            </a:r>
            <a:r>
              <a:rPr lang="ru-RU" sz="2400" dirty="0"/>
              <a:t> систем. </a:t>
            </a:r>
            <a:r>
              <a:rPr lang="ru-RU" sz="2400" dirty="0"/>
              <a:t>Формується</a:t>
            </a:r>
            <a:r>
              <a:rPr lang="ru-RU" sz="2400" dirty="0"/>
              <a:t> </a:t>
            </a:r>
            <a:r>
              <a:rPr lang="ru-RU" sz="2400" dirty="0"/>
              <a:t>біологічне</a:t>
            </a:r>
            <a:r>
              <a:rPr lang="ru-RU" sz="2400" dirty="0"/>
              <a:t> </a:t>
            </a:r>
            <a:r>
              <a:rPr lang="ru-RU" sz="2400" dirty="0"/>
              <a:t>мислення</a:t>
            </a:r>
            <a:r>
              <a:rPr lang="ru-RU" sz="2400" dirty="0"/>
              <a:t>– парадигма </a:t>
            </a:r>
            <a:r>
              <a:rPr lang="ru-RU" sz="2400" dirty="0"/>
              <a:t>живих</a:t>
            </a:r>
            <a:r>
              <a:rPr lang="ru-RU" sz="2400" dirty="0"/>
              <a:t> систем, за </a:t>
            </a:r>
            <a:r>
              <a:rPr lang="ru-RU" sz="2400" dirty="0"/>
              <a:t>якою</a:t>
            </a:r>
            <a:r>
              <a:rPr lang="ru-RU" sz="2400" dirty="0"/>
              <a:t> </a:t>
            </a:r>
            <a:r>
              <a:rPr lang="ru-RU" sz="2400" dirty="0"/>
              <a:t>організація</a:t>
            </a:r>
            <a:r>
              <a:rPr lang="ru-RU" sz="2400" dirty="0"/>
              <a:t> </a:t>
            </a:r>
            <a:r>
              <a:rPr lang="ru-RU" sz="2400" dirty="0"/>
              <a:t>розглядається</a:t>
            </a:r>
            <a:r>
              <a:rPr lang="ru-RU" sz="2400" dirty="0"/>
              <a:t> </a:t>
            </a:r>
            <a:r>
              <a:rPr lang="ru-RU" sz="2400" dirty="0" smtClean="0"/>
              <a:t>як </a:t>
            </a:r>
            <a:r>
              <a:rPr lang="ru-RU" sz="2400" dirty="0"/>
              <a:t>жива система з одним </a:t>
            </a:r>
            <a:r>
              <a:rPr lang="ru-RU" sz="2400" dirty="0"/>
              <a:t>розумом</a:t>
            </a:r>
            <a:r>
              <a:rPr lang="ru-RU" sz="2400" dirty="0"/>
              <a:t> (як </a:t>
            </a:r>
            <a:r>
              <a:rPr lang="ru-RU" sz="2400" dirty="0"/>
              <a:t>людський</a:t>
            </a:r>
            <a:r>
              <a:rPr lang="ru-RU" sz="2400" dirty="0"/>
              <a:t> </a:t>
            </a:r>
            <a:r>
              <a:rPr lang="ru-RU" sz="2400" dirty="0"/>
              <a:t>організм</a:t>
            </a:r>
            <a:r>
              <a:rPr lang="ru-RU" sz="2400" dirty="0"/>
              <a:t>), у </a:t>
            </a:r>
            <a:r>
              <a:rPr lang="ru-RU" sz="2400" dirty="0"/>
              <a:t>якої</a:t>
            </a:r>
            <a:r>
              <a:rPr lang="ru-RU" sz="2400" dirty="0"/>
              <a:t> є </a:t>
            </a:r>
            <a:r>
              <a:rPr lang="ru-RU" sz="2400" dirty="0" smtClean="0"/>
              <a:t>власна</a:t>
            </a:r>
            <a:r>
              <a:rPr lang="ru-RU" sz="2400" dirty="0" smtClean="0"/>
              <a:t> </a:t>
            </a:r>
            <a:r>
              <a:rPr lang="ru-RU" sz="2400" dirty="0"/>
              <a:t>мета, </a:t>
            </a:r>
            <a:r>
              <a:rPr lang="ru-RU" sz="2400" dirty="0"/>
              <a:t>сутність</a:t>
            </a:r>
            <a:r>
              <a:rPr lang="ru-RU" sz="2400" dirty="0"/>
              <a:t> </a:t>
            </a:r>
            <a:r>
              <a:rPr lang="ru-RU" sz="2400" dirty="0"/>
              <a:t>якої</a:t>
            </a:r>
            <a:r>
              <a:rPr lang="ru-RU" sz="2400" dirty="0"/>
              <a:t> – у </a:t>
            </a:r>
            <a:r>
              <a:rPr lang="ru-RU" sz="2400" dirty="0"/>
              <a:t>виживанні</a:t>
            </a:r>
            <a:r>
              <a:rPr lang="ru-RU" sz="2400" dirty="0"/>
              <a:t>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33766"/>
            <a:ext cx="2422401" cy="159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463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719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Посилюється процес диференціації науки, наслідком якого стає збільшення кількості наукових дисциплін, шкіл.  Актуальності набуває принцип релятивізму – відносності людських знань, відповідно до якого кожна теорія визнається істинною лише в конкретній системі даних або координат. </a:t>
            </a:r>
          </a:p>
          <a:p>
            <a:pPr algn="just"/>
            <a:r>
              <a:rPr lang="uk-UA" sz="2000" dirty="0" smtClean="0"/>
              <a:t>У науковому обігу на зміну поняттям класичної науки «істинність», «причинність», «детермінізм» приходить поняття «валідність» (обґрунтованість, прийнятність), «можливість» та «індетермінізм».</a:t>
            </a:r>
            <a:endParaRPr lang="uk-UA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95784"/>
            <a:ext cx="28479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756" y="3291830"/>
            <a:ext cx="260032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796" y="2889041"/>
            <a:ext cx="2786684" cy="1698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04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4135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Із</a:t>
            </a:r>
            <a:r>
              <a:rPr lang="ru-RU" dirty="0"/>
              <a:t> </a:t>
            </a:r>
            <a:r>
              <a:rPr lang="ru-RU" dirty="0"/>
              <a:t>середини</a:t>
            </a:r>
            <a:r>
              <a:rPr lang="ru-RU" dirty="0"/>
              <a:t> </a:t>
            </a:r>
            <a:r>
              <a:rPr lang="en-US" dirty="0"/>
              <a:t>XX </a:t>
            </a:r>
            <a:r>
              <a:rPr lang="ru-RU" dirty="0"/>
              <a:t>ст. і до </a:t>
            </a:r>
            <a:r>
              <a:rPr lang="ru-RU" dirty="0"/>
              <a:t>нашого</a:t>
            </a:r>
            <a:r>
              <a:rPr lang="ru-RU" dirty="0"/>
              <a:t> часу </a:t>
            </a:r>
            <a:r>
              <a:rPr lang="ru-RU" dirty="0"/>
              <a:t>відбувається</a:t>
            </a:r>
            <a:r>
              <a:rPr lang="ru-RU" dirty="0"/>
              <a:t> </a:t>
            </a:r>
            <a:r>
              <a:rPr lang="ru-RU" dirty="0"/>
              <a:t>третя</a:t>
            </a:r>
            <a:r>
              <a:rPr lang="ru-RU" dirty="0"/>
              <a:t> </a:t>
            </a:r>
            <a:r>
              <a:rPr lang="ru-RU" dirty="0" smtClean="0"/>
              <a:t>наукова</a:t>
            </a:r>
            <a:r>
              <a:rPr lang="en-US" dirty="0" smtClean="0"/>
              <a:t> </a:t>
            </a:r>
            <a:r>
              <a:rPr lang="ru-RU" dirty="0" smtClean="0"/>
              <a:t>революція</a:t>
            </a:r>
            <a:r>
              <a:rPr lang="ru-RU" dirty="0"/>
              <a:t>, яка </a:t>
            </a:r>
            <a:r>
              <a:rPr lang="ru-RU" dirty="0"/>
              <a:t>спричинила</a:t>
            </a:r>
            <a:r>
              <a:rPr lang="ru-RU" dirty="0"/>
              <a:t> </a:t>
            </a:r>
            <a:r>
              <a:rPr lang="ru-RU" dirty="0"/>
              <a:t>виникнення</a:t>
            </a:r>
            <a:r>
              <a:rPr lang="ru-RU" dirty="0"/>
              <a:t> </a:t>
            </a:r>
            <a:r>
              <a:rPr lang="ru-RU" dirty="0"/>
              <a:t>постнекласичної</a:t>
            </a:r>
            <a:r>
              <a:rPr lang="ru-RU" dirty="0"/>
              <a:t> науки. </a:t>
            </a:r>
            <a:r>
              <a:rPr lang="ru-RU" dirty="0"/>
              <a:t>Це</a:t>
            </a:r>
            <a:r>
              <a:rPr lang="ru-RU" dirty="0"/>
              <a:t> </a:t>
            </a:r>
            <a:r>
              <a:rPr lang="ru-RU" dirty="0" smtClean="0"/>
              <a:t>поняття</a:t>
            </a:r>
            <a:r>
              <a:rPr lang="ru-RU" dirty="0" smtClean="0"/>
              <a:t> </a:t>
            </a:r>
            <a:r>
              <a:rPr lang="ru-RU" dirty="0"/>
              <a:t>ввів</a:t>
            </a:r>
            <a:r>
              <a:rPr lang="ru-RU" dirty="0"/>
              <a:t> до </a:t>
            </a:r>
            <a:r>
              <a:rPr lang="ru-RU" dirty="0"/>
              <a:t>філософського</a:t>
            </a:r>
            <a:r>
              <a:rPr lang="ru-RU" dirty="0"/>
              <a:t> </a:t>
            </a:r>
            <a:r>
              <a:rPr lang="ru-RU" dirty="0"/>
              <a:t>обігу</a:t>
            </a:r>
            <a:r>
              <a:rPr lang="ru-RU" dirty="0"/>
              <a:t> </a:t>
            </a:r>
            <a:r>
              <a:rPr lang="ru-RU" dirty="0"/>
              <a:t>академік</a:t>
            </a:r>
            <a:r>
              <a:rPr lang="ru-RU" dirty="0"/>
              <a:t> </a:t>
            </a:r>
            <a:r>
              <a:rPr lang="ru-RU" dirty="0"/>
              <a:t>В.Стьопін</a:t>
            </a:r>
            <a:r>
              <a:rPr lang="ru-RU" dirty="0"/>
              <a:t>. </a:t>
            </a:r>
            <a:r>
              <a:rPr lang="ru-RU" dirty="0"/>
              <a:t>Згідно</a:t>
            </a:r>
            <a:r>
              <a:rPr lang="ru-RU" dirty="0"/>
              <a:t> </a:t>
            </a:r>
            <a:r>
              <a:rPr lang="ru-RU" dirty="0" smtClean="0"/>
              <a:t>з </a:t>
            </a:r>
            <a:r>
              <a:rPr lang="ru-RU" dirty="0"/>
              <a:t>думкою</a:t>
            </a:r>
            <a:r>
              <a:rPr lang="ru-RU" dirty="0"/>
              <a:t> ученого, </a:t>
            </a:r>
            <a:r>
              <a:rPr lang="ru-RU" dirty="0"/>
              <a:t>зміна</a:t>
            </a:r>
            <a:r>
              <a:rPr lang="ru-RU" dirty="0"/>
              <a:t> </a:t>
            </a:r>
            <a:r>
              <a:rPr lang="ru-RU" dirty="0"/>
              <a:t>наукових</a:t>
            </a:r>
            <a:r>
              <a:rPr lang="ru-RU" dirty="0"/>
              <a:t> картин </a:t>
            </a:r>
            <a:r>
              <a:rPr lang="ru-RU" dirty="0"/>
              <a:t>світу</a:t>
            </a:r>
            <a:r>
              <a:rPr lang="ru-RU" dirty="0"/>
              <a:t> </a:t>
            </a:r>
            <a:r>
              <a:rPr lang="ru-RU" dirty="0"/>
              <a:t>супроводжується</a:t>
            </a:r>
            <a:r>
              <a:rPr lang="ru-RU" dirty="0"/>
              <a:t> </a:t>
            </a:r>
            <a:r>
              <a:rPr lang="ru-RU" dirty="0" smtClean="0"/>
              <a:t>докорінною</a:t>
            </a:r>
            <a:r>
              <a:rPr lang="ru-RU" dirty="0" smtClean="0"/>
              <a:t> </a:t>
            </a:r>
            <a:r>
              <a:rPr lang="ru-RU" dirty="0"/>
              <a:t>зміною</a:t>
            </a:r>
            <a:r>
              <a:rPr lang="ru-RU" dirty="0"/>
              <a:t> </a:t>
            </a:r>
            <a:r>
              <a:rPr lang="ru-RU" dirty="0"/>
              <a:t>нормативних</a:t>
            </a:r>
            <a:r>
              <a:rPr lang="ru-RU" dirty="0"/>
              <a:t> структур </a:t>
            </a:r>
            <a:r>
              <a:rPr lang="ru-RU" dirty="0"/>
              <a:t>дослідження</a:t>
            </a:r>
            <a:r>
              <a:rPr lang="ru-RU" dirty="0"/>
              <a:t>, а </a:t>
            </a:r>
            <a:r>
              <a:rPr lang="ru-RU" dirty="0"/>
              <a:t>також</a:t>
            </a:r>
            <a:r>
              <a:rPr lang="ru-RU" dirty="0"/>
              <a:t> </a:t>
            </a:r>
            <a:r>
              <a:rPr lang="ru-RU" dirty="0" smtClean="0"/>
              <a:t>філософських</a:t>
            </a:r>
            <a:r>
              <a:rPr lang="ru-RU" dirty="0" smtClean="0"/>
              <a:t> </a:t>
            </a:r>
            <a:r>
              <a:rPr lang="ru-RU" dirty="0"/>
              <a:t>основ науки. </a:t>
            </a:r>
            <a:endParaRPr lang="en-US" dirty="0" smtClean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09" y="2499742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19003"/>
            <a:ext cx="215265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87" y="1923678"/>
            <a:ext cx="29337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38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8525" y="555526"/>
            <a:ext cx="51845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Третя наукова революція переросла в технологічну, яка формує постіндустріальну цивілізацію. Їй відповідає інформаційне, постмодерне суспільство, основою якого є новітні високі й тонкі технології, що ґрунтуються на нових джерелах і видах енергії, нових матеріалах і засобах управління технологічними процесами. Значну роль при цьому відіграє розвиток комп’ютерних технологій, засобів масової комунікації й інформатики.</a:t>
            </a:r>
            <a:endParaRPr lang="uk-UA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9542"/>
            <a:ext cx="294951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88" y="3147814"/>
            <a:ext cx="30289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558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9488" y="195486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П</a:t>
            </a:r>
            <a:r>
              <a:rPr lang="ru-RU" sz="2000" dirty="0" smtClean="0"/>
              <a:t>осилюється</a:t>
            </a:r>
            <a:r>
              <a:rPr lang="ru-RU" sz="2000" dirty="0" smtClean="0"/>
              <a:t> </a:t>
            </a:r>
            <a:r>
              <a:rPr lang="ru-RU" sz="2000" dirty="0"/>
              <a:t>роль науки як </a:t>
            </a:r>
            <a:r>
              <a:rPr lang="ru-RU" sz="2000" dirty="0" smtClean="0"/>
              <a:t>провідного</a:t>
            </a:r>
            <a:r>
              <a:rPr lang="ru-RU" sz="2000" dirty="0" smtClean="0"/>
              <a:t> </a:t>
            </a:r>
            <a:r>
              <a:rPr lang="ru-RU" sz="2000" dirty="0"/>
              <a:t>чинника</a:t>
            </a:r>
            <a:r>
              <a:rPr lang="ru-RU" sz="2000" dirty="0"/>
              <a:t> </a:t>
            </a:r>
            <a:r>
              <a:rPr lang="ru-RU" sz="2000" dirty="0"/>
              <a:t>виробництва</a:t>
            </a:r>
            <a:r>
              <a:rPr lang="ru-RU" sz="2000" dirty="0"/>
              <a:t> та </a:t>
            </a:r>
            <a:r>
              <a:rPr lang="ru-RU" sz="2000" dirty="0"/>
              <a:t>якості</a:t>
            </a:r>
            <a:r>
              <a:rPr lang="ru-RU" sz="2000" dirty="0"/>
              <a:t> </a:t>
            </a:r>
            <a:r>
              <a:rPr lang="ru-RU" sz="2000" dirty="0"/>
              <a:t>суспільного</a:t>
            </a:r>
            <a:r>
              <a:rPr lang="ru-RU" sz="2000" dirty="0"/>
              <a:t> </a:t>
            </a:r>
            <a:r>
              <a:rPr lang="ru-RU" sz="2000" dirty="0"/>
              <a:t>життя</a:t>
            </a:r>
            <a:r>
              <a:rPr lang="ru-RU" sz="2000" dirty="0"/>
              <a:t>. До </a:t>
            </a:r>
            <a:r>
              <a:rPr lang="ru-RU" sz="2000" dirty="0" smtClean="0"/>
              <a:t>головних</a:t>
            </a:r>
            <a:r>
              <a:rPr lang="ru-RU" sz="2000" dirty="0" smtClean="0"/>
              <a:t> </a:t>
            </a:r>
            <a:r>
              <a:rPr lang="ru-RU" sz="2000" dirty="0"/>
              <a:t>трансформувань</a:t>
            </a:r>
            <a:r>
              <a:rPr lang="ru-RU" sz="2000" dirty="0"/>
              <a:t> у </a:t>
            </a:r>
            <a:r>
              <a:rPr lang="ru-RU" sz="2000" dirty="0"/>
              <a:t>науці</a:t>
            </a:r>
            <a:r>
              <a:rPr lang="ru-RU" sz="2000" dirty="0"/>
              <a:t> </a:t>
            </a:r>
            <a:r>
              <a:rPr lang="ru-RU" sz="2000" dirty="0"/>
              <a:t>необхідно</a:t>
            </a:r>
            <a:r>
              <a:rPr lang="ru-RU" sz="2000" dirty="0"/>
              <a:t> </a:t>
            </a:r>
            <a:r>
              <a:rPr lang="ru-RU" sz="2000" dirty="0"/>
              <a:t>віднести</a:t>
            </a:r>
            <a:r>
              <a:rPr lang="ru-RU" sz="2000" dirty="0"/>
              <a:t> </a:t>
            </a:r>
            <a:r>
              <a:rPr lang="ru-RU" sz="2000" dirty="0"/>
              <a:t>ускладнення</a:t>
            </a:r>
            <a:r>
              <a:rPr lang="ru-RU" sz="2000" dirty="0"/>
              <a:t> </a:t>
            </a:r>
            <a:r>
              <a:rPr lang="ru-RU" sz="2000" dirty="0" smtClean="0"/>
              <a:t>елементів</a:t>
            </a:r>
            <a:r>
              <a:rPr lang="ru-RU" sz="2000" dirty="0" smtClean="0"/>
              <a:t> </a:t>
            </a:r>
            <a:r>
              <a:rPr lang="ru-RU" sz="2000" dirty="0"/>
              <a:t>процесу</a:t>
            </a:r>
            <a:r>
              <a:rPr lang="ru-RU" sz="2000" dirty="0"/>
              <a:t> </a:t>
            </a:r>
            <a:r>
              <a:rPr lang="ru-RU" sz="2000" dirty="0"/>
              <a:t>пізнання</a:t>
            </a:r>
            <a:r>
              <a:rPr lang="ru-RU" sz="2000" dirty="0"/>
              <a:t> та </a:t>
            </a:r>
            <a:r>
              <a:rPr lang="ru-RU" sz="2000" dirty="0"/>
              <a:t>їх</a:t>
            </a:r>
            <a:r>
              <a:rPr lang="ru-RU" sz="2000" dirty="0"/>
              <a:t> </a:t>
            </a:r>
            <a:r>
              <a:rPr lang="ru-RU" sz="2000" dirty="0"/>
              <a:t>співвідношення</a:t>
            </a:r>
            <a:r>
              <a:rPr lang="ru-RU" sz="2000" dirty="0"/>
              <a:t>. </a:t>
            </a:r>
            <a:r>
              <a:rPr lang="ru-RU" sz="2000" dirty="0"/>
              <a:t>Постнекласична</a:t>
            </a:r>
            <a:r>
              <a:rPr lang="ru-RU" sz="2000" dirty="0"/>
              <a:t> </a:t>
            </a:r>
            <a:r>
              <a:rPr lang="ru-RU" sz="2000" dirty="0" smtClean="0"/>
              <a:t>наука </a:t>
            </a:r>
            <a:r>
              <a:rPr lang="ru-RU" sz="2000" dirty="0"/>
              <a:t>досліджує</a:t>
            </a:r>
            <a:r>
              <a:rPr lang="ru-RU" sz="2000" dirty="0"/>
              <a:t> не </a:t>
            </a:r>
            <a:r>
              <a:rPr lang="ru-RU" sz="2000" dirty="0"/>
              <a:t>тільки</a:t>
            </a:r>
            <a:r>
              <a:rPr lang="ru-RU" sz="2000" dirty="0"/>
              <a:t> </a:t>
            </a:r>
            <a:r>
              <a:rPr lang="ru-RU" sz="2000" dirty="0"/>
              <a:t>складні</a:t>
            </a:r>
            <a:r>
              <a:rPr lang="ru-RU" sz="2000" dirty="0"/>
              <a:t>, складно </a:t>
            </a:r>
            <a:r>
              <a:rPr lang="ru-RU" sz="2000" dirty="0"/>
              <a:t>організовані</a:t>
            </a:r>
            <a:r>
              <a:rPr lang="ru-RU" sz="2000" dirty="0"/>
              <a:t> </a:t>
            </a:r>
            <a:r>
              <a:rPr lang="ru-RU" sz="2000" dirty="0"/>
              <a:t>системи</a:t>
            </a:r>
            <a:r>
              <a:rPr lang="ru-RU" sz="2000" dirty="0"/>
              <a:t>, але </a:t>
            </a:r>
            <a:r>
              <a:rPr lang="ru-RU" sz="2000" dirty="0" smtClean="0"/>
              <a:t>й </a:t>
            </a:r>
            <a:r>
              <a:rPr lang="ru-RU" sz="2000" dirty="0"/>
              <a:t>надскладні</a:t>
            </a:r>
            <a:r>
              <a:rPr lang="ru-RU" sz="2000" dirty="0"/>
              <a:t> </a:t>
            </a:r>
            <a:r>
              <a:rPr lang="ru-RU" sz="2000" dirty="0"/>
              <a:t>системи</a:t>
            </a:r>
            <a:r>
              <a:rPr lang="ru-RU" sz="2000" dirty="0"/>
              <a:t>, </a:t>
            </a:r>
            <a:r>
              <a:rPr lang="ru-RU" sz="2000" dirty="0"/>
              <a:t>відкриті</a:t>
            </a:r>
            <a:r>
              <a:rPr lang="ru-RU" sz="2000" dirty="0"/>
              <a:t> і </a:t>
            </a:r>
            <a:r>
              <a:rPr lang="ru-RU" sz="2000" dirty="0"/>
              <a:t>здатні</a:t>
            </a:r>
            <a:r>
              <a:rPr lang="ru-RU" sz="2000" dirty="0"/>
              <a:t> до </a:t>
            </a:r>
            <a:r>
              <a:rPr lang="ru-RU" sz="2000" dirty="0"/>
              <a:t>самоорганізації</a:t>
            </a:r>
            <a:r>
              <a:rPr lang="ru-RU" sz="2000" dirty="0"/>
              <a:t>. </a:t>
            </a:r>
            <a:r>
              <a:rPr lang="ru-RU" sz="2000" dirty="0"/>
              <a:t>Об’єктом</a:t>
            </a:r>
            <a:r>
              <a:rPr lang="ru-RU" sz="2000" dirty="0"/>
              <a:t> </a:t>
            </a:r>
            <a:r>
              <a:rPr lang="ru-RU" sz="2000" dirty="0" smtClean="0"/>
              <a:t>науки </a:t>
            </a:r>
            <a:r>
              <a:rPr lang="ru-RU" sz="2000" dirty="0"/>
              <a:t>стають</a:t>
            </a:r>
            <a:r>
              <a:rPr lang="ru-RU" sz="2000" dirty="0"/>
              <a:t> «</a:t>
            </a:r>
            <a:r>
              <a:rPr lang="ru-RU" sz="2000" dirty="0"/>
              <a:t>людинорозмірні</a:t>
            </a:r>
            <a:r>
              <a:rPr lang="ru-RU" sz="2000" dirty="0"/>
              <a:t>» </a:t>
            </a:r>
            <a:r>
              <a:rPr lang="ru-RU" sz="2000" dirty="0"/>
              <a:t>комплекси</a:t>
            </a:r>
            <a:r>
              <a:rPr lang="ru-RU" sz="2000" dirty="0"/>
              <a:t>, </a:t>
            </a:r>
            <a:r>
              <a:rPr lang="ru-RU" sz="2000" dirty="0"/>
              <a:t>невід’ємним</a:t>
            </a:r>
            <a:r>
              <a:rPr lang="ru-RU" sz="2000" dirty="0"/>
              <a:t> компонентом </a:t>
            </a:r>
            <a:r>
              <a:rPr lang="ru-RU" sz="2000" dirty="0"/>
              <a:t>яких</a:t>
            </a:r>
            <a:r>
              <a:rPr lang="ru-RU" sz="2000" dirty="0"/>
              <a:t> є </a:t>
            </a:r>
            <a:r>
              <a:rPr lang="ru-RU" sz="2000" dirty="0"/>
              <a:t>людина</a:t>
            </a:r>
            <a:r>
              <a:rPr lang="ru-RU" sz="2000" dirty="0"/>
              <a:t>. </a:t>
            </a:r>
            <a:r>
              <a:rPr lang="ru-RU" sz="2000" dirty="0"/>
              <a:t>Організація</a:t>
            </a:r>
            <a:r>
              <a:rPr lang="ru-RU" sz="2000" dirty="0"/>
              <a:t> </a:t>
            </a:r>
            <a:r>
              <a:rPr lang="ru-RU" sz="2000" dirty="0"/>
              <a:t>розглядається</a:t>
            </a:r>
            <a:r>
              <a:rPr lang="ru-RU" sz="2000" dirty="0"/>
              <a:t> як </a:t>
            </a:r>
            <a:r>
              <a:rPr lang="ru-RU" sz="2000" dirty="0"/>
              <a:t>мультирозумна</a:t>
            </a:r>
            <a:r>
              <a:rPr lang="ru-RU" sz="2000" dirty="0"/>
              <a:t> </a:t>
            </a:r>
            <a:r>
              <a:rPr lang="ru-RU" sz="2000" dirty="0" smtClean="0"/>
              <a:t>система</a:t>
            </a:r>
            <a:r>
              <a:rPr lang="ru-RU" sz="2000" dirty="0"/>
              <a:t>, </a:t>
            </a:r>
            <a:r>
              <a:rPr lang="ru-RU" sz="2000" dirty="0"/>
              <a:t>елементи</a:t>
            </a:r>
            <a:r>
              <a:rPr lang="ru-RU" sz="2000" dirty="0"/>
              <a:t> </a:t>
            </a:r>
            <a:r>
              <a:rPr lang="ru-RU" sz="2000" dirty="0"/>
              <a:t>якої</a:t>
            </a:r>
            <a:r>
              <a:rPr lang="ru-RU" sz="2000" dirty="0"/>
              <a:t> </a:t>
            </a:r>
            <a:r>
              <a:rPr lang="ru-RU" sz="2000" dirty="0"/>
              <a:t>здатні</a:t>
            </a:r>
            <a:r>
              <a:rPr lang="ru-RU" sz="2000" dirty="0"/>
              <a:t> </a:t>
            </a:r>
            <a:r>
              <a:rPr lang="ru-RU" sz="2000" dirty="0"/>
              <a:t>зробити</a:t>
            </a:r>
            <a:r>
              <a:rPr lang="ru-RU" sz="2000" dirty="0"/>
              <a:t> </a:t>
            </a:r>
            <a:r>
              <a:rPr lang="ru-RU" sz="2000" dirty="0"/>
              <a:t>вибір</a:t>
            </a:r>
            <a:r>
              <a:rPr lang="ru-RU" sz="2000" dirty="0"/>
              <a:t>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98994"/>
            <a:ext cx="3167931" cy="17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192080"/>
            <a:ext cx="2908374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279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1" t="18959" r="30894" b="11089"/>
          <a:stretch/>
        </p:blipFill>
        <p:spPr bwMode="auto">
          <a:xfrm>
            <a:off x="1403649" y="303498"/>
            <a:ext cx="6988988" cy="4698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360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589222"/>
            <a:ext cx="3615308" cy="2686051"/>
          </a:xfrm>
        </p:spPr>
        <p:txBody>
          <a:bodyPr/>
          <a:lstStyle/>
          <a:p>
            <a:r>
              <a:rPr lang="ru-RU" dirty="0"/>
              <a:t>З </a:t>
            </a:r>
            <a:r>
              <a:rPr lang="ru-RU" dirty="0"/>
              <a:t>розчленуванням</a:t>
            </a:r>
            <a:r>
              <a:rPr lang="ru-RU" dirty="0"/>
              <a:t> науки на </a:t>
            </a:r>
            <a:r>
              <a:rPr lang="ru-RU" dirty="0"/>
              <a:t>окремі</a:t>
            </a:r>
            <a:r>
              <a:rPr lang="ru-RU" dirty="0"/>
              <a:t> </a:t>
            </a:r>
            <a:r>
              <a:rPr lang="ru-RU" dirty="0"/>
              <a:t>дисципліни</a:t>
            </a:r>
            <a:r>
              <a:rPr lang="ru-RU" dirty="0"/>
              <a:t> </a:t>
            </a:r>
            <a:r>
              <a:rPr lang="ru-RU" dirty="0"/>
              <a:t>між</a:t>
            </a:r>
            <a:r>
              <a:rPr lang="ru-RU" dirty="0"/>
              <a:t> ними </a:t>
            </a:r>
            <a:r>
              <a:rPr lang="ru-RU" dirty="0"/>
              <a:t>залишається</a:t>
            </a:r>
            <a:r>
              <a:rPr lang="ru-RU" dirty="0"/>
              <a:t> </a:t>
            </a:r>
            <a:r>
              <a:rPr lang="ru-RU" dirty="0"/>
              <a:t>менше</a:t>
            </a:r>
            <a:r>
              <a:rPr lang="ru-RU" dirty="0"/>
              <a:t> </a:t>
            </a:r>
            <a:r>
              <a:rPr lang="ru-RU" dirty="0"/>
              <a:t>зв’язків</a:t>
            </a:r>
            <a:r>
              <a:rPr lang="ru-RU" dirty="0"/>
              <a:t>, </a:t>
            </a:r>
            <a:r>
              <a:rPr lang="ru-RU" dirty="0"/>
              <a:t>ускладнюється</a:t>
            </a:r>
            <a:r>
              <a:rPr lang="ru-RU" dirty="0"/>
              <a:t> </a:t>
            </a:r>
            <a:r>
              <a:rPr lang="ru-RU" dirty="0"/>
              <a:t>обмін</a:t>
            </a:r>
            <a:r>
              <a:rPr lang="ru-RU" dirty="0"/>
              <a:t> </a:t>
            </a:r>
            <a:r>
              <a:rPr lang="ru-RU" dirty="0"/>
              <a:t>інформацією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05904" y="1600239"/>
            <a:ext cx="3926420" cy="2686051"/>
          </a:xfrm>
        </p:spPr>
        <p:txBody>
          <a:bodyPr/>
          <a:lstStyle/>
          <a:p>
            <a:r>
              <a:rPr lang="ru-RU" dirty="0" smtClean="0"/>
              <a:t>інтеграція</a:t>
            </a:r>
            <a:r>
              <a:rPr lang="ru-RU" dirty="0"/>
              <a:t>, яка </a:t>
            </a:r>
            <a:r>
              <a:rPr lang="ru-RU" dirty="0"/>
              <a:t>ґрунтується</a:t>
            </a:r>
            <a:r>
              <a:rPr lang="ru-RU" dirty="0"/>
              <a:t> на </a:t>
            </a:r>
            <a:r>
              <a:rPr lang="ru-RU" dirty="0"/>
              <a:t>поєднанні</a:t>
            </a:r>
            <a:r>
              <a:rPr lang="ru-RU" dirty="0"/>
              <a:t> </a:t>
            </a:r>
            <a:r>
              <a:rPr lang="ru-RU" dirty="0"/>
              <a:t>наукових</a:t>
            </a:r>
            <a:r>
              <a:rPr lang="ru-RU" dirty="0"/>
              <a:t> </a:t>
            </a:r>
            <a:r>
              <a:rPr lang="ru-RU" dirty="0"/>
              <a:t>методів</a:t>
            </a:r>
            <a:r>
              <a:rPr lang="ru-RU" dirty="0"/>
              <a:t>, </a:t>
            </a:r>
            <a:r>
              <a:rPr lang="ru-RU" dirty="0" smtClean="0"/>
              <a:t>ідей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smtClean="0"/>
              <a:t>концепцій</a:t>
            </a:r>
            <a:r>
              <a:rPr lang="ru-RU" dirty="0" smtClean="0"/>
              <a:t>.</a:t>
            </a:r>
          </a:p>
          <a:p>
            <a:r>
              <a:rPr lang="ru-RU" dirty="0"/>
              <a:t>Головним</a:t>
            </a:r>
            <a:r>
              <a:rPr lang="ru-RU" dirty="0"/>
              <a:t> шляхом </a:t>
            </a:r>
            <a:r>
              <a:rPr lang="ru-RU" dirty="0"/>
              <a:t>інтеграції</a:t>
            </a:r>
            <a:r>
              <a:rPr lang="ru-RU" dirty="0"/>
              <a:t> є </a:t>
            </a:r>
            <a:r>
              <a:rPr lang="ru-RU" dirty="0" smtClean="0"/>
              <a:t>формування</a:t>
            </a:r>
            <a:r>
              <a:rPr lang="ru-RU" dirty="0" smtClean="0"/>
              <a:t>  «</a:t>
            </a:r>
            <a:r>
              <a:rPr lang="ru-RU" dirty="0"/>
              <a:t>міждисциплінарних</a:t>
            </a:r>
            <a:r>
              <a:rPr lang="ru-RU" dirty="0"/>
              <a:t> наук»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3950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Протягом усієї історії науки взаємодіяли дві тенденції, які доповнювали одна одну – до поглиблення спеціалізації й посилення прагнення до інтеграції </a:t>
            </a:r>
            <a:endParaRPr lang="uk-UA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97167"/>
            <a:ext cx="28479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566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67383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Що</a:t>
            </a:r>
            <a:r>
              <a:rPr lang="ru-RU" dirty="0"/>
              <a:t> </a:t>
            </a:r>
            <a:r>
              <a:rPr lang="ru-RU" dirty="0"/>
              <a:t>стосується</a:t>
            </a:r>
            <a:r>
              <a:rPr lang="ru-RU" dirty="0"/>
              <a:t> </a:t>
            </a:r>
            <a:r>
              <a:rPr lang="ru-RU" dirty="0"/>
              <a:t>загального</a:t>
            </a:r>
            <a:r>
              <a:rPr lang="ru-RU" dirty="0"/>
              <a:t> </a:t>
            </a:r>
            <a:r>
              <a:rPr lang="ru-RU" dirty="0"/>
              <a:t>підходу</a:t>
            </a:r>
            <a:r>
              <a:rPr lang="ru-RU" dirty="0"/>
              <a:t> до </a:t>
            </a:r>
            <a:r>
              <a:rPr lang="ru-RU" dirty="0"/>
              <a:t>сутності</a:t>
            </a:r>
            <a:r>
              <a:rPr lang="ru-RU" dirty="0"/>
              <a:t> науки, то, </a:t>
            </a:r>
            <a:r>
              <a:rPr lang="ru-RU" dirty="0"/>
              <a:t>маючи</a:t>
            </a:r>
            <a:r>
              <a:rPr lang="ru-RU" dirty="0"/>
              <a:t> </a:t>
            </a:r>
          </a:p>
          <a:p>
            <a:r>
              <a:rPr lang="ru-RU" dirty="0"/>
              <a:t>численні</a:t>
            </a:r>
            <a:r>
              <a:rPr lang="ru-RU" dirty="0"/>
              <a:t> </a:t>
            </a:r>
            <a:r>
              <a:rPr lang="ru-RU" dirty="0"/>
              <a:t>визначення</a:t>
            </a:r>
            <a:r>
              <a:rPr lang="ru-RU" dirty="0"/>
              <a:t>, вона </a:t>
            </a:r>
            <a:r>
              <a:rPr lang="ru-RU" dirty="0"/>
              <a:t>виступає</a:t>
            </a:r>
            <a:r>
              <a:rPr lang="ru-RU" dirty="0"/>
              <a:t> в </a:t>
            </a:r>
            <a:r>
              <a:rPr lang="ru-RU" dirty="0"/>
              <a:t>кількох</a:t>
            </a:r>
            <a:r>
              <a:rPr lang="ru-RU" dirty="0"/>
              <a:t> </a:t>
            </a:r>
            <a:r>
              <a:rPr lang="ru-RU" dirty="0"/>
              <a:t>основних</a:t>
            </a:r>
            <a:r>
              <a:rPr lang="ru-RU" dirty="0"/>
              <a:t> </a:t>
            </a:r>
            <a:r>
              <a:rPr lang="ru-RU" dirty="0"/>
              <a:t>значеннях</a:t>
            </a:r>
            <a:r>
              <a:rPr lang="ru-RU" dirty="0"/>
              <a:t>. </a:t>
            </a:r>
          </a:p>
          <a:p>
            <a:r>
              <a:rPr lang="ru-RU" dirty="0"/>
              <a:t>Науку </a:t>
            </a:r>
            <a:r>
              <a:rPr lang="ru-RU" dirty="0"/>
              <a:t>розуміють</a:t>
            </a:r>
            <a:r>
              <a:rPr lang="ru-RU" dirty="0"/>
              <a:t>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або</a:t>
            </a:r>
            <a:r>
              <a:rPr lang="ru-RU" dirty="0" smtClean="0"/>
              <a:t> як </a:t>
            </a:r>
            <a:r>
              <a:rPr lang="ru-RU" dirty="0"/>
              <a:t>форму </a:t>
            </a:r>
            <a:r>
              <a:rPr lang="ru-RU" dirty="0"/>
              <a:t>діяльності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або</a:t>
            </a:r>
            <a:r>
              <a:rPr lang="ru-RU" dirty="0" smtClean="0"/>
              <a:t> </a:t>
            </a:r>
            <a:r>
              <a:rPr lang="ru-RU" dirty="0"/>
              <a:t>як систему,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або</a:t>
            </a:r>
            <a:r>
              <a:rPr lang="ru-RU" dirty="0" smtClean="0"/>
              <a:t> </a:t>
            </a:r>
            <a:r>
              <a:rPr lang="ru-RU" dirty="0"/>
              <a:t>як </a:t>
            </a:r>
            <a:r>
              <a:rPr lang="ru-RU" dirty="0" smtClean="0"/>
              <a:t>сукупність</a:t>
            </a:r>
            <a:r>
              <a:rPr lang="ru-RU" dirty="0" smtClean="0"/>
              <a:t> </a:t>
            </a:r>
            <a:r>
              <a:rPr lang="ru-RU" dirty="0"/>
              <a:t>дисциплінарних</a:t>
            </a:r>
            <a:r>
              <a:rPr lang="ru-RU" dirty="0"/>
              <a:t> </a:t>
            </a:r>
            <a:r>
              <a:rPr lang="ru-RU" dirty="0"/>
              <a:t>знань</a:t>
            </a:r>
            <a:r>
              <a:rPr lang="ru-RU" dirty="0" smtClean="0"/>
              <a:t>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або</a:t>
            </a:r>
            <a:r>
              <a:rPr lang="ru-RU" dirty="0" smtClean="0"/>
              <a:t> </a:t>
            </a:r>
            <a:r>
              <a:rPr lang="ru-RU" dirty="0"/>
              <a:t>ж як </a:t>
            </a:r>
            <a:r>
              <a:rPr lang="ru-RU" dirty="0"/>
              <a:t>соціальний</a:t>
            </a:r>
            <a:r>
              <a:rPr lang="ru-RU" dirty="0"/>
              <a:t> </a:t>
            </a:r>
            <a:r>
              <a:rPr lang="ru-RU" dirty="0"/>
              <a:t>інститут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pPr algn="just"/>
            <a:r>
              <a:rPr lang="uk-UA" dirty="0" smtClean="0"/>
              <a:t>У першому випадку вона постає як особливий спосіб діяльності, спрямований на фактично вивірене й </a:t>
            </a:r>
            <a:r>
              <a:rPr lang="uk-UA" dirty="0" smtClean="0"/>
              <a:t>логічно</a:t>
            </a:r>
            <a:r>
              <a:rPr lang="uk-UA" dirty="0" smtClean="0"/>
              <a:t> впорядковане пізнання предметів і процесів навколишньої дійсності. Як діяльність наука належить до сфери цілепокладання, прийняття рішень, вибору, забезпечення своїх інтересів, визнання відповідальності.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99313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19522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У другому тлумаченні, коли наука виступає як система знань, що відповідають критеріям об’єктивності, адекватності, істинності, носії наукового знання намагаються забезпечити собі зону автономії й бути нейтральними стосовно ідеологічних і політичних пріоритетів</a:t>
            </a:r>
            <a:endParaRPr lang="uk-UA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2367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325" y="3195265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996" y="1800225"/>
            <a:ext cx="29622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812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65516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Третє, інституціональне, розуміння науки підкреслює її соціальну природу й об’єктивує її буття як форму суспільної свідомості. Наука як соціальний інститут або форма суспільної свідомості, пов’язана з появою науково-теоретичного знання, являє собою певну систему взаємозв’язків між науковими організаціями, членами наукової спільноти, систему норм і цінностей</a:t>
            </a:r>
            <a:endParaRPr lang="uk-UA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1576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8247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596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11510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Один </a:t>
            </a:r>
            <a:r>
              <a:rPr lang="ru-RU" dirty="0"/>
              <a:t>із</a:t>
            </a:r>
            <a:r>
              <a:rPr lang="ru-RU" dirty="0"/>
              <a:t> </a:t>
            </a:r>
            <a:r>
              <a:rPr lang="ru-RU" dirty="0"/>
              <a:t>засновників</a:t>
            </a:r>
            <a:r>
              <a:rPr lang="ru-RU" dirty="0"/>
              <a:t> науки про науку Дж. Бернал, </a:t>
            </a:r>
            <a:r>
              <a:rPr lang="ru-RU" dirty="0"/>
              <a:t>зауваживши</a:t>
            </a:r>
            <a:r>
              <a:rPr lang="ru-RU" dirty="0"/>
              <a:t>, </a:t>
            </a:r>
          </a:p>
          <a:p>
            <a:pPr algn="just"/>
            <a:r>
              <a:rPr lang="ru-RU" dirty="0"/>
              <a:t>що</a:t>
            </a:r>
            <a:r>
              <a:rPr lang="ru-RU" dirty="0"/>
              <a:t> </a:t>
            </a:r>
            <a:r>
              <a:rPr lang="ru-RU" dirty="0"/>
              <a:t>дати</a:t>
            </a:r>
            <a:r>
              <a:rPr lang="ru-RU" dirty="0"/>
              <a:t> </a:t>
            </a:r>
            <a:r>
              <a:rPr lang="ru-RU" dirty="0"/>
              <a:t>визначення</a:t>
            </a:r>
            <a:r>
              <a:rPr lang="ru-RU" dirty="0"/>
              <a:t> науки, по </a:t>
            </a:r>
            <a:r>
              <a:rPr lang="ru-RU" dirty="0"/>
              <a:t>суті</a:t>
            </a:r>
            <a:r>
              <a:rPr lang="ru-RU" dirty="0"/>
              <a:t>, </a:t>
            </a:r>
            <a:r>
              <a:rPr lang="ru-RU" dirty="0"/>
              <a:t>неможливо</a:t>
            </a:r>
            <a:r>
              <a:rPr lang="ru-RU" dirty="0"/>
              <a:t>, </a:t>
            </a:r>
            <a:r>
              <a:rPr lang="ru-RU" dirty="0"/>
              <a:t>окреслює</a:t>
            </a:r>
            <a:r>
              <a:rPr lang="ru-RU" dirty="0"/>
              <a:t> шляхи, </a:t>
            </a:r>
            <a:r>
              <a:rPr lang="ru-RU" dirty="0"/>
              <a:t>які</a:t>
            </a:r>
            <a:r>
              <a:rPr lang="ru-RU" dirty="0"/>
              <a:t> </a:t>
            </a:r>
          </a:p>
          <a:p>
            <a:pPr algn="just"/>
            <a:r>
              <a:rPr lang="ru-RU" dirty="0"/>
              <a:t>певною</a:t>
            </a:r>
            <a:r>
              <a:rPr lang="ru-RU" dirty="0"/>
              <a:t> </a:t>
            </a:r>
            <a:r>
              <a:rPr lang="ru-RU" dirty="0"/>
              <a:t>мірою</a:t>
            </a:r>
            <a:r>
              <a:rPr lang="ru-RU" dirty="0"/>
              <a:t> </a:t>
            </a:r>
            <a:r>
              <a:rPr lang="ru-RU" dirty="0"/>
              <a:t>наближають</a:t>
            </a:r>
            <a:r>
              <a:rPr lang="ru-RU" dirty="0"/>
              <a:t> нас до </a:t>
            </a:r>
            <a:r>
              <a:rPr lang="ru-RU" dirty="0"/>
              <a:t>розуміння</a:t>
            </a:r>
            <a:r>
              <a:rPr lang="ru-RU" dirty="0"/>
              <a:t> того, </a:t>
            </a:r>
            <a:r>
              <a:rPr lang="ru-RU" dirty="0"/>
              <a:t>чим</a:t>
            </a:r>
            <a:r>
              <a:rPr lang="ru-RU" dirty="0"/>
              <a:t> є наука. </a:t>
            </a:r>
            <a:endParaRPr lang="ru-RU" dirty="0" smtClean="0"/>
          </a:p>
          <a:p>
            <a:pPr algn="just"/>
            <a:r>
              <a:rPr lang="ru-RU" dirty="0" smtClean="0"/>
              <a:t>Отже</a:t>
            </a:r>
            <a:r>
              <a:rPr lang="ru-RU" dirty="0"/>
              <a:t>, </a:t>
            </a:r>
            <a:r>
              <a:rPr lang="ru-RU" dirty="0" smtClean="0"/>
              <a:t>наука </a:t>
            </a:r>
            <a:r>
              <a:rPr lang="ru-RU" dirty="0"/>
              <a:t>постає</a:t>
            </a:r>
            <a:r>
              <a:rPr lang="ru-RU" dirty="0"/>
              <a:t> як: </a:t>
            </a:r>
            <a:endParaRPr lang="ru-RU" dirty="0" smtClean="0"/>
          </a:p>
          <a:p>
            <a:pPr marL="342900" indent="-342900" algn="just">
              <a:buAutoNum type="arabicParenR"/>
            </a:pPr>
            <a:r>
              <a:rPr lang="ru-RU" dirty="0" smtClean="0"/>
              <a:t>інститут</a:t>
            </a:r>
            <a:r>
              <a:rPr lang="ru-RU" dirty="0"/>
              <a:t>; </a:t>
            </a:r>
            <a:endParaRPr lang="ru-RU" dirty="0" smtClean="0"/>
          </a:p>
          <a:p>
            <a:pPr marL="342900" indent="-342900" algn="just">
              <a:buAutoNum type="arabicParenR"/>
            </a:pPr>
            <a:r>
              <a:rPr lang="ru-RU" dirty="0" smtClean="0"/>
              <a:t>метод</a:t>
            </a:r>
            <a:r>
              <a:rPr lang="ru-RU" dirty="0"/>
              <a:t>; </a:t>
            </a:r>
            <a:endParaRPr lang="ru-RU" dirty="0" smtClean="0"/>
          </a:p>
          <a:p>
            <a:pPr marL="342900" indent="-342900" algn="just">
              <a:buAutoNum type="arabicParenR"/>
            </a:pPr>
            <a:r>
              <a:rPr lang="ru-RU" dirty="0" smtClean="0"/>
              <a:t>нагромадження</a:t>
            </a:r>
            <a:r>
              <a:rPr lang="ru-RU" dirty="0" smtClean="0"/>
              <a:t> </a:t>
            </a:r>
            <a:r>
              <a:rPr lang="ru-RU" dirty="0"/>
              <a:t>традицій</a:t>
            </a:r>
            <a:r>
              <a:rPr lang="ru-RU" dirty="0"/>
              <a:t>, </a:t>
            </a:r>
            <a:r>
              <a:rPr lang="ru-RU" dirty="0" smtClean="0"/>
              <a:t>знань</a:t>
            </a:r>
            <a:r>
              <a:rPr lang="ru-RU" dirty="0"/>
              <a:t>; </a:t>
            </a:r>
            <a:endParaRPr lang="ru-RU" dirty="0" smtClean="0"/>
          </a:p>
          <a:p>
            <a:pPr algn="just"/>
            <a:r>
              <a:rPr lang="ru-RU" dirty="0" smtClean="0"/>
              <a:t>4</a:t>
            </a:r>
            <a:r>
              <a:rPr lang="ru-RU" dirty="0"/>
              <a:t>) фактор </a:t>
            </a:r>
            <a:r>
              <a:rPr lang="ru-RU" dirty="0"/>
              <a:t>розвитку</a:t>
            </a:r>
            <a:r>
              <a:rPr lang="ru-RU" dirty="0"/>
              <a:t> </a:t>
            </a:r>
            <a:r>
              <a:rPr lang="ru-RU" dirty="0"/>
              <a:t>виробництва</a:t>
            </a:r>
            <a:r>
              <a:rPr lang="ru-RU" dirty="0"/>
              <a:t>; </a:t>
            </a:r>
            <a:endParaRPr lang="ru-RU" dirty="0" smtClean="0"/>
          </a:p>
          <a:p>
            <a:pPr algn="just"/>
            <a:r>
              <a:rPr lang="ru-RU" dirty="0" smtClean="0"/>
              <a:t>5</a:t>
            </a:r>
            <a:r>
              <a:rPr lang="ru-RU" dirty="0"/>
              <a:t>) </a:t>
            </a:r>
            <a:r>
              <a:rPr lang="ru-RU" dirty="0"/>
              <a:t>найдієвіший</a:t>
            </a:r>
            <a:r>
              <a:rPr lang="ru-RU" dirty="0"/>
              <a:t> фактор </a:t>
            </a:r>
            <a:r>
              <a:rPr lang="ru-RU" dirty="0"/>
              <a:t>формування</a:t>
            </a:r>
            <a:r>
              <a:rPr lang="ru-RU" dirty="0"/>
              <a:t> </a:t>
            </a:r>
            <a:r>
              <a:rPr lang="ru-RU" dirty="0"/>
              <a:t>переконань</a:t>
            </a:r>
            <a:r>
              <a:rPr lang="ru-RU" dirty="0"/>
              <a:t> і </a:t>
            </a:r>
            <a:r>
              <a:rPr lang="ru-RU" dirty="0"/>
              <a:t>ставлення</a:t>
            </a:r>
            <a:r>
              <a:rPr lang="ru-RU" dirty="0"/>
              <a:t> </a:t>
            </a:r>
            <a:r>
              <a:rPr lang="ru-RU" dirty="0"/>
              <a:t>людини</a:t>
            </a:r>
            <a:r>
              <a:rPr lang="ru-RU" dirty="0"/>
              <a:t> до </a:t>
            </a:r>
            <a:r>
              <a:rPr lang="ru-RU" dirty="0"/>
              <a:t>світу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3075806"/>
            <a:ext cx="25241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432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Перед наукою </a:t>
            </a:r>
            <a:r>
              <a:rPr lang="ru-RU" dirty="0"/>
              <a:t>ставляться</a:t>
            </a:r>
            <a:r>
              <a:rPr lang="ru-RU" dirty="0"/>
              <a:t> </a:t>
            </a:r>
            <a:r>
              <a:rPr lang="ru-RU" dirty="0"/>
              <a:t>такі</a:t>
            </a:r>
            <a:r>
              <a:rPr lang="ru-RU" dirty="0"/>
              <a:t> </a:t>
            </a:r>
            <a:r>
              <a:rPr lang="ru-RU" dirty="0"/>
              <a:t>завдання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збір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/>
              <a:t>узагальнення</a:t>
            </a:r>
            <a:r>
              <a:rPr lang="ru-RU" dirty="0"/>
              <a:t> </a:t>
            </a:r>
            <a:r>
              <a:rPr lang="ru-RU" dirty="0"/>
              <a:t>фактів</a:t>
            </a:r>
            <a:r>
              <a:rPr lang="ru-RU" dirty="0"/>
              <a:t> (</a:t>
            </a:r>
            <a:r>
              <a:rPr lang="ru-RU" dirty="0"/>
              <a:t>констатація</a:t>
            </a:r>
            <a:r>
              <a:rPr lang="ru-RU" dirty="0"/>
              <a:t>);</a:t>
            </a:r>
          </a:p>
          <a:p>
            <a:r>
              <a:rPr lang="ru-RU" dirty="0" smtClean="0"/>
              <a:t>пояснення</a:t>
            </a:r>
            <a:r>
              <a:rPr lang="ru-RU" dirty="0" smtClean="0"/>
              <a:t> </a:t>
            </a:r>
            <a:r>
              <a:rPr lang="ru-RU" dirty="0"/>
              <a:t>зовнішніх</a:t>
            </a:r>
            <a:r>
              <a:rPr lang="ru-RU" dirty="0"/>
              <a:t> </a:t>
            </a:r>
            <a:r>
              <a:rPr lang="ru-RU" dirty="0"/>
              <a:t>взаємозв’язків</a:t>
            </a:r>
            <a:r>
              <a:rPr lang="ru-RU" dirty="0"/>
              <a:t> </a:t>
            </a:r>
            <a:r>
              <a:rPr lang="ru-RU" dirty="0"/>
              <a:t>явищ</a:t>
            </a:r>
            <a:r>
              <a:rPr lang="ru-RU" dirty="0"/>
              <a:t> (</a:t>
            </a:r>
            <a:r>
              <a:rPr lang="ru-RU" dirty="0"/>
              <a:t>інтерпретація</a:t>
            </a:r>
            <a:r>
              <a:rPr lang="ru-RU" dirty="0"/>
              <a:t>);</a:t>
            </a:r>
          </a:p>
          <a:p>
            <a:r>
              <a:rPr lang="ru-RU" dirty="0" smtClean="0"/>
              <a:t>пояснення</a:t>
            </a:r>
            <a:r>
              <a:rPr lang="ru-RU" dirty="0" smtClean="0"/>
              <a:t> </a:t>
            </a:r>
            <a:r>
              <a:rPr lang="ru-RU" dirty="0"/>
              <a:t>суті</a:t>
            </a:r>
            <a:r>
              <a:rPr lang="ru-RU" dirty="0"/>
              <a:t> </a:t>
            </a:r>
            <a:r>
              <a:rPr lang="ru-RU" dirty="0"/>
              <a:t>фізичних</a:t>
            </a:r>
            <a:r>
              <a:rPr lang="ru-RU" dirty="0"/>
              <a:t> </a:t>
            </a:r>
            <a:r>
              <a:rPr lang="ru-RU" dirty="0"/>
              <a:t>явищ</a:t>
            </a:r>
            <a:r>
              <a:rPr lang="ru-RU" dirty="0"/>
              <a:t>, </a:t>
            </a:r>
            <a:r>
              <a:rPr lang="ru-RU" dirty="0"/>
              <a:t>їх</a:t>
            </a:r>
            <a:r>
              <a:rPr lang="ru-RU" dirty="0"/>
              <a:t> </a:t>
            </a:r>
            <a:r>
              <a:rPr lang="ru-RU" dirty="0"/>
              <a:t>внутрішніх</a:t>
            </a:r>
            <a:r>
              <a:rPr lang="ru-RU" dirty="0"/>
              <a:t> </a:t>
            </a:r>
            <a:r>
              <a:rPr lang="ru-RU" dirty="0"/>
              <a:t>взаємозв’язків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smtClean="0"/>
              <a:t>протиріч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/>
              <a:t>побудови</a:t>
            </a:r>
            <a:r>
              <a:rPr lang="ru-RU" dirty="0"/>
              <a:t> моделей);</a:t>
            </a:r>
          </a:p>
          <a:p>
            <a:r>
              <a:rPr lang="ru-RU" dirty="0" smtClean="0"/>
              <a:t>прогнозування</a:t>
            </a:r>
            <a:r>
              <a:rPr lang="ru-RU" dirty="0" smtClean="0"/>
              <a:t> </a:t>
            </a:r>
            <a:r>
              <a:rPr lang="ru-RU" dirty="0"/>
              <a:t>процесів</a:t>
            </a:r>
            <a:r>
              <a:rPr lang="ru-RU" dirty="0"/>
              <a:t> і </a:t>
            </a:r>
            <a:r>
              <a:rPr lang="ru-RU" dirty="0"/>
              <a:t>явищ</a:t>
            </a:r>
            <a:r>
              <a:rPr lang="ru-RU" dirty="0"/>
              <a:t>;</a:t>
            </a:r>
          </a:p>
          <a:p>
            <a:r>
              <a:rPr lang="ru-RU" dirty="0" smtClean="0"/>
              <a:t>встановлення</a:t>
            </a:r>
            <a:r>
              <a:rPr lang="ru-RU" dirty="0" smtClean="0"/>
              <a:t> </a:t>
            </a:r>
            <a:r>
              <a:rPr lang="ru-RU" dirty="0"/>
              <a:t>можливих</a:t>
            </a:r>
            <a:r>
              <a:rPr lang="ru-RU" dirty="0"/>
              <a:t> форм і </a:t>
            </a:r>
            <a:r>
              <a:rPr lang="ru-RU" dirty="0"/>
              <a:t>напрямів</a:t>
            </a:r>
            <a:r>
              <a:rPr lang="ru-RU" dirty="0"/>
              <a:t> практичного </a:t>
            </a:r>
            <a:r>
              <a:rPr lang="ru-RU" dirty="0" smtClean="0"/>
              <a:t>використання</a:t>
            </a:r>
            <a:r>
              <a:rPr lang="ru-RU" dirty="0" smtClean="0"/>
              <a:t> </a:t>
            </a:r>
            <a:r>
              <a:rPr lang="ru-RU" dirty="0" smtClean="0"/>
              <a:t>отриманих</a:t>
            </a:r>
            <a:r>
              <a:rPr lang="ru-RU" dirty="0" smtClean="0"/>
              <a:t> </a:t>
            </a:r>
            <a:r>
              <a:rPr lang="ru-RU" dirty="0"/>
              <a:t>знань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382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67494"/>
            <a:ext cx="8352928" cy="2686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Для науки </a:t>
            </a:r>
            <a:r>
              <a:rPr lang="ru-RU" sz="2400" b="1" dirty="0"/>
              <a:t>характерні</a:t>
            </a:r>
            <a:r>
              <a:rPr lang="ru-RU" sz="2400" b="1" dirty="0"/>
              <a:t> </a:t>
            </a:r>
            <a:r>
              <a:rPr lang="ru-RU" sz="2400" b="1" dirty="0"/>
              <a:t>такі</a:t>
            </a:r>
            <a:r>
              <a:rPr lang="ru-RU" sz="2400" b="1" dirty="0"/>
              <a:t> </a:t>
            </a:r>
            <a:r>
              <a:rPr lang="ru-RU" sz="2400" b="1" dirty="0"/>
              <a:t>відмітні</a:t>
            </a:r>
            <a:r>
              <a:rPr lang="ru-RU" sz="2400" b="1" dirty="0"/>
              <a:t> </a:t>
            </a:r>
            <a:r>
              <a:rPr lang="ru-RU" sz="2400" b="1" dirty="0"/>
              <a:t>риси</a:t>
            </a:r>
            <a:r>
              <a:rPr lang="ru-RU" sz="2400" b="1" dirty="0"/>
              <a:t>, як: </a:t>
            </a:r>
          </a:p>
          <a:p>
            <a:pPr algn="just"/>
            <a:r>
              <a:rPr lang="uk-UA" dirty="0" smtClean="0"/>
              <a:t>фрагментарність (досліджує буття не в цілому, а різні його фрагменти, тому поділяється на різні наукові дисципліни); </a:t>
            </a:r>
          </a:p>
          <a:p>
            <a:pPr algn="just"/>
            <a:r>
              <a:rPr lang="uk-UA" dirty="0" smtClean="0"/>
              <a:t>універсальність (ставить за мету встановлення істинних, об’єктивних закономірностей та формування їх мовою науки); </a:t>
            </a:r>
          </a:p>
          <a:p>
            <a:pPr algn="just"/>
            <a:r>
              <a:rPr lang="uk-UA" dirty="0" smtClean="0"/>
              <a:t>емпіричність (всі наукові дисципліни своєю основою мають емпіричний досвід); </a:t>
            </a:r>
          </a:p>
          <a:p>
            <a:pPr algn="just"/>
            <a:r>
              <a:rPr lang="uk-UA" dirty="0" smtClean="0"/>
              <a:t>теоретичність (формує знання за допомогою раціональних процедур та законів логіки, спрямована на розкриття сутності явищ); </a:t>
            </a:r>
            <a:endParaRPr lang="uk-UA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945" y="3568031"/>
            <a:ext cx="29432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612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23928" y="339502"/>
            <a:ext cx="4896544" cy="3600400"/>
          </a:xfrm>
        </p:spPr>
        <p:txBody>
          <a:bodyPr>
            <a:noAutofit/>
          </a:bodyPr>
          <a:lstStyle/>
          <a:p>
            <a:pPr algn="just"/>
            <a:r>
              <a:rPr lang="uk-UA" dirty="0" smtClean="0"/>
              <a:t>системність (чіткий зв’язок між окремими частинами науки); </a:t>
            </a:r>
          </a:p>
          <a:p>
            <a:pPr algn="just"/>
            <a:r>
              <a:rPr lang="uk-UA" dirty="0" smtClean="0"/>
              <a:t>незавершеність (відсутність пізнання людиною абсолютної істини);</a:t>
            </a:r>
          </a:p>
          <a:p>
            <a:pPr algn="just"/>
            <a:r>
              <a:rPr lang="uk-UA" dirty="0" smtClean="0"/>
              <a:t>критичність (ставить під сумнів і переглядає будь-які результати та положення); </a:t>
            </a:r>
          </a:p>
          <a:p>
            <a:pPr algn="just"/>
            <a:r>
              <a:rPr lang="uk-UA" dirty="0" smtClean="0"/>
              <a:t>кумулятивність</a:t>
            </a:r>
            <a:r>
              <a:rPr lang="uk-UA" dirty="0" smtClean="0"/>
              <a:t> (наукові знання нагромаджуються і </a:t>
            </a:r>
            <a:r>
              <a:rPr lang="uk-UA" dirty="0" smtClean="0"/>
              <a:t>сумуються</a:t>
            </a:r>
            <a:r>
              <a:rPr lang="uk-UA" dirty="0" smtClean="0"/>
              <a:t> в концентрованому вигляді)</a:t>
            </a:r>
          </a:p>
          <a:p>
            <a:pPr algn="just"/>
            <a:endParaRPr lang="uk-UA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9582"/>
            <a:ext cx="3374225" cy="2265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012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44135"/>
            <a:ext cx="676875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Функції науки</a:t>
            </a:r>
          </a:p>
          <a:p>
            <a:pPr algn="ctr"/>
            <a:r>
              <a:rPr lang="uk-UA" sz="2800" b="1" dirty="0" smtClean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/>
              <a:t>П</a:t>
            </a:r>
            <a:r>
              <a:rPr lang="uk-UA" dirty="0" smtClean="0"/>
              <a:t>ізнавальна функція науки розкриває прагнення людини до пізнання і виправдовує саме існування людини на Землі.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Критична функція науки полягає в оцінці виявлених закономірностей, властивостей, тенденцій з метою підсилення позитивних сторін явищ, процесів і усунення негативних.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Практично-дієва функція полягає у вдосконаленні оточуючого світу, особливо системи матеріального виробництва і суспільних відносин.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К</a:t>
            </a:r>
            <a:r>
              <a:rPr lang="uk-UA" dirty="0" smtClean="0"/>
              <a:t>ультурно-виховна функція передбачає розвиток культури, гуманізацію процесу виховання та формування нового покоління, сприяння подальшому розвитку і самовдосконаленню людини як індивіда і суспільства в цілому.</a:t>
            </a:r>
            <a:endParaRPr lang="uk-UA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3559"/>
            <a:ext cx="2122876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60227"/>
            <a:ext cx="1944216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440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7984" y="339502"/>
            <a:ext cx="4176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Сукупність функцій науки формують основну її функцію — пізнання об’єктивного світу, розвиток системи знань, які сприяють створенню раціональних суспільних відносин і використанню продуктивних сил в інтересах усіх членів суспільства.</a:t>
            </a:r>
            <a:endParaRPr lang="uk-UA" sz="2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19042"/>
            <a:ext cx="3600400" cy="2395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200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419" y="195486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Науці</a:t>
            </a:r>
            <a:r>
              <a:rPr lang="ru-RU" sz="2000" dirty="0"/>
              <a:t> </a:t>
            </a:r>
            <a:r>
              <a:rPr lang="en-US" sz="2000" dirty="0"/>
              <a:t>XX </a:t>
            </a:r>
            <a:r>
              <a:rPr lang="ru-RU" sz="2000" dirty="0"/>
              <a:t>ст. — початку </a:t>
            </a:r>
            <a:r>
              <a:rPr lang="en-US" sz="2000" dirty="0"/>
              <a:t>XXI </a:t>
            </a:r>
            <a:r>
              <a:rPr lang="ru-RU" sz="2000" dirty="0"/>
              <a:t>ст. </a:t>
            </a:r>
            <a:r>
              <a:rPr lang="ru-RU" sz="2000" dirty="0"/>
              <a:t>притаманні</a:t>
            </a:r>
            <a:r>
              <a:rPr lang="ru-RU" sz="2000" dirty="0"/>
              <a:t> </a:t>
            </a:r>
            <a:r>
              <a:rPr lang="ru-RU" sz="2000" dirty="0"/>
              <a:t>такі</a:t>
            </a:r>
            <a:r>
              <a:rPr lang="ru-RU" sz="2000" dirty="0"/>
              <a:t> </a:t>
            </a:r>
            <a:r>
              <a:rPr lang="ru-RU" sz="2000" dirty="0"/>
              <a:t>ознаки</a:t>
            </a:r>
            <a:r>
              <a:rPr lang="ru-RU" sz="2000" dirty="0"/>
              <a:t>: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rgbClr val="FF0000"/>
                </a:solidFill>
              </a:rPr>
              <a:t>Диференціація</a:t>
            </a:r>
            <a:r>
              <a:rPr lang="uk-UA" sz="2000" dirty="0" smtClean="0"/>
              <a:t> і інтеграція науки. Це складний діалектичний процес, характерний для всього процесу розвитку науки. Диференціація знань обумовлена невичерпним об’єктом пізнання, потребами практики і розвитку самої науки. Науки посилено проникають одна в одну. Так, проблема охорони природи розв’язується об’єднаними зусиллями технічних наук, біології, наук про Землю, медицини, економіки, менеджменту, математики та інших.</a:t>
            </a:r>
            <a:endParaRPr lang="uk-UA" sz="2000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31790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009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309593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FF0000"/>
                </a:solidFill>
              </a:rPr>
              <a:t>Прискорений розвиток природознавчих наук. </a:t>
            </a:r>
            <a:r>
              <a:rPr lang="uk-UA" dirty="0" smtClean="0"/>
              <a:t>Природознавчі науки, вивчаючи базові структури природи, закономірності їх взаємодії та управління, є фундаментом науки в цілому і повинні розвиватися випереджаючими темпами. Тільки на основі випереджаючих фундаментальних досліджень і винаходів у природознавстві прикладні науки і техніка зможуть успішно вирішувати проблеми, які виникають у зв’язку з розвитком прогресу виробництва. Як приклад, може бути клонування живих організмів вищого класу.</a:t>
            </a:r>
            <a:endParaRPr lang="uk-UA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91" y="2787774"/>
            <a:ext cx="3958673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964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7" y="987574"/>
            <a:ext cx="46076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rgbClr val="FF0000"/>
                </a:solidFill>
              </a:rPr>
              <a:t>Математизація наук. </a:t>
            </a:r>
            <a:r>
              <a:rPr lang="uk-UA" sz="2000" dirty="0" smtClean="0"/>
              <a:t>Математика є мозком науки і душею техніки. Математика підвищує вимоги до корисності поставлених завдань, підвищує рівень узагальнень,  ефективності пояснюючих і прогнозованих функцій науки.</a:t>
            </a:r>
          </a:p>
          <a:p>
            <a:endParaRPr lang="ru-RU" sz="20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5" y="987574"/>
            <a:ext cx="3009900" cy="1979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377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4669" y="267494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FF0000"/>
                </a:solidFill>
              </a:rPr>
              <a:t>Посилення зв’язку науки, техніки і виробництва. </a:t>
            </a:r>
            <a:r>
              <a:rPr lang="uk-UA" dirty="0" smtClean="0"/>
              <a:t>На сучасному етапі наука є продуктивною силою суспільства, це проявляється в глибоких змінах у взаємозв’язках науки і виробництва. Зароджуються нові види виробництва, йде процес зменшення терміну між науковим відкриттям і впровадженням його у виробництво. Раніше від відкриття або винаходу проходили сотні і десятки років. </a:t>
            </a:r>
            <a:endParaRPr lang="uk-UA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11710"/>
            <a:ext cx="4519017" cy="2652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870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599238"/>
          </a:xfrm>
        </p:spPr>
        <p:txBody>
          <a:bodyPr>
            <a:normAutofit fontScale="90000"/>
          </a:bodyPr>
          <a:lstStyle/>
          <a:p>
            <a:r>
              <a:rPr lang="ru-RU" dirty="0"/>
              <a:t>1.2. </a:t>
            </a:r>
            <a:r>
              <a:rPr lang="uk-UA" dirty="0" smtClean="0"/>
              <a:t>Класифікація наук 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203598"/>
            <a:ext cx="8208912" cy="26860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К</a:t>
            </a:r>
            <a:r>
              <a:rPr lang="uk-UA" sz="2400" dirty="0" smtClean="0">
                <a:solidFill>
                  <a:srgbClr val="FF0000"/>
                </a:solidFill>
              </a:rPr>
              <a:t>ласифікація наук </a:t>
            </a:r>
            <a:r>
              <a:rPr lang="uk-UA" sz="2400" dirty="0" smtClean="0"/>
              <a:t>– одне з основних завдань наукознавства, спосіб (форма) систематизації наук з урахуванням предмета, характеру, методики, взаємозв‘язків різних видів досліджень. </a:t>
            </a:r>
          </a:p>
          <a:p>
            <a:pPr marL="0" indent="0" algn="just">
              <a:buNone/>
            </a:pPr>
            <a:r>
              <a:rPr lang="uk-UA" sz="2400" dirty="0" smtClean="0"/>
              <a:t>Метою класифікації наук є розкриття взаємозв‘язку наук на основі певних принципів та у вигляді </a:t>
            </a:r>
            <a:r>
              <a:rPr lang="uk-UA" sz="2400" dirty="0" smtClean="0"/>
              <a:t>логічно</a:t>
            </a:r>
            <a:r>
              <a:rPr lang="uk-UA" sz="2400" dirty="0" smtClean="0"/>
              <a:t> обґрунтованого їх розташування (або ряду), іншими словами, групування сукупності наук в єдину систему знань і графічне відображення структури взаємозв‘язку між ними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436948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880" y="123478"/>
            <a:ext cx="81369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На сучасному етапі становлення наукознавства розроблено достатньо розгорнуту класифікацію наук за різними критеріями, а саме:</a:t>
            </a:r>
          </a:p>
          <a:p>
            <a:r>
              <a:rPr lang="uk-UA" sz="2400" dirty="0" smtClean="0"/>
              <a:t>– за формами існування матерії розрізняють такі три великі групи галузей знань: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 smtClean="0"/>
              <a:t>про природу (математика, фізика, хімія, біологія, географія тощо);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 smtClean="0"/>
              <a:t>про суспільство (економіка, історія, право тощо);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 smtClean="0"/>
              <a:t>про мислення (філософія, логіка, психологія тощо);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336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03499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– за способом </a:t>
            </a:r>
            <a:r>
              <a:rPr lang="ru-RU" sz="2400" dirty="0"/>
              <a:t>утворення</a:t>
            </a:r>
            <a:r>
              <a:rPr lang="ru-RU" sz="2400" dirty="0"/>
              <a:t> (</a:t>
            </a:r>
            <a:r>
              <a:rPr lang="ru-RU" sz="2400" dirty="0"/>
              <a:t>становлення</a:t>
            </a:r>
            <a:r>
              <a:rPr lang="ru-RU" sz="2400" dirty="0"/>
              <a:t>) науки: </a:t>
            </a:r>
            <a:endParaRPr lang="ru-RU" sz="2400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/>
              <a:t>ті</a:t>
            </a:r>
            <a:r>
              <a:rPr lang="ru-RU" sz="2400" dirty="0"/>
              <a:t>, </a:t>
            </a:r>
            <a:r>
              <a:rPr lang="ru-RU" sz="2400" dirty="0"/>
              <a:t>які</a:t>
            </a:r>
            <a:r>
              <a:rPr lang="ru-RU" sz="2400" dirty="0"/>
              <a:t> </a:t>
            </a:r>
            <a:r>
              <a:rPr lang="ru-RU" sz="2400" dirty="0"/>
              <a:t>утворилися</a:t>
            </a:r>
            <a:r>
              <a:rPr lang="ru-RU" sz="2400" dirty="0"/>
              <a:t> </a:t>
            </a:r>
            <a:r>
              <a:rPr lang="ru-RU" sz="2400" dirty="0" smtClean="0"/>
              <a:t>у </a:t>
            </a:r>
            <a:r>
              <a:rPr lang="ru-RU" sz="2400" dirty="0"/>
              <a:t>результаті</a:t>
            </a:r>
            <a:r>
              <a:rPr lang="ru-RU" sz="2400" dirty="0"/>
              <a:t> </a:t>
            </a:r>
            <a:r>
              <a:rPr lang="ru-RU" sz="2400" dirty="0"/>
              <a:t>спеціалізації</a:t>
            </a:r>
            <a:r>
              <a:rPr lang="ru-RU" sz="2400" dirty="0"/>
              <a:t> (</a:t>
            </a:r>
            <a:r>
              <a:rPr lang="ru-RU" sz="2400" dirty="0"/>
              <a:t>диференціації</a:t>
            </a:r>
            <a:r>
              <a:rPr lang="ru-RU" sz="2400" dirty="0"/>
              <a:t>) наук </a:t>
            </a:r>
            <a:r>
              <a:rPr lang="ru-RU" sz="2400" dirty="0" smtClean="0"/>
              <a:t>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/>
              <a:t>ті</a:t>
            </a:r>
            <a:r>
              <a:rPr lang="ru-RU" sz="2400" dirty="0"/>
              <a:t>, </a:t>
            </a:r>
            <a:r>
              <a:rPr lang="ru-RU" sz="2400" dirty="0"/>
              <a:t>які</a:t>
            </a:r>
            <a:r>
              <a:rPr lang="ru-RU" sz="2400" dirty="0"/>
              <a:t> </a:t>
            </a:r>
            <a:r>
              <a:rPr lang="ru-RU" sz="2400" dirty="0"/>
              <a:t>утворилися</a:t>
            </a:r>
            <a:r>
              <a:rPr lang="ru-RU" sz="2400" dirty="0"/>
              <a:t> у </a:t>
            </a:r>
            <a:r>
              <a:rPr lang="ru-RU" sz="2400" dirty="0" smtClean="0"/>
              <a:t>результаті</a:t>
            </a:r>
            <a:r>
              <a:rPr lang="ru-RU" sz="2400" dirty="0" smtClean="0"/>
              <a:t> </a:t>
            </a:r>
            <a:r>
              <a:rPr lang="ru-RU" sz="2400" dirty="0"/>
              <a:t>інтеграції</a:t>
            </a:r>
            <a:r>
              <a:rPr lang="ru-RU" sz="2400" dirty="0"/>
              <a:t> наук; </a:t>
            </a:r>
            <a:endParaRPr lang="ru-RU" sz="2400" dirty="0" smtClean="0"/>
          </a:p>
          <a:p>
            <a:endParaRPr lang="uk-UA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1133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097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11510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– </a:t>
            </a:r>
            <a:r>
              <a:rPr lang="uk-UA" sz="2400" dirty="0" smtClean="0"/>
              <a:t>за характером, спрямованістю та значенням для суспільної практики: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400" dirty="0" smtClean="0"/>
              <a:t>фундаментальні (математика, окремі розділи фізики, хімії, філософія, економічна теорія, мовознавство, теорія держави і права тощо)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400" dirty="0" smtClean="0"/>
              <a:t>прикладні (технічні, більша частина медичних, економічних наук, методики навчання, криміналістика, правова статистика, облік і аудит тощо).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041461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9318" y="357505"/>
            <a:ext cx="791914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– </a:t>
            </a:r>
            <a:r>
              <a:rPr lang="uk-UA" sz="2400" dirty="0" smtClean="0"/>
              <a:t>за сферою дослідження: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/>
              <a:t>природничі,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/>
              <a:t>технічні,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/>
              <a:t>суспільні,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/>
              <a:t>медичні,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/>
              <a:t>гуманітарні;</a:t>
            </a:r>
          </a:p>
          <a:p>
            <a:endParaRPr lang="uk-UA" sz="2400" dirty="0" smtClean="0"/>
          </a:p>
          <a:p>
            <a:r>
              <a:rPr lang="uk-UA" sz="2400" dirty="0" smtClean="0"/>
              <a:t> – за способом одержання нового знання: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теоретичні (теоретична фізика, </a:t>
            </a:r>
            <a:r>
              <a:rPr lang="uk-UA" sz="2400" dirty="0" smtClean="0"/>
              <a:t>педагогіка,теорія</a:t>
            </a:r>
            <a:r>
              <a:rPr lang="uk-UA" sz="2400" dirty="0" smtClean="0"/>
              <a:t> держави і права)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емпіричні (експериментальна фізика, дидактика і методики, криміналістика).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150673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3478"/>
            <a:ext cx="7200900" cy="81526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 smtClean="0"/>
              <a:t>Організація науково-дослідної діяльності в Україні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29612"/>
            <a:ext cx="8496944" cy="30709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Наукова діяльність — це творча інтелектуальна діяльність, яка спрямована на використання знань та одержання нових результатів. </a:t>
            </a:r>
          </a:p>
          <a:p>
            <a:pPr marL="0" indent="0" algn="just">
              <a:buNone/>
            </a:pPr>
            <a:r>
              <a:rPr lang="uk-UA" dirty="0" smtClean="0"/>
              <a:t>У Законі України «Про наукову і науково-технічну діяльність» сказано, що суб’єктами наукової і науково-технічної діяльності є: вчені, наукові працівники, науково-педагогічні працівники, а також наукові установи, наукові організації, заклади вищої освіти, громадські організації у науковій та науково-технічній діяльності. </a:t>
            </a:r>
          </a:p>
          <a:p>
            <a:pPr marL="0" indent="0" algn="just">
              <a:buNone/>
            </a:pPr>
            <a:r>
              <a:rPr lang="uk-UA" dirty="0" smtClean="0"/>
              <a:t>Наукова і науково-технічна діяльність є невід’ємною складовою частиною навчального процесу закладів вищої освіти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0995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339502"/>
            <a:ext cx="7704856" cy="283006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dirty="0" smtClean="0"/>
              <a:t>Наукова і науково-технічна діяльність у системі вищої освіти здійснюється відповідно до законів України «Про освіту», «Про вищу освіту». </a:t>
            </a:r>
          </a:p>
          <a:p>
            <a:pPr marL="0" indent="0" algn="just">
              <a:buNone/>
            </a:pPr>
            <a:r>
              <a:rPr lang="uk-UA" dirty="0" smtClean="0"/>
              <a:t>Загальне керівництво науковими дослідженнями здійснює Кабінет Міністрів України, який: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dirty="0" smtClean="0"/>
              <a:t>розглядає і затверджує на Верховній Раді основні напрями розвитку науки та наукових досліджень;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dirty="0" smtClean="0"/>
              <a:t>організує розробку національних та державних науково-технічних програм; визначає порядок їх фінансування;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dirty="0" smtClean="0"/>
              <a:t>координує заходи щодо створення сучасної інфраструктури науково-технічної діяльності.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8104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635646"/>
            <a:ext cx="8064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uk-UA" sz="2000" dirty="0" smtClean="0"/>
              <a:t>Управління наукою покладене на Міністерство освіти і науки України. </a:t>
            </a:r>
          </a:p>
          <a:p>
            <a:pPr indent="363538" algn="just"/>
            <a:r>
              <a:rPr lang="uk-UA" sz="2000" dirty="0" smtClean="0"/>
              <a:t>МОН України визначає головні заходи щодо підвищення ефективності наукових досліджень та впровадження їх результатів у народне господарство, забезпечує науково-технічну інформацію, координує розробку міжгалузевих проблем, організовує науково-технічне співробітництво із зарубіжними науково-дослідними установами. </a:t>
            </a:r>
            <a:endParaRPr lang="uk-UA" sz="2000" dirty="0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98" y="72628"/>
            <a:ext cx="348615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4559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699542"/>
            <a:ext cx="45187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Провідне місце у наукових дослідженнях займає Національна Академія Наук України. НАНУ очолює і координує фундаментальні дослідження у різних областях науки. До її складу входять науково-дослідні інститути,  лабораторії, музеї, астрономічна обсерваторія, ботанічний та акліматизаційний сади, біологічна станція, друкарня та бібліотека</a:t>
            </a:r>
            <a:endParaRPr lang="uk-UA" sz="20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3145"/>
            <a:ext cx="188595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283718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8383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17211"/>
            <a:ext cx="41764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Науково-дослідна</a:t>
            </a:r>
            <a:r>
              <a:rPr lang="ru-RU" sz="2400" dirty="0"/>
              <a:t> робота </a:t>
            </a:r>
            <a:r>
              <a:rPr lang="ru-RU" sz="2400" dirty="0"/>
              <a:t>студентів</a:t>
            </a:r>
            <a:r>
              <a:rPr lang="ru-RU" sz="2400" dirty="0"/>
              <a:t> є </a:t>
            </a:r>
            <a:r>
              <a:rPr lang="ru-RU" sz="2400" dirty="0"/>
              <a:t>складовою</a:t>
            </a:r>
            <a:r>
              <a:rPr lang="ru-RU" sz="2400" dirty="0"/>
              <a:t> </a:t>
            </a:r>
            <a:r>
              <a:rPr lang="ru-RU" sz="2400" dirty="0" smtClean="0"/>
              <a:t>професійної</a:t>
            </a:r>
            <a:r>
              <a:rPr lang="ru-RU" sz="2400" dirty="0" smtClean="0"/>
              <a:t> </a:t>
            </a:r>
            <a:r>
              <a:rPr lang="ru-RU" sz="2400" dirty="0" smtClean="0"/>
              <a:t>підготовки</a:t>
            </a:r>
            <a:r>
              <a:rPr lang="ru-RU" sz="2400" dirty="0"/>
              <a:t>. НДР </a:t>
            </a:r>
            <a:r>
              <a:rPr lang="ru-RU" sz="2400" dirty="0"/>
              <a:t>передбачає</a:t>
            </a:r>
            <a:r>
              <a:rPr lang="ru-RU" sz="2400" dirty="0"/>
              <a:t> </a:t>
            </a:r>
            <a:r>
              <a:rPr lang="ru-RU" sz="2400" dirty="0"/>
              <a:t>навчання</a:t>
            </a:r>
            <a:r>
              <a:rPr lang="ru-RU" sz="2400" dirty="0"/>
              <a:t> </a:t>
            </a:r>
            <a:r>
              <a:rPr lang="ru-RU" sz="2400" dirty="0"/>
              <a:t>студентів</a:t>
            </a:r>
            <a:r>
              <a:rPr lang="ru-RU" sz="2400" dirty="0"/>
              <a:t> </a:t>
            </a:r>
            <a:r>
              <a:rPr lang="ru-RU" sz="2400" dirty="0"/>
              <a:t>методології</a:t>
            </a:r>
            <a:r>
              <a:rPr lang="ru-RU" sz="2400" dirty="0"/>
              <a:t> і </a:t>
            </a:r>
            <a:r>
              <a:rPr lang="ru-RU" sz="2400" dirty="0" smtClean="0"/>
              <a:t>методики </a:t>
            </a:r>
            <a:r>
              <a:rPr lang="ru-RU" sz="2400" dirty="0" smtClean="0"/>
              <a:t>дослідження</a:t>
            </a:r>
            <a:r>
              <a:rPr lang="ru-RU" sz="2400" dirty="0"/>
              <a:t>, а </a:t>
            </a:r>
            <a:r>
              <a:rPr lang="ru-RU" sz="2400" dirty="0"/>
              <a:t>також</a:t>
            </a:r>
            <a:r>
              <a:rPr lang="ru-RU" sz="2400" dirty="0"/>
              <a:t> </a:t>
            </a:r>
            <a:r>
              <a:rPr lang="ru-RU" sz="2400" dirty="0"/>
              <a:t>дбає</a:t>
            </a:r>
            <a:r>
              <a:rPr lang="ru-RU" sz="2400" dirty="0"/>
              <a:t> про </a:t>
            </a:r>
            <a:r>
              <a:rPr lang="ru-RU" sz="2400" dirty="0"/>
              <a:t>систематичну</a:t>
            </a:r>
            <a:r>
              <a:rPr lang="ru-RU" sz="2400" dirty="0"/>
              <a:t> участь у </a:t>
            </a:r>
            <a:r>
              <a:rPr lang="ru-RU" sz="2400" dirty="0" smtClean="0"/>
              <a:t>дослідницькій</a:t>
            </a:r>
            <a:r>
              <a:rPr lang="ru-RU" sz="2400" dirty="0" smtClean="0"/>
              <a:t> </a:t>
            </a:r>
            <a:r>
              <a:rPr lang="ru-RU" sz="2400" dirty="0" smtClean="0"/>
              <a:t>діяльності</a:t>
            </a:r>
            <a:r>
              <a:rPr lang="ru-RU" sz="2400" dirty="0"/>
              <a:t>, </a:t>
            </a:r>
            <a:r>
              <a:rPr lang="ru-RU" sz="2400" dirty="0"/>
              <a:t>озброєнні</a:t>
            </a:r>
            <a:r>
              <a:rPr lang="ru-RU" sz="2400" dirty="0"/>
              <a:t> </a:t>
            </a:r>
            <a:r>
              <a:rPr lang="ru-RU" sz="2400" dirty="0"/>
              <a:t>технологіями</a:t>
            </a:r>
            <a:r>
              <a:rPr lang="ru-RU" sz="2400" dirty="0"/>
              <a:t> і </a:t>
            </a:r>
            <a:r>
              <a:rPr lang="ru-RU" sz="2400" dirty="0"/>
              <a:t>вміннями</a:t>
            </a:r>
            <a:r>
              <a:rPr lang="ru-RU" sz="2400" dirty="0"/>
              <a:t> </a:t>
            </a:r>
            <a:r>
              <a:rPr lang="ru-RU" sz="2400" dirty="0"/>
              <a:t>творчого</a:t>
            </a:r>
            <a:r>
              <a:rPr lang="ru-RU" sz="2400" dirty="0"/>
              <a:t> </a:t>
            </a:r>
            <a:r>
              <a:rPr lang="ru-RU" sz="2400" dirty="0"/>
              <a:t>підходу</a:t>
            </a:r>
            <a:r>
              <a:rPr lang="ru-RU" sz="2400" dirty="0"/>
              <a:t> </a:t>
            </a:r>
            <a:r>
              <a:rPr lang="ru-RU" sz="2400" dirty="0" smtClean="0"/>
              <a:t>до </a:t>
            </a:r>
            <a:r>
              <a:rPr lang="ru-RU" sz="2400" dirty="0" smtClean="0"/>
              <a:t>дослідження</a:t>
            </a:r>
            <a:r>
              <a:rPr lang="ru-RU" sz="2400" dirty="0" smtClean="0"/>
              <a:t> </a:t>
            </a:r>
            <a:r>
              <a:rPr lang="ru-RU" sz="2400" dirty="0"/>
              <a:t>певних</a:t>
            </a:r>
            <a:r>
              <a:rPr lang="ru-RU" sz="2400" dirty="0"/>
              <a:t> </a:t>
            </a:r>
            <a:r>
              <a:rPr lang="ru-RU" sz="2400" dirty="0"/>
              <a:t>наукових</a:t>
            </a:r>
            <a:r>
              <a:rPr lang="ru-RU" sz="2400" dirty="0"/>
              <a:t> проблем.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34" y="1059582"/>
            <a:ext cx="4176464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78888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95486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У ЗВО поширені таки види студентської науково-дослідної роботи, як: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000" dirty="0" smtClean="0"/>
              <a:t>дослідження, що пов’язані з виконанням навчальних завдань;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000" dirty="0" smtClean="0"/>
              <a:t>студентські наукові гуртки, проблемні групи, об’єднання;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000" dirty="0" smtClean="0"/>
              <a:t>написання курсових, дипломних, магістерських робіт;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000" dirty="0" smtClean="0"/>
              <a:t>участь у Всеукраїнському конкурсі студентських наукових робіт та Всеукраїнській студентській олімпіаді тощо. </a:t>
            </a:r>
            <a:endParaRPr lang="uk-UA" sz="20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225" y="321982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14781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6557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1149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uk-UA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00213"/>
            <a:ext cx="3595096" cy="238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461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6806540_TF34357615.potx" id="{A206F92C-1067-42D6-A79D-E07CC9D7BC98}" vid="{699DF033-0BBC-4BA3-8BC5-A5FE19D29B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427</TotalTime>
  <Words>2251</Words>
  <Application>Microsoft Office PowerPoint</Application>
  <PresentationFormat>Экран (16:9)</PresentationFormat>
  <Paragraphs>123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Тема2</vt:lpstr>
      <vt:lpstr>НАУКА ТА НАУКОВІ ДОСЛІДЖЕННЯ</vt:lpstr>
      <vt:lpstr>План</vt:lpstr>
      <vt:lpstr>Зміст науки, історія встановлення та її роль в людській діяльності  </vt:lpstr>
      <vt:lpstr>Презентация PowerPoint</vt:lpstr>
      <vt:lpstr>Роль науки у суспільному розвитку</vt:lpstr>
      <vt:lpstr>Радикальні якісні зрушення в розвитку науки визначені як наукові революції.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Перед наукою ставляться такі завдання: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1.2. Класифікація наук  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науково-дослідної діяльності в Україні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НАУКА ТА НАУКОВІ ДОСЛІДЖЕННЯ</dc:title>
  <dc:creator>Ирина</dc:creator>
  <cp:lastModifiedBy>Ирина</cp:lastModifiedBy>
  <cp:revision>26</cp:revision>
  <dcterms:created xsi:type="dcterms:W3CDTF">2023-09-02T18:22:55Z</dcterms:created>
  <dcterms:modified xsi:type="dcterms:W3CDTF">2023-09-04T19:30:07Z</dcterms:modified>
</cp:coreProperties>
</file>