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94" r:id="rId6"/>
    <p:sldId id="292" r:id="rId7"/>
    <p:sldId id="293" r:id="rId8"/>
    <p:sldId id="295" r:id="rId9"/>
    <p:sldId id="260" r:id="rId10"/>
    <p:sldId id="289" r:id="rId11"/>
    <p:sldId id="290" r:id="rId12"/>
    <p:sldId id="291" r:id="rId13"/>
    <p:sldId id="286" r:id="rId14"/>
    <p:sldId id="287" r:id="rId15"/>
    <p:sldId id="288" r:id="rId16"/>
    <p:sldId id="262" r:id="rId17"/>
    <p:sldId id="263" r:id="rId18"/>
    <p:sldId id="264" r:id="rId19"/>
    <p:sldId id="265" r:id="rId20"/>
    <p:sldId id="266" r:id="rId21"/>
    <p:sldId id="267" r:id="rId22"/>
    <p:sldId id="261" r:id="rId23"/>
    <p:sldId id="284" r:id="rId24"/>
    <p:sldId id="285" r:id="rId25"/>
    <p:sldId id="269" r:id="rId26"/>
    <p:sldId id="268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96" r:id="rId42"/>
    <p:sldId id="297" r:id="rId4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2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28D131-A42B-47E2-8583-7343E9098492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AFA5E-9A5B-4B09-B7A5-5A6171FE4F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973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FA5E-9A5B-4B09-B7A5-5A6171FE4FF4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41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Прямая соединительная линия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Прямоугольник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Прямоугольник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Равнобедренный треугольник 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Прямоугольник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Прямоугольник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Прямоугольник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Равнобедренный треугольник 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Равнобедренный треугольник 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rtlCol="0"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130300" y="3038126"/>
            <a:ext cx="5825202" cy="822674"/>
          </a:xfrm>
        </p:spPr>
        <p:txBody>
          <a:bodyPr rtlCol="0"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1" smtClean="0"/>
              <a:t>Образец подзаголовка</a:t>
            </a:r>
            <a:endParaRPr lang="ru-RU" noProof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08002" y="2025651"/>
            <a:ext cx="6447501" cy="1369936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08002" y="3395586"/>
            <a:ext cx="6447501" cy="645300"/>
          </a:xfrm>
        </p:spPr>
        <p:txBody>
          <a:bodyPr rtlCol="0"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508001" y="1620442"/>
            <a:ext cx="3138026" cy="291057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3817477" y="1620443"/>
            <a:ext cx="3138026" cy="2910580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06810" y="1620737"/>
            <a:ext cx="3139217" cy="432197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506810" y="2052935"/>
            <a:ext cx="3139217" cy="2478088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3816287" y="1620737"/>
            <a:ext cx="3139214" cy="432197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3816289" y="2052935"/>
            <a:ext cx="3139213" cy="2478088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08002" y="457200"/>
            <a:ext cx="6447501" cy="990600"/>
          </a:xfrm>
        </p:spPr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rtlCol="0" anchor="b">
            <a:normAutofit/>
          </a:bodyPr>
          <a:lstStyle>
            <a:lvl1pPr>
              <a:defRPr sz="200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3570346" y="386194"/>
            <a:ext cx="3385156" cy="4144828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2082802"/>
            <a:ext cx="2890896" cy="1938337"/>
          </a:xfrm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08002" y="457200"/>
            <a:ext cx="6447501" cy="288428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4025504"/>
            <a:ext cx="6447500" cy="505518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08002" y="457200"/>
            <a:ext cx="6447501" cy="255270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08002" y="3352800"/>
            <a:ext cx="6447501" cy="1178222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98501" y="457200"/>
            <a:ext cx="6070601" cy="226695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23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1024605" y="2724150"/>
            <a:ext cx="5418393" cy="285750"/>
          </a:xfrm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08002" y="3352800"/>
            <a:ext cx="6447501" cy="1178222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0" name="Надпись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ru-RU" sz="8000" noProof="1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"</a:t>
            </a:r>
          </a:p>
        </p:txBody>
      </p:sp>
      <p:sp>
        <p:nvSpPr>
          <p:cNvPr id="22" name="Надпись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ru-RU" sz="8000" noProof="1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"</a:t>
            </a:r>
            <a:endParaRPr lang="ru-RU" noProof="1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08002" y="1448991"/>
            <a:ext cx="6447501" cy="1946595"/>
          </a:xfrm>
        </p:spPr>
        <p:txBody>
          <a:bodyPr rtlCol="0" anchor="b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08002" y="3395586"/>
            <a:ext cx="6447501" cy="113543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98501" y="457200"/>
            <a:ext cx="6070601" cy="226695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23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507999" y="3009900"/>
            <a:ext cx="6447502" cy="385686"/>
          </a:xfrm>
        </p:spPr>
        <p:txBody>
          <a:bodyPr rtlCol="0"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08002" y="3395586"/>
            <a:ext cx="6447501" cy="113543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4" name="Надпись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ru-RU" sz="8000" noProof="1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"</a:t>
            </a:r>
          </a:p>
        </p:txBody>
      </p:sp>
      <p:sp>
        <p:nvSpPr>
          <p:cNvPr id="25" name="Надпись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ru-RU" sz="8000" noProof="1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"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23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507999" y="3009900"/>
            <a:ext cx="6447502" cy="385686"/>
          </a:xfrm>
        </p:spPr>
        <p:txBody>
          <a:bodyPr rtlCol="0"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08002" y="3395586"/>
            <a:ext cx="6447501" cy="113543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5975756" y="457201"/>
            <a:ext cx="978557" cy="3938588"/>
          </a:xfrm>
        </p:spPr>
        <p:txBody>
          <a:bodyPr vert="eaVert" rtlCol="0" anchor="ctr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508002" y="457200"/>
            <a:ext cx="5295113" cy="3938588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Прямоугольник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Прямоугольник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Равнобедренный треугольник 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Прямоугольник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Прямоугольник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Прямоугольник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Равнобедренный треугольник 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Равнобедренный треугольник 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2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2" y="1620443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3850" y="4531023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05.09.2023</a:t>
            </a:fld>
            <a:endParaRPr lang="ru-RU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508002" y="4531023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42998" y="4531023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563638"/>
            <a:ext cx="5825202" cy="1234727"/>
          </a:xfrm>
        </p:spPr>
        <p:txBody>
          <a:bodyPr/>
          <a:lstStyle/>
          <a:p>
            <a:r>
              <a:rPr lang="ru-RU" sz="4800" dirty="0"/>
              <a:t>Особливості</a:t>
            </a:r>
            <a:r>
              <a:rPr lang="ru-RU" sz="4800" dirty="0"/>
              <a:t> </a:t>
            </a:r>
            <a:r>
              <a:rPr lang="ru-RU" sz="4800" dirty="0"/>
              <a:t>наукового</a:t>
            </a:r>
            <a:r>
              <a:rPr lang="ru-RU" sz="4800" dirty="0"/>
              <a:t> </a:t>
            </a:r>
            <a:r>
              <a:rPr lang="ru-RU" sz="4800" dirty="0"/>
              <a:t>знання</a:t>
            </a:r>
            <a:r>
              <a:rPr lang="ru-RU" sz="4800" dirty="0"/>
              <a:t> та </a:t>
            </a:r>
            <a:r>
              <a:rPr lang="ru-RU" sz="4800" dirty="0"/>
              <a:t>пізнання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Лекція 2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88" y="2715766"/>
            <a:ext cx="5039984" cy="24030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8638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uk-UA" dirty="0" smtClean="0"/>
              <a:t>Суть знання та наукового пізнання.</a:t>
            </a:r>
          </a:p>
          <a:p>
            <a:pPr marL="0" indent="0">
              <a:buNone/>
            </a:pPr>
            <a:r>
              <a:rPr lang="uk-UA" dirty="0" smtClean="0"/>
              <a:t>2. Специфіка форм пізнання.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4294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457200"/>
            <a:ext cx="7593013" cy="601663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Суть знання та наукового </a:t>
            </a:r>
            <a:br>
              <a:rPr lang="uk-UA" dirty="0" smtClean="0"/>
            </a:br>
            <a:r>
              <a:rPr lang="uk-UA" dirty="0" smtClean="0"/>
              <a:t>пізнання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35646"/>
            <a:ext cx="7200900" cy="33988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 smtClean="0">
                <a:solidFill>
                  <a:srgbClr val="0070C0"/>
                </a:solidFill>
              </a:rPr>
              <a:t>Пізнання</a:t>
            </a:r>
            <a:r>
              <a:rPr lang="uk-UA" dirty="0" smtClean="0"/>
              <a:t> — це обумовлений перш за все суспільно-історичною практикою процес здобуття і розвитку знання, його постійне поглиблення, розширення, вдосконалення та відтворення.</a:t>
            </a:r>
          </a:p>
          <a:p>
            <a:pPr marL="0" indent="0" algn="just">
              <a:buNone/>
            </a:pPr>
            <a:endParaRPr lang="uk-UA" dirty="0" smtClean="0"/>
          </a:p>
          <a:p>
            <a:pPr marL="0" indent="0" algn="just">
              <a:buNone/>
            </a:pPr>
            <a:r>
              <a:rPr lang="uk-UA" dirty="0" smtClean="0">
                <a:solidFill>
                  <a:srgbClr val="0070C0"/>
                </a:solidFill>
              </a:rPr>
              <a:t>Наукове пізнання </a:t>
            </a:r>
            <a:r>
              <a:rPr lang="uk-UA" dirty="0" smtClean="0"/>
              <a:t>— це дослідження, яке характерне своїми особливими цілями, завданнями, методами отримання і перевірки нових знань з метою оволодіти силами природи, пізнати закони розвитку суспільства і поставити їх на службу, впливати на хід історичних подій.</a:t>
            </a:r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787" y="11853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4057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8016" y="267494"/>
            <a:ext cx="62464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Теорія пізнання </a:t>
            </a:r>
            <a:r>
              <a:rPr lang="uk-UA" dirty="0" smtClean="0"/>
              <a:t>є вченням про закономірності процесу пізнання навколишнього світу, методи і форми цього процесу, про істину, критерії і умови її доведення. </a:t>
            </a:r>
          </a:p>
          <a:p>
            <a:pPr algn="just"/>
            <a:endParaRPr lang="uk-UA" dirty="0"/>
          </a:p>
          <a:p>
            <a:pPr algn="just"/>
            <a:r>
              <a:rPr lang="uk-UA" dirty="0" smtClean="0">
                <a:solidFill>
                  <a:srgbClr val="0070C0"/>
                </a:solidFill>
              </a:rPr>
              <a:t>Процес пізнання </a:t>
            </a:r>
            <a:r>
              <a:rPr lang="uk-UA" dirty="0" smtClean="0"/>
              <a:t>зводиться від живого спостереження до абстрактного мислення і від нього до практики.</a:t>
            </a:r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27734"/>
            <a:ext cx="3240360" cy="23961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8255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957" y="1283156"/>
            <a:ext cx="4400550" cy="2552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843558"/>
            <a:ext cx="38164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Навчання</a:t>
            </a:r>
            <a:r>
              <a:rPr lang="uk-UA" dirty="0" smtClean="0"/>
              <a:t> – цілеспрямований педагогічний процес взаємодії педагога й учнів з метою організації й стимулювання активної навчально-пізнавальної діяльності учнів по оволодінню системою наукових знань, умінь і навичок, розвитку інтелектуальних сил та творчих здібностей, формуванню світогляду, навичок самоосвіти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4648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7494"/>
            <a:ext cx="66967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Між</a:t>
            </a:r>
            <a:r>
              <a:rPr lang="ru-RU" dirty="0"/>
              <a:t> </a:t>
            </a:r>
            <a:r>
              <a:rPr lang="ru-RU" dirty="0"/>
              <a:t>процесами</a:t>
            </a:r>
            <a:r>
              <a:rPr lang="ru-RU" dirty="0"/>
              <a:t> </a:t>
            </a:r>
            <a:r>
              <a:rPr lang="ru-RU" dirty="0"/>
              <a:t>навчального</a:t>
            </a:r>
            <a:r>
              <a:rPr lang="ru-RU" dirty="0"/>
              <a:t> та </a:t>
            </a:r>
            <a:r>
              <a:rPr lang="ru-RU" dirty="0"/>
              <a:t>наукового</a:t>
            </a:r>
            <a:r>
              <a:rPr lang="ru-RU" dirty="0"/>
              <a:t> </a:t>
            </a:r>
            <a:r>
              <a:rPr lang="ru-RU" dirty="0"/>
              <a:t>пізнання</a:t>
            </a:r>
            <a:r>
              <a:rPr lang="ru-RU" dirty="0"/>
              <a:t> є </a:t>
            </a:r>
            <a:r>
              <a:rPr lang="ru-RU" dirty="0"/>
              <a:t>спільні</a:t>
            </a:r>
            <a:r>
              <a:rPr lang="ru-RU" dirty="0"/>
              <a:t> та </a:t>
            </a:r>
            <a:r>
              <a:rPr lang="ru-RU" dirty="0"/>
              <a:t>відмінні</a:t>
            </a:r>
            <a:r>
              <a:rPr lang="ru-RU" dirty="0"/>
              <a:t> </a:t>
            </a:r>
            <a:r>
              <a:rPr lang="ru-RU" dirty="0"/>
              <a:t>риси</a:t>
            </a:r>
            <a:r>
              <a:rPr lang="ru-RU" dirty="0"/>
              <a:t>. </a:t>
            </a:r>
            <a:endParaRPr lang="ru-RU" dirty="0" smtClean="0"/>
          </a:p>
          <a:p>
            <a:r>
              <a:rPr lang="uk-UA" dirty="0" smtClean="0">
                <a:solidFill>
                  <a:srgbClr val="0070C0"/>
                </a:solidFill>
              </a:rPr>
              <a:t>Спільне:</a:t>
            </a:r>
            <a:endParaRPr lang="ru-RU" dirty="0" smtClean="0">
              <a:solidFill>
                <a:srgbClr val="0070C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 smtClean="0"/>
              <a:t>Процеси</a:t>
            </a:r>
            <a:r>
              <a:rPr lang="ru-RU" dirty="0" smtClean="0"/>
              <a:t> </a:t>
            </a:r>
            <a:r>
              <a:rPr lang="ru-RU" dirty="0"/>
              <a:t>навчання</a:t>
            </a:r>
            <a:r>
              <a:rPr lang="ru-RU" dirty="0"/>
              <a:t> і </a:t>
            </a:r>
            <a:r>
              <a:rPr lang="ru-RU" dirty="0"/>
              <a:t>наукового</a:t>
            </a:r>
            <a:r>
              <a:rPr lang="ru-RU" dirty="0"/>
              <a:t> </a:t>
            </a:r>
            <a:r>
              <a:rPr lang="ru-RU" dirty="0"/>
              <a:t>пізнання</a:t>
            </a:r>
            <a:r>
              <a:rPr lang="ru-RU" dirty="0"/>
              <a:t> </a:t>
            </a:r>
            <a:r>
              <a:rPr lang="ru-RU" dirty="0"/>
              <a:t>єднає</a:t>
            </a:r>
            <a:r>
              <a:rPr lang="ru-RU" dirty="0"/>
              <a:t> </a:t>
            </a:r>
            <a:r>
              <a:rPr lang="ru-RU" dirty="0"/>
              <a:t>їх</a:t>
            </a:r>
            <a:r>
              <a:rPr lang="ru-RU" dirty="0"/>
              <a:t> </a:t>
            </a:r>
            <a:r>
              <a:rPr lang="ru-RU" dirty="0"/>
              <a:t>спря­мованість</a:t>
            </a:r>
            <a:r>
              <a:rPr lang="ru-RU" dirty="0"/>
              <a:t> на </a:t>
            </a:r>
            <a:r>
              <a:rPr lang="ru-RU" dirty="0"/>
              <a:t>пізнання</a:t>
            </a:r>
            <a:r>
              <a:rPr lang="ru-RU" dirty="0"/>
              <a:t> </a:t>
            </a:r>
            <a:r>
              <a:rPr lang="ru-RU" dirty="0"/>
              <a:t>істини</a:t>
            </a:r>
            <a:r>
              <a:rPr lang="ru-RU" dirty="0"/>
              <a:t> </a:t>
            </a:r>
            <a:r>
              <a:rPr lang="ru-RU" dirty="0"/>
              <a:t>законів</a:t>
            </a:r>
            <a:r>
              <a:rPr lang="ru-RU" dirty="0"/>
              <a:t> і </a:t>
            </a:r>
            <a:r>
              <a:rPr lang="ru-RU" dirty="0"/>
              <a:t>закономірностей</a:t>
            </a:r>
            <a:r>
              <a:rPr lang="ru-RU" dirty="0"/>
              <a:t> </a:t>
            </a:r>
            <a:r>
              <a:rPr lang="ru-RU" dirty="0"/>
              <a:t>об'єктивної</a:t>
            </a:r>
            <a:r>
              <a:rPr lang="ru-RU" dirty="0"/>
              <a:t> </a:t>
            </a:r>
            <a:r>
              <a:rPr lang="ru-RU" dirty="0"/>
              <a:t>дійсності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 smtClean="0"/>
              <a:t>І </a:t>
            </a:r>
            <a:r>
              <a:rPr lang="ru-RU" dirty="0"/>
              <a:t>навчання</a:t>
            </a:r>
            <a:r>
              <a:rPr lang="ru-RU" dirty="0"/>
              <a:t>, і </a:t>
            </a:r>
            <a:r>
              <a:rPr lang="ru-RU" dirty="0"/>
              <a:t>пізнання</a:t>
            </a:r>
            <a:r>
              <a:rPr lang="ru-RU" dirty="0"/>
              <a:t> </a:t>
            </a:r>
            <a:r>
              <a:rPr lang="ru-RU" dirty="0"/>
              <a:t>відбуваються</a:t>
            </a:r>
            <a:r>
              <a:rPr lang="ru-RU" dirty="0"/>
              <a:t> за схемою: </a:t>
            </a:r>
            <a:r>
              <a:rPr lang="ru-RU" dirty="0"/>
              <a:t>живе</a:t>
            </a:r>
            <a:r>
              <a:rPr lang="ru-RU" dirty="0"/>
              <a:t> </a:t>
            </a:r>
            <a:r>
              <a:rPr lang="ru-RU" dirty="0"/>
              <a:t>спостереження</a:t>
            </a:r>
            <a:r>
              <a:rPr lang="ru-RU" dirty="0"/>
              <a:t> </a:t>
            </a:r>
            <a:r>
              <a:rPr lang="ru-RU" dirty="0"/>
              <a:t>об'єкта</a:t>
            </a:r>
            <a:r>
              <a:rPr lang="ru-RU" dirty="0"/>
              <a:t> </a:t>
            </a:r>
            <a:r>
              <a:rPr lang="ru-RU" dirty="0"/>
              <a:t>навчання</a:t>
            </a:r>
            <a:r>
              <a:rPr lang="ru-RU" dirty="0"/>
              <a:t> </a:t>
            </a:r>
            <a:r>
              <a:rPr lang="ru-RU" dirty="0"/>
              <a:t>чи</a:t>
            </a:r>
            <a:r>
              <a:rPr lang="ru-RU" dirty="0"/>
              <a:t> </a:t>
            </a:r>
            <a:r>
              <a:rPr lang="ru-RU" dirty="0"/>
              <a:t>пізнан­ня</a:t>
            </a:r>
            <a:r>
              <a:rPr lang="ru-RU" dirty="0"/>
              <a:t> — </a:t>
            </a:r>
            <a:r>
              <a:rPr lang="ru-RU" dirty="0"/>
              <a:t>осмислення</a:t>
            </a:r>
            <a:r>
              <a:rPr lang="ru-RU" dirty="0"/>
              <a:t> </a:t>
            </a:r>
            <a:r>
              <a:rPr lang="ru-RU" dirty="0"/>
              <a:t>істотних</a:t>
            </a:r>
            <a:r>
              <a:rPr lang="ru-RU" dirty="0"/>
              <a:t> </a:t>
            </a:r>
            <a:r>
              <a:rPr lang="ru-RU" dirty="0"/>
              <a:t>властивостей</a:t>
            </a:r>
            <a:r>
              <a:rPr lang="ru-RU" dirty="0"/>
              <a:t>, </a:t>
            </a:r>
            <a:r>
              <a:rPr lang="ru-RU" dirty="0"/>
              <a:t>особливостей</a:t>
            </a:r>
            <a:r>
              <a:rPr lang="ru-RU" dirty="0"/>
              <a:t>, </a:t>
            </a:r>
            <a:r>
              <a:rPr lang="ru-RU" dirty="0"/>
              <a:t>зв'язків</a:t>
            </a:r>
            <a:r>
              <a:rPr lang="ru-RU" dirty="0"/>
              <a:t> </a:t>
            </a:r>
            <a:r>
              <a:rPr lang="ru-RU" dirty="0"/>
              <a:t>цього</a:t>
            </a:r>
            <a:r>
              <a:rPr lang="ru-RU" dirty="0"/>
              <a:t> </a:t>
            </a:r>
            <a:r>
              <a:rPr lang="ru-RU" dirty="0"/>
              <a:t>об'єкта</a:t>
            </a:r>
            <a:r>
              <a:rPr lang="ru-RU" dirty="0"/>
              <a:t> — </a:t>
            </a:r>
            <a:r>
              <a:rPr lang="ru-RU" dirty="0"/>
              <a:t>застосування</a:t>
            </a:r>
            <a:r>
              <a:rPr lang="ru-RU" dirty="0"/>
              <a:t> </a:t>
            </a:r>
            <a:r>
              <a:rPr lang="ru-RU" dirty="0"/>
              <a:t>здобутих</a:t>
            </a:r>
            <a:r>
              <a:rPr lang="ru-RU" dirty="0"/>
              <a:t> </a:t>
            </a:r>
            <a:r>
              <a:rPr lang="ru-RU" dirty="0"/>
              <a:t>знань</a:t>
            </a:r>
            <a:r>
              <a:rPr lang="ru-RU" dirty="0"/>
              <a:t> на </a:t>
            </a:r>
            <a:r>
              <a:rPr lang="ru-RU" dirty="0"/>
              <a:t>практиці</a:t>
            </a:r>
            <a:r>
              <a:rPr lang="ru-RU" dirty="0"/>
              <a:t> </a:t>
            </a:r>
            <a:r>
              <a:rPr lang="ru-RU" dirty="0"/>
              <a:t>чи</a:t>
            </a:r>
            <a:r>
              <a:rPr lang="ru-RU" dirty="0"/>
              <a:t> в </a:t>
            </a:r>
            <a:r>
              <a:rPr lang="ru-RU" dirty="0"/>
              <a:t>навчанні</a:t>
            </a:r>
            <a:r>
              <a:rPr lang="ru-RU" dirty="0"/>
              <a:t> </a:t>
            </a:r>
            <a:r>
              <a:rPr lang="ru-RU" dirty="0"/>
              <a:t>або</a:t>
            </a:r>
            <a:r>
              <a:rPr lang="ru-RU" dirty="0"/>
              <a:t> </a:t>
            </a:r>
            <a:r>
              <a:rPr lang="ru-RU" dirty="0"/>
              <a:t>перевірка</a:t>
            </a:r>
            <a:r>
              <a:rPr lang="ru-RU" dirty="0"/>
              <a:t> </a:t>
            </a:r>
            <a:r>
              <a:rPr lang="ru-RU" dirty="0"/>
              <a:t>здобутого</a:t>
            </a:r>
            <a:r>
              <a:rPr lang="ru-RU" dirty="0"/>
              <a:t> у </a:t>
            </a:r>
            <a:r>
              <a:rPr lang="ru-RU" dirty="0"/>
              <a:t>процесі</a:t>
            </a:r>
            <a:r>
              <a:rPr lang="ru-RU" dirty="0"/>
              <a:t> </a:t>
            </a:r>
            <a:r>
              <a:rPr lang="ru-RU" dirty="0"/>
              <a:t>пізнання</a:t>
            </a:r>
            <a:r>
              <a:rPr lang="ru-RU" dirty="0"/>
              <a:t> </a:t>
            </a:r>
            <a:r>
              <a:rPr lang="ru-RU" dirty="0"/>
              <a:t>знання</a:t>
            </a:r>
            <a:r>
              <a:rPr lang="ru-RU" dirty="0"/>
              <a:t> на </a:t>
            </a:r>
            <a:r>
              <a:rPr lang="ru-RU" dirty="0"/>
              <a:t>практиці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 smtClean="0"/>
              <a:t>Навчання</a:t>
            </a:r>
            <a:r>
              <a:rPr lang="ru-RU" dirty="0" smtClean="0"/>
              <a:t> </a:t>
            </a:r>
            <a:r>
              <a:rPr lang="ru-RU" dirty="0"/>
              <a:t>можна</a:t>
            </a:r>
            <a:r>
              <a:rPr lang="ru-RU" dirty="0"/>
              <a:t> </a:t>
            </a:r>
            <a:r>
              <a:rPr lang="ru-RU" dirty="0"/>
              <a:t>вважати</a:t>
            </a:r>
            <a:r>
              <a:rPr lang="ru-RU" dirty="0"/>
              <a:t> </a:t>
            </a:r>
            <a:r>
              <a:rPr lang="ru-RU" dirty="0"/>
              <a:t>специфічною</a:t>
            </a:r>
            <a:r>
              <a:rPr lang="ru-RU" dirty="0"/>
              <a:t> формою </a:t>
            </a:r>
            <a:r>
              <a:rPr lang="ru-RU" dirty="0"/>
              <a:t>пізнання</a:t>
            </a:r>
            <a:r>
              <a:rPr lang="ru-RU" dirty="0"/>
              <a:t> </a:t>
            </a:r>
            <a:r>
              <a:rPr lang="ru-RU" dirty="0"/>
              <a:t>об'єктивної</a:t>
            </a:r>
            <a:r>
              <a:rPr lang="ru-RU" dirty="0"/>
              <a:t> </a:t>
            </a:r>
            <a:r>
              <a:rPr lang="ru-RU" dirty="0"/>
              <a:t>дійсності</a:t>
            </a:r>
            <a:r>
              <a:rPr lang="ru-RU" dirty="0"/>
              <a:t>, </a:t>
            </a:r>
            <a:r>
              <a:rPr lang="ru-RU" dirty="0"/>
              <a:t>на­буття</a:t>
            </a:r>
            <a:r>
              <a:rPr lang="ru-RU" dirty="0"/>
              <a:t> </a:t>
            </a:r>
            <a:r>
              <a:rPr lang="ru-RU" dirty="0"/>
              <a:t>суспільного</a:t>
            </a:r>
            <a:r>
              <a:rPr lang="ru-RU" dirty="0"/>
              <a:t> </a:t>
            </a:r>
            <a:r>
              <a:rPr lang="ru-RU" dirty="0"/>
              <a:t>досвіду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997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48092"/>
            <a:ext cx="64624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Відмінні риси полягають у тому, що: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 smtClean="0"/>
              <a:t>у процесі навчання учні не відкривають нові знання, а засвоюють уже пізнані істини;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 smtClean="0"/>
              <a:t>під час вивчення певного об'єкта він може бути представлений моделлю;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 smtClean="0"/>
              <a:t>у той час, коли на наукове пізнання об'єктів дослідження вчені в окремих випадках витрачають десятки чи й сотні років, то під час навчання на пізнання їх витрачається значно менше часу;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 smtClean="0"/>
              <a:t>якщо в процесі наукового пізнання здобуваються нові знання, істинність яких ще треба перевірити, то під час навчання у такій перевірці потреби немає.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35189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27534"/>
            <a:ext cx="41044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/>
              <a:t>у пізнанні відкривають об'єктивно нове, невідоме, а в навчанні учень (студент) “відкриває” для себе якусь істину;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/>
              <a:t>навчання передбачає і формування вмінь та навичок, а пізнання — тільки розкриття істини;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/>
              <a:t> практика у навчанні допомагає краще зрозуміти і засвоїти матеріал, а не служить критерієм істини, як у пізнанні.</a:t>
            </a:r>
            <a:endParaRPr lang="uk-U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82602"/>
            <a:ext cx="3456384" cy="290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960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2594"/>
            <a:ext cx="68407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Наукове пізнання </a:t>
            </a:r>
            <a:r>
              <a:rPr lang="uk-UA" dirty="0" smtClean="0"/>
              <a:t>– це самостійна, цілеспрямована діяльність, яка складається з таких компонентів: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dirty="0" smtClean="0"/>
              <a:t>пізнавальної діяльності спеціально підготовлених груп людей, які досягли певного рівня знань, навичок, розуміння, виробили відповідні світоглядні та методологічні настанови;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dirty="0" smtClean="0"/>
              <a:t>об`єктів пізнання;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dirty="0" smtClean="0"/>
              <a:t>предмета пізнання;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dirty="0" smtClean="0"/>
              <a:t>особливих методів та засобів пізнання;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dirty="0" smtClean="0"/>
              <a:t>сформованих логічних форм пізнання та </a:t>
            </a:r>
            <a:r>
              <a:rPr lang="uk-UA" dirty="0" smtClean="0"/>
              <a:t>мовних</a:t>
            </a:r>
            <a:r>
              <a:rPr lang="uk-UA" dirty="0" smtClean="0"/>
              <a:t> засобів;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dirty="0" smtClean="0"/>
              <a:t>результатів пізнання, що виражаються в законах, теоріях, наукових гіпотезах;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dirty="0" smtClean="0"/>
              <a:t>цілей, що спрямовані на досягнення істинного знання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449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9502"/>
            <a:ext cx="6606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Суб’єкт пізнання </a:t>
            </a:r>
            <a:r>
              <a:rPr lang="uk-UA" dirty="0" smtClean="0"/>
              <a:t>— це той, хто діє, впливає на об’єкт, людина не є суб’єктом сама по собі. Вона стає і усвідомлює себе суб’єктом тільки в процесі предметної діяльності і спілкування. </a:t>
            </a:r>
          </a:p>
          <a:p>
            <a:pPr algn="just"/>
            <a:r>
              <a:rPr lang="uk-UA" dirty="0" smtClean="0"/>
              <a:t>Під суб’єктом слід розуміти людину, яка є вихідним пунктом життєвої та пізнавальної активності, що здобуває знання, вибудовує теорії та концепції, зберігає і історично передає їх новим поколінням.</a:t>
            </a:r>
            <a:endParaRPr lang="uk-U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760" y="2630510"/>
            <a:ext cx="3083793" cy="191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4275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48092"/>
            <a:ext cx="66064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Об’єкт пізнання</a:t>
            </a:r>
            <a:r>
              <a:rPr lang="uk-UA" dirty="0" smtClean="0"/>
              <a:t> — це та частина об’єктивної реальності (соціальної, природної, правової та ін.), яка включає у людську діяльність і пізнання. Об’єктивна реальність існує незалежно від людини, суб’єкта. Про те як об’єкт вона перебуває в єдності, у взаємозв’язку із суб’єктом. </a:t>
            </a:r>
          </a:p>
          <a:p>
            <a:pPr algn="just"/>
            <a:endParaRPr lang="uk-UA" dirty="0" smtClean="0"/>
          </a:p>
          <a:p>
            <a:pPr algn="just"/>
            <a:r>
              <a:rPr lang="uk-UA" dirty="0" smtClean="0"/>
              <a:t>Об’єктом пізнання виступають не тільки явища природи та суспільства, а й сама людина, відносини між людьми, їхні взаємини, а також свідомість, пам’ять, воля, почуття, духовна діяльність</a:t>
            </a:r>
            <a:endParaRPr lang="uk-U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760" y="3075806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9876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83518"/>
            <a:ext cx="70567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Посередники пізнання — це засоби пізнання як матеріального характеру (знаряддя праці, прилади, комп’ютери) так і ідеального (поняття, категорії, художні образи, наукові теорії).</a:t>
            </a:r>
          </a:p>
          <a:p>
            <a:pPr algn="just"/>
            <a:r>
              <a:rPr lang="uk-UA" dirty="0" smtClean="0"/>
              <a:t>Теорія пізнання розглядає суб’єкт та об’єкт у  діалектичному взаємозв’язку, взаємодії, єдності, де соціально активною стороною є суб’єкт пізнання.</a:t>
            </a:r>
            <a:endParaRPr lang="uk-U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427734"/>
            <a:ext cx="2598415" cy="2366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5450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83518"/>
            <a:ext cx="64624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Наукове пізнання </a:t>
            </a:r>
            <a:r>
              <a:rPr lang="uk-UA" dirty="0" smtClean="0"/>
              <a:t>має ряд специфічних ознак, які відрізняють його від буденного та інших форм знання і пізнання, а саме: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dirty="0" smtClean="0"/>
              <a:t>головне завдання наукового пізнання полягає в осягненні об’єктивної істини про природні, соціальні явища, суть пізнання і мислення;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dirty="0" smtClean="0"/>
              <a:t>процесові наукового пізнання притаманні строгість, об’єктивність дослідження явищ, незалежність здобування знань від суб’єкта, що пізнає;</a:t>
            </a:r>
            <a:endParaRPr lang="uk-U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754413"/>
            <a:ext cx="2790056" cy="20898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294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11510"/>
            <a:ext cx="70567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dirty="0" smtClean="0"/>
              <a:t>наукове пізнання, а отже, і його результат — знання, характеризується системністю, чітким доведенням, логічними виводами одних положень з інших, відтворенням та імовірністю висновків;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dirty="0" smtClean="0"/>
              <a:t>об’єктами наукового пізнання служать не предмети, що існують в чуттєво-сприйнятливій, матеріальній формі, а їх відображення мисленням людини у формі ідеалізованих об’єктів;</a:t>
            </a:r>
            <a:endParaRPr lang="uk-UA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620454"/>
            <a:ext cx="3195439" cy="21264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8945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9660" y="339502"/>
            <a:ext cx="63904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 smtClean="0"/>
              <a:t>у науковому пізнанні відбувається постійний контроль над процесом пізнання вибором методів та засобів досягнення мети, способами закріплення здобутого знання в мові;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 smtClean="0"/>
              <a:t>наукове пізнання застосовує специфічні матеріальні засоби: прилади, технічне обладнання, програмне забезпечення тощо.</a:t>
            </a:r>
            <a:endParaRPr lang="uk-UA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18018"/>
            <a:ext cx="3170237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5506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627534"/>
            <a:ext cx="46085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Мислення</a:t>
            </a:r>
            <a:r>
              <a:rPr lang="uk-UA" dirty="0" smtClean="0"/>
              <a:t> – це опосередковане й узагальнене відображення в мозку людини суттєвих властивостей, причинних відношень і закономірних </a:t>
            </a:r>
            <a:r>
              <a:rPr lang="uk-UA" dirty="0" smtClean="0"/>
              <a:t>зв’язків</a:t>
            </a:r>
            <a:r>
              <a:rPr lang="uk-UA" dirty="0" smtClean="0"/>
              <a:t> між об`єктами або явищами. </a:t>
            </a:r>
          </a:p>
          <a:p>
            <a:pPr algn="just"/>
            <a:r>
              <a:rPr lang="uk-UA" dirty="0" smtClean="0"/>
              <a:t>Мислення нерозривно пов`язане з мовою і не може здійснюватися поза нею. Основним інструментом мислення є логічні міркування людини, які складаються з таких структурних елементів, як поняття, судження, умовивід.</a:t>
            </a:r>
            <a:endParaRPr lang="uk-UA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19622"/>
            <a:ext cx="3489830" cy="2093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2789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407" y="555526"/>
            <a:ext cx="454062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Поняття</a:t>
            </a:r>
            <a:r>
              <a:rPr lang="uk-UA" dirty="0" smtClean="0"/>
              <a:t> – це думка, яка відображає суттєві й необхідні ознаки </a:t>
            </a:r>
          </a:p>
          <a:p>
            <a:pPr algn="just"/>
            <a:r>
              <a:rPr lang="uk-UA" dirty="0" smtClean="0"/>
              <a:t>предмета або явища. Поняття можуть бути загальними, поодинокими, збірними, абстрактними чи конкретними, абсолютними чи відносними. </a:t>
            </a:r>
          </a:p>
          <a:p>
            <a:pPr algn="just"/>
            <a:r>
              <a:rPr lang="uk-UA" dirty="0" smtClean="0"/>
              <a:t>За ознакою відношень між собою поняття поділяють на тотожні, рівнозначні, підлеглі, су-підлеглі, частково узгоджені, суперечливі та протилежні.</a:t>
            </a:r>
          </a:p>
          <a:p>
            <a:endParaRPr lang="ru-RU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333597"/>
            <a:ext cx="3600400" cy="213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5169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48092"/>
            <a:ext cx="69847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Поняття </a:t>
            </a:r>
            <a:r>
              <a:rPr lang="uk-UA" dirty="0" smtClean="0"/>
              <a:t>характеризуються обсягом і змістом. </a:t>
            </a:r>
          </a:p>
          <a:p>
            <a:pPr algn="just"/>
            <a:r>
              <a:rPr lang="uk-UA" dirty="0" smtClean="0">
                <a:solidFill>
                  <a:srgbClr val="0070C0"/>
                </a:solidFill>
              </a:rPr>
              <a:t>Обсяг поняття </a:t>
            </a:r>
            <a:r>
              <a:rPr lang="uk-UA" dirty="0" smtClean="0"/>
              <a:t>– це коло тих предметів, на які це поняття поширене. </a:t>
            </a:r>
          </a:p>
          <a:p>
            <a:pPr algn="just"/>
            <a:r>
              <a:rPr lang="uk-UA" dirty="0" smtClean="0">
                <a:solidFill>
                  <a:srgbClr val="0070C0"/>
                </a:solidFill>
              </a:rPr>
              <a:t>Змістом поняття </a:t>
            </a:r>
            <a:r>
              <a:rPr lang="uk-UA" dirty="0" smtClean="0"/>
              <a:t>називається сукупність ознак, які об`єднані в цьому понятті. Розкриття змісту поняття називається його визначенням. </a:t>
            </a:r>
          </a:p>
          <a:p>
            <a:pPr algn="just"/>
            <a:r>
              <a:rPr lang="uk-UA" dirty="0" smtClean="0"/>
              <a:t>Визначення повинно відповідати двом ознакам: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uk-UA" dirty="0" smtClean="0"/>
              <a:t>вказувати на найближче родове поняття;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uk-UA" dirty="0" smtClean="0"/>
              <a:t>вказувати на те, чим це поняття відрізняється від інших понять такого ж роду. </a:t>
            </a:r>
            <a:endParaRPr lang="uk-UA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305783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3108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09593"/>
            <a:ext cx="68407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Судження</a:t>
            </a:r>
            <a:r>
              <a:rPr lang="uk-UA" dirty="0" smtClean="0"/>
              <a:t> – це думка, в якій через зв`язок понять стверджується або заперечується будь-що. </a:t>
            </a:r>
          </a:p>
          <a:p>
            <a:pPr algn="just"/>
            <a:r>
              <a:rPr lang="uk-UA" dirty="0" smtClean="0"/>
              <a:t>Судження виражається мовою у вигляді речення. Під час судження зіставляються поняття, що встановлюють об`єктивний зв`язок між предметами та їх ознаками, або між предметом і класом предметів. </a:t>
            </a:r>
          </a:p>
          <a:p>
            <a:pPr algn="just"/>
            <a:r>
              <a:rPr lang="uk-UA" dirty="0" smtClean="0"/>
              <a:t>Судження поділяють за такими ознаками: якість, кількість, відношення. </a:t>
            </a:r>
          </a:p>
          <a:p>
            <a:pPr algn="just"/>
            <a:r>
              <a:rPr lang="uk-UA" dirty="0" smtClean="0"/>
              <a:t>За якістю судження бувають позитивні і негативні; за кількістю – загальні, часткові, поодинокі; за відношенням – категоричні, умовні й роздільні.</a:t>
            </a:r>
            <a:endParaRPr lang="uk-UA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91830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1626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11510"/>
            <a:ext cx="7200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Умовивід</a:t>
            </a:r>
            <a:r>
              <a:rPr lang="uk-UA" dirty="0" smtClean="0"/>
              <a:t> – це процес мислення, що складається з послідовності двох або декількох міркувань, у результаті яких виникає нове судження. </a:t>
            </a:r>
          </a:p>
          <a:p>
            <a:pPr algn="just"/>
            <a:r>
              <a:rPr lang="uk-UA" dirty="0" smtClean="0"/>
              <a:t>Часто умовивід називається висновком, через який стає можливим перехід від думки до дії, тобто практики. </a:t>
            </a:r>
            <a:endParaRPr lang="uk-UA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283718"/>
            <a:ext cx="3440374" cy="2144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7870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48092"/>
            <a:ext cx="63904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Умовиводи поділяють на дві категорії: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д</a:t>
            </a:r>
            <a:r>
              <a:rPr lang="uk-UA" dirty="0" smtClean="0"/>
              <a:t>едуктивні;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 smtClean="0"/>
              <a:t>індуктивні.</a:t>
            </a:r>
          </a:p>
          <a:p>
            <a:pPr algn="just"/>
            <a:r>
              <a:rPr lang="uk-UA" dirty="0" smtClean="0">
                <a:solidFill>
                  <a:srgbClr val="0070C0"/>
                </a:solidFill>
              </a:rPr>
              <a:t>Дедуктивні умовиводи </a:t>
            </a:r>
            <a:r>
              <a:rPr lang="uk-UA" dirty="0" smtClean="0"/>
              <a:t>– це виведення окремих випадків з якого-небудь загального положення, а </a:t>
            </a:r>
            <a:r>
              <a:rPr lang="uk-UA" dirty="0" smtClean="0">
                <a:solidFill>
                  <a:srgbClr val="0070C0"/>
                </a:solidFill>
              </a:rPr>
              <a:t>індуктивні умовиводи</a:t>
            </a:r>
            <a:r>
              <a:rPr lang="uk-UA" dirty="0" smtClean="0"/>
              <a:t> – це коли на основі окремих випадків приходять до загального положення. </a:t>
            </a:r>
          </a:p>
          <a:p>
            <a:pPr algn="just"/>
            <a:r>
              <a:rPr lang="uk-UA" dirty="0" smtClean="0"/>
              <a:t>У безпосередніх умовиводах від одного судження приходять до іншого; в опосередкованих судженнях перехід від одного судження до іншого здійснюється через посередництво третього судження.</a:t>
            </a:r>
            <a:endParaRPr lang="uk-UA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734" y="3219822"/>
            <a:ext cx="28194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119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09593"/>
            <a:ext cx="64624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Знання</a:t>
            </a:r>
            <a:r>
              <a:rPr lang="uk-UA" dirty="0" smtClean="0"/>
              <a:t> - це ідеальне відтворення у </a:t>
            </a:r>
            <a:r>
              <a:rPr lang="uk-UA" dirty="0" smtClean="0"/>
              <a:t>мовній</a:t>
            </a:r>
            <a:r>
              <a:rPr lang="uk-UA" dirty="0" smtClean="0"/>
              <a:t> формі узагальнених уявлень про закономірні зв'язки об'єктивного світу. Знання є продуктом суспільної діяльності людей, спрямованої на пізнання чи перетворення Дійсності. </a:t>
            </a:r>
          </a:p>
          <a:p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992679"/>
            <a:ext cx="4248472" cy="27547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175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7494"/>
            <a:ext cx="66247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У сучасній філософії термін «знання» вживається у трьох значеннях:</a:t>
            </a:r>
          </a:p>
          <a:p>
            <a:pPr algn="just"/>
            <a:r>
              <a:rPr lang="uk-UA" dirty="0" smtClean="0"/>
              <a:t>1. Як здатність, навички що-небудь здійснити;</a:t>
            </a:r>
          </a:p>
          <a:p>
            <a:pPr algn="just"/>
            <a:r>
              <a:rPr lang="uk-UA" dirty="0" smtClean="0"/>
              <a:t>2. Як будь-яка </a:t>
            </a:r>
            <a:r>
              <a:rPr lang="uk-UA" dirty="0" smtClean="0"/>
              <a:t>пізнавально</a:t>
            </a:r>
            <a:r>
              <a:rPr lang="uk-UA" dirty="0"/>
              <a:t> </a:t>
            </a:r>
            <a:r>
              <a:rPr lang="uk-UA" dirty="0" smtClean="0"/>
              <a:t>значуща інформація;</a:t>
            </a:r>
          </a:p>
          <a:p>
            <a:pPr algn="just"/>
            <a:r>
              <a:rPr lang="uk-UA" dirty="0" smtClean="0"/>
              <a:t>3. Як гносеологічна форма ставлення людини до дійсності, що існує поряд із практичним ставленням.</a:t>
            </a:r>
            <a:endParaRPr lang="uk-UA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1" y="2099909"/>
            <a:ext cx="3603066" cy="25600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9656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95486"/>
            <a:ext cx="63184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Знання виконує важливі соціальні функції: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uk-UA" dirty="0" smtClean="0"/>
              <a:t>матеріалізується у певні технічні пристрої, технологічні процеси і, таким чином, служить виробництву;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uk-UA" dirty="0" smtClean="0"/>
              <a:t>перетворюється на переконання і є керівництвом до практичних дій;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uk-UA" dirty="0" smtClean="0"/>
              <a:t>узагальнення розрізнених уявлень про закономірності природи, суспільства і мислення; 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uk-UA" dirty="0" smtClean="0"/>
              <a:t>збереження в узагальнених уявленнях, усього того, що може бути застосовано в практичній діяльності. </a:t>
            </a:r>
            <a:endParaRPr lang="uk-UA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91830"/>
            <a:ext cx="293370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8559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r>
              <a:rPr lang="uk-UA" dirty="0" smtClean="0"/>
              <a:t>. Специфіка форм пізнання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279089"/>
            <a:ext cx="64624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Освоюючи дійсність найрізноманітнішими методами, наукове пізнання проходить ряд етапів, кожному з яких відповідає певна форма розвитку знань. </a:t>
            </a:r>
          </a:p>
          <a:p>
            <a:pPr algn="just"/>
            <a:r>
              <a:rPr lang="uk-UA" dirty="0" smtClean="0"/>
              <a:t>До основних цих форм належать: науковий факт, наукова ідея, гіпотеза, теорія, наукова проблема (задача), програма.</a:t>
            </a:r>
            <a:endParaRPr lang="uk-UA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87774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4788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483518"/>
            <a:ext cx="64087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1. </a:t>
            </a:r>
            <a:r>
              <a:rPr lang="ru-RU" dirty="0">
                <a:solidFill>
                  <a:srgbClr val="0070C0"/>
                </a:solidFill>
              </a:rPr>
              <a:t>НАУКОВИЙ ФАКТ</a:t>
            </a:r>
          </a:p>
          <a:p>
            <a:pPr algn="just"/>
            <a:r>
              <a:rPr lang="uk-UA" dirty="0" smtClean="0"/>
              <a:t>Як одна з центральних категорій теоретичного пізнання факт (від лат., що означає зроблене, те, що відбулось) - це судження, яке фіксує події, що відбуваються об'єктивно, незалежно від свідомості. Кожна наукова дисципліна проходить досить довгий шлях нагромадження фактів. </a:t>
            </a:r>
            <a:endParaRPr lang="uk-UA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571750"/>
            <a:ext cx="4464496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6324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264" y="411510"/>
            <a:ext cx="68055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2. НАУКОВА ІДЕЯ</a:t>
            </a:r>
          </a:p>
          <a:p>
            <a:pPr algn="just"/>
            <a:r>
              <a:rPr lang="ru-RU" dirty="0"/>
              <a:t>Під</a:t>
            </a:r>
            <a:r>
              <a:rPr lang="ru-RU" dirty="0"/>
              <a:t> </a:t>
            </a:r>
            <a:r>
              <a:rPr lang="ru-RU" dirty="0"/>
              <a:t>науковою</a:t>
            </a:r>
            <a:r>
              <a:rPr lang="ru-RU" dirty="0"/>
              <a:t> </a:t>
            </a:r>
            <a:r>
              <a:rPr lang="ru-RU" dirty="0"/>
              <a:t>ідеєю</a:t>
            </a:r>
            <a:r>
              <a:rPr lang="ru-RU" dirty="0"/>
              <a:t> </a:t>
            </a:r>
            <a:r>
              <a:rPr lang="ru-RU" dirty="0"/>
              <a:t>розуміється</a:t>
            </a:r>
            <a:r>
              <a:rPr lang="ru-RU" dirty="0"/>
              <a:t> форма </a:t>
            </a:r>
            <a:r>
              <a:rPr lang="ru-RU" dirty="0"/>
              <a:t>відображення</a:t>
            </a:r>
            <a:r>
              <a:rPr lang="ru-RU" dirty="0"/>
              <a:t> у думках нового </a:t>
            </a:r>
            <a:r>
              <a:rPr lang="ru-RU" dirty="0"/>
              <a:t>розуміння</a:t>
            </a:r>
            <a:r>
              <a:rPr lang="ru-RU" dirty="0"/>
              <a:t> </a:t>
            </a:r>
            <a:r>
              <a:rPr lang="ru-RU" dirty="0" smtClean="0"/>
              <a:t>об'єктивної</a:t>
            </a:r>
            <a:r>
              <a:rPr lang="ru-RU" dirty="0" smtClean="0"/>
              <a:t> </a:t>
            </a:r>
            <a:r>
              <a:rPr lang="ru-RU" dirty="0"/>
              <a:t>реальності</a:t>
            </a:r>
            <a:r>
              <a:rPr lang="ru-RU" dirty="0"/>
              <a:t>. </a:t>
            </a:r>
            <a:endParaRPr lang="en-US" dirty="0" smtClean="0"/>
          </a:p>
          <a:p>
            <a:pPr algn="just"/>
            <a:r>
              <a:rPr lang="ru-RU" dirty="0" smtClean="0"/>
              <a:t>Це</a:t>
            </a:r>
            <a:r>
              <a:rPr lang="ru-RU" dirty="0" smtClean="0"/>
              <a:t> </a:t>
            </a:r>
            <a:r>
              <a:rPr lang="ru-RU" dirty="0"/>
              <a:t>інтуїтивне</a:t>
            </a:r>
            <a:r>
              <a:rPr lang="ru-RU" dirty="0"/>
              <a:t> </a:t>
            </a:r>
            <a:r>
              <a:rPr lang="ru-RU" dirty="0"/>
              <a:t>пояснення</a:t>
            </a:r>
            <a:r>
              <a:rPr lang="ru-RU" dirty="0"/>
              <a:t> </a:t>
            </a:r>
            <a:r>
              <a:rPr lang="ru-RU" dirty="0"/>
              <a:t>якогось</a:t>
            </a:r>
            <a:r>
              <a:rPr lang="ru-RU" dirty="0"/>
              <a:t> </a:t>
            </a:r>
            <a:r>
              <a:rPr lang="ru-RU" dirty="0"/>
              <a:t>явища</a:t>
            </a:r>
            <a:r>
              <a:rPr lang="ru-RU" dirty="0"/>
              <a:t> (</a:t>
            </a:r>
            <a:r>
              <a:rPr lang="ru-RU" dirty="0"/>
              <a:t>процесу</a:t>
            </a:r>
            <a:r>
              <a:rPr lang="ru-RU" dirty="0"/>
              <a:t>) без </a:t>
            </a:r>
            <a:r>
              <a:rPr lang="ru-RU" dirty="0"/>
              <a:t>проміжної</a:t>
            </a:r>
            <a:r>
              <a:rPr lang="ru-RU" dirty="0"/>
              <a:t> </a:t>
            </a:r>
            <a:r>
              <a:rPr lang="ru-RU" dirty="0" smtClean="0"/>
              <a:t>аргументації</a:t>
            </a:r>
            <a:r>
              <a:rPr lang="ru-RU" dirty="0"/>
              <a:t>, без </a:t>
            </a:r>
            <a:r>
              <a:rPr lang="ru-RU" dirty="0"/>
              <a:t>усвідомлення</a:t>
            </a:r>
            <a:r>
              <a:rPr lang="ru-RU" dirty="0"/>
              <a:t> </a:t>
            </a:r>
            <a:r>
              <a:rPr lang="ru-RU" dirty="0"/>
              <a:t>всієї</a:t>
            </a:r>
            <a:r>
              <a:rPr lang="ru-RU" dirty="0"/>
              <a:t> </a:t>
            </a:r>
            <a:r>
              <a:rPr lang="ru-RU" dirty="0"/>
              <a:t>сукупності</a:t>
            </a:r>
            <a:r>
              <a:rPr lang="ru-RU" dirty="0"/>
              <a:t> </a:t>
            </a:r>
            <a:r>
              <a:rPr lang="ru-RU" dirty="0"/>
              <a:t>зв'язків</a:t>
            </a:r>
            <a:r>
              <a:rPr lang="ru-RU" dirty="0"/>
              <a:t>, на </a:t>
            </a:r>
            <a:r>
              <a:rPr lang="ru-RU" dirty="0"/>
              <a:t>основі</a:t>
            </a:r>
            <a:r>
              <a:rPr lang="ru-RU" dirty="0"/>
              <a:t> </a:t>
            </a:r>
            <a:r>
              <a:rPr lang="ru-RU" dirty="0"/>
              <a:t>яких</a:t>
            </a:r>
            <a:r>
              <a:rPr lang="ru-RU" dirty="0"/>
              <a:t> </a:t>
            </a:r>
            <a:r>
              <a:rPr lang="ru-RU" dirty="0"/>
              <a:t>робиться</a:t>
            </a:r>
            <a:r>
              <a:rPr lang="ru-RU" dirty="0"/>
              <a:t> </a:t>
            </a:r>
            <a:r>
              <a:rPr lang="ru-RU" dirty="0"/>
              <a:t>висновок</a:t>
            </a:r>
            <a:r>
              <a:rPr lang="ru-RU" dirty="0"/>
              <a:t>. </a:t>
            </a:r>
          </a:p>
          <a:p>
            <a:pPr algn="just"/>
            <a:r>
              <a:rPr lang="ru-RU" dirty="0"/>
              <a:t>Специфіка</a:t>
            </a:r>
            <a:r>
              <a:rPr lang="ru-RU" dirty="0"/>
              <a:t> </a:t>
            </a:r>
            <a:r>
              <a:rPr lang="ru-RU" dirty="0"/>
              <a:t>наукової</a:t>
            </a:r>
            <a:r>
              <a:rPr lang="ru-RU" dirty="0"/>
              <a:t> </a:t>
            </a:r>
            <a:r>
              <a:rPr lang="ru-RU" dirty="0"/>
              <a:t>ідея</a:t>
            </a:r>
            <a:r>
              <a:rPr lang="ru-RU" dirty="0"/>
              <a:t> </a:t>
            </a:r>
            <a:r>
              <a:rPr lang="ru-RU" dirty="0"/>
              <a:t>полягає</a:t>
            </a:r>
            <a:r>
              <a:rPr lang="ru-RU" dirty="0"/>
              <a:t> в тому, </a:t>
            </a:r>
            <a:r>
              <a:rPr lang="ru-RU" dirty="0"/>
              <a:t>що</a:t>
            </a:r>
            <a:r>
              <a:rPr lang="ru-RU" dirty="0"/>
              <a:t> вона </a:t>
            </a:r>
            <a:r>
              <a:rPr lang="ru-RU" dirty="0"/>
              <a:t>виникає</a:t>
            </a:r>
            <a:r>
              <a:rPr lang="ru-RU" dirty="0"/>
              <a:t> на </a:t>
            </a:r>
            <a:r>
              <a:rPr lang="ru-RU" dirty="0"/>
              <a:t>основі</a:t>
            </a:r>
            <a:r>
              <a:rPr lang="ru-RU" dirty="0"/>
              <a:t> уже </a:t>
            </a:r>
            <a:r>
              <a:rPr lang="ru-RU" dirty="0"/>
              <a:t>наявних</a:t>
            </a:r>
            <a:r>
              <a:rPr lang="ru-RU" dirty="0"/>
              <a:t> </a:t>
            </a:r>
            <a:r>
              <a:rPr lang="ru-RU" dirty="0"/>
              <a:t>певних</a:t>
            </a:r>
            <a:r>
              <a:rPr lang="ru-RU" dirty="0"/>
              <a:t> </a:t>
            </a:r>
            <a:r>
              <a:rPr lang="ru-RU" dirty="0" smtClean="0"/>
              <a:t>знань</a:t>
            </a:r>
            <a:r>
              <a:rPr lang="ru-RU" dirty="0"/>
              <a:t>, але </a:t>
            </a:r>
            <a:r>
              <a:rPr lang="ru-RU" dirty="0"/>
              <a:t>розкриває</a:t>
            </a:r>
            <a:r>
              <a:rPr lang="ru-RU" dirty="0"/>
              <a:t> </a:t>
            </a:r>
            <a:r>
              <a:rPr lang="ru-RU" dirty="0" smtClean="0"/>
              <a:t>закономірності</a:t>
            </a:r>
            <a:r>
              <a:rPr lang="ru-RU" dirty="0"/>
              <a:t>, на </a:t>
            </a:r>
            <a:r>
              <a:rPr lang="ru-RU" dirty="0"/>
              <a:t>які</a:t>
            </a:r>
            <a:r>
              <a:rPr lang="ru-RU" dirty="0"/>
              <a:t> </a:t>
            </a:r>
            <a:r>
              <a:rPr lang="ru-RU" dirty="0"/>
              <a:t>раніше</a:t>
            </a:r>
            <a:r>
              <a:rPr lang="ru-RU" dirty="0"/>
              <a:t> не </a:t>
            </a:r>
            <a:r>
              <a:rPr lang="ru-RU" dirty="0"/>
              <a:t>було</a:t>
            </a:r>
            <a:r>
              <a:rPr lang="ru-RU" dirty="0"/>
              <a:t> </a:t>
            </a:r>
            <a:r>
              <a:rPr lang="ru-RU" dirty="0"/>
              <a:t>звернено</a:t>
            </a:r>
            <a:r>
              <a:rPr lang="ru-RU" dirty="0"/>
              <a:t> </a:t>
            </a:r>
            <a:r>
              <a:rPr lang="ru-RU" dirty="0"/>
              <a:t>уваги</a:t>
            </a:r>
            <a:r>
              <a:rPr lang="ru-RU" dirty="0"/>
              <a:t>, вона </a:t>
            </a:r>
            <a:r>
              <a:rPr lang="ru-RU" dirty="0"/>
              <a:t>дає</a:t>
            </a:r>
            <a:r>
              <a:rPr lang="ru-RU" dirty="0"/>
              <a:t> </a:t>
            </a:r>
            <a:r>
              <a:rPr lang="ru-RU" dirty="0"/>
              <a:t>нове</a:t>
            </a:r>
            <a:r>
              <a:rPr lang="ru-RU" dirty="0"/>
              <a:t> </a:t>
            </a:r>
            <a:r>
              <a:rPr lang="ru-RU" dirty="0" smtClean="0"/>
              <a:t>розуміння</a:t>
            </a:r>
            <a:r>
              <a:rPr lang="ru-RU" dirty="0" smtClean="0"/>
              <a:t> </a:t>
            </a:r>
            <a:r>
              <a:rPr lang="ru-RU" dirty="0"/>
              <a:t>реальності</a:t>
            </a:r>
            <a:r>
              <a:rPr lang="ru-RU" dirty="0"/>
              <a:t>, </a:t>
            </a:r>
            <a:r>
              <a:rPr lang="ru-RU" dirty="0"/>
              <a:t>лише</a:t>
            </a:r>
            <a:r>
              <a:rPr lang="ru-RU" dirty="0"/>
              <a:t> </a:t>
            </a:r>
            <a:r>
              <a:rPr lang="ru-RU" dirty="0"/>
              <a:t>враховуючи</a:t>
            </a:r>
            <a:r>
              <a:rPr lang="ru-RU" dirty="0"/>
              <a:t> </a:t>
            </a:r>
            <a:r>
              <a:rPr lang="ru-RU" dirty="0"/>
              <a:t>усвідомлену</a:t>
            </a:r>
            <a:r>
              <a:rPr lang="ru-RU" dirty="0"/>
              <a:t> мету </a:t>
            </a:r>
            <a:r>
              <a:rPr lang="ru-RU" dirty="0"/>
              <a:t>подальшого</a:t>
            </a:r>
            <a:r>
              <a:rPr lang="ru-RU" dirty="0"/>
              <a:t> </a:t>
            </a:r>
            <a:r>
              <a:rPr lang="ru-RU" dirty="0"/>
              <a:t>пізнання</a:t>
            </a:r>
            <a:r>
              <a:rPr lang="ru-RU" dirty="0"/>
              <a:t> і </a:t>
            </a:r>
            <a:r>
              <a:rPr lang="ru-RU" dirty="0" smtClean="0"/>
              <a:t>практичного </a:t>
            </a:r>
            <a:r>
              <a:rPr lang="ru-RU" dirty="0"/>
              <a:t>перетворення</a:t>
            </a:r>
            <a:r>
              <a:rPr lang="ru-RU" dirty="0"/>
              <a:t> </a:t>
            </a:r>
            <a:r>
              <a:rPr lang="ru-RU" dirty="0"/>
              <a:t>самої</a:t>
            </a:r>
            <a:r>
              <a:rPr lang="ru-RU" dirty="0"/>
              <a:t> </a:t>
            </a:r>
            <a:r>
              <a:rPr lang="ru-RU" dirty="0"/>
              <a:t>реальності</a:t>
            </a:r>
            <a:r>
              <a:rPr lang="ru-RU" dirty="0"/>
              <a:t>. Тому </a:t>
            </a:r>
            <a:r>
              <a:rPr lang="ru-RU" dirty="0"/>
              <a:t>наукові</a:t>
            </a:r>
            <a:r>
              <a:rPr lang="ru-RU" dirty="0"/>
              <a:t> </a:t>
            </a:r>
            <a:r>
              <a:rPr lang="ru-RU" dirty="0"/>
              <a:t>ідеї</a:t>
            </a:r>
            <a:r>
              <a:rPr lang="ru-RU" dirty="0"/>
              <a:t> є </a:t>
            </a:r>
            <a:r>
              <a:rPr lang="ru-RU" dirty="0"/>
              <a:t>фактично</a:t>
            </a:r>
            <a:r>
              <a:rPr lang="ru-RU" dirty="0"/>
              <a:t> </a:t>
            </a:r>
            <a:r>
              <a:rPr lang="ru-RU" dirty="0"/>
              <a:t>новим</a:t>
            </a:r>
            <a:r>
              <a:rPr lang="ru-RU" dirty="0"/>
              <a:t> </a:t>
            </a:r>
            <a:r>
              <a:rPr lang="ru-RU" dirty="0"/>
              <a:t>якісним</a:t>
            </a:r>
            <a:r>
              <a:rPr lang="ru-RU" dirty="0"/>
              <a:t> </a:t>
            </a:r>
            <a:r>
              <a:rPr lang="ru-RU" dirty="0" smtClean="0"/>
              <a:t>стрибком</a:t>
            </a:r>
            <a:r>
              <a:rPr lang="ru-RU" dirty="0" smtClean="0"/>
              <a:t> </a:t>
            </a:r>
            <a:r>
              <a:rPr lang="ru-RU" dirty="0"/>
              <a:t>думки за </a:t>
            </a:r>
            <a:r>
              <a:rPr lang="ru-RU" dirty="0"/>
              <a:t>межі</a:t>
            </a:r>
            <a:r>
              <a:rPr lang="ru-RU" dirty="0"/>
              <a:t> уже </a:t>
            </a:r>
            <a:r>
              <a:rPr lang="ru-RU" dirty="0"/>
              <a:t>пізнаного</a:t>
            </a:r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507854"/>
            <a:ext cx="2339752" cy="1504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738" y="-2351"/>
            <a:ext cx="2136845" cy="1421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5185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2594"/>
            <a:ext cx="64624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Наукові ідеї можна поділити на два види: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uk-UA" dirty="0" smtClean="0"/>
              <a:t>конструктивні - це ті, які для науки мають значущість, які спрямовані на подальший творчий розвиток;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uk-UA" dirty="0" smtClean="0"/>
              <a:t>деструктивні - це ті, які для науки не мають значущості, які спрямовані на руйнування позитивних результатів людського чи природного творіння. </a:t>
            </a:r>
          </a:p>
          <a:p>
            <a:pPr algn="just"/>
            <a:r>
              <a:rPr lang="uk-UA" dirty="0" smtClean="0"/>
              <a:t>В основі теорії лежить, як правило, одна ідея, яка виступає у якості вихідної думки, що об'єднує у цілісну систему логічні поняття й судження. Свою специфічну матеріалізацію ідея знаходить у гіпотезі.</a:t>
            </a:r>
            <a:endParaRPr lang="uk-UA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081800"/>
            <a:ext cx="3286810" cy="2048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4824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95486"/>
            <a:ext cx="69127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3. ГІПОТЕЗА</a:t>
            </a:r>
          </a:p>
          <a:p>
            <a:pPr algn="just"/>
            <a:r>
              <a:rPr lang="uk-UA" dirty="0" smtClean="0"/>
              <a:t>Гіпотеза (від </a:t>
            </a:r>
            <a:r>
              <a:rPr lang="uk-UA" dirty="0" smtClean="0"/>
              <a:t>грец</a:t>
            </a:r>
            <a:r>
              <a:rPr lang="uk-UA" dirty="0" smtClean="0"/>
              <a:t>., що означає припущення, основа) - це науково обґрунтоване передбачення про існування деякого предмета чи предметів мислення або пояснення причин чи закономірних </a:t>
            </a:r>
            <a:r>
              <a:rPr lang="uk-UA" dirty="0" smtClean="0"/>
              <a:t>зв'язків</a:t>
            </a:r>
            <a:r>
              <a:rPr lang="uk-UA" dirty="0" smtClean="0"/>
              <a:t> між ними. </a:t>
            </a:r>
          </a:p>
          <a:p>
            <a:pPr algn="just"/>
            <a:r>
              <a:rPr lang="uk-UA" dirty="0" smtClean="0"/>
              <a:t>Гіпотеза не істинна і не хибна, за істинністю вона невизначена, лежить десь між істиною й хибністю. Одержавши підтвердження, гіпотеза перетворюється в істину після чого закінчує своє існування. Якщо гіпотеза спростовується, то вона стає хибним положенням і знову ж таки перестає бути гіпотезою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239" y="2986876"/>
            <a:ext cx="2658761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55484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9502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Наукова гіпотеза </a:t>
            </a:r>
            <a:r>
              <a:rPr lang="uk-UA" dirty="0" smtClean="0"/>
              <a:t>- це гіпотеза, що пояснює закономірність розвитку явищ природи, суспільства, мислення. Науково доведена і підтверджена на практиці гіпотеза може перетворитись у закон чи наукову теорією.</a:t>
            </a:r>
            <a:endParaRPr lang="uk-UA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47825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511" y="2538412"/>
            <a:ext cx="2390775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286" y="3147814"/>
            <a:ext cx="3207146" cy="1802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05050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87320"/>
            <a:ext cx="69127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Парадокс </a:t>
            </a:r>
            <a:r>
              <a:rPr lang="uk-UA" dirty="0" smtClean="0"/>
              <a:t>у широкому розумінні - це твердження, яке різко розходиться із загальноприйнятими, сталими думками, заперечення того, що є "безсумнівно правильним". </a:t>
            </a:r>
          </a:p>
          <a:p>
            <a:pPr algn="just"/>
            <a:r>
              <a:rPr lang="uk-UA" dirty="0" smtClean="0">
                <a:solidFill>
                  <a:srgbClr val="0070C0"/>
                </a:solidFill>
              </a:rPr>
              <a:t>Парадокс</a:t>
            </a:r>
            <a:r>
              <a:rPr lang="uk-UA" dirty="0" smtClean="0"/>
              <a:t> у вузькому розумінні - це два протилежні твердження, для кожного з яких є переконливі аргументи.</a:t>
            </a:r>
            <a:endParaRPr lang="uk-UA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83718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349880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923678"/>
            <a:ext cx="270510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46256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7494"/>
            <a:ext cx="69127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4</a:t>
            </a:r>
            <a:r>
              <a:rPr lang="ru-RU" dirty="0">
                <a:solidFill>
                  <a:srgbClr val="0070C0"/>
                </a:solidFill>
              </a:rPr>
              <a:t>. ТЕОРІЯ</a:t>
            </a:r>
          </a:p>
          <a:p>
            <a:pPr algn="just"/>
            <a:r>
              <a:rPr lang="uk-UA" dirty="0" smtClean="0"/>
              <a:t>Як уже зазначалось, у результаті опрацювання й зіставлення з дійсністю наукова гіпотеза може стати теорією. </a:t>
            </a:r>
          </a:p>
          <a:p>
            <a:pPr algn="just"/>
            <a:r>
              <a:rPr lang="uk-UA" dirty="0" smtClean="0">
                <a:solidFill>
                  <a:srgbClr val="0070C0"/>
                </a:solidFill>
              </a:rPr>
              <a:t>Теорія </a:t>
            </a:r>
            <a:r>
              <a:rPr lang="uk-UA" dirty="0" smtClean="0"/>
              <a:t>(від </a:t>
            </a:r>
            <a:r>
              <a:rPr lang="uk-UA" dirty="0" smtClean="0"/>
              <a:t>грец</a:t>
            </a:r>
            <a:r>
              <a:rPr lang="uk-UA" dirty="0" smtClean="0"/>
              <a:t>., що означає розгляд, міркування, вчення) у широкому розумінні - особлива сфера людської діяльності та її результатів, яка містить сукупність ідей, поглядів, концепцій, </a:t>
            </a:r>
            <a:r>
              <a:rPr lang="uk-UA" dirty="0" smtClean="0"/>
              <a:t>вчень</a:t>
            </a:r>
            <a:r>
              <a:rPr lang="uk-UA" dirty="0" smtClean="0"/>
              <a:t>, уявлень про об'єктивну дійсність, протистоїть практиці як предметно-чуттєвій діяльності і водночас перебуває з нею в органічній єдності; </a:t>
            </a:r>
          </a:p>
          <a:p>
            <a:pPr algn="just"/>
            <a:r>
              <a:rPr lang="uk-UA" dirty="0" smtClean="0"/>
              <a:t>у вузькому розумінні - форма вірогідних наукових знань, що дає цілісне уявлення про закономірності і суттєві характеристики об'єктів.</a:t>
            </a:r>
            <a:endParaRPr lang="uk-UA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78101"/>
            <a:ext cx="276225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06750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448" y="123478"/>
            <a:ext cx="64624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Структуру </a:t>
            </a:r>
            <a:r>
              <a:rPr lang="ru-RU" dirty="0"/>
              <a:t>теорії</a:t>
            </a:r>
            <a:r>
              <a:rPr lang="ru-RU" dirty="0"/>
              <a:t> </a:t>
            </a:r>
            <a:r>
              <a:rPr lang="ru-RU" dirty="0"/>
              <a:t>формують</a:t>
            </a:r>
            <a:r>
              <a:rPr lang="ru-RU" dirty="0"/>
              <a:t> </a:t>
            </a:r>
            <a:r>
              <a:rPr lang="ru-RU" dirty="0"/>
              <a:t>принципи</a:t>
            </a:r>
            <a:r>
              <a:rPr lang="ru-RU" dirty="0"/>
              <a:t>, </a:t>
            </a:r>
            <a:r>
              <a:rPr lang="ru-RU" dirty="0"/>
              <a:t>аксіоми</a:t>
            </a:r>
            <a:r>
              <a:rPr lang="ru-RU" dirty="0"/>
              <a:t>, </a:t>
            </a:r>
            <a:r>
              <a:rPr lang="ru-RU" dirty="0"/>
              <a:t>поняття</a:t>
            </a:r>
            <a:r>
              <a:rPr lang="ru-RU" dirty="0"/>
              <a:t>, </a:t>
            </a:r>
            <a:r>
              <a:rPr lang="ru-RU" dirty="0"/>
              <a:t>судження</a:t>
            </a:r>
            <a:r>
              <a:rPr lang="ru-RU" dirty="0"/>
              <a:t>, </a:t>
            </a:r>
            <a:r>
              <a:rPr lang="ru-RU" dirty="0"/>
              <a:t>закони</a:t>
            </a:r>
            <a:r>
              <a:rPr lang="ru-RU" dirty="0"/>
              <a:t>, </a:t>
            </a:r>
            <a:r>
              <a:rPr lang="ru-RU" dirty="0"/>
              <a:t>категорії</a:t>
            </a:r>
            <a:r>
              <a:rPr lang="ru-RU" dirty="0"/>
              <a:t>, </a:t>
            </a:r>
            <a:r>
              <a:rPr lang="ru-RU" dirty="0" smtClean="0"/>
              <a:t>факти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Під</a:t>
            </a:r>
            <a:r>
              <a:rPr lang="ru-RU" dirty="0"/>
              <a:t> </a:t>
            </a:r>
            <a:r>
              <a:rPr lang="ru-RU" dirty="0">
                <a:solidFill>
                  <a:srgbClr val="0070C0"/>
                </a:solidFill>
              </a:rPr>
              <a:t>принципом </a:t>
            </a:r>
            <a:r>
              <a:rPr lang="ru-RU" dirty="0"/>
              <a:t>(</a:t>
            </a:r>
            <a:r>
              <a:rPr lang="ru-RU" dirty="0"/>
              <a:t>від</a:t>
            </a:r>
            <a:r>
              <a:rPr lang="ru-RU" dirty="0"/>
              <a:t> лат., </a:t>
            </a:r>
            <a:r>
              <a:rPr lang="ru-RU" dirty="0"/>
              <a:t>що</a:t>
            </a:r>
            <a:r>
              <a:rPr lang="ru-RU" dirty="0"/>
              <a:t> </a:t>
            </a:r>
            <a:r>
              <a:rPr lang="ru-RU" dirty="0"/>
              <a:t>означає</a:t>
            </a:r>
            <a:r>
              <a:rPr lang="ru-RU" dirty="0"/>
              <a:t> початок, основа) </a:t>
            </a:r>
            <a:r>
              <a:rPr lang="ru-RU" dirty="0"/>
              <a:t>розуміється</a:t>
            </a:r>
            <a:r>
              <a:rPr lang="ru-RU" dirty="0"/>
              <a:t> </a:t>
            </a:r>
            <a:r>
              <a:rPr lang="ru-RU" dirty="0"/>
              <a:t>вихідне</a:t>
            </a:r>
            <a:r>
              <a:rPr lang="ru-RU" dirty="0"/>
              <a:t> </a:t>
            </a:r>
            <a:r>
              <a:rPr lang="ru-RU" dirty="0" smtClean="0"/>
              <a:t>положення</a:t>
            </a:r>
            <a:r>
              <a:rPr lang="ru-RU" dirty="0" smtClean="0"/>
              <a:t> </a:t>
            </a:r>
            <a:r>
              <a:rPr lang="ru-RU" dirty="0"/>
              <a:t>якоїсь</a:t>
            </a:r>
            <a:r>
              <a:rPr lang="ru-RU" dirty="0"/>
              <a:t> </a:t>
            </a:r>
            <a:r>
              <a:rPr lang="ru-RU" dirty="0"/>
              <a:t>теорії</a:t>
            </a:r>
            <a:r>
              <a:rPr lang="ru-RU" dirty="0"/>
              <a:t>, </a:t>
            </a:r>
            <a:r>
              <a:rPr lang="ru-RU" dirty="0"/>
              <a:t>вчення</a:t>
            </a:r>
            <a:r>
              <a:rPr lang="ru-RU" dirty="0"/>
              <a:t>, науки, </a:t>
            </a:r>
            <a:r>
              <a:rPr lang="ru-RU" dirty="0"/>
              <a:t>світогляду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r>
              <a:rPr lang="ru-RU" dirty="0" smtClean="0"/>
              <a:t>Принцип </a:t>
            </a:r>
            <a:r>
              <a:rPr lang="ru-RU" dirty="0"/>
              <a:t>не </a:t>
            </a:r>
            <a:r>
              <a:rPr lang="ru-RU" dirty="0"/>
              <a:t>вичерпує</a:t>
            </a:r>
            <a:r>
              <a:rPr lang="ru-RU" dirty="0"/>
              <a:t> </a:t>
            </a:r>
            <a:r>
              <a:rPr lang="ru-RU" dirty="0"/>
              <a:t>всього</a:t>
            </a:r>
            <a:r>
              <a:rPr lang="ru-RU" dirty="0"/>
              <a:t> </a:t>
            </a:r>
            <a:r>
              <a:rPr lang="ru-RU" dirty="0"/>
              <a:t>змісту</a:t>
            </a:r>
            <a:r>
              <a:rPr lang="ru-RU" dirty="0"/>
              <a:t> </a:t>
            </a:r>
            <a:r>
              <a:rPr lang="ru-RU" dirty="0"/>
              <a:t>ідеї</a:t>
            </a:r>
            <a:r>
              <a:rPr lang="ru-RU" dirty="0"/>
              <a:t>. </a:t>
            </a:r>
            <a:r>
              <a:rPr lang="ru-RU" dirty="0" smtClean="0"/>
              <a:t>Якщо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/>
              <a:t>основі</a:t>
            </a:r>
            <a:r>
              <a:rPr lang="ru-RU" dirty="0"/>
              <a:t> </a:t>
            </a:r>
            <a:r>
              <a:rPr lang="ru-RU" dirty="0"/>
              <a:t>теорії</a:t>
            </a:r>
            <a:r>
              <a:rPr lang="ru-RU" dirty="0"/>
              <a:t> </a:t>
            </a:r>
            <a:r>
              <a:rPr lang="ru-RU" dirty="0"/>
              <a:t>лежить</a:t>
            </a:r>
            <a:r>
              <a:rPr lang="ru-RU" dirty="0"/>
              <a:t> одна </a:t>
            </a:r>
            <a:r>
              <a:rPr lang="ru-RU" dirty="0"/>
              <a:t>ідея</a:t>
            </a:r>
            <a:r>
              <a:rPr lang="ru-RU" dirty="0"/>
              <a:t>, то </a:t>
            </a:r>
            <a:r>
              <a:rPr lang="ru-RU" dirty="0"/>
              <a:t>принципів</a:t>
            </a:r>
            <a:r>
              <a:rPr lang="ru-RU" dirty="0"/>
              <a:t>, </a:t>
            </a:r>
            <a:r>
              <a:rPr lang="ru-RU" dirty="0"/>
              <a:t>які</a:t>
            </a:r>
            <a:r>
              <a:rPr lang="ru-RU" dirty="0"/>
              <a:t> </a:t>
            </a:r>
            <a:r>
              <a:rPr lang="ru-RU" dirty="0"/>
              <a:t>виражають</a:t>
            </a:r>
            <a:r>
              <a:rPr lang="ru-RU" dirty="0"/>
              <a:t> </a:t>
            </a:r>
            <a:r>
              <a:rPr lang="ru-RU" dirty="0"/>
              <a:t>її</a:t>
            </a:r>
            <a:r>
              <a:rPr lang="ru-RU" dirty="0"/>
              <a:t>, </a:t>
            </a:r>
            <a:r>
              <a:rPr lang="ru-RU" dirty="0"/>
              <a:t>може</a:t>
            </a:r>
            <a:r>
              <a:rPr lang="ru-RU" dirty="0"/>
              <a:t> бути </a:t>
            </a:r>
            <a:r>
              <a:rPr lang="ru-RU" dirty="0"/>
              <a:t>декілька</a:t>
            </a:r>
            <a:r>
              <a:rPr lang="ru-RU" dirty="0"/>
              <a:t>. 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60" y="2859782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150" y="3075806"/>
            <a:ext cx="2543175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64446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882" y="411510"/>
            <a:ext cx="34070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Принцип</a:t>
            </a:r>
            <a:r>
              <a:rPr lang="uk-UA" dirty="0" smtClean="0"/>
              <a:t> - це правило, яке </a:t>
            </a:r>
            <a:r>
              <a:rPr lang="uk-UA" dirty="0" smtClean="0"/>
              <a:t>виникло</a:t>
            </a:r>
            <a:r>
              <a:rPr lang="uk-UA" dirty="0" smtClean="0"/>
              <a:t> у результаті суб'єктивно осмисленого досвіду людей. 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43137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5486"/>
            <a:ext cx="25050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87824" y="278777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Аксіоми </a:t>
            </a:r>
            <a:r>
              <a:rPr lang="uk-UA" dirty="0" smtClean="0"/>
              <a:t>(постулат) - це положення, яке береться вихідне, таке, що не доводиться у даній теорії, і які лежать в основі </a:t>
            </a:r>
            <a:r>
              <a:rPr lang="uk-UA" dirty="0" err="1" smtClean="0"/>
              <a:t>доведень</a:t>
            </a:r>
            <a:r>
              <a:rPr lang="uk-UA" dirty="0" smtClean="0"/>
              <a:t> інших її положень.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87467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09593"/>
            <a:ext cx="69847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Поняття</a:t>
            </a:r>
            <a:r>
              <a:rPr lang="uk-UA" dirty="0" smtClean="0"/>
              <a:t> - це форма мислення, що відображає загальні й істотні ознаки предмета узяті у їх сукупності. </a:t>
            </a:r>
          </a:p>
          <a:p>
            <a:pPr algn="just"/>
            <a:r>
              <a:rPr lang="uk-UA" dirty="0" smtClean="0"/>
              <a:t>Поняття вважається правильним, якщо воно відображає об'єктивно й реально існуючі ознаки предмета або його закономірності. В іншому випадку поняття вважається неправильним. </a:t>
            </a:r>
          </a:p>
          <a:p>
            <a:pPr algn="just"/>
            <a:r>
              <a:rPr lang="uk-UA" dirty="0" smtClean="0">
                <a:solidFill>
                  <a:srgbClr val="0070C0"/>
                </a:solidFill>
              </a:rPr>
              <a:t>Судження</a:t>
            </a:r>
            <a:r>
              <a:rPr lang="uk-UA" dirty="0" smtClean="0"/>
              <a:t> (висловлення) - це форма мислення, яка виражена розповідним реченням і у якій що-небудь стверджується чи заперечується або йдеться про відношення. </a:t>
            </a:r>
            <a:endParaRPr lang="uk-UA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900" y="3003798"/>
            <a:ext cx="2390775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141910"/>
            <a:ext cx="279082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94630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9502"/>
            <a:ext cx="6318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Закон</a:t>
            </a:r>
            <a:r>
              <a:rPr lang="uk-UA" dirty="0" smtClean="0"/>
              <a:t> - це внутрішній суттєвий зв'язок явищ, що зумовлює їх необхідний закономірний розвиток. </a:t>
            </a:r>
          </a:p>
          <a:p>
            <a:pPr algn="just"/>
            <a:r>
              <a:rPr lang="uk-UA" dirty="0" smtClean="0"/>
              <a:t>Закон виражає визначений стійкий зв'язок між явищами чи властивостями матеріальних об'єктів.</a:t>
            </a:r>
            <a:endParaRPr lang="uk-UA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9568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967" y="2571750"/>
            <a:ext cx="302895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50747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42186"/>
            <a:ext cx="65344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Категорії</a:t>
            </a:r>
            <a:r>
              <a:rPr lang="uk-UA" dirty="0" smtClean="0"/>
              <a:t> (від </a:t>
            </a:r>
            <a:r>
              <a:rPr lang="uk-UA" dirty="0" smtClean="0"/>
              <a:t>грец</a:t>
            </a:r>
            <a:r>
              <a:rPr lang="uk-UA" dirty="0" smtClean="0"/>
              <a:t>., що означає ствердження, основна й загальна ознака) - найбільш загальне і фундаментальне поняття, що відображає суттєві, загальні властивості й відношення явищ об'єктивної дійсності та пізнання. Категорії бувають філософськими, загальнонауковими, конкретно-науковими і категорії, що належать до окремої галузі якоїсь науки. Наприклад, категорії у філософії - рух, простір, час, причинність, необхідність і випадковість, у менеджменті - функції менеджменту, методи менеджменту, стилі керівництва, комунікації, у педагогіці - педагогічна діяльність, професійні якості учителя, моральне виховання і т. ін. </a:t>
            </a:r>
          </a:p>
          <a:p>
            <a:pPr algn="just"/>
            <a:r>
              <a:rPr lang="uk-UA" dirty="0" smtClean="0"/>
              <a:t>Факт - це реальність, дійсність, це істинне знання про одиничне.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540899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01371"/>
            <a:ext cx="69847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До основних функцій теорії належать: опис, пояснення й передбачення. </a:t>
            </a:r>
          </a:p>
          <a:p>
            <a:pPr algn="just"/>
            <a:r>
              <a:rPr lang="uk-UA" dirty="0" smtClean="0"/>
              <a:t>У загальному вигляді під час створення наукової теорії реалізується певна послідовність етапів: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 smtClean="0"/>
              <a:t>на першому етапі здійснюється інформаційний пошук;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 smtClean="0"/>
              <a:t>на другому - висовується гіпотеза;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 smtClean="0"/>
              <a:t>на третьому, враховуючи гіпотезу, проводиться науковий пошук, який базується на методах наукового дослідження,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 smtClean="0"/>
              <a:t>на четвертому, завершальному, - приводяться у систему одержані результати, виводяться більш глибокі принципи, аксіоми, закони.</a:t>
            </a:r>
            <a:endParaRPr lang="uk-UA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147814"/>
            <a:ext cx="257175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05328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5036" y="339502"/>
            <a:ext cx="52110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Наукова теорія дозволяє вирішити цілий комплекс завдань: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dirty="0" smtClean="0"/>
              <a:t>підтвердити істинність попереднього пізнання;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dirty="0" smtClean="0"/>
              <a:t>піднятись на якісно новий рівень систематизації уявлення про сутність і зв'язки між об'єктами;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dirty="0" smtClean="0"/>
              <a:t>розширити, поглибити й уточнити існуючі уявлення;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dirty="0" smtClean="0"/>
              <a:t>передбачити нові явища у досліджуваній реальності й шляхи її подальшого перетворення</a:t>
            </a:r>
            <a:endParaRPr lang="uk-UA" dirty="0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044" y="2931790"/>
            <a:ext cx="3360373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97366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67494"/>
            <a:ext cx="59766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Проблема в науці </a:t>
            </a:r>
            <a:r>
              <a:rPr lang="uk-UA" dirty="0" smtClean="0"/>
              <a:t>– це суперечлива ситуація, яка частіше всього виникає в результаті відкриття нових фактів, які виходять за межі попередніх теоретичних уявлень.</a:t>
            </a:r>
          </a:p>
          <a:p>
            <a:pPr algn="just"/>
            <a:r>
              <a:rPr lang="uk-UA" dirty="0" smtClean="0"/>
              <a:t>Правильна постановка проблеми великою мірою визначає стратегію дослідження і напрям наукового пошуку.</a:t>
            </a:r>
          </a:p>
          <a:p>
            <a:pPr algn="just"/>
            <a:r>
              <a:rPr lang="uk-UA" dirty="0" smtClean="0">
                <a:solidFill>
                  <a:srgbClr val="0070C0"/>
                </a:solidFill>
              </a:rPr>
              <a:t>Суперечності між теорією і фактами </a:t>
            </a:r>
            <a:r>
              <a:rPr lang="uk-UA" dirty="0" smtClean="0"/>
              <a:t>- основне джерело для появи проблем і задач у науці. Джерело, але не сама проблема чи задача. Наявність такої суперечності можна </a:t>
            </a:r>
          </a:p>
          <a:p>
            <a:pPr algn="just"/>
            <a:r>
              <a:rPr lang="uk-UA" dirty="0" smtClean="0"/>
              <a:t>охарактеризувати як </a:t>
            </a:r>
            <a:r>
              <a:rPr lang="uk-UA" dirty="0" smtClean="0"/>
              <a:t>передпроблемний</a:t>
            </a:r>
            <a:r>
              <a:rPr lang="uk-UA" dirty="0" smtClean="0"/>
              <a:t> стан наукових знань. Проблема, а потім задача виникають при появі потреби в усуненні суперечностей. </a:t>
            </a:r>
            <a:endParaRPr lang="uk-UA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06664"/>
            <a:ext cx="2313806" cy="322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39792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71093"/>
            <a:ext cx="69847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6. </a:t>
            </a:r>
            <a:r>
              <a:rPr lang="ru-RU" dirty="0">
                <a:solidFill>
                  <a:srgbClr val="0070C0"/>
                </a:solidFill>
              </a:rPr>
              <a:t>НАУКОВА ПРОГРАМА</a:t>
            </a:r>
          </a:p>
          <a:p>
            <a:pPr algn="just"/>
            <a:r>
              <a:rPr lang="uk-UA" dirty="0" smtClean="0"/>
              <a:t>Досягнення багатьох цілей неможливе без розв'язання комплексу проблем і задач. </a:t>
            </a:r>
          </a:p>
          <a:p>
            <a:pPr algn="just"/>
            <a:r>
              <a:rPr lang="uk-UA" dirty="0" smtClean="0"/>
              <a:t>Для вирішення такого комплексу проблем часто створюють науково-дослідні програми.</a:t>
            </a:r>
          </a:p>
          <a:p>
            <a:pPr algn="just"/>
            <a:r>
              <a:rPr lang="uk-UA" dirty="0" smtClean="0"/>
              <a:t>Науково-дослідну програму можна уявити як ієрархію проблем і задач розв'язання яких спрямоване на досягнення творчого результату. Над подібними програмами часто працюють цілі колективи вчених, лабораторії, відділи, науково-дослідні інститути, наукові центри</a:t>
            </a:r>
            <a:endParaRPr lang="uk-UA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558" y="3219822"/>
            <a:ext cx="2657475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99917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Дякую за увагу!</a:t>
            </a:r>
            <a:endParaRPr lang="ru-RU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51387"/>
            <a:ext cx="4771979" cy="2672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55528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36806557_TF89119559.potx" id="{88A434A9-C6E8-46BD-9ED5-4A76A6318908}" vid="{8EFEB026-C681-4701-9D01-A71982296CC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307</TotalTime>
  <Words>2485</Words>
  <Application>Microsoft Office PowerPoint</Application>
  <PresentationFormat>Экран (16:9)</PresentationFormat>
  <Paragraphs>136</Paragraphs>
  <Slides>42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Тема1</vt:lpstr>
      <vt:lpstr>Особливості наукового знання та пізнання</vt:lpstr>
      <vt:lpstr>План</vt:lpstr>
      <vt:lpstr>Суть знання та наукового  пізнання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Специфіка форм пізнання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Особливості наукового знання та пізнання</dc:title>
  <dc:creator>Ирина</dc:creator>
  <cp:lastModifiedBy>Ирина</cp:lastModifiedBy>
  <cp:revision>25</cp:revision>
  <dcterms:created xsi:type="dcterms:W3CDTF">2023-09-03T17:00:21Z</dcterms:created>
  <dcterms:modified xsi:type="dcterms:W3CDTF">2023-09-05T18:57:41Z</dcterms:modified>
</cp:coreProperties>
</file>